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theme/themeOverride39.xml" ContentType="application/vnd.openxmlformats-officedocument.themeOverr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theme/themeOverride28.xml" ContentType="application/vnd.openxmlformats-officedocument.themeOverr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theme/themeOverride47.xml" ContentType="application/vnd.openxmlformats-officedocument.themeOverride+xml"/>
  <Override PartName="/ppt/slideLayouts/slideLayout10.xml" ContentType="application/vnd.openxmlformats-officedocument.presentationml.slideLayout+xml"/>
  <Override PartName="/ppt/theme/themeOverride36.xml" ContentType="application/vnd.openxmlformats-officedocument.themeOverride+xml"/>
  <Override PartName="/ppt/theme/themeOverride25.xml" ContentType="application/vnd.openxmlformats-officedocument.themeOverr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theme/themeOverride14.xml" ContentType="application/vnd.openxmlformats-officedocument.themeOverrid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theme/themeOverride50.xml" ContentType="application/vnd.openxmlformats-officedocument.themeOverr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theme/themeOverride19.xml" ContentType="application/vnd.openxmlformats-officedocument.themeOverr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theme/themeOverride37.xml" ContentType="application/vnd.openxmlformats-officedocument.themeOverr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theme/themeOverride15.xml" ContentType="application/vnd.openxmlformats-officedocument.themeOverride+xml"/>
  <Override PartName="/ppt/theme/themeOverride26.xml" ContentType="application/vnd.openxmlformats-officedocument.themeOverr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44.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theme/themeOverride4.xml" ContentType="application/vnd.openxmlformats-officedocument.themeOverr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Override38.xml" ContentType="application/vnd.openxmlformats-officedocument.themeOverride+xml"/>
  <Override PartName="/ppt/notesSlides/notesSlide22.xml" ContentType="application/vnd.openxmlformats-officedocument.presentationml.notesSlide+xml"/>
  <Override PartName="/ppt/theme/themeOverride49.xml" ContentType="application/vnd.openxmlformats-officedocument.themeOverride+xml"/>
  <Override PartName="/ppt/theme/themeOverride27.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45.xml" ContentType="application/vnd.openxmlformats-officedocument.themeOverr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34.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9.xml" ContentType="application/vnd.openxmlformats-officedocument.themeOverride+xml"/>
  <Override PartName="/ppt/charts/chart2.xml" ContentType="application/vnd.openxmlformats-officedocument.drawingml.chart+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theme/themeOverride46.xml" ContentType="application/vnd.openxmlformats-officedocument.themeOverride+xml"/>
  <Override PartName="/ppt/charts/chart7.xml" ContentType="application/vnd.openxmlformats-officedocument.drawingml.chart+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theme/themeOverride29.xml" ContentType="application/vnd.openxmlformats-officedocument.themeOverr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Override18.xml" ContentType="application/vnd.openxmlformats-officedocument.themeOverr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theme/themeOverride43.xml" ContentType="application/vnd.openxmlformats-officedocument.themeOverride+xml"/>
  <Override PartName="/ppt/slideLayouts/slideLayout88.xml" ContentType="application/vnd.openxmlformats-officedocument.presentationml.slideLayout+xml"/>
  <Override PartName="/ppt/theme/theme11.xml" ContentType="application/vnd.openxmlformats-officedocument.them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theme/themeOverride4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Lst>
  <p:notesMasterIdLst>
    <p:notesMasterId r:id="rId61"/>
  </p:notesMasterIdLst>
  <p:sldIdLst>
    <p:sldId id="323" r:id="rId14"/>
    <p:sldId id="324" r:id="rId15"/>
    <p:sldId id="325" r:id="rId16"/>
    <p:sldId id="326" r:id="rId17"/>
    <p:sldId id="467" r:id="rId18"/>
    <p:sldId id="328" r:id="rId19"/>
    <p:sldId id="329" r:id="rId20"/>
    <p:sldId id="332" r:id="rId21"/>
    <p:sldId id="333" r:id="rId22"/>
    <p:sldId id="464" r:id="rId23"/>
    <p:sldId id="465" r:id="rId24"/>
    <p:sldId id="466" r:id="rId25"/>
    <p:sldId id="476" r:id="rId26"/>
    <p:sldId id="471" r:id="rId27"/>
    <p:sldId id="483" r:id="rId28"/>
    <p:sldId id="484" r:id="rId29"/>
    <p:sldId id="485" r:id="rId30"/>
    <p:sldId id="486" r:id="rId31"/>
    <p:sldId id="477" r:id="rId32"/>
    <p:sldId id="472" r:id="rId33"/>
    <p:sldId id="450" r:id="rId34"/>
    <p:sldId id="478" r:id="rId35"/>
    <p:sldId id="473" r:id="rId36"/>
    <p:sldId id="487" r:id="rId37"/>
    <p:sldId id="479" r:id="rId38"/>
    <p:sldId id="500" r:id="rId39"/>
    <p:sldId id="488" r:id="rId40"/>
    <p:sldId id="489" r:id="rId41"/>
    <p:sldId id="491" r:id="rId42"/>
    <p:sldId id="492" r:id="rId43"/>
    <p:sldId id="507" r:id="rId44"/>
    <p:sldId id="506" r:id="rId45"/>
    <p:sldId id="495" r:id="rId46"/>
    <p:sldId id="496" r:id="rId47"/>
    <p:sldId id="497" r:id="rId48"/>
    <p:sldId id="498" r:id="rId49"/>
    <p:sldId id="503" r:id="rId50"/>
    <p:sldId id="475" r:id="rId51"/>
    <p:sldId id="474" r:id="rId52"/>
    <p:sldId id="508" r:id="rId53"/>
    <p:sldId id="509" r:id="rId54"/>
    <p:sldId id="510" r:id="rId55"/>
    <p:sldId id="468" r:id="rId56"/>
    <p:sldId id="469" r:id="rId57"/>
    <p:sldId id="480" r:id="rId58"/>
    <p:sldId id="501" r:id="rId59"/>
    <p:sldId id="502" r:id="rId6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350" y="-90"/>
      </p:cViewPr>
      <p:guideLst>
        <p:guide orient="horz" pos="2160"/>
        <p:guide pos="3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masetel.MAIL1\Documents\1.%20Quartely%20Reporting\2018-2019\Presentations%20to%20EXCO\August%202018\Q1%2018-19%20Summary%20Chart.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0.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masetel.MAIL1\Documents\1.%20Quartely%20Reporting\2018-2019\Presentations%20to%20EXCO\August%202018\Q1%2018-19%20Summary%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lgn="l">
              <a:defRPr sz="2000"/>
            </a:pPr>
            <a:r>
              <a:rPr lang="en-US" sz="2000" dirty="0"/>
              <a:t>DSD</a:t>
            </a:r>
            <a:r>
              <a:rPr lang="en-US" sz="2000" baseline="0" dirty="0"/>
              <a:t> Overall Programme </a:t>
            </a:r>
            <a:r>
              <a:rPr lang="en-US" sz="2000" dirty="0"/>
              <a:t>Performance  - Quarter</a:t>
            </a:r>
            <a:r>
              <a:rPr lang="en-US" sz="2000" baseline="0" dirty="0"/>
              <a:t> 1 of </a:t>
            </a:r>
            <a:r>
              <a:rPr lang="en-US" sz="2000" dirty="0"/>
              <a:t>2018/19</a:t>
            </a:r>
          </a:p>
        </c:rich>
      </c:tx>
      <c:layout>
        <c:manualLayout>
          <c:xMode val="edge"/>
          <c:yMode val="edge"/>
          <c:x val="0.11345825739182262"/>
          <c:y val="2.597331415807401E-2"/>
        </c:manualLayout>
      </c:layout>
    </c:title>
    <c:view3D>
      <c:rAngAx val="1"/>
    </c:view3D>
    <c:plotArea>
      <c:layout/>
      <c:bar3DChart>
        <c:barDir val="col"/>
        <c:grouping val="clustered"/>
        <c:ser>
          <c:idx val="0"/>
          <c:order val="0"/>
          <c:tx>
            <c:strRef>
              <c:f>'First Quarter Graph 2015 (2)'!$B$3</c:f>
              <c:strCache>
                <c:ptCount val="1"/>
                <c:pt idx="0">
                  <c:v>Achieved</c:v>
                </c:pt>
              </c:strCache>
            </c:strRef>
          </c:tx>
          <c:spPr>
            <a:pattFill prst="pct80">
              <a:fgClr>
                <a:srgbClr val="00B050"/>
              </a:fgClr>
              <a:bgClr>
                <a:sysClr val="window" lastClr="FFFFFF"/>
              </a:bgClr>
            </a:pattFill>
            <a:ln>
              <a:solidFill>
                <a:srgbClr val="00B050"/>
              </a:solidFill>
            </a:ln>
          </c:spPr>
          <c:invertIfNegative val="1"/>
          <c:dLbls>
            <c:dLbl>
              <c:idx val="0"/>
              <c:layout>
                <c:manualLayout>
                  <c:x val="2.3890840359203042E-2"/>
                  <c:y val="-0.1040124884602815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3AB-4E2B-AD4E-0D25ECE16E74}"/>
                </c:ext>
              </c:extLst>
            </c:dLbl>
            <c:dLbl>
              <c:idx val="1"/>
              <c:layout>
                <c:manualLayout>
                  <c:x val="3.5149381643037091E-3"/>
                  <c:y val="0.180039138943248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3AB-4E2B-AD4E-0D25ECE16E74}"/>
                </c:ext>
              </c:extLst>
            </c:dLbl>
            <c:dLbl>
              <c:idx val="2"/>
              <c:layout>
                <c:manualLayout>
                  <c:x val="1.0544814492911128E-2"/>
                  <c:y val="0.211350293542074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AB-4E2B-AD4E-0D25ECE16E74}"/>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(2)'!$C$3</c:f>
              <c:numCache>
                <c:formatCode>0%</c:formatCode>
                <c:ptCount val="1"/>
                <c:pt idx="0">
                  <c:v>0.69000000000000006</c:v>
                </c:pt>
              </c:numCache>
            </c:numRef>
          </c:val>
          <c:extLst xmlns:c16r2="http://schemas.microsoft.com/office/drawing/2015/06/chart">
            <c:ext xmlns:c16="http://schemas.microsoft.com/office/drawing/2014/chart" uri="{C3380CC4-5D6E-409C-BE32-E72D297353CC}">
              <c16:uniqueId val="{00000003-73AB-4E2B-AD4E-0D25ECE16E74}"/>
            </c:ext>
          </c:extLst>
        </c:ser>
        <c:ser>
          <c:idx val="1"/>
          <c:order val="1"/>
          <c:tx>
            <c:strRef>
              <c:f>'First Quarter Graph 2015 (2)'!$B$4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1.7894657348443917E-2"/>
                  <c:y val="-0.1561977849466852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3AB-4E2B-AD4E-0D25ECE16E74}"/>
                </c:ext>
              </c:extLst>
            </c:dLbl>
            <c:dLbl>
              <c:idx val="1"/>
              <c:layout>
                <c:manualLayout>
                  <c:x val="2.5588019177750523E-2"/>
                  <c:y val="-4.4357469015003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3AB-4E2B-AD4E-0D25ECE16E74}"/>
                </c:ext>
              </c:extLst>
            </c:dLbl>
            <c:dLbl>
              <c:idx val="2"/>
              <c:layout>
                <c:manualLayout>
                  <c:x val="8.2015223833753186E-3"/>
                  <c:y val="0.120026092628832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3AB-4E2B-AD4E-0D25ECE16E74}"/>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(2)'!$C$4</c:f>
              <c:numCache>
                <c:formatCode>0%</c:formatCode>
                <c:ptCount val="1"/>
                <c:pt idx="0">
                  <c:v>0.11</c:v>
                </c:pt>
              </c:numCache>
            </c:numRef>
          </c:val>
          <c:extLst xmlns:c16r2="http://schemas.microsoft.com/office/drawing/2015/06/chart">
            <c:ext xmlns:c16="http://schemas.microsoft.com/office/drawing/2014/chart" uri="{C3380CC4-5D6E-409C-BE32-E72D297353CC}">
              <c16:uniqueId val="{00000007-73AB-4E2B-AD4E-0D25ECE16E74}"/>
            </c:ext>
          </c:extLst>
        </c:ser>
        <c:ser>
          <c:idx val="2"/>
          <c:order val="2"/>
          <c:tx>
            <c:strRef>
              <c:f>'First Quarter Graph 2015 (2)'!$B$5</c:f>
              <c:strCache>
                <c:ptCount val="1"/>
                <c:pt idx="0">
                  <c:v>Not achieved</c:v>
                </c:pt>
              </c:strCache>
            </c:strRef>
          </c:tx>
          <c:spPr>
            <a:solidFill>
              <a:srgbClr val="FF0000"/>
            </a:solid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9-73AB-4E2B-AD4E-0D25ECE16E74}"/>
              </c:ext>
            </c:extLst>
          </c:dPt>
          <c:dLbls>
            <c:dLbl>
              <c:idx val="0"/>
              <c:layout>
                <c:manualLayout>
                  <c:x val="1.8558222209284443E-2"/>
                  <c:y val="-0.1066695380472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3AB-4E2B-AD4E-0D25ECE16E74}"/>
                </c:ext>
              </c:extLst>
            </c:dLbl>
            <c:dLbl>
              <c:idx val="1"/>
              <c:layout>
                <c:manualLayout>
                  <c:x val="2.1413273824290438E-2"/>
                  <c:y val="0.10958904109589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3AB-4E2B-AD4E-0D25ECE16E74}"/>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(2)'!$C$5</c:f>
              <c:numCache>
                <c:formatCode>0%</c:formatCode>
                <c:ptCount val="1"/>
                <c:pt idx="0">
                  <c:v>0.2</c:v>
                </c:pt>
              </c:numCache>
            </c:numRef>
          </c:val>
          <c:extLst xmlns:c16r2="http://schemas.microsoft.com/office/drawing/2015/06/chart">
            <c:ext xmlns:c16="http://schemas.microsoft.com/office/drawing/2014/chart" uri="{C3380CC4-5D6E-409C-BE32-E72D297353CC}">
              <c16:uniqueId val="{0000000B-73AB-4E2B-AD4E-0D25ECE16E74}"/>
            </c:ext>
          </c:extLst>
        </c:ser>
        <c:dLbls/>
        <c:gapWidth val="36"/>
        <c:gapDepth val="0"/>
        <c:shape val="cylinder"/>
        <c:axId val="112842240"/>
        <c:axId val="112843776"/>
        <c:axId val="0"/>
      </c:bar3DChart>
      <c:catAx>
        <c:axId val="112842240"/>
        <c:scaling>
          <c:orientation val="minMax"/>
        </c:scaling>
        <c:axPos val="b"/>
        <c:numFmt formatCode="General" sourceLinked="0"/>
        <c:tickLblPos val="nextTo"/>
        <c:txPr>
          <a:bodyPr/>
          <a:lstStyle/>
          <a:p>
            <a:pPr>
              <a:defRPr sz="1600"/>
            </a:pPr>
            <a:endParaRPr lang="en-US"/>
          </a:p>
        </c:txPr>
        <c:crossAx val="112843776"/>
        <c:crosses val="autoZero"/>
        <c:auto val="1"/>
        <c:lblAlgn val="ctr"/>
        <c:lblOffset val="100"/>
      </c:catAx>
      <c:valAx>
        <c:axId val="112843776"/>
        <c:scaling>
          <c:orientation val="minMax"/>
          <c:max val="1"/>
        </c:scaling>
        <c:axPos val="l"/>
        <c:majorGridlines/>
        <c:numFmt formatCode="0%" sourceLinked="1"/>
        <c:tickLblPos val="nextTo"/>
        <c:txPr>
          <a:bodyPr/>
          <a:lstStyle/>
          <a:p>
            <a:pPr>
              <a:defRPr sz="1800" b="1"/>
            </a:pPr>
            <a:endParaRPr lang="en-US"/>
          </a:p>
        </c:txPr>
        <c:crossAx val="112842240"/>
        <c:crosses val="autoZero"/>
        <c:crossBetween val="between"/>
        <c:majorUnit val="0.2"/>
      </c:valAx>
    </c:plotArea>
    <c:legend>
      <c:legendPos val="b"/>
      <c:layout>
        <c:manualLayout>
          <c:xMode val="edge"/>
          <c:yMode val="edge"/>
          <c:x val="0.15858275253887719"/>
          <c:y val="0.90627794813319573"/>
          <c:w val="0.6795055690176055"/>
          <c:h val="9.3722147710851175E-2"/>
        </c:manualLayout>
      </c:layout>
      <c:txPr>
        <a:bodyPr/>
        <a:lstStyle/>
        <a:p>
          <a:pPr>
            <a:defRPr sz="16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lgn="l">
              <a:defRPr sz="2400"/>
            </a:pPr>
            <a:r>
              <a:rPr lang="en-US" sz="2400" baseline="0" dirty="0" smtClean="0"/>
              <a:t>Programme 1 </a:t>
            </a:r>
            <a:r>
              <a:rPr lang="en-US" sz="2400" dirty="0"/>
              <a:t>Performance  - Quarter</a:t>
            </a:r>
            <a:r>
              <a:rPr lang="en-US" sz="2400" baseline="0" dirty="0"/>
              <a:t> 1 of </a:t>
            </a:r>
            <a:r>
              <a:rPr lang="en-US" sz="2400" dirty="0"/>
              <a:t>2018/19</a:t>
            </a:r>
          </a:p>
        </c:rich>
      </c:tx>
    </c:title>
    <c:view3D>
      <c:rAngAx val="1"/>
    </c:view3D>
    <c:plotArea>
      <c:layout/>
      <c:bar3DChart>
        <c:barDir val="col"/>
        <c:grouping val="clustered"/>
        <c:ser>
          <c:idx val="0"/>
          <c:order val="0"/>
          <c:tx>
            <c:strRef>
              <c:f>'First Quarter Graph 2015 (2)'!$B$3</c:f>
              <c:strCache>
                <c:ptCount val="1"/>
                <c:pt idx="0">
                  <c:v>Achieved</c:v>
                </c:pt>
              </c:strCache>
            </c:strRef>
          </c:tx>
          <c:spPr>
            <a:pattFill prst="pct80">
              <a:fgClr>
                <a:srgbClr val="00B050"/>
              </a:fgClr>
              <a:bgClr>
                <a:sysClr val="window" lastClr="FFFFFF"/>
              </a:bgClr>
            </a:pattFill>
            <a:ln>
              <a:solidFill>
                <a:srgbClr val="00B050"/>
              </a:solidFill>
            </a:ln>
          </c:spPr>
          <c:invertIfNegative val="1"/>
          <c:dLbls>
            <c:dLbl>
              <c:idx val="0"/>
              <c:layout>
                <c:manualLayout>
                  <c:x val="1.9550502150772822E-2"/>
                  <c:y val="-0.1205944970730966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3B4-48B1-9F46-D8C7AA6400D7}"/>
                </c:ext>
              </c:extLst>
            </c:dLbl>
            <c:dLbl>
              <c:idx val="1"/>
              <c:layout>
                <c:manualLayout>
                  <c:x val="3.5149381643037091E-3"/>
                  <c:y val="0.180039138943248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3B4-48B1-9F46-D8C7AA6400D7}"/>
                </c:ext>
              </c:extLst>
            </c:dLbl>
            <c:dLbl>
              <c:idx val="2"/>
              <c:layout>
                <c:manualLayout>
                  <c:x val="1.0544814492911128E-2"/>
                  <c:y val="0.211350293542074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B4-48B1-9F46-D8C7AA6400D7}"/>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(2)'!$C$3</c:f>
              <c:numCache>
                <c:formatCode>0%</c:formatCode>
                <c:ptCount val="1"/>
                <c:pt idx="0">
                  <c:v>0.63000000000000012</c:v>
                </c:pt>
              </c:numCache>
            </c:numRef>
          </c:val>
          <c:extLst xmlns:c16r2="http://schemas.microsoft.com/office/drawing/2015/06/chart">
            <c:ext xmlns:c16="http://schemas.microsoft.com/office/drawing/2014/chart" uri="{C3380CC4-5D6E-409C-BE32-E72D297353CC}">
              <c16:uniqueId val="{00000003-B3B4-48B1-9F46-D8C7AA6400D7}"/>
            </c:ext>
          </c:extLst>
        </c:ser>
        <c:ser>
          <c:idx val="1"/>
          <c:order val="1"/>
          <c:tx>
            <c:strRef>
              <c:f>'First Quarter Graph 2015 (2)'!$B$4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3.2362181940799067E-2"/>
                  <c:y val="-0.1349789927132502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B4-48B1-9F46-D8C7AA6400D7}"/>
                </c:ext>
              </c:extLst>
            </c:dLbl>
            <c:dLbl>
              <c:idx val="1"/>
              <c:layout>
                <c:manualLayout>
                  <c:x val="2.5588019177750523E-2"/>
                  <c:y val="-4.4357469015003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B4-48B1-9F46-D8C7AA6400D7}"/>
                </c:ext>
              </c:extLst>
            </c:dLbl>
            <c:dLbl>
              <c:idx val="2"/>
              <c:layout>
                <c:manualLayout>
                  <c:x val="8.2015223833753186E-3"/>
                  <c:y val="0.120026092628832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3B4-48B1-9F46-D8C7AA6400D7}"/>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(2)'!$C$4</c:f>
              <c:numCache>
                <c:formatCode>0%</c:formatCode>
                <c:ptCount val="1"/>
                <c:pt idx="0">
                  <c:v>0.25</c:v>
                </c:pt>
              </c:numCache>
            </c:numRef>
          </c:val>
          <c:extLst xmlns:c16r2="http://schemas.microsoft.com/office/drawing/2015/06/chart">
            <c:ext xmlns:c16="http://schemas.microsoft.com/office/drawing/2014/chart" uri="{C3380CC4-5D6E-409C-BE32-E72D297353CC}">
              <c16:uniqueId val="{00000007-B3B4-48B1-9F46-D8C7AA6400D7}"/>
            </c:ext>
          </c:extLst>
        </c:ser>
        <c:ser>
          <c:idx val="2"/>
          <c:order val="2"/>
          <c:tx>
            <c:strRef>
              <c:f>'First Quarter Graph 2015 (2)'!$B$5</c:f>
              <c:strCache>
                <c:ptCount val="1"/>
                <c:pt idx="0">
                  <c:v>Not achieved</c:v>
                </c:pt>
              </c:strCache>
            </c:strRef>
          </c:tx>
          <c:spPr>
            <a:solidFill>
              <a:srgbClr val="FF0000"/>
            </a:solid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9-B3B4-48B1-9F46-D8C7AA6400D7}"/>
              </c:ext>
            </c:extLst>
          </c:dPt>
          <c:dLbls>
            <c:dLbl>
              <c:idx val="0"/>
              <c:layout>
                <c:manualLayout>
                  <c:x val="3.1578995333916594E-2"/>
                  <c:y val="-0.1174405339222716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3B4-48B1-9F46-D8C7AA6400D7}"/>
                </c:ext>
              </c:extLst>
            </c:dLbl>
            <c:dLbl>
              <c:idx val="1"/>
              <c:layout>
                <c:manualLayout>
                  <c:x val="2.1413273824290438E-2"/>
                  <c:y val="0.10958904109589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3B4-48B1-9F46-D8C7AA6400D7}"/>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(2)'!$C$5</c:f>
              <c:numCache>
                <c:formatCode>0%</c:formatCode>
                <c:ptCount val="1"/>
                <c:pt idx="0">
                  <c:v>0.12000000000000001</c:v>
                </c:pt>
              </c:numCache>
            </c:numRef>
          </c:val>
          <c:extLst xmlns:c16r2="http://schemas.microsoft.com/office/drawing/2015/06/chart">
            <c:ext xmlns:c16="http://schemas.microsoft.com/office/drawing/2014/chart" uri="{C3380CC4-5D6E-409C-BE32-E72D297353CC}">
              <c16:uniqueId val="{0000000B-B3B4-48B1-9F46-D8C7AA6400D7}"/>
            </c:ext>
          </c:extLst>
        </c:ser>
        <c:dLbls/>
        <c:gapWidth val="36"/>
        <c:gapDepth val="0"/>
        <c:shape val="cylinder"/>
        <c:axId val="113480064"/>
        <c:axId val="113481600"/>
        <c:axId val="0"/>
      </c:bar3DChart>
      <c:catAx>
        <c:axId val="113480064"/>
        <c:scaling>
          <c:orientation val="minMax"/>
        </c:scaling>
        <c:axPos val="b"/>
        <c:numFmt formatCode="General" sourceLinked="0"/>
        <c:tickLblPos val="nextTo"/>
        <c:txPr>
          <a:bodyPr/>
          <a:lstStyle/>
          <a:p>
            <a:pPr>
              <a:defRPr sz="1800"/>
            </a:pPr>
            <a:endParaRPr lang="en-US"/>
          </a:p>
        </c:txPr>
        <c:crossAx val="113481600"/>
        <c:crosses val="autoZero"/>
        <c:auto val="1"/>
        <c:lblAlgn val="ctr"/>
        <c:lblOffset val="100"/>
      </c:catAx>
      <c:valAx>
        <c:axId val="113481600"/>
        <c:scaling>
          <c:orientation val="minMax"/>
          <c:max val="1"/>
        </c:scaling>
        <c:axPos val="l"/>
        <c:majorGridlines/>
        <c:numFmt formatCode="0%" sourceLinked="1"/>
        <c:tickLblPos val="nextTo"/>
        <c:txPr>
          <a:bodyPr/>
          <a:lstStyle/>
          <a:p>
            <a:pPr>
              <a:defRPr sz="1600" b="1"/>
            </a:pPr>
            <a:endParaRPr lang="en-US"/>
          </a:p>
        </c:txPr>
        <c:crossAx val="113480064"/>
        <c:crosses val="autoZero"/>
        <c:crossBetween val="between"/>
        <c:majorUnit val="0.2"/>
      </c:valAx>
    </c:plotArea>
    <c:legend>
      <c:legendPos val="b"/>
      <c:layout>
        <c:manualLayout>
          <c:xMode val="edge"/>
          <c:yMode val="edge"/>
          <c:x val="0.2077725147637795"/>
          <c:y val="0.89547763992137097"/>
          <c:w val="0.5355660989545038"/>
          <c:h val="6.6104750604804516E-2"/>
        </c:manualLayout>
      </c:layout>
      <c:txPr>
        <a:bodyPr/>
        <a:lstStyle/>
        <a:p>
          <a:pPr>
            <a:defRPr sz="1800"/>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lgn="l">
              <a:defRPr sz="2400"/>
            </a:pPr>
            <a:r>
              <a:rPr lang="en-US" sz="2400" baseline="0" dirty="0" smtClean="0"/>
              <a:t>Programme 2 </a:t>
            </a:r>
            <a:r>
              <a:rPr lang="en-US" sz="2400" dirty="0"/>
              <a:t>Performance  - Quarter</a:t>
            </a:r>
            <a:r>
              <a:rPr lang="en-US" sz="2400" baseline="0" dirty="0"/>
              <a:t> 1 of </a:t>
            </a:r>
            <a:r>
              <a:rPr lang="en-US" sz="2400" dirty="0"/>
              <a:t>2018/19</a:t>
            </a:r>
          </a:p>
        </c:rich>
      </c:tx>
      <c:layout>
        <c:manualLayout>
          <c:xMode val="edge"/>
          <c:yMode val="edge"/>
          <c:x val="0.15225905117284774"/>
          <c:y val="0"/>
        </c:manualLayout>
      </c:layout>
    </c:title>
    <c:view3D>
      <c:rAngAx val="1"/>
    </c:view3D>
    <c:plotArea>
      <c:layout/>
      <c:bar3DChart>
        <c:barDir val="col"/>
        <c:grouping val="clustered"/>
        <c:ser>
          <c:idx val="0"/>
          <c:order val="0"/>
          <c:tx>
            <c:strRef>
              <c:f>'First Quarter Graph 2015 (2)'!$B$3</c:f>
              <c:strCache>
                <c:ptCount val="1"/>
                <c:pt idx="0">
                  <c:v>Achieved</c:v>
                </c:pt>
              </c:strCache>
            </c:strRef>
          </c:tx>
          <c:spPr>
            <a:pattFill prst="pct80">
              <a:fgClr>
                <a:srgbClr val="00B050"/>
              </a:fgClr>
              <a:bgClr>
                <a:sysClr val="window" lastClr="FFFFFF"/>
              </a:bgClr>
            </a:pattFill>
            <a:ln>
              <a:solidFill>
                <a:srgbClr val="00B050"/>
              </a:solidFill>
            </a:ln>
          </c:spPr>
          <c:invertIfNegative val="1"/>
          <c:dLbls>
            <c:dLbl>
              <c:idx val="0"/>
              <c:layout>
                <c:manualLayout>
                  <c:x val="0.21072757784439158"/>
                  <c:y val="1.371377776162233E-4"/>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B6-4960-AAC1-1FC610CA6D69}"/>
                </c:ext>
              </c:extLst>
            </c:dLbl>
            <c:dLbl>
              <c:idx val="1"/>
              <c:layout>
                <c:manualLayout>
                  <c:x val="3.5149381643037091E-3"/>
                  <c:y val="0.180039138943248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B6-4960-AAC1-1FC610CA6D69}"/>
                </c:ext>
              </c:extLst>
            </c:dLbl>
            <c:dLbl>
              <c:idx val="2"/>
              <c:layout>
                <c:manualLayout>
                  <c:x val="1.0544814492911128E-2"/>
                  <c:y val="0.211350293542074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B6-4960-AAC1-1FC610CA6D69}"/>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(2)'!$C$3</c:f>
              <c:numCache>
                <c:formatCode>0%</c:formatCode>
                <c:ptCount val="1"/>
                <c:pt idx="0">
                  <c:v>1</c:v>
                </c:pt>
              </c:numCache>
            </c:numRef>
          </c:val>
          <c:extLst xmlns:c16r2="http://schemas.microsoft.com/office/drawing/2015/06/chart">
            <c:ext xmlns:c16="http://schemas.microsoft.com/office/drawing/2014/chart" uri="{C3380CC4-5D6E-409C-BE32-E72D297353CC}">
              <c16:uniqueId val="{00000003-28B6-4960-AAC1-1FC610CA6D69}"/>
            </c:ext>
          </c:extLst>
        </c:ser>
        <c:ser>
          <c:idx val="1"/>
          <c:order val="1"/>
          <c:tx>
            <c:strRef>
              <c:f>'First Quarter Graph 2015 (2)'!$B$4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3.0929742040219588E-2"/>
                  <c:y val="-0.1176222870368037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B6-4960-AAC1-1FC610CA6D69}"/>
                </c:ext>
              </c:extLst>
            </c:dLbl>
            <c:dLbl>
              <c:idx val="1"/>
              <c:layout>
                <c:manualLayout>
                  <c:x val="2.5588019177750523E-2"/>
                  <c:y val="-4.4357469015003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B6-4960-AAC1-1FC610CA6D69}"/>
                </c:ext>
              </c:extLst>
            </c:dLbl>
            <c:dLbl>
              <c:idx val="2"/>
              <c:layout>
                <c:manualLayout>
                  <c:x val="8.2015223833753186E-3"/>
                  <c:y val="0.120026092628832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B6-4960-AAC1-1FC610CA6D69}"/>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(2)'!$C$4</c:f>
              <c:numCache>
                <c:formatCode>0%</c:formatCode>
                <c:ptCount val="1"/>
                <c:pt idx="0">
                  <c:v>0</c:v>
                </c:pt>
              </c:numCache>
            </c:numRef>
          </c:val>
          <c:extLst xmlns:c16r2="http://schemas.microsoft.com/office/drawing/2015/06/chart">
            <c:ext xmlns:c16="http://schemas.microsoft.com/office/drawing/2014/chart" uri="{C3380CC4-5D6E-409C-BE32-E72D297353CC}">
              <c16:uniqueId val="{00000007-28B6-4960-AAC1-1FC610CA6D69}"/>
            </c:ext>
          </c:extLst>
        </c:ser>
        <c:ser>
          <c:idx val="2"/>
          <c:order val="2"/>
          <c:tx>
            <c:strRef>
              <c:f>'First Quarter Graph 2015 (2)'!$B$5</c:f>
              <c:strCache>
                <c:ptCount val="1"/>
                <c:pt idx="0">
                  <c:v>Not achieved</c:v>
                </c:pt>
              </c:strCache>
            </c:strRef>
          </c:tx>
          <c:spPr>
            <a:solidFill>
              <a:srgbClr val="FF0000"/>
            </a:solid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9-28B6-4960-AAC1-1FC610CA6D69}"/>
              </c:ext>
            </c:extLst>
          </c:dPt>
          <c:dLbls>
            <c:dLbl>
              <c:idx val="0"/>
              <c:layout>
                <c:manualLayout>
                  <c:x val="2.4351565212978227E-2"/>
                  <c:y val="-9.9467227995272911E-2"/>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layout>
                    <c:manualLayout>
                      <c:w val="6.3234843815129296E-2"/>
                      <c:h val="8.4708807343314929E-2"/>
                    </c:manualLayout>
                  </c15:layout>
                </c:ext>
                <c:ext xmlns:c16="http://schemas.microsoft.com/office/drawing/2014/chart" uri="{C3380CC4-5D6E-409C-BE32-E72D297353CC}">
                  <c16:uniqueId val="{00000009-28B6-4960-AAC1-1FC610CA6D69}"/>
                </c:ext>
              </c:extLst>
            </c:dLbl>
            <c:dLbl>
              <c:idx val="1"/>
              <c:layout>
                <c:manualLayout>
                  <c:x val="2.1413273824290438E-2"/>
                  <c:y val="0.10958904109589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B6-4960-AAC1-1FC610CA6D69}"/>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(2)'!$C$5</c:f>
              <c:numCache>
                <c:formatCode>0%</c:formatCode>
                <c:ptCount val="1"/>
                <c:pt idx="0">
                  <c:v>0</c:v>
                </c:pt>
              </c:numCache>
            </c:numRef>
          </c:val>
          <c:extLst xmlns:c16r2="http://schemas.microsoft.com/office/drawing/2015/06/chart">
            <c:ext xmlns:c16="http://schemas.microsoft.com/office/drawing/2014/chart" uri="{C3380CC4-5D6E-409C-BE32-E72D297353CC}">
              <c16:uniqueId val="{0000000B-28B6-4960-AAC1-1FC610CA6D69}"/>
            </c:ext>
          </c:extLst>
        </c:ser>
        <c:dLbls/>
        <c:gapWidth val="36"/>
        <c:gapDepth val="0"/>
        <c:shape val="cylinder"/>
        <c:axId val="114236800"/>
        <c:axId val="114254976"/>
        <c:axId val="0"/>
      </c:bar3DChart>
      <c:catAx>
        <c:axId val="114236800"/>
        <c:scaling>
          <c:orientation val="minMax"/>
        </c:scaling>
        <c:axPos val="b"/>
        <c:numFmt formatCode="General" sourceLinked="0"/>
        <c:tickLblPos val="nextTo"/>
        <c:txPr>
          <a:bodyPr/>
          <a:lstStyle/>
          <a:p>
            <a:pPr>
              <a:defRPr sz="1800"/>
            </a:pPr>
            <a:endParaRPr lang="en-US"/>
          </a:p>
        </c:txPr>
        <c:crossAx val="114254976"/>
        <c:crosses val="autoZero"/>
        <c:auto val="1"/>
        <c:lblAlgn val="ctr"/>
        <c:lblOffset val="100"/>
      </c:catAx>
      <c:valAx>
        <c:axId val="114254976"/>
        <c:scaling>
          <c:orientation val="minMax"/>
          <c:max val="1"/>
        </c:scaling>
        <c:axPos val="l"/>
        <c:majorGridlines/>
        <c:numFmt formatCode="0%" sourceLinked="1"/>
        <c:tickLblPos val="nextTo"/>
        <c:txPr>
          <a:bodyPr/>
          <a:lstStyle/>
          <a:p>
            <a:pPr>
              <a:defRPr sz="1600" b="1"/>
            </a:pPr>
            <a:endParaRPr lang="en-US"/>
          </a:p>
        </c:txPr>
        <c:crossAx val="114236800"/>
        <c:crosses val="autoZero"/>
        <c:crossBetween val="between"/>
        <c:majorUnit val="0.2"/>
      </c:valAx>
    </c:plotArea>
    <c:legend>
      <c:legendPos val="b"/>
      <c:layout>
        <c:manualLayout>
          <c:xMode val="edge"/>
          <c:yMode val="edge"/>
          <c:x val="0.15858275253887719"/>
          <c:y val="0.90627794813319573"/>
          <c:w val="0.5355660989545038"/>
          <c:h val="6.6104750604804516E-2"/>
        </c:manualLayout>
      </c:layout>
      <c:txPr>
        <a:bodyPr/>
        <a:lstStyle/>
        <a:p>
          <a:pPr>
            <a:defRPr sz="1800"/>
          </a:pPr>
          <a:endParaRPr lang="en-US"/>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l">
              <a:defRPr sz="2400"/>
            </a:pPr>
            <a:r>
              <a:rPr lang="en-US" sz="2400" baseline="0"/>
              <a:t>Programme  3 </a:t>
            </a:r>
            <a:r>
              <a:rPr lang="en-US" sz="2400"/>
              <a:t>Performance  - Quarter</a:t>
            </a:r>
            <a:r>
              <a:rPr lang="en-US" sz="2400" baseline="0"/>
              <a:t> 1 of </a:t>
            </a:r>
            <a:r>
              <a:rPr lang="en-US" sz="2400"/>
              <a:t>2018/19</a:t>
            </a:r>
          </a:p>
        </c:rich>
      </c:tx>
    </c:title>
    <c:view3D>
      <c:rAngAx val="1"/>
    </c:view3D>
    <c:plotArea>
      <c:layout/>
      <c:bar3DChart>
        <c:barDir val="col"/>
        <c:grouping val="clustered"/>
        <c:ser>
          <c:idx val="0"/>
          <c:order val="0"/>
          <c:tx>
            <c:strRef>
              <c:f>'Summary of Prog 3 Perf'!$B$3</c:f>
              <c:strCache>
                <c:ptCount val="1"/>
                <c:pt idx="0">
                  <c:v>Achieved</c:v>
                </c:pt>
              </c:strCache>
            </c:strRef>
          </c:tx>
          <c:spPr>
            <a:solidFill>
              <a:srgbClr val="00B050"/>
            </a:solidFill>
            <a:ln>
              <a:solidFill>
                <a:srgbClr val="00B050"/>
              </a:solidFill>
            </a:ln>
          </c:spPr>
          <c:invertIfNegative val="1"/>
          <c:dLbls>
            <c:dLbl>
              <c:idx val="0"/>
              <c:layout>
                <c:manualLayout>
                  <c:x val="1.5065102391618309E-2"/>
                  <c:y val="-0.11914326270356435"/>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4CA-42EE-8260-EF6B3FB44A80}"/>
                </c:ext>
              </c:extLst>
            </c:dLbl>
            <c:dLbl>
              <c:idx val="1"/>
              <c:layout>
                <c:manualLayout>
                  <c:x val="3.5149381643037091E-3"/>
                  <c:y val="0.180039138943248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4CA-42EE-8260-EF6B3FB44A80}"/>
                </c:ext>
              </c:extLst>
            </c:dLbl>
            <c:dLbl>
              <c:idx val="2"/>
              <c:layout>
                <c:manualLayout>
                  <c:x val="1.054481449291113E-2"/>
                  <c:y val="0.211350293542074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4CA-42EE-8260-EF6B3FB44A80}"/>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'Summary of Prog 3 Perf'!$C$2</c:f>
              <c:strCache>
                <c:ptCount val="1"/>
                <c:pt idx="0">
                  <c:v>Quarter 1: April - June 2018/19</c:v>
                </c:pt>
              </c:strCache>
            </c:strRef>
          </c:cat>
          <c:val>
            <c:numRef>
              <c:f>'Summary of Prog 3 Perf'!$C$3</c:f>
              <c:numCache>
                <c:formatCode>0%</c:formatCode>
                <c:ptCount val="1"/>
                <c:pt idx="0">
                  <c:v>0</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ln>
                    <a:solidFill>
                      <a:srgbClr val="00B050"/>
                    </a:solidFill>
                  </a:ln>
                </c14:spPr>
              </c14:invertSolidFillFmt>
            </c:ext>
            <c:ext xmlns:c16="http://schemas.microsoft.com/office/drawing/2014/chart" uri="{C3380CC4-5D6E-409C-BE32-E72D297353CC}">
              <c16:uniqueId val="{00000003-B4CA-42EE-8260-EF6B3FB44A80}"/>
            </c:ext>
          </c:extLst>
        </c:ser>
        <c:ser>
          <c:idx val="1"/>
          <c:order val="1"/>
          <c:tx>
            <c:strRef>
              <c:f>'Summary of Prog 3 Perf'!$B$4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1.495275404595928E-2"/>
                  <c:y val="-0.12754000709838995"/>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4CA-42EE-8260-EF6B3FB44A80}"/>
                </c:ext>
              </c:extLst>
            </c:dLbl>
            <c:dLbl>
              <c:idx val="1"/>
              <c:layout>
                <c:manualLayout>
                  <c:x val="2.5588019177750523E-2"/>
                  <c:y val="-4.435746901500328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4CA-42EE-8260-EF6B3FB44A80}"/>
                </c:ext>
              </c:extLst>
            </c:dLbl>
            <c:dLbl>
              <c:idx val="2"/>
              <c:layout>
                <c:manualLayout>
                  <c:x val="8.2015223833753204E-3"/>
                  <c:y val="0.120026092628832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4CA-42EE-8260-EF6B3FB44A80}"/>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'Summary of Prog 3 Perf'!$C$2</c:f>
              <c:strCache>
                <c:ptCount val="1"/>
                <c:pt idx="0">
                  <c:v>Quarter 1: April - June 2018/19</c:v>
                </c:pt>
              </c:strCache>
            </c:strRef>
          </c:cat>
          <c:val>
            <c:numRef>
              <c:f>'Summary of Prog 3 Perf'!$C$4</c:f>
              <c:numCache>
                <c:formatCode>0%</c:formatCode>
                <c:ptCount val="1"/>
                <c:pt idx="0">
                  <c:v>0</c:v>
                </c:pt>
              </c:numCache>
            </c:numRef>
          </c:val>
          <c:extLst xmlns:c16r2="http://schemas.microsoft.com/office/drawing/2015/06/chart">
            <c:ext xmlns:c16="http://schemas.microsoft.com/office/drawing/2014/chart" uri="{C3380CC4-5D6E-409C-BE32-E72D297353CC}">
              <c16:uniqueId val="{00000007-B4CA-42EE-8260-EF6B3FB44A80}"/>
            </c:ext>
          </c:extLst>
        </c:ser>
        <c:ser>
          <c:idx val="2"/>
          <c:order val="2"/>
          <c:tx>
            <c:strRef>
              <c:f>'Summary of Prog 3 Perf'!$B$5</c:f>
              <c:strCache>
                <c:ptCount val="1"/>
                <c:pt idx="0">
                  <c:v>Not achieved</c:v>
                </c:pt>
              </c:strCache>
            </c:strRef>
          </c:tx>
          <c:spPr>
            <a:solidFill>
              <a:srgbClr val="FF0000"/>
            </a:solid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9-B4CA-42EE-8260-EF6B3FB44A80}"/>
              </c:ext>
            </c:extLst>
          </c:dPt>
          <c:dLbls>
            <c:dLbl>
              <c:idx val="0"/>
              <c:layout>
                <c:manualLayout>
                  <c:x val="-0.13147895246402511"/>
                  <c:y val="2.6543754332786908E-2"/>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4CA-42EE-8260-EF6B3FB44A80}"/>
                </c:ext>
              </c:extLst>
            </c:dLbl>
            <c:dLbl>
              <c:idx val="1"/>
              <c:layout>
                <c:manualLayout>
                  <c:x val="2.1413273824290438E-2"/>
                  <c:y val="0.10958904109589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4CA-42EE-8260-EF6B3FB44A80}"/>
                </c:ext>
              </c:extLst>
            </c:dLbl>
            <c:spPr>
              <a:noFill/>
              <a:ln>
                <a:noFill/>
              </a:ln>
              <a:effectLst/>
            </c:spPr>
            <c:txPr>
              <a:bodyPr/>
              <a:lstStyle/>
              <a:p>
                <a:pPr>
                  <a:defRPr sz="2000" b="1"/>
                </a:pPr>
                <a:endParaRPr lang="en-US"/>
              </a:p>
            </c:txPr>
            <c:showVal val="1"/>
            <c:extLst xmlns:c16r2="http://schemas.microsoft.com/office/drawing/2015/06/chart">
              <c:ext xmlns:c15="http://schemas.microsoft.com/office/drawing/2012/chart" uri="{CE6537A1-D6FC-4f65-9D91-7224C49458BB}">
                <c15:showLeaderLines val="0"/>
              </c:ext>
            </c:extLst>
          </c:dLbls>
          <c:cat>
            <c:strRef>
              <c:f>'Summary of Prog 3 Perf'!$C$2</c:f>
              <c:strCache>
                <c:ptCount val="1"/>
                <c:pt idx="0">
                  <c:v>Quarter 1: April - June 2018/19</c:v>
                </c:pt>
              </c:strCache>
            </c:strRef>
          </c:cat>
          <c:val>
            <c:numRef>
              <c:f>'Summary of Prog 3 Perf'!$C$5</c:f>
              <c:numCache>
                <c:formatCode>0%</c:formatCode>
                <c:ptCount val="1"/>
                <c:pt idx="0">
                  <c:v>1</c:v>
                </c:pt>
              </c:numCache>
            </c:numRef>
          </c:val>
          <c:extLst xmlns:c16r2="http://schemas.microsoft.com/office/drawing/2015/06/chart">
            <c:ext xmlns:c16="http://schemas.microsoft.com/office/drawing/2014/chart" uri="{C3380CC4-5D6E-409C-BE32-E72D297353CC}">
              <c16:uniqueId val="{0000000B-B4CA-42EE-8260-EF6B3FB44A80}"/>
            </c:ext>
          </c:extLst>
        </c:ser>
        <c:dLbls/>
        <c:gapWidth val="36"/>
        <c:gapDepth val="0"/>
        <c:shape val="cylinder"/>
        <c:axId val="76482432"/>
        <c:axId val="76483968"/>
        <c:axId val="0"/>
      </c:bar3DChart>
      <c:catAx>
        <c:axId val="76482432"/>
        <c:scaling>
          <c:orientation val="minMax"/>
        </c:scaling>
        <c:axPos val="b"/>
        <c:numFmt formatCode="General" sourceLinked="0"/>
        <c:tickLblPos val="nextTo"/>
        <c:txPr>
          <a:bodyPr/>
          <a:lstStyle/>
          <a:p>
            <a:pPr>
              <a:defRPr sz="1800"/>
            </a:pPr>
            <a:endParaRPr lang="en-US"/>
          </a:p>
        </c:txPr>
        <c:crossAx val="76483968"/>
        <c:crosses val="autoZero"/>
        <c:auto val="1"/>
        <c:lblAlgn val="ctr"/>
        <c:lblOffset val="100"/>
      </c:catAx>
      <c:valAx>
        <c:axId val="76483968"/>
        <c:scaling>
          <c:orientation val="minMax"/>
          <c:max val="1"/>
        </c:scaling>
        <c:axPos val="l"/>
        <c:majorGridlines/>
        <c:numFmt formatCode="0%" sourceLinked="1"/>
        <c:tickLblPos val="nextTo"/>
        <c:txPr>
          <a:bodyPr/>
          <a:lstStyle/>
          <a:p>
            <a:pPr>
              <a:defRPr sz="1600" b="1"/>
            </a:pPr>
            <a:endParaRPr lang="en-US"/>
          </a:p>
        </c:txPr>
        <c:crossAx val="76482432"/>
        <c:crosses val="autoZero"/>
        <c:crossBetween val="between"/>
        <c:majorUnit val="0.2"/>
      </c:valAx>
    </c:plotArea>
    <c:legend>
      <c:legendPos val="b"/>
      <c:layout>
        <c:manualLayout>
          <c:xMode val="edge"/>
          <c:yMode val="edge"/>
          <c:x val="0.22918842450671836"/>
          <c:y val="0.91148295013390346"/>
          <c:w val="0.5355660989545038"/>
          <c:h val="6.6104750604804516E-2"/>
        </c:manualLayout>
      </c:layout>
      <c:txPr>
        <a:bodyPr/>
        <a:lstStyle/>
        <a:p>
          <a:pPr>
            <a:defRPr sz="18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lgn="l">
              <a:defRPr sz="2400"/>
            </a:pPr>
            <a:r>
              <a:rPr lang="en-US" sz="2400" baseline="0" dirty="0"/>
              <a:t>Programme 4 </a:t>
            </a:r>
            <a:r>
              <a:rPr lang="en-US" sz="2400" dirty="0"/>
              <a:t>Performance  - Quarter</a:t>
            </a:r>
            <a:r>
              <a:rPr lang="en-US" sz="2400" baseline="0" dirty="0"/>
              <a:t> 1 of </a:t>
            </a:r>
            <a:r>
              <a:rPr lang="en-US" sz="2400" dirty="0"/>
              <a:t>2018/19</a:t>
            </a:r>
          </a:p>
        </c:rich>
      </c:tx>
    </c:title>
    <c:view3D>
      <c:rAngAx val="1"/>
    </c:view3D>
    <c:plotArea>
      <c:layout/>
      <c:bar3DChart>
        <c:barDir val="col"/>
        <c:grouping val="clustered"/>
        <c:ser>
          <c:idx val="0"/>
          <c:order val="0"/>
          <c:tx>
            <c:strRef>
              <c:f>'First Quarter Graph 2015 (2)'!$B$3</c:f>
              <c:strCache>
                <c:ptCount val="1"/>
                <c:pt idx="0">
                  <c:v>Achieved</c:v>
                </c:pt>
              </c:strCache>
            </c:strRef>
          </c:tx>
          <c:spPr>
            <a:pattFill prst="pct80">
              <a:fgClr>
                <a:srgbClr val="00B050"/>
              </a:fgClr>
              <a:bgClr>
                <a:sysClr val="window" lastClr="FFFFFF"/>
              </a:bgClr>
            </a:pattFill>
            <a:ln>
              <a:solidFill>
                <a:srgbClr val="00B050"/>
              </a:solidFill>
            </a:ln>
          </c:spPr>
          <c:invertIfNegative val="1"/>
          <c:dLbls>
            <c:dLbl>
              <c:idx val="0"/>
              <c:layout>
                <c:manualLayout>
                  <c:x val="2.3890735113348369E-2"/>
                  <c:y val="-0.11422852195169149"/>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088-4E36-B27C-2BE33E885C4A}"/>
                </c:ext>
              </c:extLst>
            </c:dLbl>
            <c:dLbl>
              <c:idx val="1"/>
              <c:layout>
                <c:manualLayout>
                  <c:x val="3.5149381643037091E-3"/>
                  <c:y val="0.180039138943248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88-4E36-B27C-2BE33E885C4A}"/>
                </c:ext>
              </c:extLst>
            </c:dLbl>
            <c:dLbl>
              <c:idx val="2"/>
              <c:layout>
                <c:manualLayout>
                  <c:x val="1.0544814492911128E-2"/>
                  <c:y val="0.211350293542074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088-4E36-B27C-2BE33E885C4A}"/>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(2)'!$C$3</c:f>
              <c:numCache>
                <c:formatCode>0%</c:formatCode>
                <c:ptCount val="1"/>
                <c:pt idx="0">
                  <c:v>0.59</c:v>
                </c:pt>
              </c:numCache>
            </c:numRef>
          </c:val>
          <c:extLst xmlns:c16r2="http://schemas.microsoft.com/office/drawing/2015/06/chart">
            <c:ext xmlns:c16="http://schemas.microsoft.com/office/drawing/2014/chart" uri="{C3380CC4-5D6E-409C-BE32-E72D297353CC}">
              <c16:uniqueId val="{00000003-9088-4E36-B27C-2BE33E885C4A}"/>
            </c:ext>
          </c:extLst>
        </c:ser>
        <c:ser>
          <c:idx val="1"/>
          <c:order val="1"/>
          <c:tx>
            <c:strRef>
              <c:f>'First Quarter Graph 2015 (2)'!$B$4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2.6661682550946825E-2"/>
                  <c:y val="-0.14308370777779014"/>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088-4E36-B27C-2BE33E885C4A}"/>
                </c:ext>
              </c:extLst>
            </c:dLbl>
            <c:dLbl>
              <c:idx val="1"/>
              <c:layout>
                <c:manualLayout>
                  <c:x val="2.5588019177750523E-2"/>
                  <c:y val="-4.4357469015003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088-4E36-B27C-2BE33E885C4A}"/>
                </c:ext>
              </c:extLst>
            </c:dLbl>
            <c:dLbl>
              <c:idx val="2"/>
              <c:layout>
                <c:manualLayout>
                  <c:x val="8.2015223833753186E-3"/>
                  <c:y val="0.120026092628832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088-4E36-B27C-2BE33E885C4A}"/>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(2)'!$C$4</c:f>
              <c:numCache>
                <c:formatCode>0%</c:formatCode>
                <c:ptCount val="1"/>
                <c:pt idx="0">
                  <c:v>0.18000000000000002</c:v>
                </c:pt>
              </c:numCache>
            </c:numRef>
          </c:val>
          <c:extLst xmlns:c16r2="http://schemas.microsoft.com/office/drawing/2015/06/chart">
            <c:ext xmlns:c16="http://schemas.microsoft.com/office/drawing/2014/chart" uri="{C3380CC4-5D6E-409C-BE32-E72D297353CC}">
              <c16:uniqueId val="{00000007-9088-4E36-B27C-2BE33E885C4A}"/>
            </c:ext>
          </c:extLst>
        </c:ser>
        <c:ser>
          <c:idx val="2"/>
          <c:order val="2"/>
          <c:tx>
            <c:strRef>
              <c:f>'First Quarter Graph 2015 (2)'!$B$5</c:f>
              <c:strCache>
                <c:ptCount val="1"/>
                <c:pt idx="0">
                  <c:v>Not achieved</c:v>
                </c:pt>
              </c:strCache>
            </c:strRef>
          </c:tx>
          <c:spPr>
            <a:solidFill>
              <a:srgbClr val="FF0000"/>
            </a:solid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9-9088-4E36-B27C-2BE33E885C4A}"/>
              </c:ext>
            </c:extLst>
          </c:dPt>
          <c:dLbls>
            <c:dLbl>
              <c:idx val="0"/>
              <c:layout>
                <c:manualLayout>
                  <c:x val="2.7325195832487579E-2"/>
                  <c:y val="-0.11949809542587887"/>
                </c:manualLayout>
              </c:layout>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088-4E36-B27C-2BE33E885C4A}"/>
                </c:ext>
              </c:extLst>
            </c:dLbl>
            <c:dLbl>
              <c:idx val="1"/>
              <c:layout>
                <c:manualLayout>
                  <c:x val="2.1413273824290438E-2"/>
                  <c:y val="0.10958904109589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088-4E36-B27C-2BE33E885C4A}"/>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(2)'!$C$5</c:f>
              <c:numCache>
                <c:formatCode>0%</c:formatCode>
                <c:ptCount val="1"/>
                <c:pt idx="0">
                  <c:v>0.23</c:v>
                </c:pt>
              </c:numCache>
            </c:numRef>
          </c:val>
          <c:extLst xmlns:c16r2="http://schemas.microsoft.com/office/drawing/2015/06/chart">
            <c:ext xmlns:c16="http://schemas.microsoft.com/office/drawing/2014/chart" uri="{C3380CC4-5D6E-409C-BE32-E72D297353CC}">
              <c16:uniqueId val="{0000000B-9088-4E36-B27C-2BE33E885C4A}"/>
            </c:ext>
          </c:extLst>
        </c:ser>
        <c:dLbls/>
        <c:gapWidth val="36"/>
        <c:gapDepth val="0"/>
        <c:shape val="cylinder"/>
        <c:axId val="117055488"/>
        <c:axId val="117057024"/>
        <c:axId val="0"/>
      </c:bar3DChart>
      <c:catAx>
        <c:axId val="117055488"/>
        <c:scaling>
          <c:orientation val="minMax"/>
        </c:scaling>
        <c:axPos val="b"/>
        <c:numFmt formatCode="General" sourceLinked="0"/>
        <c:tickLblPos val="nextTo"/>
        <c:txPr>
          <a:bodyPr/>
          <a:lstStyle/>
          <a:p>
            <a:pPr>
              <a:defRPr sz="1800"/>
            </a:pPr>
            <a:endParaRPr lang="en-US"/>
          </a:p>
        </c:txPr>
        <c:crossAx val="117057024"/>
        <c:crosses val="autoZero"/>
        <c:auto val="1"/>
        <c:lblAlgn val="ctr"/>
        <c:lblOffset val="100"/>
      </c:catAx>
      <c:valAx>
        <c:axId val="117057024"/>
        <c:scaling>
          <c:orientation val="minMax"/>
          <c:max val="1"/>
        </c:scaling>
        <c:axPos val="l"/>
        <c:majorGridlines/>
        <c:numFmt formatCode="0%" sourceLinked="1"/>
        <c:tickLblPos val="nextTo"/>
        <c:txPr>
          <a:bodyPr/>
          <a:lstStyle/>
          <a:p>
            <a:pPr>
              <a:defRPr sz="1600" b="1"/>
            </a:pPr>
            <a:endParaRPr lang="en-US"/>
          </a:p>
        </c:txPr>
        <c:crossAx val="117055488"/>
        <c:crosses val="autoZero"/>
        <c:crossBetween val="between"/>
        <c:majorUnit val="0.2"/>
      </c:valAx>
    </c:plotArea>
    <c:legend>
      <c:legendPos val="b"/>
      <c:layout>
        <c:manualLayout>
          <c:xMode val="edge"/>
          <c:yMode val="edge"/>
          <c:x val="0.21702993644907301"/>
          <c:y val="0.91146230714936827"/>
          <c:w val="0.5355660989545038"/>
          <c:h val="6.6104750604804516E-2"/>
        </c:manualLayout>
      </c:layout>
      <c:txPr>
        <a:bodyPr/>
        <a:lstStyle/>
        <a:p>
          <a:pPr>
            <a:defRPr sz="1800"/>
          </a:pPr>
          <a:endParaRPr lang="en-US"/>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lgn="l">
              <a:defRPr sz="2400"/>
            </a:pPr>
            <a:r>
              <a:rPr lang="en-US" sz="2400" baseline="0"/>
              <a:t>Programme 5 </a:t>
            </a:r>
            <a:r>
              <a:rPr lang="en-US" sz="2400"/>
              <a:t>Performance  - Quarter</a:t>
            </a:r>
            <a:r>
              <a:rPr lang="en-US" sz="2400" baseline="0"/>
              <a:t> 1 of </a:t>
            </a:r>
            <a:r>
              <a:rPr lang="en-US" sz="2400"/>
              <a:t>2018/19</a:t>
            </a:r>
          </a:p>
        </c:rich>
      </c:tx>
    </c:title>
    <c:view3D>
      <c:rAngAx val="1"/>
    </c:view3D>
    <c:plotArea>
      <c:layout/>
      <c:bar3DChart>
        <c:barDir val="col"/>
        <c:grouping val="clustered"/>
        <c:ser>
          <c:idx val="0"/>
          <c:order val="0"/>
          <c:tx>
            <c:strRef>
              <c:f>'First Quarter Graph 2015 (2)'!$B$3</c:f>
              <c:strCache>
                <c:ptCount val="1"/>
                <c:pt idx="0">
                  <c:v>Achieved</c:v>
                </c:pt>
              </c:strCache>
            </c:strRef>
          </c:tx>
          <c:spPr>
            <a:pattFill prst="pct80">
              <a:fgClr>
                <a:srgbClr val="00B050"/>
              </a:fgClr>
              <a:bgClr>
                <a:sysClr val="window" lastClr="FFFFFF"/>
              </a:bgClr>
            </a:pattFill>
            <a:ln>
              <a:solidFill>
                <a:srgbClr val="00B050"/>
              </a:solidFill>
            </a:ln>
          </c:spPr>
          <c:invertIfNegative val="1"/>
          <c:dLbls>
            <c:dLbl>
              <c:idx val="0"/>
              <c:layout>
                <c:manualLayout>
                  <c:x val="1.7960694259161639E-2"/>
                  <c:y val="-0.12656548795229242"/>
                </c:manualLayout>
              </c:layout>
              <c:tx>
                <c:rich>
                  <a:bodyPr/>
                  <a:lstStyle/>
                  <a:p>
                    <a:r>
                      <a:rPr lang="en-US" dirty="0" smtClean="0"/>
                      <a:t>75%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863-4DD8-AC6E-670149007022}"/>
                </c:ext>
              </c:extLst>
            </c:dLbl>
            <c:dLbl>
              <c:idx val="1"/>
              <c:layout>
                <c:manualLayout>
                  <c:x val="3.5149381643037091E-3"/>
                  <c:y val="0.1800391389432485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63-4DD8-AC6E-670149007022}"/>
                </c:ext>
              </c:extLst>
            </c:dLbl>
            <c:dLbl>
              <c:idx val="2"/>
              <c:layout>
                <c:manualLayout>
                  <c:x val="1.0544814492911128E-2"/>
                  <c:y val="0.211350293542074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63-4DD8-AC6E-670149007022}"/>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(2)'!$C$3</c:f>
              <c:numCache>
                <c:formatCode>0%</c:formatCode>
                <c:ptCount val="1"/>
                <c:pt idx="0">
                  <c:v>0.69000000000000006</c:v>
                </c:pt>
              </c:numCache>
            </c:numRef>
          </c:val>
          <c:extLst xmlns:c16r2="http://schemas.microsoft.com/office/drawing/2015/06/chart">
            <c:ext xmlns:c16="http://schemas.microsoft.com/office/drawing/2014/chart" uri="{C3380CC4-5D6E-409C-BE32-E72D297353CC}">
              <c16:uniqueId val="{00000003-6863-4DD8-AC6E-670149007022}"/>
            </c:ext>
          </c:extLst>
        </c:ser>
        <c:ser>
          <c:idx val="1"/>
          <c:order val="1"/>
          <c:tx>
            <c:strRef>
              <c:f>'First Quarter Graph 2015 (2)'!$B$4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2.2342188463785145E-2"/>
                  <c:y val="-0.1426835301914339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863-4DD8-AC6E-670149007022}"/>
                </c:ext>
              </c:extLst>
            </c:dLbl>
            <c:dLbl>
              <c:idx val="1"/>
              <c:layout>
                <c:manualLayout>
                  <c:x val="2.5588019177750523E-2"/>
                  <c:y val="-4.4357469015003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863-4DD8-AC6E-670149007022}"/>
                </c:ext>
              </c:extLst>
            </c:dLbl>
            <c:dLbl>
              <c:idx val="2"/>
              <c:layout>
                <c:manualLayout>
                  <c:x val="8.2015223833753186E-3"/>
                  <c:y val="0.120026092628832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863-4DD8-AC6E-670149007022}"/>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(2)'!$C$4</c:f>
              <c:numCache>
                <c:formatCode>0%</c:formatCode>
                <c:ptCount val="1"/>
                <c:pt idx="0">
                  <c:v>0</c:v>
                </c:pt>
              </c:numCache>
            </c:numRef>
          </c:val>
          <c:extLst xmlns:c16r2="http://schemas.microsoft.com/office/drawing/2015/06/chart">
            <c:ext xmlns:c16="http://schemas.microsoft.com/office/drawing/2014/chart" uri="{C3380CC4-5D6E-409C-BE32-E72D297353CC}">
              <c16:uniqueId val="{00000007-6863-4DD8-AC6E-670149007022}"/>
            </c:ext>
          </c:extLst>
        </c:ser>
        <c:ser>
          <c:idx val="2"/>
          <c:order val="2"/>
          <c:tx>
            <c:strRef>
              <c:f>'First Quarter Graph 2015 (2)'!$B$5</c:f>
              <c:strCache>
                <c:ptCount val="1"/>
                <c:pt idx="0">
                  <c:v>Not achieved</c:v>
                </c:pt>
              </c:strCache>
            </c:strRef>
          </c:tx>
          <c:spPr>
            <a:solidFill>
              <a:srgbClr val="FF0000"/>
            </a:solid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9-6863-4DD8-AC6E-670149007022}"/>
              </c:ext>
            </c:extLst>
          </c:dPt>
          <c:dLbls>
            <c:dLbl>
              <c:idx val="0"/>
              <c:layout>
                <c:manualLayout>
                  <c:x val="4.0795967166926378E-2"/>
                  <c:y val="-0.12157815912674481"/>
                </c:manualLayout>
              </c:layout>
              <c:tx>
                <c:rich>
                  <a:bodyPr/>
                  <a:lstStyle/>
                  <a:p>
                    <a:r>
                      <a:rPr lang="en-US" dirty="0" smtClean="0"/>
                      <a:t>25%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863-4DD8-AC6E-670149007022}"/>
                </c:ext>
              </c:extLst>
            </c:dLbl>
            <c:dLbl>
              <c:idx val="1"/>
              <c:layout>
                <c:manualLayout>
                  <c:x val="2.1413273824290438E-2"/>
                  <c:y val="0.109589041095890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863-4DD8-AC6E-670149007022}"/>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'First Quarter Graph 2015 (2)'!$C$2</c:f>
              <c:strCache>
                <c:ptCount val="1"/>
                <c:pt idx="0">
                  <c:v>Quarter 1: April - June 2018/19</c:v>
                </c:pt>
              </c:strCache>
            </c:strRef>
          </c:cat>
          <c:val>
            <c:numRef>
              <c:f>'First Quarter Graph 2015 (2)'!$C$5</c:f>
              <c:numCache>
                <c:formatCode>0%</c:formatCode>
                <c:ptCount val="1"/>
                <c:pt idx="0">
                  <c:v>0.31000000000000005</c:v>
                </c:pt>
              </c:numCache>
            </c:numRef>
          </c:val>
          <c:extLst xmlns:c16r2="http://schemas.microsoft.com/office/drawing/2015/06/chart">
            <c:ext xmlns:c16="http://schemas.microsoft.com/office/drawing/2014/chart" uri="{C3380CC4-5D6E-409C-BE32-E72D297353CC}">
              <c16:uniqueId val="{0000000B-6863-4DD8-AC6E-670149007022}"/>
            </c:ext>
          </c:extLst>
        </c:ser>
        <c:dLbls/>
        <c:gapWidth val="36"/>
        <c:gapDepth val="0"/>
        <c:shape val="cylinder"/>
        <c:axId val="119054336"/>
        <c:axId val="119055872"/>
        <c:axId val="0"/>
      </c:bar3DChart>
      <c:catAx>
        <c:axId val="119054336"/>
        <c:scaling>
          <c:orientation val="minMax"/>
        </c:scaling>
        <c:axPos val="b"/>
        <c:numFmt formatCode="General" sourceLinked="0"/>
        <c:tickLblPos val="nextTo"/>
        <c:txPr>
          <a:bodyPr/>
          <a:lstStyle/>
          <a:p>
            <a:pPr>
              <a:defRPr sz="1800"/>
            </a:pPr>
            <a:endParaRPr lang="en-US"/>
          </a:p>
        </c:txPr>
        <c:crossAx val="119055872"/>
        <c:crosses val="autoZero"/>
        <c:auto val="1"/>
        <c:lblAlgn val="ctr"/>
        <c:lblOffset val="100"/>
      </c:catAx>
      <c:valAx>
        <c:axId val="119055872"/>
        <c:scaling>
          <c:orientation val="minMax"/>
          <c:max val="1"/>
        </c:scaling>
        <c:axPos val="l"/>
        <c:majorGridlines/>
        <c:numFmt formatCode="0%" sourceLinked="1"/>
        <c:tickLblPos val="nextTo"/>
        <c:txPr>
          <a:bodyPr/>
          <a:lstStyle/>
          <a:p>
            <a:pPr>
              <a:defRPr sz="1600" b="1"/>
            </a:pPr>
            <a:endParaRPr lang="en-US"/>
          </a:p>
        </c:txPr>
        <c:crossAx val="119054336"/>
        <c:crosses val="autoZero"/>
        <c:crossBetween val="between"/>
        <c:majorUnit val="0.2"/>
      </c:valAx>
    </c:plotArea>
    <c:legend>
      <c:legendPos val="b"/>
      <c:layout>
        <c:manualLayout>
          <c:xMode val="edge"/>
          <c:yMode val="edge"/>
          <c:x val="0.19119827924735514"/>
          <c:y val="0.90885416191231361"/>
          <c:w val="0.5355660989545038"/>
          <c:h val="6.6104750604804516E-2"/>
        </c:manualLayout>
      </c:layout>
      <c:txPr>
        <a:bodyPr/>
        <a:lstStyle/>
        <a:p>
          <a:pPr>
            <a:defRPr sz="1800"/>
          </a:pPr>
          <a:endParaRPr lang="en-US"/>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l">
              <a:defRPr sz="2000"/>
            </a:pPr>
            <a:r>
              <a:rPr lang="en-US" sz="2000" dirty="0" smtClean="0"/>
              <a:t>Summary of P</a:t>
            </a:r>
            <a:r>
              <a:rPr lang="en-US" sz="2000" baseline="0" dirty="0" smtClean="0"/>
              <a:t>rogramme </a:t>
            </a:r>
            <a:r>
              <a:rPr lang="en-US" sz="2000" dirty="0"/>
              <a:t>Performance  </a:t>
            </a:r>
            <a:r>
              <a:rPr lang="en-US" sz="2000" dirty="0" smtClean="0"/>
              <a:t>- Quarter</a:t>
            </a:r>
            <a:r>
              <a:rPr lang="en-US" sz="2000" baseline="0" dirty="0" smtClean="0"/>
              <a:t> 1 of 2018/19</a:t>
            </a:r>
            <a:endParaRPr lang="en-US" sz="2000" dirty="0"/>
          </a:p>
        </c:rich>
      </c:tx>
    </c:title>
    <c:view3D>
      <c:rAngAx val="1"/>
    </c:view3D>
    <c:plotArea>
      <c:layout/>
      <c:bar3DChart>
        <c:barDir val="col"/>
        <c:grouping val="clustered"/>
        <c:ser>
          <c:idx val="0"/>
          <c:order val="0"/>
          <c:tx>
            <c:strRef>
              <c:f>'Q1 Quarter Graph 2018-19'!$B$3</c:f>
              <c:strCache>
                <c:ptCount val="1"/>
                <c:pt idx="0">
                  <c:v>Achieved</c:v>
                </c:pt>
              </c:strCache>
            </c:strRef>
          </c:tx>
          <c:spPr>
            <a:pattFill prst="pct90">
              <a:fgClr>
                <a:srgbClr val="00B050"/>
              </a:fgClr>
              <a:bgClr>
                <a:schemeClr val="bg1"/>
              </a:bgClr>
            </a:pattFill>
            <a:ln>
              <a:solidFill>
                <a:srgbClr val="00B050"/>
              </a:solidFill>
            </a:ln>
          </c:spPr>
          <c:invertIfNegative val="1"/>
          <c:dPt>
            <c:idx val="0"/>
            <c:invertIfNegative val="1"/>
            <c:extLst xmlns:c16r2="http://schemas.microsoft.com/office/drawing/2015/06/chart">
              <c:ext xmlns:c16="http://schemas.microsoft.com/office/drawing/2014/chart" uri="{C3380CC4-5D6E-409C-BE32-E72D297353CC}">
                <c16:uniqueId val="{00000000-E9AE-4093-96E4-19C7BC324CC7}"/>
              </c:ext>
            </c:extLst>
          </c:dPt>
          <c:dLbls>
            <c:dLbl>
              <c:idx val="0"/>
              <c:layout>
                <c:manualLayout>
                  <c:x val="2.3890782842816809E-2"/>
                  <c:y val="-2.609262883235485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AE-4093-96E4-19C7BC324CC7}"/>
                </c:ext>
              </c:extLst>
            </c:dLbl>
            <c:dLbl>
              <c:idx val="1"/>
              <c:layout>
                <c:manualLayout>
                  <c:x val="7.748390169133218E-2"/>
                  <c:y val="0.1195786919002707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AE-4093-96E4-19C7BC324CC7}"/>
                </c:ext>
              </c:extLst>
            </c:dLbl>
            <c:dLbl>
              <c:idx val="2"/>
              <c:layout>
                <c:manualLayout>
                  <c:x val="1.3177282888800556E-2"/>
                  <c:y val="-4.531119159378552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AE-4093-96E4-19C7BC324CC7}"/>
                </c:ext>
              </c:extLst>
            </c:dLbl>
            <c:dLbl>
              <c:idx val="3"/>
              <c:layout>
                <c:manualLayout>
                  <c:x val="1.5984460861412555E-2"/>
                  <c:y val="-3.958334631999552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9AE-4093-96E4-19C7BC324CC7}"/>
                </c:ext>
              </c:extLst>
            </c:dLbl>
            <c:dLbl>
              <c:idx val="4"/>
              <c:layout>
                <c:manualLayout>
                  <c:x val="1.3078195250246526E-2"/>
                  <c:y val="-3.4305559197984267E-2"/>
                </c:manualLayout>
              </c:layout>
              <c:tx>
                <c:rich>
                  <a:bodyPr/>
                  <a:lstStyle/>
                  <a:p>
                    <a:r>
                      <a:rPr lang="en-US" dirty="0" smtClean="0"/>
                      <a:t>75%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9AE-4093-96E4-19C7BC324CC7}"/>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'Q1 Quarter Graph 2018-19'!$C$2:$G$2</c:f>
              <c:strCache>
                <c:ptCount val="5"/>
                <c:pt idx="0">
                  <c:v>Programme 1</c:v>
                </c:pt>
                <c:pt idx="1">
                  <c:v>Programme 2</c:v>
                </c:pt>
                <c:pt idx="2">
                  <c:v>Programme 3</c:v>
                </c:pt>
                <c:pt idx="3">
                  <c:v>Programme 4</c:v>
                </c:pt>
                <c:pt idx="4">
                  <c:v>Programme 5</c:v>
                </c:pt>
              </c:strCache>
            </c:strRef>
          </c:cat>
          <c:val>
            <c:numRef>
              <c:f>'Q1 Quarter Graph 2018-19'!$C$3:$G$3</c:f>
              <c:numCache>
                <c:formatCode>0%</c:formatCode>
                <c:ptCount val="5"/>
                <c:pt idx="0">
                  <c:v>0.63000000000000012</c:v>
                </c:pt>
                <c:pt idx="1">
                  <c:v>1</c:v>
                </c:pt>
                <c:pt idx="2">
                  <c:v>0</c:v>
                </c:pt>
                <c:pt idx="3">
                  <c:v>0.59</c:v>
                </c:pt>
                <c:pt idx="4">
                  <c:v>0.69000000000000006</c:v>
                </c:pt>
              </c:numCache>
            </c:numRef>
          </c:val>
          <c:extLst xmlns:c16r2="http://schemas.microsoft.com/office/drawing/2015/06/chart">
            <c:ext xmlns:c16="http://schemas.microsoft.com/office/drawing/2014/chart" uri="{C3380CC4-5D6E-409C-BE32-E72D297353CC}">
              <c16:uniqueId val="{00000005-E9AE-4093-96E4-19C7BC324CC7}"/>
            </c:ext>
          </c:extLst>
        </c:ser>
        <c:ser>
          <c:idx val="1"/>
          <c:order val="1"/>
          <c:tx>
            <c:strRef>
              <c:f>'Q1 Quarter Graph 2018-19'!$B$4</c:f>
              <c:strCache>
                <c:ptCount val="1"/>
                <c:pt idx="0">
                  <c:v>Partially achieved</c:v>
                </c:pt>
              </c:strCache>
            </c:strRef>
          </c:tx>
          <c:spPr>
            <a:pattFill prst="pct40">
              <a:fgClr>
                <a:srgbClr val="FFFF00"/>
              </a:fgClr>
              <a:bgClr>
                <a:schemeClr val="bg1"/>
              </a:bgClr>
            </a:pattFill>
            <a:ln>
              <a:solidFill>
                <a:srgbClr val="FFFF00"/>
              </a:solidFill>
            </a:ln>
          </c:spPr>
          <c:dLbls>
            <c:dLbl>
              <c:idx val="0"/>
              <c:layout>
                <c:manualLayout>
                  <c:x val="1.7894586771365462E-2"/>
                  <c:y val="-4.39724225631307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9AE-4093-96E4-19C7BC324CC7}"/>
                </c:ext>
              </c:extLst>
            </c:dLbl>
            <c:dLbl>
              <c:idx val="1"/>
              <c:layout>
                <c:manualLayout>
                  <c:x val="2.5588019177750523E-2"/>
                  <c:y val="-4.4357469015003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9AE-4093-96E4-19C7BC324CC7}"/>
                </c:ext>
              </c:extLst>
            </c:dLbl>
            <c:dLbl>
              <c:idx val="2"/>
              <c:layout>
                <c:manualLayout>
                  <c:x val="3.8623583452959353E-3"/>
                  <c:y val="-4.709067599212915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9AE-4093-96E4-19C7BC324CC7}"/>
                </c:ext>
              </c:extLst>
            </c:dLbl>
            <c:dLbl>
              <c:idx val="3"/>
              <c:layout>
                <c:manualLayout>
                  <c:x val="1.0171929639080715E-2"/>
                  <c:y val="-4.22222360746618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9AE-4093-96E4-19C7BC324CC7}"/>
                </c:ext>
              </c:extLst>
            </c:dLbl>
            <c:dLbl>
              <c:idx val="4"/>
              <c:layout>
                <c:manualLayout>
                  <c:x val="8.718796833497652E-3"/>
                  <c:y val="-3.1666677055996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9AE-4093-96E4-19C7BC324CC7}"/>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'Q1 Quarter Graph 2018-19'!$C$2:$G$2</c:f>
              <c:strCache>
                <c:ptCount val="5"/>
                <c:pt idx="0">
                  <c:v>Programme 1</c:v>
                </c:pt>
                <c:pt idx="1">
                  <c:v>Programme 2</c:v>
                </c:pt>
                <c:pt idx="2">
                  <c:v>Programme 3</c:v>
                </c:pt>
                <c:pt idx="3">
                  <c:v>Programme 4</c:v>
                </c:pt>
                <c:pt idx="4">
                  <c:v>Programme 5</c:v>
                </c:pt>
              </c:strCache>
            </c:strRef>
          </c:cat>
          <c:val>
            <c:numRef>
              <c:f>'Q1 Quarter Graph 2018-19'!$C$4:$G$4</c:f>
              <c:numCache>
                <c:formatCode>0%</c:formatCode>
                <c:ptCount val="5"/>
                <c:pt idx="0">
                  <c:v>0.25</c:v>
                </c:pt>
                <c:pt idx="1">
                  <c:v>0</c:v>
                </c:pt>
                <c:pt idx="2">
                  <c:v>0</c:v>
                </c:pt>
                <c:pt idx="3">
                  <c:v>0.18000000000000002</c:v>
                </c:pt>
                <c:pt idx="4">
                  <c:v>0</c:v>
                </c:pt>
              </c:numCache>
            </c:numRef>
          </c:val>
          <c:extLst xmlns:c16r2="http://schemas.microsoft.com/office/drawing/2015/06/chart">
            <c:ext xmlns:c16="http://schemas.microsoft.com/office/drawing/2014/chart" uri="{C3380CC4-5D6E-409C-BE32-E72D297353CC}">
              <c16:uniqueId val="{0000000B-E9AE-4093-96E4-19C7BC324CC7}"/>
            </c:ext>
          </c:extLst>
        </c:ser>
        <c:ser>
          <c:idx val="2"/>
          <c:order val="2"/>
          <c:tx>
            <c:strRef>
              <c:f>'Q1 Quarter Graph 2018-19'!$B$5</c:f>
              <c:strCache>
                <c:ptCount val="1"/>
                <c:pt idx="0">
                  <c:v>Not achieved</c:v>
                </c:pt>
              </c:strCache>
            </c:strRef>
          </c:tx>
          <c:spPr>
            <a:pattFill prst="pct80">
              <a:fgClr>
                <a:srgbClr val="FF0000"/>
              </a:fgClr>
              <a:bgClr>
                <a:schemeClr val="bg1"/>
              </a:bgClr>
            </a:pattFill>
          </c:spPr>
          <c:dPt>
            <c:idx val="0"/>
            <c:spPr>
              <a:pattFill prst="pct80">
                <a:fgClr>
                  <a:srgbClr val="FF0000"/>
                </a:fgClr>
                <a:bgClr>
                  <a:schemeClr val="bg1"/>
                </a:bgClr>
              </a:pattFill>
              <a:ln>
                <a:solidFill>
                  <a:srgbClr val="FFFF00"/>
                </a:solidFill>
              </a:ln>
            </c:spPr>
            <c:extLst xmlns:c16r2="http://schemas.microsoft.com/office/drawing/2015/06/chart">
              <c:ext xmlns:c16="http://schemas.microsoft.com/office/drawing/2014/chart" uri="{C3380CC4-5D6E-409C-BE32-E72D297353CC}">
                <c16:uniqueId val="{0000000D-E9AE-4093-96E4-19C7BC324CC7}"/>
              </c:ext>
            </c:extLst>
          </c:dPt>
          <c:dLbls>
            <c:dLbl>
              <c:idx val="0"/>
              <c:layout>
                <c:manualLayout>
                  <c:x val="1.8558170647718433E-2"/>
                  <c:y val="-3.913894324853228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9AE-4093-96E4-19C7BC324CC7}"/>
                </c:ext>
              </c:extLst>
            </c:dLbl>
            <c:dLbl>
              <c:idx val="1"/>
              <c:layout>
                <c:manualLayout>
                  <c:x val="1.6772356333793988E-2"/>
                  <c:y val="-4.906070069795517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9AE-4093-96E4-19C7BC324CC7}"/>
                </c:ext>
              </c:extLst>
            </c:dLbl>
            <c:dLbl>
              <c:idx val="2"/>
              <c:layout>
                <c:manualLayout>
                  <c:x val="-5.9578445028901333E-2"/>
                  <c:y val="0.1029167004319883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9AE-4093-96E4-19C7BC324CC7}"/>
                </c:ext>
              </c:extLst>
            </c:dLbl>
            <c:dLbl>
              <c:idx val="3"/>
              <c:layout>
                <c:manualLayout>
                  <c:x val="1.3078195250246633E-2"/>
                  <c:y val="-3.69444565653291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9AE-4093-96E4-19C7BC324CC7}"/>
                </c:ext>
              </c:extLst>
            </c:dLbl>
            <c:dLbl>
              <c:idx val="4"/>
              <c:layout>
                <c:manualLayout>
                  <c:x val="1.0171929639080823E-2"/>
                  <c:y val="-2.3750007791997308E-2"/>
                </c:manualLayout>
              </c:layout>
              <c:tx>
                <c:rich>
                  <a:bodyPr/>
                  <a:lstStyle/>
                  <a:p>
                    <a:r>
                      <a:rPr lang="en-US" dirty="0" smtClean="0"/>
                      <a:t>25%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E9AE-4093-96E4-19C7BC324CC7}"/>
                </c:ext>
              </c:extLst>
            </c:dLbl>
            <c:spPr>
              <a:noFill/>
              <a:ln>
                <a:noFill/>
              </a:ln>
              <a:effectLst/>
            </c:spPr>
            <c:txPr>
              <a:bodyPr/>
              <a:lstStyle/>
              <a:p>
                <a:pPr>
                  <a:defRPr sz="1800" b="1"/>
                </a:pPr>
                <a:endParaRPr lang="en-US"/>
              </a:p>
            </c:txPr>
            <c:showVal val="1"/>
            <c:extLst xmlns:c16r2="http://schemas.microsoft.com/office/drawing/2015/06/chart">
              <c:ext xmlns:c15="http://schemas.microsoft.com/office/drawing/2012/chart" uri="{CE6537A1-D6FC-4f65-9D91-7224C49458BB}">
                <c15:showLeaderLines val="0"/>
              </c:ext>
            </c:extLst>
          </c:dLbls>
          <c:cat>
            <c:strRef>
              <c:f>'Q1 Quarter Graph 2018-19'!$C$2:$G$2</c:f>
              <c:strCache>
                <c:ptCount val="5"/>
                <c:pt idx="0">
                  <c:v>Programme 1</c:v>
                </c:pt>
                <c:pt idx="1">
                  <c:v>Programme 2</c:v>
                </c:pt>
                <c:pt idx="2">
                  <c:v>Programme 3</c:v>
                </c:pt>
                <c:pt idx="3">
                  <c:v>Programme 4</c:v>
                </c:pt>
                <c:pt idx="4">
                  <c:v>Programme 5</c:v>
                </c:pt>
              </c:strCache>
            </c:strRef>
          </c:cat>
          <c:val>
            <c:numRef>
              <c:f>'Q1 Quarter Graph 2018-19'!$C$5:$G$5</c:f>
              <c:numCache>
                <c:formatCode>0%</c:formatCode>
                <c:ptCount val="5"/>
                <c:pt idx="0">
                  <c:v>0.12000000000000001</c:v>
                </c:pt>
                <c:pt idx="1">
                  <c:v>0</c:v>
                </c:pt>
                <c:pt idx="2">
                  <c:v>1</c:v>
                </c:pt>
                <c:pt idx="3">
                  <c:v>0.23</c:v>
                </c:pt>
                <c:pt idx="4">
                  <c:v>0.31000000000000005</c:v>
                </c:pt>
              </c:numCache>
            </c:numRef>
          </c:val>
          <c:extLst xmlns:c16r2="http://schemas.microsoft.com/office/drawing/2015/06/chart">
            <c:ext xmlns:c16="http://schemas.microsoft.com/office/drawing/2014/chart" uri="{C3380CC4-5D6E-409C-BE32-E72D297353CC}">
              <c16:uniqueId val="{00000012-E9AE-4093-96E4-19C7BC324CC7}"/>
            </c:ext>
          </c:extLst>
        </c:ser>
        <c:dLbls/>
        <c:gapWidth val="36"/>
        <c:gapDepth val="0"/>
        <c:shape val="cylinder"/>
        <c:axId val="76536832"/>
        <c:axId val="76706560"/>
        <c:axId val="0"/>
      </c:bar3DChart>
      <c:catAx>
        <c:axId val="76536832"/>
        <c:scaling>
          <c:orientation val="minMax"/>
        </c:scaling>
        <c:axPos val="b"/>
        <c:numFmt formatCode="General" sourceLinked="0"/>
        <c:tickLblPos val="nextTo"/>
        <c:txPr>
          <a:bodyPr/>
          <a:lstStyle/>
          <a:p>
            <a:pPr>
              <a:defRPr sz="1800"/>
            </a:pPr>
            <a:endParaRPr lang="en-US"/>
          </a:p>
        </c:txPr>
        <c:crossAx val="76706560"/>
        <c:crosses val="autoZero"/>
        <c:auto val="1"/>
        <c:lblAlgn val="ctr"/>
        <c:lblOffset val="100"/>
      </c:catAx>
      <c:valAx>
        <c:axId val="76706560"/>
        <c:scaling>
          <c:orientation val="minMax"/>
          <c:max val="1"/>
        </c:scaling>
        <c:axPos val="l"/>
        <c:majorGridlines/>
        <c:numFmt formatCode="0%" sourceLinked="1"/>
        <c:tickLblPos val="nextTo"/>
        <c:txPr>
          <a:bodyPr/>
          <a:lstStyle/>
          <a:p>
            <a:pPr>
              <a:defRPr sz="1800" b="1"/>
            </a:pPr>
            <a:endParaRPr lang="en-US"/>
          </a:p>
        </c:txPr>
        <c:crossAx val="76536832"/>
        <c:crosses val="autoZero"/>
        <c:crossBetween val="between"/>
        <c:majorUnit val="0.2"/>
      </c:valAx>
    </c:plotArea>
    <c:legend>
      <c:legendPos val="b"/>
      <c:layout>
        <c:manualLayout>
          <c:xMode val="edge"/>
          <c:yMode val="edge"/>
          <c:x val="0.21525496530902871"/>
          <c:y val="0.90627785639037295"/>
          <c:w val="0.5355660989545038"/>
          <c:h val="6.6104750604804516E-2"/>
        </c:manualLayout>
      </c:layout>
      <c:txPr>
        <a:bodyPr/>
        <a:lstStyle/>
        <a:p>
          <a:pPr>
            <a:defRPr sz="18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EFD24-9FBD-40DA-B271-1165E42DDFD8}" type="datetimeFigureOut">
              <a:rPr lang="en-ZA" smtClean="0"/>
              <a:pPr/>
              <a:t>2018/08/31</a:t>
            </a:fld>
            <a:endParaRPr lang="en-ZA"/>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49C61-10B1-4D1F-9267-4030251A10EB}" type="slidenum">
              <a:rPr lang="en-ZA" smtClean="0"/>
              <a:pPr/>
              <a:t>‹#›</a:t>
            </a:fld>
            <a:endParaRPr lang="en-ZA"/>
          </a:p>
        </p:txBody>
      </p:sp>
    </p:spTree>
    <p:extLst>
      <p:ext uri="{BB962C8B-B14F-4D97-AF65-F5344CB8AC3E}">
        <p14:creationId xmlns:p14="http://schemas.microsoft.com/office/powerpoint/2010/main" xmlns="" val="168836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1</a:t>
            </a:fld>
            <a:endParaRPr lang="en-ZA"/>
          </a:p>
        </p:txBody>
      </p:sp>
    </p:spTree>
    <p:extLst>
      <p:ext uri="{BB962C8B-B14F-4D97-AF65-F5344CB8AC3E}">
        <p14:creationId xmlns:p14="http://schemas.microsoft.com/office/powerpoint/2010/main" xmlns="" val="359413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27</a:t>
            </a:fld>
            <a:endParaRPr lang="en-ZA">
              <a:solidFill>
                <a:prstClr val="black"/>
              </a:solidFill>
            </a:endParaRPr>
          </a:p>
        </p:txBody>
      </p:sp>
    </p:spTree>
    <p:extLst>
      <p:ext uri="{BB962C8B-B14F-4D97-AF65-F5344CB8AC3E}">
        <p14:creationId xmlns:p14="http://schemas.microsoft.com/office/powerpoint/2010/main" xmlns="" val="383794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28</a:t>
            </a:fld>
            <a:endParaRPr lang="en-ZA">
              <a:solidFill>
                <a:prstClr val="black"/>
              </a:solidFill>
            </a:endParaRPr>
          </a:p>
        </p:txBody>
      </p:sp>
    </p:spTree>
    <p:extLst>
      <p:ext uri="{BB962C8B-B14F-4D97-AF65-F5344CB8AC3E}">
        <p14:creationId xmlns:p14="http://schemas.microsoft.com/office/powerpoint/2010/main" xmlns="" val="97528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29</a:t>
            </a:fld>
            <a:endParaRPr lang="en-ZA">
              <a:solidFill>
                <a:prstClr val="black"/>
              </a:solidFill>
            </a:endParaRPr>
          </a:p>
        </p:txBody>
      </p:sp>
    </p:spTree>
    <p:extLst>
      <p:ext uri="{BB962C8B-B14F-4D97-AF65-F5344CB8AC3E}">
        <p14:creationId xmlns:p14="http://schemas.microsoft.com/office/powerpoint/2010/main" xmlns="" val="108041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30</a:t>
            </a:fld>
            <a:endParaRPr lang="en-ZA">
              <a:solidFill>
                <a:prstClr val="black"/>
              </a:solidFill>
            </a:endParaRPr>
          </a:p>
        </p:txBody>
      </p:sp>
    </p:spTree>
    <p:extLst>
      <p:ext uri="{BB962C8B-B14F-4D97-AF65-F5344CB8AC3E}">
        <p14:creationId xmlns:p14="http://schemas.microsoft.com/office/powerpoint/2010/main" xmlns="" val="317508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31</a:t>
            </a:fld>
            <a:endParaRPr lang="en-ZA">
              <a:solidFill>
                <a:prstClr val="black"/>
              </a:solidFill>
            </a:endParaRPr>
          </a:p>
        </p:txBody>
      </p:sp>
    </p:spTree>
    <p:extLst>
      <p:ext uri="{BB962C8B-B14F-4D97-AF65-F5344CB8AC3E}">
        <p14:creationId xmlns:p14="http://schemas.microsoft.com/office/powerpoint/2010/main" xmlns="" val="77362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32</a:t>
            </a:fld>
            <a:endParaRPr lang="en-ZA">
              <a:solidFill>
                <a:prstClr val="black"/>
              </a:solidFill>
            </a:endParaRPr>
          </a:p>
        </p:txBody>
      </p:sp>
    </p:spTree>
    <p:extLst>
      <p:ext uri="{BB962C8B-B14F-4D97-AF65-F5344CB8AC3E}">
        <p14:creationId xmlns:p14="http://schemas.microsoft.com/office/powerpoint/2010/main" xmlns="" val="188833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33</a:t>
            </a:fld>
            <a:endParaRPr lang="en-ZA">
              <a:solidFill>
                <a:prstClr val="black"/>
              </a:solidFill>
            </a:endParaRPr>
          </a:p>
        </p:txBody>
      </p:sp>
    </p:spTree>
    <p:extLst>
      <p:ext uri="{BB962C8B-B14F-4D97-AF65-F5344CB8AC3E}">
        <p14:creationId xmlns:p14="http://schemas.microsoft.com/office/powerpoint/2010/main" xmlns="" val="92740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34</a:t>
            </a:fld>
            <a:endParaRPr lang="en-ZA">
              <a:solidFill>
                <a:prstClr val="black"/>
              </a:solidFill>
            </a:endParaRPr>
          </a:p>
        </p:txBody>
      </p:sp>
    </p:spTree>
    <p:extLst>
      <p:ext uri="{BB962C8B-B14F-4D97-AF65-F5344CB8AC3E}">
        <p14:creationId xmlns:p14="http://schemas.microsoft.com/office/powerpoint/2010/main" xmlns="" val="141896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xmlns="" val="661168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xmlns="" val="249522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13</a:t>
            </a:fld>
            <a:endParaRPr lang="en-ZA"/>
          </a:p>
        </p:txBody>
      </p:sp>
    </p:spTree>
    <p:extLst>
      <p:ext uri="{BB962C8B-B14F-4D97-AF65-F5344CB8AC3E}">
        <p14:creationId xmlns:p14="http://schemas.microsoft.com/office/powerpoint/2010/main" xmlns="" val="3640776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37</a:t>
            </a:fld>
            <a:endParaRPr lang="en-ZA">
              <a:solidFill>
                <a:prstClr val="black"/>
              </a:solidFill>
            </a:endParaRPr>
          </a:p>
        </p:txBody>
      </p:sp>
    </p:spTree>
    <p:extLst>
      <p:ext uri="{BB962C8B-B14F-4D97-AF65-F5344CB8AC3E}">
        <p14:creationId xmlns:p14="http://schemas.microsoft.com/office/powerpoint/2010/main" xmlns="" val="108716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40</a:t>
            </a:fld>
            <a:endParaRPr lang="en-ZA"/>
          </a:p>
        </p:txBody>
      </p:sp>
    </p:spTree>
    <p:extLst>
      <p:ext uri="{BB962C8B-B14F-4D97-AF65-F5344CB8AC3E}">
        <p14:creationId xmlns:p14="http://schemas.microsoft.com/office/powerpoint/2010/main" xmlns="" val="65593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41</a:t>
            </a:fld>
            <a:endParaRPr lang="en-ZA"/>
          </a:p>
        </p:txBody>
      </p:sp>
    </p:spTree>
    <p:extLst>
      <p:ext uri="{BB962C8B-B14F-4D97-AF65-F5344CB8AC3E}">
        <p14:creationId xmlns:p14="http://schemas.microsoft.com/office/powerpoint/2010/main" xmlns="" val="3347474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42</a:t>
            </a:fld>
            <a:endParaRPr lang="en-ZA"/>
          </a:p>
        </p:txBody>
      </p:sp>
    </p:spTree>
    <p:extLst>
      <p:ext uri="{BB962C8B-B14F-4D97-AF65-F5344CB8AC3E}">
        <p14:creationId xmlns:p14="http://schemas.microsoft.com/office/powerpoint/2010/main" xmlns="" val="1566743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43</a:t>
            </a:fld>
            <a:endParaRPr lang="en-ZA"/>
          </a:p>
        </p:txBody>
      </p:sp>
    </p:spTree>
    <p:extLst>
      <p:ext uri="{BB962C8B-B14F-4D97-AF65-F5344CB8AC3E}">
        <p14:creationId xmlns:p14="http://schemas.microsoft.com/office/powerpoint/2010/main" xmlns="" val="107557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649C61-10B1-4D1F-9267-4030251A10EB}" type="slidenum">
              <a:rPr lang="en-ZA" smtClean="0"/>
              <a:pPr/>
              <a:t>44</a:t>
            </a:fld>
            <a:endParaRPr lang="en-ZA"/>
          </a:p>
        </p:txBody>
      </p:sp>
    </p:spTree>
    <p:extLst>
      <p:ext uri="{BB962C8B-B14F-4D97-AF65-F5344CB8AC3E}">
        <p14:creationId xmlns:p14="http://schemas.microsoft.com/office/powerpoint/2010/main" xmlns="" val="329495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xmlns="" val="425942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xmlns="" val="145006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xmlns="" val="363714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xmlns="" val="409972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20</a:t>
            </a:fld>
            <a:endParaRPr lang="en-ZA"/>
          </a:p>
        </p:txBody>
      </p:sp>
    </p:spTree>
    <p:extLst>
      <p:ext uri="{BB962C8B-B14F-4D97-AF65-F5344CB8AC3E}">
        <p14:creationId xmlns:p14="http://schemas.microsoft.com/office/powerpoint/2010/main" xmlns="" val="228755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pPr/>
              <a:t>21</a:t>
            </a:fld>
            <a:endParaRPr lang="en-ZA"/>
          </a:p>
        </p:txBody>
      </p:sp>
    </p:spTree>
    <p:extLst>
      <p:ext uri="{BB962C8B-B14F-4D97-AF65-F5344CB8AC3E}">
        <p14:creationId xmlns:p14="http://schemas.microsoft.com/office/powerpoint/2010/main" xmlns="" val="395349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649C61-10B1-4D1F-9267-4030251A10EB}" type="slidenum">
              <a:rPr lang="en-ZA" smtClean="0">
                <a:solidFill>
                  <a:prstClr val="black"/>
                </a:solidFill>
              </a:rPr>
              <a:pPr/>
              <a:t>24</a:t>
            </a:fld>
            <a:endParaRPr lang="en-ZA">
              <a:solidFill>
                <a:prstClr val="black"/>
              </a:solidFill>
            </a:endParaRPr>
          </a:p>
        </p:txBody>
      </p:sp>
    </p:spTree>
    <p:extLst>
      <p:ext uri="{BB962C8B-B14F-4D97-AF65-F5344CB8AC3E}">
        <p14:creationId xmlns:p14="http://schemas.microsoft.com/office/powerpoint/2010/main" xmlns="" val="337607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83D0B7A-776C-40CC-B27A-486D076A5474}" type="datetime1">
              <a:rPr lang="en-US" smtClean="0"/>
              <a:pPr/>
              <a:t>8/31/2018</a:t>
            </a:fld>
            <a:endParaRPr lang="en-US"/>
          </a:p>
        </p:txBody>
      </p:sp>
      <p:sp>
        <p:nvSpPr>
          <p:cNvPr id="5" name="Footer Placeholder 4"/>
          <p:cNvSpPr>
            <a:spLocks noGrp="1"/>
          </p:cNvSpPr>
          <p:nvPr>
            <p:ph type="ftr" sz="quarter" idx="11"/>
          </p:nvPr>
        </p:nvSpPr>
        <p:spPr/>
        <p:txBody>
          <a:bodyPr/>
          <a:lstStyle/>
          <a:p>
            <a:r>
              <a:rPr lang="en-US" smtClean="0"/>
              <a:t>Portfolio Commitee</a:t>
            </a:r>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80623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8B51B0A-1BD9-4482-A1B5-969D8B60F40B}" type="datetime1">
              <a:rPr lang="en-US" smtClean="0"/>
              <a:pPr/>
              <a:t>8/31/2018</a:t>
            </a:fld>
            <a:endParaRPr lang="en-US"/>
          </a:p>
        </p:txBody>
      </p:sp>
      <p:sp>
        <p:nvSpPr>
          <p:cNvPr id="5" name="Footer Placeholder 4"/>
          <p:cNvSpPr>
            <a:spLocks noGrp="1"/>
          </p:cNvSpPr>
          <p:nvPr>
            <p:ph type="ftr" sz="quarter" idx="11"/>
          </p:nvPr>
        </p:nvSpPr>
        <p:spPr/>
        <p:txBody>
          <a:bodyPr/>
          <a:lstStyle/>
          <a:p>
            <a:r>
              <a:rPr lang="en-US" smtClean="0"/>
              <a:t>Portfolio Commitee</a:t>
            </a:r>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819738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7EC2E11-E606-4B77-90BE-60C6295F4CC2}"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89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B128D50-BA93-4CDE-B590-301BB43F4B2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700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05F9874-D426-41C8-BAED-C6650A77C27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624748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6960355-ACCA-4D64-878A-6C909AC2F30D}"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67583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62EC58B-B09A-44C3-B71B-3CED2A18BE9A}"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3384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11C82EC-E59E-4BC7-98A8-47FCC89A8002}"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861596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5930-EAE8-4760-A917-E5E0AC3B314D}"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1082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EC20B3-93DC-4B1B-AA6B-8D413E2A50A1}"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67981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C5817E8-7104-4442-8B98-571F524B4C16}"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6465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BB36C7-53C7-446F-B913-58CA43E45346}"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118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46E2B55-AC3A-4A0C-829C-B9593103C704}" type="datetime1">
              <a:rPr lang="en-US" smtClean="0"/>
              <a:pPr/>
              <a:t>8/31/2018</a:t>
            </a:fld>
            <a:endParaRPr lang="en-US"/>
          </a:p>
        </p:txBody>
      </p:sp>
      <p:sp>
        <p:nvSpPr>
          <p:cNvPr id="5" name="Footer Placeholder 4"/>
          <p:cNvSpPr>
            <a:spLocks noGrp="1"/>
          </p:cNvSpPr>
          <p:nvPr>
            <p:ph type="ftr" sz="quarter" idx="11"/>
          </p:nvPr>
        </p:nvSpPr>
        <p:spPr/>
        <p:txBody>
          <a:bodyPr/>
          <a:lstStyle/>
          <a:p>
            <a:r>
              <a:rPr lang="en-US" smtClean="0"/>
              <a:t>Portfolio Commitee</a:t>
            </a:r>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9262452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712E63-C549-423E-9E29-D9E33E4F0665}"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74747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4F75AD4-8650-44D0-AE0D-3D54AE92CE82}"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521894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428362-8DF3-432D-8301-B7CF24C44395}"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5072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28BD1E5-F96C-4B5B-87C2-9A6AB9693C79}"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41206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2DB8DED-D347-482F-A53C-943FF9A3CAFD}"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81135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BF24C94-757F-4240-96A0-195E94A3806C}"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7516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672CA06-D9BF-47E7-B5F8-5E551E0D3923}"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86359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4598E-255A-421F-BE22-B676C22E92A8}"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83996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FE521E3-5432-46BA-A8BB-2D00980F40B2}"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804278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1C6798-8E15-44DB-A69C-6402EEFBAD2B}"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91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238D03-1CE5-4B0E-86DC-2F56150E6591}"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24323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D5F54B4-9E9A-46AD-8FB2-F3194B6AD360}"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8243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B6BEEFD-7674-4DBB-987F-E764228A2AEF}"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51605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9365C63-E7A0-4C32-8714-8BFDEC676988}"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02442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6D4960-6FCC-4085-A193-69AC2B80D620}"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30680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809B28F-A032-4C88-B537-A0D04C9084DC}"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93314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4EF89C3-3E4C-44F5-A649-8C5CD99488A8}"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16246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4575AF0-2880-4804-AE9B-FF269B14DE19}"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91497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8176C47-03F2-42A9-8882-8025CD765BDF}"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776347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957A8-311F-4414-B8C5-8E40158E5F7B}"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49677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D1AC6C-2D91-44E3-85E7-C78A53E12625}"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688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7D5CD2F-10AE-497E-A701-45EFD615513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25611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5A87876-31C7-40BA-AFF2-F6848E4A0E1C}"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7274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18B8CB5-A68C-45F8-8FF8-FE01E4F3D753}"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983043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55E4486-7CC4-40FC-876D-E88E9E2FD401}"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72279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0AF0863-E4AC-444F-8DFD-DCD5A5130B85}"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74670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4E51F2-818E-4D36-9F51-50336C3023ED}"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29144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53DFE5D-7FDF-4F5C-8836-30239C88A793}"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12425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535B94B-3E83-490C-8F86-D8F20864BA5F}"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096478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254AA8-786D-44F7-8E43-E372AA9CF98B}"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27018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4DA4F96-7CE0-4622-932A-11B0AC8ECAC6}"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50082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2FCB6-DFC0-4FED-B59A-93E4D6BDA5A3}"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8621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8A2A65B-347C-4542-B209-57A09022BF6F}"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340668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14DC73E-6D2F-4040-B59E-21616765F7AC}"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264464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80C6193-A3FE-4796-A1F7-67AB7D837977}"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12429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277436-8D13-4A9B-BB63-0686814CDD0F}"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94841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02F275E-73D5-4830-8CAD-9B982C287174}"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0858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56643ED-07B5-4320-9E6F-F2615597E680}"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5670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E1FC3DD-A053-4446-B928-26C4A2AFCE36}"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374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FCDD715-5572-47C4-A59D-CDF314F3AA0E}"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8517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ECEF2-19D9-4B08-A2B4-594512719623}"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981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76D724-16EC-4EB6-92E8-D4E5528C16C7}"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497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0195C63-EEF3-4C0A-95DE-030499A88662}" type="datetime1">
              <a:rPr lang="en-US" smtClean="0"/>
              <a:pPr/>
              <a:t>8/31/2018</a:t>
            </a:fld>
            <a:endParaRPr lang="en-US"/>
          </a:p>
        </p:txBody>
      </p:sp>
      <p:sp>
        <p:nvSpPr>
          <p:cNvPr id="5" name="Footer Placeholder 4"/>
          <p:cNvSpPr>
            <a:spLocks noGrp="1"/>
          </p:cNvSpPr>
          <p:nvPr>
            <p:ph type="ftr" sz="quarter" idx="11"/>
          </p:nvPr>
        </p:nvSpPr>
        <p:spPr/>
        <p:txBody>
          <a:bodyPr/>
          <a:lstStyle/>
          <a:p>
            <a:r>
              <a:rPr lang="en-US" smtClean="0"/>
              <a:t>Portfolio Commitee</a:t>
            </a:r>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62175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640D1A-913D-4133-8979-4FA8B13D44D0}"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44704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C7F71-B120-4A0F-B85B-2548BA65A4D3}"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323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88E2B8-5AC4-43F7-90A7-5AF057D841C2}"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439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F553906-3403-4170-A04E-1C3D86E2DDC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9833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0523B2-456E-48F8-8FF8-E83BC71A440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9667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82A88CB-345A-41F5-8864-6C928753E125}"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8096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699B0FF-7005-4C8C-879C-EC896987CDC6}"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4119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9A27926-C473-4C40-81E3-F2A5339E4507}"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888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9A1AD30-820E-4BDD-8398-4D50B55A28C2}"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4603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537DB-0266-442D-98BC-1D2AC39EB60A}"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063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6208ED8-BC8C-40BF-8FE1-6A743C65723A}" type="datetime1">
              <a:rPr lang="en-US" smtClean="0"/>
              <a:pPr/>
              <a:t>8/31/2018</a:t>
            </a:fld>
            <a:endParaRPr lang="en-US"/>
          </a:p>
        </p:txBody>
      </p:sp>
      <p:sp>
        <p:nvSpPr>
          <p:cNvPr id="5" name="Footer Placeholder 4"/>
          <p:cNvSpPr>
            <a:spLocks noGrp="1"/>
          </p:cNvSpPr>
          <p:nvPr>
            <p:ph type="ftr" sz="quarter" idx="11"/>
          </p:nvPr>
        </p:nvSpPr>
        <p:spPr/>
        <p:txBody>
          <a:bodyPr/>
          <a:lstStyle/>
          <a:p>
            <a:r>
              <a:rPr lang="en-US" smtClean="0"/>
              <a:t>Portfolio Commitee</a:t>
            </a:r>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675255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E30D89-90D4-4399-A532-BD91F606F4BC}"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9037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0162DA-175D-4ECF-BD5C-8712742E6FDB}"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319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B97730F-E072-48A9-BAEC-AFD8E379E71A}"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07470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5994E39-9282-4126-8B63-3F83E25288C6}"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1140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66D3FFE-E660-40AA-BFDE-A64447342065}"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4853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1ADE96-1D97-4CF0-A4C9-6577D5337E7D}"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6029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AB29C3-139D-4331-B3AB-FA0BC5F536A6}"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7182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29EDE2B-FFD0-4B37-AD2F-484FB84C9935}"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91119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3BC30CD-F744-400B-AF89-4B1DED8EB8A3}"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4676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F4EE1AC-DA61-4DFF-A452-36F2CA329E17}"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445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980A231-68A8-4471-9B05-045CF9C7193A}" type="datetime1">
              <a:rPr lang="en-US" smtClean="0"/>
              <a:pPr/>
              <a:t>8/31/2018</a:t>
            </a:fld>
            <a:endParaRPr lang="en-US"/>
          </a:p>
        </p:txBody>
      </p:sp>
      <p:sp>
        <p:nvSpPr>
          <p:cNvPr id="6" name="Footer Placeholder 5"/>
          <p:cNvSpPr>
            <a:spLocks noGrp="1"/>
          </p:cNvSpPr>
          <p:nvPr>
            <p:ph type="ftr" sz="quarter" idx="11"/>
          </p:nvPr>
        </p:nvSpPr>
        <p:spPr/>
        <p:txBody>
          <a:bodyPr/>
          <a:lstStyle/>
          <a:p>
            <a:r>
              <a:rPr lang="en-US" smtClean="0"/>
              <a:t>Portfolio Commitee</a:t>
            </a:r>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17957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9D90A-5136-4848-86C0-33B3F94CDC35}"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2926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C622686-4F04-4A2C-AB63-1162FAE32524}"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5509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720F26-5599-40D0-91C8-B7CE703A3152}"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6333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0ACB87-C882-4AFE-A51C-EB9DB955EAAF}"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8211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D5156AF-53EF-4513-82B6-05320F1F923C}"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4219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50F248D-2461-4FDC-B178-1EBA675DA73E}"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7581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A88EE80-7EEB-4CA7-9B21-D8D1C560DE8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453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AAA7048-38E1-456B-ABA1-A2DE6A65D1C8}"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7036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B6D09E5-5954-4974-9230-FB6CEC7DF9D3}"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3995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8AB3C39-65EE-4280-AF21-D51F75A5DA49}"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67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D7375C-97FD-49CD-843E-9A69E6958E30}" type="datetime1">
              <a:rPr lang="en-US" smtClean="0"/>
              <a:pPr/>
              <a:t>8/31/2018</a:t>
            </a:fld>
            <a:endParaRPr lang="en-US"/>
          </a:p>
        </p:txBody>
      </p:sp>
      <p:sp>
        <p:nvSpPr>
          <p:cNvPr id="8" name="Footer Placeholder 7"/>
          <p:cNvSpPr>
            <a:spLocks noGrp="1"/>
          </p:cNvSpPr>
          <p:nvPr>
            <p:ph type="ftr" sz="quarter" idx="11"/>
          </p:nvPr>
        </p:nvSpPr>
        <p:spPr/>
        <p:txBody>
          <a:bodyPr/>
          <a:lstStyle/>
          <a:p>
            <a:r>
              <a:rPr lang="en-US" smtClean="0"/>
              <a:t>Portfolio Commitee</a:t>
            </a:r>
            <a:endParaRPr lang="en-US"/>
          </a:p>
        </p:txBody>
      </p:sp>
      <p:sp>
        <p:nvSpPr>
          <p:cNvPr id="9" name="Slide Number Placeholder 8"/>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354741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2837E35-4ED8-4125-A7FD-EF4AD239C6AB}"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4106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D8B82-884B-404E-97D6-5DA8B13AC21C}"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57128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6D83D2-B3D3-41E7-A2DB-638ECB1886D8}"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3087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A2181F-00C8-43A0-97E4-E4CC120C5425}"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7090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3AFCB9-D50B-4CBD-9484-FB95D9FDA9E4}"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2776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47872D-A18A-42B1-ABD5-C2E07624D87D}"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7974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43C30B6-5294-4B14-9477-2060DA581FA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5804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E68F2F-6F7D-4E7B-B651-8B4C45564CD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9333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4425840-7561-47C1-B3B5-6FB4884462E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9166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8DACCAA-2174-4CC0-849B-D0F8454EC1ED}"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3942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11ABCD8-7889-4B78-98EB-A0B441C942F3}" type="datetime1">
              <a:rPr lang="en-US" smtClean="0"/>
              <a:pPr/>
              <a:t>8/31/2018</a:t>
            </a:fld>
            <a:endParaRPr lang="en-US"/>
          </a:p>
        </p:txBody>
      </p:sp>
      <p:sp>
        <p:nvSpPr>
          <p:cNvPr id="4" name="Footer Placeholder 3"/>
          <p:cNvSpPr>
            <a:spLocks noGrp="1"/>
          </p:cNvSpPr>
          <p:nvPr>
            <p:ph type="ftr" sz="quarter" idx="11"/>
          </p:nvPr>
        </p:nvSpPr>
        <p:spPr/>
        <p:txBody>
          <a:bodyPr/>
          <a:lstStyle/>
          <a:p>
            <a:r>
              <a:rPr lang="en-US" smtClean="0"/>
              <a:t>Portfolio Commitee</a:t>
            </a:r>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996730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80407F4-F860-4F5B-BAF8-EC08E2A4A249}"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87610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13108C0-ED71-4C3D-AFEA-599C2F0FF35F}"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652685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CB263-50C6-45B8-A0B7-19A511D3A97A}"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8294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9C66D0-C136-45FE-9948-2887AB4F6E71}"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2695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64F236-75EB-4460-B0D8-628593EDCA2A}"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813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E5B1457-22CC-4642-8356-5630129118D2}"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95825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632F7E-B1C1-432C-9BC6-8E4B8E838BD6}"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6053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EAC3A51-0FCE-483B-828A-77F7E886D998}"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3898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6F8DF0A-BBCC-4697-B9D7-46C9D26841F1}"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045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4CCE9D3-86CB-4796-9D75-61EF424B8AF0}"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99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50800-9E78-41FC-B0AA-4E52A34595B4}" type="datetime1">
              <a:rPr lang="en-US" smtClean="0"/>
              <a:pPr/>
              <a:t>8/31/2018</a:t>
            </a:fld>
            <a:endParaRPr lang="en-US"/>
          </a:p>
        </p:txBody>
      </p:sp>
      <p:sp>
        <p:nvSpPr>
          <p:cNvPr id="3" name="Footer Placeholder 2"/>
          <p:cNvSpPr>
            <a:spLocks noGrp="1"/>
          </p:cNvSpPr>
          <p:nvPr>
            <p:ph type="ftr" sz="quarter" idx="11"/>
          </p:nvPr>
        </p:nvSpPr>
        <p:spPr/>
        <p:txBody>
          <a:bodyPr/>
          <a:lstStyle/>
          <a:p>
            <a:r>
              <a:rPr lang="en-US" smtClean="0"/>
              <a:t>Portfolio Commitee</a:t>
            </a:r>
            <a:endParaRPr lang="en-US"/>
          </a:p>
        </p:txBody>
      </p:sp>
      <p:sp>
        <p:nvSpPr>
          <p:cNvPr id="4" name="Slide Number Placeholder 3"/>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265741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B28CDF6-75A7-462C-B19E-10E7099A3E43}"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0934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255E9B2-7BA1-4945-8DC8-C436FA2F7232}"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426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5535ECF-A862-49B9-8CF7-79CA0196CCA6}"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52339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7545-60EB-4726-9161-AFB57DFD9581}"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04934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7E3A5D-EAF9-4BD7-81EB-017342F16B7B}"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2529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1CF9868-36A4-460D-98AF-6766A9AC29CE}"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09761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ABE997-2AD1-4F28-B58A-FC8851C58D44}"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668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040CD8-DF00-4021-8AEE-BD443092A7E4}"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9139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AB504CF-B8E3-4747-952F-DE04C89879F8}"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9706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C985C4-E75C-4C30-9883-BDD3D08386A6}"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116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DE3BF52-2489-4D54-B5CF-24F2155944FA}" type="datetime1">
              <a:rPr lang="en-US" smtClean="0"/>
              <a:pPr/>
              <a:t>8/31/2018</a:t>
            </a:fld>
            <a:endParaRPr lang="en-US"/>
          </a:p>
        </p:txBody>
      </p:sp>
      <p:sp>
        <p:nvSpPr>
          <p:cNvPr id="6" name="Footer Placeholder 5"/>
          <p:cNvSpPr>
            <a:spLocks noGrp="1"/>
          </p:cNvSpPr>
          <p:nvPr>
            <p:ph type="ftr" sz="quarter" idx="11"/>
          </p:nvPr>
        </p:nvSpPr>
        <p:spPr/>
        <p:txBody>
          <a:bodyPr/>
          <a:lstStyle/>
          <a:p>
            <a:r>
              <a:rPr lang="en-US" smtClean="0"/>
              <a:t>Portfolio Commitee</a:t>
            </a:r>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546311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9FF077B-BE07-4821-A280-A07E107826DF}"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2317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CBDE1CE-DF14-4534-A458-6A942F4D9FC6}"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3114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A39CB4A-741A-4422-B423-40B759E6C78E}"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09133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06DB27D-981A-4307-ABEB-21F73FAB2F0B}"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8356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960C9-21D1-40B9-ADC8-F964B5360693}"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62242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E7968B0-7C98-431C-870A-EB7AA29CED98}"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1561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DE8EDA-0C4C-4E08-965D-A3A4D332696B}"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55402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D74ECB-AA6A-4257-8174-087EAE3305CE}"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09646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1ED150D-3FCC-4F42-AA8C-B7FFC2CC0E3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7375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B6F1C73-8165-4F38-947F-ED6C4F1639F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2972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4D92141-F2B9-47F7-97BA-ADE5D4BCAE7F}" type="datetime1">
              <a:rPr lang="en-US" smtClean="0"/>
              <a:pPr/>
              <a:t>8/31/2018</a:t>
            </a:fld>
            <a:endParaRPr lang="en-US"/>
          </a:p>
        </p:txBody>
      </p:sp>
      <p:sp>
        <p:nvSpPr>
          <p:cNvPr id="6" name="Footer Placeholder 5"/>
          <p:cNvSpPr>
            <a:spLocks noGrp="1"/>
          </p:cNvSpPr>
          <p:nvPr>
            <p:ph type="ftr" sz="quarter" idx="11"/>
          </p:nvPr>
        </p:nvSpPr>
        <p:spPr/>
        <p:txBody>
          <a:bodyPr/>
          <a:lstStyle/>
          <a:p>
            <a:r>
              <a:rPr lang="en-US" smtClean="0"/>
              <a:t>Portfolio Commitee</a:t>
            </a:r>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2216672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4C46DE-36F9-45FD-8D54-E0969DC1E3E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0707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FF6C6FC-A636-4FB6-9ACA-87721CBFF8AB}"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2845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C3E1D22-4B07-44A5-A186-1C8BBA1C48F5}"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9203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E7DA6AF-725B-4E7C-8633-1DE4C6E5674D}" type="datetime1">
              <a:rPr lang="en-US" smtClean="0">
                <a:solidFill>
                  <a:prstClr val="black">
                    <a:tint val="75000"/>
                  </a:prstClr>
                </a:solidFill>
              </a:rPr>
              <a:pPr/>
              <a:t>8/31/2018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91994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4772F56-BB03-49F1-9A5A-27E67B642A5D}" type="datetime1">
              <a:rPr lang="en-US" smtClean="0">
                <a:solidFill>
                  <a:prstClr val="black">
                    <a:tint val="75000"/>
                  </a:prstClr>
                </a:solidFill>
              </a:rPr>
              <a:pPr/>
              <a:t>8/31/2018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6111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8D61E-1BFF-4AB9-B2B2-39479A6580B0}" type="datetime1">
              <a:rPr lang="en-US" smtClean="0">
                <a:solidFill>
                  <a:prstClr val="black">
                    <a:tint val="75000"/>
                  </a:prstClr>
                </a:solidFill>
              </a:rPr>
              <a:pPr/>
              <a:t>8/31/2018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05931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850166-8B7B-45E7-8083-5E953B3FC08F}"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6707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7BFC780-0976-4E1F-A722-39BD33BAD113}" type="datetime1">
              <a:rPr lang="en-US" smtClean="0">
                <a:solidFill>
                  <a:prstClr val="black">
                    <a:tint val="75000"/>
                  </a:prstClr>
                </a:solidFill>
              </a:rPr>
              <a:pPr/>
              <a:t>8/31/2018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86821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3CD229-2172-48E9-A3EE-9847D7766659}"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46815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4CC433-F508-45B2-B839-039FD6D530C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43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E8622-0307-457B-BB19-085C7B502901}" type="datetime1">
              <a:rPr lang="en-US" smtClean="0"/>
              <a:pPr/>
              <a:t>8/31/2018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Portfolio Commitee</a:t>
            </a:r>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955811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F41F9-0AAE-49D1-8373-5FC9E057A379}"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89750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3F81-9720-4DDC-8ECD-2B347CCF070E}"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87096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D6A4C-2FD2-4EBE-9BD2-E484B996F3BD}"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707447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F1E2A-AC82-4B80-80D9-3B892AEFE94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211008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F97EC-682F-45E9-97A7-B5B7F7D8CB37}"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8477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D9F-5277-4512-B33E-F8FB346D973F}"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57560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27B88-4645-4758-A049-9D110A5F68F2}"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5715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3C669-CFD4-4051-88F0-5580E828A385}"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26696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F0AB4-6AE8-4971-8ECE-47146B216E6C}"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3442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12079-D3F4-4B7B-8B3A-524AA6CABE33}"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77271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22F30-C2FB-4E5F-A295-AF55778AB83D}"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37600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06B54-1134-458B-B039-4CA25FD2DEDC}" type="datetime1">
              <a:rPr lang="en-US" smtClean="0">
                <a:solidFill>
                  <a:prstClr val="black">
                    <a:tint val="75000"/>
                  </a:prstClr>
                </a:solidFill>
              </a:rPr>
              <a:pPr/>
              <a:t>8/31/2018</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Portfolio Commitee</a:t>
            </a: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74E8-B5BD-1543-95E9-5C242F28C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62335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7.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7.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7.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7.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7.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8.xml"/><Relationship Id="rId1" Type="http://schemas.openxmlformats.org/officeDocument/2006/relationships/themeOverride" Target="../theme/themeOverride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22.xml"/><Relationship Id="rId5" Type="http://schemas.openxmlformats.org/officeDocument/2006/relationships/chart" Target="../charts/char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9.xml"/><Relationship Id="rId1" Type="http://schemas.openxmlformats.org/officeDocument/2006/relationships/themeOverride" Target="../theme/themeOverride2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themeOverride" Target="../theme/themeOverride26.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0.xml"/><Relationship Id="rId1" Type="http://schemas.openxmlformats.org/officeDocument/2006/relationships/themeOverride" Target="../theme/themeOverride2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4.xml"/><Relationship Id="rId1" Type="http://schemas.openxmlformats.org/officeDocument/2006/relationships/themeOverride" Target="../theme/themeOverride29.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8.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8.xml"/><Relationship Id="rId1" Type="http://schemas.openxmlformats.org/officeDocument/2006/relationships/themeOverride" Target="../theme/themeOverride3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8.xml"/><Relationship Id="rId1" Type="http://schemas.openxmlformats.org/officeDocument/2006/relationships/themeOverride" Target="../theme/themeOverride3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8.xml"/><Relationship Id="rId1" Type="http://schemas.openxmlformats.org/officeDocument/2006/relationships/themeOverride" Target="../theme/themeOverride3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35.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8.xml"/><Relationship Id="rId1" Type="http://schemas.openxmlformats.org/officeDocument/2006/relationships/themeOverride" Target="../theme/themeOverride3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8.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8.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8.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8.xml"/><Relationship Id="rId1" Type="http://schemas.openxmlformats.org/officeDocument/2006/relationships/themeOverride" Target="../theme/themeOverride4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themeOverride" Target="../theme/themeOverride43.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1.xml"/><Relationship Id="rId1" Type="http://schemas.openxmlformats.org/officeDocument/2006/relationships/themeOverride" Target="../theme/themeOverride45.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1.xml"/><Relationship Id="rId1" Type="http://schemas.openxmlformats.org/officeDocument/2006/relationships/themeOverride" Target="../theme/themeOverride46.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1.xml"/><Relationship Id="rId1" Type="http://schemas.openxmlformats.org/officeDocument/2006/relationships/themeOverride" Target="../theme/themeOverride4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48.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49.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themeOverride" Target="../theme/themeOverride50.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5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5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9706" y="400050"/>
            <a:ext cx="9583738" cy="4397161"/>
          </a:xfrm>
        </p:spPr>
        <p:txBody>
          <a:bodyPr rtlCol="0">
            <a:normAutofit fontScale="90000"/>
          </a:bodyPr>
          <a:lstStyle/>
          <a:p>
            <a:pPr eaLnBrk="1" fontAlgn="auto" hangingPunct="1">
              <a:spcAft>
                <a:spcPts val="0"/>
              </a:spcAft>
              <a:defRPr/>
            </a:pPr>
            <a: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b="1" kern="0" dirty="0" smtClean="0">
                <a:solidFill>
                  <a:srgbClr val="000000"/>
                </a:solidFill>
                <a:latin typeface="Arial Black" panose="020B0A04020102020204" pitchFamily="34" charset="0"/>
                <a:ea typeface="ヒラギノ角ゴ Pro W3" pitchFamily="1" charset="-128"/>
                <a:cs typeface="Aharoni" panose="02010803020104030203" pitchFamily="2" charset="-79"/>
              </a:rPr>
              <a:t>DSD First Quarter Performance and  </a:t>
            </a:r>
            <a:r>
              <a:rPr lang="en-GB" altLang="en-US" b="1" kern="0" dirty="0">
                <a:solidFill>
                  <a:srgbClr val="000000"/>
                </a:solidFill>
                <a:latin typeface="Arial Black" panose="020B0A04020102020204" pitchFamily="34" charset="0"/>
                <a:ea typeface="ヒラギノ角ゴ Pro W3" pitchFamily="1" charset="-128"/>
                <a:cs typeface="Aharoni" panose="02010803020104030203" pitchFamily="2" charset="-79"/>
              </a:rPr>
              <a:t/>
            </a:r>
            <a:br>
              <a:rPr lang="en-GB" altLang="en-US" b="1" kern="0" dirty="0">
                <a:solidFill>
                  <a:srgbClr val="000000"/>
                </a:solidFill>
                <a:latin typeface="Arial Black" panose="020B0A04020102020204" pitchFamily="34" charset="0"/>
                <a:ea typeface="ヒラギノ角ゴ Pro W3" pitchFamily="1" charset="-128"/>
                <a:cs typeface="Aharoni" panose="02010803020104030203" pitchFamily="2" charset="-79"/>
              </a:rPr>
            </a:br>
            <a:r>
              <a:rPr lang="en-GB" altLang="en-US" b="1" kern="0" dirty="0" smtClean="0">
                <a:solidFill>
                  <a:srgbClr val="000000"/>
                </a:solidFill>
                <a:latin typeface="Arial Black" panose="020B0A04020102020204" pitchFamily="34" charset="0"/>
                <a:ea typeface="ヒラギノ角ゴ Pro W3" pitchFamily="1" charset="-128"/>
                <a:cs typeface="Aharoni" panose="02010803020104030203" pitchFamily="2" charset="-79"/>
              </a:rPr>
              <a:t>Expenditure Report</a:t>
            </a:r>
            <a:r>
              <a:rPr lang="en-GB" altLang="en-US" b="1" kern="0" dirty="0">
                <a:solidFill>
                  <a:srgbClr val="000000"/>
                </a:solidFill>
                <a:latin typeface="Arial Black" panose="020B0A04020102020204" pitchFamily="34" charset="0"/>
                <a:ea typeface="ヒラギノ角ゴ Pro W3" pitchFamily="1" charset="-128"/>
                <a:cs typeface="Arial" panose="020B0604020202020204" pitchFamily="34" charset="0"/>
              </a:rPr>
              <a:t/>
            </a:r>
            <a:br>
              <a:rPr lang="en-GB" altLang="en-US" b="1" kern="0" dirty="0">
                <a:solidFill>
                  <a:srgbClr val="000000"/>
                </a:solidFill>
                <a:latin typeface="Arial Black" panose="020B0A04020102020204" pitchFamily="34" charset="0"/>
                <a:ea typeface="ヒラギノ角ゴ Pro W3" pitchFamily="1" charset="-128"/>
                <a:cs typeface="Arial" panose="020B0604020202020204" pitchFamily="34" charset="0"/>
              </a:rPr>
            </a:br>
            <a:r>
              <a:rPr lang="en-GB" altLang="en-US" b="1" kern="0" dirty="0">
                <a:solidFill>
                  <a:srgbClr val="000000"/>
                </a:solidFill>
                <a:latin typeface="Arial Black" panose="020B0A04020102020204" pitchFamily="34" charset="0"/>
                <a:ea typeface="ヒラギノ角ゴ Pro W3" pitchFamily="1" charset="-128"/>
                <a:cs typeface="Arial" panose="020B0604020202020204" pitchFamily="34" charset="0"/>
              </a:rPr>
              <a:t> </a:t>
            </a:r>
            <a:r>
              <a:rPr lang="en-GB" altLang="en-US" sz="2800" b="1" kern="0" dirty="0">
                <a:solidFill>
                  <a:srgbClr val="000000"/>
                </a:solidFill>
                <a:latin typeface="Arial Black" panose="020B0A04020102020204" pitchFamily="34" charset="0"/>
                <a:ea typeface="ヒラギノ角ゴ Pro W3" pitchFamily="1" charset="-128"/>
                <a:cs typeface="Arial" panose="020B0604020202020204" pitchFamily="34" charset="0"/>
              </a:rPr>
              <a:t> </a:t>
            </a:r>
            <a:r>
              <a:rPr lang="en-GB" altLang="en-US" sz="3200" b="1" kern="0" dirty="0" smtClean="0">
                <a:solidFill>
                  <a:srgbClr val="000000"/>
                </a:solidFill>
                <a:latin typeface="Arial Black" panose="020B0A04020102020204" pitchFamily="34" charset="0"/>
                <a:ea typeface="ヒラギノ角ゴ Pro W3" pitchFamily="1" charset="-128"/>
                <a:cs typeface="Aharoni" panose="02010803020104030203" pitchFamily="2" charset="-79"/>
              </a:rPr>
              <a:t>(1 April 2018 </a:t>
            </a:r>
            <a:r>
              <a:rPr lang="en-GB" altLang="en-US" sz="3200" b="1" kern="0" dirty="0">
                <a:solidFill>
                  <a:srgbClr val="000000"/>
                </a:solidFill>
                <a:latin typeface="Arial Black" panose="020B0A04020102020204" pitchFamily="34" charset="0"/>
                <a:ea typeface="ヒラギノ角ゴ Pro W3" pitchFamily="1" charset="-128"/>
                <a:cs typeface="Aharoni" panose="02010803020104030203" pitchFamily="2" charset="-79"/>
              </a:rPr>
              <a:t>– </a:t>
            </a:r>
            <a:r>
              <a:rPr lang="en-GB" altLang="en-US" sz="3200" b="1" kern="0" dirty="0" smtClean="0">
                <a:solidFill>
                  <a:srgbClr val="000000"/>
                </a:solidFill>
                <a:latin typeface="Arial Black" panose="020B0A04020102020204" pitchFamily="34" charset="0"/>
                <a:ea typeface="ヒラギノ角ゴ Pro W3" pitchFamily="1" charset="-128"/>
                <a:cs typeface="Aharoni" panose="02010803020104030203" pitchFamily="2" charset="-79"/>
              </a:rPr>
              <a:t>30 June 2018)</a:t>
            </a:r>
            <a:r>
              <a:rPr lang="en-GB" altLang="en-US" sz="3200"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i="1" kern="0" dirty="0" smtClean="0">
                <a:solidFill>
                  <a:srgbClr val="000000"/>
                </a:solidFill>
                <a:latin typeface="Aharoni" panose="02010803020104030203" pitchFamily="2" charset="-79"/>
                <a:ea typeface="ヒラギノ角ゴ Pro W3" pitchFamily="1" charset="-128"/>
                <a:cs typeface="Aharoni" panose="02010803020104030203" pitchFamily="2" charset="-79"/>
              </a:rPr>
              <a:t>Draft</a:t>
            </a:r>
            <a:r>
              <a:rPr lang="en-GB" altLang="en-US" sz="3200"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t>
            </a:r>
            <a:r>
              <a:rPr lang="en-GB" altLang="en-US" sz="3600" b="1" kern="0" dirty="0" smtClean="0">
                <a:solidFill>
                  <a:srgbClr val="000000"/>
                </a:solidFill>
                <a:latin typeface="Arial Black" panose="020B0A04020102020204" pitchFamily="34" charset="0"/>
                <a:ea typeface="ヒラギノ角ゴ Pro W3" pitchFamily="1" charset="-128"/>
                <a:cs typeface="Aharoni" panose="02010803020104030203" pitchFamily="2" charset="-79"/>
              </a:rPr>
              <a:t>Presentation </a:t>
            </a:r>
            <a:r>
              <a:rPr lang="en-GB" altLang="en-US" sz="3600" b="1" kern="0" dirty="0">
                <a:solidFill>
                  <a:srgbClr val="000000"/>
                </a:solidFill>
                <a:latin typeface="Arial Black" panose="020B0A04020102020204" pitchFamily="34" charset="0"/>
                <a:ea typeface="ヒラギノ角ゴ Pro W3" pitchFamily="1" charset="-128"/>
                <a:cs typeface="Aharoni" panose="02010803020104030203" pitchFamily="2" charset="-79"/>
              </a:rPr>
              <a:t>to Portfolio Committee on Social Development</a:t>
            </a:r>
            <a:r>
              <a:rPr lang="en-GB" altLang="en-US" sz="3200" b="1" kern="0" dirty="0">
                <a:solidFill>
                  <a:srgbClr val="000000"/>
                </a:solidFill>
                <a:latin typeface="Arial Black" panose="020B0A04020102020204" pitchFamily="34" charset="0"/>
                <a:ea typeface="ヒラギノ角ゴ Pro W3" pitchFamily="1" charset="-128"/>
                <a:cs typeface="Aharoni" panose="02010803020104030203" pitchFamily="2" charset="-79"/>
              </a:rPr>
              <a:t/>
            </a:r>
            <a:br>
              <a:rPr lang="en-GB" altLang="en-US" sz="3200" b="1" kern="0" dirty="0">
                <a:solidFill>
                  <a:srgbClr val="000000"/>
                </a:solidFill>
                <a:latin typeface="Arial Black" panose="020B0A04020102020204" pitchFamily="34" charset="0"/>
                <a:ea typeface="ヒラギノ角ゴ Pro W3" pitchFamily="1" charset="-128"/>
                <a:cs typeface="Aharoni" panose="02010803020104030203" pitchFamily="2" charset="-79"/>
              </a:rPr>
            </a:br>
            <a:r>
              <a:rPr lang="en-GB" altLang="en-US" sz="3200" b="1" kern="0" dirty="0">
                <a:solidFill>
                  <a:srgbClr val="000000"/>
                </a:solidFill>
                <a:latin typeface="Arial Black" panose="020B0A04020102020204" pitchFamily="34" charset="0"/>
                <a:ea typeface="ヒラギノ角ゴ Pro W3" pitchFamily="1" charset="-128"/>
                <a:cs typeface="Aharoni" panose="02010803020104030203" pitchFamily="2" charset="-79"/>
              </a:rPr>
              <a:t/>
            </a:r>
            <a:br>
              <a:rPr lang="en-GB" altLang="en-US" sz="3200" b="1" kern="0" dirty="0">
                <a:solidFill>
                  <a:srgbClr val="000000"/>
                </a:solidFill>
                <a:latin typeface="Arial Black" panose="020B0A04020102020204" pitchFamily="34" charset="0"/>
                <a:ea typeface="ヒラギノ角ゴ Pro W3" pitchFamily="1" charset="-128"/>
                <a:cs typeface="Aharoni" panose="02010803020104030203" pitchFamily="2" charset="-79"/>
              </a:rPr>
            </a:br>
            <a:endParaRPr lang="en-US" dirty="0">
              <a:latin typeface="Arial Black" panose="020B0A04020102020204" pitchFamily="34" charset="0"/>
            </a:endParaRPr>
          </a:p>
        </p:txBody>
      </p:sp>
      <p:sp>
        <p:nvSpPr>
          <p:cNvPr id="3" name="Subtitle 2"/>
          <p:cNvSpPr>
            <a:spLocks noGrp="1"/>
          </p:cNvSpPr>
          <p:nvPr>
            <p:ph type="subTitle" idx="1"/>
          </p:nvPr>
        </p:nvSpPr>
        <p:spPr>
          <a:xfrm>
            <a:off x="1514475" y="4419600"/>
            <a:ext cx="6934200" cy="1175982"/>
          </a:xfrm>
        </p:spPr>
        <p:txBody>
          <a:bodyPr rtlCol="0">
            <a:normAutofit/>
          </a:bodyPr>
          <a:lstStyle/>
          <a:p>
            <a:pPr defTabSz="914400" eaLnBrk="1" hangingPunct="1">
              <a:spcBef>
                <a:spcPct val="0"/>
              </a:spcBef>
              <a:buFont typeface="Arial"/>
              <a:buNone/>
              <a:defRPr/>
            </a:pPr>
            <a:endParaRPr lang="en-ZA" sz="2800" b="1" dirty="0">
              <a:solidFill>
                <a:srgbClr val="000000"/>
              </a:solidFill>
              <a:latin typeface="Arial" panose="020B0604020202020204" pitchFamily="34" charset="0"/>
              <a:ea typeface="Aharoni"/>
              <a:cs typeface="Arial" panose="020B0604020202020204" pitchFamily="34" charset="0"/>
            </a:endParaRPr>
          </a:p>
          <a:p>
            <a:pPr defTabSz="914400" eaLnBrk="1" hangingPunct="1">
              <a:spcBef>
                <a:spcPct val="0"/>
              </a:spcBef>
              <a:buFont typeface="Arial"/>
              <a:buNone/>
              <a:defRPr/>
            </a:pPr>
            <a:r>
              <a:rPr lang="en-ZA" b="1" kern="0" dirty="0" smtClean="0">
                <a:solidFill>
                  <a:srgbClr val="000000"/>
                </a:solidFill>
                <a:latin typeface="Arial Black" panose="020B0A04020102020204" pitchFamily="34" charset="0"/>
                <a:ea typeface="ヒラギノ角ゴ Pro W3" pitchFamily="1" charset="-128"/>
                <a:cs typeface="Aharoni" panose="02010803020104030203" pitchFamily="2" charset="-79"/>
              </a:rPr>
              <a:t>29 August 2018</a:t>
            </a:r>
            <a:endParaRPr lang="en-ZA" b="1" kern="0" dirty="0">
              <a:solidFill>
                <a:srgbClr val="000000"/>
              </a:solidFill>
              <a:latin typeface="Arial Black" panose="020B0A04020102020204" pitchFamily="34" charset="0"/>
              <a:ea typeface="ヒラギノ角ゴ Pro W3" pitchFamily="1" charset="-128"/>
              <a:cs typeface="Aharoni" panose="02010803020104030203" pitchFamily="2" charset="-79"/>
            </a:endParaRPr>
          </a:p>
          <a:p>
            <a:pPr eaLnBrk="1" fontAlgn="auto" hangingPunct="1">
              <a:spcAft>
                <a:spcPts val="0"/>
              </a:spcAft>
              <a:buFont typeface="Arial"/>
              <a:buNone/>
              <a:defRPr/>
            </a:pPr>
            <a:endParaRPr lang="en-US" dirty="0"/>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575145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644" y="239126"/>
            <a:ext cx="8541099" cy="715468"/>
          </a:xfrm>
        </p:spPr>
        <p:txBody>
          <a:bodyPr rtlCol="0">
            <a:normAutofit fontScale="90000"/>
          </a:bodyPr>
          <a:lstStyle/>
          <a:p>
            <a:pPr defTabSz="389586">
              <a:defRPr/>
            </a:pPr>
            <a:r>
              <a:rPr lang="en-ZA" altLang="en-US" sz="2492" b="1" kern="0" dirty="0">
                <a:solidFill>
                  <a:srgbClr val="000000"/>
                </a:solidFill>
                <a:latin typeface="Arial Black" panose="020B0A04020102020204" pitchFamily="34" charset="0"/>
                <a:ea typeface="ヒラギノ角ゴ Pro W3" pitchFamily="1" charset="-128"/>
              </a:rPr>
              <a:t>Achievement of Targets per Programme: 2018-19  </a:t>
            </a:r>
            <a:br>
              <a:rPr lang="en-ZA" altLang="en-US" sz="2492" b="1" kern="0" dirty="0">
                <a:solidFill>
                  <a:srgbClr val="000000"/>
                </a:solidFill>
                <a:latin typeface="Arial Black" panose="020B0A04020102020204" pitchFamily="34" charset="0"/>
                <a:ea typeface="ヒラギノ角ゴ Pro W3" pitchFamily="1" charset="-128"/>
              </a:rPr>
            </a:br>
            <a:r>
              <a:rPr lang="en-ZA" altLang="en-US" sz="2492" b="1" kern="0" dirty="0">
                <a:solidFill>
                  <a:srgbClr val="000000"/>
                </a:solidFill>
                <a:latin typeface="Arial Black" panose="020B0A04020102020204" pitchFamily="34" charset="0"/>
                <a:ea typeface="ヒラギノ角ゴ Pro W3" pitchFamily="1" charset="-128"/>
              </a:rPr>
              <a:t>Quarter 1  Report </a:t>
            </a:r>
            <a:endParaRPr lang="en-US" sz="2492" dirty="0">
              <a:latin typeface="Arial Black" panose="020B0A04020102020204" pitchFamily="34" charset="0"/>
            </a:endParaRPr>
          </a:p>
        </p:txBody>
      </p:sp>
      <p:sp>
        <p:nvSpPr>
          <p:cNvPr id="5" name="Content Placeholder 4"/>
          <p:cNvSpPr>
            <a:spLocks noGrp="1"/>
          </p:cNvSpPr>
          <p:nvPr>
            <p:ph idx="1"/>
          </p:nvPr>
        </p:nvSpPr>
        <p:spPr>
          <a:xfrm>
            <a:off x="1145258" y="1418493"/>
            <a:ext cx="7619549" cy="3365989"/>
          </a:xfrm>
        </p:spPr>
        <p:txBody>
          <a:bodyPr rtlCol="0">
            <a:normAutofit/>
          </a:bodyPr>
          <a:lstStyle/>
          <a:p>
            <a:pPr marL="0" indent="0" defTabSz="389586">
              <a:buNone/>
              <a:defRPr/>
            </a:pPr>
            <a:endParaRPr lang="en-ZA" sz="2727" dirty="0">
              <a:latin typeface="Cambria" panose="02040503050406030204" pitchFamily="18" charset="0"/>
              <a:ea typeface="Times New Roman" panose="02020603050405020304" pitchFamily="18" charset="0"/>
              <a:cs typeface="Times New Roman" panose="02020603050405020304" pitchFamily="18" charset="0"/>
            </a:endParaRPr>
          </a:p>
          <a:p>
            <a:pPr marL="292190" indent="-292190" defTabSz="389586">
              <a:defRPr/>
            </a:pPr>
            <a:endParaRPr lang="en-US" sz="2727" dirty="0"/>
          </a:p>
        </p:txBody>
      </p:sp>
      <p:graphicFrame>
        <p:nvGraphicFramePr>
          <p:cNvPr id="3" name="Table 2"/>
          <p:cNvGraphicFramePr>
            <a:graphicFrameLocks noGrp="1"/>
          </p:cNvGraphicFramePr>
          <p:nvPr>
            <p:extLst>
              <p:ext uri="{D42A27DB-BD31-4B8C-83A1-F6EECF244321}">
                <p14:modId xmlns:p14="http://schemas.microsoft.com/office/powerpoint/2010/main" xmlns="" val="2004896355"/>
              </p:ext>
            </p:extLst>
          </p:nvPr>
        </p:nvGraphicFramePr>
        <p:xfrm>
          <a:off x="522660" y="1012116"/>
          <a:ext cx="8741082" cy="3799162"/>
        </p:xfrm>
        <a:graphic>
          <a:graphicData uri="http://schemas.openxmlformats.org/drawingml/2006/table">
            <a:tbl>
              <a:tblPr/>
              <a:tblGrid>
                <a:gridCol w="1696765">
                  <a:extLst>
                    <a:ext uri="{9D8B030D-6E8A-4147-A177-3AD203B41FA5}">
                      <a16:colId xmlns:a16="http://schemas.microsoft.com/office/drawing/2014/main" xmlns="" val="20000"/>
                    </a:ext>
                  </a:extLst>
                </a:gridCol>
                <a:gridCol w="1405289">
                  <a:extLst>
                    <a:ext uri="{9D8B030D-6E8A-4147-A177-3AD203B41FA5}">
                      <a16:colId xmlns:a16="http://schemas.microsoft.com/office/drawing/2014/main" xmlns="" val="20001"/>
                    </a:ext>
                  </a:extLst>
                </a:gridCol>
                <a:gridCol w="1463845">
                  <a:extLst>
                    <a:ext uri="{9D8B030D-6E8A-4147-A177-3AD203B41FA5}">
                      <a16:colId xmlns:a16="http://schemas.microsoft.com/office/drawing/2014/main" xmlns="" val="20002"/>
                    </a:ext>
                  </a:extLst>
                </a:gridCol>
                <a:gridCol w="1291348">
                  <a:extLst>
                    <a:ext uri="{9D8B030D-6E8A-4147-A177-3AD203B41FA5}">
                      <a16:colId xmlns:a16="http://schemas.microsoft.com/office/drawing/2014/main" xmlns="" val="20003"/>
                    </a:ext>
                  </a:extLst>
                </a:gridCol>
                <a:gridCol w="1146933">
                  <a:extLst>
                    <a:ext uri="{9D8B030D-6E8A-4147-A177-3AD203B41FA5}">
                      <a16:colId xmlns:a16="http://schemas.microsoft.com/office/drawing/2014/main" xmlns="" val="20004"/>
                    </a:ext>
                  </a:extLst>
                </a:gridCol>
                <a:gridCol w="1736902">
                  <a:extLst>
                    <a:ext uri="{9D8B030D-6E8A-4147-A177-3AD203B41FA5}">
                      <a16:colId xmlns:a16="http://schemas.microsoft.com/office/drawing/2014/main" xmlns="" val="20005"/>
                    </a:ext>
                  </a:extLst>
                </a:gridCol>
              </a:tblGrid>
              <a:tr h="1500830">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20688"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Programme </a:t>
                      </a:r>
                      <a:endPar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20688"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 of Targets Achieved </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20688"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rgbClr val="000000"/>
                          </a:solidFill>
                          <a:effectLst/>
                          <a:latin typeface="Arial" panose="020B0604020202020204" pitchFamily="34" charset="0"/>
                          <a:ea typeface="ヒラギノ角ゴ Pro W3" pitchFamily="1" charset="-128"/>
                          <a:cs typeface="Arial" panose="020B0604020202020204" pitchFamily="34" charset="0"/>
                        </a:rPr>
                        <a:t>No. of targets that were partially achieved </a:t>
                      </a:r>
                      <a:endPar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20688"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No. of targets not achieved </a:t>
                      </a:r>
                      <a:endPar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20688" rtl="0" eaLnBrk="1" fontAlgn="base" latinLnBrk="0" hangingPunct="1">
                        <a:lnSpc>
                          <a:spcPct val="115000"/>
                        </a:lnSpc>
                        <a:spcBef>
                          <a:spcPct val="0"/>
                        </a:spcBef>
                        <a:spcAft>
                          <a:spcPct val="0"/>
                        </a:spcAft>
                        <a:buClrTx/>
                        <a:buSzTx/>
                        <a:buFontTx/>
                        <a:buNone/>
                        <a:tabLst/>
                      </a:pPr>
                      <a:endPar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20688"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Total Targets </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420688"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contribution of the programme to the APP targets</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35929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Programme 1</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20688"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5</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20688">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20688">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20688">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20688">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206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kern="1200"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8</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14.5%</a:t>
                      </a:r>
                      <a:endPar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5929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Programme 2</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8</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0</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0</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8</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14.5%</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5929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Programme 3</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0</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0</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a:t>
                      </a:r>
                      <a:endPar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5929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Programme 4</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13</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4</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5</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22</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40%</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5929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Programme 5</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12</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0</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4</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16</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29%</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42534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Total Targets</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39</a:t>
                      </a:r>
                    </a:p>
                  </a:txBody>
                  <a:tcPr marL="45454" marR="45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6</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10</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55</a:t>
                      </a: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rPr>
                        <a:t>100%</a:t>
                      </a:r>
                      <a:endParaRPr kumimoji="0" lang="en-US" altLang="en-US" sz="1800" b="0" i="0" u="none" strike="noStrike" cap="none" normalizeH="0" baseline="0" dirty="0" smtClean="0">
                        <a:ln>
                          <a:noFill/>
                        </a:ln>
                        <a:solidFill>
                          <a:schemeClr val="tx1"/>
                        </a:solidFill>
                        <a:effectLst/>
                        <a:latin typeface="Arial" panose="020B0604020202020204" pitchFamily="34" charset="0"/>
                        <a:ea typeface="ヒラギノ角ゴ Pro W3" pitchFamily="1" charset="-128"/>
                        <a:cs typeface="Arial" panose="020B0604020202020204" pitchFamily="34" charset="0"/>
                      </a:endParaRPr>
                    </a:p>
                  </a:txBody>
                  <a:tcPr marL="53934" marR="539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bl>
          </a:graphicData>
        </a:graphic>
      </p:graphicFrame>
      <p:sp>
        <p:nvSpPr>
          <p:cNvPr id="6" name="Title 3"/>
          <p:cNvSpPr txBox="1">
            <a:spLocks/>
          </p:cNvSpPr>
          <p:nvPr/>
        </p:nvSpPr>
        <p:spPr>
          <a:xfrm>
            <a:off x="522660" y="4784482"/>
            <a:ext cx="8831518" cy="7320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389586">
              <a:defRPr/>
            </a:pPr>
            <a:r>
              <a:rPr lang="en-ZA" altLang="en-US" sz="1800" b="1" kern="0" dirty="0">
                <a:solidFill>
                  <a:srgbClr val="000000"/>
                </a:solidFill>
                <a:latin typeface="Arial" panose="020B0604020202020204" pitchFamily="34" charset="0"/>
                <a:ea typeface="ヒラギノ角ゴ Pro W3" pitchFamily="1" charset="-128"/>
                <a:cs typeface="Arial" panose="020B0604020202020204" pitchFamily="34" charset="0"/>
              </a:rPr>
              <a:t>Note:</a:t>
            </a:r>
            <a:r>
              <a:rPr lang="en-ZA" altLang="en-US" sz="1800" kern="0" dirty="0">
                <a:solidFill>
                  <a:srgbClr val="000000"/>
                </a:solidFill>
                <a:latin typeface="Arial" panose="020B0604020202020204" pitchFamily="34" charset="0"/>
                <a:ea typeface="ヒラギノ角ゴ Pro W3" pitchFamily="1" charset="-128"/>
                <a:cs typeface="Arial" panose="020B0604020202020204" pitchFamily="34" charset="0"/>
              </a:rPr>
              <a:t> Although the Department has a total of 62 APP annual targets, some were not applicable for reporting during the first quarter, i.e. 4 targets in Programme 3</a:t>
            </a:r>
            <a:endParaRPr lang="en-US" sz="18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1921575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br>
            <a:endParaRPr lang="en-US" dirty="0"/>
          </a:p>
        </p:txBody>
      </p:sp>
      <p:sp>
        <p:nvSpPr>
          <p:cNvPr id="24579" name="Subtitle 2"/>
          <p:cNvSpPr>
            <a:spLocks noGrp="1"/>
          </p:cNvSpPr>
          <p:nvPr>
            <p:ph idx="1"/>
          </p:nvPr>
        </p:nvSpPr>
        <p:spPr/>
        <p:txBody>
          <a:bodyPr/>
          <a:lstStyle/>
          <a:p>
            <a:pPr defTabSz="844083">
              <a:spcBef>
                <a:spcPct val="0"/>
              </a:spcBef>
            </a:pPr>
            <a:endParaRPr lang="en-ZA" altLang="en-US" sz="2585" b="1">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844083">
              <a:spcBef>
                <a:spcPct val="0"/>
              </a:spcBef>
            </a:pPr>
            <a:endParaRPr lang="en-ZA" altLang="en-US" sz="2585" b="1">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844083"/>
            <a:endParaRPr lang="en-US" altLang="en-US" smtClean="0">
              <a:ea typeface="Aharoni" panose="02010803020104030203" pitchFamily="2" charset="-79"/>
              <a:cs typeface="Arial" panose="020B0604020202020204" pitchFamily="34" charset="0"/>
            </a:endParaRPr>
          </a:p>
        </p:txBody>
      </p:sp>
      <p:sp>
        <p:nvSpPr>
          <p:cNvPr id="5" name="Rectangle 3"/>
          <p:cNvSpPr txBox="1">
            <a:spLocks noChangeArrowheads="1"/>
          </p:cNvSpPr>
          <p:nvPr/>
        </p:nvSpPr>
        <p:spPr bwMode="auto">
          <a:xfrm>
            <a:off x="685800" y="867941"/>
            <a:ext cx="8534400" cy="408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844083">
              <a:buNone/>
              <a:defRPr/>
            </a:pPr>
            <a:endParaRPr lang="en-ZA" altLang="en-US" sz="3692" b="1" kern="0" dirty="0">
              <a:solidFill>
                <a:prstClr val="black"/>
              </a:solidFill>
              <a:ea typeface="ヒラギノ角ゴ Pro W3" pitchFamily="1" charset="-128"/>
            </a:endParaRPr>
          </a:p>
          <a:p>
            <a:pPr marL="0" indent="0" algn="ctr" defTabSz="844083">
              <a:buNone/>
              <a:defRPr/>
            </a:pPr>
            <a:endParaRPr lang="en-ZA" altLang="en-US" sz="2954" b="1" kern="0" dirty="0">
              <a:solidFill>
                <a:prstClr val="black"/>
              </a:solidFill>
              <a:latin typeface="Arial Black" panose="020B0A04020102020204" pitchFamily="34" charset="0"/>
              <a:ea typeface="ヒラギノ角ゴ Pro W3" pitchFamily="1" charset="-128"/>
            </a:endParaRPr>
          </a:p>
        </p:txBody>
      </p:sp>
      <p:graphicFrame>
        <p:nvGraphicFramePr>
          <p:cNvPr id="6" name="Chart 5"/>
          <p:cNvGraphicFramePr/>
          <p:nvPr>
            <p:extLst/>
          </p:nvPr>
        </p:nvGraphicFramePr>
        <p:xfrm>
          <a:off x="685801" y="471638"/>
          <a:ext cx="8381999" cy="4889634"/>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6"/>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2051554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6461" y="608537"/>
            <a:ext cx="8643572" cy="4616648"/>
          </a:xfrm>
          <a:prstGeom prst="rect">
            <a:avLst/>
          </a:prstGeom>
        </p:spPr>
        <p:txBody>
          <a:bodyPr wrap="square">
            <a:spAutoFit/>
          </a:bodyPr>
          <a:lstStyle/>
          <a:p>
            <a:pPr algn="just">
              <a:lnSpc>
                <a:spcPct val="150000"/>
              </a:lnSpc>
            </a:pPr>
            <a:r>
              <a:rPr lang="en-ZA" sz="1400" dirty="0">
                <a:latin typeface="Arial" panose="020B0604020202020204" pitchFamily="34" charset="0"/>
                <a:cs typeface="Arial" panose="020B0604020202020204" pitchFamily="34" charset="0"/>
              </a:rPr>
              <a:t>During the first quarter reporting period ( 1 April  2018 –  30 June 2018). </a:t>
            </a:r>
          </a:p>
          <a:p>
            <a:pPr marL="263776" indent="-263776"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69% of the targets were fully achieved, while 11% were partially achieved and 20% of the targets  were not achieved</a:t>
            </a:r>
          </a:p>
          <a:p>
            <a:pPr marL="263776" indent="-263776"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The reasons for non-achievement of 20% of the targets </a:t>
            </a:r>
            <a:r>
              <a:rPr lang="en-ZA" sz="1400" dirty="0" smtClean="0">
                <a:latin typeface="Arial" panose="020B0604020202020204" pitchFamily="34" charset="0"/>
                <a:cs typeface="Arial" panose="020B0604020202020204" pitchFamily="34" charset="0"/>
              </a:rPr>
              <a:t>includes targets that DSD had to reconsider in line with the new trajectory of its reconfirmed mandate. This has implications for an errata on the APP: among </a:t>
            </a:r>
            <a:r>
              <a:rPr lang="en-ZA" sz="1400" dirty="0">
                <a:latin typeface="Arial" panose="020B0604020202020204" pitchFamily="34" charset="0"/>
                <a:cs typeface="Arial" panose="020B0604020202020204" pitchFamily="34" charset="0"/>
              </a:rPr>
              <a:t>others </a:t>
            </a:r>
            <a:r>
              <a:rPr lang="en-ZA" sz="1400" dirty="0" smtClean="0">
                <a:latin typeface="Arial" panose="020B0604020202020204" pitchFamily="34" charset="0"/>
                <a:cs typeface="Arial" panose="020B0604020202020204" pitchFamily="34" charset="0"/>
              </a:rPr>
              <a:t>these targets included programmes such as:</a:t>
            </a:r>
            <a:endParaRPr lang="en-ZA" sz="1400" dirty="0">
              <a:latin typeface="Arial" panose="020B0604020202020204" pitchFamily="34" charset="0"/>
              <a:cs typeface="Arial" panose="020B0604020202020204" pitchFamily="34" charset="0"/>
            </a:endParaRPr>
          </a:p>
          <a:p>
            <a:pPr marL="622300" lvl="1" indent="-2349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Delays on the finalization of the alignment of the Human Resource Management Strategy that had to be in line with the overall Sector Wide Social Development Strategy;</a:t>
            </a:r>
          </a:p>
          <a:p>
            <a:pPr marL="622300" lvl="1" indent="-234950" algn="just">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DSD had to reconfirm and reposition itself on its role and functions on </a:t>
            </a:r>
            <a:r>
              <a:rPr lang="en-ZA" sz="1400" dirty="0" smtClean="0">
                <a:latin typeface="Arial" panose="020B0604020202020204" pitchFamily="34" charset="0"/>
                <a:cs typeface="Arial" panose="020B0604020202020204" pitchFamily="34" charset="0"/>
              </a:rPr>
              <a:t>the entities that reports to the Minister of DSD: implications for the review of the legislations that establishes SASSA, NDA as well as CDA; </a:t>
            </a:r>
            <a:endParaRPr lang="en-ZA" sz="1400" dirty="0">
              <a:latin typeface="Arial" panose="020B0604020202020204" pitchFamily="34" charset="0"/>
              <a:cs typeface="Arial" panose="020B0604020202020204" pitchFamily="34" charset="0"/>
            </a:endParaRPr>
          </a:p>
          <a:p>
            <a:pPr marL="622300" lvl="1" indent="-2349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DSD reconsidered to submit the Social </a:t>
            </a:r>
            <a:r>
              <a:rPr lang="en-ZA" sz="1400" dirty="0">
                <a:latin typeface="Arial" panose="020B0604020202020204" pitchFamily="34" charset="0"/>
                <a:cs typeface="Arial" panose="020B0604020202020204" pitchFamily="34" charset="0"/>
              </a:rPr>
              <a:t>Assistance </a:t>
            </a:r>
            <a:r>
              <a:rPr lang="en-ZA" sz="1400" dirty="0" smtClean="0">
                <a:latin typeface="Arial" panose="020B0604020202020204" pitchFamily="34" charset="0"/>
                <a:cs typeface="Arial" panose="020B0604020202020204" pitchFamily="34" charset="0"/>
              </a:rPr>
              <a:t>Amendment Bill, the Social </a:t>
            </a:r>
            <a:r>
              <a:rPr lang="en-ZA" sz="1400" dirty="0">
                <a:latin typeface="Arial" panose="020B0604020202020204" pitchFamily="34" charset="0"/>
                <a:cs typeface="Arial" panose="020B0604020202020204" pitchFamily="34" charset="0"/>
              </a:rPr>
              <a:t>Crime on Victims Support </a:t>
            </a:r>
            <a:r>
              <a:rPr lang="en-ZA" sz="1400" dirty="0" smtClean="0">
                <a:latin typeface="Arial" panose="020B0604020202020204" pitchFamily="34" charset="0"/>
                <a:cs typeface="Arial" panose="020B0604020202020204" pitchFamily="34" charset="0"/>
              </a:rPr>
              <a:t>Services Bill for an errata as well as Operation </a:t>
            </a:r>
            <a:r>
              <a:rPr lang="en-ZA" sz="1400" dirty="0" err="1" smtClean="0">
                <a:latin typeface="Arial" panose="020B0604020202020204" pitchFamily="34" charset="0"/>
                <a:cs typeface="Arial" panose="020B0604020202020204" pitchFamily="34" charset="0"/>
              </a:rPr>
              <a:t>Phakisa</a:t>
            </a:r>
            <a:r>
              <a:rPr lang="en-ZA" sz="1400" dirty="0" smtClean="0">
                <a:latin typeface="Arial" panose="020B0604020202020204" pitchFamily="34" charset="0"/>
                <a:cs typeface="Arial" panose="020B0604020202020204" pitchFamily="34" charset="0"/>
              </a:rPr>
              <a:t>, Programme </a:t>
            </a:r>
            <a:r>
              <a:rPr lang="en-ZA" sz="1400" dirty="0" err="1" smtClean="0">
                <a:latin typeface="Arial" panose="020B0604020202020204" pitchFamily="34" charset="0"/>
                <a:cs typeface="Arial" panose="020B0604020202020204" pitchFamily="34" charset="0"/>
              </a:rPr>
              <a:t>Mikondzo</a:t>
            </a:r>
            <a:r>
              <a:rPr lang="en-ZA" sz="1400" dirty="0" smtClean="0">
                <a:latin typeface="Arial" panose="020B0604020202020204" pitchFamily="34" charset="0"/>
                <a:cs typeface="Arial" panose="020B0604020202020204" pitchFamily="34" charset="0"/>
              </a:rPr>
              <a:t>, and Development of Community Based Workers Programme  </a:t>
            </a:r>
            <a:endParaRPr lang="en-ZA" sz="14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496461" y="114498"/>
            <a:ext cx="8913078" cy="548538"/>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ZA" sz="2585" b="1" kern="0" dirty="0">
                <a:solidFill>
                  <a:srgbClr val="000000"/>
                </a:solidFill>
                <a:latin typeface="Arial Black" panose="020B0A04020102020204" pitchFamily="34" charset="0"/>
                <a:cs typeface="Arial" panose="020B0604020202020204" pitchFamily="34" charset="0"/>
              </a:rPr>
              <a:t>Summary of Performance for Quarter 1</a:t>
            </a:r>
            <a:endParaRPr lang="en-US" sz="2585" b="1" kern="0" dirty="0">
              <a:solidFill>
                <a:srgbClr val="000000"/>
              </a:solidFill>
              <a:latin typeface="Arial Black" panose="020B0A040201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2093524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077058" y="2233247"/>
            <a:ext cx="7772400" cy="1055077"/>
          </a:xfrm>
        </p:spPr>
        <p:txBody>
          <a:bodyPr>
            <a:normAutofit fontScale="90000"/>
          </a:bodyPr>
          <a:lstStyle/>
          <a:p>
            <a:r>
              <a:rPr lang="en-US" altLang="en-US" sz="3323" b="1" dirty="0">
                <a:latin typeface="Arial Black" panose="020B0A04020102020204" pitchFamily="34" charset="0"/>
                <a:ea typeface="ヒラギノ角ゴ Pro W3" pitchFamily="1" charset="-128"/>
              </a:rPr>
              <a:t>PROGRAMME</a:t>
            </a:r>
            <a:r>
              <a:rPr lang="en-US" altLang="en-US" sz="3323" b="1" dirty="0">
                <a:latin typeface="Arial Black" panose="020B0A04020102020204" pitchFamily="34" charset="0"/>
                <a:ea typeface="ヒラギノ角ゴ Pro W3" pitchFamily="1" charset="-128"/>
                <a:cs typeface="Arial" panose="020B0604020202020204" pitchFamily="34" charset="0"/>
              </a:rPr>
              <a:t> 1: ADMINISTRATION</a:t>
            </a:r>
            <a:endParaRPr lang="en-ZA" altLang="en-US" sz="3323" b="1" dirty="0">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2610380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2954" b="1" kern="0" dirty="0">
                <a:solidFill>
                  <a:srgbClr val="000000"/>
                </a:solidFill>
                <a:latin typeface="Aharoni" panose="02010803020104030203" pitchFamily="2" charset="-79"/>
                <a:ea typeface="ヒラギノ角ゴ Pro W3" pitchFamily="1" charset="-128"/>
                <a:cs typeface="Aharoni" panose="02010803020104030203" pitchFamily="2" charset="-79"/>
              </a:rPr>
            </a:br>
            <a:endParaRPr lang="en-US" dirty="0"/>
          </a:p>
        </p:txBody>
      </p:sp>
      <p:sp>
        <p:nvSpPr>
          <p:cNvPr id="24579" name="Subtitle 2"/>
          <p:cNvSpPr>
            <a:spLocks noGrp="1"/>
          </p:cNvSpPr>
          <p:nvPr>
            <p:ph idx="1"/>
          </p:nvPr>
        </p:nvSpPr>
        <p:spPr/>
        <p:txBody>
          <a:bodyPr/>
          <a:lstStyle/>
          <a:p>
            <a:pPr defTabSz="844083">
              <a:spcBef>
                <a:spcPct val="0"/>
              </a:spcBef>
            </a:pPr>
            <a:endParaRPr lang="en-ZA" altLang="en-US" sz="2585" b="1">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844083">
              <a:spcBef>
                <a:spcPct val="0"/>
              </a:spcBef>
            </a:pPr>
            <a:endParaRPr lang="en-ZA" altLang="en-US" sz="2585" b="1">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844083"/>
            <a:endParaRPr lang="en-US" altLang="en-US" smtClean="0">
              <a:ea typeface="Aharoni" panose="02010803020104030203" pitchFamily="2" charset="-79"/>
              <a:cs typeface="Arial" panose="020B0604020202020204" pitchFamily="34" charset="0"/>
            </a:endParaRPr>
          </a:p>
        </p:txBody>
      </p:sp>
      <p:sp>
        <p:nvSpPr>
          <p:cNvPr id="5" name="Rectangle 3"/>
          <p:cNvSpPr txBox="1">
            <a:spLocks noChangeArrowheads="1"/>
          </p:cNvSpPr>
          <p:nvPr/>
        </p:nvSpPr>
        <p:spPr bwMode="auto">
          <a:xfrm>
            <a:off x="685800" y="1058009"/>
            <a:ext cx="8534400" cy="4188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844083">
              <a:buNone/>
              <a:defRPr/>
            </a:pPr>
            <a:endParaRPr lang="en-ZA" altLang="en-US" sz="3692" b="1" kern="0" dirty="0">
              <a:solidFill>
                <a:prstClr val="black"/>
              </a:solidFill>
              <a:ea typeface="ヒラギノ角ゴ Pro W3" pitchFamily="1" charset="-128"/>
            </a:endParaRPr>
          </a:p>
        </p:txBody>
      </p:sp>
      <p:graphicFrame>
        <p:nvGraphicFramePr>
          <p:cNvPr id="6" name="Chart 5"/>
          <p:cNvGraphicFramePr/>
          <p:nvPr>
            <p:extLst/>
          </p:nvPr>
        </p:nvGraphicFramePr>
        <p:xfrm>
          <a:off x="554255" y="734668"/>
          <a:ext cx="8778240" cy="4703606"/>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542496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246165985"/>
              </p:ext>
            </p:extLst>
          </p:nvPr>
        </p:nvGraphicFramePr>
        <p:xfrm>
          <a:off x="185057" y="962525"/>
          <a:ext cx="9483377" cy="4378761"/>
        </p:xfrm>
        <a:graphic>
          <a:graphicData uri="http://schemas.openxmlformats.org/drawingml/2006/table">
            <a:tbl>
              <a:tblPr/>
              <a:tblGrid>
                <a:gridCol w="1874749">
                  <a:extLst>
                    <a:ext uri="{9D8B030D-6E8A-4147-A177-3AD203B41FA5}">
                      <a16:colId xmlns:a16="http://schemas.microsoft.com/office/drawing/2014/main" xmlns="" val="20000"/>
                    </a:ext>
                  </a:extLst>
                </a:gridCol>
                <a:gridCol w="1790299">
                  <a:extLst>
                    <a:ext uri="{9D8B030D-6E8A-4147-A177-3AD203B41FA5}">
                      <a16:colId xmlns:a16="http://schemas.microsoft.com/office/drawing/2014/main" xmlns="" val="20001"/>
                    </a:ext>
                  </a:extLst>
                </a:gridCol>
                <a:gridCol w="2820202">
                  <a:extLst>
                    <a:ext uri="{9D8B030D-6E8A-4147-A177-3AD203B41FA5}">
                      <a16:colId xmlns:a16="http://schemas.microsoft.com/office/drawing/2014/main" xmlns="" val="20002"/>
                    </a:ext>
                  </a:extLst>
                </a:gridCol>
                <a:gridCol w="2998127">
                  <a:extLst>
                    <a:ext uri="{9D8B030D-6E8A-4147-A177-3AD203B41FA5}">
                      <a16:colId xmlns:a16="http://schemas.microsoft.com/office/drawing/2014/main" xmlns="" val="20003"/>
                    </a:ext>
                  </a:extLst>
                </a:gridCol>
              </a:tblGrid>
              <a:tr h="553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2121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effectLst/>
                          <a:latin typeface="+mn-lt"/>
                          <a:ea typeface="Times New Roman" panose="02020603050405020304" pitchFamily="18" charset="0"/>
                        </a:rPr>
                        <a:t>Implementation of the key elements of the SHRP</a:t>
                      </a:r>
                      <a:endParaRPr kumimoji="0" lang="en-US" sz="1600" b="1" i="0" u="none" strike="noStrike" kern="1200" cap="none" normalizeH="0" baseline="0" dirty="0" smtClean="0">
                        <a:ln>
                          <a:noFill/>
                        </a:ln>
                        <a:solidFill>
                          <a:schemeClr val="tx1"/>
                        </a:solidFill>
                        <a:effectLst/>
                        <a:latin typeface="+mn-lt"/>
                        <a:ea typeface="+mn-ea"/>
                        <a:cs typeface="Arial" pitchFamily="34" charset="0"/>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Alignment and approval of provincial generic structure within the national structure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The target in quarter 1 could not be achieved as</a:t>
                      </a:r>
                      <a:r>
                        <a:rPr lang="en-US" sz="1600" kern="1200" baseline="0" dirty="0" smtClean="0">
                          <a:solidFill>
                            <a:schemeClr val="tx1"/>
                          </a:solidFill>
                          <a:effectLst/>
                          <a:latin typeface="+mn-lt"/>
                          <a:ea typeface="+mn-ea"/>
                          <a:cs typeface="+mn-cs"/>
                        </a:rPr>
                        <a:t> result of the delays to confirm the review of the new DSD strategy.</a:t>
                      </a:r>
                      <a:r>
                        <a:rPr lang="en-US" sz="1600" kern="1200" dirty="0" smtClean="0">
                          <a:solidFill>
                            <a:schemeClr val="tx1"/>
                          </a:solidFill>
                          <a:effectLst/>
                          <a:latin typeface="+mn-lt"/>
                          <a:ea typeface="+mn-ea"/>
                          <a:cs typeface="+mn-cs"/>
                        </a:rPr>
                        <a:t>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DSD</a:t>
                      </a:r>
                      <a:r>
                        <a:rPr lang="en-US" sz="1600" kern="1200" baseline="0" dirty="0" smtClean="0">
                          <a:solidFill>
                            <a:schemeClr val="tx1"/>
                          </a:solidFill>
                          <a:effectLst/>
                          <a:latin typeface="+mn-lt"/>
                          <a:ea typeface="+mn-ea"/>
                          <a:cs typeface="+mn-cs"/>
                        </a:rPr>
                        <a:t> had to revise and reposition its mandate</a:t>
                      </a:r>
                      <a:r>
                        <a:rPr lang="en-US"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678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normalizeH="0" baseline="0" dirty="0" smtClean="0">
                          <a:ln>
                            <a:noFill/>
                          </a:ln>
                          <a:solidFill>
                            <a:schemeClr val="tx1"/>
                          </a:solidFill>
                          <a:effectLst/>
                          <a:latin typeface="+mn-lt"/>
                          <a:ea typeface="+mn-ea"/>
                          <a:cs typeface="Arial" pitchFamily="34" charset="0"/>
                        </a:rPr>
                        <a:t>Facilitate DSD participation in 8 international engagements </a:t>
                      </a:r>
                      <a:endParaRPr kumimoji="0" lang="en-ZA" sz="1600" b="1" i="0" u="none" strike="noStrike" kern="1200" cap="none" normalizeH="0" baseline="0" dirty="0">
                        <a:ln>
                          <a:noFill/>
                        </a:ln>
                        <a:solidFill>
                          <a:schemeClr val="tx1"/>
                        </a:solidFill>
                        <a:effectLst/>
                        <a:latin typeface="+mn-lt"/>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fr-FR" sz="1600" kern="1200" dirty="0" smtClean="0">
                          <a:solidFill>
                            <a:schemeClr val="tx1"/>
                          </a:solidFill>
                          <a:effectLst/>
                          <a:latin typeface="+mn-lt"/>
                          <a:ea typeface="+mn-ea"/>
                          <a:cs typeface="+mn-cs"/>
                        </a:rPr>
                        <a:t>Facilitate DSD participation in 2 international engagements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US" sz="1600" kern="1200" dirty="0" smtClean="0">
                          <a:solidFill>
                            <a:schemeClr val="tx1"/>
                          </a:solidFill>
                          <a:effectLst/>
                          <a:latin typeface="+mn-lt"/>
                          <a:ea typeface="+mn-ea"/>
                          <a:cs typeface="+mn-cs"/>
                        </a:rPr>
                        <a:t>Facilitated DSD participation in the UN; IBSA; Netherlands; and USA. The</a:t>
                      </a:r>
                      <a:r>
                        <a:rPr lang="en-US" sz="1600" kern="1200" baseline="0" dirty="0" smtClean="0">
                          <a:solidFill>
                            <a:schemeClr val="tx1"/>
                          </a:solidFill>
                          <a:effectLst/>
                          <a:latin typeface="+mn-lt"/>
                          <a:ea typeface="+mn-ea"/>
                          <a:cs typeface="+mn-cs"/>
                        </a:rPr>
                        <a:t> Department also</a:t>
                      </a:r>
                      <a:r>
                        <a:rPr lang="en-US" sz="1600" kern="1200" dirty="0" smtClean="0">
                          <a:solidFill>
                            <a:schemeClr val="tx1"/>
                          </a:solidFill>
                          <a:effectLst/>
                          <a:latin typeface="+mn-lt"/>
                          <a:ea typeface="+mn-ea"/>
                          <a:cs typeface="+mn-cs"/>
                        </a:rPr>
                        <a:t> participation in 2 Cross Border Meetings</a:t>
                      </a:r>
                      <a:r>
                        <a:rPr lang="en-US" sz="1600" kern="1200" baseline="0" dirty="0" smtClean="0">
                          <a:solidFill>
                            <a:schemeClr val="tx1"/>
                          </a:solidFill>
                          <a:effectLst/>
                          <a:latin typeface="+mn-lt"/>
                          <a:ea typeface="+mn-ea"/>
                          <a:cs typeface="+mn-cs"/>
                        </a:rPr>
                        <a:t> and </a:t>
                      </a:r>
                      <a:r>
                        <a:rPr lang="en-US" sz="1600" kern="1200" dirty="0" smtClean="0">
                          <a:solidFill>
                            <a:schemeClr val="tx1"/>
                          </a:solidFill>
                          <a:effectLst/>
                          <a:latin typeface="+mn-lt"/>
                          <a:ea typeface="+mn-ea"/>
                          <a:cs typeface="+mn-cs"/>
                        </a:rPr>
                        <a:t>3 JICA/DSD Partnership Engagements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No deviation</a:t>
                      </a:r>
                      <a:r>
                        <a:rPr lang="en-US" sz="1600" kern="1200" baseline="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69011" y="-77519"/>
            <a:ext cx="10110158" cy="70453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1: Administration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GB" sz="2000" b="1" dirty="0">
                <a:solidFill>
                  <a:prstClr val="black"/>
                </a:solidFill>
                <a:latin typeface="Arial Black" panose="020B0A04020102020204" pitchFamily="34" charset="0"/>
                <a:ea typeface="ヒラギノ角ゴ Pro W3" pitchFamily="1" charset="-128"/>
                <a:cs typeface="Arial" panose="020B0604020202020204" pitchFamily="34" charset="0"/>
              </a:rPr>
              <a:t> Human Capital </a:t>
            </a: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Management and International Relations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370806394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479162940"/>
              </p:ext>
            </p:extLst>
          </p:nvPr>
        </p:nvGraphicFramePr>
        <p:xfrm>
          <a:off x="185057" y="700292"/>
          <a:ext cx="9483377" cy="4760208"/>
        </p:xfrm>
        <a:graphic>
          <a:graphicData uri="http://schemas.openxmlformats.org/drawingml/2006/table">
            <a:tbl>
              <a:tblPr/>
              <a:tblGrid>
                <a:gridCol w="1874749">
                  <a:extLst>
                    <a:ext uri="{9D8B030D-6E8A-4147-A177-3AD203B41FA5}">
                      <a16:colId xmlns:a16="http://schemas.microsoft.com/office/drawing/2014/main" xmlns="" val="20000"/>
                    </a:ext>
                  </a:extLst>
                </a:gridCol>
                <a:gridCol w="2364148">
                  <a:extLst>
                    <a:ext uri="{9D8B030D-6E8A-4147-A177-3AD203B41FA5}">
                      <a16:colId xmlns:a16="http://schemas.microsoft.com/office/drawing/2014/main" xmlns="" val="20001"/>
                    </a:ext>
                  </a:extLst>
                </a:gridCol>
                <a:gridCol w="2481943">
                  <a:extLst>
                    <a:ext uri="{9D8B030D-6E8A-4147-A177-3AD203B41FA5}">
                      <a16:colId xmlns:a16="http://schemas.microsoft.com/office/drawing/2014/main" xmlns="" val="20002"/>
                    </a:ext>
                  </a:extLst>
                </a:gridCol>
                <a:gridCol w="2762537">
                  <a:extLst>
                    <a:ext uri="{9D8B030D-6E8A-4147-A177-3AD203B41FA5}">
                      <a16:colId xmlns:a16="http://schemas.microsoft.com/office/drawing/2014/main" xmlns="" val="20003"/>
                    </a:ext>
                  </a:extLst>
                </a:gridCol>
              </a:tblGrid>
              <a:tr h="560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2291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Establish NISIS development governance framework and enhance existing data sources</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Define and analyse</a:t>
                      </a:r>
                    </a:p>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Community</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development</a:t>
                      </a:r>
                    </a:p>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business processes</a:t>
                      </a:r>
                    </a:p>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for existing systems</a:t>
                      </a:r>
                    </a:p>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(NPO, community based interventions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monitoring systems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(CBIMS) and NISIS)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Signed integration definition and</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 analysis report for community development existing systems</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889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Annual assessment of compliance of entities to the department’s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governance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oversight framework</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Stakeholder</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management plan</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developed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Stakeholder</a:t>
                      </a:r>
                      <a:r>
                        <a:rPr lang="en-US" sz="1600" kern="1200" baseline="0" dirty="0" smtClean="0">
                          <a:solidFill>
                            <a:schemeClr val="tx1"/>
                          </a:solidFill>
                          <a:effectLst/>
                          <a:latin typeface="+mn-lt"/>
                          <a:ea typeface="+mn-ea"/>
                          <a:cs typeface="+mn-cs"/>
                        </a:rPr>
                        <a:t> </a:t>
                      </a:r>
                      <a:r>
                        <a:rPr lang="en-ZA" sz="1600" kern="1200" dirty="0" smtClean="0">
                          <a:solidFill>
                            <a:schemeClr val="tx1"/>
                          </a:solidFill>
                          <a:effectLst/>
                          <a:latin typeface="+mn-lt"/>
                          <a:ea typeface="+mn-ea"/>
                          <a:cs typeface="+mn-cs"/>
                        </a:rPr>
                        <a:t>management plan was developed and internal engagements were undertaken</a:t>
                      </a:r>
                      <a:endParaRPr lang="en-US"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69011" y="-60961"/>
            <a:ext cx="10110158" cy="68797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1: Administration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US"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Information </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Management </a:t>
            </a:r>
            <a:r>
              <a:rPr lang="en-US"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 and Entity Oversight </a:t>
            </a: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622599"/>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743391019"/>
              </p:ext>
            </p:extLst>
          </p:nvPr>
        </p:nvGraphicFramePr>
        <p:xfrm>
          <a:off x="185057" y="757646"/>
          <a:ext cx="9483377" cy="4638319"/>
        </p:xfrm>
        <a:graphic>
          <a:graphicData uri="http://schemas.openxmlformats.org/drawingml/2006/table">
            <a:tbl>
              <a:tblPr/>
              <a:tblGrid>
                <a:gridCol w="1874749">
                  <a:extLst>
                    <a:ext uri="{9D8B030D-6E8A-4147-A177-3AD203B41FA5}">
                      <a16:colId xmlns:a16="http://schemas.microsoft.com/office/drawing/2014/main" xmlns="" val="20000"/>
                    </a:ext>
                  </a:extLst>
                </a:gridCol>
                <a:gridCol w="2364148">
                  <a:extLst>
                    <a:ext uri="{9D8B030D-6E8A-4147-A177-3AD203B41FA5}">
                      <a16:colId xmlns:a16="http://schemas.microsoft.com/office/drawing/2014/main" xmlns="" val="20001"/>
                    </a:ext>
                  </a:extLst>
                </a:gridCol>
                <a:gridCol w="2481943">
                  <a:extLst>
                    <a:ext uri="{9D8B030D-6E8A-4147-A177-3AD203B41FA5}">
                      <a16:colId xmlns:a16="http://schemas.microsoft.com/office/drawing/2014/main" xmlns="" val="20002"/>
                    </a:ext>
                  </a:extLst>
                </a:gridCol>
                <a:gridCol w="2762537">
                  <a:extLst>
                    <a:ext uri="{9D8B030D-6E8A-4147-A177-3AD203B41FA5}">
                      <a16:colId xmlns:a16="http://schemas.microsoft.com/office/drawing/2014/main" xmlns="" val="20003"/>
                    </a:ext>
                  </a:extLst>
                </a:gridCol>
              </a:tblGrid>
              <a:tr h="621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93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Annual assessment of compliance of entities to the department’s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governance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oversight framework</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Terms of reference</a:t>
                      </a:r>
                      <a:endParaRPr lang="en-US" sz="1600" kern="1200" dirty="0" smtClean="0">
                        <a:solidFill>
                          <a:schemeClr val="tx1"/>
                        </a:solidFill>
                        <a:effectLst/>
                        <a:latin typeface="+mn-lt"/>
                        <a:ea typeface="+mn-ea"/>
                        <a:cs typeface="+mn-cs"/>
                      </a:endParaRP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(ToR) developed for</a:t>
                      </a:r>
                      <a:endParaRPr lang="en-US" sz="1600" kern="1200" dirty="0" smtClean="0">
                        <a:solidFill>
                          <a:schemeClr val="tx1"/>
                        </a:solidFill>
                        <a:effectLst/>
                        <a:latin typeface="+mn-lt"/>
                        <a:ea typeface="+mn-ea"/>
                        <a:cs typeface="+mn-cs"/>
                      </a:endParaRP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the entity management</a:t>
                      </a:r>
                      <a:endParaRPr lang="en-US" sz="1600" kern="1200" dirty="0" smtClean="0">
                        <a:solidFill>
                          <a:schemeClr val="tx1"/>
                        </a:solidFill>
                        <a:effectLst/>
                        <a:latin typeface="+mn-lt"/>
                        <a:ea typeface="+mn-ea"/>
                        <a:cs typeface="+mn-cs"/>
                      </a:endParaRP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forum</a:t>
                      </a:r>
                      <a:endParaRPr lang="en-US"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DSD initiated</a:t>
                      </a:r>
                      <a:r>
                        <a:rPr lang="en-US" sz="1600" kern="1200" baseline="0" dirty="0" smtClean="0">
                          <a:solidFill>
                            <a:schemeClr val="tx1"/>
                          </a:solidFill>
                          <a:effectLst/>
                          <a:latin typeface="+mn-lt"/>
                          <a:ea typeface="+mn-ea"/>
                          <a:cs typeface="+mn-cs"/>
                        </a:rPr>
                        <a:t> a review of its oversight function over Entities in line with relevant legislations. </a:t>
                      </a:r>
                      <a:r>
                        <a:rPr lang="en-US" sz="1600" kern="1200" dirty="0" smtClean="0">
                          <a:solidFill>
                            <a:schemeClr val="tx1"/>
                          </a:solidFill>
                          <a:effectLst/>
                          <a:latin typeface="+mn-lt"/>
                          <a:ea typeface="+mn-ea"/>
                          <a:cs typeface="+mn-cs"/>
                        </a:rPr>
                        <a:t>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baseline="0" dirty="0" smtClean="0">
                          <a:solidFill>
                            <a:schemeClr val="tx1"/>
                          </a:solidFill>
                          <a:effectLst/>
                          <a:latin typeface="+mn-lt"/>
                          <a:ea typeface="+mn-ea"/>
                          <a:cs typeface="+mn-cs"/>
                        </a:rPr>
                        <a:t>Oversight Management Forums meet and provide an opportunity for DSD to monitor the performance of its entities, including, SASSA  and NDA.</a:t>
                      </a:r>
                      <a:endParaRPr lang="en-US" sz="1600" kern="1200" dirty="0" smtClean="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2086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Development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approval of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and capacity building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Analysis of governance</a:t>
                      </a:r>
                    </a:p>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strategic gaps in entities</a:t>
                      </a:r>
                      <a:r>
                        <a:rPr lang="en-ZA" sz="1600" kern="1200" baseline="0" dirty="0" smtClean="0">
                          <a:solidFill>
                            <a:schemeClr val="tx1"/>
                          </a:solidFill>
                          <a:effectLst/>
                          <a:latin typeface="+mn-lt"/>
                          <a:ea typeface="+mn-ea"/>
                          <a:cs typeface="+mn-cs"/>
                        </a:rPr>
                        <a:t> has begun, with a focus on SASSA</a:t>
                      </a:r>
                      <a:endParaRPr lang="en-US"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DSD Entities</a:t>
                      </a:r>
                      <a:r>
                        <a:rPr lang="en-US" sz="1600" kern="1200" baseline="0" dirty="0" smtClean="0">
                          <a:solidFill>
                            <a:schemeClr val="tx1"/>
                          </a:solidFill>
                          <a:effectLst/>
                          <a:latin typeface="+mn-lt"/>
                          <a:ea typeface="+mn-ea"/>
                          <a:cs typeface="+mn-cs"/>
                        </a:rPr>
                        <a:t> had not reviewed their Acts</a:t>
                      </a:r>
                      <a:endParaRPr lang="en-US"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All DSD entities</a:t>
                      </a:r>
                      <a:r>
                        <a:rPr lang="en-US" sz="1600" kern="1200" baseline="0" dirty="0" smtClean="0">
                          <a:solidFill>
                            <a:schemeClr val="tx1"/>
                          </a:solidFill>
                          <a:effectLst/>
                          <a:latin typeface="+mn-lt"/>
                          <a:ea typeface="+mn-ea"/>
                          <a:cs typeface="+mn-cs"/>
                        </a:rPr>
                        <a:t> had to review their Acts</a:t>
                      </a:r>
                      <a:endParaRPr lang="en-US" sz="1600" kern="1200" dirty="0" smtClean="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69011" y="-77519"/>
            <a:ext cx="10110158" cy="70453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1: Administration</a:t>
            </a:r>
          </a:p>
          <a:p>
            <a:pPr defTabSz="914400">
              <a:defRPr/>
            </a:pP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Entity Oversight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239936213"/>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1762971442"/>
              </p:ext>
            </p:extLst>
          </p:nvPr>
        </p:nvGraphicFramePr>
        <p:xfrm>
          <a:off x="185057" y="757645"/>
          <a:ext cx="9483377" cy="4598125"/>
        </p:xfrm>
        <a:graphic>
          <a:graphicData uri="http://schemas.openxmlformats.org/drawingml/2006/table">
            <a:tbl>
              <a:tblPr/>
              <a:tblGrid>
                <a:gridCol w="1573405">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572378">
                  <a:extLst>
                    <a:ext uri="{9D8B030D-6E8A-4147-A177-3AD203B41FA5}">
                      <a16:colId xmlns:a16="http://schemas.microsoft.com/office/drawing/2014/main" xmlns="" val="20002"/>
                    </a:ext>
                  </a:extLst>
                </a:gridCol>
                <a:gridCol w="3508794">
                  <a:extLst>
                    <a:ext uri="{9D8B030D-6E8A-4147-A177-3AD203B41FA5}">
                      <a16:colId xmlns:a16="http://schemas.microsoft.com/office/drawing/2014/main" xmlns="" val="20003"/>
                    </a:ext>
                  </a:extLst>
                </a:gridCol>
              </a:tblGrid>
              <a:tr h="605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2900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Conduct an evaluation on Project Mikondzo </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Approval of the study design and scope of project Mikondzo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Inception report outlining the study design and scope of evaluation of Project Mikondzo was presented to the steering committee for inputs. Revised inception report submitted to the steering committee for approval.</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The Steering Committee recommended that the inception report needed major revisions before the report could be approved. This timeframe for approval of the inception report was therefore extended.</a:t>
                      </a:r>
                    </a:p>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It was resolved that approval will be done electronically to speed up the process and avoid further delays on the project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091720">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US" sz="1600" b="1" kern="1200" dirty="0" smtClean="0">
                          <a:solidFill>
                            <a:schemeClr val="tx1"/>
                          </a:solidFill>
                          <a:effectLst/>
                          <a:latin typeface="+mn-lt"/>
                          <a:ea typeface="+mn-ea"/>
                          <a:cs typeface="+mn-cs"/>
                        </a:rPr>
                        <a:t>Unqualified audit report on AFS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AFS for the 2017/18  financial year </a:t>
                      </a:r>
                      <a:endParaRPr lang="en-ZA"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The AFS for the 2017/18 FY was submitted to AG and National</a:t>
                      </a:r>
                      <a:r>
                        <a:rPr lang="en-US" sz="1600" kern="1200" baseline="0" dirty="0" smtClean="0">
                          <a:solidFill>
                            <a:schemeClr val="tx1"/>
                          </a:solidFill>
                          <a:effectLst/>
                          <a:latin typeface="+mn-lt"/>
                          <a:ea typeface="+mn-ea"/>
                          <a:cs typeface="+mn-cs"/>
                        </a:rPr>
                        <a:t> Treasury</a:t>
                      </a:r>
                      <a:r>
                        <a:rPr lang="en-US" sz="1600" kern="1200" dirty="0" smtClean="0">
                          <a:solidFill>
                            <a:schemeClr val="tx1"/>
                          </a:solidFill>
                          <a:effectLst/>
                          <a:latin typeface="+mn-lt"/>
                          <a:ea typeface="+mn-ea"/>
                          <a:cs typeface="+mn-cs"/>
                        </a:rPr>
                        <a:t> for final audit.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No</a:t>
                      </a:r>
                      <a:r>
                        <a:rPr lang="en-US" sz="1600" kern="1200" baseline="0" dirty="0" smtClean="0">
                          <a:solidFill>
                            <a:schemeClr val="tx1"/>
                          </a:solidFill>
                          <a:effectLst/>
                          <a:latin typeface="+mn-lt"/>
                          <a:ea typeface="+mn-ea"/>
                          <a:cs typeface="+mn-cs"/>
                        </a:rPr>
                        <a:t> deviation </a:t>
                      </a:r>
                      <a:endParaRPr lang="en-US" sz="1600" kern="1200" dirty="0" smtClean="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69011" y="-77519"/>
            <a:ext cx="10110158" cy="70453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1: Administration</a:t>
            </a:r>
          </a:p>
          <a:p>
            <a:pPr defTabSz="914400">
              <a:defRPr/>
            </a:pP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M&amp;E and Finance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6955545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726748" y="2243864"/>
            <a:ext cx="8341052" cy="1055077"/>
          </a:xfrm>
        </p:spPr>
        <p:txBody>
          <a:bodyPr>
            <a:noAutofit/>
          </a:bodyPr>
          <a:lstStyle/>
          <a:p>
            <a:r>
              <a:rPr lang="en-US" altLang="en-US" sz="2954" b="1" dirty="0">
                <a:latin typeface="Arial Black" panose="020B0A04020102020204" pitchFamily="34" charset="0"/>
                <a:ea typeface="ヒラギノ角ゴ Pro W3" pitchFamily="1" charset="-128"/>
                <a:cs typeface="Arial" panose="020B0604020202020204" pitchFamily="34" charset="0"/>
              </a:rPr>
              <a:t>PROGRAMME 2: SOCIAL ASSISTANCE</a:t>
            </a:r>
            <a:endParaRPr lang="en-ZA" altLang="en-US" sz="2954" b="1" dirty="0">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4279945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7219"/>
            <a:ext cx="8915400" cy="816604"/>
          </a:xfrm>
        </p:spPr>
        <p:txBody>
          <a:bodyPr>
            <a:normAutofit/>
          </a:bodyPr>
          <a:lstStyle/>
          <a:p>
            <a:pPr defTabSz="914400" eaLnBrk="1" hangingPunct="1">
              <a:defRPr/>
            </a:pPr>
            <a:r>
              <a:rPr lang="en-ZA" sz="32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rPr>
              <a:t>Overview </a:t>
            </a:r>
            <a:endParaRPr lang="en-US" sz="32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endParaRPr>
          </a:p>
        </p:txBody>
      </p:sp>
      <p:sp>
        <p:nvSpPr>
          <p:cNvPr id="3" name="Content Placeholder 2"/>
          <p:cNvSpPr>
            <a:spLocks noGrp="1"/>
          </p:cNvSpPr>
          <p:nvPr>
            <p:ph idx="1"/>
          </p:nvPr>
        </p:nvSpPr>
        <p:spPr>
          <a:xfrm>
            <a:off x="365904" y="694427"/>
            <a:ext cx="8915400" cy="4525963"/>
          </a:xfrm>
        </p:spPr>
        <p:txBody>
          <a:bodyPr>
            <a:normAutofit/>
          </a:bodyPr>
          <a:lstStyle/>
          <a:p>
            <a:r>
              <a:rPr lang="en-ZA" dirty="0" smtClean="0">
                <a:latin typeface="Arial" panose="020B0604020202020204" pitchFamily="34" charset="0"/>
                <a:cs typeface="Arial" panose="020B0604020202020204" pitchFamily="34" charset="0"/>
              </a:rPr>
              <a:t>Purpose</a:t>
            </a:r>
          </a:p>
          <a:p>
            <a:r>
              <a:rPr lang="en-ZA" dirty="0" smtClean="0">
                <a:latin typeface="Arial" panose="020B0604020202020204" pitchFamily="34" charset="0"/>
                <a:cs typeface="Arial" panose="020B0604020202020204" pitchFamily="34" charset="0"/>
              </a:rPr>
              <a:t>Strategic priorities</a:t>
            </a:r>
          </a:p>
          <a:p>
            <a:r>
              <a:rPr lang="en-ZA" dirty="0" smtClean="0">
                <a:latin typeface="Arial" panose="020B0604020202020204" pitchFamily="34" charset="0"/>
                <a:cs typeface="Arial" panose="020B0604020202020204" pitchFamily="34" charset="0"/>
              </a:rPr>
              <a:t>Programmes purpose</a:t>
            </a:r>
          </a:p>
          <a:p>
            <a:r>
              <a:rPr lang="en-ZA" dirty="0" smtClean="0">
                <a:latin typeface="Arial" panose="020B0604020202020204" pitchFamily="34" charset="0"/>
                <a:cs typeface="Arial" panose="020B0604020202020204" pitchFamily="34" charset="0"/>
              </a:rPr>
              <a:t>Performance Summary</a:t>
            </a:r>
          </a:p>
          <a:p>
            <a:r>
              <a:rPr lang="en-US" dirty="0" smtClean="0">
                <a:latin typeface="Arial" panose="020B0604020202020204" pitchFamily="34" charset="0"/>
                <a:cs typeface="Arial" panose="020B0604020202020204" pitchFamily="34" charset="0"/>
              </a:rPr>
              <a:t>Performance per programme</a:t>
            </a:r>
          </a:p>
          <a:p>
            <a:r>
              <a:rPr lang="en-US" dirty="0" smtClean="0">
                <a:latin typeface="Arial" panose="020B0604020202020204" pitchFamily="34" charset="0"/>
                <a:cs typeface="Arial" panose="020B0604020202020204" pitchFamily="34" charset="0"/>
              </a:rPr>
              <a:t>Summary of Expenditure</a:t>
            </a:r>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Expenditure  per programme</a:t>
            </a:r>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535069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p:nvPr>
            <p:extLst/>
          </p:nvPr>
        </p:nvGraphicFramePr>
        <p:xfrm>
          <a:off x="496504" y="471638"/>
          <a:ext cx="8768615" cy="4841846"/>
        </p:xfrm>
        <a:graphic>
          <a:graphicData uri="http://schemas.openxmlformats.org/drawingml/2006/chart">
            <c:chart xmlns:c="http://schemas.openxmlformats.org/drawingml/2006/chart" xmlns:r="http://schemas.openxmlformats.org/officeDocument/2006/relationships" r:id="rId5"/>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2466062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46682069"/>
              </p:ext>
            </p:extLst>
          </p:nvPr>
        </p:nvGraphicFramePr>
        <p:xfrm>
          <a:off x="192504" y="635267"/>
          <a:ext cx="9475929" cy="4747075"/>
        </p:xfrm>
        <a:graphic>
          <a:graphicData uri="http://schemas.openxmlformats.org/drawingml/2006/table">
            <a:tbl>
              <a:tblPr/>
              <a:tblGrid>
                <a:gridCol w="2346456">
                  <a:extLst>
                    <a:ext uri="{9D8B030D-6E8A-4147-A177-3AD203B41FA5}">
                      <a16:colId xmlns:a16="http://schemas.microsoft.com/office/drawing/2014/main" xmlns="" val="20000"/>
                    </a:ext>
                  </a:extLst>
                </a:gridCol>
                <a:gridCol w="2123600">
                  <a:extLst>
                    <a:ext uri="{9D8B030D-6E8A-4147-A177-3AD203B41FA5}">
                      <a16:colId xmlns:a16="http://schemas.microsoft.com/office/drawing/2014/main" xmlns="" val="20001"/>
                    </a:ext>
                  </a:extLst>
                </a:gridCol>
                <a:gridCol w="2587163">
                  <a:extLst>
                    <a:ext uri="{9D8B030D-6E8A-4147-A177-3AD203B41FA5}">
                      <a16:colId xmlns:a16="http://schemas.microsoft.com/office/drawing/2014/main" xmlns="" val="20002"/>
                    </a:ext>
                  </a:extLst>
                </a:gridCol>
                <a:gridCol w="2418710">
                  <a:extLst>
                    <a:ext uri="{9D8B030D-6E8A-4147-A177-3AD203B41FA5}">
                      <a16:colId xmlns:a16="http://schemas.microsoft.com/office/drawing/2014/main" xmlns="" val="20003"/>
                    </a:ext>
                  </a:extLst>
                </a:gridCol>
              </a:tblGrid>
              <a:tr h="598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564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Older persons grant-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3 513 372</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3 428 008</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3 451 366</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504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Child support grant</a:t>
                      </a: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12 402 241</a:t>
                      </a:r>
                      <a:endParaRPr kumimoji="0" lang="en-ZA" sz="16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12 279 549</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12 288 693</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r h="364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War veterans grant</a:t>
                      </a: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-107</a:t>
                      </a:r>
                      <a:endParaRPr kumimoji="0" lang="en-ZA" sz="16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130</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124</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3"/>
                  </a:ext>
                </a:extLst>
              </a:tr>
              <a:tr h="393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Disability grant- </a:t>
                      </a:r>
                      <a:r>
                        <a:rPr lang="en-ZA" sz="1600" kern="1200" dirty="0" smtClean="0">
                          <a:solidFill>
                            <a:schemeClr val="tx1"/>
                          </a:solidFill>
                          <a:effectLst/>
                          <a:latin typeface="+mn-lt"/>
                          <a:ea typeface="+mn-ea"/>
                          <a:cs typeface="+mn-cs"/>
                        </a:rPr>
                        <a:t>1 049 811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1 056 376</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1 052 374</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4"/>
                  </a:ext>
                </a:extLst>
              </a:tr>
              <a:tr h="542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Dependency grant</a:t>
                      </a: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154 353</a:t>
                      </a:r>
                      <a:endParaRPr kumimoji="0" lang="en-ZA" sz="16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150 661</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148 155</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5"/>
                  </a:ext>
                </a:extLst>
              </a:tr>
              <a:tr h="504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Foster child grant- </a:t>
                      </a:r>
                      <a:r>
                        <a:rPr lang="en-ZA" sz="1600" kern="1200" dirty="0" smtClean="0">
                          <a:solidFill>
                            <a:schemeClr val="tx1"/>
                          </a:solidFill>
                          <a:effectLst/>
                          <a:latin typeface="+mn-lt"/>
                          <a:ea typeface="+mn-ea"/>
                          <a:cs typeface="+mn-cs"/>
                        </a:rPr>
                        <a:t>397 888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415 690</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434 389</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6"/>
                  </a:ext>
                </a:extLst>
              </a:tr>
              <a:tr h="504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Grant-in-aid-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215 880</a:t>
                      </a:r>
                      <a:endParaRPr kumimoji="0" lang="en-ZA" sz="16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195 656</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198 381</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7"/>
                  </a:ext>
                </a:extLst>
              </a:tr>
              <a:tr h="756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Social Relief of Distress (SRD) applications awarded- </a:t>
                      </a:r>
                      <a:r>
                        <a:rPr kumimoji="0" lang="en-ZA" sz="16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252 833</a:t>
                      </a:r>
                      <a:endParaRPr kumimoji="0" lang="en-ZA" sz="16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42 051</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86 471</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8"/>
                  </a:ext>
                </a:extLst>
              </a:tr>
            </a:tbl>
          </a:graphicData>
        </a:graphic>
      </p:graphicFrame>
      <p:sp>
        <p:nvSpPr>
          <p:cNvPr id="7" name="Title 1"/>
          <p:cNvSpPr txBox="1">
            <a:spLocks/>
          </p:cNvSpPr>
          <p:nvPr/>
        </p:nvSpPr>
        <p:spPr>
          <a:xfrm>
            <a:off x="-22137" y="53245"/>
            <a:ext cx="9897764" cy="9574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2: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Assistance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166280963"/>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1966547"/>
            <a:ext cx="7772400" cy="1985597"/>
          </a:xfrm>
        </p:spPr>
        <p:txBody>
          <a:bodyPr>
            <a:normAutofit/>
          </a:bodyPr>
          <a:lstStyle/>
          <a:p>
            <a:r>
              <a:rPr lang="en-US" altLang="en-US" sz="2954" b="1" dirty="0">
                <a:latin typeface="Arial Black" panose="020B0A04020102020204" pitchFamily="34" charset="0"/>
                <a:ea typeface="ヒラギノ角ゴ Pro W3" pitchFamily="1" charset="-128"/>
                <a:cs typeface="Arial" panose="020B0604020202020204" pitchFamily="34" charset="0"/>
              </a:rPr>
              <a:t>PROGRAMME 3: SOCIAL SECURITY POLICY AND ADMINISTRATION</a:t>
            </a:r>
            <a:endParaRPr lang="en-ZA" altLang="en-US" sz="2954" b="1" dirty="0">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47137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573506" y="529390"/>
          <a:ext cx="8633861" cy="4880009"/>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32321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863212230"/>
              </p:ext>
            </p:extLst>
          </p:nvPr>
        </p:nvGraphicFramePr>
        <p:xfrm>
          <a:off x="185057" y="1100945"/>
          <a:ext cx="9483377" cy="4184488"/>
        </p:xfrm>
        <a:graphic>
          <a:graphicData uri="http://schemas.openxmlformats.org/drawingml/2006/table">
            <a:tbl>
              <a:tblPr/>
              <a:tblGrid>
                <a:gridCol w="1874749">
                  <a:extLst>
                    <a:ext uri="{9D8B030D-6E8A-4147-A177-3AD203B41FA5}">
                      <a16:colId xmlns:a16="http://schemas.microsoft.com/office/drawing/2014/main" xmlns="" val="20000"/>
                    </a:ext>
                  </a:extLst>
                </a:gridCol>
                <a:gridCol w="2050181">
                  <a:extLst>
                    <a:ext uri="{9D8B030D-6E8A-4147-A177-3AD203B41FA5}">
                      <a16:colId xmlns:a16="http://schemas.microsoft.com/office/drawing/2014/main" xmlns="" val="20001"/>
                    </a:ext>
                  </a:extLst>
                </a:gridCol>
                <a:gridCol w="2646948">
                  <a:extLst>
                    <a:ext uri="{9D8B030D-6E8A-4147-A177-3AD203B41FA5}">
                      <a16:colId xmlns:a16="http://schemas.microsoft.com/office/drawing/2014/main" xmlns="" val="20002"/>
                    </a:ext>
                  </a:extLst>
                </a:gridCol>
                <a:gridCol w="2911499">
                  <a:extLst>
                    <a:ext uri="{9D8B030D-6E8A-4147-A177-3AD203B41FA5}">
                      <a16:colId xmlns:a16="http://schemas.microsoft.com/office/drawing/2014/main" xmlns="" val="20003"/>
                    </a:ext>
                  </a:extLst>
                </a:gridCol>
              </a:tblGrid>
              <a:tr h="630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3553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Submit the draft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Social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Amendment Bill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to Cabinet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approval</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Submit the policy to</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Cabinet for approval</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Target not achieved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This target had</a:t>
                      </a:r>
                      <a:r>
                        <a:rPr lang="en-ZA" sz="1600" kern="1200" baseline="0" dirty="0" smtClean="0">
                          <a:solidFill>
                            <a:schemeClr val="tx1"/>
                          </a:solidFill>
                          <a:effectLst/>
                          <a:latin typeface="+mn-lt"/>
                          <a:ea typeface="+mn-ea"/>
                          <a:cs typeface="+mn-cs"/>
                        </a:rPr>
                        <a:t> to be considered for an errata given the reconsiderations on all the relevant legislations in line with the Comprehensive Social Security Policy.</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2137" y="173825"/>
            <a:ext cx="9897764" cy="80086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3: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Security Policy and </a:t>
            </a:r>
            <a:r>
              <a:rPr lang="en-ZA"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Administration </a:t>
            </a:r>
          </a:p>
          <a:p>
            <a:pPr defTabSz="914400">
              <a:defRPr/>
            </a:pPr>
            <a:r>
              <a:rPr lang="en-ZA"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Social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Security Policy Development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281281766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1338" y="1743589"/>
            <a:ext cx="8792308" cy="2458915"/>
          </a:xfrm>
        </p:spPr>
        <p:txBody>
          <a:bodyPr/>
          <a:lstStyle/>
          <a:p>
            <a:pPr eaLnBrk="1" hangingPunct="1"/>
            <a:r>
              <a:rPr lang="en-US" altLang="en-US" sz="2954" b="1" dirty="0">
                <a:latin typeface="Arial Black" panose="020B0A04020102020204" pitchFamily="34" charset="0"/>
                <a:ea typeface="ヒラギノ角ゴ Pro W3" pitchFamily="1" charset="-128"/>
              </a:rPr>
              <a:t>PROGRAMME 4: WELFARE SERVICES POLICY DEVELOPMENT AND IMPLEMENTATION SUPPORT</a:t>
            </a:r>
            <a:endParaRPr lang="en-ZA" altLang="en-US" sz="2954" b="1" dirty="0">
              <a:latin typeface="Arial Black" panose="020B0A04020102020204" pitchFamily="34" charset="0"/>
              <a:ea typeface="ヒラギノ角ゴ Pro W3" pitchFamily="1" charset="-128"/>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877814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Chart 3"/>
          <p:cNvGraphicFramePr/>
          <p:nvPr>
            <p:extLst/>
          </p:nvPr>
        </p:nvGraphicFramePr>
        <p:xfrm>
          <a:off x="554255" y="510140"/>
          <a:ext cx="8691612" cy="4899258"/>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3119409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1993855273"/>
              </p:ext>
            </p:extLst>
          </p:nvPr>
        </p:nvGraphicFramePr>
        <p:xfrm>
          <a:off x="185057" y="1172777"/>
          <a:ext cx="9483377" cy="4271576"/>
        </p:xfrm>
        <a:graphic>
          <a:graphicData uri="http://schemas.openxmlformats.org/drawingml/2006/table">
            <a:tbl>
              <a:tblPr/>
              <a:tblGrid>
                <a:gridCol w="1714081">
                  <a:extLst>
                    <a:ext uri="{9D8B030D-6E8A-4147-A177-3AD203B41FA5}">
                      <a16:colId xmlns:a16="http://schemas.microsoft.com/office/drawing/2014/main" xmlns="" val="20000"/>
                    </a:ext>
                  </a:extLst>
                </a:gridCol>
                <a:gridCol w="1879042">
                  <a:extLst>
                    <a:ext uri="{9D8B030D-6E8A-4147-A177-3AD203B41FA5}">
                      <a16:colId xmlns:a16="http://schemas.microsoft.com/office/drawing/2014/main" xmlns="" val="20001"/>
                    </a:ext>
                  </a:extLst>
                </a:gridCol>
                <a:gridCol w="2321169">
                  <a:extLst>
                    <a:ext uri="{9D8B030D-6E8A-4147-A177-3AD203B41FA5}">
                      <a16:colId xmlns:a16="http://schemas.microsoft.com/office/drawing/2014/main" xmlns="" val="20002"/>
                    </a:ext>
                  </a:extLst>
                </a:gridCol>
                <a:gridCol w="3569085">
                  <a:extLst>
                    <a:ext uri="{9D8B030D-6E8A-4147-A177-3AD203B41FA5}">
                      <a16:colId xmlns:a16="http://schemas.microsoft.com/office/drawing/2014/main" xmlns="" val="20003"/>
                    </a:ext>
                  </a:extLst>
                </a:gridCol>
              </a:tblGrid>
              <a:tr h="56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27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mn-lt"/>
                          <a:ea typeface="+mn-ea"/>
                          <a:cs typeface="+mn-cs"/>
                        </a:rPr>
                        <a:t>Develop an implementation Plan for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mn-lt"/>
                          <a:ea typeface="+mn-ea"/>
                          <a:cs typeface="+mn-cs"/>
                        </a:rPr>
                        <a:t>Demand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mn-lt"/>
                          <a:ea typeface="+mn-ea"/>
                          <a:cs typeface="+mn-cs"/>
                        </a:rPr>
                        <a:t>Supply model for SSPs</a:t>
                      </a: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 typeface="Arial" panose="020B0604020202020204" pitchFamily="34" charset="0"/>
                        <a:buNone/>
                        <a:tabLst>
                          <a:tab pos="180340" algn="l"/>
                          <a:tab pos="540385" algn="l"/>
                        </a:tabLst>
                        <a:defRPr/>
                      </a:pPr>
                      <a:r>
                        <a:rPr lang="en-GB" sz="1600" kern="1200" dirty="0" smtClean="0">
                          <a:solidFill>
                            <a:schemeClr val="tx1"/>
                          </a:solidFill>
                          <a:effectLst/>
                          <a:latin typeface="+mn-lt"/>
                          <a:ea typeface="+mn-ea"/>
                          <a:cs typeface="+mn-cs"/>
                        </a:rPr>
                        <a:t>Costing of the Demand and Supply Model </a:t>
                      </a:r>
                      <a:r>
                        <a:rPr lang="en-ZA" sz="1600" kern="1200" dirty="0" smtClean="0">
                          <a:solidFill>
                            <a:schemeClr val="tx1"/>
                          </a:solidFill>
                          <a:effectLst/>
                          <a:latin typeface="+mn-lt"/>
                          <a:ea typeface="+mn-ea"/>
                          <a:cs typeface="+mn-cs"/>
                        </a:rPr>
                        <a:t>for Social Service Practitioners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 typeface="Arial" panose="020B0604020202020204" pitchFamily="34" charset="0"/>
                        <a:buNone/>
                        <a:tabLst>
                          <a:tab pos="180340" algn="l"/>
                          <a:tab pos="540385" algn="l"/>
                        </a:tabLst>
                        <a:defRPr/>
                      </a:pPr>
                      <a:r>
                        <a:rPr lang="en-GB" sz="1600" kern="1200" dirty="0" smtClean="0">
                          <a:solidFill>
                            <a:schemeClr val="tx1"/>
                          </a:solidFill>
                          <a:effectLst/>
                          <a:latin typeface="+mn-lt"/>
                          <a:ea typeface="+mn-ea"/>
                          <a:cs typeface="+mn-cs"/>
                        </a:rPr>
                        <a:t>Developed the costing report of the Supply and Demand Model for Social Service Practitioners</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 typeface="Arial" panose="020B0604020202020204" pitchFamily="34" charset="0"/>
                        <a:buNone/>
                        <a:tabLst>
                          <a:tab pos="180340" algn="l"/>
                          <a:tab pos="540385" algn="l"/>
                        </a:tabLst>
                        <a:defRPr/>
                      </a:pPr>
                      <a:r>
                        <a:rPr lang="en-ZA" sz="1600" kern="1200" dirty="0" smtClean="0">
                          <a:solidFill>
                            <a:schemeClr val="tx1"/>
                          </a:solidFill>
                          <a:effectLst/>
                          <a:latin typeface="+mn-lt"/>
                          <a:ea typeface="+mn-ea"/>
                          <a:cs typeface="+mn-cs"/>
                        </a:rPr>
                        <a:t>No deviation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829820">
                <a:tc>
                  <a:txBody>
                    <a:bodyPr/>
                    <a:lstStyle/>
                    <a:p>
                      <a:r>
                        <a:rPr lang="en-US" sz="1600" b="1" kern="1200" dirty="0" smtClean="0">
                          <a:solidFill>
                            <a:schemeClr val="tx1"/>
                          </a:solidFill>
                          <a:effectLst/>
                          <a:latin typeface="+mn-lt"/>
                          <a:ea typeface="+mn-ea"/>
                          <a:cs typeface="+mn-cs"/>
                        </a:rPr>
                        <a:t>Submit the Social Service Practitioners Bill to  Forum of South African Directors-</a:t>
                      </a:r>
                      <a:endParaRPr lang="en-ZA"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General (FOSAD)</a:t>
                      </a: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US" sz="1600" kern="1200" dirty="0" smtClean="0">
                          <a:solidFill>
                            <a:schemeClr val="tx1"/>
                          </a:solidFill>
                          <a:effectLst/>
                          <a:latin typeface="+mn-lt"/>
                          <a:ea typeface="+mn-ea"/>
                          <a:cs typeface="+mn-cs"/>
                        </a:rPr>
                        <a:t>Submit  the Social Service Practitioners Bill to Cabinet for approval and  gazette for public comments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 typeface="Arial" panose="020B0604020202020204" pitchFamily="34" charset="0"/>
                        <a:buNone/>
                        <a:tabLst>
                          <a:tab pos="180340" algn="l"/>
                          <a:tab pos="540385" algn="l"/>
                        </a:tabLst>
                        <a:defRPr/>
                      </a:pPr>
                      <a:r>
                        <a:rPr lang="en-GB" sz="1600" kern="1200" dirty="0" smtClean="0">
                          <a:solidFill>
                            <a:schemeClr val="tx1"/>
                          </a:solidFill>
                          <a:effectLst/>
                          <a:latin typeface="+mn-lt"/>
                          <a:ea typeface="+mn-ea"/>
                          <a:cs typeface="+mn-cs"/>
                        </a:rPr>
                        <a:t>Submission of the Social Service Practitioners Bill to Cabinet for public comments could not be done.</a:t>
                      </a:r>
                      <a:endParaRPr lang="en-ZA"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GB" sz="1600" kern="1200" dirty="0" smtClean="0">
                          <a:solidFill>
                            <a:schemeClr val="tx1"/>
                          </a:solidFill>
                          <a:effectLst/>
                          <a:latin typeface="+mn-lt"/>
                          <a:ea typeface="+mn-ea"/>
                          <a:cs typeface="+mn-cs"/>
                        </a:rPr>
                        <a:t>Delays in receiving the precertification from the Office of the Chief State Law Advisor, which is a prerequisite for approval by Cabinet. </a:t>
                      </a:r>
                    </a:p>
                    <a:p>
                      <a:pPr marL="0" algn="l" defTabSz="457200" rtl="0" eaLnBrk="1" latinLnBrk="0" hangingPunct="1">
                        <a:lnSpc>
                          <a:spcPct val="107000"/>
                        </a:lnSpc>
                        <a:spcBef>
                          <a:spcPts val="200"/>
                        </a:spcBef>
                        <a:spcAft>
                          <a:spcPts val="0"/>
                        </a:spcAft>
                        <a:tabLst>
                          <a:tab pos="180340" algn="l"/>
                          <a:tab pos="540385" algn="l"/>
                        </a:tabLst>
                      </a:pPr>
                      <a:endParaRPr lang="en-GB" sz="1600" kern="1200" dirty="0" smtClean="0">
                        <a:solidFill>
                          <a:schemeClr val="tx1"/>
                        </a:solidFill>
                        <a:effectLst/>
                        <a:latin typeface="+mn-lt"/>
                        <a:ea typeface="+mn-ea"/>
                        <a:cs typeface="+mn-cs"/>
                      </a:endParaRPr>
                    </a:p>
                    <a:p>
                      <a:pPr marL="0" algn="l" defTabSz="457200" rtl="0" eaLnBrk="1" latinLnBrk="0" hangingPunct="1">
                        <a:lnSpc>
                          <a:spcPct val="107000"/>
                        </a:lnSpc>
                        <a:spcBef>
                          <a:spcPts val="200"/>
                        </a:spcBef>
                        <a:spcAft>
                          <a:spcPts val="0"/>
                        </a:spcAft>
                        <a:tabLst>
                          <a:tab pos="180340" algn="l"/>
                          <a:tab pos="540385" algn="l"/>
                        </a:tabLst>
                      </a:pPr>
                      <a:r>
                        <a:rPr lang="en-GB" sz="1600" kern="1200" dirty="0" smtClean="0">
                          <a:solidFill>
                            <a:schemeClr val="tx1"/>
                          </a:solidFill>
                          <a:effectLst/>
                          <a:latin typeface="+mn-lt"/>
                          <a:ea typeface="+mn-ea"/>
                          <a:cs typeface="+mn-cs"/>
                        </a:rPr>
                        <a:t>Once the Draft Bill has been certified by OCSLA, the Draft Bill will be submitted to Cabinet structures for approval</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Professional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Social Services and Older Persons </a:t>
            </a: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3861865408"/>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67979300"/>
              </p:ext>
            </p:extLst>
          </p:nvPr>
        </p:nvGraphicFramePr>
        <p:xfrm>
          <a:off x="185057" y="1132435"/>
          <a:ext cx="9483377" cy="4024357"/>
        </p:xfrm>
        <a:graphic>
          <a:graphicData uri="http://schemas.openxmlformats.org/drawingml/2006/table">
            <a:tbl>
              <a:tblPr/>
              <a:tblGrid>
                <a:gridCol w="1874749">
                  <a:extLst>
                    <a:ext uri="{9D8B030D-6E8A-4147-A177-3AD203B41FA5}">
                      <a16:colId xmlns:a16="http://schemas.microsoft.com/office/drawing/2014/main" xmlns="" val="20000"/>
                    </a:ext>
                  </a:extLst>
                </a:gridCol>
                <a:gridCol w="1879148">
                  <a:extLst>
                    <a:ext uri="{9D8B030D-6E8A-4147-A177-3AD203B41FA5}">
                      <a16:colId xmlns:a16="http://schemas.microsoft.com/office/drawing/2014/main" xmlns="" val="20001"/>
                    </a:ext>
                  </a:extLst>
                </a:gridCol>
                <a:gridCol w="2692958">
                  <a:extLst>
                    <a:ext uri="{9D8B030D-6E8A-4147-A177-3AD203B41FA5}">
                      <a16:colId xmlns:a16="http://schemas.microsoft.com/office/drawing/2014/main" xmlns="" val="20002"/>
                    </a:ext>
                  </a:extLst>
                </a:gridCol>
                <a:gridCol w="3036522">
                  <a:extLst>
                    <a:ext uri="{9D8B030D-6E8A-4147-A177-3AD203B41FA5}">
                      <a16:colId xmlns:a16="http://schemas.microsoft.com/office/drawing/2014/main" xmlns="" val="20003"/>
                    </a:ext>
                  </a:extLst>
                </a:gridCol>
              </a:tblGrid>
              <a:tr h="73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459061">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0340" algn="l"/>
                          <a:tab pos="540385" algn="l"/>
                          <a:tab pos="2743200" algn="ctr"/>
                          <a:tab pos="5486400" algn="r"/>
                        </a:tabLst>
                        <a:defRPr/>
                      </a:pPr>
                      <a:r>
                        <a:rPr lang="en-ZA" sz="1600" b="1" kern="1200" dirty="0" smtClean="0">
                          <a:solidFill>
                            <a:schemeClr val="tx1"/>
                          </a:solidFill>
                          <a:effectLst/>
                          <a:latin typeface="+mn-lt"/>
                          <a:ea typeface="+mn-ea"/>
                          <a:cs typeface="+mn-cs"/>
                        </a:rPr>
                        <a:t>Conduct Older Person Parliament and Active Ageing Programme </a:t>
                      </a: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Develop concept document for Older Persons Parliament and Active Ageing programme</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Concept document on Older Persons Parliament and Active Ageing  Programme developed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No deviation</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745830">
                <a:tc>
                  <a:txBody>
                    <a:bodyPr/>
                    <a:lstStyle/>
                    <a:p>
                      <a:pPr marL="0" marR="0" lvl="0" indent="0" algn="l" defTabSz="457200" rtl="0" eaLnBrk="1" fontAlgn="auto" latinLnBrk="0" hangingPunct="1">
                        <a:lnSpc>
                          <a:spcPct val="100000"/>
                        </a:lnSpc>
                        <a:spcBef>
                          <a:spcPts val="0"/>
                        </a:spcBef>
                        <a:spcAft>
                          <a:spcPts val="0"/>
                        </a:spcAft>
                        <a:buClrTx/>
                        <a:buSzTx/>
                        <a:buFontTx/>
                        <a:buNone/>
                        <a:tabLst>
                          <a:tab pos="180340" algn="l"/>
                          <a:tab pos="540385" algn="l"/>
                          <a:tab pos="2743200" algn="ctr"/>
                          <a:tab pos="5486400" algn="r"/>
                        </a:tabLst>
                        <a:defRPr/>
                      </a:pPr>
                      <a:r>
                        <a:rPr lang="en-ZA" sz="1600" b="1" kern="1200" dirty="0">
                          <a:solidFill>
                            <a:schemeClr val="tx1"/>
                          </a:solidFill>
                          <a:effectLst/>
                          <a:latin typeface="+mn-lt"/>
                          <a:ea typeface="+mn-ea"/>
                          <a:cs typeface="+mn-cs"/>
                        </a:rPr>
                        <a:t>Monitor the implementation of the National Integrated Implementation Plan on ECD Policy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dirty="0" smtClean="0">
                          <a:effectLst/>
                          <a:latin typeface="+mn-lt"/>
                          <a:ea typeface="Times New Roman" panose="02020603050405020304" pitchFamily="18" charset="0"/>
                        </a:rPr>
                        <a:t>Consolidated quarterly reports on the implementation of the National Integrated Implementation Plan on ECD policy</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The report on the National Integrated Implementation Plan on ECD policy has been consolidated</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No deviation </a:t>
                      </a:r>
                      <a:endParaRPr lang="en-ZA" sz="1600" kern="1200" dirty="0">
                        <a:solidFill>
                          <a:schemeClr val="tx1"/>
                        </a:solidFill>
                        <a:effectLst/>
                        <a:latin typeface="+mn-lt"/>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Professional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Social Services and Older Persons </a:t>
            </a:r>
            <a:r>
              <a:rPr lang="en-ZA"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&amp; ECD</a:t>
            </a:r>
            <a:r>
              <a:rPr lang="en-GB"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4237942587"/>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525335322"/>
              </p:ext>
            </p:extLst>
          </p:nvPr>
        </p:nvGraphicFramePr>
        <p:xfrm>
          <a:off x="185057" y="1132436"/>
          <a:ext cx="9483377" cy="4395729"/>
        </p:xfrm>
        <a:graphic>
          <a:graphicData uri="http://schemas.openxmlformats.org/drawingml/2006/table">
            <a:tbl>
              <a:tblPr/>
              <a:tblGrid>
                <a:gridCol w="1874749">
                  <a:extLst>
                    <a:ext uri="{9D8B030D-6E8A-4147-A177-3AD203B41FA5}">
                      <a16:colId xmlns:a16="http://schemas.microsoft.com/office/drawing/2014/main" xmlns="" val="20000"/>
                    </a:ext>
                  </a:extLst>
                </a:gridCol>
                <a:gridCol w="1790299">
                  <a:extLst>
                    <a:ext uri="{9D8B030D-6E8A-4147-A177-3AD203B41FA5}">
                      <a16:colId xmlns:a16="http://schemas.microsoft.com/office/drawing/2014/main" xmlns="" val="20001"/>
                    </a:ext>
                  </a:extLst>
                </a:gridCol>
                <a:gridCol w="3287674">
                  <a:extLst>
                    <a:ext uri="{9D8B030D-6E8A-4147-A177-3AD203B41FA5}">
                      <a16:colId xmlns:a16="http://schemas.microsoft.com/office/drawing/2014/main" xmlns="" val="20002"/>
                    </a:ext>
                  </a:extLst>
                </a:gridCol>
                <a:gridCol w="2530655">
                  <a:extLst>
                    <a:ext uri="{9D8B030D-6E8A-4147-A177-3AD203B41FA5}">
                      <a16:colId xmlns:a16="http://schemas.microsoft.com/office/drawing/2014/main" xmlns="" val="20003"/>
                    </a:ext>
                  </a:extLst>
                </a:gridCol>
              </a:tblGrid>
              <a:tr h="43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773877">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Approval of the National Plan of Action for Children in South Africa by 2018-2022</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Present the National Plan of Action for Children to the social sector stakeholders</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Presented the</a:t>
                      </a:r>
                      <a:r>
                        <a:rPr lang="en-ZA" sz="1600" kern="1200" baseline="0" dirty="0" smtClean="0">
                          <a:solidFill>
                            <a:schemeClr val="tx1"/>
                          </a:solidFill>
                          <a:effectLst/>
                          <a:latin typeface="+mn-lt"/>
                          <a:ea typeface="Times New Roman" panose="02020603050405020304" pitchFamily="18" charset="0"/>
                          <a:cs typeface="+mn-cs"/>
                        </a:rPr>
                        <a:t> National Plan of Action for Children </a:t>
                      </a:r>
                      <a:r>
                        <a:rPr lang="en-ZA" sz="1600" kern="1200" dirty="0" smtClean="0">
                          <a:solidFill>
                            <a:schemeClr val="tx1"/>
                          </a:solidFill>
                          <a:effectLst/>
                          <a:latin typeface="+mn-lt"/>
                          <a:ea typeface="Times New Roman" panose="02020603050405020304" pitchFamily="18" charset="0"/>
                          <a:cs typeface="+mn-cs"/>
                        </a:rPr>
                        <a:t> to the National Children’s Rights Interpectoral Coordinating Committee  in April 2018. The following Provinces were also consulted on the NPAC during April – June 2018, i.e. KZN, MPU, NC. and EC.</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algn="l">
                        <a:lnSpc>
                          <a:spcPts val="1300"/>
                        </a:lnSpc>
                        <a:spcAft>
                          <a:spcPts val="0"/>
                        </a:spcAft>
                        <a:tabLst>
                          <a:tab pos="180340" algn="l"/>
                          <a:tab pos="540385" algn="l"/>
                        </a:tabLst>
                      </a:pPr>
                      <a:endParaRPr lang="en-ZA" sz="1600" kern="1200" dirty="0" smtClean="0">
                        <a:solidFill>
                          <a:schemeClr val="tx1"/>
                        </a:solidFill>
                        <a:effectLst/>
                        <a:latin typeface="+mn-lt"/>
                        <a:ea typeface="Times New Roman" panose="02020603050405020304" pitchFamily="18" charset="0"/>
                        <a:cs typeface="+mn-cs"/>
                      </a:endParaRPr>
                    </a:p>
                    <a:p>
                      <a:pPr algn="l">
                        <a:lnSpc>
                          <a:spcPts val="1300"/>
                        </a:lnSpc>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No </a:t>
                      </a:r>
                      <a:r>
                        <a:rPr lang="en-ZA" sz="1600" kern="1200" dirty="0">
                          <a:solidFill>
                            <a:schemeClr val="tx1"/>
                          </a:solidFill>
                          <a:effectLst/>
                          <a:latin typeface="+mn-lt"/>
                          <a:ea typeface="Times New Roman" panose="02020603050405020304" pitchFamily="18" charset="0"/>
                          <a:cs typeface="+mn-cs"/>
                        </a:rPr>
                        <a:t>deviation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729433">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Monitor the  implementation of the Children’s Act </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kern="1200" dirty="0" smtClean="0">
                          <a:solidFill>
                            <a:schemeClr val="tx1"/>
                          </a:solidFill>
                          <a:effectLst/>
                          <a:latin typeface="+mn-lt"/>
                          <a:ea typeface="Times New Roman" panose="02020603050405020304" pitchFamily="18" charset="0"/>
                          <a:cs typeface="+mn-cs"/>
                        </a:rPr>
                        <a:t>Monitor the  implementation of the Children’s Act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mn-lt"/>
                          <a:ea typeface="Times New Roman" panose="02020603050405020304" pitchFamily="18" charset="0"/>
                          <a:cs typeface="+mn-cs"/>
                        </a:rPr>
                        <a:t>As part of monitoring</a:t>
                      </a:r>
                      <a:r>
                        <a:rPr lang="en-ZA" sz="1600" kern="1200" baseline="0" dirty="0" smtClean="0">
                          <a:solidFill>
                            <a:schemeClr val="tx1"/>
                          </a:solidFill>
                          <a:effectLst/>
                          <a:latin typeface="+mn-lt"/>
                          <a:ea typeface="Times New Roman" panose="02020603050405020304" pitchFamily="18" charset="0"/>
                          <a:cs typeface="+mn-cs"/>
                        </a:rPr>
                        <a:t> the implementation of the Children’s Act, the Department c</a:t>
                      </a:r>
                      <a:r>
                        <a:rPr lang="en-ZA" sz="1600" kern="1200" dirty="0" smtClean="0">
                          <a:solidFill>
                            <a:schemeClr val="tx1"/>
                          </a:solidFill>
                          <a:effectLst/>
                          <a:latin typeface="+mn-lt"/>
                          <a:ea typeface="Times New Roman" panose="02020603050405020304" pitchFamily="18" charset="0"/>
                          <a:cs typeface="+mn-cs"/>
                        </a:rPr>
                        <a:t>onducted three provincial engagements in NC, WC, and FS. Developed and disseminated a reporting template for the implementation of the Children’s Act.</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kern="1200" dirty="0" smtClean="0">
                          <a:solidFill>
                            <a:schemeClr val="tx1"/>
                          </a:solidFill>
                          <a:effectLst/>
                          <a:latin typeface="+mn-lt"/>
                          <a:ea typeface="Times New Roman" panose="02020603050405020304" pitchFamily="18" charset="0"/>
                          <a:cs typeface="+mn-cs"/>
                        </a:rPr>
                        <a:t>No deviation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Services</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 Orphan and </a:t>
            </a:r>
            <a:r>
              <a:rPr lang="en-US"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Vulnerable </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(OVC</a:t>
            </a:r>
            <a:r>
              <a:rPr lang="en-US" sz="2400" b="1" dirty="0">
                <a:solidFill>
                  <a:prstClr val="black"/>
                </a:solidFill>
                <a:latin typeface="Arial Black" panose="020B0A04020102020204" pitchFamily="34" charset="0"/>
                <a:ea typeface="ヒラギノ角ゴ Pro W3" pitchFamily="1" charset="-128"/>
                <a:cs typeface="Arial" panose="020B0604020202020204" pitchFamily="34" charset="0"/>
              </a:rPr>
              <a: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65483472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77785"/>
          </a:xfrm>
        </p:spPr>
        <p:txBody>
          <a:bodyPr>
            <a:normAutofit/>
          </a:bodyPr>
          <a:lstStyle/>
          <a:p>
            <a:pPr defTabSz="914400" eaLnBrk="1" hangingPunct="1">
              <a:defRPr/>
            </a:pPr>
            <a:r>
              <a:rPr lang="en-ZA" sz="32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rPr>
              <a:t>Purpose </a:t>
            </a:r>
            <a:endParaRPr lang="en-US" sz="32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endParaRPr>
          </a:p>
        </p:txBody>
      </p:sp>
      <p:sp>
        <p:nvSpPr>
          <p:cNvPr id="3" name="Content Placeholder 2"/>
          <p:cNvSpPr>
            <a:spLocks noGrp="1"/>
          </p:cNvSpPr>
          <p:nvPr>
            <p:ph idx="1"/>
          </p:nvPr>
        </p:nvSpPr>
        <p:spPr>
          <a:xfrm>
            <a:off x="495300" y="1052423"/>
            <a:ext cx="8915400" cy="3751589"/>
          </a:xfrm>
        </p:spPr>
        <p:txBody>
          <a:bodyPr/>
          <a:lstStyle/>
          <a:p>
            <a:r>
              <a:rPr lang="en-ZA" sz="2400" dirty="0" smtClean="0">
                <a:latin typeface="Arial" panose="020B0604020202020204" pitchFamily="34" charset="0"/>
                <a:cs typeface="Arial" panose="020B0604020202020204" pitchFamily="34" charset="0"/>
              </a:rPr>
              <a:t>Purpose: To inform the  Portfolio Committee of :</a:t>
            </a:r>
          </a:p>
          <a:p>
            <a:endParaRPr lang="en-ZA" sz="2400" dirty="0" smtClean="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The Department’s performance against its pre-determined objectives for the first quarter of 2018/19 financial year;</a:t>
            </a:r>
          </a:p>
          <a:p>
            <a:pPr marL="0" indent="0">
              <a:buNone/>
            </a:pPr>
            <a:endParaRPr lang="en-ZA" sz="2400" dirty="0" smtClean="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The State of Expenditure of the Department at the end of the first quarter of 2018/19 financial year.</a:t>
            </a: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949406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179241080"/>
              </p:ext>
            </p:extLst>
          </p:nvPr>
        </p:nvGraphicFramePr>
        <p:xfrm>
          <a:off x="280592" y="1118785"/>
          <a:ext cx="9483377" cy="4256655"/>
        </p:xfrm>
        <a:graphic>
          <a:graphicData uri="http://schemas.openxmlformats.org/drawingml/2006/table">
            <a:tbl>
              <a:tblPr/>
              <a:tblGrid>
                <a:gridCol w="1874749">
                  <a:extLst>
                    <a:ext uri="{9D8B030D-6E8A-4147-A177-3AD203B41FA5}">
                      <a16:colId xmlns:a16="http://schemas.microsoft.com/office/drawing/2014/main" xmlns="" val="20000"/>
                    </a:ext>
                  </a:extLst>
                </a:gridCol>
                <a:gridCol w="2635024">
                  <a:extLst>
                    <a:ext uri="{9D8B030D-6E8A-4147-A177-3AD203B41FA5}">
                      <a16:colId xmlns:a16="http://schemas.microsoft.com/office/drawing/2014/main" xmlns="" val="20001"/>
                    </a:ext>
                  </a:extLst>
                </a:gridCol>
                <a:gridCol w="2634018">
                  <a:extLst>
                    <a:ext uri="{9D8B030D-6E8A-4147-A177-3AD203B41FA5}">
                      <a16:colId xmlns:a16="http://schemas.microsoft.com/office/drawing/2014/main" xmlns="" val="20002"/>
                    </a:ext>
                  </a:extLst>
                </a:gridCol>
                <a:gridCol w="2339586">
                  <a:extLst>
                    <a:ext uri="{9D8B030D-6E8A-4147-A177-3AD203B41FA5}">
                      <a16:colId xmlns:a16="http://schemas.microsoft.com/office/drawing/2014/main" xmlns="" val="20003"/>
                    </a:ext>
                  </a:extLst>
                </a:gridCol>
              </a:tblGrid>
              <a:tr h="619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2055741">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Submit the Child Care and Protection Policy to Cabinet for approval </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Submit the Child Care and Protection Policy to the social sector forums</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Submitted and Presented the National Child Care and Protection Policy at the Development Committee in May 2018 and the Social Protection Community and Human Development Cluster in June 2018</a:t>
                      </a:r>
                      <a:r>
                        <a:rPr lang="en-ZA" sz="1600" kern="1200" dirty="0" smtClean="0">
                          <a:solidFill>
                            <a:srgbClr val="000000"/>
                          </a:solidFill>
                          <a:effectLst/>
                          <a:latin typeface="Arial" panose="020B0604020202020204" pitchFamily="34" charset="0"/>
                          <a:ea typeface="Times New Roman" panose="02020603050405020304" pitchFamily="18" charset="0"/>
                          <a:cs typeface="+mn-cs"/>
                        </a:rPr>
                        <a:t>.</a:t>
                      </a:r>
                      <a:endParaRPr lang="en-ZA" sz="1600" kern="1200" dirty="0">
                        <a:solidFill>
                          <a:srgbClr val="000000"/>
                        </a:solidFill>
                        <a:effectLst/>
                        <a:latin typeface="Arial" panose="020B0604020202020204" pitchFamily="34"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549703">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b="1" kern="1200" dirty="0">
                          <a:solidFill>
                            <a:schemeClr val="tx1"/>
                          </a:solidFill>
                          <a:effectLst/>
                          <a:latin typeface="+mn-lt"/>
                          <a:ea typeface="Times New Roman" panose="02020603050405020304" pitchFamily="18" charset="0"/>
                          <a:cs typeface="+mn-cs"/>
                        </a:rPr>
                        <a:t>Develop uniform implementation guidelines for provinces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a:solidFill>
                            <a:schemeClr val="tx1"/>
                          </a:solidFill>
                          <a:effectLst/>
                          <a:latin typeface="+mn-lt"/>
                          <a:ea typeface="Times New Roman" panose="02020603050405020304" pitchFamily="18" charset="0"/>
                          <a:cs typeface="+mn-cs"/>
                        </a:rPr>
                        <a:t>Develop draft implementation guidelines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Draft guidelines on community based prevention and early intervention services to vulnerable children were developed</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Services</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 Orphan and </a:t>
            </a:r>
            <a:r>
              <a:rPr lang="en-US"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Vulnerable </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(OVC)</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969174688"/>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890848596"/>
              </p:ext>
            </p:extLst>
          </p:nvPr>
        </p:nvGraphicFramePr>
        <p:xfrm>
          <a:off x="185057" y="1270535"/>
          <a:ext cx="9483377" cy="4196614"/>
        </p:xfrm>
        <a:graphic>
          <a:graphicData uri="http://schemas.openxmlformats.org/drawingml/2006/table">
            <a:tbl>
              <a:tblPr/>
              <a:tblGrid>
                <a:gridCol w="1725630">
                  <a:extLst>
                    <a:ext uri="{9D8B030D-6E8A-4147-A177-3AD203B41FA5}">
                      <a16:colId xmlns:a16="http://schemas.microsoft.com/office/drawing/2014/main" xmlns="" val="20000"/>
                    </a:ext>
                  </a:extLst>
                </a:gridCol>
                <a:gridCol w="1487606">
                  <a:extLst>
                    <a:ext uri="{9D8B030D-6E8A-4147-A177-3AD203B41FA5}">
                      <a16:colId xmlns:a16="http://schemas.microsoft.com/office/drawing/2014/main" xmlns="" val="20001"/>
                    </a:ext>
                  </a:extLst>
                </a:gridCol>
                <a:gridCol w="3275462">
                  <a:extLst>
                    <a:ext uri="{9D8B030D-6E8A-4147-A177-3AD203B41FA5}">
                      <a16:colId xmlns:a16="http://schemas.microsoft.com/office/drawing/2014/main" xmlns="" val="20002"/>
                    </a:ext>
                  </a:extLst>
                </a:gridCol>
                <a:gridCol w="2994679">
                  <a:extLst>
                    <a:ext uri="{9D8B030D-6E8A-4147-A177-3AD203B41FA5}">
                      <a16:colId xmlns:a16="http://schemas.microsoft.com/office/drawing/2014/main" xmlns="" val="20003"/>
                    </a:ext>
                  </a:extLst>
                </a:gridCol>
              </a:tblGrid>
              <a:tr h="629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3567148">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Capacitate 9</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provinces to</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implement</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guidelines and</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strategies for</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adoption, foster care and Child and Youth Care</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Centres (CYCCs)</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Capacitate 3 provinces</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to implement the</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guidelines and strategies</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for adoption, foster care</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and CYCCs</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Capacity building was conducted on the Register of Adoptable children and prospective adoptive parents in Gauteng</a:t>
                      </a:r>
                      <a:r>
                        <a:rPr lang="en-ZA" sz="1600" kern="1200" baseline="0" dirty="0" smtClean="0">
                          <a:solidFill>
                            <a:schemeClr val="tx1"/>
                          </a:solidFill>
                          <a:effectLst/>
                          <a:latin typeface="+mn-lt"/>
                          <a:ea typeface="Times New Roman" panose="02020603050405020304" pitchFamily="18" charset="0"/>
                          <a:cs typeface="+mn-cs"/>
                        </a:rPr>
                        <a:t> </a:t>
                      </a:r>
                      <a:r>
                        <a:rPr lang="en-ZA" sz="1600" kern="1200" dirty="0" smtClean="0">
                          <a:solidFill>
                            <a:schemeClr val="tx1"/>
                          </a:solidFill>
                          <a:effectLst/>
                          <a:latin typeface="+mn-lt"/>
                          <a:ea typeface="Times New Roman" panose="02020603050405020304" pitchFamily="18" charset="0"/>
                          <a:cs typeface="+mn-cs"/>
                        </a:rPr>
                        <a:t>and KZN.</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smtClean="0">
                        <a:solidFill>
                          <a:schemeClr val="tx1"/>
                        </a:solidFill>
                        <a:effectLst/>
                        <a:latin typeface="+mn-lt"/>
                        <a:ea typeface="Times New Roman" panose="02020603050405020304" pitchFamily="18" charset="0"/>
                        <a:cs typeface="+mn-cs"/>
                      </a:endParaRPr>
                    </a:p>
                    <a:p>
                      <a:r>
                        <a:rPr lang="en-ZA" sz="1600" kern="1200" dirty="0" smtClean="0">
                          <a:solidFill>
                            <a:schemeClr val="tx1"/>
                          </a:solidFill>
                          <a:effectLst/>
                          <a:latin typeface="+mn-lt"/>
                          <a:ea typeface="Times New Roman" panose="02020603050405020304" pitchFamily="18" charset="0"/>
                          <a:cs typeface="+mn-cs"/>
                        </a:rPr>
                        <a:t>3 provinces (EC, LP</a:t>
                      </a:r>
                      <a:r>
                        <a:rPr lang="en-ZA" sz="1600" kern="1200" baseline="0" dirty="0" smtClean="0">
                          <a:solidFill>
                            <a:schemeClr val="tx1"/>
                          </a:solidFill>
                          <a:effectLst/>
                          <a:latin typeface="+mn-lt"/>
                          <a:ea typeface="Times New Roman" panose="02020603050405020304" pitchFamily="18" charset="0"/>
                          <a:cs typeface="+mn-cs"/>
                        </a:rPr>
                        <a:t> and MP) </a:t>
                      </a:r>
                      <a:r>
                        <a:rPr lang="en-ZA" sz="1600" kern="1200" dirty="0" smtClean="0">
                          <a:solidFill>
                            <a:schemeClr val="tx1"/>
                          </a:solidFill>
                          <a:effectLst/>
                          <a:latin typeface="+mn-lt"/>
                          <a:ea typeface="Times New Roman" panose="02020603050405020304" pitchFamily="18" charset="0"/>
                          <a:cs typeface="+mn-cs"/>
                        </a:rPr>
                        <a:t>were also capacitated on the implementation guidelines from the North Gauteng High Court Order that </a:t>
                      </a:r>
                      <a:r>
                        <a:rPr lang="en-ZA" sz="1600" kern="1200" dirty="0" smtClean="0">
                          <a:solidFill>
                            <a:schemeClr val="tx1"/>
                          </a:solidFill>
                          <a:effectLst/>
                          <a:latin typeface="+mn-lt"/>
                          <a:ea typeface="+mn-ea"/>
                          <a:cs typeface="+mn-cs"/>
                        </a:rPr>
                        <a:t>validates lapsed foster care orders, as well as the electronic foster care monitoring.</a:t>
                      </a:r>
                    </a:p>
                    <a:p>
                      <a:r>
                        <a:rPr lang="en-ZA" sz="1600" kern="1200" dirty="0" smtClean="0">
                          <a:solidFill>
                            <a:schemeClr val="tx1"/>
                          </a:solidFill>
                          <a:effectLst/>
                          <a:latin typeface="+mn-lt"/>
                          <a:ea typeface="+mn-ea"/>
                          <a:cs typeface="+mn-cs"/>
                        </a:rPr>
                        <a:t>Child and Youth Care Centres</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Provinces delayed in providing dates to be capacitated</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smtClean="0">
                        <a:solidFill>
                          <a:schemeClr val="tx1"/>
                        </a:solidFill>
                        <a:effectLst/>
                        <a:latin typeface="+mn-lt"/>
                        <a:ea typeface="Times New Roman" panose="02020603050405020304" pitchFamily="18" charset="0"/>
                        <a:cs typeface="+mn-cs"/>
                      </a:endParaRP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The outstanding provinces will be capacitated in the next Quarter.</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smtClean="0">
                        <a:solidFill>
                          <a:schemeClr val="tx1"/>
                        </a:solidFill>
                        <a:effectLst/>
                        <a:latin typeface="+mn-lt"/>
                        <a:ea typeface="Times New Roman" panose="02020603050405020304" pitchFamily="18" charset="0"/>
                        <a:cs typeface="+mn-cs"/>
                      </a:endParaRP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Escalate the non-compliance matter for discussion at Child Care and Protection Forum, Welfare Services Forum and HSDS and make it a standing agenda item for reporting by provinces</a:t>
                      </a:r>
                      <a:endParaRPr lang="en-ZA" sz="1600" kern="1200" dirty="0">
                        <a:solidFill>
                          <a:schemeClr val="tx1"/>
                        </a:solidFill>
                        <a:effectLst/>
                        <a:latin typeface="+mn-lt"/>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Services</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 Orphan and </a:t>
            </a:r>
            <a:r>
              <a:rPr lang="en-US"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Vulnerable </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(OVC)</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675374240"/>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244642576"/>
              </p:ext>
            </p:extLst>
          </p:nvPr>
        </p:nvGraphicFramePr>
        <p:xfrm>
          <a:off x="280592" y="1482288"/>
          <a:ext cx="9483377" cy="3863434"/>
        </p:xfrm>
        <a:graphic>
          <a:graphicData uri="http://schemas.openxmlformats.org/drawingml/2006/table">
            <a:tbl>
              <a:tblPr/>
              <a:tblGrid>
                <a:gridCol w="1874749">
                  <a:extLst>
                    <a:ext uri="{9D8B030D-6E8A-4147-A177-3AD203B41FA5}">
                      <a16:colId xmlns:a16="http://schemas.microsoft.com/office/drawing/2014/main" xmlns="" val="20000"/>
                    </a:ext>
                  </a:extLst>
                </a:gridCol>
                <a:gridCol w="2635024">
                  <a:extLst>
                    <a:ext uri="{9D8B030D-6E8A-4147-A177-3AD203B41FA5}">
                      <a16:colId xmlns:a16="http://schemas.microsoft.com/office/drawing/2014/main" xmlns="" val="20001"/>
                    </a:ext>
                  </a:extLst>
                </a:gridCol>
                <a:gridCol w="2634018">
                  <a:extLst>
                    <a:ext uri="{9D8B030D-6E8A-4147-A177-3AD203B41FA5}">
                      <a16:colId xmlns:a16="http://schemas.microsoft.com/office/drawing/2014/main" xmlns="" val="20002"/>
                    </a:ext>
                  </a:extLst>
                </a:gridCol>
                <a:gridCol w="2339586">
                  <a:extLst>
                    <a:ext uri="{9D8B030D-6E8A-4147-A177-3AD203B41FA5}">
                      <a16:colId xmlns:a16="http://schemas.microsoft.com/office/drawing/2014/main" xmlns="" val="20003"/>
                    </a:ext>
                  </a:extLst>
                </a:gridCol>
              </a:tblGrid>
              <a:tr h="796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834434">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US" sz="1600" b="1" kern="1200" dirty="0" smtClean="0">
                          <a:solidFill>
                            <a:schemeClr val="tx1"/>
                          </a:solidFill>
                          <a:effectLst/>
                          <a:latin typeface="+mn-lt"/>
                          <a:ea typeface="+mn-ea"/>
                          <a:cs typeface="+mn-cs"/>
                        </a:rPr>
                        <a:t>Develop the Inter-sectoral protocol </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Develop the draft inter-sectoral protocol </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Draft inter-sectoral protocol was developed </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2232987">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Build capacity in 9 provinces on Active Teenage</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Parenting</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Programme</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endParaRPr lang="en-ZA" sz="1600" b="1"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0" kern="1200" dirty="0" smtClean="0">
                          <a:solidFill>
                            <a:schemeClr val="tx1"/>
                          </a:solidFill>
                          <a:effectLst/>
                          <a:latin typeface="+mn-lt"/>
                          <a:ea typeface="+mn-ea"/>
                          <a:cs typeface="+mn-cs"/>
                        </a:rPr>
                        <a:t>Capacity building of one</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0" kern="1200" dirty="0" smtClean="0">
                          <a:solidFill>
                            <a:schemeClr val="tx1"/>
                          </a:solidFill>
                          <a:effectLst/>
                          <a:latin typeface="+mn-lt"/>
                          <a:ea typeface="+mn-ea"/>
                          <a:cs typeface="+mn-cs"/>
                        </a:rPr>
                        <a:t>province to implement</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0" kern="1200" dirty="0" smtClean="0">
                          <a:solidFill>
                            <a:schemeClr val="tx1"/>
                          </a:solidFill>
                          <a:effectLst/>
                          <a:latin typeface="+mn-lt"/>
                          <a:ea typeface="+mn-ea"/>
                          <a:cs typeface="+mn-cs"/>
                        </a:rPr>
                        <a:t>the Teenage Parenting</a:t>
                      </a: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0" kern="1200" dirty="0" smtClean="0">
                          <a:solidFill>
                            <a:schemeClr val="tx1"/>
                          </a:solidFill>
                          <a:effectLst/>
                          <a:latin typeface="+mn-lt"/>
                          <a:ea typeface="+mn-ea"/>
                          <a:cs typeface="+mn-cs"/>
                        </a:rPr>
                        <a:t>Programme</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As part of providing capacity to provinces to implement</a:t>
                      </a:r>
                    </a:p>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the Teenage Parenting</a:t>
                      </a:r>
                    </a:p>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Programme,</a:t>
                      </a:r>
                      <a:r>
                        <a:rPr lang="en-ZA" sz="1600" kern="1200" baseline="0" dirty="0" smtClean="0">
                          <a:solidFill>
                            <a:schemeClr val="tx1"/>
                          </a:solidFill>
                          <a:effectLst/>
                          <a:latin typeface="+mn-lt"/>
                          <a:ea typeface="Times New Roman" panose="02020603050405020304" pitchFamily="18" charset="0"/>
                          <a:cs typeface="+mn-cs"/>
                        </a:rPr>
                        <a:t> t</a:t>
                      </a:r>
                      <a:r>
                        <a:rPr lang="en-ZA" sz="1600" kern="1200" dirty="0" smtClean="0">
                          <a:solidFill>
                            <a:schemeClr val="tx1"/>
                          </a:solidFill>
                          <a:effectLst/>
                          <a:latin typeface="+mn-lt"/>
                          <a:ea typeface="Times New Roman" panose="02020603050405020304" pitchFamily="18" charset="0"/>
                          <a:cs typeface="+mn-cs"/>
                        </a:rPr>
                        <a:t>raining was conducted in Free State  in June 2018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No</a:t>
                      </a:r>
                      <a:r>
                        <a:rPr lang="en-ZA" sz="1600" kern="1200" baseline="0" dirty="0" smtClean="0">
                          <a:solidFill>
                            <a:schemeClr val="tx1"/>
                          </a:solidFill>
                          <a:effectLst/>
                          <a:latin typeface="+mn-lt"/>
                          <a:ea typeface="Times New Roman" panose="02020603050405020304" pitchFamily="18" charset="0"/>
                          <a:cs typeface="+mn-cs"/>
                        </a:rPr>
                        <a:t> deviation </a:t>
                      </a:r>
                      <a:endParaRPr lang="en-ZA" sz="1600" kern="1200" dirty="0">
                        <a:solidFill>
                          <a:schemeClr val="tx1"/>
                        </a:solidFill>
                        <a:effectLst/>
                        <a:latin typeface="+mn-lt"/>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a:t>
            </a: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Services</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 Orphan and </a:t>
            </a:r>
            <a:r>
              <a:rPr lang="en-US"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Vulnerable </a:t>
            </a:r>
            <a:r>
              <a:rPr lang="en-US" sz="2000" b="1" dirty="0">
                <a:solidFill>
                  <a:prstClr val="black"/>
                </a:solidFill>
                <a:latin typeface="Arial Black" panose="020B0A04020102020204" pitchFamily="34" charset="0"/>
                <a:ea typeface="ヒラギノ角ゴ Pro W3" pitchFamily="1" charset="-128"/>
                <a:cs typeface="Arial" panose="020B0604020202020204" pitchFamily="34" charset="0"/>
              </a:rPr>
              <a:t>Children (OVC)</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3798453637"/>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2407539963"/>
              </p:ext>
            </p:extLst>
          </p:nvPr>
        </p:nvGraphicFramePr>
        <p:xfrm>
          <a:off x="280592" y="1118785"/>
          <a:ext cx="9483377" cy="4326671"/>
        </p:xfrm>
        <a:graphic>
          <a:graphicData uri="http://schemas.openxmlformats.org/drawingml/2006/table">
            <a:tbl>
              <a:tblPr/>
              <a:tblGrid>
                <a:gridCol w="2107766">
                  <a:extLst>
                    <a:ext uri="{9D8B030D-6E8A-4147-A177-3AD203B41FA5}">
                      <a16:colId xmlns:a16="http://schemas.microsoft.com/office/drawing/2014/main" xmlns="" val="20000"/>
                    </a:ext>
                  </a:extLst>
                </a:gridCol>
                <a:gridCol w="2402007">
                  <a:extLst>
                    <a:ext uri="{9D8B030D-6E8A-4147-A177-3AD203B41FA5}">
                      <a16:colId xmlns:a16="http://schemas.microsoft.com/office/drawing/2014/main" xmlns="" val="20001"/>
                    </a:ext>
                  </a:extLst>
                </a:gridCol>
                <a:gridCol w="2634018">
                  <a:extLst>
                    <a:ext uri="{9D8B030D-6E8A-4147-A177-3AD203B41FA5}">
                      <a16:colId xmlns:a16="http://schemas.microsoft.com/office/drawing/2014/main" xmlns="" val="20002"/>
                    </a:ext>
                  </a:extLst>
                </a:gridCol>
                <a:gridCol w="2339586">
                  <a:extLst>
                    <a:ext uri="{9D8B030D-6E8A-4147-A177-3AD203B41FA5}">
                      <a16:colId xmlns:a16="http://schemas.microsoft.com/office/drawing/2014/main" xmlns="" val="20003"/>
                    </a:ext>
                  </a:extLst>
                </a:gridCol>
              </a:tblGrid>
              <a:tr h="78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971630">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Capacity Building in 9 provinces to implement the reviewed policy framework on Accreditation of Diversion Services </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Approval of the reviewed Policy framework on Accreditation of Diversion Services </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GB" sz="1600" kern="1200" dirty="0" smtClean="0">
                          <a:solidFill>
                            <a:schemeClr val="tx1"/>
                          </a:solidFill>
                          <a:effectLst/>
                          <a:latin typeface="+mn-lt"/>
                          <a:ea typeface="Times New Roman" panose="02020603050405020304" pitchFamily="18" charset="0"/>
                          <a:cs typeface="+mn-cs"/>
                        </a:rPr>
                        <a:t>The reviewed Policy Framework on Accreditation of Diversion Services was submitted and approved by  Cabinet in May 2018</a:t>
                      </a:r>
                      <a:endParaRPr lang="en-ZA" sz="1600" kern="1200" dirty="0" smtClean="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kern="1200" dirty="0" smtClean="0">
                          <a:solidFill>
                            <a:schemeClr val="tx1"/>
                          </a:solidFill>
                          <a:effectLst/>
                          <a:latin typeface="+mn-lt"/>
                          <a:ea typeface="Times New Roman" panose="02020603050405020304" pitchFamily="18" charset="0"/>
                          <a:cs typeface="+mn-cs"/>
                        </a:rPr>
                        <a:t>No deviation</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573548">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Conduct awareness campaigns in 9 provinces on multidisciplinary Integrated Social Crime Prevention Strategy </a:t>
                      </a: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Conduct awareness campaigns in 2 provinces on multidisciplinary Integrated Social  Crime Prevention Strategy</a:t>
                      </a:r>
                      <a:endParaRPr lang="en-ZA" sz="1600" kern="1200" dirty="0" smtClean="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GB" sz="1600" kern="1200" dirty="0" smtClean="0">
                          <a:solidFill>
                            <a:schemeClr val="tx1"/>
                          </a:solidFill>
                          <a:effectLst/>
                          <a:latin typeface="+mn-lt"/>
                          <a:ea typeface="+mn-ea"/>
                          <a:cs typeface="+mn-cs"/>
                        </a:rPr>
                        <a:t>Two awareness campaigns were conducted in Eastern Cape and</a:t>
                      </a:r>
                      <a:r>
                        <a:rPr lang="en-GB" sz="1600" kern="1200" baseline="0" dirty="0" smtClean="0">
                          <a:solidFill>
                            <a:schemeClr val="tx1"/>
                          </a:solidFill>
                          <a:effectLst/>
                          <a:latin typeface="+mn-lt"/>
                          <a:ea typeface="+mn-ea"/>
                          <a:cs typeface="+mn-cs"/>
                        </a:rPr>
                        <a:t> Limpopo i</a:t>
                      </a:r>
                      <a:r>
                        <a:rPr lang="en-GB" sz="1600" kern="1200" dirty="0" smtClean="0">
                          <a:solidFill>
                            <a:schemeClr val="tx1"/>
                          </a:solidFill>
                          <a:effectLst/>
                          <a:latin typeface="+mn-lt"/>
                          <a:ea typeface="+mn-ea"/>
                          <a:cs typeface="+mn-cs"/>
                        </a:rPr>
                        <a:t>n June 2018</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kern="1200" dirty="0" smtClean="0">
                          <a:solidFill>
                            <a:schemeClr val="tx1"/>
                          </a:solidFill>
                          <a:effectLst/>
                          <a:latin typeface="+mn-lt"/>
                          <a:ea typeface="Times New Roman" panose="02020603050405020304" pitchFamily="18" charset="0"/>
                          <a:cs typeface="+mn-cs"/>
                        </a:rPr>
                        <a:t>No deviation</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Social Crime Prevention and Victim Empowerment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3690265268"/>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562810981"/>
              </p:ext>
            </p:extLst>
          </p:nvPr>
        </p:nvGraphicFramePr>
        <p:xfrm>
          <a:off x="280592" y="1148274"/>
          <a:ext cx="9483377" cy="4105775"/>
        </p:xfrm>
        <a:graphic>
          <a:graphicData uri="http://schemas.openxmlformats.org/drawingml/2006/table">
            <a:tbl>
              <a:tblPr/>
              <a:tblGrid>
                <a:gridCol w="2000384">
                  <a:extLst>
                    <a:ext uri="{9D8B030D-6E8A-4147-A177-3AD203B41FA5}">
                      <a16:colId xmlns:a16="http://schemas.microsoft.com/office/drawing/2014/main" xmlns="" val="20000"/>
                    </a:ext>
                  </a:extLst>
                </a:gridCol>
                <a:gridCol w="2090057">
                  <a:extLst>
                    <a:ext uri="{9D8B030D-6E8A-4147-A177-3AD203B41FA5}">
                      <a16:colId xmlns:a16="http://schemas.microsoft.com/office/drawing/2014/main" xmlns="" val="20001"/>
                    </a:ext>
                  </a:extLst>
                </a:gridCol>
                <a:gridCol w="2411604">
                  <a:extLst>
                    <a:ext uri="{9D8B030D-6E8A-4147-A177-3AD203B41FA5}">
                      <a16:colId xmlns:a16="http://schemas.microsoft.com/office/drawing/2014/main" xmlns="" val="20002"/>
                    </a:ext>
                  </a:extLst>
                </a:gridCol>
                <a:gridCol w="2981332">
                  <a:extLst>
                    <a:ext uri="{9D8B030D-6E8A-4147-A177-3AD203B41FA5}">
                      <a16:colId xmlns:a16="http://schemas.microsoft.com/office/drawing/2014/main" xmlns="" val="20003"/>
                    </a:ext>
                  </a:extLst>
                </a:gridCol>
              </a:tblGrid>
              <a:tr h="590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235947">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Submit the Bill on Victim Empowerment Support Services to FOSAD</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Publish the Bill on Victim Empowerment Support Services for public comments </a:t>
                      </a:r>
                      <a:endParaRPr lang="en-ZA"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GB" sz="1600" kern="1200" dirty="0" smtClean="0">
                          <a:solidFill>
                            <a:schemeClr val="tx1"/>
                          </a:solidFill>
                          <a:effectLst/>
                          <a:latin typeface="+mn-lt"/>
                          <a:ea typeface="+mn-ea"/>
                          <a:cs typeface="+mn-cs"/>
                        </a:rPr>
                        <a:t>The Bill on Victim Support Services has not been published for public comments</a:t>
                      </a:r>
                      <a:endParaRPr lang="en-ZA" sz="1600" kern="1200" dirty="0" smtClean="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GB" sz="1600" kern="1200" dirty="0" smtClean="0">
                          <a:solidFill>
                            <a:schemeClr val="tx1"/>
                          </a:solidFill>
                          <a:effectLst/>
                          <a:latin typeface="+mn-lt"/>
                          <a:ea typeface="+mn-ea"/>
                          <a:cs typeface="+mn-cs"/>
                        </a:rPr>
                        <a:t>The target</a:t>
                      </a:r>
                      <a:r>
                        <a:rPr lang="en-GB" sz="1600" kern="1200" baseline="0" dirty="0" smtClean="0">
                          <a:solidFill>
                            <a:schemeClr val="tx1"/>
                          </a:solidFill>
                          <a:effectLst/>
                          <a:latin typeface="+mn-lt"/>
                          <a:ea typeface="+mn-ea"/>
                          <a:cs typeface="+mn-cs"/>
                        </a:rPr>
                        <a:t> has been refined to accommodate inputs from the JCPS cluster </a:t>
                      </a:r>
                      <a:endParaRPr lang="en-ZA" sz="1600" kern="1200" dirty="0">
                        <a:solidFill>
                          <a:schemeClr val="tx1"/>
                        </a:solidFill>
                        <a:effectLst/>
                        <a:latin typeface="+mn-lt"/>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810846">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800" kern="1200" dirty="0" smtClean="0">
                          <a:solidFill>
                            <a:schemeClr val="tx1"/>
                          </a:solidFill>
                          <a:effectLst/>
                          <a:latin typeface="+mn-lt"/>
                          <a:ea typeface="+mn-ea"/>
                          <a:cs typeface="+mn-cs"/>
                        </a:rPr>
                        <a:t>S</a:t>
                      </a:r>
                      <a:r>
                        <a:rPr lang="en-ZA" sz="1600" b="1" kern="1200" dirty="0" smtClean="0">
                          <a:solidFill>
                            <a:schemeClr val="tx1"/>
                          </a:solidFill>
                          <a:effectLst/>
                          <a:latin typeface="+mn-lt"/>
                          <a:ea typeface="+mn-ea"/>
                          <a:cs typeface="+mn-cs"/>
                        </a:rPr>
                        <a:t>ubmit the reviewed South African Integrated Programme of Action that  addresses Gender Based Violence to Cabinet for approval </a:t>
                      </a: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Appointment of a service provider to review the South African Integrated Programme of Action addressing Gender Based Violence 2013-2018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GB" sz="1600" kern="1200" dirty="0" smtClean="0">
                          <a:solidFill>
                            <a:schemeClr val="tx1"/>
                          </a:solidFill>
                          <a:effectLst/>
                          <a:latin typeface="+mn-lt"/>
                          <a:ea typeface="+mn-ea"/>
                          <a:cs typeface="+mn-cs"/>
                        </a:rPr>
                        <a:t>A service provider has been appointed to review the South African Integrated Programme of Action addressing Gender Based Violence 2013-2018</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Social Crime Prevention and Victim Empowerment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928060861"/>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2316689921"/>
              </p:ext>
            </p:extLst>
          </p:nvPr>
        </p:nvGraphicFramePr>
        <p:xfrm>
          <a:off x="280592" y="1309852"/>
          <a:ext cx="9483377" cy="4204114"/>
        </p:xfrm>
        <a:graphic>
          <a:graphicData uri="http://schemas.openxmlformats.org/drawingml/2006/table">
            <a:tbl>
              <a:tblPr/>
              <a:tblGrid>
                <a:gridCol w="1874749">
                  <a:extLst>
                    <a:ext uri="{9D8B030D-6E8A-4147-A177-3AD203B41FA5}">
                      <a16:colId xmlns:a16="http://schemas.microsoft.com/office/drawing/2014/main" xmlns="" val="20000"/>
                    </a:ext>
                  </a:extLst>
                </a:gridCol>
                <a:gridCol w="2635024">
                  <a:extLst>
                    <a:ext uri="{9D8B030D-6E8A-4147-A177-3AD203B41FA5}">
                      <a16:colId xmlns:a16="http://schemas.microsoft.com/office/drawing/2014/main" xmlns="" val="20001"/>
                    </a:ext>
                  </a:extLst>
                </a:gridCol>
                <a:gridCol w="2634018">
                  <a:extLst>
                    <a:ext uri="{9D8B030D-6E8A-4147-A177-3AD203B41FA5}">
                      <a16:colId xmlns:a16="http://schemas.microsoft.com/office/drawing/2014/main" xmlns="" val="20002"/>
                    </a:ext>
                  </a:extLst>
                </a:gridCol>
                <a:gridCol w="2339586">
                  <a:extLst>
                    <a:ext uri="{9D8B030D-6E8A-4147-A177-3AD203B41FA5}">
                      <a16:colId xmlns:a16="http://schemas.microsoft.com/office/drawing/2014/main" xmlns="" val="20003"/>
                    </a:ext>
                  </a:extLst>
                </a:gridCol>
              </a:tblGrid>
              <a:tr h="924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191815">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Submit draft Anti-Substance Abuse Policy to Cabinet for approval </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r>
                        <a:rPr lang="en-ZA" sz="1600" kern="1200" dirty="0" smtClean="0">
                          <a:solidFill>
                            <a:schemeClr val="tx1"/>
                          </a:solidFill>
                          <a:effectLst/>
                          <a:latin typeface="+mn-lt"/>
                          <a:ea typeface="+mn-ea"/>
                          <a:cs typeface="+mn-cs"/>
                        </a:rPr>
                        <a:t>Seek approval to consult the policy with National cluster departments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GB" sz="1600" kern="1200" dirty="0" smtClean="0">
                          <a:solidFill>
                            <a:schemeClr val="tx1"/>
                          </a:solidFill>
                          <a:effectLst/>
                          <a:latin typeface="+mn-lt"/>
                          <a:ea typeface="+mn-ea"/>
                          <a:cs typeface="+mn-cs"/>
                        </a:rPr>
                        <a:t>Presented the Draft Policy to the Devcom Cluster for approval</a:t>
                      </a:r>
                      <a:endParaRPr lang="en-ZA" sz="1600" kern="1200" dirty="0" smtClean="0">
                        <a:solidFill>
                          <a:schemeClr val="tx1"/>
                        </a:solidFill>
                        <a:effectLst/>
                        <a:latin typeface="+mn-lt"/>
                        <a:ea typeface="+mn-ea"/>
                        <a:cs typeface="+mn-cs"/>
                      </a:endParaRPr>
                    </a:p>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endParaRPr lang="en-ZA"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Times New Roman" panose="02020603050405020304" pitchFamily="18" charset="0"/>
                          <a:cs typeface="+mn-cs"/>
                        </a:rPr>
                        <a:t>No deviation </a:t>
                      </a:r>
                      <a:endParaRPr lang="en-ZA" sz="1600" kern="1200" dirty="0">
                        <a:solidFill>
                          <a:schemeClr val="tx1"/>
                        </a:solidFill>
                        <a:effectLst/>
                        <a:latin typeface="+mn-lt"/>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768935">
                <a:tc>
                  <a:txBody>
                    <a:bodyPr/>
                    <a:lstStyle/>
                    <a:p>
                      <a:pPr marL="0" marR="0" lvl="0" indent="0" algn="l" defTabSz="457200" rtl="0" eaLnBrk="1" fontAlgn="auto" latinLnBrk="0" hangingPunct="1">
                        <a:lnSpc>
                          <a:spcPct val="107000"/>
                        </a:lnSpc>
                        <a:spcBef>
                          <a:spcPts val="200"/>
                        </a:spcBef>
                        <a:spcAft>
                          <a:spcPts val="0"/>
                        </a:spcAft>
                        <a:buClrTx/>
                        <a:buSzTx/>
                        <a:buFontTx/>
                        <a:buNone/>
                        <a:tabLst>
                          <a:tab pos="180340" algn="l"/>
                          <a:tab pos="540385" algn="l"/>
                        </a:tabLst>
                        <a:defRPr/>
                      </a:pPr>
                      <a:r>
                        <a:rPr lang="en-ZA" sz="1600" b="1" kern="1200" dirty="0" smtClean="0">
                          <a:solidFill>
                            <a:schemeClr val="tx1"/>
                          </a:solidFill>
                          <a:effectLst/>
                          <a:latin typeface="+mn-lt"/>
                          <a:ea typeface="+mn-ea"/>
                          <a:cs typeface="+mn-cs"/>
                        </a:rPr>
                        <a:t>Submit draft National Drug Master Plan to Cabinet </a:t>
                      </a:r>
                      <a:endParaRPr lang="en-ZA" sz="16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Finalised draft NDMP and resubmit to Cabinet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GB" sz="1600" kern="1200" dirty="0" smtClean="0">
                          <a:solidFill>
                            <a:schemeClr val="tx1"/>
                          </a:solidFill>
                          <a:effectLst/>
                          <a:latin typeface="+mn-lt"/>
                          <a:ea typeface="+mn-ea"/>
                          <a:cs typeface="+mn-cs"/>
                        </a:rPr>
                        <a:t>Finalised and presented the National Drug Master Plan Implementation Plan to the Departments under FOSAD in May 2018 and also to the Economic Cluster on 23 May 2018 for</a:t>
                      </a:r>
                      <a:r>
                        <a:rPr lang="en-GB" sz="1600" kern="1200" baseline="0" dirty="0" smtClean="0">
                          <a:solidFill>
                            <a:schemeClr val="tx1"/>
                          </a:solidFill>
                          <a:effectLst/>
                          <a:latin typeface="+mn-lt"/>
                          <a:ea typeface="+mn-ea"/>
                          <a:cs typeface="+mn-cs"/>
                        </a:rPr>
                        <a:t> re-submission to Cabinet.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Social Crime Prevention and Victim Empowerment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3934942504"/>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1467871067"/>
              </p:ext>
            </p:extLst>
          </p:nvPr>
        </p:nvGraphicFramePr>
        <p:xfrm>
          <a:off x="190919" y="1075777"/>
          <a:ext cx="9573051" cy="4345709"/>
        </p:xfrm>
        <a:graphic>
          <a:graphicData uri="http://schemas.openxmlformats.org/drawingml/2006/table">
            <a:tbl>
              <a:tblPr/>
              <a:tblGrid>
                <a:gridCol w="2703006">
                  <a:extLst>
                    <a:ext uri="{9D8B030D-6E8A-4147-A177-3AD203B41FA5}">
                      <a16:colId xmlns:a16="http://schemas.microsoft.com/office/drawing/2014/main" xmlns="" val="20000"/>
                    </a:ext>
                  </a:extLst>
                </a:gridCol>
                <a:gridCol w="1838849">
                  <a:extLst>
                    <a:ext uri="{9D8B030D-6E8A-4147-A177-3AD203B41FA5}">
                      <a16:colId xmlns:a16="http://schemas.microsoft.com/office/drawing/2014/main" xmlns="" val="20001"/>
                    </a:ext>
                  </a:extLst>
                </a:gridCol>
                <a:gridCol w="2934576">
                  <a:extLst>
                    <a:ext uri="{9D8B030D-6E8A-4147-A177-3AD203B41FA5}">
                      <a16:colId xmlns:a16="http://schemas.microsoft.com/office/drawing/2014/main" xmlns="" val="20002"/>
                    </a:ext>
                  </a:extLst>
                </a:gridCol>
                <a:gridCol w="2096620">
                  <a:extLst>
                    <a:ext uri="{9D8B030D-6E8A-4147-A177-3AD203B41FA5}">
                      <a16:colId xmlns:a16="http://schemas.microsoft.com/office/drawing/2014/main" xmlns="" val="20003"/>
                    </a:ext>
                  </a:extLst>
                </a:gridCol>
              </a:tblGrid>
              <a:tr h="639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607316">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Submit draft Policy on Social</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Development Services to Persons</a:t>
                      </a:r>
                      <a:r>
                        <a:rPr lang="en-ZA" sz="1600" kern="1200" baseline="0" dirty="0" smtClean="0">
                          <a:solidFill>
                            <a:schemeClr val="tx1"/>
                          </a:solidFill>
                          <a:effectLst/>
                          <a:latin typeface="+mn-lt"/>
                          <a:ea typeface="+mn-ea"/>
                          <a:cs typeface="+mn-cs"/>
                        </a:rPr>
                        <a:t> with Disability to</a:t>
                      </a:r>
                      <a:endParaRPr lang="en-ZA" sz="1600" kern="1200" dirty="0" smtClean="0">
                        <a:solidFill>
                          <a:schemeClr val="tx1"/>
                        </a:solidFill>
                        <a:effectLst/>
                        <a:latin typeface="+mn-lt"/>
                        <a:ea typeface="+mn-ea"/>
                        <a:cs typeface="+mn-cs"/>
                      </a:endParaRP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Social Protection, Community</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and Human Development</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(SPCH) cluster </a:t>
                      </a:r>
                      <a:endParaRPr lang="en-US" sz="1600"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457200" rtl="0" eaLnBrk="1" fontAlgn="auto" latinLnBrk="0" hangingPunct="1">
                        <a:lnSpc>
                          <a:spcPct val="100000"/>
                        </a:lnSpc>
                        <a:spcBef>
                          <a:spcPts val="200"/>
                        </a:spcBef>
                        <a:spcAft>
                          <a:spcPts val="0"/>
                        </a:spcAft>
                        <a:buClrTx/>
                        <a:buSzTx/>
                        <a:buFont typeface="Arial" panose="020B0604020202020204" pitchFamily="34" charset="0"/>
                        <a:buNone/>
                        <a:tabLst>
                          <a:tab pos="180340" algn="l"/>
                          <a:tab pos="540385" algn="l"/>
                        </a:tabLst>
                        <a:defRPr/>
                      </a:pPr>
                      <a:r>
                        <a:rPr lang="en-ZA" sz="1600" kern="1200" dirty="0" smtClean="0">
                          <a:solidFill>
                            <a:schemeClr val="tx1"/>
                          </a:solidFill>
                          <a:effectLst/>
                          <a:latin typeface="+mn-lt"/>
                          <a:ea typeface="+mn-ea"/>
                          <a:cs typeface="+mn-cs"/>
                        </a:rPr>
                        <a:t>Redrafting of the Draft Policy to align it with the White Paper on Social Development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The Policy has been redrafted and aligned to the draft white Paper on Social Development. The redrafted Policy was shared with key national departments for inputs before finalising the policy.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No deviation</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999152">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Submit National Strategic</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Framework on Disability Rights</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Awareness Campaigns to Cabinet</a:t>
                      </a:r>
                      <a:r>
                        <a:rPr lang="en-ZA" sz="1600" kern="1200" baseline="0" dirty="0" smtClean="0">
                          <a:solidFill>
                            <a:schemeClr val="tx1"/>
                          </a:solidFill>
                          <a:effectLst/>
                          <a:latin typeface="+mn-lt"/>
                          <a:ea typeface="+mn-ea"/>
                          <a:cs typeface="+mn-cs"/>
                        </a:rPr>
                        <a:t> </a:t>
                      </a:r>
                      <a:r>
                        <a:rPr lang="en-ZA" sz="1600" kern="1200" dirty="0" smtClean="0">
                          <a:solidFill>
                            <a:schemeClr val="tx1"/>
                          </a:solidFill>
                          <a:effectLst/>
                          <a:latin typeface="+mn-lt"/>
                          <a:ea typeface="+mn-ea"/>
                          <a:cs typeface="+mn-cs"/>
                        </a:rPr>
                        <a:t>for approval</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Consultative workshop</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on Disability Rights</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Framework awareness</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campaign</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endParaRPr lang="en-ZA" sz="1600" kern="1200" dirty="0" smtClean="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Desktop research for the two frameworks has been completed and research reports developed</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The draft structure of the two frameworks has been completed and the frameworks will be finalised at the end of July</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The consultative framework will only follow after completion of the frameworks</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04158" y="-1"/>
            <a:ext cx="10110158" cy="7914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Programme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Rights of Persons with disabilities</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353084402"/>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857688026"/>
              </p:ext>
            </p:extLst>
          </p:nvPr>
        </p:nvGraphicFramePr>
        <p:xfrm>
          <a:off x="282051" y="1542297"/>
          <a:ext cx="9483377" cy="3641513"/>
        </p:xfrm>
        <a:graphic>
          <a:graphicData uri="http://schemas.openxmlformats.org/drawingml/2006/table">
            <a:tbl>
              <a:tblPr/>
              <a:tblGrid>
                <a:gridCol w="2340569">
                  <a:extLst>
                    <a:ext uri="{9D8B030D-6E8A-4147-A177-3AD203B41FA5}">
                      <a16:colId xmlns:a16="http://schemas.microsoft.com/office/drawing/2014/main" xmlns="" val="20000"/>
                    </a:ext>
                  </a:extLst>
                </a:gridCol>
                <a:gridCol w="2090057">
                  <a:extLst>
                    <a:ext uri="{9D8B030D-6E8A-4147-A177-3AD203B41FA5}">
                      <a16:colId xmlns:a16="http://schemas.microsoft.com/office/drawing/2014/main" xmlns="" val="20001"/>
                    </a:ext>
                  </a:extLst>
                </a:gridCol>
                <a:gridCol w="2945176">
                  <a:extLst>
                    <a:ext uri="{9D8B030D-6E8A-4147-A177-3AD203B41FA5}">
                      <a16:colId xmlns:a16="http://schemas.microsoft.com/office/drawing/2014/main" xmlns="" val="20002"/>
                    </a:ext>
                  </a:extLst>
                </a:gridCol>
                <a:gridCol w="2107575">
                  <a:extLst>
                    <a:ext uri="{9D8B030D-6E8A-4147-A177-3AD203B41FA5}">
                      <a16:colId xmlns:a16="http://schemas.microsoft.com/office/drawing/2014/main" xmlns="" val="20003"/>
                    </a:ext>
                  </a:extLst>
                </a:gridCol>
              </a:tblGrid>
              <a:tr h="902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2738993">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b="1" kern="1200" dirty="0" smtClean="0">
                          <a:solidFill>
                            <a:schemeClr val="tx1"/>
                          </a:solidFill>
                          <a:effectLst/>
                          <a:latin typeface="+mn-lt"/>
                          <a:ea typeface="+mn-ea"/>
                          <a:cs typeface="+mn-cs"/>
                        </a:rPr>
                        <a:t>One compliance report on implementation of the WPRPD; and one periodic report on the UNCRPD, submitted to Cabinet for approval </a:t>
                      </a:r>
                      <a:endParaRPr lang="en-US" sz="1600" b="1" kern="1200" dirty="0" smtClean="0">
                        <a:solidFill>
                          <a:schemeClr val="tx1"/>
                        </a:solidFill>
                        <a:effectLst/>
                        <a:latin typeface="+mn-lt"/>
                        <a:ea typeface="+mn-ea"/>
                        <a:cs typeface="+mn-cs"/>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Drafting of responses</a:t>
                      </a:r>
                    </a:p>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with the technical team and consultation with the stakeholders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SA’s Response to UN List of Issues in relation to the UNCRPD Baseline Country Report was drafted, approved and submitted to DIRCO in May 2018.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0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No deviation</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04158" y="-1"/>
            <a:ext cx="10110158" cy="11454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endPar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4: </a:t>
            </a:r>
            <a:r>
              <a:rPr lang="en-GB" sz="2400" b="1" dirty="0">
                <a:solidFill>
                  <a:prstClr val="black"/>
                </a:solidFill>
                <a:latin typeface="Arial Black" panose="020B0A04020102020204" pitchFamily="34" charset="0"/>
                <a:ea typeface="ヒラギノ角ゴ Pro W3" pitchFamily="1" charset="-128"/>
                <a:cs typeface="Arial" panose="020B0604020202020204" pitchFamily="34" charset="0"/>
              </a:rPr>
              <a:t>Welfare Services Policy Development and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Implementation Support</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smtClean="0">
                <a:solidFill>
                  <a:prstClr val="black"/>
                </a:solidFill>
                <a:latin typeface="Arial Black" panose="020B0A04020102020204" pitchFamily="34" charset="0"/>
                <a:ea typeface="ヒラギノ角ゴ Pro W3" pitchFamily="1" charset="-128"/>
                <a:cs typeface="Arial" panose="020B0604020202020204" pitchFamily="34" charset="0"/>
              </a:rPr>
              <a:t>Rights of Persons with disabilities</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10185215"/>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5636" y="326445"/>
            <a:ext cx="8913078" cy="548538"/>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p:txBody>
      </p:sp>
      <p:sp>
        <p:nvSpPr>
          <p:cNvPr id="6" name="Rectangle 5"/>
          <p:cNvSpPr/>
          <p:nvPr/>
        </p:nvSpPr>
        <p:spPr>
          <a:xfrm>
            <a:off x="712269" y="2113333"/>
            <a:ext cx="8961119" cy="1001556"/>
          </a:xfrm>
          <a:prstGeom prst="rect">
            <a:avLst/>
          </a:prstGeom>
        </p:spPr>
        <p:txBody>
          <a:bodyPr wrap="square">
            <a:spAutoFit/>
          </a:bodyPr>
          <a:lstStyle/>
          <a:p>
            <a:r>
              <a:rPr lang="en-US" altLang="en-US" sz="2954" b="1" dirty="0">
                <a:solidFill>
                  <a:prstClr val="black"/>
                </a:solidFill>
                <a:latin typeface="Arial Black" panose="020B0A04020102020204" pitchFamily="34" charset="0"/>
                <a:ea typeface="ヒラギノ角ゴ Pro W3" pitchFamily="1" charset="-128"/>
                <a:cs typeface="+mj-cs"/>
              </a:rPr>
              <a:t>PROGRAMME 5: SOCIAL POLICY AND INTEGRATED SERVICE DELIVERY</a:t>
            </a:r>
            <a:endParaRPr lang="en-ZA" dirty="0"/>
          </a:p>
        </p:txBody>
      </p:sp>
      <p:sp>
        <p:nvSpPr>
          <p:cNvPr id="7" name="Footer Placeholder 6"/>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08918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4081262044"/>
              </p:ext>
            </p:extLst>
          </p:nvPr>
        </p:nvGraphicFramePr>
        <p:xfrm>
          <a:off x="592757" y="477008"/>
          <a:ext cx="8566484" cy="4929693"/>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787283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484487"/>
          </a:xfrm>
        </p:spPr>
        <p:txBody>
          <a:bodyPr>
            <a:normAutofit fontScale="90000"/>
          </a:bodyPr>
          <a:lstStyle/>
          <a:p>
            <a:pPr lvl="0" defTabSz="914400" eaLnBrk="1" fontAlgn="auto" hangingPunct="1">
              <a:spcBef>
                <a:spcPts val="0"/>
              </a:spcBef>
              <a:spcAft>
                <a:spcPts val="0"/>
              </a:spcAft>
              <a:defRPr/>
            </a:pPr>
            <a:r>
              <a:rPr lang="en-US" sz="32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rPr>
              <a:t>Strategic </a:t>
            </a:r>
            <a:r>
              <a:rPr lang="en-US" sz="3200" b="1" kern="0" dirty="0" smtClean="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rPr>
              <a:t>Priorities</a:t>
            </a:r>
            <a:endParaRPr lang="en-US" dirty="0">
              <a:latin typeface="Arial Black" panose="020B0A04020102020204" pitchFamily="34" charset="0"/>
            </a:endParaRPr>
          </a:p>
        </p:txBody>
      </p:sp>
      <p:sp>
        <p:nvSpPr>
          <p:cNvPr id="3" name="Content Placeholder 2"/>
          <p:cNvSpPr>
            <a:spLocks noGrp="1"/>
          </p:cNvSpPr>
          <p:nvPr>
            <p:ph idx="1"/>
          </p:nvPr>
        </p:nvSpPr>
        <p:spPr>
          <a:xfrm>
            <a:off x="92016" y="759125"/>
            <a:ext cx="9584248" cy="4917056"/>
          </a:xfrm>
        </p:spPr>
        <p:txBody>
          <a:bodyPr>
            <a:normAutofit fontScale="70000" lnSpcReduction="20000"/>
          </a:bodyPr>
          <a:lstStyle/>
          <a:p>
            <a:pPr marL="0" lvl="0" indent="0" defTabSz="914400">
              <a:lnSpc>
                <a:spcPct val="120000"/>
              </a:lnSpc>
              <a:spcBef>
                <a:spcPts val="0"/>
              </a:spcBef>
              <a:buNone/>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The Department has identified and committed itself to addressing the following key priorities for the MTSF 2014-19: </a:t>
            </a:r>
            <a:endParaRPr lang="en-GB" altLang="en-US" sz="3100" dirty="0" smtClean="0">
              <a:solidFill>
                <a:prstClr val="black"/>
              </a:solidFill>
              <a:latin typeface="Arial" panose="020B0604020202020204" pitchFamily="34" charset="0"/>
              <a:ea typeface="ヒラギノ角ゴ Pro W3" pitchFamily="1" charset="-128"/>
              <a:cs typeface="Arial" panose="020B0604020202020204" pitchFamily="34" charset="0"/>
            </a:endParaRPr>
          </a:p>
          <a:p>
            <a:pPr marL="0" lvl="0" indent="0" defTabSz="914400">
              <a:lnSpc>
                <a:spcPct val="120000"/>
              </a:lnSpc>
              <a:spcBef>
                <a:spcPts val="0"/>
              </a:spcBef>
              <a:buNone/>
            </a:pPr>
            <a:endParaRPr lang="en-GB" altLang="en-US" sz="3100" dirty="0" smtClean="0">
              <a:solidFill>
                <a:srgbClr val="FF0000"/>
              </a:solidFill>
              <a:latin typeface="Arial" panose="020B0604020202020204" pitchFamily="34" charset="0"/>
              <a:ea typeface="ヒラギノ角ゴ Pro W3" pitchFamily="1" charset="-128"/>
              <a:cs typeface="Arial" panose="020B0604020202020204" pitchFamily="34" charset="0"/>
            </a:endParaRPr>
          </a:p>
          <a:p>
            <a:pPr defTabSz="914400">
              <a:lnSpc>
                <a:spcPct val="120000"/>
              </a:lnSpc>
              <a:spcBef>
                <a:spcPts val="0"/>
              </a:spcBef>
            </a:pPr>
            <a:r>
              <a:rPr lang="en-GB" altLang="en-US" sz="3100" dirty="0" smtClean="0">
                <a:solidFill>
                  <a:prstClr val="black"/>
                </a:solidFill>
                <a:latin typeface="Arial" panose="020B0604020202020204" pitchFamily="34" charset="0"/>
                <a:ea typeface="ヒラギノ角ゴ Pro W3" pitchFamily="1" charset="-128"/>
                <a:cs typeface="Arial" panose="020B0604020202020204" pitchFamily="34" charset="0"/>
              </a:rPr>
              <a:t>Expand </a:t>
            </a: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Child and Youth Care Services (</a:t>
            </a:r>
            <a:r>
              <a:rPr lang="en-GB" altLang="en-US" sz="3100" dirty="0" err="1">
                <a:solidFill>
                  <a:prstClr val="black"/>
                </a:solidFill>
                <a:latin typeface="Arial" panose="020B0604020202020204" pitchFamily="34" charset="0"/>
                <a:ea typeface="ヒラギノ角ゴ Pro W3" pitchFamily="1" charset="-128"/>
                <a:cs typeface="Arial" panose="020B0604020202020204" pitchFamily="34" charset="0"/>
              </a:rPr>
              <a:t>Isibindi</a:t>
            </a: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 programme) </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Social Welfare Sector Reform and services to deliver better results</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Deepening Social Assistance and Extending the scope of Social Security</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Increase access to Early Childhood Development (ECD)</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Strengthening Community Development interventions</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Combat Substance Abuse and Gender-Based Violence</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Increase household food &amp; nutrition security (Food for All)</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The protection and promotion of the rights of older persons and people with disabilities</a:t>
            </a:r>
          </a:p>
          <a:p>
            <a:pPr lvl="0" defTabSz="914400">
              <a:lnSpc>
                <a:spcPct val="120000"/>
              </a:lnSpc>
              <a:spcBef>
                <a:spcPts val="0"/>
              </a:spcBef>
            </a:pPr>
            <a:r>
              <a:rPr lang="en-GB" altLang="en-US" sz="3100" dirty="0">
                <a:solidFill>
                  <a:prstClr val="black"/>
                </a:solidFill>
                <a:latin typeface="Arial" panose="020B0604020202020204" pitchFamily="34" charset="0"/>
                <a:ea typeface="ヒラギノ角ゴ Pro W3" pitchFamily="1" charset="-128"/>
                <a:cs typeface="Arial" panose="020B0604020202020204" pitchFamily="34" charset="0"/>
              </a:rPr>
              <a:t>Establish Social Protection Systems to strengthen coordination, integration, planning, M&amp;E of services</a:t>
            </a:r>
          </a:p>
          <a:p>
            <a:endParaRPr lang="en-US" dirty="0"/>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911571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1867597912"/>
              </p:ext>
            </p:extLst>
          </p:nvPr>
        </p:nvGraphicFramePr>
        <p:xfrm>
          <a:off x="185057" y="1235698"/>
          <a:ext cx="9483377" cy="2078783"/>
        </p:xfrm>
        <a:graphic>
          <a:graphicData uri="http://schemas.openxmlformats.org/drawingml/2006/table">
            <a:tbl>
              <a:tblPr/>
              <a:tblGrid>
                <a:gridCol w="1874749">
                  <a:extLst>
                    <a:ext uri="{9D8B030D-6E8A-4147-A177-3AD203B41FA5}">
                      <a16:colId xmlns:a16="http://schemas.microsoft.com/office/drawing/2014/main" xmlns="" val="20000"/>
                    </a:ext>
                  </a:extLst>
                </a:gridCol>
                <a:gridCol w="2598821">
                  <a:extLst>
                    <a:ext uri="{9D8B030D-6E8A-4147-A177-3AD203B41FA5}">
                      <a16:colId xmlns:a16="http://schemas.microsoft.com/office/drawing/2014/main" xmlns="" val="20001"/>
                    </a:ext>
                  </a:extLst>
                </a:gridCol>
                <a:gridCol w="2589196">
                  <a:extLst>
                    <a:ext uri="{9D8B030D-6E8A-4147-A177-3AD203B41FA5}">
                      <a16:colId xmlns:a16="http://schemas.microsoft.com/office/drawing/2014/main" xmlns="" val="20002"/>
                    </a:ext>
                  </a:extLst>
                </a:gridCol>
                <a:gridCol w="2420611">
                  <a:extLst>
                    <a:ext uri="{9D8B030D-6E8A-4147-A177-3AD203B41FA5}">
                      <a16:colId xmlns:a16="http://schemas.microsoft.com/office/drawing/2014/main" xmlns="" val="20003"/>
                    </a:ext>
                  </a:extLst>
                </a:gridCol>
              </a:tblGrid>
              <a:tr h="544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Actual  Outputs 2018/2019</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499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Develop phase IV of the Social Sector Plan through the EPWP</a:t>
                      </a:r>
                      <a:endPar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Draft phase IV of the Social Sector Plan through the EPWP</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As part of producing the draft phase IV of Social Sector Plan, the Consultation session with the Social Sector was convened.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This will be reported in the</a:t>
                      </a:r>
                      <a:r>
                        <a:rPr lang="en-ZA" sz="1600" kern="1200" baseline="0" dirty="0" smtClean="0">
                          <a:solidFill>
                            <a:schemeClr val="tx1"/>
                          </a:solidFill>
                          <a:effectLst/>
                          <a:latin typeface="+mn-lt"/>
                          <a:ea typeface="+mn-ea"/>
                          <a:cs typeface="+mn-cs"/>
                        </a:rPr>
                        <a:t> 2</a:t>
                      </a:r>
                      <a:r>
                        <a:rPr lang="en-ZA" sz="1600" kern="1200" baseline="30000" dirty="0" smtClean="0">
                          <a:solidFill>
                            <a:schemeClr val="tx1"/>
                          </a:solidFill>
                          <a:effectLst/>
                          <a:latin typeface="+mn-lt"/>
                          <a:ea typeface="+mn-ea"/>
                          <a:cs typeface="+mn-cs"/>
                        </a:rPr>
                        <a:t>nd</a:t>
                      </a:r>
                      <a:r>
                        <a:rPr lang="en-ZA" sz="1600" kern="1200" baseline="0" dirty="0" smtClean="0">
                          <a:solidFill>
                            <a:schemeClr val="tx1"/>
                          </a:solidFill>
                          <a:effectLst/>
                          <a:latin typeface="+mn-lt"/>
                          <a:ea typeface="+mn-ea"/>
                          <a:cs typeface="+mn-cs"/>
                        </a:rPr>
                        <a:t> Quarter</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2137" y="53245"/>
            <a:ext cx="9897764" cy="11824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5: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Policy and Integrated Service Delivery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smtClean="0">
                <a:solidFill>
                  <a:schemeClr val="tx1"/>
                </a:solidFill>
                <a:latin typeface="Arial Black" panose="020B0A04020102020204" pitchFamily="34" charset="0"/>
                <a:ea typeface="ヒラギノ角ゴ Pro W3" pitchFamily="1" charset="-128"/>
                <a:cs typeface="Arial" panose="020B0604020202020204" pitchFamily="34" charset="0"/>
              </a:rPr>
              <a:t>Special Projects </a:t>
            </a:r>
            <a:endParaRPr lang="en-GB" sz="2000" b="1" dirty="0">
              <a:solidFill>
                <a:schemeClr val="tx1"/>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884416054"/>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nvPr>
        </p:nvGraphicFramePr>
        <p:xfrm>
          <a:off x="259882" y="1366786"/>
          <a:ext cx="9408552" cy="4084396"/>
        </p:xfrm>
        <a:graphic>
          <a:graphicData uri="http://schemas.openxmlformats.org/drawingml/2006/table">
            <a:tbl>
              <a:tblPr/>
              <a:tblGrid>
                <a:gridCol w="1859957">
                  <a:extLst>
                    <a:ext uri="{9D8B030D-6E8A-4147-A177-3AD203B41FA5}">
                      <a16:colId xmlns:a16="http://schemas.microsoft.com/office/drawing/2014/main" xmlns="" val="20000"/>
                    </a:ext>
                  </a:extLst>
                </a:gridCol>
                <a:gridCol w="2578316">
                  <a:extLst>
                    <a:ext uri="{9D8B030D-6E8A-4147-A177-3AD203B41FA5}">
                      <a16:colId xmlns:a16="http://schemas.microsoft.com/office/drawing/2014/main" xmlns="" val="20001"/>
                    </a:ext>
                  </a:extLst>
                </a:gridCol>
                <a:gridCol w="2568767">
                  <a:extLst>
                    <a:ext uri="{9D8B030D-6E8A-4147-A177-3AD203B41FA5}">
                      <a16:colId xmlns:a16="http://schemas.microsoft.com/office/drawing/2014/main" xmlns="" val="20002"/>
                    </a:ext>
                  </a:extLst>
                </a:gridCol>
                <a:gridCol w="2401512">
                  <a:extLst>
                    <a:ext uri="{9D8B030D-6E8A-4147-A177-3AD203B41FA5}">
                      <a16:colId xmlns:a16="http://schemas.microsoft.com/office/drawing/2014/main" xmlns="" val="20003"/>
                    </a:ext>
                  </a:extLst>
                </a:gridCol>
              </a:tblGrid>
              <a:tr h="560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Actual  Outputs 2018/2019</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505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Produce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reports on the implementation of the Population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Country report to the UNCPD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Country report to the UNCPD developed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951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Finalise Draft Policy Paper on demographic youth dividend</a:t>
                      </a:r>
                      <a:endParaRPr kumimoji="0" lang="en-ZA"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Develop Concept Paper</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Concept policy paper on demographic youth dividend developed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2137" y="53245"/>
            <a:ext cx="9897764" cy="11017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5: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Policy and Integrated Service Delivery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schemeClr val="tx1"/>
                </a:solidFill>
                <a:latin typeface="Arial Black" panose="020B0A04020102020204" pitchFamily="34" charset="0"/>
                <a:ea typeface="ヒラギノ角ゴ Pro W3" pitchFamily="1" charset="-128"/>
                <a:cs typeface="Arial" panose="020B0604020202020204" pitchFamily="34" charset="0"/>
              </a:rPr>
              <a:t>Population and Development</a:t>
            </a:r>
            <a:endParaRPr lang="en-GB" sz="2000" b="1" dirty="0">
              <a:solidFill>
                <a:schemeClr val="tx1"/>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2918787445"/>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nvPr>
        </p:nvGraphicFramePr>
        <p:xfrm>
          <a:off x="259882" y="1241661"/>
          <a:ext cx="9408552" cy="4251211"/>
        </p:xfrm>
        <a:graphic>
          <a:graphicData uri="http://schemas.openxmlformats.org/drawingml/2006/table">
            <a:tbl>
              <a:tblPr/>
              <a:tblGrid>
                <a:gridCol w="1859957">
                  <a:extLst>
                    <a:ext uri="{9D8B030D-6E8A-4147-A177-3AD203B41FA5}">
                      <a16:colId xmlns:a16="http://schemas.microsoft.com/office/drawing/2014/main" xmlns="" val="20000"/>
                    </a:ext>
                  </a:extLst>
                </a:gridCol>
                <a:gridCol w="2182654">
                  <a:extLst>
                    <a:ext uri="{9D8B030D-6E8A-4147-A177-3AD203B41FA5}">
                      <a16:colId xmlns:a16="http://schemas.microsoft.com/office/drawing/2014/main" xmlns="" val="20001"/>
                    </a:ext>
                  </a:extLst>
                </a:gridCol>
                <a:gridCol w="2483318">
                  <a:extLst>
                    <a:ext uri="{9D8B030D-6E8A-4147-A177-3AD203B41FA5}">
                      <a16:colId xmlns:a16="http://schemas.microsoft.com/office/drawing/2014/main" xmlns="" val="20002"/>
                    </a:ext>
                  </a:extLst>
                </a:gridCol>
                <a:gridCol w="2882623">
                  <a:extLst>
                    <a:ext uri="{9D8B030D-6E8A-4147-A177-3AD203B41FA5}">
                      <a16:colId xmlns:a16="http://schemas.microsoft.com/office/drawing/2014/main" xmlns="" val="20003"/>
                    </a:ext>
                  </a:extLst>
                </a:gridCol>
              </a:tblGrid>
              <a:tr h="562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Actual  Outputs 2018/2019</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256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Facilitate the implementation of the DSD Sector Funding Policy</a:t>
                      </a:r>
                      <a:endPar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Facilitate the development of a draft implementation plan for the DSD Sector Funding Policy</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A Draft Implementation Plan for both the DSD Sector Funding Policy and the DSD-NPO Partnership Model  developed.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1256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Facilitate the implementation of the  DSD-NPO Partnership Model</a:t>
                      </a:r>
                      <a:endParaRPr kumimoji="0" lang="en-ZA"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Facilitate the development of a draft implementation plan for the DSD-NPO Partnership Model</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A Draft Implementation Plan for both the DSD Sector Funding Policy and the DSD-NPO Partnership Model developed.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r h="1063071">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b="1" kern="1200" dirty="0">
                          <a:solidFill>
                            <a:schemeClr val="tx1"/>
                          </a:solidFill>
                          <a:effectLst/>
                          <a:latin typeface="+mn-lt"/>
                          <a:ea typeface="+mn-ea"/>
                          <a:cs typeface="+mn-cs"/>
                        </a:rPr>
                        <a:t>Submit the NPO Bill to Cabinet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a:solidFill>
                            <a:schemeClr val="tx1"/>
                          </a:solidFill>
                          <a:effectLst/>
                          <a:latin typeface="+mn-lt"/>
                          <a:ea typeface="+mn-ea"/>
                          <a:cs typeface="+mn-cs"/>
                        </a:rPr>
                        <a:t>Consolidate inputs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Consolidated inputs and Consultation report developed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3"/>
                  </a:ext>
                </a:extLst>
              </a:tr>
            </a:tbl>
          </a:graphicData>
        </a:graphic>
      </p:graphicFrame>
      <p:sp>
        <p:nvSpPr>
          <p:cNvPr id="7" name="Title 1"/>
          <p:cNvSpPr txBox="1">
            <a:spLocks/>
          </p:cNvSpPr>
          <p:nvPr/>
        </p:nvSpPr>
        <p:spPr>
          <a:xfrm>
            <a:off x="-22137" y="53245"/>
            <a:ext cx="9897764" cy="108253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5: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Policy and Integrated Service Delivery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schemeClr val="tx1"/>
                </a:solidFill>
                <a:latin typeface="Arial Black" panose="020B0A04020102020204" pitchFamily="34" charset="0"/>
                <a:ea typeface="ヒラギノ角ゴ Pro W3" pitchFamily="1" charset="-128"/>
                <a:cs typeface="Arial" panose="020B0604020202020204" pitchFamily="34" charset="0"/>
              </a:rPr>
              <a:t>NPOs Compliance Monitoring and Funding Coordination</a:t>
            </a:r>
            <a:endParaRPr lang="en-GB" sz="2000" b="1" dirty="0">
              <a:solidFill>
                <a:schemeClr val="tx1"/>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1801333870"/>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4103528093"/>
              </p:ext>
            </p:extLst>
          </p:nvPr>
        </p:nvGraphicFramePr>
        <p:xfrm>
          <a:off x="185057" y="1235698"/>
          <a:ext cx="9483377" cy="4093765"/>
        </p:xfrm>
        <a:graphic>
          <a:graphicData uri="http://schemas.openxmlformats.org/drawingml/2006/table">
            <a:tbl>
              <a:tblPr/>
              <a:tblGrid>
                <a:gridCol w="1874749">
                  <a:extLst>
                    <a:ext uri="{9D8B030D-6E8A-4147-A177-3AD203B41FA5}">
                      <a16:colId xmlns:a16="http://schemas.microsoft.com/office/drawing/2014/main" xmlns="" val="20000"/>
                    </a:ext>
                  </a:extLst>
                </a:gridCol>
                <a:gridCol w="2598821">
                  <a:extLst>
                    <a:ext uri="{9D8B030D-6E8A-4147-A177-3AD203B41FA5}">
                      <a16:colId xmlns:a16="http://schemas.microsoft.com/office/drawing/2014/main" xmlns="" val="20001"/>
                    </a:ext>
                  </a:extLst>
                </a:gridCol>
                <a:gridCol w="2589196">
                  <a:extLst>
                    <a:ext uri="{9D8B030D-6E8A-4147-A177-3AD203B41FA5}">
                      <a16:colId xmlns:a16="http://schemas.microsoft.com/office/drawing/2014/main" xmlns="" val="20002"/>
                    </a:ext>
                  </a:extLst>
                </a:gridCol>
                <a:gridCol w="2420611">
                  <a:extLst>
                    <a:ext uri="{9D8B030D-6E8A-4147-A177-3AD203B41FA5}">
                      <a16:colId xmlns:a16="http://schemas.microsoft.com/office/drawing/2014/main" xmlns="" val="20003"/>
                    </a:ext>
                  </a:extLst>
                </a:gridCol>
              </a:tblGrid>
              <a:tr h="544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499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Facilitate the implementation of the Social Development Youth Policy</a:t>
                      </a:r>
                      <a:endParaRPr kumimoji="0" lang="en-US"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endParaRP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Develop and facilitate costing tool for the Social Development youth Policy</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The Youth Policy costing tool was developed, and facilitated with Provincial Youth Directorates  Inputs from provinces were Solicited</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2014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Facilitate the implementation of the Social Development Youth Strategy</a:t>
                      </a:r>
                      <a:endParaRPr kumimoji="0" lang="en-ZA"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Develop the implementation plan</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Implementation Plan was developed.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p>
                    <a:p>
                      <a:pPr marL="0" algn="l" defTabSz="457200" rtl="0" eaLnBrk="1" latinLnBrk="0" hangingPunct="1">
                        <a:lnSpc>
                          <a:spcPct val="107000"/>
                        </a:lnSpc>
                        <a:spcBef>
                          <a:spcPts val="200"/>
                        </a:spcBef>
                        <a:spcAft>
                          <a:spcPts val="0"/>
                        </a:spcAft>
                        <a:tabLst>
                          <a:tab pos="180340" algn="l"/>
                          <a:tab pos="540385" algn="l"/>
                        </a:tabLst>
                      </a:pP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bl>
          </a:graphicData>
        </a:graphic>
      </p:graphicFrame>
      <p:sp>
        <p:nvSpPr>
          <p:cNvPr id="7" name="Title 1"/>
          <p:cNvSpPr txBox="1">
            <a:spLocks/>
          </p:cNvSpPr>
          <p:nvPr/>
        </p:nvSpPr>
        <p:spPr>
          <a:xfrm>
            <a:off x="-22137" y="53245"/>
            <a:ext cx="9897764" cy="9574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5: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Policy and Integrated Service Delivery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Social Mobilisation and Community Empowerment </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686297093"/>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71048" name="Group 40"/>
          <p:cNvGraphicFramePr>
            <a:graphicFrameLocks noGrp="1"/>
          </p:cNvGraphicFramePr>
          <p:nvPr>
            <p:extLst>
              <p:ext uri="{D42A27DB-BD31-4B8C-83A1-F6EECF244321}">
                <p14:modId xmlns:p14="http://schemas.microsoft.com/office/powerpoint/2010/main" xmlns="" val="3147156961"/>
              </p:ext>
            </p:extLst>
          </p:nvPr>
        </p:nvGraphicFramePr>
        <p:xfrm>
          <a:off x="185057" y="1222408"/>
          <a:ext cx="9594210" cy="4139339"/>
        </p:xfrm>
        <a:graphic>
          <a:graphicData uri="http://schemas.openxmlformats.org/drawingml/2006/table">
            <a:tbl>
              <a:tblPr/>
              <a:tblGrid>
                <a:gridCol w="1896659">
                  <a:extLst>
                    <a:ext uri="{9D8B030D-6E8A-4147-A177-3AD203B41FA5}">
                      <a16:colId xmlns:a16="http://schemas.microsoft.com/office/drawing/2014/main" xmlns="" val="20000"/>
                    </a:ext>
                  </a:extLst>
                </a:gridCol>
                <a:gridCol w="1806996">
                  <a:extLst>
                    <a:ext uri="{9D8B030D-6E8A-4147-A177-3AD203B41FA5}">
                      <a16:colId xmlns:a16="http://schemas.microsoft.com/office/drawing/2014/main" xmlns="" val="20001"/>
                    </a:ext>
                  </a:extLst>
                </a:gridCol>
                <a:gridCol w="2753248">
                  <a:extLst>
                    <a:ext uri="{9D8B030D-6E8A-4147-A177-3AD203B41FA5}">
                      <a16:colId xmlns:a16="http://schemas.microsoft.com/office/drawing/2014/main" xmlns="" val="20002"/>
                    </a:ext>
                  </a:extLst>
                </a:gridCol>
                <a:gridCol w="3137307">
                  <a:extLst>
                    <a:ext uri="{9D8B030D-6E8A-4147-A177-3AD203B41FA5}">
                      <a16:colId xmlns:a16="http://schemas.microsoft.com/office/drawing/2014/main" xmlns="" val="20003"/>
                    </a:ext>
                  </a:extLst>
                </a:gridCol>
              </a:tblGrid>
              <a:tr h="563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Annual Target</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Quarter 1 Target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Quarter 1 of 2018/2019</a:t>
                      </a:r>
                      <a:endParaRPr kumimoji="0" lang="en-US" sz="16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mn-ea"/>
                          <a:cs typeface="+mn-cs"/>
                        </a:rPr>
                        <a:t> Actual  Outputs</a:t>
                      </a:r>
                      <a:endParaRPr kumimoji="0" lang="en-US" sz="1600" b="1" i="0" u="none" strike="noStrike" cap="none" normalizeH="0" baseline="0" dirty="0" smtClean="0">
                        <a:ln>
                          <a:noFill/>
                        </a:ln>
                        <a:solidFill>
                          <a:schemeClr val="tx1"/>
                        </a:solidFill>
                        <a:effectLst/>
                        <a:latin typeface="+mn-lt"/>
                        <a:cs typeface="Arial" pitchFamily="34" charset="0"/>
                      </a:endParaRP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cs typeface="Arial" pitchFamily="34" charset="0"/>
                        </a:rPr>
                        <a:t>Reasons for Deviation and corrective action </a:t>
                      </a:r>
                    </a:p>
                  </a:txBody>
                  <a:tcPr marL="99064" marR="99064" marT="45622" marB="45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0"/>
                  </a:ext>
                </a:extLst>
              </a:tr>
              <a:tr h="1434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1000 cooperatives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linked to economic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opportunities</a:t>
                      </a:r>
                    </a:p>
                  </a:txBody>
                  <a:tcPr marL="99068" marR="99068"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200 cooperatives</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linked to economic</a:t>
                      </a:r>
                    </a:p>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opportunities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205 Cooperatives linked to economic opportunities</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b="0" kern="1200" dirty="0" smtClean="0">
                          <a:solidFill>
                            <a:schemeClr val="tx1"/>
                          </a:solidFill>
                          <a:effectLst/>
                          <a:latin typeface="+mn-lt"/>
                          <a:ea typeface="+mn-ea"/>
                          <a:cs typeface="+mn-cs"/>
                        </a:rPr>
                        <a:t>No</a:t>
                      </a:r>
                      <a:r>
                        <a:rPr lang="en-ZA" sz="1600" b="0" kern="1200" baseline="0" dirty="0" smtClean="0">
                          <a:solidFill>
                            <a:schemeClr val="tx1"/>
                          </a:solidFill>
                          <a:effectLst/>
                          <a:latin typeface="+mn-lt"/>
                          <a:ea typeface="+mn-ea"/>
                          <a:cs typeface="+mn-cs"/>
                        </a:rPr>
                        <a:t> Deviation</a:t>
                      </a:r>
                      <a:endParaRPr lang="en-ZA" sz="1600" b="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1"/>
                  </a:ext>
                </a:extLst>
              </a:tr>
              <a:tr h="894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Develop a Developmental Model for CNDCs</a:t>
                      </a:r>
                      <a:endParaRPr kumimoji="0" lang="en-ZA"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Develop Draft model </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Draft model for CNDCs is completed and due for presentation to internal forums</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2"/>
                  </a:ext>
                </a:extLst>
              </a:tr>
              <a:tr h="123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415 000 vulnerable individuals accessing food through CNDCs </a:t>
                      </a:r>
                      <a:endParaRPr kumimoji="0" lang="en-ZA"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Provide food to 103 750 vulnerable individuals through CNDCs</a:t>
                      </a:r>
                      <a:endParaRPr lang="en-ZA" sz="16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lvl="0" indent="0" algn="l" defTabSz="457200" rtl="0" eaLnBrk="1" latinLnBrk="0" hangingPunct="1">
                        <a:lnSpc>
                          <a:spcPct val="107000"/>
                        </a:lnSpc>
                        <a:spcBef>
                          <a:spcPts val="200"/>
                        </a:spcBef>
                        <a:spcAft>
                          <a:spcPts val="0"/>
                        </a:spcAft>
                        <a:buFont typeface="Arial" panose="020B0604020202020204" pitchFamily="34" charset="0"/>
                        <a:buNone/>
                        <a:tabLst>
                          <a:tab pos="180340" algn="l"/>
                          <a:tab pos="540385" algn="l"/>
                        </a:tabLst>
                      </a:pPr>
                      <a:r>
                        <a:rPr lang="en-ZA" sz="1600" kern="1200" dirty="0" smtClean="0">
                          <a:solidFill>
                            <a:schemeClr val="tx1"/>
                          </a:solidFill>
                          <a:effectLst/>
                          <a:latin typeface="+mn-lt"/>
                          <a:ea typeface="+mn-ea"/>
                          <a:cs typeface="+mn-cs"/>
                        </a:rPr>
                        <a:t>298 506 vulnerable individuals accessed food through CNDCs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tc>
                  <a:txBody>
                    <a:bodyPr/>
                    <a:lstStyle/>
                    <a:p>
                      <a:pPr marL="0" algn="l" defTabSz="457200" rtl="0" eaLnBrk="1" latinLnBrk="0" hangingPunct="1">
                        <a:lnSpc>
                          <a:spcPct val="107000"/>
                        </a:lnSpc>
                        <a:spcBef>
                          <a:spcPts val="200"/>
                        </a:spcBef>
                        <a:spcAft>
                          <a:spcPts val="0"/>
                        </a:spcAft>
                        <a:tabLst>
                          <a:tab pos="180340" algn="l"/>
                          <a:tab pos="540385" algn="l"/>
                        </a:tabLst>
                      </a:pPr>
                      <a:r>
                        <a:rPr lang="en-ZA" sz="1600" kern="1200" dirty="0" smtClean="0">
                          <a:solidFill>
                            <a:schemeClr val="tx1"/>
                          </a:solidFill>
                          <a:effectLst/>
                          <a:latin typeface="+mn-lt"/>
                          <a:ea typeface="+mn-ea"/>
                          <a:cs typeface="+mn-cs"/>
                        </a:rPr>
                        <a:t>No</a:t>
                      </a:r>
                      <a:r>
                        <a:rPr lang="en-ZA" sz="1600" kern="1200" baseline="0" dirty="0" smtClean="0">
                          <a:solidFill>
                            <a:schemeClr val="tx1"/>
                          </a:solidFill>
                          <a:effectLst/>
                          <a:latin typeface="+mn-lt"/>
                          <a:ea typeface="+mn-ea"/>
                          <a:cs typeface="+mn-cs"/>
                        </a:rPr>
                        <a:t> deviation </a:t>
                      </a:r>
                      <a:endParaRPr lang="en-ZA" sz="16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E75"/>
                    </a:solidFill>
                  </a:tcPr>
                </a:tc>
                <a:extLst>
                  <a:ext uri="{0D108BD9-81ED-4DB2-BD59-A6C34878D82A}">
                    <a16:rowId xmlns:a16="http://schemas.microsoft.com/office/drawing/2014/main" xmlns="" val="10003"/>
                  </a:ext>
                </a:extLst>
              </a:tr>
            </a:tbl>
          </a:graphicData>
        </a:graphic>
      </p:graphicFrame>
      <p:sp>
        <p:nvSpPr>
          <p:cNvPr id="7" name="Title 1"/>
          <p:cNvSpPr txBox="1">
            <a:spLocks/>
          </p:cNvSpPr>
          <p:nvPr/>
        </p:nvSpPr>
        <p:spPr>
          <a:xfrm>
            <a:off x="-22137" y="53245"/>
            <a:ext cx="9897764" cy="9574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defRPr/>
            </a:pP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Programme 5: </a:t>
            </a:r>
            <a:r>
              <a:rPr lang="en-ZA" sz="2400" b="1" dirty="0">
                <a:solidFill>
                  <a:prstClr val="black"/>
                </a:solidFill>
                <a:latin typeface="Arial Black" panose="020B0A04020102020204" pitchFamily="34" charset="0"/>
                <a:ea typeface="ヒラギノ角ゴ Pro W3" pitchFamily="1" charset="-128"/>
                <a:cs typeface="Arial" panose="020B0604020202020204" pitchFamily="34" charset="0"/>
              </a:rPr>
              <a:t>Social Policy and Integrated Service Delivery </a:t>
            </a:r>
            <a:r>
              <a:rPr lang="en-GB" sz="2400" b="1" dirty="0" smtClean="0">
                <a:solidFill>
                  <a:prstClr val="black"/>
                </a:solidFill>
                <a:latin typeface="Arial Black" panose="020B0A04020102020204" pitchFamily="34" charset="0"/>
                <a:ea typeface="ヒラギノ角ゴ Pro W3" pitchFamily="1" charset="-128"/>
                <a:cs typeface="Arial" panose="020B0604020202020204" pitchFamily="34" charset="0"/>
              </a:rPr>
              <a:t> </a:t>
            </a:r>
            <a:endParaRPr lang="en-GB" sz="2400" b="1" dirty="0">
              <a:solidFill>
                <a:prstClr val="black"/>
              </a:solidFill>
              <a:latin typeface="Arial Black" panose="020B0A04020102020204" pitchFamily="34" charset="0"/>
              <a:ea typeface="ヒラギノ角ゴ Pro W3" pitchFamily="1" charset="-128"/>
              <a:cs typeface="Arial" panose="020B0604020202020204" pitchFamily="34" charset="0"/>
            </a:endParaRPr>
          </a:p>
          <a:p>
            <a:pPr defTabSz="914400">
              <a:defRPr/>
            </a:pPr>
            <a:r>
              <a:rPr lang="en-ZA" sz="2000" b="1" dirty="0">
                <a:solidFill>
                  <a:prstClr val="black"/>
                </a:solidFill>
                <a:latin typeface="Arial Black" panose="020B0A04020102020204" pitchFamily="34" charset="0"/>
                <a:ea typeface="ヒラギノ角ゴ Pro W3" pitchFamily="1" charset="-128"/>
                <a:cs typeface="Arial" panose="020B0604020202020204" pitchFamily="34" charset="0"/>
              </a:rPr>
              <a:t>Poverty Alleviation, Sustainable livelihood and Food Security</a:t>
            </a:r>
            <a:endParaRPr lang="en-GB" sz="2000" b="1" dirty="0">
              <a:solidFill>
                <a:prstClr val="black"/>
              </a:solidFill>
              <a:latin typeface="Arial Black" panose="020B0A04020102020204" pitchFamily="34" charset="0"/>
              <a:ea typeface="ヒラギノ角ゴ Pro W3" pitchFamily="1" charset="-128"/>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984983499"/>
      </p:ext>
    </p:extLst>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4129464940"/>
              </p:ext>
            </p:extLst>
          </p:nvPr>
        </p:nvGraphicFramePr>
        <p:xfrm>
          <a:off x="554256" y="423512"/>
          <a:ext cx="8739738" cy="4957010"/>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202320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5636" y="326445"/>
            <a:ext cx="8913078" cy="548538"/>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p:txBody>
      </p:sp>
      <p:sp>
        <p:nvSpPr>
          <p:cNvPr id="6" name="Rectangle 5"/>
          <p:cNvSpPr/>
          <p:nvPr/>
        </p:nvSpPr>
        <p:spPr>
          <a:xfrm>
            <a:off x="712269" y="2113333"/>
            <a:ext cx="8961119" cy="1323439"/>
          </a:xfrm>
          <a:prstGeom prst="rect">
            <a:avLst/>
          </a:prstGeom>
        </p:spPr>
        <p:txBody>
          <a:bodyPr wrap="square">
            <a:spAutoFit/>
          </a:bodyPr>
          <a:lstStyle/>
          <a:p>
            <a:pPr lvl="0" algn="ctr">
              <a:spcBef>
                <a:spcPct val="20000"/>
              </a:spcBef>
            </a:pPr>
            <a:r>
              <a:rPr lang="en-US" sz="2800" b="1" dirty="0">
                <a:solidFill>
                  <a:prstClr val="black"/>
                </a:solidFill>
                <a:latin typeface="Arial Black" panose="020B0A04020102020204" pitchFamily="34" charset="0"/>
              </a:rPr>
              <a:t>Summary</a:t>
            </a:r>
            <a:r>
              <a:rPr lang="en-US" sz="8000" b="1" dirty="0">
                <a:solidFill>
                  <a:prstClr val="black"/>
                </a:solidFill>
              </a:rPr>
              <a:t> </a:t>
            </a:r>
            <a:r>
              <a:rPr lang="en-US" sz="2800" b="1" dirty="0">
                <a:solidFill>
                  <a:prstClr val="black"/>
                </a:solidFill>
                <a:latin typeface="Arial Black" panose="020B0A04020102020204" pitchFamily="34" charset="0"/>
              </a:rPr>
              <a:t>of Expenditure</a:t>
            </a:r>
            <a:endParaRPr lang="en-ZA" sz="2800" b="1" dirty="0">
              <a:solidFill>
                <a:prstClr val="black"/>
              </a:solidFill>
              <a:latin typeface="Arial Black" panose="020B0A04020102020204" pitchFamily="34" charset="0"/>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1310423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5636" y="326445"/>
            <a:ext cx="8913078" cy="548538"/>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smtClean="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a:p>
            <a:pPr eaLnBrk="1" hangingPunct="1"/>
            <a:endParaRPr lang="en-US" sz="2585" b="1" kern="0" dirty="0">
              <a:solidFill>
                <a:srgbClr val="000000"/>
              </a:solidFill>
              <a:latin typeface="Arial Black" panose="020B0A04020102020204" pitchFamily="34" charset="0"/>
              <a:cs typeface="Arial" panose="020B0604020202020204" pitchFamily="34" charset="0"/>
            </a:endParaRPr>
          </a:p>
        </p:txBody>
      </p:sp>
      <p:sp>
        <p:nvSpPr>
          <p:cNvPr id="6" name="Rectangle 5"/>
          <p:cNvSpPr/>
          <p:nvPr/>
        </p:nvSpPr>
        <p:spPr>
          <a:xfrm>
            <a:off x="712269" y="2113333"/>
            <a:ext cx="8961119" cy="523220"/>
          </a:xfrm>
          <a:prstGeom prst="rect">
            <a:avLst/>
          </a:prstGeom>
        </p:spPr>
        <p:txBody>
          <a:bodyPr wrap="square">
            <a:spAutoFit/>
          </a:bodyPr>
          <a:lstStyle/>
          <a:p>
            <a:pPr algn="ctr"/>
            <a:r>
              <a:rPr lang="en-ZA" sz="2800" b="1" dirty="0">
                <a:solidFill>
                  <a:prstClr val="black"/>
                </a:solidFill>
                <a:latin typeface="Arial Black" panose="020B0A04020102020204" pitchFamily="34" charset="0"/>
              </a:rPr>
              <a:t>Expenditure  per programme</a:t>
            </a: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Portfolio Commitee</a:t>
            </a:r>
            <a:endParaRPr lang="en-US">
              <a:solidFill>
                <a:prstClr val="black">
                  <a:tint val="75000"/>
                </a:prstClr>
              </a:solidFill>
            </a:endParaRPr>
          </a:p>
        </p:txBody>
      </p:sp>
    </p:spTree>
    <p:extLst>
      <p:ext uri="{BB962C8B-B14F-4D97-AF65-F5344CB8AC3E}">
        <p14:creationId xmlns:p14="http://schemas.microsoft.com/office/powerpoint/2010/main" xmlns="" val="2105777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1358" y="464234"/>
            <a:ext cx="8229600" cy="358328"/>
          </a:xfrm>
        </p:spPr>
        <p:txBody>
          <a:bodyPr>
            <a:noAutofit/>
          </a:bodyPr>
          <a:lstStyle/>
          <a:p>
            <a:pPr defTabSz="844083">
              <a:spcBef>
                <a:spcPts val="0"/>
              </a:spcBef>
              <a:defRPr/>
            </a:pPr>
            <a:r>
              <a:rPr lang="en-US" altLang="en-US" sz="3600" b="1" kern="0" dirty="0">
                <a:solidFill>
                  <a:srgbClr val="000000"/>
                </a:solidFill>
                <a:latin typeface="Arial Black" panose="020B0A04020102020204" pitchFamily="34" charset="0"/>
                <a:ea typeface="ヒラギノ角ゴ Pro W3" pitchFamily="1" charset="-128"/>
                <a:cs typeface="Arial" panose="020B0604020202020204" pitchFamily="34" charset="0"/>
              </a:rPr>
              <a:t/>
            </a:r>
            <a:br>
              <a:rPr lang="en-US" altLang="en-US" sz="3600" b="1" kern="0" dirty="0">
                <a:solidFill>
                  <a:srgbClr val="000000"/>
                </a:solidFill>
                <a:latin typeface="Arial Black" panose="020B0A04020102020204" pitchFamily="34" charset="0"/>
                <a:ea typeface="ヒラギノ角ゴ Pro W3" pitchFamily="1" charset="-128"/>
                <a:cs typeface="Arial" panose="020B0604020202020204" pitchFamily="34" charset="0"/>
              </a:rPr>
            </a:br>
            <a:r>
              <a:rPr lang="en-US" altLang="en-US" sz="3600" b="1" kern="0" dirty="0">
                <a:solidFill>
                  <a:srgbClr val="000000"/>
                </a:solidFill>
                <a:latin typeface="Arial Black" panose="020B0A04020102020204" pitchFamily="34" charset="0"/>
                <a:ea typeface="ヒラギノ角ゴ Pro W3" pitchFamily="1" charset="-128"/>
                <a:cs typeface="Arial" panose="020B0604020202020204" pitchFamily="34" charset="0"/>
              </a:rPr>
              <a:t>Programmes Purpose </a:t>
            </a:r>
            <a:r>
              <a:rPr lang="en-US" sz="36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rPr>
              <a:t/>
            </a:r>
            <a:br>
              <a:rPr lang="en-US" sz="3600" b="1" kern="0" dirty="0">
                <a:solidFill>
                  <a:srgbClr val="000000"/>
                </a:solidFill>
                <a:effectLst>
                  <a:outerShdw blurRad="38100" dist="38100" dir="2700000" algn="tl">
                    <a:srgbClr val="C0C0C0"/>
                  </a:outerShdw>
                </a:effectLst>
                <a:latin typeface="Arial Black" panose="020B0A04020102020204" pitchFamily="34" charset="0"/>
                <a:ea typeface="ヒラギノ角ゴ Pro W3" charset="-128"/>
                <a:cs typeface="Arial" pitchFamily="34" charset="0"/>
              </a:rPr>
            </a:br>
            <a:endParaRPr lang="en-US" sz="5400" dirty="0">
              <a:latin typeface="Arial Black" panose="020B0A04020102020204" pitchFamily="34" charset="0"/>
            </a:endParaRPr>
          </a:p>
        </p:txBody>
      </p:sp>
      <p:sp>
        <p:nvSpPr>
          <p:cNvPr id="3" name="Content Placeholder 2"/>
          <p:cNvSpPr>
            <a:spLocks noGrp="1"/>
          </p:cNvSpPr>
          <p:nvPr>
            <p:ph idx="1"/>
          </p:nvPr>
        </p:nvSpPr>
        <p:spPr>
          <a:xfrm>
            <a:off x="271462" y="736550"/>
            <a:ext cx="9358313" cy="4664126"/>
          </a:xfrm>
        </p:spPr>
        <p:txBody>
          <a:bodyPr>
            <a:normAutofit lnSpcReduction="10000"/>
          </a:bodyPr>
          <a:lstStyle/>
          <a:p>
            <a:pPr marL="0" indent="0" algn="just" defTabSz="844083">
              <a:spcBef>
                <a:spcPts val="0"/>
              </a:spcBef>
              <a:buNone/>
              <a:defRPr/>
            </a:pPr>
            <a:r>
              <a:rPr lang="en-GB" altLang="en-US" sz="2000" kern="0" dirty="0">
                <a:solidFill>
                  <a:prstClr val="black"/>
                </a:solidFill>
                <a:latin typeface="Arial" panose="020B0604020202020204" pitchFamily="34" charset="0"/>
                <a:ea typeface="ヒラギノ角ゴ Pro W3" pitchFamily="1" charset="-128"/>
                <a:cs typeface="Arial" panose="020B0604020202020204" pitchFamily="34" charset="0"/>
              </a:rPr>
              <a:t>The Department consist for five programme and their purposes are as follows:</a:t>
            </a:r>
          </a:p>
          <a:p>
            <a:pPr marL="0" indent="0" algn="just" defTabSz="844083">
              <a:spcBef>
                <a:spcPts val="0"/>
              </a:spcBef>
              <a:buNone/>
              <a:defRPr/>
            </a:pPr>
            <a:r>
              <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rPr>
              <a:t> </a:t>
            </a:r>
          </a:p>
          <a:p>
            <a:pPr marL="0" indent="0" algn="just" defTabSz="844083">
              <a:spcBef>
                <a:spcPts val="0"/>
              </a:spcBef>
              <a:buNone/>
              <a:defRPr/>
            </a:pPr>
            <a:r>
              <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rPr>
              <a:t>Programme 1: Administration</a:t>
            </a:r>
            <a:endPar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endParaRPr>
          </a:p>
          <a:p>
            <a:pPr algn="just" defTabSz="844083">
              <a:spcBef>
                <a:spcPts val="0"/>
              </a:spcBef>
              <a:defRPr/>
            </a:pPr>
            <a:r>
              <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rPr>
              <a:t>To provide leadership, management and support services to the Department and the Social Development  Sector.</a:t>
            </a:r>
          </a:p>
          <a:p>
            <a:pPr marL="0" indent="0" algn="just" defTabSz="844083">
              <a:spcBef>
                <a:spcPts val="0"/>
              </a:spcBef>
              <a:buNone/>
              <a:defRPr/>
            </a:pPr>
            <a:r>
              <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rPr>
              <a:t>Programme 2: Social Assistance</a:t>
            </a:r>
            <a:endPar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endParaRPr>
          </a:p>
          <a:p>
            <a:pPr algn="just" defTabSz="844083">
              <a:spcBef>
                <a:spcPts val="0"/>
              </a:spcBef>
              <a:defRPr/>
            </a:pPr>
            <a:r>
              <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rPr>
              <a:t>To provide social assistance to eligible beneficiaries in terms of the Social Assistance Act and its regulations.</a:t>
            </a:r>
            <a:endPar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endParaRPr>
          </a:p>
          <a:p>
            <a:pPr marL="0" indent="0" algn="just" defTabSz="844083">
              <a:spcBef>
                <a:spcPts val="0"/>
              </a:spcBef>
              <a:buNone/>
              <a:defRPr/>
            </a:pPr>
            <a:r>
              <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rPr>
              <a:t>Programme 3: Social Security Policy and Administration</a:t>
            </a:r>
            <a:endPar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endParaRPr>
          </a:p>
          <a:p>
            <a:pPr algn="just" defTabSz="844083">
              <a:spcBef>
                <a:spcPts val="0"/>
              </a:spcBef>
              <a:defRPr/>
            </a:pPr>
            <a:r>
              <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rPr>
              <a:t>To provide for social security policy development</a:t>
            </a:r>
            <a:r>
              <a:rPr lang="en-ZA" sz="1800" kern="0" dirty="0">
                <a:solidFill>
                  <a:prstClr val="black"/>
                </a:solidFill>
                <a:latin typeface="Arial" panose="020B0604020202020204" pitchFamily="34" charset="0"/>
                <a:ea typeface="ヒラギノ角ゴ Pro W3" pitchFamily="1" charset="-128"/>
                <a:cs typeface="Arial" panose="020B0604020202020204" pitchFamily="34" charset="0"/>
              </a:rPr>
              <a:t>, administration of social grants, administrative justice and the reduction of incorrect benefits payments.</a:t>
            </a:r>
            <a:endPar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endParaRPr>
          </a:p>
          <a:p>
            <a:pPr marL="0" indent="0" algn="just" defTabSz="844083">
              <a:spcBef>
                <a:spcPts val="0"/>
              </a:spcBef>
              <a:buNone/>
              <a:defRPr/>
            </a:pPr>
            <a:r>
              <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rPr>
              <a:t>Programme 4: Welfare Services Policy Development and </a:t>
            </a:r>
            <a:r>
              <a:rPr lang="en-GB" altLang="en-US" sz="1800" b="1" kern="0" dirty="0" smtClean="0">
                <a:solidFill>
                  <a:prstClr val="black"/>
                </a:solidFill>
                <a:latin typeface="Arial" panose="020B0604020202020204" pitchFamily="34" charset="0"/>
                <a:ea typeface="ヒラギノ角ゴ Pro W3" pitchFamily="1" charset="-128"/>
                <a:cs typeface="Arial" panose="020B0604020202020204" pitchFamily="34" charset="0"/>
              </a:rPr>
              <a:t>Implementation Support</a:t>
            </a:r>
            <a:endPar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endParaRPr>
          </a:p>
          <a:p>
            <a:pPr algn="just" defTabSz="844083">
              <a:spcBef>
                <a:spcPts val="0"/>
              </a:spcBef>
              <a:defRPr/>
            </a:pPr>
            <a:r>
              <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rPr>
              <a:t>To create an enabling environment for the delivery of equitable developmental welfare services through the formulation of policies, norms and standards and best practices and support implementing agencies.</a:t>
            </a:r>
          </a:p>
          <a:p>
            <a:pPr marL="0" indent="0" algn="just" defTabSz="844083">
              <a:spcBef>
                <a:spcPts val="0"/>
              </a:spcBef>
              <a:buNone/>
              <a:defRPr/>
            </a:pPr>
            <a:r>
              <a:rPr lang="en-GB" altLang="en-US" sz="1800" b="1" kern="0" dirty="0">
                <a:solidFill>
                  <a:prstClr val="black"/>
                </a:solidFill>
                <a:latin typeface="Arial" panose="020B0604020202020204" pitchFamily="34" charset="0"/>
                <a:ea typeface="ヒラギノ角ゴ Pro W3" pitchFamily="1" charset="-128"/>
                <a:cs typeface="Arial" panose="020B0604020202020204" pitchFamily="34" charset="0"/>
              </a:rPr>
              <a:t>Programme 5: Social Policy and Integrated Service Delivery </a:t>
            </a:r>
            <a:endPar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endParaRPr>
          </a:p>
          <a:p>
            <a:pPr algn="just" defTabSz="844083">
              <a:spcBef>
                <a:spcPts val="0"/>
              </a:spcBef>
              <a:defRPr/>
            </a:pPr>
            <a:r>
              <a:rPr lang="en-GB" altLang="en-US" sz="1800" kern="0" dirty="0">
                <a:solidFill>
                  <a:prstClr val="black"/>
                </a:solidFill>
                <a:latin typeface="Arial" panose="020B0604020202020204" pitchFamily="34" charset="0"/>
                <a:ea typeface="ヒラギノ角ゴ Pro W3" pitchFamily="1" charset="-128"/>
                <a:cs typeface="Arial" panose="020B0604020202020204" pitchFamily="34" charset="0"/>
              </a:rPr>
              <a:t>To support community development and promote evidence-based policy making in the Department and the Social Development Sector</a:t>
            </a:r>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4125456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br>
            <a:endParaRPr lang="en-US" dirty="0"/>
          </a:p>
        </p:txBody>
      </p:sp>
      <p:sp>
        <p:nvSpPr>
          <p:cNvPr id="20483" name="Subtitle 2"/>
          <p:cNvSpPr>
            <a:spLocks noGrp="1"/>
          </p:cNvSpPr>
          <p:nvPr>
            <p:ph idx="1"/>
          </p:nvPr>
        </p:nvSpPr>
        <p:spPr/>
        <p:txBody>
          <a:bodyPr/>
          <a:lstStyle/>
          <a:p>
            <a:pPr defTabSz="914400" eaLnBrk="1" hangingPunct="1">
              <a:spcBef>
                <a:spcPct val="0"/>
              </a:spcBef>
            </a:pPr>
            <a:endParaRPr lang="en-ZA" altLang="en-US" sz="2800" b="1" smtClean="0">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914400" eaLnBrk="1" hangingPunct="1">
              <a:spcBef>
                <a:spcPct val="0"/>
              </a:spcBef>
            </a:pPr>
            <a:endParaRPr lang="en-ZA" altLang="en-US" sz="2800" b="1" smtClean="0">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914400" eaLnBrk="1" hangingPunct="1"/>
            <a:endParaRPr lang="en-US" altLang="en-US" smtClean="0">
              <a:ea typeface="Aharoni" panose="02010803020104030203" pitchFamily="2" charset="-79"/>
              <a:cs typeface="Arial" panose="020B0604020202020204" pitchFamily="34" charset="0"/>
            </a:endParaRPr>
          </a:p>
        </p:txBody>
      </p:sp>
      <p:sp>
        <p:nvSpPr>
          <p:cNvPr id="7" name="Rectangle 6"/>
          <p:cNvSpPr>
            <a:spLocks noChangeArrowheads="1"/>
          </p:cNvSpPr>
          <p:nvPr/>
        </p:nvSpPr>
        <p:spPr bwMode="auto">
          <a:xfrm>
            <a:off x="685800" y="2209800"/>
            <a:ext cx="8915400" cy="1447800"/>
          </a:xfrm>
          <a:prstGeom prst="rect">
            <a:avLst/>
          </a:prstGeom>
          <a:solidFill>
            <a:srgbClr val="FFFFFF"/>
          </a:solidFill>
          <a:ln w="19050">
            <a:solidFill>
              <a:srgbClr val="CC9900"/>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defTabSz="914400">
              <a:spcBef>
                <a:spcPct val="0"/>
              </a:spcBef>
              <a:buFontTx/>
              <a:buNone/>
              <a:defRPr/>
            </a:pPr>
            <a:r>
              <a:rPr lang="en-GB" altLang="en-US" b="1" kern="0" dirty="0" smtClean="0">
                <a:solidFill>
                  <a:srgbClr val="000000"/>
                </a:solidFill>
                <a:latin typeface="Arial Black" panose="020B0A04020102020204" pitchFamily="34" charset="0"/>
                <a:cs typeface="Arial" panose="020B0604020202020204" pitchFamily="34" charset="0"/>
              </a:rPr>
              <a:t>Performance Summary</a:t>
            </a:r>
            <a:endParaRPr lang="en-GB" altLang="en-US" sz="3800" b="1" kern="0" dirty="0" smtClean="0">
              <a:solidFill>
                <a:srgbClr val="000000"/>
              </a:solidFill>
              <a:latin typeface="Arial Black" panose="020B0A040201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2183031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3663"/>
            <a:ext cx="8496300" cy="519112"/>
          </a:xfrm>
        </p:spPr>
        <p:txBody>
          <a:bodyPr>
            <a:normAutofit/>
          </a:bodyPr>
          <a:lstStyle/>
          <a:p>
            <a:pPr eaLnBrk="1" hangingPunct="1">
              <a:defRPr/>
            </a:pPr>
            <a:r>
              <a:rPr lang="en-GB" sz="2400" b="1" dirty="0">
                <a:effectLst>
                  <a:outerShdw blurRad="38100" dist="38100" dir="2700000" algn="tl">
                    <a:srgbClr val="C0C0C0"/>
                  </a:outerShdw>
                </a:effectLst>
                <a:latin typeface="Arial Black" panose="020B0A04020102020204" pitchFamily="34" charset="0"/>
              </a:rPr>
              <a:t>Standard Reporting Format and Rating System</a:t>
            </a:r>
            <a:endParaRPr lang="en-US" sz="2400" b="1" dirty="0">
              <a:effectLst>
                <a:outerShdw blurRad="38100" dist="38100" dir="2700000" algn="tl">
                  <a:srgbClr val="C0C0C0"/>
                </a:outerShdw>
              </a:effectLst>
              <a:latin typeface="Arial Black" panose="020B0A04020102020204" pitchFamily="34" charset="0"/>
            </a:endParaRPr>
          </a:p>
        </p:txBody>
      </p:sp>
      <p:sp>
        <p:nvSpPr>
          <p:cNvPr id="7171" name="Content Placeholder 2"/>
          <p:cNvSpPr>
            <a:spLocks noGrp="1"/>
          </p:cNvSpPr>
          <p:nvPr>
            <p:ph idx="4294967295"/>
          </p:nvPr>
        </p:nvSpPr>
        <p:spPr>
          <a:xfrm>
            <a:off x="0" y="720725"/>
            <a:ext cx="9640888" cy="4833938"/>
          </a:xfrm>
        </p:spPr>
        <p:txBody>
          <a:bodyPr>
            <a:noAutofit/>
          </a:bodyPr>
          <a:lstStyle/>
          <a:p>
            <a:pPr marL="0" indent="0" eaLnBrk="1" hangingPunct="1">
              <a:buFont typeface="Arial" panose="020B0604020202020204" pitchFamily="34" charset="0"/>
              <a:buNone/>
              <a:defRPr/>
            </a:pPr>
            <a:r>
              <a:rPr lang="en-GB" sz="1800" dirty="0">
                <a:effectLst>
                  <a:outerShdw blurRad="38100" dist="38100" dir="2700000" algn="tl">
                    <a:srgbClr val="C0C0C0"/>
                  </a:outerShdw>
                </a:effectLst>
                <a:latin typeface="Arial" panose="020B0604020202020204" pitchFamily="34" charset="0"/>
                <a:cs typeface="Arial" panose="020B0604020202020204" pitchFamily="34" charset="0"/>
              </a:rPr>
              <a:t>For the quarterly </a:t>
            </a:r>
            <a:r>
              <a:rPr lang="en-GB" sz="1800" dirty="0" smtClean="0">
                <a:effectLst>
                  <a:outerShdw blurRad="38100" dist="38100" dir="2700000" algn="tl">
                    <a:srgbClr val="C0C0C0"/>
                  </a:outerShdw>
                </a:effectLst>
                <a:latin typeface="Arial" panose="020B0604020202020204" pitchFamily="34" charset="0"/>
                <a:cs typeface="Arial" panose="020B0604020202020204" pitchFamily="34" charset="0"/>
              </a:rPr>
              <a:t>report and </a:t>
            </a:r>
            <a:r>
              <a:rPr lang="en-GB" sz="1800" dirty="0">
                <a:effectLst>
                  <a:outerShdw blurRad="38100" dist="38100" dir="2700000" algn="tl">
                    <a:srgbClr val="C0C0C0"/>
                  </a:outerShdw>
                </a:effectLst>
                <a:latin typeface="Arial" panose="020B0604020202020204" pitchFamily="34" charset="0"/>
                <a:cs typeface="Arial" panose="020B0604020202020204" pitchFamily="34" charset="0"/>
              </a:rPr>
              <a:t>for ease of </a:t>
            </a:r>
            <a:r>
              <a:rPr lang="en-GB" sz="1800" dirty="0" smtClean="0">
                <a:effectLst>
                  <a:outerShdw blurRad="38100" dist="38100" dir="2700000" algn="tl">
                    <a:srgbClr val="C0C0C0"/>
                  </a:outerShdw>
                </a:effectLst>
                <a:latin typeface="Arial" panose="020B0604020202020204" pitchFamily="34" charset="0"/>
                <a:cs typeface="Arial" panose="020B0604020202020204" pitchFamily="34" charset="0"/>
              </a:rPr>
              <a:t>analysis, the colour coding/rating system (green</a:t>
            </a:r>
            <a:r>
              <a:rPr lang="en-GB" sz="1800" dirty="0">
                <a:effectLst>
                  <a:outerShdw blurRad="38100" dist="38100" dir="2700000" algn="tl">
                    <a:srgbClr val="C0C0C0"/>
                  </a:outerShdw>
                </a:effectLst>
                <a:latin typeface="Arial" panose="020B0604020202020204" pitchFamily="34" charset="0"/>
                <a:cs typeface="Arial" panose="020B0604020202020204" pitchFamily="34" charset="0"/>
              </a:rPr>
              <a:t>, amber and red), is used to </a:t>
            </a:r>
            <a:r>
              <a:rPr lang="en-GB" sz="1800" dirty="0" smtClean="0">
                <a:effectLst>
                  <a:outerShdw blurRad="38100" dist="38100" dir="2700000" algn="tl">
                    <a:srgbClr val="C0C0C0"/>
                  </a:outerShdw>
                </a:effectLst>
                <a:latin typeface="Arial" panose="020B0604020202020204" pitchFamily="34" charset="0"/>
                <a:cs typeface="Arial" panose="020B0604020202020204" pitchFamily="34" charset="0"/>
              </a:rPr>
              <a:t>rate progress </a:t>
            </a:r>
            <a:r>
              <a:rPr lang="en-GB" sz="1800" dirty="0">
                <a:effectLst>
                  <a:outerShdw blurRad="38100" dist="38100" dir="2700000" algn="tl">
                    <a:srgbClr val="C0C0C0"/>
                  </a:outerShdw>
                </a:effectLst>
                <a:latin typeface="Arial" panose="020B0604020202020204" pitchFamily="34" charset="0"/>
                <a:cs typeface="Arial" panose="020B0604020202020204" pitchFamily="34" charset="0"/>
              </a:rPr>
              <a:t>towards meeting pre-determined targets and objectives. </a:t>
            </a:r>
            <a:r>
              <a:rPr lang="en-GB" sz="18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sz="18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1701800" indent="-452438">
              <a:lnSpc>
                <a:spcPct val="150000"/>
              </a:lnSpc>
              <a:buNone/>
              <a:defRPr/>
            </a:pPr>
            <a:r>
              <a:rPr lang="en-ZA" sz="18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1800" b="1" dirty="0" smtClean="0">
                <a:effectLst>
                  <a:outerShdw blurRad="38100" dist="38100" dir="2700000" algn="tl">
                    <a:srgbClr val="C0C0C0"/>
                  </a:outerShdw>
                </a:effectLst>
                <a:latin typeface="Arial" pitchFamily="34" charset="0"/>
                <a:cs typeface="Arial" pitchFamily="34" charset="0"/>
              </a:rPr>
              <a:t>On   </a:t>
            </a:r>
            <a:r>
              <a:rPr lang="en-US" sz="1800" b="1" dirty="0">
                <a:effectLst>
                  <a:outerShdw blurRad="38100" dist="38100" dir="2700000" algn="tl">
                    <a:srgbClr val="C0C0C0"/>
                  </a:outerShdw>
                </a:effectLst>
                <a:latin typeface="Arial" pitchFamily="34" charset="0"/>
                <a:cs typeface="Arial" pitchFamily="34" charset="0"/>
              </a:rPr>
              <a:t>course</a:t>
            </a:r>
            <a:r>
              <a:rPr lang="en-US" sz="1800" dirty="0">
                <a:effectLst>
                  <a:outerShdw blurRad="38100" dist="38100" dir="2700000" algn="tl">
                    <a:srgbClr val="C0C0C0"/>
                  </a:outerShdw>
                </a:effectLst>
                <a:latin typeface="Arial" pitchFamily="34" charset="0"/>
                <a:cs typeface="Arial" pitchFamily="34" charset="0"/>
              </a:rPr>
              <a:t> – no major action needed</a:t>
            </a:r>
            <a:endParaRPr lang="en-ZA" sz="1800" dirty="0">
              <a:effectLst>
                <a:outerShdw blurRad="38100" dist="38100" dir="2700000" algn="tl">
                  <a:srgbClr val="C0C0C0"/>
                </a:outerShdw>
              </a:effectLst>
              <a:latin typeface="Arial" panose="020B0604020202020204" pitchFamily="34" charset="0"/>
              <a:cs typeface="Arial" panose="020B0604020202020204" pitchFamily="34" charset="0"/>
            </a:endParaRPr>
          </a:p>
          <a:p>
            <a:pPr marL="1701800" indent="-452438" eaLnBrk="1" hangingPunct="1">
              <a:lnSpc>
                <a:spcPct val="150000"/>
              </a:lnSpc>
              <a:buFont typeface="Arial" panose="020B0604020202020204" pitchFamily="34" charset="0"/>
              <a:buNone/>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1800" b="1"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1701800" indent="-452438" eaLnBrk="1" hangingPunct="1">
              <a:lnSpc>
                <a:spcPct val="150000"/>
              </a:lnSpc>
              <a:buFont typeface="Arial" panose="020B0604020202020204" pitchFamily="34" charset="0"/>
              <a:buNone/>
              <a:defRPr/>
            </a:pP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1800" b="1" dirty="0" smtClean="0">
                <a:effectLst>
                  <a:outerShdw blurRad="38100" dist="38100" dir="2700000" algn="tl">
                    <a:srgbClr val="C0C0C0"/>
                  </a:outerShdw>
                </a:effectLst>
                <a:latin typeface="Arial" panose="020B0604020202020204" pitchFamily="34" charset="0"/>
                <a:cs typeface="Arial" panose="020B0604020202020204" pitchFamily="34" charset="0"/>
              </a:rPr>
              <a:t>Moderate </a:t>
            </a: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risk </a:t>
            </a: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that some problems exist and as a result the target will not be achieved in the planned time frames- </a:t>
            </a: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remedial action</a:t>
            </a: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 is needed to avoid this.</a:t>
            </a: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     </a:t>
            </a:r>
          </a:p>
          <a:p>
            <a:pPr marL="1701800" indent="-452438" eaLnBrk="1" hangingPunct="1">
              <a:lnSpc>
                <a:spcPct val="150000"/>
              </a:lnSpc>
              <a:buFont typeface="Arial" panose="020B0604020202020204" pitchFamily="34" charset="0"/>
              <a:buNone/>
              <a:defRPr/>
            </a:pPr>
            <a:r>
              <a:rPr lang="en-US" sz="1800" b="1" dirty="0" smtClean="0">
                <a:effectLst>
                  <a:outerShdw blurRad="38100" dist="38100" dir="2700000" algn="tl">
                    <a:srgbClr val="C0C0C0"/>
                  </a:outerShdw>
                </a:effectLst>
                <a:latin typeface="Arial" panose="020B0604020202020204" pitchFamily="34" charset="0"/>
                <a:cs typeface="Arial" panose="020B0604020202020204" pitchFamily="34" charset="0"/>
              </a:rPr>
              <a:t>        Certainty</a:t>
            </a:r>
            <a:r>
              <a:rPr lang="en-US" sz="18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that the target will not be achieved or was not achieved in the planned timeframes- </a:t>
            </a: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major remedial action</a:t>
            </a: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 and urgent </a:t>
            </a: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intervention</a:t>
            </a: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 is required</a:t>
            </a:r>
          </a:p>
          <a:p>
            <a:pPr marL="1701800" indent="-452438">
              <a:buNone/>
              <a:defRPr/>
            </a:pPr>
            <a:endParaRPr lang="en-US" sz="1800" dirty="0">
              <a:effectLst>
                <a:outerShdw blurRad="38100" dist="38100" dir="2700000" algn="tl">
                  <a:srgbClr val="C0C0C0"/>
                </a:outerShdw>
              </a:effectLst>
              <a:latin typeface="Arial" panose="020B0604020202020204" pitchFamily="34" charset="0"/>
              <a:cs typeface="Arial" panose="020B0604020202020204" pitchFamily="34" charset="0"/>
            </a:endParaRPr>
          </a:p>
          <a:p>
            <a:pPr marL="452438" indent="-452438" eaLnBrk="1" hangingPunct="1">
              <a:defRPr/>
            </a:pPr>
            <a:endParaRPr lang="en-US" sz="1800" dirty="0">
              <a:effectLst>
                <a:outerShdw blurRad="38100" dist="38100" dir="2700000" algn="tl">
                  <a:srgbClr val="C0C0C0"/>
                </a:outerShdw>
              </a:effectLst>
              <a:latin typeface="Arial" panose="020B0604020202020204" pitchFamily="34" charset="0"/>
              <a:cs typeface="Arial" panose="020B0604020202020204" pitchFamily="34" charset="0"/>
            </a:endParaRPr>
          </a:p>
          <a:p>
            <a:pPr marL="452438" indent="-452438" eaLnBrk="1" hangingPunct="1">
              <a:buFont typeface="Arial" panose="020B0604020202020204" pitchFamily="34" charset="0"/>
              <a:buNone/>
              <a:defRPr/>
            </a:pPr>
            <a:r>
              <a:rPr lang="en-US" sz="18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1800" b="1"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1800" dirty="0">
              <a:effectLst>
                <a:outerShdw blurRad="38100" dist="38100" dir="2700000" algn="tl">
                  <a:srgbClr val="C0C0C0"/>
                </a:outerShdw>
              </a:effectLst>
              <a:latin typeface="Arial" panose="020B0604020202020204" pitchFamily="34" charset="0"/>
              <a:cs typeface="Arial" panose="020B0604020202020204" pitchFamily="34" charset="0"/>
            </a:endParaRPr>
          </a:p>
          <a:p>
            <a:pPr marL="452438" indent="-452438" eaLnBrk="1" hangingPunct="1">
              <a:defRPr/>
            </a:pPr>
            <a:endParaRPr lang="en-US" sz="1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5605" name="Date Placeholder 6"/>
          <p:cNvSpPr txBox="1">
            <a:spLocks noGrp="1"/>
          </p:cNvSpPr>
          <p:nvPr/>
        </p:nvSpPr>
        <p:spPr bwMode="auto">
          <a:xfrm>
            <a:off x="1066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endParaRPr lang="en-US" altLang="en-US" sz="1400" smtClean="0">
              <a:solidFill>
                <a:prstClr val="black"/>
              </a:solidFill>
              <a:latin typeface="Times New Roman" panose="02020603050405020304" pitchFamily="18" charset="0"/>
              <a:ea typeface="ヒラギノ角ゴ Pro W3" pitchFamily="1" charset="-128"/>
            </a:endParaRPr>
          </a:p>
        </p:txBody>
      </p:sp>
      <p:sp>
        <p:nvSpPr>
          <p:cNvPr id="25606" name="Footer Placeholder 5"/>
          <p:cNvSpPr txBox="1">
            <a:spLocks noGrp="1"/>
          </p:cNvSpPr>
          <p:nvPr/>
        </p:nvSpPr>
        <p:spPr bwMode="auto">
          <a:xfrm>
            <a:off x="3505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0" fontAlgn="base" hangingPunct="0">
              <a:spcBef>
                <a:spcPct val="0"/>
              </a:spcBef>
              <a:spcAft>
                <a:spcPct val="0"/>
              </a:spcAft>
              <a:buFontTx/>
              <a:buNone/>
            </a:pPr>
            <a:endParaRPr lang="en-US" altLang="en-US" sz="1400" smtClean="0">
              <a:solidFill>
                <a:prstClr val="black"/>
              </a:solidFill>
              <a:latin typeface="Times New Roman" panose="02020603050405020304" pitchFamily="18" charset="0"/>
              <a:ea typeface="ヒラギノ角ゴ Pro W3" pitchFamily="1" charset="-128"/>
            </a:endParaRPr>
          </a:p>
        </p:txBody>
      </p:sp>
      <p:sp>
        <p:nvSpPr>
          <p:cNvPr id="25607" name="Slide Number Placeholder 4"/>
          <p:cNvSpPr txBox="1">
            <a:spLocks noGrp="1"/>
          </p:cNvSpPr>
          <p:nvPr/>
        </p:nvSpPr>
        <p:spPr bwMode="auto">
          <a:xfrm>
            <a:off x="6934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914400" eaLnBrk="0" fontAlgn="base" hangingPunct="0">
              <a:spcBef>
                <a:spcPct val="0"/>
              </a:spcBef>
              <a:spcAft>
                <a:spcPct val="0"/>
              </a:spcAft>
              <a:buFontTx/>
              <a:buNone/>
            </a:pPr>
            <a:fld id="{7AB8D1EA-C09D-4E26-BA9B-BBDDFEA9604C}" type="slidenum">
              <a:rPr lang="en-US" altLang="en-US" sz="1400" smtClean="0">
                <a:solidFill>
                  <a:prstClr val="black"/>
                </a:solidFill>
                <a:latin typeface="Times New Roman" panose="02020603050405020304" pitchFamily="18" charset="0"/>
                <a:ea typeface="ヒラギノ角ゴ Pro W3" pitchFamily="1" charset="-128"/>
              </a:rPr>
              <a:pPr algn="r" defTabSz="914400" eaLnBrk="0" fontAlgn="base" hangingPunct="0">
                <a:spcBef>
                  <a:spcPct val="0"/>
                </a:spcBef>
                <a:spcAft>
                  <a:spcPct val="0"/>
                </a:spcAft>
                <a:buFontTx/>
                <a:buNone/>
              </a:pPr>
              <a:t>7</a:t>
            </a:fld>
            <a:endParaRPr lang="en-US" altLang="en-US" sz="1400" smtClean="0">
              <a:solidFill>
                <a:prstClr val="black"/>
              </a:solidFill>
              <a:latin typeface="Times New Roman" panose="02020603050405020304" pitchFamily="18" charset="0"/>
              <a:ea typeface="ヒラギノ角ゴ Pro W3" pitchFamily="1" charset="-128"/>
            </a:endParaRPr>
          </a:p>
        </p:txBody>
      </p:sp>
      <p:sp>
        <p:nvSpPr>
          <p:cNvPr id="25609" name="Rectangle 54"/>
          <p:cNvSpPr>
            <a:spLocks noChangeArrowheads="1"/>
          </p:cNvSpPr>
          <p:nvPr/>
        </p:nvSpPr>
        <p:spPr bwMode="auto">
          <a:xfrm>
            <a:off x="455608" y="2163119"/>
            <a:ext cx="1222375" cy="288925"/>
          </a:xfrm>
          <a:prstGeom prst="rect">
            <a:avLst/>
          </a:prstGeom>
          <a:solidFill>
            <a:srgbClr val="00B05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endParaRPr lang="en-US" altLang="en-US" sz="2400" smtClean="0">
              <a:solidFill>
                <a:prstClr val="black"/>
              </a:solidFill>
              <a:latin typeface="Times New Roman" panose="02020603050405020304" pitchFamily="18" charset="0"/>
              <a:ea typeface="ヒラギノ角ゴ Pro W3" pitchFamily="1" charset="-128"/>
            </a:endParaRPr>
          </a:p>
        </p:txBody>
      </p:sp>
      <p:sp>
        <p:nvSpPr>
          <p:cNvPr id="25610" name="Rectangle 53"/>
          <p:cNvSpPr>
            <a:spLocks noChangeArrowheads="1"/>
          </p:cNvSpPr>
          <p:nvPr/>
        </p:nvSpPr>
        <p:spPr bwMode="auto">
          <a:xfrm>
            <a:off x="455607" y="3055983"/>
            <a:ext cx="1222375" cy="358775"/>
          </a:xfrm>
          <a:prstGeom prst="rect">
            <a:avLst/>
          </a:prstGeom>
          <a:solidFill>
            <a:srgbClr val="FFFF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endParaRPr lang="en-US" altLang="en-US" sz="2400" smtClean="0">
              <a:solidFill>
                <a:prstClr val="black"/>
              </a:solidFill>
              <a:latin typeface="Times New Roman" panose="02020603050405020304" pitchFamily="18" charset="0"/>
              <a:ea typeface="ヒラギノ角ゴ Pro W3" pitchFamily="1" charset="-128"/>
            </a:endParaRPr>
          </a:p>
        </p:txBody>
      </p:sp>
      <p:sp>
        <p:nvSpPr>
          <p:cNvPr id="25611" name="Rectangle 52"/>
          <p:cNvSpPr>
            <a:spLocks noChangeArrowheads="1"/>
          </p:cNvSpPr>
          <p:nvPr/>
        </p:nvSpPr>
        <p:spPr bwMode="auto">
          <a:xfrm>
            <a:off x="455606" y="4377474"/>
            <a:ext cx="1222375" cy="358775"/>
          </a:xfrm>
          <a:prstGeom prst="rect">
            <a:avLst/>
          </a:prstGeom>
          <a:solidFill>
            <a:srgbClr val="FF00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endParaRPr lang="en-US" altLang="en-US" sz="2400" smtClean="0">
              <a:solidFill>
                <a:prstClr val="black"/>
              </a:solidFill>
              <a:latin typeface="Times New Roman" panose="02020603050405020304" pitchFamily="18" charset="0"/>
              <a:ea typeface="ヒラギノ角ゴ Pro W3" pitchFamily="1" charset="-128"/>
            </a:endParaRPr>
          </a:p>
        </p:txBody>
      </p:sp>
      <p:sp>
        <p:nvSpPr>
          <p:cNvPr id="4" name="Footer Placeholder 3"/>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1778331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br>
            <a:endParaRPr lang="en-US" dirty="0"/>
          </a:p>
        </p:txBody>
      </p:sp>
      <p:sp>
        <p:nvSpPr>
          <p:cNvPr id="23555" name="Subtitle 2"/>
          <p:cNvSpPr>
            <a:spLocks noGrp="1"/>
          </p:cNvSpPr>
          <p:nvPr>
            <p:ph idx="1"/>
          </p:nvPr>
        </p:nvSpPr>
        <p:spPr>
          <a:xfrm>
            <a:off x="271012" y="846138"/>
            <a:ext cx="8915400" cy="4525963"/>
          </a:xfrm>
        </p:spPr>
        <p:txBody>
          <a:bodyPr/>
          <a:lstStyle/>
          <a:p>
            <a:pPr defTabSz="914400" eaLnBrk="1" hangingPunct="1">
              <a:spcBef>
                <a:spcPct val="0"/>
              </a:spcBef>
            </a:pPr>
            <a:endParaRPr lang="en-ZA" altLang="en-US" sz="2800" b="1" dirty="0" smtClean="0">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914400" eaLnBrk="1" hangingPunct="1">
              <a:spcBef>
                <a:spcPct val="0"/>
              </a:spcBef>
            </a:pPr>
            <a:endParaRPr lang="en-ZA" altLang="en-US" sz="2800" b="1" dirty="0" smtClean="0">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914400" eaLnBrk="1" hangingPunct="1"/>
            <a:endParaRPr lang="en-US" altLang="en-US" dirty="0" smtClean="0">
              <a:ea typeface="Aharoni" panose="02010803020104030203" pitchFamily="2" charset="-79"/>
              <a:cs typeface="Arial" panose="020B0604020202020204" pitchFamily="34" charset="0"/>
            </a:endParaRPr>
          </a:p>
        </p:txBody>
      </p:sp>
      <p:sp>
        <p:nvSpPr>
          <p:cNvPr id="6" name="Rectangle 6"/>
          <p:cNvSpPr>
            <a:spLocks noChangeArrowheads="1"/>
          </p:cNvSpPr>
          <p:nvPr/>
        </p:nvSpPr>
        <p:spPr bwMode="auto">
          <a:xfrm>
            <a:off x="495300" y="2209800"/>
            <a:ext cx="9182100" cy="1447800"/>
          </a:xfrm>
          <a:prstGeom prst="rect">
            <a:avLst/>
          </a:prstGeom>
          <a:solidFill>
            <a:srgbClr val="FFFFFF"/>
          </a:solidFill>
          <a:ln w="19050">
            <a:solidFill>
              <a:srgbClr val="CC9900"/>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ea typeface="ヒラギノ角ゴ Pro W3" pitchFamily="1" charset="-128"/>
              </a:defRPr>
            </a:lvl1pPr>
            <a:lvl2pPr marL="742950" indent="-285750">
              <a:spcBef>
                <a:spcPct val="20000"/>
              </a:spcBef>
              <a:buChar char="–"/>
              <a:defRPr sz="2800">
                <a:solidFill>
                  <a:schemeClr val="tx1"/>
                </a:solidFill>
                <a:latin typeface="Times New Roman" panose="02020603050405020304" pitchFamily="18" charset="0"/>
                <a:ea typeface="ヒラギノ角ゴ Pro W3" pitchFamily="1" charset="-128"/>
              </a:defRPr>
            </a:lvl2pPr>
            <a:lvl3pPr marL="1143000" indent="-228600">
              <a:spcBef>
                <a:spcPct val="20000"/>
              </a:spcBef>
              <a:buChar char="•"/>
              <a:defRPr sz="2400">
                <a:solidFill>
                  <a:schemeClr val="tx1"/>
                </a:solidFill>
                <a:latin typeface="Times New Roman" panose="02020603050405020304" pitchFamily="18" charset="0"/>
                <a:ea typeface="ヒラギノ角ゴ Pro W3" pitchFamily="1" charset="-128"/>
              </a:defRPr>
            </a:lvl3pPr>
            <a:lvl4pPr marL="1600200" indent="-228600">
              <a:spcBef>
                <a:spcPct val="20000"/>
              </a:spcBef>
              <a:buChar char="–"/>
              <a:defRPr sz="2000">
                <a:solidFill>
                  <a:schemeClr val="tx1"/>
                </a:solidFill>
                <a:latin typeface="Times New Roman" panose="02020603050405020304" pitchFamily="18" charset="0"/>
                <a:ea typeface="ヒラギノ角ゴ Pro W3" pitchFamily="1" charset="-128"/>
              </a:defRPr>
            </a:lvl4pPr>
            <a:lvl5pPr marL="2057400" indent="-228600">
              <a:spcBef>
                <a:spcPct val="20000"/>
              </a:spcBef>
              <a:buChar char="»"/>
              <a:defRPr sz="20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pitchFamily="1" charset="-128"/>
              </a:defRPr>
            </a:lvl9pPr>
          </a:lstStyle>
          <a:p>
            <a:pPr algn="ctr" defTabSz="914400">
              <a:spcBef>
                <a:spcPct val="0"/>
              </a:spcBef>
              <a:buFontTx/>
              <a:buNone/>
              <a:defRPr/>
            </a:pPr>
            <a:r>
              <a:rPr lang="en-GB" altLang="en-US" sz="3600" kern="0" dirty="0" smtClean="0">
                <a:solidFill>
                  <a:srgbClr val="000000"/>
                </a:solidFill>
                <a:latin typeface="Arial" panose="020B0604020202020204" pitchFamily="34" charset="0"/>
                <a:cs typeface="Arial" panose="020B0604020202020204" pitchFamily="34" charset="0"/>
              </a:rPr>
              <a:t/>
            </a:r>
            <a:br>
              <a:rPr lang="en-GB" altLang="en-US" sz="3600" kern="0" dirty="0" smtClean="0">
                <a:solidFill>
                  <a:srgbClr val="000000"/>
                </a:solidFill>
                <a:latin typeface="Arial" panose="020B0604020202020204" pitchFamily="34" charset="0"/>
                <a:cs typeface="Arial" panose="020B0604020202020204" pitchFamily="34" charset="0"/>
              </a:rPr>
            </a:br>
            <a:r>
              <a:rPr lang="en-GB" altLang="en-US" b="1" kern="0" dirty="0" smtClean="0">
                <a:solidFill>
                  <a:srgbClr val="000000"/>
                </a:solidFill>
                <a:latin typeface="Arial Black" panose="020B0A04020102020204" pitchFamily="34" charset="0"/>
                <a:cs typeface="Arial" panose="020B0604020202020204" pitchFamily="34" charset="0"/>
              </a:rPr>
              <a:t>Performance Per Programme</a:t>
            </a:r>
            <a:r>
              <a:rPr lang="en-GB" altLang="en-US" sz="3600" b="1" kern="0" dirty="0" smtClean="0">
                <a:solidFill>
                  <a:srgbClr val="000000"/>
                </a:solidFill>
                <a:latin typeface="Arial" panose="020B0604020202020204" pitchFamily="34" charset="0"/>
                <a:cs typeface="Arial" panose="020B0604020202020204" pitchFamily="34" charset="0"/>
              </a:rPr>
              <a:t/>
            </a:r>
            <a:br>
              <a:rPr lang="en-GB" altLang="en-US" sz="3600" b="1" kern="0" dirty="0" smtClean="0">
                <a:solidFill>
                  <a:srgbClr val="000000"/>
                </a:solidFill>
                <a:latin typeface="Arial" panose="020B0604020202020204" pitchFamily="34" charset="0"/>
                <a:cs typeface="Arial" panose="020B0604020202020204" pitchFamily="34" charset="0"/>
              </a:rPr>
            </a:br>
            <a:endParaRPr lang="en-GB" altLang="en-US" sz="3600" b="1" kern="0" dirty="0" smtClean="0">
              <a:solidFill>
                <a:srgbClr val="00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581759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b="1" kern="0" dirty="0" smtClean="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br>
            <a: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t/>
            </a:r>
            <a:br>
              <a:rPr lang="en-GB" altLang="en-US" sz="3200" b="1" kern="0" dirty="0">
                <a:solidFill>
                  <a:srgbClr val="000000"/>
                </a:solidFill>
                <a:latin typeface="Aharoni" panose="02010803020104030203" pitchFamily="2" charset="-79"/>
                <a:ea typeface="ヒラギノ角ゴ Pro W3" pitchFamily="1" charset="-128"/>
                <a:cs typeface="Aharoni" panose="02010803020104030203" pitchFamily="2" charset="-79"/>
              </a:rPr>
            </a:br>
            <a:endParaRPr lang="en-US" dirty="0"/>
          </a:p>
        </p:txBody>
      </p:sp>
      <p:sp>
        <p:nvSpPr>
          <p:cNvPr id="24579" name="Subtitle 2"/>
          <p:cNvSpPr>
            <a:spLocks noGrp="1"/>
          </p:cNvSpPr>
          <p:nvPr>
            <p:ph idx="1"/>
          </p:nvPr>
        </p:nvSpPr>
        <p:spPr/>
        <p:txBody>
          <a:bodyPr/>
          <a:lstStyle/>
          <a:p>
            <a:pPr defTabSz="914400" eaLnBrk="1" hangingPunct="1">
              <a:spcBef>
                <a:spcPct val="0"/>
              </a:spcBef>
            </a:pPr>
            <a:endParaRPr lang="en-ZA" altLang="en-US" sz="2800" b="1" smtClean="0">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914400" eaLnBrk="1" hangingPunct="1">
              <a:spcBef>
                <a:spcPct val="0"/>
              </a:spcBef>
            </a:pPr>
            <a:endParaRPr lang="en-ZA" altLang="en-US" sz="2800" b="1" smtClean="0">
              <a:solidFill>
                <a:srgbClr val="000000"/>
              </a:solidFill>
              <a:latin typeface="Arial" panose="020B0604020202020204" pitchFamily="34" charset="0"/>
              <a:ea typeface="Aharoni" panose="02010803020104030203" pitchFamily="2" charset="-79"/>
              <a:cs typeface="Arial" panose="020B0604020202020204" pitchFamily="34" charset="0"/>
            </a:endParaRPr>
          </a:p>
          <a:p>
            <a:pPr defTabSz="914400" eaLnBrk="1" hangingPunct="1"/>
            <a:endParaRPr lang="en-US" altLang="en-US" smtClean="0">
              <a:ea typeface="Aharoni" panose="02010803020104030203" pitchFamily="2" charset="-79"/>
              <a:cs typeface="Arial" panose="020B0604020202020204" pitchFamily="34" charset="0"/>
            </a:endParaRPr>
          </a:p>
        </p:txBody>
      </p:sp>
      <p:sp>
        <p:nvSpPr>
          <p:cNvPr id="5" name="Rectangle 3"/>
          <p:cNvSpPr txBox="1">
            <a:spLocks noChangeArrowheads="1"/>
          </p:cNvSpPr>
          <p:nvPr/>
        </p:nvSpPr>
        <p:spPr bwMode="auto">
          <a:xfrm>
            <a:off x="330200" y="860425"/>
            <a:ext cx="9245600"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a:buFontTx/>
              <a:buNone/>
              <a:defRPr/>
            </a:pPr>
            <a:endParaRPr lang="en-ZA" altLang="en-US" sz="4000" b="1" kern="0" dirty="0" smtClean="0">
              <a:solidFill>
                <a:prstClr val="black"/>
              </a:solidFill>
              <a:ea typeface="ヒラギノ角ゴ Pro W3" pitchFamily="1" charset="-128"/>
            </a:endParaRPr>
          </a:p>
          <a:p>
            <a:pPr marL="0" indent="0" algn="ctr" defTabSz="914400">
              <a:buFontTx/>
              <a:buNone/>
              <a:defRPr/>
            </a:pPr>
            <a:r>
              <a:rPr lang="en-ZA" altLang="en-US" b="1" kern="0" dirty="0" smtClean="0">
                <a:solidFill>
                  <a:prstClr val="black"/>
                </a:solidFill>
                <a:latin typeface="Arial Black" panose="020B0A04020102020204" pitchFamily="34" charset="0"/>
                <a:ea typeface="ヒラギノ角ゴ Pro W3" pitchFamily="1" charset="-128"/>
              </a:rPr>
              <a:t>KEY ACHIEVEMENTS FOR THE REPORTING PERIOD </a:t>
            </a:r>
          </a:p>
          <a:p>
            <a:pPr marL="0" indent="0" algn="ctr" defTabSz="914400">
              <a:buFontTx/>
              <a:buNone/>
              <a:defRPr/>
            </a:pPr>
            <a:r>
              <a:rPr lang="en-ZA" altLang="en-US" b="1" kern="0" dirty="0" smtClean="0">
                <a:solidFill>
                  <a:prstClr val="black"/>
                </a:solidFill>
                <a:latin typeface="Arial Black" panose="020B0A04020102020204" pitchFamily="34" charset="0"/>
                <a:ea typeface="ヒラギノ角ゴ Pro W3" pitchFamily="1" charset="-128"/>
              </a:rPr>
              <a:t>APRIL 2018 – JUNE 2018</a:t>
            </a:r>
          </a:p>
        </p:txBody>
      </p:sp>
      <p:sp>
        <p:nvSpPr>
          <p:cNvPr id="6" name="Footer Placeholder 5"/>
          <p:cNvSpPr>
            <a:spLocks noGrp="1"/>
          </p:cNvSpPr>
          <p:nvPr>
            <p:ph type="ftr" sz="quarter" idx="11"/>
          </p:nvPr>
        </p:nvSpPr>
        <p:spPr/>
        <p:txBody>
          <a:bodyPr/>
          <a:lstStyle/>
          <a:p>
            <a:r>
              <a:rPr lang="en-US" smtClean="0"/>
              <a:t>Portfolio Commitee</a:t>
            </a:r>
            <a:endParaRPr lang="en-US"/>
          </a:p>
        </p:txBody>
      </p:sp>
    </p:spTree>
    <p:extLst>
      <p:ext uri="{BB962C8B-B14F-4D97-AF65-F5344CB8AC3E}">
        <p14:creationId xmlns:p14="http://schemas.microsoft.com/office/powerpoint/2010/main" xmlns="" val="3129872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1729</TotalTime>
  <Words>3507</Words>
  <Application>Microsoft Office PowerPoint</Application>
  <PresentationFormat>A4 Paper (210x297 mm)</PresentationFormat>
  <Paragraphs>642</Paragraphs>
  <Slides>47</Slides>
  <Notes>25</Notes>
  <HiddenSlides>0</HiddenSlides>
  <MMClips>0</MMClips>
  <ScaleCrop>false</ScaleCrop>
  <HeadingPairs>
    <vt:vector size="4" baseType="variant">
      <vt:variant>
        <vt:lpstr>Theme</vt:lpstr>
      </vt:variant>
      <vt:variant>
        <vt:i4>13</vt:i4>
      </vt:variant>
      <vt:variant>
        <vt:lpstr>Slide Titles</vt:lpstr>
      </vt:variant>
      <vt:variant>
        <vt:i4>47</vt:i4>
      </vt:variant>
    </vt:vector>
  </HeadingPairs>
  <TitlesOfParts>
    <vt:vector size="60" baseType="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 DSD First Quarter Performance and   Expenditure Report   (1 April 2018 – 30 June 2018)  Draft Presentation to Portfolio Committee on Social Development  </vt:lpstr>
      <vt:lpstr>Overview </vt:lpstr>
      <vt:lpstr>Purpose </vt:lpstr>
      <vt:lpstr>Strategic Priorities</vt:lpstr>
      <vt:lpstr> Programmes Purpose  </vt:lpstr>
      <vt:lpstr>   </vt:lpstr>
      <vt:lpstr>Standard Reporting Format and Rating System</vt:lpstr>
      <vt:lpstr>   </vt:lpstr>
      <vt:lpstr>   </vt:lpstr>
      <vt:lpstr>Achievement of Targets per Programme: 2018-19   Quarter 1  Report </vt:lpstr>
      <vt:lpstr>   </vt:lpstr>
      <vt:lpstr>Slide 12</vt:lpstr>
      <vt:lpstr>PROGRAMME 1: ADMINISTRATION</vt:lpstr>
      <vt:lpstr>   </vt:lpstr>
      <vt:lpstr>Slide 15</vt:lpstr>
      <vt:lpstr>Slide 16</vt:lpstr>
      <vt:lpstr>Slide 17</vt:lpstr>
      <vt:lpstr>Slide 18</vt:lpstr>
      <vt:lpstr>PROGRAMME 2: SOCIAL ASSISTANCE</vt:lpstr>
      <vt:lpstr>Slide 20</vt:lpstr>
      <vt:lpstr>Slide 21</vt:lpstr>
      <vt:lpstr>PROGRAMME 3: SOCIAL SECURITY POLICY AND ADMINISTRATION</vt:lpstr>
      <vt:lpstr>Slide 23</vt:lpstr>
      <vt:lpstr>Slide 24</vt:lpstr>
      <vt:lpstr>PROGRAMME 4: WELFARE SERVICES POLICY DEVELOPMENT AND IMPLEMENTATION SUPPORT</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DSD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 Lebelo</dc:creator>
  <cp:lastModifiedBy>PUMZA</cp:lastModifiedBy>
  <cp:revision>198</cp:revision>
  <dcterms:created xsi:type="dcterms:W3CDTF">2017-04-24T13:16:48Z</dcterms:created>
  <dcterms:modified xsi:type="dcterms:W3CDTF">2018-08-31T08:36:10Z</dcterms:modified>
</cp:coreProperties>
</file>