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325" r:id="rId3"/>
    <p:sldId id="320" r:id="rId4"/>
    <p:sldId id="321" r:id="rId5"/>
    <p:sldId id="327" r:id="rId6"/>
    <p:sldId id="326" r:id="rId7"/>
    <p:sldId id="323" r:id="rId8"/>
    <p:sldId id="328" r:id="rId9"/>
    <p:sldId id="315" r:id="rId10"/>
    <p:sldId id="314" r:id="rId11"/>
    <p:sldId id="302" r:id="rId12"/>
  </p:sldIdLst>
  <p:sldSz cx="9144000" cy="6858000" type="screen4x3"/>
  <p:notesSz cx="7102475" cy="10234613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souw van Jaarsveld" initials="RvJ" lastIdx="3" clrIdx="0"/>
  <p:cmAuthor id="1" name="Van Jaarsveld, R &lt;rossouwvj@sun.ac.za&gt;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7140"/>
    <a:srgbClr val="DD3F32"/>
    <a:srgbClr val="941929"/>
    <a:srgbClr val="8B7D51"/>
    <a:srgbClr val="60223B"/>
    <a:srgbClr val="006666"/>
    <a:srgbClr val="8C979A"/>
    <a:srgbClr val="00408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5" autoAdjust="0"/>
    <p:restoredTop sz="89291" autoAdjust="0"/>
  </p:normalViewPr>
  <p:slideViewPr>
    <p:cSldViewPr>
      <p:cViewPr varScale="1">
        <p:scale>
          <a:sx n="104" d="100"/>
          <a:sy n="104" d="100"/>
        </p:scale>
        <p:origin x="-18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682" cy="4969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81" tIns="47791" rIns="95581" bIns="47791" numCol="1" anchor="t" anchorCtr="0" compatLnSpc="1">
            <a:prstTxWarp prst="textNoShape">
              <a:avLst/>
            </a:prstTxWarp>
          </a:bodyPr>
          <a:lstStyle>
            <a:lvl1pPr defTabSz="956749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8794" y="0"/>
            <a:ext cx="3043681" cy="4969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81" tIns="47791" rIns="95581" bIns="47791" numCol="1" anchor="t" anchorCtr="0" compatLnSpc="1">
            <a:prstTxWarp prst="textNoShape">
              <a:avLst/>
            </a:prstTxWarp>
          </a:bodyPr>
          <a:lstStyle>
            <a:lvl1pPr algn="r" defTabSz="956749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8074"/>
            <a:ext cx="3043682" cy="4985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81" tIns="47791" rIns="95581" bIns="47791" numCol="1" anchor="b" anchorCtr="0" compatLnSpc="1">
            <a:prstTxWarp prst="textNoShape">
              <a:avLst/>
            </a:prstTxWarp>
          </a:bodyPr>
          <a:lstStyle>
            <a:lvl1pPr defTabSz="956749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8794" y="9708074"/>
            <a:ext cx="3043681" cy="4985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581" tIns="47791" rIns="95581" bIns="47791" numCol="1" anchor="b" anchorCtr="0" compatLnSpc="1">
            <a:prstTxWarp prst="textNoShape">
              <a:avLst/>
            </a:prstTxWarp>
          </a:bodyPr>
          <a:lstStyle>
            <a:lvl1pPr algn="r" defTabSz="956749" eaLnBrk="0" hangingPunct="0">
              <a:defRPr sz="1300"/>
            </a:lvl1pPr>
          </a:lstStyle>
          <a:p>
            <a:pPr>
              <a:defRPr/>
            </a:pPr>
            <a:fld id="{7D6A476D-3B18-4781-99D6-2446523A0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484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6855" cy="5100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7334" tIns="48666" rIns="97334" bIns="48666" numCol="1" anchor="t" anchorCtr="0" compatLnSpc="1">
            <a:prstTxWarp prst="textNoShape">
              <a:avLst/>
            </a:prstTxWarp>
          </a:bodyPr>
          <a:lstStyle>
            <a:lvl1pPr defTabSz="973331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22" y="2"/>
            <a:ext cx="3076854" cy="5100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7334" tIns="48666" rIns="97334" bIns="48666" numCol="1" anchor="t" anchorCtr="0" compatLnSpc="1">
            <a:prstTxWarp prst="textNoShape">
              <a:avLst/>
            </a:prstTxWarp>
          </a:bodyPr>
          <a:lstStyle>
            <a:lvl1pPr algn="r" defTabSz="973331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63588"/>
            <a:ext cx="5099050" cy="382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108" y="4840874"/>
            <a:ext cx="5208261" cy="4589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7334" tIns="48666" rIns="97334" bIns="48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5038"/>
            <a:ext cx="3076855" cy="5084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7334" tIns="48666" rIns="97334" bIns="48666" numCol="1" anchor="b" anchorCtr="0" compatLnSpc="1">
            <a:prstTxWarp prst="textNoShape">
              <a:avLst/>
            </a:prstTxWarp>
          </a:bodyPr>
          <a:lstStyle>
            <a:lvl1pPr defTabSz="973331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22" y="9685038"/>
            <a:ext cx="3076854" cy="5084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7334" tIns="48666" rIns="97334" bIns="48666" numCol="1" anchor="b" anchorCtr="0" compatLnSpc="1">
            <a:prstTxWarp prst="textNoShape">
              <a:avLst/>
            </a:prstTxWarp>
          </a:bodyPr>
          <a:lstStyle>
            <a:lvl1pPr algn="r" defTabSz="973331" eaLnBrk="0" hangingPunct="0">
              <a:defRPr sz="1300"/>
            </a:lvl1pPr>
          </a:lstStyle>
          <a:p>
            <a:pPr>
              <a:defRPr/>
            </a:pPr>
            <a:fld id="{9228D394-84BD-494E-AB8A-67F60BFE02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3316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7999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685417" y="4365104"/>
            <a:ext cx="6858000" cy="575320"/>
          </a:xfrm>
        </p:spPr>
        <p:txBody>
          <a:bodyPr anchor="t"/>
          <a:lstStyle>
            <a:lvl1pPr algn="r">
              <a:lnSpc>
                <a:spcPct val="130000"/>
              </a:lnSpc>
              <a:defRPr sz="2800" b="0" i="0">
                <a:solidFill>
                  <a:srgbClr val="941929"/>
                </a:solidFill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3367" y="5801942"/>
            <a:ext cx="6750050" cy="281333"/>
          </a:xfrm>
        </p:spPr>
        <p:txBody>
          <a:bodyPr/>
          <a:lstStyle>
            <a:lvl1pPr marL="0" indent="0" algn="r">
              <a:buFontTx/>
              <a:buNone/>
              <a:defRPr b="1" i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793368" y="6054019"/>
            <a:ext cx="6750050" cy="327309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685417" y="4869160"/>
            <a:ext cx="6867128" cy="720725"/>
          </a:xfrm>
        </p:spPr>
        <p:txBody>
          <a:bodyPr/>
          <a:lstStyle>
            <a:lvl1pPr marL="0" indent="0" algn="r">
              <a:buFontTx/>
              <a:buNone/>
              <a:defRPr sz="2800" b="1" i="0">
                <a:solidFill>
                  <a:srgbClr val="941929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 lvl="0"/>
            <a:r>
              <a:rPr lang="en-US" dirty="0"/>
              <a:t>Click to edit Master 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394" y="5733256"/>
            <a:ext cx="2117366" cy="8570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96A6-9077-48AC-9AE5-91A5D9FC61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457200"/>
            <a:ext cx="16954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49339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C995F-FF9B-4BBE-A895-F282B69D90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7056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295400"/>
            <a:ext cx="33147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5400"/>
            <a:ext cx="33147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0B3A-51B3-4EE5-BC84-AA0A8A5870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7056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295400"/>
            <a:ext cx="67818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8FC2D-48EC-40C5-AB84-568C36B05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57200"/>
            <a:ext cx="7376864" cy="457200"/>
          </a:xfrm>
        </p:spPr>
        <p:txBody>
          <a:bodyPr/>
          <a:lstStyle>
            <a:lvl1pPr>
              <a:defRPr b="0" i="0"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r>
              <a:rPr lang="en-US" dirty="0"/>
              <a:t>CLICK TO EDIT TITLE </a:t>
            </a:r>
            <a:r>
              <a:rPr lang="mr-IN" dirty="0"/>
              <a:t>–</a:t>
            </a:r>
            <a:r>
              <a:rPr lang="en-US" dirty="0"/>
              <a:t> TYPE UPPERCASE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Clr>
                <a:srgbClr val="941929"/>
              </a:buClr>
              <a:buFont typeface="Arial" charset="0"/>
              <a:buChar char="•"/>
              <a:defRPr/>
            </a:lvl1pPr>
            <a:lvl2pPr marL="742950" indent="-285750">
              <a:spcBef>
                <a:spcPts val="888"/>
              </a:spcBef>
              <a:buClr>
                <a:schemeClr val="tx1">
                  <a:lumMod val="75000"/>
                  <a:lumOff val="25000"/>
                </a:schemeClr>
              </a:buClr>
              <a:buFont typeface="Helvetica" charset="0"/>
              <a:buChar char="-"/>
              <a:defRPr b="1" i="0">
                <a:latin typeface="Helvetica" charset="0"/>
                <a:ea typeface="Helvetica" charset="0"/>
                <a:cs typeface="Helvetica" charset="0"/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Helvetica" charset="0"/>
              <a:buChar char="-"/>
              <a:defRPr b="1" i="0">
                <a:latin typeface="Helvetica" charset="0"/>
                <a:ea typeface="Helvetica" charset="0"/>
                <a:cs typeface="Helvetica" charset="0"/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Helvetica" charset="0"/>
              <a:buChar char="-"/>
              <a:defRPr b="1" i="0">
                <a:latin typeface="Helvetica" charset="0"/>
                <a:ea typeface="Helvetica" charset="0"/>
                <a:cs typeface="Helvetica" charset="0"/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Helvetica" charset="0"/>
              <a:buChar char="-"/>
              <a:defRPr b="1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C64A-923B-45B4-8924-41C2BFDA97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54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BF541-AAEF-472C-AAFF-F559FD75CA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89D65-27DC-416F-849E-519185129E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64C5-1765-4654-A2C2-ADCC892415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3B58-B6ED-43F5-9E33-B6D34B4F5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240B-484D-48AB-AB9B-5FF2F16B0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ECC5-09F8-4AAC-90EC-FDE2D9DAC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8460432" y="6309320"/>
            <a:ext cx="1584176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0"/>
            <a:ext cx="9142984" cy="6857999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88640"/>
            <a:ext cx="6705600" cy="99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 </a:t>
            </a:r>
            <a:r>
              <a:rPr lang="mr-IN" dirty="0"/>
              <a:t>–</a:t>
            </a:r>
            <a:r>
              <a:rPr lang="en-US" dirty="0"/>
              <a:t> TYPE UPPERCASE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678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0432" y="6309320"/>
            <a:ext cx="6453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7F78722F-684A-48E6-B33F-FFB25F6732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0390" y="6209246"/>
            <a:ext cx="1191042" cy="4583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 i="0">
          <a:solidFill>
            <a:srgbClr val="941929"/>
          </a:solidFill>
          <a:latin typeface="Helvetica Light" charset="0"/>
          <a:ea typeface="Helvetica Light" charset="0"/>
          <a:cs typeface="Helvetica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41929"/>
        </a:buClr>
        <a:buFont typeface="Arial" charset="0"/>
        <a:buChar char="•"/>
        <a:defRPr sz="1400" b="0" i="0">
          <a:solidFill>
            <a:schemeClr val="tx1">
              <a:lumMod val="75000"/>
              <a:lumOff val="25000"/>
            </a:schemeClr>
          </a:solidFill>
          <a:latin typeface="Helvetica Light" charset="0"/>
          <a:ea typeface="Helvetica Light" charset="0"/>
          <a:cs typeface="Helvetica Light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41929"/>
        </a:buClr>
        <a:buFont typeface="Arial" charset="0"/>
        <a:buChar char="•"/>
        <a:defRPr sz="1200" b="0" i="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1929"/>
        </a:buClr>
        <a:buFont typeface="Arial" charset="0"/>
        <a:buChar char="•"/>
        <a:defRPr sz="1000" b="0" i="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41929"/>
        </a:buClr>
        <a:buFont typeface="Arial" charset="0"/>
        <a:buChar char="•"/>
        <a:defRPr sz="900" b="0" i="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1929"/>
        </a:buClr>
        <a:buFont typeface="Arial" charset="0"/>
        <a:buChar char="•"/>
        <a:defRPr sz="900" b="0" i="0">
          <a:solidFill>
            <a:schemeClr val="tx1">
              <a:lumMod val="75000"/>
              <a:lumOff val="25000"/>
            </a:schemeClr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685417" y="4149080"/>
            <a:ext cx="6858000" cy="575320"/>
          </a:xfrm>
        </p:spPr>
        <p:txBody>
          <a:bodyPr/>
          <a:lstStyle/>
          <a:p>
            <a:r>
              <a:rPr lang="en-GB" dirty="0"/>
              <a:t>Comments to Parliament on CAB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Prof Willem Boshoff &amp; </a:t>
            </a:r>
          </a:p>
          <a:p>
            <a:r>
              <a:rPr lang="en-US" dirty="0"/>
              <a:t>Prof Philip Sutherland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9DC16528-5622-694F-8249-257CEDA6F5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29 August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35866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89378-4D60-5444-A8FF-C930B445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 SUTHERLAND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A1F75-5A0E-8E4A-9480-C3AB91AE3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B76541-7BE7-3B42-A0EF-48310830F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4746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95400"/>
            <a:ext cx="6781800" cy="429384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ZA" sz="32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ED9C3-DDB7-4627-A51B-66C4CEC9B817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43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6BBBB-DDA9-EE4A-B967-9BC72B43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92192D-9C24-1E46-9892-871CAE7C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Prof Boshoff: focus on economics of competition issues in South Africa</a:t>
            </a:r>
          </a:p>
          <a:p>
            <a:endParaRPr lang="en-US" sz="2400" dirty="0"/>
          </a:p>
          <a:p>
            <a:r>
              <a:rPr lang="en-US" sz="2400" dirty="0"/>
              <a:t>Prof Sutherland: competition law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68EDA4-7963-8544-B239-63DF3E6D3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80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A841B3-4E0B-BA44-BE13-11F54D5D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7592888" cy="457200"/>
          </a:xfrm>
        </p:spPr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E60FA2-6C45-2E4B-BE95-98A88A1A5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6781800" cy="5301952"/>
          </a:xfrm>
        </p:spPr>
        <p:txBody>
          <a:bodyPr/>
          <a:lstStyle/>
          <a:p>
            <a:r>
              <a:rPr lang="en-US" sz="2400" dirty="0"/>
              <a:t>Market concentration and its relation to competition</a:t>
            </a:r>
          </a:p>
          <a:p>
            <a:endParaRPr lang="en-US" sz="2400" dirty="0"/>
          </a:p>
          <a:p>
            <a:r>
              <a:rPr lang="en-US" sz="2400" dirty="0"/>
              <a:t>Emphasis on the limits of market concentration as a predictor of economic </a:t>
            </a:r>
            <a:r>
              <a:rPr lang="en-US" sz="2400" dirty="0" err="1"/>
              <a:t>behaviour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Importance of accounting for developments in economic theory, while keeping the policy flexible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84ACA9-7DAC-1B45-AF58-ECF0701B29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551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90A10-E774-8642-B686-9C922A0F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C1867-9187-7D41-9714-3439C407A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7016824" cy="5229944"/>
          </a:xfrm>
        </p:spPr>
        <p:txBody>
          <a:bodyPr/>
          <a:lstStyle/>
          <a:p>
            <a:r>
              <a:rPr lang="en-US" sz="2400" dirty="0"/>
              <a:t>Competition influenced by many factors, of which concentration is only one</a:t>
            </a:r>
          </a:p>
          <a:p>
            <a:pPr lvl="1"/>
            <a:r>
              <a:rPr lang="en-US" sz="2000" dirty="0"/>
              <a:t>Economic theory since 1960s: cannot assume high concentration = weak competition</a:t>
            </a:r>
          </a:p>
          <a:p>
            <a:r>
              <a:rPr lang="en-US" sz="2400" dirty="0"/>
              <a:t>Economic analysis of these issues differ</a:t>
            </a:r>
          </a:p>
          <a:p>
            <a:pPr lvl="1"/>
            <a:r>
              <a:rPr lang="en-US" sz="2000" dirty="0"/>
              <a:t>Market concentration, which refers to number &amp; size of firms </a:t>
            </a:r>
          </a:p>
          <a:p>
            <a:pPr lvl="1"/>
            <a:r>
              <a:rPr lang="en-US" sz="2000" dirty="0"/>
              <a:t>Ownership concentration, which refers to number &amp; size of owners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CD34B1-5F3D-0944-AEA0-319E5EC8B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536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BAE75-76CE-2E4A-A7FC-EBF19408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2538BB-36F1-684B-BEE1-9EF49774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one is interested in what is </a:t>
            </a:r>
            <a:r>
              <a:rPr lang="en-US" sz="2400"/>
              <a:t>driving market concentration </a:t>
            </a:r>
            <a:r>
              <a:rPr lang="en-US" sz="2400" dirty="0"/>
              <a:t>specifically, we need to consider</a:t>
            </a:r>
          </a:p>
          <a:p>
            <a:pPr lvl="1"/>
            <a:r>
              <a:rPr lang="en-US" sz="2000" dirty="0"/>
              <a:t>In the absence of mergers, entry/exit will naturally increase concentration</a:t>
            </a:r>
          </a:p>
          <a:p>
            <a:pPr lvl="1"/>
            <a:r>
              <a:rPr lang="en-US" sz="2000" dirty="0"/>
              <a:t>Scale - the small size of the South African economy often allows only a few competitors</a:t>
            </a:r>
          </a:p>
          <a:p>
            <a:pPr lvl="1"/>
            <a:r>
              <a:rPr lang="en-US" sz="2000" dirty="0"/>
              <a:t>Role of government regulation, past and present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5D2158-04A3-DC48-9E2E-CCD03B018F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181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90A10-E774-8642-B686-9C922A0F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C1867-9187-7D41-9714-3439C407A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7376864" cy="5229944"/>
          </a:xfrm>
        </p:spPr>
        <p:txBody>
          <a:bodyPr/>
          <a:lstStyle/>
          <a:p>
            <a:r>
              <a:rPr lang="en-US" sz="2400" dirty="0"/>
              <a:t>Concentration is nevertheless useful</a:t>
            </a:r>
          </a:p>
          <a:p>
            <a:pPr lvl="1"/>
            <a:r>
              <a:rPr lang="en-US" sz="2200" dirty="0"/>
              <a:t>Competition problems MAY occur in more concentrated markets</a:t>
            </a:r>
          </a:p>
          <a:p>
            <a:pPr lvl="1"/>
            <a:r>
              <a:rPr lang="en-US" sz="2200" dirty="0"/>
              <a:t>Competition problems don’t (generally) occur in less concentrated markets</a:t>
            </a:r>
          </a:p>
          <a:p>
            <a:r>
              <a:rPr lang="en-US" sz="2400" dirty="0"/>
              <a:t>This is why we calculate concentration at start of a competition case and then proceed to analyse effects</a:t>
            </a:r>
          </a:p>
          <a:p>
            <a:pPr lvl="1"/>
            <a:r>
              <a:rPr lang="en-US" sz="2200" dirty="0"/>
              <a:t>Structure does not give conclusive          prediction about competitive effects</a:t>
            </a:r>
          </a:p>
          <a:p>
            <a:pPr lvl="1"/>
            <a:r>
              <a:rPr lang="en-US" sz="2200" dirty="0"/>
              <a:t>An effects analysis is necessary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BCD34B1-5F3D-0944-AEA0-319E5EC8B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8054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386DA-5380-774C-9D3C-1AED6106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23E912-4A69-ED4B-9C35-B2D5216B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implications for CAB?</a:t>
            </a:r>
          </a:p>
          <a:p>
            <a:pPr lvl="1"/>
            <a:r>
              <a:rPr lang="en-US" sz="2200" dirty="0"/>
              <a:t>The amendments must not lead competition analysis to become primarily based on structure</a:t>
            </a:r>
            <a:endParaRPr lang="en-US" sz="2000" dirty="0"/>
          </a:p>
          <a:p>
            <a:pPr lvl="1"/>
            <a:r>
              <a:rPr lang="en-US" sz="2200" dirty="0"/>
              <a:t>This is the essence of the economics approach</a:t>
            </a:r>
          </a:p>
          <a:p>
            <a:pPr lvl="1"/>
            <a:r>
              <a:rPr lang="en-US" sz="2000" dirty="0"/>
              <a:t>A</a:t>
            </a:r>
            <a:r>
              <a:rPr lang="en-US" sz="2200" dirty="0"/>
              <a:t>mendments should not be too specific about particular economic concepts (average variable cost)</a:t>
            </a:r>
          </a:p>
          <a:p>
            <a:pPr lvl="1"/>
            <a:r>
              <a:rPr lang="en-US" sz="2200" dirty="0"/>
              <a:t>Amendments should not assume harm when dealing with a large firm or place the burden on the large firm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E7ADE5-5098-A44D-876E-D32AF7D5D1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987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F91E2-81C2-D340-B033-5B2448AC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EA25E-A2BB-E84C-A890-A61706D3F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Of course, South African faces important competition challenge (IMF/World Bank)</a:t>
            </a:r>
          </a:p>
          <a:p>
            <a:pPr lvl="1"/>
            <a:r>
              <a:rPr lang="en-US" sz="2200" dirty="0"/>
              <a:t>But we need to understand the sources</a:t>
            </a:r>
          </a:p>
          <a:p>
            <a:pPr lvl="1"/>
            <a:r>
              <a:rPr lang="en-US" sz="2200" dirty="0"/>
              <a:t>Impact of sectoral policies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52C2E0-8A3A-624A-9FAD-080263C3E1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4630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B87E7-2924-AA47-9046-5932A2CA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4DBF14-24AD-DD45-B475-7D880A57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7376864" cy="4800600"/>
          </a:xfrm>
        </p:spPr>
        <p:txBody>
          <a:bodyPr/>
          <a:lstStyle/>
          <a:p>
            <a:r>
              <a:rPr lang="en-US" sz="2400" dirty="0"/>
              <a:t>Another reason for weak competition: low levels of participation by foreign firms</a:t>
            </a:r>
          </a:p>
          <a:p>
            <a:r>
              <a:rPr lang="en-US" sz="2400" dirty="0"/>
              <a:t>Investment by foreigners is absolutely critical</a:t>
            </a:r>
          </a:p>
          <a:p>
            <a:pPr lvl="1"/>
            <a:r>
              <a:rPr lang="en-US" sz="2200" dirty="0"/>
              <a:t>No real alternatives </a:t>
            </a:r>
          </a:p>
          <a:p>
            <a:pPr lvl="1"/>
            <a:r>
              <a:rPr lang="en-US" sz="2200" dirty="0"/>
              <a:t>We are attracting too little</a:t>
            </a:r>
          </a:p>
          <a:p>
            <a:r>
              <a:rPr lang="en-US" sz="2400" dirty="0"/>
              <a:t>Relevance for competition policy? International investment = acquisitions of local firms</a:t>
            </a:r>
          </a:p>
          <a:p>
            <a:r>
              <a:rPr lang="en-US" sz="2400" dirty="0"/>
              <a:t>Implications</a:t>
            </a:r>
          </a:p>
          <a:p>
            <a:pPr lvl="1"/>
            <a:r>
              <a:rPr lang="en-US" sz="2200" dirty="0"/>
              <a:t>Rules of game must be clear</a:t>
            </a:r>
          </a:p>
          <a:p>
            <a:pPr lvl="1"/>
            <a:r>
              <a:rPr lang="en-US" sz="2200" dirty="0"/>
              <a:t>Amendments </a:t>
            </a:r>
            <a:r>
              <a:rPr lang="en-US" sz="2200" dirty="0" err="1"/>
              <a:t>w.r.t</a:t>
            </a:r>
            <a:r>
              <a:rPr lang="en-US" sz="2200" dirty="0"/>
              <a:t>. national security-related mergers vague / open for abuse/state capture</a:t>
            </a:r>
          </a:p>
          <a:p>
            <a:pPr lvl="1"/>
            <a:r>
              <a:rPr lang="en-US" sz="2200" dirty="0"/>
              <a:t>Rephrase and leave it to competition authorities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45E76A-0E57-E641-8FF8-062DB2610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ED9C3-DDB7-4627-A51B-66C4CEC9B817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8938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senaat1-03-02">
  <a:themeElements>
    <a:clrScheme name="">
      <a:dk1>
        <a:srgbClr val="000000"/>
      </a:dk1>
      <a:lt1>
        <a:srgbClr val="FFFFFF"/>
      </a:lt1>
      <a:dk2>
        <a:srgbClr val="FFFFFF"/>
      </a:dk2>
      <a:lt2>
        <a:srgbClr val="75263D"/>
      </a:lt2>
      <a:accent1>
        <a:srgbClr val="8C969C"/>
      </a:accent1>
      <a:accent2>
        <a:srgbClr val="967140"/>
      </a:accent2>
      <a:accent3>
        <a:srgbClr val="FFFFFF"/>
      </a:accent3>
      <a:accent4>
        <a:srgbClr val="000000"/>
      </a:accent4>
      <a:accent5>
        <a:srgbClr val="C5C9CB"/>
      </a:accent5>
      <a:accent6>
        <a:srgbClr val="876639"/>
      </a:accent6>
      <a:hlink>
        <a:srgbClr val="004086"/>
      </a:hlink>
      <a:folHlink>
        <a:srgbClr val="000000"/>
      </a:folHlink>
    </a:clrScheme>
    <a:fontScheme name="senaat1-03-0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naat1-03-02 1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H:\us2002\powerpoint\senaat1-03-02.pot</Template>
  <TotalTime>15250</TotalTime>
  <Words>396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senaat1-03-02</vt:lpstr>
      <vt:lpstr>Comments to Parliament on CAB</vt:lpstr>
      <vt:lpstr>STRUCTURE</vt:lpstr>
      <vt:lpstr>THEMES</vt:lpstr>
      <vt:lpstr>COMPETITION</vt:lpstr>
      <vt:lpstr>COMPETITION</vt:lpstr>
      <vt:lpstr>COMPETITION</vt:lpstr>
      <vt:lpstr>COMPETITION</vt:lpstr>
      <vt:lpstr>COMPETITION</vt:lpstr>
      <vt:lpstr>COMPETITION</vt:lpstr>
      <vt:lpstr>PROF SUTHERLAND</vt:lpstr>
      <vt:lpstr>Slide 11</vt:lpstr>
    </vt:vector>
  </TitlesOfParts>
  <Company>Stellenbosch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 Suggested Usages</dc:title>
  <dc:creator>Administrator</dc:creator>
  <cp:lastModifiedBy>PUMZA</cp:lastModifiedBy>
  <cp:revision>1298</cp:revision>
  <cp:lastPrinted>2015-02-16T08:19:21Z</cp:lastPrinted>
  <dcterms:created xsi:type="dcterms:W3CDTF">2002-02-28T05:44:40Z</dcterms:created>
  <dcterms:modified xsi:type="dcterms:W3CDTF">2018-09-04T14:08:52Z</dcterms:modified>
</cp:coreProperties>
</file>