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70" r:id="rId4"/>
    <p:sldId id="272" r:id="rId5"/>
    <p:sldId id="273" r:id="rId6"/>
    <p:sldId id="275" r:id="rId7"/>
    <p:sldId id="274" r:id="rId8"/>
    <p:sldId id="276" r:id="rId9"/>
    <p:sldId id="269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EFF6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32"/>
  </p:normalViewPr>
  <p:slideViewPr>
    <p:cSldViewPr>
      <p:cViewPr>
        <p:scale>
          <a:sx n="90" d="100"/>
          <a:sy n="90" d="100"/>
        </p:scale>
        <p:origin x="-224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B1160-CBC0-431C-B5EA-FA9E817BB3EF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72A462-1F78-4E07-A819-CCB8C4C63F0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8505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11230-45CF-4A62-AE56-580A1A2E9EC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7364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2A462-1F78-4E07-A819-CCB8C4C63F09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65620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2A462-1F78-4E07-A819-CCB8C4C63F09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65620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2A462-1F78-4E07-A819-CCB8C4C63F09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65620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2A462-1F78-4E07-A819-CCB8C4C63F09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6562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6575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1700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63668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3A8DA4D-B97B-4155-8F5C-73B9797B89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120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BBDF-8C8E-4563-AE8D-4E901221401E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029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3D0C-61AD-4D9D-8874-3F7CCB4F5D7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927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30B4-884A-4846-9129-8B20DCDD8522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047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0039-7D20-4B86-8E99-C947467703DC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93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3E60-6068-4225-A3EB-375B835E2C1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39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B724-7F5E-4DC2-A61E-E647E0CAE51C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4365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5FF9B-68BA-4B05-936A-31A21B7C3C8A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72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57475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ADB40-452F-44A8-AE0C-2946686FCE66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229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7FA15-C4EB-42B6-B345-62BF61AB7BA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97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3B7E-52D2-468E-8AA3-7BAD102F91A6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0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3054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9326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1395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0868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5623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2703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8552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492C4-48E4-439E-9525-D952A21A19DE}" type="datetimeFigureOut">
              <a:rPr lang="en-ZA" smtClean="0"/>
              <a:pPr/>
              <a:t>2018/08/30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B2C9B-67A0-4FDD-9416-EA2AE2F54CDB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1055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0E4A66B-28AB-4DF1-A2D6-B31C1BD5FD2E}" type="slidenum">
              <a:rPr lang="en-US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1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3338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79512" y="1772817"/>
            <a:ext cx="8294563" cy="1944216"/>
          </a:xfrm>
          <a:noFill/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NATIONAL CREDIT AMENDMENT BILL</a:t>
            </a:r>
          </a:p>
        </p:txBody>
      </p:sp>
      <p:sp>
        <p:nvSpPr>
          <p:cNvPr id="13317" name="Rectangle 14"/>
          <p:cNvSpPr>
            <a:spLocks noChangeArrowheads="1"/>
          </p:cNvSpPr>
          <p:nvPr/>
        </p:nvSpPr>
        <p:spPr bwMode="auto">
          <a:xfrm>
            <a:off x="777875" y="4548188"/>
            <a:ext cx="769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20000"/>
              </a:spcBef>
            </a:pPr>
            <a:endParaRPr lang="en-US" sz="1200" dirty="0">
              <a:solidFill>
                <a:schemeClr val="bg1"/>
              </a:solidFill>
              <a:ea typeface="Osaka" pitchFamily="1" charset="-128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1004629" y="4437112"/>
            <a:ext cx="7696200" cy="720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1400" dirty="0" smtClean="0">
                <a:solidFill>
                  <a:schemeClr val="bg1"/>
                </a:solidFill>
                <a:ea typeface="Osaka"/>
                <a:cs typeface="Osaka"/>
              </a:rPr>
              <a:t>Engagement with the Portfolio Committee on  Trade and Industry</a:t>
            </a:r>
          </a:p>
          <a:p>
            <a:pPr algn="r">
              <a:spcBef>
                <a:spcPct val="20000"/>
              </a:spcBef>
            </a:pPr>
            <a:r>
              <a:rPr lang="en-US" sz="1400" dirty="0" smtClean="0">
                <a:solidFill>
                  <a:schemeClr val="bg1"/>
                </a:solidFill>
                <a:ea typeface="Osaka"/>
                <a:cs typeface="Osaka"/>
              </a:rPr>
              <a:t>National Treasury,  28 August 2018</a:t>
            </a:r>
            <a:endParaRPr lang="en-US" sz="1400" b="1" dirty="0" smtClean="0">
              <a:solidFill>
                <a:schemeClr val="bg1"/>
              </a:solidFill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0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sz="2200" dirty="0" smtClean="0"/>
              <a:t>NT </a:t>
            </a:r>
            <a:r>
              <a:rPr lang="en-ZA" sz="2200" b="1" dirty="0" smtClean="0"/>
              <a:t>supports </a:t>
            </a:r>
            <a:r>
              <a:rPr lang="en-ZA" sz="2200" dirty="0" smtClean="0"/>
              <a:t>draft National Credit Amendment Bill, and appreciates efforts made by the PCTI to address concerns raised.  </a:t>
            </a:r>
          </a:p>
          <a:p>
            <a:pPr algn="just"/>
            <a:r>
              <a:rPr lang="en-ZA" sz="2200" dirty="0" smtClean="0"/>
              <a:t>NT supports bringing </a:t>
            </a:r>
            <a:r>
              <a:rPr lang="en-ZA" sz="2200" dirty="0"/>
              <a:t>relief to consumers in </a:t>
            </a:r>
            <a:r>
              <a:rPr lang="en-ZA" sz="2200" dirty="0" smtClean="0"/>
              <a:t>respect </a:t>
            </a:r>
            <a:r>
              <a:rPr lang="en-ZA" sz="2200" dirty="0"/>
              <a:t>of </a:t>
            </a:r>
            <a:r>
              <a:rPr lang="en-ZA" sz="2200" dirty="0" smtClean="0"/>
              <a:t>these debt relief measures, keeping in mind the </a:t>
            </a:r>
            <a:r>
              <a:rPr lang="en-ZA" sz="2200" dirty="0"/>
              <a:t>need to approach consumer protection from a systemic perspective by taking into account the other </a:t>
            </a:r>
            <a:r>
              <a:rPr lang="en-ZA" sz="2200" b="1" dirty="0"/>
              <a:t>financial sector policy objectives of financial stability, financial inclusion and financial integrity</a:t>
            </a:r>
            <a:r>
              <a:rPr lang="en-ZA" sz="2200" dirty="0"/>
              <a:t>. </a:t>
            </a:r>
            <a:endParaRPr lang="en-ZA" sz="2200" dirty="0" smtClean="0"/>
          </a:p>
          <a:p>
            <a:pPr algn="just"/>
            <a:r>
              <a:rPr lang="en-ZA" sz="2200" dirty="0" smtClean="0"/>
              <a:t>NT supports the focus on NINAs that cannot access existing personal insolvency measures, we </a:t>
            </a:r>
            <a:r>
              <a:rPr lang="en-ZA" sz="2200" b="1" dirty="0" smtClean="0"/>
              <a:t>see the Bill as a learning experience for strengthening South Africa’s insolvency regime</a:t>
            </a:r>
            <a:r>
              <a:rPr lang="en-ZA" sz="2200" dirty="0" smtClean="0"/>
              <a:t>. </a:t>
            </a:r>
          </a:p>
          <a:p>
            <a:pPr lvl="0" algn="just"/>
            <a:r>
              <a:rPr lang="en-US" sz="2200" dirty="0"/>
              <a:t>Have </a:t>
            </a:r>
            <a:r>
              <a:rPr lang="en-US" sz="2200" b="1" dirty="0"/>
              <a:t>proposals to further enhance and strengthen the Bill </a:t>
            </a:r>
            <a:r>
              <a:rPr lang="en-US" sz="2200" dirty="0"/>
              <a:t>– it should help those most in need, within a reasonable time period, in a sustainable way that does </a:t>
            </a:r>
            <a:r>
              <a:rPr lang="en-US" sz="2200" b="1" dirty="0"/>
              <a:t>not compromise financial inclusion or financial stability.</a:t>
            </a:r>
          </a:p>
          <a:p>
            <a:pPr algn="just"/>
            <a:endParaRPr lang="en-ZA" sz="2200" dirty="0" smtClean="0"/>
          </a:p>
          <a:p>
            <a:pPr algn="just"/>
            <a:endParaRPr lang="en-ZA" sz="2200" dirty="0" smtClean="0"/>
          </a:p>
          <a:p>
            <a:pPr algn="just"/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76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12088" cy="838200"/>
          </a:xfrm>
        </p:spPr>
        <p:txBody>
          <a:bodyPr/>
          <a:lstStyle/>
          <a:p>
            <a:r>
              <a:rPr lang="en-ZA" dirty="0"/>
              <a:t>Proposals to further refine and strengthen the Bill - </a:t>
            </a:r>
            <a:r>
              <a:rPr lang="en-ZA" dirty="0" smtClean="0"/>
              <a:t>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4744"/>
            <a:ext cx="8763000" cy="4742656"/>
          </a:xfrm>
        </p:spPr>
        <p:txBody>
          <a:bodyPr/>
          <a:lstStyle/>
          <a:p>
            <a:pPr algn="just"/>
            <a:r>
              <a:rPr lang="en-US" dirty="0" smtClean="0"/>
              <a:t>Clause 12, amendment of section 86, </a:t>
            </a:r>
            <a:r>
              <a:rPr lang="en-US" b="1" dirty="0" smtClean="0"/>
              <a:t>widens the scope of the bill to secured loans</a:t>
            </a:r>
          </a:p>
          <a:p>
            <a:pPr lvl="1" algn="just"/>
            <a:r>
              <a:rPr lang="en-US" dirty="0" err="1" smtClean="0"/>
              <a:t>Recognise</a:t>
            </a:r>
            <a:r>
              <a:rPr lang="en-US" dirty="0" smtClean="0"/>
              <a:t> </a:t>
            </a:r>
            <a:r>
              <a:rPr lang="en-US" u="sng" dirty="0" smtClean="0"/>
              <a:t>current limitation for Magistrates</a:t>
            </a:r>
            <a:r>
              <a:rPr lang="en-US" dirty="0" smtClean="0"/>
              <a:t>, may be </a:t>
            </a:r>
            <a:r>
              <a:rPr lang="en-US" u="sng" dirty="0" smtClean="0"/>
              <a:t>overly constrained</a:t>
            </a:r>
            <a:r>
              <a:rPr lang="en-US" dirty="0" smtClean="0"/>
              <a:t> in their ability to resolve disputes between credit providers and borrowers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Note that there are certain </a:t>
            </a:r>
            <a:r>
              <a:rPr lang="en-US" u="sng" dirty="0" smtClean="0"/>
              <a:t>non-compliant credit providers</a:t>
            </a:r>
            <a:r>
              <a:rPr lang="en-US" dirty="0" smtClean="0"/>
              <a:t> operating outside of the </a:t>
            </a:r>
            <a:r>
              <a:rPr lang="en-US" dirty="0" err="1" smtClean="0"/>
              <a:t>TaskTeam</a:t>
            </a:r>
            <a:r>
              <a:rPr lang="en-US" dirty="0" smtClean="0"/>
              <a:t> agreement between NCR and industry; 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Propose that solutions should </a:t>
            </a:r>
            <a:r>
              <a:rPr lang="en-US" u="sng" dirty="0" smtClean="0"/>
              <a:t>protect the integrity of the debt review process</a:t>
            </a:r>
            <a:r>
              <a:rPr lang="en-US" dirty="0" smtClean="0"/>
              <a:t> and continue to </a:t>
            </a:r>
            <a:r>
              <a:rPr lang="en-US" u="sng" dirty="0" smtClean="0"/>
              <a:t>support voluntary resolution</a:t>
            </a:r>
            <a:r>
              <a:rPr lang="en-US" dirty="0" smtClean="0"/>
              <a:t> – too many disputes backlog the system and hurt borrowers </a:t>
            </a:r>
          </a:p>
          <a:p>
            <a:pPr lvl="2" algn="just"/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b="1" dirty="0" smtClean="0"/>
          </a:p>
          <a:p>
            <a:pPr lvl="1" algn="just"/>
            <a:endParaRPr lang="en-US" b="1" dirty="0"/>
          </a:p>
          <a:p>
            <a:pPr marL="457200" lvl="1" indent="0" algn="just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3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67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84096" cy="838200"/>
          </a:xfrm>
        </p:spPr>
        <p:txBody>
          <a:bodyPr/>
          <a:lstStyle/>
          <a:p>
            <a:r>
              <a:rPr lang="en-ZA" dirty="0"/>
              <a:t>Proposals to further refine and strengthen the Bill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4744"/>
            <a:ext cx="8763000" cy="5472608"/>
          </a:xfrm>
        </p:spPr>
        <p:txBody>
          <a:bodyPr/>
          <a:lstStyle/>
          <a:p>
            <a:pPr lvl="1" algn="just"/>
            <a:r>
              <a:rPr lang="en-US" dirty="0" smtClean="0"/>
              <a:t>Agree </a:t>
            </a:r>
            <a:r>
              <a:rPr lang="en-US" dirty="0"/>
              <a:t>with the principle that Magistrate should be able to resolve disputes with </a:t>
            </a:r>
            <a:r>
              <a:rPr lang="en-US" b="1" dirty="0"/>
              <a:t>reasonable powers over credit providers</a:t>
            </a:r>
            <a:r>
              <a:rPr lang="en-US" dirty="0"/>
              <a:t>, provided that: </a:t>
            </a:r>
          </a:p>
          <a:p>
            <a:pPr lvl="2" algn="just"/>
            <a:endParaRPr lang="en-US" dirty="0" smtClean="0"/>
          </a:p>
          <a:p>
            <a:pPr lvl="2" algn="just"/>
            <a:r>
              <a:rPr lang="en-US" dirty="0" smtClean="0"/>
              <a:t>To </a:t>
            </a:r>
            <a:r>
              <a:rPr lang="en-US" u="sng" dirty="0" smtClean="0"/>
              <a:t>protect the integrity of debt review</a:t>
            </a:r>
            <a:r>
              <a:rPr lang="en-US" dirty="0" smtClean="0"/>
              <a:t> and the </a:t>
            </a:r>
            <a:r>
              <a:rPr lang="en-US" dirty="0" err="1"/>
              <a:t>T</a:t>
            </a:r>
            <a:r>
              <a:rPr lang="en-US" dirty="0" err="1" smtClean="0"/>
              <a:t>askteam</a:t>
            </a:r>
            <a:r>
              <a:rPr lang="en-US" dirty="0" smtClean="0"/>
              <a:t> agreements led by the NCR, voluntary </a:t>
            </a:r>
            <a:r>
              <a:rPr lang="en-US" dirty="0"/>
              <a:t>agreements </a:t>
            </a:r>
            <a:r>
              <a:rPr lang="en-US" dirty="0" smtClean="0"/>
              <a:t>reached </a:t>
            </a:r>
            <a:r>
              <a:rPr lang="en-US" dirty="0"/>
              <a:t>over the debt review process are accommodated </a:t>
            </a:r>
            <a:r>
              <a:rPr lang="en-US" dirty="0" smtClean="0"/>
              <a:t>and not changed i.e. </a:t>
            </a:r>
            <a:r>
              <a:rPr lang="en-US" u="sng" dirty="0" smtClean="0"/>
              <a:t>voluntary agreements should not be undermined and changed</a:t>
            </a:r>
            <a:endParaRPr lang="en-US" u="sng" dirty="0"/>
          </a:p>
          <a:p>
            <a:pPr marL="914400" lvl="2" indent="0" algn="just">
              <a:buNone/>
            </a:pPr>
            <a:r>
              <a:rPr lang="en-US" dirty="0" smtClean="0"/>
              <a:t>	</a:t>
            </a:r>
          </a:p>
          <a:p>
            <a:pPr marL="914400" lvl="2" indent="0" algn="just">
              <a:buNone/>
            </a:pPr>
            <a:r>
              <a:rPr lang="en-US" dirty="0" smtClean="0"/>
              <a:t>AND  </a:t>
            </a:r>
            <a:endParaRPr lang="en-US" dirty="0"/>
          </a:p>
          <a:p>
            <a:pPr lvl="2" algn="just"/>
            <a:endParaRPr lang="en-US" dirty="0" smtClean="0"/>
          </a:p>
          <a:p>
            <a:pPr lvl="2" algn="just"/>
            <a:r>
              <a:rPr lang="en-US" dirty="0" smtClean="0"/>
              <a:t>For </a:t>
            </a:r>
            <a:r>
              <a:rPr lang="en-US" dirty="0"/>
              <a:t>secured </a:t>
            </a:r>
            <a:r>
              <a:rPr lang="en-US" dirty="0" smtClean="0"/>
              <a:t>loans, </a:t>
            </a:r>
            <a:r>
              <a:rPr lang="en-US" u="sng" dirty="0" smtClean="0"/>
              <a:t>limit interest rate cuts to be at a minimum of the repo lending rate plus 2</a:t>
            </a:r>
            <a:r>
              <a:rPr lang="en-US" dirty="0" smtClean="0"/>
              <a:t>, as per existing </a:t>
            </a:r>
            <a:r>
              <a:rPr lang="en-US" dirty="0" err="1"/>
              <a:t>TaskTeam</a:t>
            </a:r>
            <a:r>
              <a:rPr lang="en-US" dirty="0"/>
              <a:t> agreement between NCR and </a:t>
            </a:r>
            <a:r>
              <a:rPr lang="en-US" dirty="0" smtClean="0"/>
              <a:t>industry. </a:t>
            </a:r>
          </a:p>
          <a:p>
            <a:pPr marL="914400" lvl="2" indent="0" algn="just">
              <a:buNone/>
            </a:pPr>
            <a:endParaRPr lang="en-US" dirty="0" smtClean="0"/>
          </a:p>
          <a:p>
            <a:pPr marL="914400" lvl="2" indent="0" algn="just">
              <a:buNone/>
            </a:pPr>
            <a:r>
              <a:rPr lang="en-US" dirty="0" smtClean="0"/>
              <a:t>NB </a:t>
            </a:r>
            <a:r>
              <a:rPr lang="en-US" dirty="0"/>
              <a:t>to understand </a:t>
            </a:r>
            <a:r>
              <a:rPr lang="en-US" u="sng" dirty="0"/>
              <a:t>why</a:t>
            </a:r>
            <a:r>
              <a:rPr lang="is-IS" dirty="0"/>
              <a:t> this is being proposed...</a:t>
            </a:r>
            <a:endParaRPr lang="en-US" u="sng" dirty="0"/>
          </a:p>
          <a:p>
            <a:pPr lvl="2" algn="just"/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just"/>
            <a:endParaRPr lang="en-ZA" sz="2200" dirty="0"/>
          </a:p>
          <a:p>
            <a:pPr algn="just"/>
            <a:endParaRPr lang="en-ZA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4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35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84096" cy="838200"/>
          </a:xfrm>
        </p:spPr>
        <p:txBody>
          <a:bodyPr/>
          <a:lstStyle/>
          <a:p>
            <a:r>
              <a:rPr lang="en-ZA" dirty="0" smtClean="0"/>
              <a:t>The role and functioning of deposit taking institutions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4744"/>
            <a:ext cx="8763000" cy="5472608"/>
          </a:xfrm>
        </p:spPr>
        <p:txBody>
          <a:bodyPr/>
          <a:lstStyle/>
          <a:p>
            <a:pPr marL="457200" lvl="1" indent="0" algn="just">
              <a:buNone/>
            </a:pPr>
            <a:endParaRPr lang="en-US" b="1" dirty="0"/>
          </a:p>
          <a:p>
            <a:r>
              <a:rPr lang="en-US" dirty="0" smtClean="0"/>
              <a:t>Deposit taking institutions (DPIs) that are credit providers </a:t>
            </a:r>
            <a:r>
              <a:rPr lang="en-US" u="sng" dirty="0" smtClean="0"/>
              <a:t>act as intermediaries</a:t>
            </a:r>
            <a:r>
              <a:rPr lang="en-US" dirty="0" smtClean="0"/>
              <a:t>, they intermediate between borrowers and deposit takers, this is </a:t>
            </a:r>
            <a:r>
              <a:rPr lang="en-US" u="sng" dirty="0" smtClean="0"/>
              <a:t>different from other credit providers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just"/>
            <a:endParaRPr lang="en-ZA" sz="2200" dirty="0" smtClean="0"/>
          </a:p>
          <a:p>
            <a:pPr algn="just"/>
            <a:r>
              <a:rPr lang="en-ZA" dirty="0" smtClean="0"/>
              <a:t>Your “savings” fund wealth creation</a:t>
            </a:r>
            <a:endParaRPr lang="en-ZA" dirty="0"/>
          </a:p>
          <a:p>
            <a:pPr algn="just"/>
            <a:r>
              <a:rPr lang="en-ZA" dirty="0" smtClean="0"/>
              <a:t>Therefore a bank is sustainable provided that the </a:t>
            </a:r>
            <a:r>
              <a:rPr lang="en-ZA" u="sng" dirty="0" smtClean="0"/>
              <a:t>interest rate it earns</a:t>
            </a:r>
            <a:r>
              <a:rPr lang="en-ZA" dirty="0" smtClean="0"/>
              <a:t> is more than the </a:t>
            </a:r>
            <a:r>
              <a:rPr lang="en-ZA" u="sng" dirty="0" smtClean="0"/>
              <a:t>interest rate that it pays </a:t>
            </a:r>
            <a:r>
              <a:rPr lang="en-ZA" dirty="0" smtClean="0"/>
              <a:t> (must be more than the repo rate i.e. SARB lending rate). </a:t>
            </a:r>
            <a:endParaRPr lang="en-ZA" dirty="0"/>
          </a:p>
          <a:p>
            <a:pPr algn="just"/>
            <a:r>
              <a:rPr lang="en-ZA" dirty="0" smtClean="0"/>
              <a:t>If interest earned is zero, </a:t>
            </a:r>
            <a:r>
              <a:rPr lang="en-ZA" u="sng" dirty="0" smtClean="0"/>
              <a:t>can put bank balance sheet and savings at risk</a:t>
            </a:r>
            <a:endParaRPr lang="en-Z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5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494637"/>
            <a:ext cx="3960440" cy="646331"/>
          </a:xfrm>
          <a:prstGeom prst="rect">
            <a:avLst/>
          </a:prstGeom>
          <a:solidFill>
            <a:srgbClr val="CEFF6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Hold and keep safe your salary and savings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004048" y="3789040"/>
            <a:ext cx="396044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Provide loans for homes and vehicles, as well as businesses </a:t>
            </a:r>
            <a:r>
              <a:rPr lang="en-US" dirty="0" err="1" smtClean="0">
                <a:latin typeface="Arial" charset="0"/>
                <a:ea typeface="ＭＳ Ｐゴシック" pitchFamily="1" charset="-128"/>
              </a:rPr>
              <a:t>etc</a:t>
            </a:r>
            <a:endParaRPr lang="en-US" dirty="0" smtClean="0">
              <a:latin typeface="Arial" charset="0"/>
              <a:ea typeface="ＭＳ Ｐゴシック" pitchFamily="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707904" y="3284984"/>
            <a:ext cx="108012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4100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84096" cy="838200"/>
          </a:xfrm>
        </p:spPr>
        <p:txBody>
          <a:bodyPr/>
          <a:lstStyle/>
          <a:p>
            <a:r>
              <a:rPr lang="en-ZA" dirty="0" smtClean="0"/>
              <a:t>Some key facts, March 2018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08720"/>
            <a:ext cx="8763000" cy="5688632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Share of total credit granted (Consumer Credit Market Report):</a:t>
            </a:r>
          </a:p>
          <a:p>
            <a:pPr lvl="1"/>
            <a:r>
              <a:rPr lang="en-US" sz="1800" dirty="0" smtClean="0"/>
              <a:t>Banks R94.66 </a:t>
            </a:r>
            <a:r>
              <a:rPr lang="en-US" sz="1800" dirty="0"/>
              <a:t>billion (77.83%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 smtClean="0"/>
              <a:t>Retailers </a:t>
            </a:r>
            <a:r>
              <a:rPr lang="en-US" sz="1800" dirty="0"/>
              <a:t>R4.29 billion (3.53%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 smtClean="0"/>
              <a:t>Non-Banks </a:t>
            </a:r>
            <a:r>
              <a:rPr lang="en-US" sz="1800" dirty="0"/>
              <a:t>R10.91 billion (8.97%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 smtClean="0"/>
              <a:t>Other </a:t>
            </a:r>
            <a:r>
              <a:rPr lang="en-US" sz="1800" dirty="0"/>
              <a:t>credit </a:t>
            </a:r>
            <a:r>
              <a:rPr lang="en-US" sz="1800" dirty="0" smtClean="0"/>
              <a:t>providers </a:t>
            </a:r>
            <a:r>
              <a:rPr lang="en-US" sz="1800" dirty="0"/>
              <a:t>R11.76 billion (9.67%) </a:t>
            </a:r>
          </a:p>
          <a:p>
            <a:pPr lvl="1"/>
            <a:endParaRPr lang="en-US" sz="1600" dirty="0"/>
          </a:p>
          <a:p>
            <a:r>
              <a:rPr lang="en-US" dirty="0"/>
              <a:t>Of the total outstanding gross debtors book of consumer credit of R1.78 </a:t>
            </a:r>
            <a:r>
              <a:rPr lang="en-US" dirty="0" smtClean="0"/>
              <a:t>trillion:</a:t>
            </a:r>
          </a:p>
          <a:p>
            <a:pPr lvl="1"/>
            <a:r>
              <a:rPr lang="en-US" sz="1800" dirty="0" smtClean="0"/>
              <a:t>Mortgages </a:t>
            </a:r>
            <a:r>
              <a:rPr lang="en-US" sz="1800" dirty="0"/>
              <a:t>accounted for R913.78 billion (51.41%)</a:t>
            </a:r>
            <a:endParaRPr lang="en-ZA" sz="1800" dirty="0"/>
          </a:p>
          <a:p>
            <a:pPr lvl="1"/>
            <a:r>
              <a:rPr lang="en-US" sz="1800" dirty="0"/>
              <a:t>Secured credit agreements” for R412.56 billion (23.21%)</a:t>
            </a:r>
            <a:endParaRPr lang="en-ZA" sz="1800" dirty="0"/>
          </a:p>
          <a:p>
            <a:pPr lvl="1"/>
            <a:r>
              <a:rPr lang="en-US" sz="1800" dirty="0"/>
              <a:t>Credit facilities for R229.73 billion (12.92%)</a:t>
            </a:r>
            <a:endParaRPr lang="en-ZA" sz="1800" dirty="0"/>
          </a:p>
          <a:p>
            <a:pPr lvl="1"/>
            <a:r>
              <a:rPr lang="en-US" sz="1800" dirty="0"/>
              <a:t>Unsecured credit for R172.56 billion (9.71%) </a:t>
            </a:r>
            <a:endParaRPr lang="en-ZA" sz="1800" dirty="0"/>
          </a:p>
          <a:p>
            <a:pPr lvl="1"/>
            <a:r>
              <a:rPr lang="en-US" sz="1800" dirty="0"/>
              <a:t>Developmental credit for R46.32 billion (2.61%)</a:t>
            </a:r>
            <a:r>
              <a:rPr lang="en-ZA" sz="1800" dirty="0"/>
              <a:t> </a:t>
            </a:r>
            <a:endParaRPr lang="en-US" sz="1800" dirty="0"/>
          </a:p>
          <a:p>
            <a:pPr algn="just"/>
            <a:endParaRPr lang="en-ZA" sz="2200" dirty="0" smtClean="0"/>
          </a:p>
          <a:p>
            <a:pPr algn="just"/>
            <a:r>
              <a:rPr lang="en-ZA" dirty="0" smtClean="0"/>
              <a:t>Clause 12 </a:t>
            </a:r>
            <a:r>
              <a:rPr lang="en-ZA" u="sng" dirty="0" smtClean="0"/>
              <a:t>widens scope and impact</a:t>
            </a:r>
            <a:r>
              <a:rPr lang="en-ZA" dirty="0" smtClean="0"/>
              <a:t> of the Bill from 10% of the market to near 100%; </a:t>
            </a:r>
            <a:r>
              <a:rPr lang="en-ZA" u="sng" dirty="0" smtClean="0"/>
              <a:t>propose that we therefore exercise caution</a:t>
            </a:r>
            <a:r>
              <a:rPr lang="en-ZA" dirty="0" smtClean="0"/>
              <a:t>; technical </a:t>
            </a:r>
            <a:r>
              <a:rPr lang="en-ZA" dirty="0"/>
              <a:t>analysis to date </a:t>
            </a:r>
            <a:r>
              <a:rPr lang="en-ZA" u="sng" dirty="0"/>
              <a:t>looked only at unsecured </a:t>
            </a:r>
            <a:r>
              <a:rPr lang="en-ZA" u="sng" dirty="0" smtClean="0"/>
              <a:t>i.e. </a:t>
            </a:r>
            <a:r>
              <a:rPr lang="en-ZA" u="sng" dirty="0"/>
              <a:t>10% of market</a:t>
            </a: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6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31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84096" cy="838200"/>
          </a:xfrm>
        </p:spPr>
        <p:txBody>
          <a:bodyPr/>
          <a:lstStyle/>
          <a:p>
            <a:r>
              <a:rPr lang="en-ZA" dirty="0" smtClean="0"/>
              <a:t>Some key facts, March 2018, cont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4704"/>
            <a:ext cx="8763000" cy="583264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ZA" dirty="0" smtClean="0"/>
              <a:t>Our technical </a:t>
            </a:r>
            <a:r>
              <a:rPr lang="en-ZA" dirty="0"/>
              <a:t>analysis to date </a:t>
            </a:r>
            <a:r>
              <a:rPr lang="en-ZA" u="sng" dirty="0"/>
              <a:t>looked only at unsecured = 10% of market</a:t>
            </a:r>
            <a:r>
              <a:rPr lang="en-ZA" dirty="0"/>
              <a:t>, we have not performed any analyis of possible reach and impact on the secured market = R1.3t </a:t>
            </a:r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Significant </a:t>
            </a:r>
            <a:r>
              <a:rPr lang="en-ZA" dirty="0"/>
              <a:t>trends </a:t>
            </a:r>
            <a:r>
              <a:rPr lang="en-ZA" dirty="0" smtClean="0"/>
              <a:t>observed in CCM report:</a:t>
            </a:r>
          </a:p>
          <a:p>
            <a:pPr lvl="1"/>
            <a:r>
              <a:rPr lang="en-ZA" sz="1800" dirty="0"/>
              <a:t>V</a:t>
            </a:r>
            <a:r>
              <a:rPr lang="en-ZA" sz="1800" dirty="0" smtClean="0"/>
              <a:t>alue </a:t>
            </a:r>
            <a:r>
              <a:rPr lang="en-ZA" sz="1800" dirty="0"/>
              <a:t>of mortgages granted </a:t>
            </a:r>
            <a:r>
              <a:rPr lang="en-ZA" sz="1800" u="sng" dirty="0"/>
              <a:t>decreased by 14.36%</a:t>
            </a:r>
            <a:r>
              <a:rPr lang="en-ZA" sz="1800" dirty="0"/>
              <a:t> quarter-on-quarter from R41.33 billion to R35.40 </a:t>
            </a:r>
            <a:r>
              <a:rPr lang="en-ZA" sz="1800" dirty="0" smtClean="0"/>
              <a:t>billion </a:t>
            </a:r>
          </a:p>
          <a:p>
            <a:pPr lvl="1"/>
            <a:r>
              <a:rPr lang="en-ZA" sz="1800" dirty="0" smtClean="0"/>
              <a:t>Secured </a:t>
            </a:r>
            <a:r>
              <a:rPr lang="en-ZA" sz="1800" dirty="0"/>
              <a:t>credit granted </a:t>
            </a:r>
            <a:r>
              <a:rPr lang="en-ZA" sz="1800" u="sng" dirty="0"/>
              <a:t>decreased </a:t>
            </a:r>
            <a:r>
              <a:rPr lang="en-ZA" sz="1800" u="sng" dirty="0" smtClean="0"/>
              <a:t>10.54%</a:t>
            </a:r>
            <a:r>
              <a:rPr lang="en-ZA" sz="1800" dirty="0" smtClean="0"/>
              <a:t> quarter-on-quarter from </a:t>
            </a:r>
            <a:r>
              <a:rPr lang="en-ZA" sz="1800" dirty="0"/>
              <a:t>R46.37 billion for December 2017 to R41.48 billion for Macrh </a:t>
            </a:r>
            <a:r>
              <a:rPr lang="en-ZA" sz="1800" dirty="0" smtClean="0"/>
              <a:t>2018.</a:t>
            </a:r>
            <a:endParaRPr lang="en-ZA" sz="1800" dirty="0"/>
          </a:p>
          <a:p>
            <a:pPr lvl="1"/>
            <a:endParaRPr lang="en-ZA" sz="1800" dirty="0"/>
          </a:p>
          <a:p>
            <a:r>
              <a:rPr lang="en-ZA" dirty="0" smtClean="0"/>
              <a:t>For consumers (Credit Bureau Monitor):</a:t>
            </a:r>
          </a:p>
          <a:p>
            <a:pPr lvl="1"/>
            <a:r>
              <a:rPr lang="en-ZA" sz="1800" dirty="0" smtClean="0"/>
              <a:t>3 months in arrears approximately 20%</a:t>
            </a:r>
          </a:p>
          <a:p>
            <a:pPr lvl="1"/>
            <a:r>
              <a:rPr lang="en-ZA" sz="1800" dirty="0" smtClean="0"/>
              <a:t>Adverse listing approximately 10%</a:t>
            </a:r>
          </a:p>
          <a:p>
            <a:pPr lvl="1"/>
            <a:r>
              <a:rPr lang="en-ZA" sz="1800" dirty="0" smtClean="0"/>
              <a:t>Judgements approx 5%</a:t>
            </a:r>
            <a:endParaRPr lang="en-ZA" dirty="0" smtClean="0"/>
          </a:p>
          <a:p>
            <a:endParaRPr lang="en-ZA" dirty="0"/>
          </a:p>
          <a:p>
            <a:r>
              <a:rPr lang="en-ZA" dirty="0" smtClean="0"/>
              <a:t>Recall: Eighty-20 research on unsecured market indicated </a:t>
            </a:r>
            <a:r>
              <a:rPr lang="en-ZA" u="sng" dirty="0" smtClean="0"/>
              <a:t>approx 1.5m “NINA” borrowers with R9.8b outstanding debt in severe distress</a:t>
            </a:r>
            <a:r>
              <a:rPr lang="en-ZA" dirty="0" smtClean="0"/>
              <a:t>, unlikely to repay </a:t>
            </a:r>
            <a:endParaRPr lang="en-ZA" dirty="0"/>
          </a:p>
          <a:p>
            <a:endParaRPr lang="en-US" dirty="0" smtClean="0"/>
          </a:p>
          <a:p>
            <a:pPr lvl="1"/>
            <a:endParaRPr lang="en-US" sz="1600" dirty="0"/>
          </a:p>
          <a:p>
            <a:pPr algn="just"/>
            <a:endParaRPr lang="en-ZA" sz="2200" dirty="0" smtClean="0"/>
          </a:p>
          <a:p>
            <a:pPr algn="just"/>
            <a:endParaRPr lang="en-ZA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7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50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84096" cy="838200"/>
          </a:xfrm>
        </p:spPr>
        <p:txBody>
          <a:bodyPr/>
          <a:lstStyle/>
          <a:p>
            <a:r>
              <a:rPr lang="en-ZA" dirty="0" smtClean="0"/>
              <a:t>Proposed drafting to clause 12 amending s. 86 (7)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4744"/>
            <a:ext cx="8763000" cy="54726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(7) If</a:t>
            </a:r>
            <a:r>
              <a:rPr lang="en-US" dirty="0"/>
              <a:t>, as a result of an assessment conducted in terms of subsection (6), a debt </a:t>
            </a:r>
            <a:r>
              <a:rPr lang="en-US" dirty="0" err="1"/>
              <a:t>counsellor</a:t>
            </a:r>
            <a:r>
              <a:rPr lang="en-US" dirty="0"/>
              <a:t> reasonably concludes that-</a:t>
            </a:r>
            <a:r>
              <a:rPr lang="en-US" dirty="0" smtClean="0"/>
              <a:t> </a:t>
            </a:r>
            <a:endParaRPr lang="en-ZA" dirty="0"/>
          </a:p>
          <a:p>
            <a:pPr marL="0" indent="0">
              <a:buNone/>
            </a:pPr>
            <a:r>
              <a:rPr lang="en-US" b="1" i="1" dirty="0"/>
              <a:t>…(c) </a:t>
            </a:r>
            <a:r>
              <a:rPr lang="en-US" dirty="0"/>
              <a:t>the consumer is over-indebted, the debt </a:t>
            </a:r>
            <a:r>
              <a:rPr lang="en-US" dirty="0" err="1"/>
              <a:t>counsellor</a:t>
            </a:r>
            <a:r>
              <a:rPr lang="en-US" dirty="0"/>
              <a:t> may issue a proposal </a:t>
            </a:r>
            <a:r>
              <a:rPr lang="en-US" b="1" dirty="0"/>
              <a:t> </a:t>
            </a:r>
            <a:r>
              <a:rPr lang="en-US" dirty="0"/>
              <a:t>recommending that the Magistrate’s Court make either or both of the following orders-… </a:t>
            </a:r>
            <a:endParaRPr lang="en-ZA" dirty="0"/>
          </a:p>
          <a:p>
            <a:pPr marL="0" indent="0">
              <a:buNone/>
            </a:pPr>
            <a:r>
              <a:rPr lang="en-US" dirty="0"/>
              <a:t>…(ii) that one or more of the consumer’s obligations be re-arranged by- </a:t>
            </a:r>
            <a:endParaRPr lang="en-ZA" dirty="0"/>
          </a:p>
          <a:p>
            <a:pPr marL="0" indent="0">
              <a:buNone/>
            </a:pPr>
            <a:r>
              <a:rPr lang="en-US" i="1" dirty="0" smtClean="0"/>
              <a:t>	(</a:t>
            </a:r>
            <a:r>
              <a:rPr lang="en-US" i="1" dirty="0" err="1"/>
              <a:t>aa</a:t>
            </a:r>
            <a:r>
              <a:rPr lang="en-US" i="1" dirty="0"/>
              <a:t>) </a:t>
            </a:r>
            <a:r>
              <a:rPr lang="en-US" dirty="0"/>
              <a:t>extending the period of the </a:t>
            </a:r>
            <a:r>
              <a:rPr lang="en-US" dirty="0" smtClean="0"/>
              <a:t>agreement</a:t>
            </a:r>
            <a:r>
              <a:rPr lang="is-IS" dirty="0" smtClean="0"/>
              <a:t>…</a:t>
            </a:r>
            <a:r>
              <a:rPr lang="en-US" dirty="0" smtClean="0"/>
              <a:t> </a:t>
            </a:r>
            <a:r>
              <a:rPr lang="en-ZA" dirty="0"/>
              <a:t>	</a:t>
            </a:r>
            <a:r>
              <a:rPr lang="en-US" i="1" dirty="0" smtClean="0"/>
              <a:t>(</a:t>
            </a:r>
            <a:r>
              <a:rPr lang="en-US" i="1" dirty="0"/>
              <a:t>bb) </a:t>
            </a:r>
            <a:r>
              <a:rPr lang="en-US" dirty="0"/>
              <a:t>postponing during a specified period the dates on which payments are due under the agreement; </a:t>
            </a:r>
            <a:endParaRPr lang="en-ZA" dirty="0"/>
          </a:p>
          <a:p>
            <a:pPr marL="0" indent="0">
              <a:buNone/>
            </a:pPr>
            <a:r>
              <a:rPr lang="en-US" i="1" dirty="0" smtClean="0"/>
              <a:t>	(</a:t>
            </a:r>
            <a:r>
              <a:rPr lang="en-US" i="1" dirty="0"/>
              <a:t>cc)</a:t>
            </a:r>
            <a:r>
              <a:rPr lang="en-US" dirty="0"/>
              <a:t> determining the maximum interest, fees or other charges, </a:t>
            </a:r>
            <a:r>
              <a:rPr lang="en-US" dirty="0" err="1"/>
              <a:t>exclud</a:t>
            </a:r>
            <a:r>
              <a:rPr lang="en-US" dirty="0"/>
              <a:t> </a:t>
            </a:r>
            <a:r>
              <a:rPr lang="en-US" dirty="0" err="1"/>
              <a:t>ing</a:t>
            </a:r>
            <a:r>
              <a:rPr lang="en-US" dirty="0"/>
              <a:t> charges contemplated in section 101(1)</a:t>
            </a:r>
            <a:r>
              <a:rPr lang="en-US" i="1" dirty="0"/>
              <a:t>(e)</a:t>
            </a:r>
            <a:r>
              <a:rPr lang="en-US" dirty="0"/>
              <a:t>, under a credit agreement, which </a:t>
            </a:r>
            <a:r>
              <a:rPr lang="en-US" b="1" u="sng" dirty="0"/>
              <a:t>maximum may be zero for unsecured credit agreements and the repo rate plus </a:t>
            </a:r>
            <a:r>
              <a:rPr lang="en-US" b="1" u="sng" dirty="0" smtClean="0"/>
              <a:t>two for </a:t>
            </a:r>
            <a:r>
              <a:rPr lang="en-US" b="1" u="sng" dirty="0"/>
              <a:t>secured credit agreements</a:t>
            </a:r>
            <a:r>
              <a:rPr lang="en-US" b="1" dirty="0"/>
              <a:t>, </a:t>
            </a:r>
            <a:r>
              <a:rPr lang="en-US" dirty="0"/>
              <a:t>for such a period as the Magistrate’s Court deems fair and reasonable but not exceeding the period contemplated in section 86A(6)</a:t>
            </a:r>
            <a:r>
              <a:rPr lang="en-US" i="1" dirty="0"/>
              <a:t>(d);…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8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92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9966</TotalTime>
  <Words>753</Words>
  <Application>Microsoft Office PowerPoint</Application>
  <PresentationFormat>On-screen Show (4:3)</PresentationFormat>
  <Paragraphs>94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Blank Presentation</vt:lpstr>
      <vt:lpstr>NATIONAL CREDIT AMENDMENT BILL</vt:lpstr>
      <vt:lpstr>Intoduction</vt:lpstr>
      <vt:lpstr>Proposals to further refine and strengthen the Bill - 1</vt:lpstr>
      <vt:lpstr>Proposals to further refine and strengthen the Bill - 2</vt:lpstr>
      <vt:lpstr>The role and functioning of deposit taking institutions</vt:lpstr>
      <vt:lpstr>Some key facts, March 2018 </vt:lpstr>
      <vt:lpstr>Some key facts, March 2018, cont </vt:lpstr>
      <vt:lpstr>Proposed drafting to clause 12 amending s. 86 (7)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COMMITTEE PRESENTATION</dc:title>
  <dc:creator>Seipati Nekhondela</dc:creator>
  <cp:lastModifiedBy>PUMZA</cp:lastModifiedBy>
  <cp:revision>148</cp:revision>
  <cp:lastPrinted>2017-05-15T15:10:33Z</cp:lastPrinted>
  <dcterms:created xsi:type="dcterms:W3CDTF">2017-03-06T12:18:15Z</dcterms:created>
  <dcterms:modified xsi:type="dcterms:W3CDTF">2018-08-30T07:55:10Z</dcterms:modified>
</cp:coreProperties>
</file>