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bin" ContentType="application/vnd.openxmlformats-officedocument.oleObject"/>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7" r:id="rId1"/>
    <p:sldMasterId id="2147483930" r:id="rId2"/>
  </p:sldMasterIdLst>
  <p:notesMasterIdLst>
    <p:notesMasterId r:id="rId19"/>
  </p:notesMasterIdLst>
  <p:handoutMasterIdLst>
    <p:handoutMasterId r:id="rId20"/>
  </p:handoutMasterIdLst>
  <p:sldIdLst>
    <p:sldId id="1578" r:id="rId3"/>
    <p:sldId id="1579" r:id="rId4"/>
    <p:sldId id="1593" r:id="rId5"/>
    <p:sldId id="1580" r:id="rId6"/>
    <p:sldId id="1581" r:id="rId7"/>
    <p:sldId id="1592" r:id="rId8"/>
    <p:sldId id="1594" r:id="rId9"/>
    <p:sldId id="1582" r:id="rId10"/>
    <p:sldId id="1583" r:id="rId11"/>
    <p:sldId id="1587" r:id="rId12"/>
    <p:sldId id="1591" r:id="rId13"/>
    <p:sldId id="1588" r:id="rId14"/>
    <p:sldId id="1589" r:id="rId15"/>
    <p:sldId id="1590" r:id="rId16"/>
    <p:sldId id="1584" r:id="rId17"/>
    <p:sldId id="1586" r:id="rId18"/>
  </p:sldIdLst>
  <p:sldSz cx="9144000" cy="6858000" type="screen4x3"/>
  <p:notesSz cx="6797675" cy="9926638"/>
  <p:defaultTextStyle>
    <a:defPPr>
      <a:defRPr lang="en-US"/>
    </a:defPPr>
    <a:lvl1pPr algn="ctr" rtl="0" fontAlgn="base">
      <a:lnSpc>
        <a:spcPct val="90000"/>
      </a:lnSpc>
      <a:spcBef>
        <a:spcPct val="50000"/>
      </a:spcBef>
      <a:spcAft>
        <a:spcPct val="0"/>
      </a:spcAft>
      <a:buClr>
        <a:schemeClr val="bg2"/>
      </a:buClr>
      <a:defRPr sz="1400" kern="1200">
        <a:solidFill>
          <a:schemeClr val="tx1"/>
        </a:solidFill>
        <a:latin typeface="Arial" charset="0"/>
        <a:ea typeface="+mn-ea"/>
        <a:cs typeface="Arial" charset="0"/>
      </a:defRPr>
    </a:lvl1pPr>
    <a:lvl2pPr marL="457200" algn="ctr" rtl="0" fontAlgn="base">
      <a:lnSpc>
        <a:spcPct val="90000"/>
      </a:lnSpc>
      <a:spcBef>
        <a:spcPct val="50000"/>
      </a:spcBef>
      <a:spcAft>
        <a:spcPct val="0"/>
      </a:spcAft>
      <a:buClr>
        <a:schemeClr val="bg2"/>
      </a:buClr>
      <a:defRPr sz="1400" kern="1200">
        <a:solidFill>
          <a:schemeClr val="tx1"/>
        </a:solidFill>
        <a:latin typeface="Arial" charset="0"/>
        <a:ea typeface="+mn-ea"/>
        <a:cs typeface="Arial" charset="0"/>
      </a:defRPr>
    </a:lvl2pPr>
    <a:lvl3pPr marL="914400" algn="ctr" rtl="0" fontAlgn="base">
      <a:lnSpc>
        <a:spcPct val="90000"/>
      </a:lnSpc>
      <a:spcBef>
        <a:spcPct val="50000"/>
      </a:spcBef>
      <a:spcAft>
        <a:spcPct val="0"/>
      </a:spcAft>
      <a:buClr>
        <a:schemeClr val="bg2"/>
      </a:buClr>
      <a:defRPr sz="1400" kern="1200">
        <a:solidFill>
          <a:schemeClr val="tx1"/>
        </a:solidFill>
        <a:latin typeface="Arial" charset="0"/>
        <a:ea typeface="+mn-ea"/>
        <a:cs typeface="Arial" charset="0"/>
      </a:defRPr>
    </a:lvl3pPr>
    <a:lvl4pPr marL="1371600" algn="ctr" rtl="0" fontAlgn="base">
      <a:lnSpc>
        <a:spcPct val="90000"/>
      </a:lnSpc>
      <a:spcBef>
        <a:spcPct val="50000"/>
      </a:spcBef>
      <a:spcAft>
        <a:spcPct val="0"/>
      </a:spcAft>
      <a:buClr>
        <a:schemeClr val="bg2"/>
      </a:buClr>
      <a:defRPr sz="1400" kern="1200">
        <a:solidFill>
          <a:schemeClr val="tx1"/>
        </a:solidFill>
        <a:latin typeface="Arial" charset="0"/>
        <a:ea typeface="+mn-ea"/>
        <a:cs typeface="Arial" charset="0"/>
      </a:defRPr>
    </a:lvl4pPr>
    <a:lvl5pPr marL="1828800" algn="ctr" rtl="0" fontAlgn="base">
      <a:lnSpc>
        <a:spcPct val="90000"/>
      </a:lnSpc>
      <a:spcBef>
        <a:spcPct val="50000"/>
      </a:spcBef>
      <a:spcAft>
        <a:spcPct val="0"/>
      </a:spcAft>
      <a:buClr>
        <a:schemeClr val="bg2"/>
      </a:buClr>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221">
          <p15:clr>
            <a:srgbClr val="A4A3A4"/>
          </p15:clr>
        </p15:guide>
        <p15:guide id="2" orient="horz" pos="1344">
          <p15:clr>
            <a:srgbClr val="A4A3A4"/>
          </p15:clr>
        </p15:guide>
        <p15:guide id="3" orient="horz" pos="512">
          <p15:clr>
            <a:srgbClr val="A4A3A4"/>
          </p15:clr>
        </p15:guide>
        <p15:guide id="4" orient="horz" pos="1137">
          <p15:clr>
            <a:srgbClr val="A4A3A4"/>
          </p15:clr>
        </p15:guide>
        <p15:guide id="5" orient="horz" pos="3005">
          <p15:clr>
            <a:srgbClr val="A4A3A4"/>
          </p15:clr>
        </p15:guide>
        <p15:guide id="6" pos="5604">
          <p15:clr>
            <a:srgbClr val="A4A3A4"/>
          </p15:clr>
        </p15:guide>
        <p15:guide id="7" pos="3842">
          <p15:clr>
            <a:srgbClr val="A4A3A4"/>
          </p15:clr>
        </p15:guide>
        <p15:guide id="8" pos="1519">
          <p15:clr>
            <a:srgbClr val="A4A3A4"/>
          </p15:clr>
        </p15:guide>
        <p15:guide id="9" pos="172">
          <p15:clr>
            <a:srgbClr val="A4A3A4"/>
          </p15:clr>
        </p15:guide>
      </p15:sldGuideLst>
    </p:ext>
    <p:ext uri="{2D200454-40CA-4A62-9FC3-DE9A4176ACB9}">
      <p15:notesGuideLst xmlns="" xmlns:p15="http://schemas.microsoft.com/office/powerpoint/2012/main">
        <p15:guide id="1" orient="horz" pos="3340" userDrawn="1">
          <p15:clr>
            <a:srgbClr val="A4A3A4"/>
          </p15:clr>
        </p15:guide>
        <p15:guide id="2" pos="2076" userDrawn="1">
          <p15:clr>
            <a:srgbClr val="A4A3A4"/>
          </p15:clr>
        </p15:guide>
        <p15:guide id="3" orient="horz" pos="3128"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96E0C"/>
    <a:srgbClr val="FF6600"/>
    <a:srgbClr val="366218"/>
    <a:srgbClr val="3333FF"/>
    <a:srgbClr val="FFFFFF"/>
    <a:srgbClr val="509123"/>
    <a:srgbClr val="70A913"/>
    <a:srgbClr val="33CC33"/>
    <a:srgbClr val="00FF00"/>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4364" autoAdjust="0"/>
  </p:normalViewPr>
  <p:slideViewPr>
    <p:cSldViewPr snapToGrid="0">
      <p:cViewPr varScale="1">
        <p:scale>
          <a:sx n="110" d="100"/>
          <a:sy n="110" d="100"/>
        </p:scale>
        <p:origin x="-2046" y="-78"/>
      </p:cViewPr>
      <p:guideLst>
        <p:guide orient="horz" pos="4221"/>
        <p:guide orient="horz" pos="1344"/>
        <p:guide orient="horz" pos="512"/>
        <p:guide orient="horz" pos="1137"/>
        <p:guide orient="horz" pos="3005"/>
        <p:guide pos="5604"/>
        <p:guide pos="3842"/>
        <p:guide pos="1519"/>
        <p:guide pos="17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5" d="100"/>
          <a:sy n="55" d="100"/>
        </p:scale>
        <p:origin x="-2856" y="-90"/>
      </p:cViewPr>
      <p:guideLst>
        <p:guide orient="horz" pos="3340"/>
        <p:guide orient="horz" pos="3128"/>
        <p:guide pos="2076"/>
        <p:guide pos="2141"/>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0" y="1"/>
            <a:ext cx="2946400" cy="496888"/>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l" defTabSz="977900">
              <a:lnSpc>
                <a:spcPct val="100000"/>
              </a:lnSpc>
              <a:spcBef>
                <a:spcPct val="0"/>
              </a:spcBef>
              <a:buClrTx/>
              <a:defRPr sz="1300">
                <a:latin typeface="Arial" charset="0"/>
                <a:cs typeface="Arial" charset="0"/>
              </a:defRPr>
            </a:lvl1pPr>
          </a:lstStyle>
          <a:p>
            <a:pPr>
              <a:defRPr/>
            </a:pPr>
            <a:endParaRPr lang="en-GB"/>
          </a:p>
        </p:txBody>
      </p:sp>
      <p:sp>
        <p:nvSpPr>
          <p:cNvPr id="231427" name="Rectangle 3"/>
          <p:cNvSpPr>
            <a:spLocks noGrp="1" noChangeArrowheads="1"/>
          </p:cNvSpPr>
          <p:nvPr>
            <p:ph type="dt" sz="quarter" idx="1"/>
          </p:nvPr>
        </p:nvSpPr>
        <p:spPr bwMode="auto">
          <a:xfrm>
            <a:off x="3849688" y="1"/>
            <a:ext cx="2946400" cy="496888"/>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r" defTabSz="977900">
              <a:lnSpc>
                <a:spcPct val="100000"/>
              </a:lnSpc>
              <a:spcBef>
                <a:spcPct val="0"/>
              </a:spcBef>
              <a:buClrTx/>
              <a:defRPr sz="1300">
                <a:latin typeface="Arial" charset="0"/>
                <a:cs typeface="Arial" charset="0"/>
              </a:defRPr>
            </a:lvl1pPr>
          </a:lstStyle>
          <a:p>
            <a:pPr>
              <a:defRPr/>
            </a:pPr>
            <a:endParaRPr lang="en-GB"/>
          </a:p>
        </p:txBody>
      </p:sp>
      <p:sp>
        <p:nvSpPr>
          <p:cNvPr id="23142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l" defTabSz="977900">
              <a:lnSpc>
                <a:spcPct val="100000"/>
              </a:lnSpc>
              <a:spcBef>
                <a:spcPct val="0"/>
              </a:spcBef>
              <a:buClrTx/>
              <a:defRPr sz="1300">
                <a:latin typeface="Arial" charset="0"/>
                <a:cs typeface="Arial" charset="0"/>
              </a:defRPr>
            </a:lvl1pPr>
          </a:lstStyle>
          <a:p>
            <a:pPr>
              <a:defRPr/>
            </a:pPr>
            <a:endParaRPr lang="en-GB"/>
          </a:p>
        </p:txBody>
      </p:sp>
      <p:sp>
        <p:nvSpPr>
          <p:cNvPr id="23142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r" defTabSz="977900">
              <a:lnSpc>
                <a:spcPct val="100000"/>
              </a:lnSpc>
              <a:spcBef>
                <a:spcPct val="0"/>
              </a:spcBef>
              <a:buClrTx/>
              <a:defRPr sz="1300">
                <a:latin typeface="Arial" charset="0"/>
                <a:cs typeface="Arial" charset="0"/>
              </a:defRPr>
            </a:lvl1pPr>
          </a:lstStyle>
          <a:p>
            <a:pPr>
              <a:defRPr/>
            </a:pPr>
            <a:fld id="{ED947B52-113B-4FA6-9A2B-237647D4281D}" type="slidenum">
              <a:rPr lang="en-US"/>
              <a:pPr>
                <a:defRPr/>
              </a:pPr>
              <a:t>‹#›</a:t>
            </a:fld>
            <a:endParaRPr lang="en-US" dirty="0"/>
          </a:p>
        </p:txBody>
      </p:sp>
    </p:spTree>
    <p:extLst>
      <p:ext uri="{BB962C8B-B14F-4D97-AF65-F5344CB8AC3E}">
        <p14:creationId xmlns:p14="http://schemas.microsoft.com/office/powerpoint/2010/main" xmlns="" val="358890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6400" cy="496888"/>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l" defTabSz="977900">
              <a:lnSpc>
                <a:spcPct val="100000"/>
              </a:lnSpc>
              <a:spcBef>
                <a:spcPct val="0"/>
              </a:spcBef>
              <a:buClrTx/>
              <a:defRPr sz="1300">
                <a:latin typeface="Arial" charset="0"/>
                <a:cs typeface="Arial" charset="0"/>
              </a:defRPr>
            </a:lvl1pPr>
          </a:lstStyle>
          <a:p>
            <a:pPr>
              <a:defRPr/>
            </a:pPr>
            <a:endParaRPr lang="en-GB"/>
          </a:p>
        </p:txBody>
      </p:sp>
      <p:sp>
        <p:nvSpPr>
          <p:cNvPr id="12291" name="Rectangle 3"/>
          <p:cNvSpPr>
            <a:spLocks noGrp="1" noChangeArrowheads="1"/>
          </p:cNvSpPr>
          <p:nvPr>
            <p:ph type="dt" idx="1"/>
          </p:nvPr>
        </p:nvSpPr>
        <p:spPr bwMode="auto">
          <a:xfrm>
            <a:off x="3849688" y="1"/>
            <a:ext cx="2946400" cy="496888"/>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lvl1pPr algn="r" defTabSz="977900">
              <a:lnSpc>
                <a:spcPct val="100000"/>
              </a:lnSpc>
              <a:spcBef>
                <a:spcPct val="0"/>
              </a:spcBef>
              <a:buClrTx/>
              <a:defRPr sz="1300">
                <a:latin typeface="Arial" charset="0"/>
                <a:cs typeface="Arial" charset="0"/>
              </a:defRPr>
            </a:lvl1pPr>
          </a:lstStyle>
          <a:p>
            <a:pPr>
              <a:defRPr/>
            </a:pPr>
            <a:endParaRPr lang="en-GB"/>
          </a:p>
        </p:txBody>
      </p:sp>
      <p:sp>
        <p:nvSpPr>
          <p:cNvPr id="17412" name="Rectangle 4"/>
          <p:cNvSpPr>
            <a:spLocks noGrp="1" noRot="1" noChangeAspect="1" noChangeArrowheads="1" noTextEdit="1"/>
          </p:cNvSpPr>
          <p:nvPr>
            <p:ph type="sldImg" idx="2"/>
          </p:nvPr>
        </p:nvSpPr>
        <p:spPr bwMode="auto">
          <a:xfrm>
            <a:off x="9175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3" name="Rectangle 5"/>
          <p:cNvSpPr>
            <a:spLocks noGrp="1" noChangeArrowheads="1"/>
          </p:cNvSpPr>
          <p:nvPr>
            <p:ph type="body" sz="quarter" idx="3"/>
          </p:nvPr>
        </p:nvSpPr>
        <p:spPr bwMode="auto">
          <a:xfrm>
            <a:off x="679451" y="4716464"/>
            <a:ext cx="5438775" cy="4464050"/>
          </a:xfrm>
          <a:prstGeom prst="rect">
            <a:avLst/>
          </a:prstGeom>
          <a:noFill/>
          <a:ln w="9525">
            <a:noFill/>
            <a:miter lim="800000"/>
            <a:headEnd/>
            <a:tailEnd/>
          </a:ln>
        </p:spPr>
        <p:txBody>
          <a:bodyPr vert="horz" wrap="square" lIns="97703" tIns="48852" rIns="97703" bIns="488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l" defTabSz="977900">
              <a:lnSpc>
                <a:spcPct val="100000"/>
              </a:lnSpc>
              <a:spcBef>
                <a:spcPct val="0"/>
              </a:spcBef>
              <a:buClrTx/>
              <a:defRPr sz="1300">
                <a:latin typeface="Arial" charset="0"/>
                <a:cs typeface="Arial" charset="0"/>
              </a:defRPr>
            </a:lvl1pPr>
          </a:lstStyle>
          <a:p>
            <a:pPr>
              <a:defRPr/>
            </a:pPr>
            <a:endParaRPr lang="en-GB"/>
          </a:p>
        </p:txBody>
      </p:sp>
      <p:sp>
        <p:nvSpPr>
          <p:cNvPr id="1229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7703" tIns="48852" rIns="97703" bIns="48852" numCol="1" anchor="b" anchorCtr="0" compatLnSpc="1">
            <a:prstTxWarp prst="textNoShape">
              <a:avLst/>
            </a:prstTxWarp>
          </a:bodyPr>
          <a:lstStyle>
            <a:lvl1pPr algn="r" defTabSz="977900">
              <a:lnSpc>
                <a:spcPct val="100000"/>
              </a:lnSpc>
              <a:spcBef>
                <a:spcPct val="0"/>
              </a:spcBef>
              <a:buClrTx/>
              <a:defRPr sz="1300">
                <a:latin typeface="Arial" charset="0"/>
                <a:cs typeface="Arial" charset="0"/>
              </a:defRPr>
            </a:lvl1pPr>
          </a:lstStyle>
          <a:p>
            <a:pPr>
              <a:defRPr/>
            </a:pPr>
            <a:fld id="{D32F24FE-4794-489D-B287-B295BDE7A577}" type="slidenum">
              <a:rPr lang="en-US"/>
              <a:pPr>
                <a:defRPr/>
              </a:pPr>
              <a:t>‹#›</a:t>
            </a:fld>
            <a:endParaRPr lang="en-US" dirty="0"/>
          </a:p>
        </p:txBody>
      </p:sp>
    </p:spTree>
    <p:extLst>
      <p:ext uri="{BB962C8B-B14F-4D97-AF65-F5344CB8AC3E}">
        <p14:creationId xmlns:p14="http://schemas.microsoft.com/office/powerpoint/2010/main" xmlns="" val="108391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a:t>
            </a:fld>
            <a:endParaRPr lang="en-US" altLang="en-US" sz="13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10</a:t>
            </a:fld>
            <a:endParaRPr lang="en-US" altLang="en-US" sz="1300">
              <a:solidFill>
                <a:prstClr val="black"/>
              </a:solidFill>
            </a:endParaRPr>
          </a:p>
        </p:txBody>
      </p:sp>
    </p:spTree>
    <p:extLst>
      <p:ext uri="{BB962C8B-B14F-4D97-AF65-F5344CB8AC3E}">
        <p14:creationId xmlns:p14="http://schemas.microsoft.com/office/powerpoint/2010/main" xmlns="" val="120210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11</a:t>
            </a:fld>
            <a:endParaRPr lang="en-US" altLang="en-US" sz="1300">
              <a:solidFill>
                <a:prstClr val="black"/>
              </a:solidFill>
            </a:endParaRPr>
          </a:p>
        </p:txBody>
      </p:sp>
    </p:spTree>
    <p:extLst>
      <p:ext uri="{BB962C8B-B14F-4D97-AF65-F5344CB8AC3E}">
        <p14:creationId xmlns:p14="http://schemas.microsoft.com/office/powerpoint/2010/main" xmlns="" val="3227717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12</a:t>
            </a:fld>
            <a:endParaRPr lang="en-US" altLang="en-US" sz="1300">
              <a:solidFill>
                <a:prstClr val="black"/>
              </a:solidFill>
            </a:endParaRPr>
          </a:p>
        </p:txBody>
      </p:sp>
    </p:spTree>
    <p:extLst>
      <p:ext uri="{BB962C8B-B14F-4D97-AF65-F5344CB8AC3E}">
        <p14:creationId xmlns:p14="http://schemas.microsoft.com/office/powerpoint/2010/main" xmlns="" val="2201578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13</a:t>
            </a:fld>
            <a:endParaRPr lang="en-US" altLang="en-US" sz="1300">
              <a:solidFill>
                <a:prstClr val="black"/>
              </a:solidFill>
            </a:endParaRPr>
          </a:p>
        </p:txBody>
      </p:sp>
    </p:spTree>
    <p:extLst>
      <p:ext uri="{BB962C8B-B14F-4D97-AF65-F5344CB8AC3E}">
        <p14:creationId xmlns:p14="http://schemas.microsoft.com/office/powerpoint/2010/main" xmlns="" val="656789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14</a:t>
            </a:fld>
            <a:endParaRPr lang="en-US" altLang="en-US" sz="1300">
              <a:solidFill>
                <a:prstClr val="black"/>
              </a:solidFill>
            </a:endParaRPr>
          </a:p>
        </p:txBody>
      </p:sp>
    </p:spTree>
    <p:extLst>
      <p:ext uri="{BB962C8B-B14F-4D97-AF65-F5344CB8AC3E}">
        <p14:creationId xmlns:p14="http://schemas.microsoft.com/office/powerpoint/2010/main" xmlns="" val="2841970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15</a:t>
            </a:fld>
            <a:endParaRPr lang="en-US" altLang="en-US" sz="13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2</a:t>
            </a:fld>
            <a:endParaRPr lang="en-US" altLang="en-US" sz="13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3</a:t>
            </a:fld>
            <a:endParaRPr lang="en-US" altLang="en-US" sz="13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4</a:t>
            </a:fld>
            <a:endParaRPr lang="en-US" altLang="en-US" sz="13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5</a:t>
            </a:fld>
            <a:endParaRPr lang="en-US" altLang="en-US" sz="13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6</a:t>
            </a:fld>
            <a:endParaRPr lang="en-US" altLang="en-US" sz="13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7</a:t>
            </a:fld>
            <a:endParaRPr lang="en-US" altLang="en-US" sz="13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8</a:t>
            </a:fld>
            <a:endParaRPr lang="en-US" altLang="en-US" sz="13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defTabSz="977900" eaLnBrk="0" hangingPunct="0">
              <a:spcBef>
                <a:spcPct val="30000"/>
              </a:spcBef>
              <a:defRPr sz="1200">
                <a:solidFill>
                  <a:schemeClr val="tx1"/>
                </a:solidFill>
                <a:latin typeface="Arial" charset="0"/>
                <a:cs typeface="Arial" charset="0"/>
              </a:defRPr>
            </a:lvl1pPr>
            <a:lvl2pPr marL="742950" indent="-285750" algn="l" defTabSz="977900" eaLnBrk="0" hangingPunct="0">
              <a:spcBef>
                <a:spcPct val="30000"/>
              </a:spcBef>
              <a:defRPr sz="1200">
                <a:solidFill>
                  <a:schemeClr val="tx1"/>
                </a:solidFill>
                <a:latin typeface="Arial" charset="0"/>
                <a:cs typeface="Arial" charset="0"/>
              </a:defRPr>
            </a:lvl2pPr>
            <a:lvl3pPr marL="1143000" indent="-228600" algn="l" defTabSz="977900" eaLnBrk="0" hangingPunct="0">
              <a:spcBef>
                <a:spcPct val="30000"/>
              </a:spcBef>
              <a:defRPr sz="1200">
                <a:solidFill>
                  <a:schemeClr val="tx1"/>
                </a:solidFill>
                <a:latin typeface="Arial" charset="0"/>
                <a:cs typeface="Arial" charset="0"/>
              </a:defRPr>
            </a:lvl3pPr>
            <a:lvl4pPr marL="1600200" indent="-228600" algn="l" defTabSz="977900" eaLnBrk="0" hangingPunct="0">
              <a:spcBef>
                <a:spcPct val="30000"/>
              </a:spcBef>
              <a:defRPr sz="1200">
                <a:solidFill>
                  <a:schemeClr val="tx1"/>
                </a:solidFill>
                <a:latin typeface="Arial" charset="0"/>
                <a:cs typeface="Arial" charset="0"/>
              </a:defRPr>
            </a:lvl4pPr>
            <a:lvl5pPr marL="2057400" indent="-228600" algn="l" defTabSz="977900" eaLnBrk="0" hangingPunct="0">
              <a:spcBef>
                <a:spcPct val="30000"/>
              </a:spcBef>
              <a:defRPr sz="1200">
                <a:solidFill>
                  <a:schemeClr val="tx1"/>
                </a:solidFill>
                <a:latin typeface="Arial" charset="0"/>
                <a:cs typeface="Arial" charset="0"/>
              </a:defRPr>
            </a:lvl5pPr>
            <a:lvl6pPr marL="2514600" indent="-228600" defTabSz="977900" eaLnBrk="0" fontAlgn="base" hangingPunct="0">
              <a:spcBef>
                <a:spcPct val="30000"/>
              </a:spcBef>
              <a:spcAft>
                <a:spcPct val="0"/>
              </a:spcAft>
              <a:defRPr sz="1200">
                <a:solidFill>
                  <a:schemeClr val="tx1"/>
                </a:solidFill>
                <a:latin typeface="Arial" charset="0"/>
                <a:cs typeface="Arial" charset="0"/>
              </a:defRPr>
            </a:lvl6pPr>
            <a:lvl7pPr marL="2971800" indent="-228600" defTabSz="977900" eaLnBrk="0" fontAlgn="base" hangingPunct="0">
              <a:spcBef>
                <a:spcPct val="30000"/>
              </a:spcBef>
              <a:spcAft>
                <a:spcPct val="0"/>
              </a:spcAft>
              <a:defRPr sz="1200">
                <a:solidFill>
                  <a:schemeClr val="tx1"/>
                </a:solidFill>
                <a:latin typeface="Arial" charset="0"/>
                <a:cs typeface="Arial" charset="0"/>
              </a:defRPr>
            </a:lvl7pPr>
            <a:lvl8pPr marL="3429000" indent="-228600" defTabSz="977900" eaLnBrk="0" fontAlgn="base" hangingPunct="0">
              <a:spcBef>
                <a:spcPct val="30000"/>
              </a:spcBef>
              <a:spcAft>
                <a:spcPct val="0"/>
              </a:spcAft>
              <a:defRPr sz="1200">
                <a:solidFill>
                  <a:schemeClr val="tx1"/>
                </a:solidFill>
                <a:latin typeface="Arial" charset="0"/>
                <a:cs typeface="Arial" charset="0"/>
              </a:defRPr>
            </a:lvl8pPr>
            <a:lvl9pPr marL="3886200" indent="-228600" defTabSz="9779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buClr>
                <a:srgbClr val="EEECE1"/>
              </a:buClr>
            </a:pPr>
            <a:fld id="{17ABFFB9-B925-4C4D-BBE6-3E42942D91A1}" type="slidenum">
              <a:rPr lang="en-US" altLang="en-US" sz="1300">
                <a:solidFill>
                  <a:prstClr val="black"/>
                </a:solidFill>
              </a:rPr>
              <a:pPr algn="r" eaLnBrk="1" hangingPunct="1">
                <a:spcBef>
                  <a:spcPct val="0"/>
                </a:spcBef>
                <a:buClr>
                  <a:srgbClr val="EEECE1"/>
                </a:buClr>
              </a:pPr>
              <a:t>9</a:t>
            </a:fld>
            <a:endParaRPr lang="en-US" altLang="en-US" sz="13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Line 19"/>
          <p:cNvSpPr>
            <a:spLocks noChangeShapeType="1"/>
          </p:cNvSpPr>
          <p:nvPr/>
        </p:nvSpPr>
        <p:spPr bwMode="auto">
          <a:xfrm>
            <a:off x="228600" y="457200"/>
            <a:ext cx="8682038" cy="0"/>
          </a:xfrm>
          <a:prstGeom prst="line">
            <a:avLst/>
          </a:prstGeom>
          <a:noFill/>
          <a:ln w="28575">
            <a:solidFill>
              <a:srgbClr val="7D0900"/>
            </a:solidFill>
            <a:round/>
            <a:headEnd/>
            <a:tailEnd/>
          </a:ln>
          <a:extLst>
            <a:ext uri="{909E8E84-426E-40DD-AFC4-6F175D3DCCD1}">
              <a14:hiddenFill xmlns:a14="http://schemas.microsoft.com/office/drawing/2010/main" xmlns="">
                <a:noFill/>
              </a14:hiddenFill>
            </a:ext>
          </a:extLst>
        </p:spPr>
        <p:txBody>
          <a:bodyPr wrap="none" anchor="ctr"/>
          <a:lstStyle/>
          <a:p>
            <a:pPr>
              <a:buClr>
                <a:srgbClr val="7D0900"/>
              </a:buClr>
            </a:pPr>
            <a:endParaRPr lang="en-ZA" smtClean="0">
              <a:solidFill>
                <a:srgbClr val="000000"/>
              </a:solidFill>
            </a:endParaRPr>
          </a:p>
        </p:txBody>
      </p:sp>
      <p:graphicFrame>
        <p:nvGraphicFramePr>
          <p:cNvPr id="3" name="Rectangle 20" hidden="1"/>
          <p:cNvGraphicFramePr>
            <a:graphicFrameLocks/>
          </p:cNvGraphicFramePr>
          <p:nvPr/>
        </p:nvGraphicFramePr>
        <p:xfrm>
          <a:off x="0" y="0"/>
          <a:ext cx="158750" cy="158750"/>
        </p:xfrm>
        <a:graphic>
          <a:graphicData uri="http://schemas.openxmlformats.org/presentationml/2006/ole">
            <p:oleObj spid="_x0000_s25633" r:id="rId3" imgW="0" imgH="0" progId="">
              <p:embed/>
            </p:oleObj>
          </a:graphicData>
        </a:graphic>
      </p:graphicFrame>
      <p:pic>
        <p:nvPicPr>
          <p:cNvPr id="4" name="Picture 39" descr="home affairs"/>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7416800" y="0"/>
            <a:ext cx="1087438"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11"/>
          <p:cNvSpPr txBox="1">
            <a:spLocks noChangeArrowheads="1"/>
          </p:cNvSpPr>
          <p:nvPr userDrawn="1"/>
        </p:nvSpPr>
        <p:spPr bwMode="auto">
          <a:xfrm>
            <a:off x="7943850" y="6400800"/>
            <a:ext cx="1085850" cy="334963"/>
          </a:xfrm>
          <a:prstGeom prst="rect">
            <a:avLst/>
          </a:prstGeom>
          <a:noFill/>
          <a:ln>
            <a:noFill/>
          </a:ln>
          <a:extLst/>
        </p:spPr>
        <p:txBody>
          <a:bodyPr lIns="72000" tIns="72000" rIns="72000" bIns="72000">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eaLnBrk="1" hangingPunct="1">
              <a:buClr>
                <a:srgbClr val="7D0900"/>
              </a:buClr>
              <a:defRPr/>
            </a:pPr>
            <a:fld id="{5F1BEB97-A61C-4321-8754-7015894C7B0F}" type="slidenum">
              <a:rPr lang="en-GB" smtClean="0">
                <a:solidFill>
                  <a:srgbClr val="000000"/>
                </a:solidFill>
              </a:rPr>
              <a:pPr eaLnBrk="1" hangingPunct="1">
                <a:buClr>
                  <a:srgbClr val="7D0900"/>
                </a:buClr>
                <a:defRPr/>
              </a:pPr>
              <a:t>‹#›</a:t>
            </a:fld>
            <a:endParaRPr lang="en-GB" dirty="0" smtClean="0">
              <a:solidFill>
                <a:srgbClr val="000000"/>
              </a:solidFill>
            </a:endParaRPr>
          </a:p>
        </p:txBody>
      </p:sp>
    </p:spTree>
    <p:extLst>
      <p:ext uri="{BB962C8B-B14F-4D97-AF65-F5344CB8AC3E}">
        <p14:creationId xmlns:p14="http://schemas.microsoft.com/office/powerpoint/2010/main" xmlns="" val="363521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4351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02172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0623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0999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eaLnBrk="1" hangingPunct="1">
              <a:lnSpc>
                <a:spcPct val="90000"/>
              </a:lnSpc>
              <a:spcBef>
                <a:spcPct val="50000"/>
              </a:spcBef>
              <a:buClr>
                <a:srgbClr val="7D0900"/>
              </a:buClr>
              <a:defRPr>
                <a:solidFill>
                  <a:prstClr val="black">
                    <a:tint val="75000"/>
                  </a:prstClr>
                </a:solidFill>
                <a:latin typeface="Arial" charset="0"/>
                <a:cs typeface="Arial" charset="0"/>
              </a:defRPr>
            </a:lvl1pPr>
          </a:lstStyle>
          <a:p>
            <a:pPr>
              <a:defRPr/>
            </a:pPr>
            <a:r>
              <a:rPr lang="en-US"/>
              <a:t>2015/08/19</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eaLnBrk="1" hangingPunct="1">
              <a:lnSpc>
                <a:spcPct val="90000"/>
              </a:lnSpc>
              <a:spcBef>
                <a:spcPct val="50000"/>
              </a:spcBef>
              <a:buClr>
                <a:srgbClr val="7D0900"/>
              </a:buClr>
              <a:defRPr>
                <a:solidFill>
                  <a:prstClr val="black">
                    <a:tint val="75000"/>
                  </a:prstClr>
                </a:solidFill>
                <a:latin typeface="Arial" charset="0"/>
                <a:cs typeface="Arial" charset="0"/>
              </a:defRPr>
            </a:lvl1pPr>
          </a:lstStyle>
          <a:p>
            <a:pPr>
              <a:defRPr/>
            </a:pPr>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lnSpc>
                <a:spcPct val="90000"/>
              </a:lnSpc>
              <a:spcBef>
                <a:spcPct val="50000"/>
              </a:spcBef>
              <a:buClr>
                <a:srgbClr val="7D0900"/>
              </a:buClr>
              <a:defRPr>
                <a:solidFill>
                  <a:srgbClr val="898989"/>
                </a:solidFill>
                <a:latin typeface="Arial" charset="0"/>
                <a:cs typeface="Arial" charset="0"/>
              </a:defRPr>
            </a:lvl1pPr>
          </a:lstStyle>
          <a:p>
            <a:pPr>
              <a:defRPr/>
            </a:pPr>
            <a:fld id="{483D3439-A034-45D9-A086-409CD0E83F54}" type="slidenum">
              <a:rPr lang="en-ZA" altLang="en-US"/>
              <a:pPr>
                <a:defRPr/>
              </a:pPr>
              <a:t>‹#›</a:t>
            </a:fld>
            <a:endParaRPr lang="en-ZA" altLang="en-US"/>
          </a:p>
        </p:txBody>
      </p:sp>
    </p:spTree>
    <p:extLst>
      <p:ext uri="{BB962C8B-B14F-4D97-AF65-F5344CB8AC3E}">
        <p14:creationId xmlns:p14="http://schemas.microsoft.com/office/powerpoint/2010/main" xmlns="" val="48975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3163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5694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5621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01316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9924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9780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67E44-B790-4748-A85A-BD7FC580BF59}" type="datetimeFigureOut">
              <a:rPr lang="en-US" smtClean="0">
                <a:solidFill>
                  <a:prstClr val="black">
                    <a:tint val="75000"/>
                  </a:prstClr>
                </a:solidFill>
              </a:rPr>
              <a:pPr/>
              <a:t>9/5/2018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38E8B7-8BD9-9F48-9FB6-4E0DFEDB844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932292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6"/>
          <p:cNvSpPr>
            <a:spLocks noGrp="1" noChangeArrowheads="1"/>
          </p:cNvSpPr>
          <p:nvPr>
            <p:ph type="body" idx="1"/>
          </p:nvPr>
        </p:nvSpPr>
        <p:spPr bwMode="auto">
          <a:xfrm>
            <a:off x="246063" y="2092325"/>
            <a:ext cx="8647112" cy="264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pt-BR" altLang="en-US" smtClean="0"/>
              <a:t>Text: 16-pt. Arial with Wingdings square square bullet 100%</a:t>
            </a:r>
          </a:p>
          <a:p>
            <a:pPr lvl="1"/>
            <a:r>
              <a:rPr lang="pt-BR" altLang="en-US" smtClean="0"/>
              <a:t>Second-level bullet — Arial round</a:t>
            </a:r>
          </a:p>
          <a:p>
            <a:pPr lvl="2"/>
            <a:r>
              <a:rPr lang="pt-BR" altLang="en-US" smtClean="0"/>
              <a:t>Third-level bullet — Arial Em dash</a:t>
            </a:r>
          </a:p>
          <a:p>
            <a:pPr lvl="3"/>
            <a:r>
              <a:rPr lang="pt-BR" altLang="en-US" smtClean="0"/>
              <a:t>Fourth-level bullet — Arial Em dash</a:t>
            </a:r>
          </a:p>
          <a:p>
            <a:pPr lvl="4"/>
            <a:r>
              <a:rPr lang="pt-BR" altLang="en-US" smtClean="0"/>
              <a:t>xx</a:t>
            </a:r>
          </a:p>
          <a:p>
            <a:pPr lvl="0"/>
            <a:r>
              <a:rPr lang="pt-BR" altLang="en-US" smtClean="0"/>
              <a:t>Text: </a:t>
            </a:r>
            <a:r>
              <a:rPr lang="en-US" altLang="en-US" smtClean="0"/>
              <a:t>16</a:t>
            </a:r>
            <a:r>
              <a:rPr lang="pt-BR" altLang="en-US" smtClean="0"/>
              <a:t> pt. Arial, plain text sentence case</a:t>
            </a:r>
          </a:p>
          <a:p>
            <a:pPr lvl="1"/>
            <a:r>
              <a:rPr lang="pt-BR" altLang="en-US" smtClean="0"/>
              <a:t>Second-level bullet</a:t>
            </a:r>
          </a:p>
          <a:p>
            <a:pPr lvl="2"/>
            <a:r>
              <a:rPr lang="pt-BR" altLang="en-US" smtClean="0"/>
              <a:t>Third-level bullet</a:t>
            </a:r>
          </a:p>
          <a:p>
            <a:pPr lvl="3"/>
            <a:r>
              <a:rPr lang="pt-BR" altLang="en-US" smtClean="0"/>
              <a:t>Fourth-level bullet</a:t>
            </a:r>
          </a:p>
        </p:txBody>
      </p:sp>
    </p:spTree>
    <p:extLst>
      <p:ext uri="{BB962C8B-B14F-4D97-AF65-F5344CB8AC3E}">
        <p14:creationId xmlns:p14="http://schemas.microsoft.com/office/powerpoint/2010/main" xmlns="" val="4140737579"/>
      </p:ext>
    </p:extLst>
  </p:cSld>
  <p:clrMap bg1="lt1" tx1="dk1" bg2="lt2" tx2="dk2" accent1="accent1" accent2="accent2" accent3="accent3" accent4="accent4" accent5="accent5" accent6="accent6" hlink="hlink" folHlink="folHlink"/>
  <p:sldLayoutIdLst>
    <p:sldLayoutId id="2147483928" r:id="rId1"/>
    <p:sldLayoutId id="2147483929" r:id="rId2"/>
  </p:sldLayoutIdLst>
  <p:txStyles>
    <p:titleStyle>
      <a:lvl1pPr algn="l" rtl="0" eaLnBrk="0" fontAlgn="base" hangingPunct="0">
        <a:lnSpc>
          <a:spcPct val="90000"/>
        </a:lnSpc>
        <a:spcBef>
          <a:spcPct val="0"/>
        </a:spcBef>
        <a:spcAft>
          <a:spcPct val="0"/>
        </a:spcAft>
        <a:defRPr sz="2000" b="1">
          <a:solidFill>
            <a:schemeClr val="tx1"/>
          </a:solidFill>
          <a:latin typeface="Arial" charset="0"/>
          <a:ea typeface="+mj-ea"/>
          <a:cs typeface="+mj-cs"/>
        </a:defRPr>
      </a:lvl1pPr>
      <a:lvl2pPr algn="l" rtl="0" eaLnBrk="0" fontAlgn="base" hangingPunct="0">
        <a:lnSpc>
          <a:spcPct val="90000"/>
        </a:lnSpc>
        <a:spcBef>
          <a:spcPct val="0"/>
        </a:spcBef>
        <a:spcAft>
          <a:spcPct val="0"/>
        </a:spcAft>
        <a:defRPr sz="2000" b="1">
          <a:solidFill>
            <a:schemeClr val="tx1"/>
          </a:solidFill>
          <a:latin typeface="Arial" charset="0"/>
          <a:cs typeface="Arial" charset="0"/>
        </a:defRPr>
      </a:lvl2pPr>
      <a:lvl3pPr algn="l" rtl="0" eaLnBrk="0" fontAlgn="base" hangingPunct="0">
        <a:lnSpc>
          <a:spcPct val="90000"/>
        </a:lnSpc>
        <a:spcBef>
          <a:spcPct val="0"/>
        </a:spcBef>
        <a:spcAft>
          <a:spcPct val="0"/>
        </a:spcAft>
        <a:defRPr sz="2000" b="1">
          <a:solidFill>
            <a:schemeClr val="tx1"/>
          </a:solidFill>
          <a:latin typeface="Arial" charset="0"/>
          <a:cs typeface="Arial" charset="0"/>
        </a:defRPr>
      </a:lvl3pPr>
      <a:lvl4pPr algn="l" rtl="0" eaLnBrk="0" fontAlgn="base" hangingPunct="0">
        <a:lnSpc>
          <a:spcPct val="90000"/>
        </a:lnSpc>
        <a:spcBef>
          <a:spcPct val="0"/>
        </a:spcBef>
        <a:spcAft>
          <a:spcPct val="0"/>
        </a:spcAft>
        <a:defRPr sz="2000" b="1">
          <a:solidFill>
            <a:schemeClr val="tx1"/>
          </a:solidFill>
          <a:latin typeface="Arial" charset="0"/>
          <a:cs typeface="Arial" charset="0"/>
        </a:defRPr>
      </a:lvl4pPr>
      <a:lvl5pPr algn="l" rtl="0" eaLnBrk="0" fontAlgn="base" hangingPunct="0">
        <a:lnSpc>
          <a:spcPct val="90000"/>
        </a:lnSpc>
        <a:spcBef>
          <a:spcPct val="0"/>
        </a:spcBef>
        <a:spcAft>
          <a:spcPct val="0"/>
        </a:spcAft>
        <a:defRPr sz="2000" b="1">
          <a:solidFill>
            <a:schemeClr val="tx1"/>
          </a:solidFill>
          <a:latin typeface="Arial" charset="0"/>
          <a:cs typeface="Arial" charset="0"/>
        </a:defRPr>
      </a:lvl5pPr>
      <a:lvl6pPr marL="457200" algn="l" rtl="0" eaLnBrk="0" fontAlgn="base" hangingPunct="0">
        <a:lnSpc>
          <a:spcPct val="90000"/>
        </a:lnSpc>
        <a:spcBef>
          <a:spcPct val="0"/>
        </a:spcBef>
        <a:spcAft>
          <a:spcPct val="0"/>
        </a:spcAft>
        <a:defRPr sz="2000" b="1">
          <a:solidFill>
            <a:schemeClr val="tx1"/>
          </a:solidFill>
          <a:latin typeface="Arial" charset="0"/>
          <a:cs typeface="Arial" charset="0"/>
        </a:defRPr>
      </a:lvl6pPr>
      <a:lvl7pPr marL="914400" algn="l" rtl="0" eaLnBrk="0" fontAlgn="base" hangingPunct="0">
        <a:lnSpc>
          <a:spcPct val="90000"/>
        </a:lnSpc>
        <a:spcBef>
          <a:spcPct val="0"/>
        </a:spcBef>
        <a:spcAft>
          <a:spcPct val="0"/>
        </a:spcAft>
        <a:defRPr sz="2000" b="1">
          <a:solidFill>
            <a:schemeClr val="tx1"/>
          </a:solidFill>
          <a:latin typeface="Arial" charset="0"/>
          <a:cs typeface="Arial" charset="0"/>
        </a:defRPr>
      </a:lvl7pPr>
      <a:lvl8pPr marL="1371600" algn="l" rtl="0" eaLnBrk="0" fontAlgn="base" hangingPunct="0">
        <a:lnSpc>
          <a:spcPct val="90000"/>
        </a:lnSpc>
        <a:spcBef>
          <a:spcPct val="0"/>
        </a:spcBef>
        <a:spcAft>
          <a:spcPct val="0"/>
        </a:spcAft>
        <a:defRPr sz="2000" b="1">
          <a:solidFill>
            <a:schemeClr val="tx1"/>
          </a:solidFill>
          <a:latin typeface="Arial" charset="0"/>
          <a:cs typeface="Arial" charset="0"/>
        </a:defRPr>
      </a:lvl8pPr>
      <a:lvl9pPr marL="1828800" algn="l" rtl="0" eaLnBrk="0" fontAlgn="base" hangingPunct="0">
        <a:lnSpc>
          <a:spcPct val="90000"/>
        </a:lnSpc>
        <a:spcBef>
          <a:spcPct val="0"/>
        </a:spcBef>
        <a:spcAft>
          <a:spcPct val="0"/>
        </a:spcAft>
        <a:defRPr sz="2000" b="1">
          <a:solidFill>
            <a:schemeClr val="tx1"/>
          </a:solidFill>
          <a:latin typeface="Arial" charset="0"/>
          <a:cs typeface="Arial" charset="0"/>
        </a:defRPr>
      </a:lvl9pPr>
    </p:titleStyle>
    <p:body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n-ea"/>
          <a:cs typeface="+mn-cs"/>
        </a:defRPr>
      </a:lvl1pPr>
      <a:lvl2pPr marL="460375" indent="-190500" algn="l" rtl="0" eaLnBrk="0" fontAlgn="base" hangingPunct="0">
        <a:lnSpc>
          <a:spcPct val="90000"/>
        </a:lnSpc>
        <a:spcBef>
          <a:spcPct val="50000"/>
        </a:spcBef>
        <a:spcAft>
          <a:spcPct val="0"/>
        </a:spcAft>
        <a:buClr>
          <a:schemeClr val="bg2"/>
        </a:buClr>
        <a:buFont typeface="Arial" charset="0"/>
        <a:buChar char="•"/>
        <a:defRPr sz="1600">
          <a:solidFill>
            <a:schemeClr val="tx1"/>
          </a:solidFill>
          <a:latin typeface="Arial" charset="0"/>
          <a:cs typeface="+mn-cs"/>
        </a:defRPr>
      </a:lvl2pPr>
      <a:lvl3pPr marL="625475" indent="-163513" algn="l" rtl="0" eaLnBrk="0" fontAlgn="base" hangingPunct="0">
        <a:lnSpc>
          <a:spcPct val="90000"/>
        </a:lnSpc>
        <a:spcBef>
          <a:spcPct val="30000"/>
        </a:spcBef>
        <a:spcAft>
          <a:spcPct val="0"/>
        </a:spcAft>
        <a:buClr>
          <a:schemeClr val="bg2"/>
        </a:buClr>
        <a:buFont typeface="Arial" charset="0"/>
        <a:buChar char="–"/>
        <a:defRPr sz="1600">
          <a:solidFill>
            <a:schemeClr val="tx1"/>
          </a:solidFill>
          <a:latin typeface="Arial" charset="0"/>
          <a:cs typeface="+mn-cs"/>
        </a:defRPr>
      </a:lvl3pPr>
      <a:lvl4pPr marL="795338" indent="-168275" algn="l" rtl="0" eaLnBrk="0" fontAlgn="base" hangingPunct="0">
        <a:lnSpc>
          <a:spcPct val="90000"/>
        </a:lnSpc>
        <a:spcBef>
          <a:spcPct val="10000"/>
        </a:spcBef>
        <a:spcAft>
          <a:spcPct val="0"/>
        </a:spcAft>
        <a:buClr>
          <a:schemeClr val="bg2"/>
        </a:buClr>
        <a:buFont typeface="Arial" charset="0"/>
        <a:buChar char="-"/>
        <a:defRPr sz="1600">
          <a:solidFill>
            <a:schemeClr val="tx1"/>
          </a:solidFill>
          <a:latin typeface="Arial" charset="0"/>
          <a:cs typeface="+mn-cs"/>
        </a:defRPr>
      </a:lvl4pPr>
      <a:lvl5pPr marL="957263" indent="-160338" algn="l" rtl="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lnSpc>
                <a:spcPct val="100000"/>
              </a:lnSpc>
              <a:spcBef>
                <a:spcPts val="0"/>
              </a:spcBef>
              <a:spcAft>
                <a:spcPts val="0"/>
              </a:spcAft>
              <a:buClrTx/>
            </a:pPr>
            <a:fld id="{19667E44-B790-4748-A85A-BD7FC580BF59}" type="datetimeFigureOut">
              <a:rPr lang="en-US" smtClean="0">
                <a:solidFill>
                  <a:prstClr val="black">
                    <a:tint val="75000"/>
                  </a:prstClr>
                </a:solidFill>
                <a:latin typeface="Calibri"/>
                <a:cs typeface="+mn-cs"/>
              </a:rPr>
              <a:pPr defTabSz="457200" fontAlgn="auto">
                <a:lnSpc>
                  <a:spcPct val="100000"/>
                </a:lnSpc>
                <a:spcBef>
                  <a:spcPts val="0"/>
                </a:spcBef>
                <a:spcAft>
                  <a:spcPts val="0"/>
                </a:spcAft>
                <a:buClrTx/>
              </a:pPr>
              <a:t>9/5/2018</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lnSpc>
                <a:spcPct val="100000"/>
              </a:lnSpc>
              <a:spcBef>
                <a:spcPts val="0"/>
              </a:spcBef>
              <a:spcAft>
                <a:spcPts val="0"/>
              </a:spcAft>
              <a:buClrTx/>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lnSpc>
                <a:spcPct val="100000"/>
              </a:lnSpc>
              <a:spcBef>
                <a:spcPts val="0"/>
              </a:spcBef>
              <a:spcAft>
                <a:spcPts val="0"/>
              </a:spcAft>
              <a:buClrTx/>
            </a:pPr>
            <a:fld id="{2538E8B7-8BD9-9F48-9FB6-4E0DFEDB8449}" type="slidenum">
              <a:rPr lang="en-US" smtClean="0">
                <a:solidFill>
                  <a:prstClr val="black">
                    <a:tint val="75000"/>
                  </a:prstClr>
                </a:solidFill>
                <a:latin typeface="Calibri"/>
                <a:cs typeface="+mn-cs"/>
              </a:rPr>
              <a:pPr defTabSz="457200" fontAlgn="auto">
                <a:lnSpc>
                  <a:spcPct val="100000"/>
                </a:lnSpc>
                <a:spcBef>
                  <a:spcPts val="0"/>
                </a:spcBef>
                <a:spcAft>
                  <a:spcPts val="0"/>
                </a:spcAft>
                <a:buClrTx/>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xmlns="" val="390860080"/>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321" name="Rectangle 2"/>
          <p:cNvSpPr>
            <a:spLocks noChangeArrowheads="1"/>
          </p:cNvSpPr>
          <p:nvPr/>
        </p:nvSpPr>
        <p:spPr bwMode="auto">
          <a:xfrm>
            <a:off x="107950" y="1328616"/>
            <a:ext cx="8210550"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lvl="0" algn="ctr" eaLnBrk="1" fontAlgn="auto" hangingPunct="1">
              <a:lnSpc>
                <a:spcPct val="100000"/>
              </a:lnSpc>
              <a:spcBef>
                <a:spcPts val="0"/>
              </a:spcBef>
              <a:spcAft>
                <a:spcPts val="0"/>
              </a:spcAft>
              <a:buClrTx/>
              <a:buNone/>
            </a:pPr>
            <a:r>
              <a:rPr lang="en-ZA" altLang="en-US" sz="2800" b="1" dirty="0">
                <a:solidFill>
                  <a:prstClr val="black"/>
                </a:solidFill>
                <a:latin typeface="Calibri"/>
                <a:cs typeface="+mn-cs"/>
              </a:rPr>
              <a:t>PRESENTATION TO THE PORTFOLIO COMMITTEE ON HOME </a:t>
            </a:r>
            <a:r>
              <a:rPr lang="en-ZA" altLang="en-US" sz="2800" b="1" dirty="0" smtClean="0">
                <a:solidFill>
                  <a:prstClr val="black"/>
                </a:solidFill>
                <a:latin typeface="Calibri"/>
                <a:cs typeface="+mn-cs"/>
              </a:rPr>
              <a:t>AFFAIRS</a:t>
            </a:r>
          </a:p>
          <a:p>
            <a:pPr lvl="0" algn="ctr" eaLnBrk="1" fontAlgn="auto" hangingPunct="1">
              <a:lnSpc>
                <a:spcPct val="100000"/>
              </a:lnSpc>
              <a:spcBef>
                <a:spcPts val="0"/>
              </a:spcBef>
              <a:spcAft>
                <a:spcPts val="0"/>
              </a:spcAft>
              <a:buClrTx/>
              <a:buNone/>
            </a:pPr>
            <a:endParaRPr lang="en-ZA" altLang="en-US" sz="2800" b="1" dirty="0">
              <a:solidFill>
                <a:prstClr val="black"/>
              </a:solidFill>
              <a:latin typeface="Calibri"/>
              <a:cs typeface="+mn-cs"/>
            </a:endParaRPr>
          </a:p>
          <a:p>
            <a:pPr lvl="0" algn="ctr" eaLnBrk="1" fontAlgn="auto" hangingPunct="1">
              <a:lnSpc>
                <a:spcPct val="100000"/>
              </a:lnSpc>
              <a:spcBef>
                <a:spcPts val="0"/>
              </a:spcBef>
              <a:spcAft>
                <a:spcPts val="0"/>
              </a:spcAft>
              <a:buClrTx/>
              <a:buNone/>
            </a:pPr>
            <a:endParaRPr lang="en-ZA" altLang="en-US" sz="2800" b="1" dirty="0" smtClean="0">
              <a:solidFill>
                <a:srgbClr val="FF0000"/>
              </a:solidFill>
              <a:latin typeface="Calibri"/>
              <a:cs typeface="+mn-cs"/>
            </a:endParaRPr>
          </a:p>
          <a:p>
            <a:pPr marL="457200" lvl="0" indent="-457200" algn="ctr" eaLnBrk="1" fontAlgn="auto" hangingPunct="1">
              <a:lnSpc>
                <a:spcPct val="100000"/>
              </a:lnSpc>
              <a:spcBef>
                <a:spcPts val="0"/>
              </a:spcBef>
              <a:spcAft>
                <a:spcPts val="0"/>
              </a:spcAft>
              <a:buClrTx/>
              <a:buFont typeface="Wingdings" panose="05000000000000000000" pitchFamily="2" charset="2"/>
              <a:buChar char="v"/>
            </a:pPr>
            <a:r>
              <a:rPr lang="en-ZA" altLang="en-US" sz="2800" b="1" dirty="0" smtClean="0">
                <a:latin typeface="Calibri"/>
                <a:cs typeface="+mn-cs"/>
              </a:rPr>
              <a:t>UPDATE ON PERRO AND CTRRO COURT RULINGS </a:t>
            </a:r>
          </a:p>
          <a:p>
            <a:pPr marL="457200" lvl="0" indent="-457200" algn="ctr" eaLnBrk="1" fontAlgn="auto" hangingPunct="1">
              <a:lnSpc>
                <a:spcPct val="100000"/>
              </a:lnSpc>
              <a:spcBef>
                <a:spcPts val="0"/>
              </a:spcBef>
              <a:spcAft>
                <a:spcPts val="0"/>
              </a:spcAft>
              <a:buClrTx/>
              <a:buFont typeface="Wingdings" panose="05000000000000000000" pitchFamily="2" charset="2"/>
              <a:buChar char="v"/>
            </a:pPr>
            <a:r>
              <a:rPr lang="en-ZA" altLang="en-US" sz="2800" b="1" dirty="0" smtClean="0">
                <a:latin typeface="Calibri"/>
                <a:cs typeface="+mn-cs"/>
              </a:rPr>
              <a:t>UPDATE ON LEBOMBO PROCESSING FACILITY </a:t>
            </a:r>
          </a:p>
          <a:p>
            <a:pPr lvl="0" algn="ctr" eaLnBrk="1" fontAlgn="auto" hangingPunct="1">
              <a:lnSpc>
                <a:spcPct val="100000"/>
              </a:lnSpc>
              <a:spcBef>
                <a:spcPts val="0"/>
              </a:spcBef>
              <a:spcAft>
                <a:spcPts val="0"/>
              </a:spcAft>
              <a:buClrTx/>
              <a:buNone/>
            </a:pPr>
            <a:endParaRPr lang="en-ZA" altLang="en-US" sz="2800" b="1" dirty="0" smtClean="0">
              <a:latin typeface="Calibri"/>
              <a:cs typeface="+mn-cs"/>
            </a:endParaRPr>
          </a:p>
          <a:p>
            <a:pPr lvl="0" algn="ctr" eaLnBrk="1" fontAlgn="auto" hangingPunct="1">
              <a:lnSpc>
                <a:spcPct val="100000"/>
              </a:lnSpc>
              <a:spcBef>
                <a:spcPts val="0"/>
              </a:spcBef>
              <a:spcAft>
                <a:spcPts val="0"/>
              </a:spcAft>
              <a:buClrTx/>
              <a:buNone/>
            </a:pPr>
            <a:endParaRPr lang="en-ZA" altLang="en-US" sz="2800" b="1" dirty="0">
              <a:solidFill>
                <a:prstClr val="black"/>
              </a:solidFill>
              <a:latin typeface="Calibri"/>
              <a:cs typeface="+mn-cs"/>
            </a:endParaRPr>
          </a:p>
          <a:p>
            <a:pPr lvl="0" algn="r" eaLnBrk="1" fontAlgn="auto" hangingPunct="1">
              <a:lnSpc>
                <a:spcPct val="100000"/>
              </a:lnSpc>
              <a:spcBef>
                <a:spcPts val="0"/>
              </a:spcBef>
              <a:spcAft>
                <a:spcPts val="0"/>
              </a:spcAft>
              <a:buClrTx/>
              <a:buNone/>
            </a:pPr>
            <a:r>
              <a:rPr lang="en-ZA" altLang="en-US" sz="2800" b="1" dirty="0" smtClean="0">
                <a:solidFill>
                  <a:prstClr val="black"/>
                </a:solidFill>
                <a:latin typeface="Calibri"/>
                <a:cs typeface="+mn-cs"/>
              </a:rPr>
              <a:t>                         28 AUGUST 2018</a:t>
            </a:r>
            <a:endParaRPr lang="en-ZA" altLang="en-US" sz="2800" b="1" dirty="0">
              <a:solidFill>
                <a:prstClr val="black"/>
              </a:solidFill>
              <a:latin typeface="Calibri"/>
              <a:cs typeface="+mn-cs"/>
            </a:endParaRPr>
          </a:p>
        </p:txBody>
      </p:sp>
    </p:spTree>
    <p:extLst>
      <p:ext uri="{BB962C8B-B14F-4D97-AF65-F5344CB8AC3E}">
        <p14:creationId xmlns:p14="http://schemas.microsoft.com/office/powerpoint/2010/main" xmlns="" val="411889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10</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err="1" smtClean="0">
                <a:solidFill>
                  <a:srgbClr val="000000"/>
                </a:solidFill>
              </a:rPr>
              <a:t>CTRRO</a:t>
            </a:r>
            <a:r>
              <a:rPr lang="en-US" altLang="en-US" sz="2800" b="1" dirty="0" smtClean="0">
                <a:solidFill>
                  <a:srgbClr val="000000"/>
                </a:solidFill>
              </a:rPr>
              <a:t>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535781" y="670163"/>
            <a:ext cx="8216900" cy="5006627"/>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q"/>
            </a:pPr>
            <a:r>
              <a:rPr lang="en-GB" sz="1800" dirty="0" err="1" smtClean="0">
                <a:latin typeface="+mn-lt"/>
                <a:ea typeface="Calibri" panose="020F0502020204030204" pitchFamily="34" charset="0"/>
              </a:rPr>
              <a:t>Scalabrini</a:t>
            </a:r>
            <a:r>
              <a:rPr lang="en-GB" sz="1800" dirty="0" smtClean="0">
                <a:latin typeface="+mn-lt"/>
                <a:ea typeface="Calibri" panose="020F0502020204030204" pitchFamily="34" charset="0"/>
              </a:rPr>
              <a:t> </a:t>
            </a:r>
            <a:r>
              <a:rPr lang="en-GB" sz="1800" dirty="0">
                <a:latin typeface="+mn-lt"/>
                <a:ea typeface="Calibri" panose="020F0502020204030204" pitchFamily="34" charset="0"/>
              </a:rPr>
              <a:t>Centre took the </a:t>
            </a:r>
            <a:r>
              <a:rPr lang="en-GB" sz="1800" dirty="0" smtClean="0">
                <a:latin typeface="+mn-lt"/>
                <a:ea typeface="Calibri" panose="020F0502020204030204" pitchFamily="34" charset="0"/>
              </a:rPr>
              <a:t>decision by the DHA to close CTRRO to the Western </a:t>
            </a:r>
            <a:r>
              <a:rPr lang="en-GB" sz="1800" dirty="0">
                <a:latin typeface="+mn-lt"/>
                <a:ea typeface="Calibri" panose="020F0502020204030204" pitchFamily="34" charset="0"/>
              </a:rPr>
              <a:t>Cape High Court </a:t>
            </a:r>
            <a:r>
              <a:rPr lang="en-GB" sz="1800" dirty="0" smtClean="0">
                <a:latin typeface="+mn-lt"/>
                <a:ea typeface="Calibri" panose="020F0502020204030204" pitchFamily="34" charset="0"/>
              </a:rPr>
              <a:t>2016, and the judge found in favour of </a:t>
            </a:r>
            <a:r>
              <a:rPr lang="en-GB" sz="1800" dirty="0">
                <a:latin typeface="+mn-lt"/>
                <a:ea typeface="Calibri" panose="020F0502020204030204" pitchFamily="34" charset="0"/>
              </a:rPr>
              <a:t>the </a:t>
            </a:r>
            <a:r>
              <a:rPr lang="en-GB" sz="1800" dirty="0" smtClean="0">
                <a:latin typeface="+mn-lt"/>
                <a:ea typeface="Calibri" panose="020F0502020204030204" pitchFamily="34" charset="0"/>
              </a:rPr>
              <a:t>department. </a:t>
            </a:r>
          </a:p>
          <a:p>
            <a:pPr marL="285750" indent="-285750" algn="just">
              <a:lnSpc>
                <a:spcPct val="115000"/>
              </a:lnSpc>
              <a:spcAft>
                <a:spcPts val="1000"/>
              </a:spcAft>
              <a:buFont typeface="Wingdings" panose="05000000000000000000" pitchFamily="2" charset="2"/>
              <a:buChar char="q"/>
            </a:pPr>
            <a:r>
              <a:rPr lang="en-GB" sz="1800" dirty="0" err="1" smtClean="0">
                <a:latin typeface="+mn-lt"/>
                <a:ea typeface="Calibri" panose="020F0502020204030204" pitchFamily="34" charset="0"/>
              </a:rPr>
              <a:t>Scalabrini</a:t>
            </a:r>
            <a:r>
              <a:rPr lang="en-GB" sz="1800" dirty="0" smtClean="0">
                <a:latin typeface="+mn-lt"/>
                <a:ea typeface="Calibri" panose="020F0502020204030204" pitchFamily="34" charset="0"/>
              </a:rPr>
              <a:t> then appealed the High Court decision at the Supreme </a:t>
            </a:r>
            <a:r>
              <a:rPr lang="en-GB" sz="1800" dirty="0">
                <a:latin typeface="+mn-lt"/>
                <a:ea typeface="Calibri" panose="020F0502020204030204" pitchFamily="34" charset="0"/>
              </a:rPr>
              <a:t>Court of </a:t>
            </a:r>
            <a:r>
              <a:rPr lang="en-GB" sz="1800" dirty="0" smtClean="0">
                <a:latin typeface="+mn-lt"/>
                <a:ea typeface="Calibri" panose="020F0502020204030204" pitchFamily="34" charset="0"/>
              </a:rPr>
              <a:t>Appeal, and the SCA granted in their favour in </a:t>
            </a:r>
            <a:r>
              <a:rPr lang="en-GB" sz="1800" dirty="0">
                <a:latin typeface="+mn-lt"/>
                <a:ea typeface="Calibri" panose="020F0502020204030204" pitchFamily="34" charset="0"/>
              </a:rPr>
              <a:t>September </a:t>
            </a:r>
            <a:r>
              <a:rPr lang="en-GB" sz="1800" dirty="0" smtClean="0">
                <a:latin typeface="+mn-lt"/>
                <a:ea typeface="Calibri" panose="020F0502020204030204" pitchFamily="34" charset="0"/>
              </a:rPr>
              <a:t>2017.</a:t>
            </a:r>
            <a:r>
              <a:rPr lang="en-GB" sz="1800" dirty="0" smtClean="0">
                <a:latin typeface="+mn-lt"/>
                <a:ea typeface="Calibri"/>
                <a:cs typeface="Arial"/>
              </a:rPr>
              <a:t> </a:t>
            </a:r>
          </a:p>
          <a:p>
            <a:pPr marL="285750" indent="-285750" algn="just">
              <a:lnSpc>
                <a:spcPct val="115000"/>
              </a:lnSpc>
              <a:spcAft>
                <a:spcPts val="1000"/>
              </a:spcAft>
              <a:buFont typeface="Wingdings" panose="05000000000000000000" pitchFamily="2" charset="2"/>
              <a:buChar char="q"/>
            </a:pPr>
            <a:r>
              <a:rPr lang="en-GB" sz="1800" dirty="0">
                <a:latin typeface="+mn-lt"/>
                <a:ea typeface="Calibri" panose="020F0502020204030204" pitchFamily="34" charset="0"/>
              </a:rPr>
              <a:t>T</a:t>
            </a:r>
            <a:r>
              <a:rPr lang="en-GB" sz="1800" dirty="0" smtClean="0">
                <a:latin typeface="+mn-lt"/>
                <a:ea typeface="Calibri" panose="020F0502020204030204" pitchFamily="34" charset="0"/>
              </a:rPr>
              <a:t>he </a:t>
            </a:r>
            <a:r>
              <a:rPr lang="en-GB" sz="1800" dirty="0">
                <a:latin typeface="+mn-lt"/>
                <a:ea typeface="Calibri" panose="020F0502020204030204" pitchFamily="34" charset="0"/>
              </a:rPr>
              <a:t>Supreme Court ordered the </a:t>
            </a:r>
            <a:r>
              <a:rPr lang="en-GB" sz="1800" dirty="0" smtClean="0">
                <a:latin typeface="+mn-lt"/>
                <a:ea typeface="Calibri" panose="020F0502020204030204" pitchFamily="34" charset="0"/>
              </a:rPr>
              <a:t>Department </a:t>
            </a:r>
            <a:r>
              <a:rPr lang="en-GB" sz="1800" dirty="0">
                <a:latin typeface="+mn-lt"/>
                <a:ea typeface="Calibri" panose="020F0502020204030204" pitchFamily="34" charset="0"/>
              </a:rPr>
              <a:t>as </a:t>
            </a:r>
            <a:r>
              <a:rPr lang="en-GB" sz="1800" dirty="0" smtClean="0">
                <a:latin typeface="+mn-lt"/>
                <a:ea typeface="Calibri" panose="020F0502020204030204" pitchFamily="34" charset="0"/>
              </a:rPr>
              <a:t>follows regarding the progress ; </a:t>
            </a:r>
            <a:r>
              <a:rPr lang="en-GB" sz="1800" dirty="0">
                <a:latin typeface="+mn-lt"/>
                <a:ea typeface="Calibri" panose="020F0502020204030204" pitchFamily="34" charset="0"/>
              </a:rPr>
              <a:t>… </a:t>
            </a:r>
            <a:r>
              <a:rPr lang="en-GB" sz="1800" i="1" dirty="0">
                <a:latin typeface="+mn-lt"/>
                <a:ea typeface="Calibri" panose="020F0502020204030204" pitchFamily="34" charset="0"/>
              </a:rPr>
              <a:t>‘the Department of Home Affairs, shall report in writing to the appellants by 31 October 2017 and thereafter on or before the last working day of each succeeding month’</a:t>
            </a:r>
          </a:p>
          <a:p>
            <a:pPr marL="285750" indent="-285750" algn="just">
              <a:lnSpc>
                <a:spcPct val="115000"/>
              </a:lnSpc>
              <a:spcAft>
                <a:spcPts val="1000"/>
              </a:spcAft>
              <a:buFont typeface="Wingdings" panose="05000000000000000000" pitchFamily="2" charset="2"/>
              <a:buChar char="q"/>
            </a:pPr>
            <a:r>
              <a:rPr lang="en-GB" sz="1800" dirty="0">
                <a:latin typeface="+mn-lt"/>
                <a:ea typeface="Calibri" panose="020F0502020204030204" pitchFamily="34" charset="0"/>
              </a:rPr>
              <a:t>The DHA appealed the matter at the Constitutional Court (CC), and on 06 December </a:t>
            </a:r>
            <a:r>
              <a:rPr lang="en-GB" sz="1800" dirty="0" smtClean="0">
                <a:latin typeface="+mn-lt"/>
                <a:ea typeface="Calibri" panose="020F0502020204030204" pitchFamily="34" charset="0"/>
              </a:rPr>
              <a:t>2017 </a:t>
            </a:r>
            <a:r>
              <a:rPr lang="en-GB" sz="1800" dirty="0">
                <a:latin typeface="+mn-lt"/>
                <a:ea typeface="Calibri" panose="020F0502020204030204" pitchFamily="34" charset="0"/>
              </a:rPr>
              <a:t>the CC dismissed the appeal and directed the Department to comply with the 2017 Supreme Court </a:t>
            </a:r>
            <a:r>
              <a:rPr lang="en-GB" sz="1800" dirty="0" smtClean="0">
                <a:latin typeface="+mn-lt"/>
                <a:ea typeface="Calibri" panose="020F0502020204030204" pitchFamily="34" charset="0"/>
              </a:rPr>
              <a:t>Order and provide monthly reports effectively from end of December 2017. </a:t>
            </a:r>
            <a:endParaRPr lang="en-ZA" sz="1800" dirty="0">
              <a:latin typeface="+mn-lt"/>
              <a:ea typeface="Calibri" panose="020F0502020204030204" pitchFamily="34" charset="0"/>
            </a:endParaRPr>
          </a:p>
        </p:txBody>
      </p:sp>
    </p:spTree>
    <p:extLst>
      <p:ext uri="{BB962C8B-B14F-4D97-AF65-F5344CB8AC3E}">
        <p14:creationId xmlns:p14="http://schemas.microsoft.com/office/powerpoint/2010/main" xmlns="" val="1031549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11</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err="1" smtClean="0">
                <a:solidFill>
                  <a:srgbClr val="000000"/>
                </a:solidFill>
              </a:rPr>
              <a:t>CTRRO</a:t>
            </a:r>
            <a:r>
              <a:rPr lang="en-US" altLang="en-US" sz="2800" b="1" dirty="0" smtClean="0">
                <a:solidFill>
                  <a:srgbClr val="000000"/>
                </a:solidFill>
              </a:rPr>
              <a:t>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0" y="725084"/>
            <a:ext cx="8993188" cy="4929555"/>
          </a:xfrm>
          <a:prstGeom prst="rect">
            <a:avLst/>
          </a:prstGeom>
        </p:spPr>
        <p:txBody>
          <a:bodyPr wrap="square">
            <a:spAutoFit/>
          </a:bodyPr>
          <a:lstStyle/>
          <a:p>
            <a:pPr lvl="5" algn="just">
              <a:lnSpc>
                <a:spcPct val="115000"/>
              </a:lnSpc>
              <a:spcAft>
                <a:spcPts val="1000"/>
              </a:spcAft>
            </a:pPr>
            <a:r>
              <a:rPr lang="en-GB" sz="1800" b="1" dirty="0" smtClean="0">
                <a:effectLst/>
                <a:latin typeface="+mn-lt"/>
                <a:ea typeface="Calibri"/>
                <a:cs typeface="Arial"/>
              </a:rPr>
              <a:t>Key elements of The SCA Order </a:t>
            </a:r>
            <a:endParaRPr lang="en-ZA" sz="1800" b="1" dirty="0" smtClean="0">
              <a:latin typeface="+mn-lt"/>
              <a:ea typeface="Calibri"/>
              <a:cs typeface="Times New Roman"/>
            </a:endParaRPr>
          </a:p>
          <a:p>
            <a:pPr marL="285750" indent="-285750" algn="just">
              <a:buFont typeface="Wingdings" panose="05000000000000000000" pitchFamily="2" charset="2"/>
              <a:buChar char="q"/>
            </a:pPr>
            <a:r>
              <a:rPr lang="en-GB" sz="1800" dirty="0" smtClean="0">
                <a:solidFill>
                  <a:srgbClr val="000000"/>
                </a:solidFill>
                <a:latin typeface="+mn-lt"/>
              </a:rPr>
              <a:t>The </a:t>
            </a:r>
            <a:r>
              <a:rPr lang="en-GB" sz="1800" dirty="0">
                <a:solidFill>
                  <a:srgbClr val="000000"/>
                </a:solidFill>
                <a:latin typeface="+mn-lt"/>
              </a:rPr>
              <a:t>first to third respondents are directed to reopen and maintain a fully functional refugee reception office in or around the Cape Town Metropolitan Municipality, by Friday 31 March 2018</a:t>
            </a:r>
            <a:r>
              <a:rPr lang="en-GB" sz="1800" dirty="0" smtClean="0">
                <a:solidFill>
                  <a:srgbClr val="000000"/>
                </a:solidFill>
                <a:latin typeface="+mn-lt"/>
              </a:rPr>
              <a:t>.</a:t>
            </a:r>
          </a:p>
          <a:p>
            <a:pPr marL="285750" indent="-285750" algn="just">
              <a:buFont typeface="Wingdings" panose="05000000000000000000" pitchFamily="2" charset="2"/>
              <a:buChar char="q"/>
            </a:pPr>
            <a:endParaRPr lang="en-GB" sz="1800" dirty="0" smtClean="0">
              <a:solidFill>
                <a:srgbClr val="000000"/>
              </a:solidFill>
              <a:latin typeface="+mn-lt"/>
            </a:endParaRPr>
          </a:p>
          <a:p>
            <a:pPr marL="285750" indent="-285750" algn="just">
              <a:buFont typeface="Wingdings" panose="05000000000000000000" pitchFamily="2" charset="2"/>
              <a:buChar char="q"/>
            </a:pPr>
            <a:r>
              <a:rPr lang="en-GB" sz="1800" dirty="0" smtClean="0">
                <a:solidFill>
                  <a:srgbClr val="000000"/>
                </a:solidFill>
                <a:latin typeface="+mn-lt"/>
              </a:rPr>
              <a:t>The </a:t>
            </a:r>
            <a:r>
              <a:rPr lang="en-GB" sz="1800" dirty="0">
                <a:solidFill>
                  <a:srgbClr val="000000"/>
                </a:solidFill>
                <a:latin typeface="+mn-lt"/>
              </a:rPr>
              <a:t>second respondent, the Director-General of the Department of Home Affairs, shall report in writing to the appellants by 31 October 2017 and thereafter, on or before the last working day of each succeeding month as to what steps have been taken and what progress has been made to ensure compliance with the aforesaid order</a:t>
            </a:r>
            <a:r>
              <a:rPr lang="en-GB" sz="1800" dirty="0" smtClean="0">
                <a:solidFill>
                  <a:srgbClr val="000000"/>
                </a:solidFill>
                <a:latin typeface="+mn-lt"/>
              </a:rPr>
              <a:t>.</a:t>
            </a:r>
          </a:p>
          <a:p>
            <a:pPr marL="285750" indent="-285750" algn="just">
              <a:buFont typeface="Wingdings" panose="05000000000000000000" pitchFamily="2" charset="2"/>
              <a:buChar char="q"/>
            </a:pPr>
            <a:r>
              <a:rPr lang="en-GB" sz="1800" dirty="0" smtClean="0">
                <a:solidFill>
                  <a:srgbClr val="000000"/>
                </a:solidFill>
                <a:latin typeface="+mn-lt"/>
              </a:rPr>
              <a:t>The department is complying with this order, though at the beginning there was a delay in providing monthly reports by relevant managers. </a:t>
            </a:r>
          </a:p>
          <a:p>
            <a:pPr marL="285750" indent="-285750" algn="just">
              <a:buFont typeface="Wingdings" panose="05000000000000000000" pitchFamily="2" charset="2"/>
              <a:buChar char="q"/>
            </a:pPr>
            <a:endParaRPr lang="en-GB" sz="1800" dirty="0" smtClean="0">
              <a:solidFill>
                <a:srgbClr val="000000"/>
              </a:solidFill>
              <a:latin typeface="+mn-lt"/>
            </a:endParaRPr>
          </a:p>
          <a:p>
            <a:pPr algn="just"/>
            <a:r>
              <a:rPr lang="en-GB" sz="1800" dirty="0" smtClean="0">
                <a:solidFill>
                  <a:srgbClr val="000000"/>
                </a:solidFill>
                <a:latin typeface="+mn-lt"/>
              </a:rPr>
              <a:t> </a:t>
            </a:r>
          </a:p>
          <a:p>
            <a:pPr marL="265113" lvl="5" algn="just">
              <a:lnSpc>
                <a:spcPct val="115000"/>
              </a:lnSpc>
              <a:spcAft>
                <a:spcPts val="1000"/>
              </a:spcAft>
            </a:pPr>
            <a:endParaRPr lang="en-ZA" sz="1800" dirty="0" smtClean="0">
              <a:solidFill>
                <a:srgbClr val="000000"/>
              </a:solidFill>
              <a:latin typeface="+mn-lt"/>
            </a:endParaRPr>
          </a:p>
        </p:txBody>
      </p:sp>
    </p:spTree>
    <p:extLst>
      <p:ext uri="{BB962C8B-B14F-4D97-AF65-F5344CB8AC3E}">
        <p14:creationId xmlns:p14="http://schemas.microsoft.com/office/powerpoint/2010/main" xmlns="" val="3033222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12</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err="1" smtClean="0">
                <a:solidFill>
                  <a:srgbClr val="000000"/>
                </a:solidFill>
              </a:rPr>
              <a:t>CTRRO</a:t>
            </a:r>
            <a:r>
              <a:rPr lang="en-US" altLang="en-US" sz="2800" b="1" dirty="0" smtClean="0">
                <a:solidFill>
                  <a:srgbClr val="000000"/>
                </a:solidFill>
              </a:rPr>
              <a:t>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725084"/>
            <a:ext cx="8885238" cy="4556119"/>
          </a:xfrm>
          <a:prstGeom prst="rect">
            <a:avLst/>
          </a:prstGeom>
        </p:spPr>
        <p:txBody>
          <a:bodyPr wrap="square">
            <a:spAutoFit/>
          </a:bodyPr>
          <a:lstStyle/>
          <a:p>
            <a:pPr marL="265113" lvl="5" algn="just">
              <a:lnSpc>
                <a:spcPct val="115000"/>
              </a:lnSpc>
              <a:spcAft>
                <a:spcPts val="1000"/>
              </a:spcAft>
            </a:pPr>
            <a:r>
              <a:rPr lang="en-GB" sz="1800" b="1" u="sng" dirty="0" smtClean="0">
                <a:ea typeface="Calibri"/>
                <a:cs typeface="Arial"/>
              </a:rPr>
              <a:t>Key </a:t>
            </a:r>
            <a:r>
              <a:rPr lang="en-GB" sz="1800" b="1" u="sng" dirty="0">
                <a:ea typeface="Calibri"/>
                <a:cs typeface="Arial"/>
              </a:rPr>
              <a:t>Areas were identified in meeting the </a:t>
            </a:r>
            <a:r>
              <a:rPr lang="en-GB" sz="1800" b="1" u="sng" dirty="0" err="1">
                <a:ea typeface="Calibri"/>
                <a:cs typeface="Arial"/>
              </a:rPr>
              <a:t>SCA</a:t>
            </a:r>
            <a:r>
              <a:rPr lang="en-GB" sz="1800" b="1" u="sng" dirty="0">
                <a:ea typeface="Calibri"/>
                <a:cs typeface="Arial"/>
              </a:rPr>
              <a:t> Order;</a:t>
            </a:r>
            <a:endParaRPr lang="en-ZA" sz="1800" b="1" u="sng" dirty="0">
              <a:ea typeface="Calibri"/>
              <a:cs typeface="Times New Roman"/>
            </a:endParaRPr>
          </a:p>
          <a:p>
            <a:pPr marL="265113" lvl="5" algn="just">
              <a:lnSpc>
                <a:spcPct val="115000"/>
              </a:lnSpc>
              <a:spcAft>
                <a:spcPts val="1000"/>
              </a:spcAft>
            </a:pPr>
            <a:r>
              <a:rPr lang="en-ZA" sz="1800" u="sng" dirty="0" smtClean="0">
                <a:latin typeface="+mn-lt"/>
                <a:ea typeface="Calibri"/>
                <a:cs typeface="Arial"/>
              </a:rPr>
              <a:t>1</a:t>
            </a:r>
            <a:r>
              <a:rPr lang="en-ZA" sz="1800" u="sng" dirty="0">
                <a:latin typeface="+mn-lt"/>
                <a:ea typeface="Calibri"/>
                <a:cs typeface="Arial"/>
              </a:rPr>
              <a:t>. </a:t>
            </a:r>
            <a:r>
              <a:rPr lang="en-ZA" sz="1800" b="1" u="sng" dirty="0">
                <a:latin typeface="+mn-lt"/>
                <a:ea typeface="Calibri"/>
                <a:cs typeface="Arial"/>
              </a:rPr>
              <a:t>Office Accommodation</a:t>
            </a:r>
          </a:p>
          <a:p>
            <a:pPr marL="265113" lvl="5" indent="-265113" algn="just">
              <a:lnSpc>
                <a:spcPct val="115000"/>
              </a:lnSpc>
              <a:spcAft>
                <a:spcPts val="1000"/>
              </a:spcAft>
              <a:buFont typeface="Wingdings" panose="05000000000000000000" pitchFamily="2" charset="2"/>
              <a:buChar char="q"/>
            </a:pPr>
            <a:r>
              <a:rPr lang="en-ZA" sz="1800" dirty="0">
                <a:latin typeface="+mn-lt"/>
                <a:ea typeface="Calibri"/>
                <a:cs typeface="Arial"/>
              </a:rPr>
              <a:t>The office where the centre is </a:t>
            </a:r>
            <a:r>
              <a:rPr lang="en-ZA" sz="1800" dirty="0" smtClean="0">
                <a:latin typeface="+mn-lt"/>
                <a:ea typeface="Calibri"/>
                <a:cs typeface="Arial"/>
              </a:rPr>
              <a:t>currently </a:t>
            </a:r>
            <a:r>
              <a:rPr lang="en-ZA" sz="1800" dirty="0">
                <a:latin typeface="+mn-lt"/>
                <a:ea typeface="Calibri"/>
                <a:cs typeface="Arial"/>
              </a:rPr>
              <a:t>operating from is not suitable for servicing of refugee clients.</a:t>
            </a:r>
          </a:p>
          <a:p>
            <a:pPr marL="265113" lvl="5" indent="-265113" algn="just">
              <a:lnSpc>
                <a:spcPct val="115000"/>
              </a:lnSpc>
              <a:spcAft>
                <a:spcPts val="1000"/>
              </a:spcAft>
              <a:buFont typeface="Wingdings" panose="05000000000000000000" pitchFamily="2" charset="2"/>
              <a:buChar char="q"/>
            </a:pPr>
            <a:r>
              <a:rPr lang="en-GB" sz="1800" dirty="0">
                <a:latin typeface="+mn-lt"/>
                <a:ea typeface="Calibri"/>
                <a:cs typeface="Arial"/>
              </a:rPr>
              <a:t>The DHA engaged </a:t>
            </a:r>
            <a:r>
              <a:rPr lang="en-GB" sz="1800" dirty="0" smtClean="0">
                <a:latin typeface="+mn-lt"/>
                <a:ea typeface="Calibri"/>
                <a:cs typeface="Arial"/>
              </a:rPr>
              <a:t>the Department </a:t>
            </a:r>
            <a:r>
              <a:rPr lang="en-GB" sz="1800" dirty="0">
                <a:latin typeface="+mn-lt"/>
                <a:ea typeface="Calibri"/>
                <a:cs typeface="Arial"/>
              </a:rPr>
              <a:t>of Public Works (</a:t>
            </a:r>
            <a:r>
              <a:rPr lang="en-GB" sz="1800" dirty="0" err="1">
                <a:latin typeface="+mn-lt"/>
                <a:ea typeface="Calibri"/>
                <a:cs typeface="Arial"/>
              </a:rPr>
              <a:t>DPW</a:t>
            </a:r>
            <a:r>
              <a:rPr lang="en-GB" sz="1800" dirty="0">
                <a:latin typeface="+mn-lt"/>
                <a:ea typeface="Calibri"/>
                <a:cs typeface="Arial"/>
              </a:rPr>
              <a:t>) Western Cape Regional Office mid December 2017 advising them of the </a:t>
            </a:r>
            <a:r>
              <a:rPr lang="en-GB" sz="1800" dirty="0" smtClean="0">
                <a:latin typeface="+mn-lt"/>
                <a:ea typeface="Calibri"/>
                <a:cs typeface="Arial"/>
              </a:rPr>
              <a:t>judgement.</a:t>
            </a:r>
            <a:endParaRPr lang="en-GB" sz="1800" dirty="0">
              <a:latin typeface="+mn-lt"/>
              <a:ea typeface="Calibri"/>
              <a:cs typeface="Arial"/>
            </a:endParaRPr>
          </a:p>
          <a:p>
            <a:pPr marL="265113" lvl="5" indent="-265113" algn="just">
              <a:lnSpc>
                <a:spcPct val="115000"/>
              </a:lnSpc>
              <a:spcAft>
                <a:spcPts val="1000"/>
              </a:spcAft>
              <a:buFont typeface="Wingdings" panose="05000000000000000000" pitchFamily="2" charset="2"/>
              <a:buChar char="q"/>
            </a:pPr>
            <a:r>
              <a:rPr lang="en-GB" sz="1800" dirty="0">
                <a:latin typeface="+mn-lt"/>
                <a:ea typeface="Calibri"/>
                <a:cs typeface="Arial"/>
              </a:rPr>
              <a:t>Following internal processes, the Department wrote to </a:t>
            </a:r>
            <a:r>
              <a:rPr lang="en-GB" sz="1800" dirty="0" err="1">
                <a:latin typeface="+mn-lt"/>
                <a:ea typeface="Calibri"/>
                <a:cs typeface="Arial"/>
              </a:rPr>
              <a:t>DPW</a:t>
            </a:r>
            <a:r>
              <a:rPr lang="en-GB" sz="1800" dirty="0">
                <a:latin typeface="+mn-lt"/>
                <a:ea typeface="Calibri"/>
                <a:cs typeface="Arial"/>
              </a:rPr>
              <a:t> Director – General, on 22 January 2018 submitting the initial needs assessment for office accommodation. Subsequently, the </a:t>
            </a:r>
            <a:r>
              <a:rPr lang="en-GB" sz="1800" dirty="0" err="1">
                <a:latin typeface="+mn-lt"/>
                <a:ea typeface="Calibri"/>
                <a:cs typeface="Arial"/>
              </a:rPr>
              <a:t>DPW</a:t>
            </a:r>
            <a:r>
              <a:rPr lang="en-GB" sz="1800" dirty="0">
                <a:latin typeface="+mn-lt"/>
                <a:ea typeface="Calibri"/>
                <a:cs typeface="Arial"/>
              </a:rPr>
              <a:t> responded asking for corrections.</a:t>
            </a:r>
          </a:p>
          <a:p>
            <a:pPr marL="265113" lvl="5" indent="-265113" algn="just">
              <a:lnSpc>
                <a:spcPct val="115000"/>
              </a:lnSpc>
              <a:spcAft>
                <a:spcPts val="1000"/>
              </a:spcAft>
              <a:buFont typeface="Wingdings" panose="05000000000000000000" pitchFamily="2" charset="2"/>
              <a:buChar char="q"/>
            </a:pPr>
            <a:r>
              <a:rPr lang="en-GB" sz="1800" dirty="0">
                <a:latin typeface="+mn-lt"/>
                <a:ea typeface="Calibri"/>
                <a:cs typeface="Arial"/>
              </a:rPr>
              <a:t>The Department submitted the final needs assessment to the </a:t>
            </a:r>
            <a:r>
              <a:rPr lang="en-GB" sz="1800" dirty="0" err="1">
                <a:latin typeface="+mn-lt"/>
                <a:ea typeface="Calibri"/>
                <a:cs typeface="Arial"/>
              </a:rPr>
              <a:t>DPW</a:t>
            </a:r>
            <a:r>
              <a:rPr lang="en-GB" sz="1800" dirty="0">
                <a:latin typeface="+mn-lt"/>
                <a:ea typeface="Calibri"/>
                <a:cs typeface="Arial"/>
              </a:rPr>
              <a:t> during February 2018 and their Head Office has issued a procurement instruction to their Regional Office in Cape Town. </a:t>
            </a:r>
          </a:p>
        </p:txBody>
      </p:sp>
    </p:spTree>
    <p:extLst>
      <p:ext uri="{BB962C8B-B14F-4D97-AF65-F5344CB8AC3E}">
        <p14:creationId xmlns:p14="http://schemas.microsoft.com/office/powerpoint/2010/main" xmlns="" val="4249023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13</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err="1" smtClean="0">
                <a:solidFill>
                  <a:srgbClr val="000000"/>
                </a:solidFill>
              </a:rPr>
              <a:t>CTRRO</a:t>
            </a:r>
            <a:r>
              <a:rPr lang="en-US" altLang="en-US" sz="2800" b="1" dirty="0" smtClean="0">
                <a:solidFill>
                  <a:srgbClr val="000000"/>
                </a:solidFill>
              </a:rPr>
              <a:t>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725084"/>
            <a:ext cx="8885238" cy="3472233"/>
          </a:xfrm>
          <a:prstGeom prst="rect">
            <a:avLst/>
          </a:prstGeom>
        </p:spPr>
        <p:txBody>
          <a:bodyPr wrap="square">
            <a:spAutoFit/>
          </a:bodyPr>
          <a:lstStyle/>
          <a:p>
            <a:pPr marL="265113" lvl="5" algn="just">
              <a:lnSpc>
                <a:spcPct val="115000"/>
              </a:lnSpc>
              <a:spcAft>
                <a:spcPts val="1000"/>
              </a:spcAft>
            </a:pPr>
            <a:endParaRPr lang="en-ZA" sz="1800" b="1" i="1" u="sng" dirty="0" smtClean="0">
              <a:solidFill>
                <a:srgbClr val="000000"/>
              </a:solidFill>
              <a:latin typeface="+mn-lt"/>
            </a:endParaRPr>
          </a:p>
          <a:p>
            <a:pPr marL="265113" lvl="5" algn="just">
              <a:lnSpc>
                <a:spcPct val="115000"/>
              </a:lnSpc>
              <a:spcAft>
                <a:spcPts val="1000"/>
              </a:spcAft>
            </a:pPr>
            <a:r>
              <a:rPr lang="en-ZA" sz="1800" b="1" i="1" u="sng" dirty="0" smtClean="0">
                <a:solidFill>
                  <a:srgbClr val="000000"/>
                </a:solidFill>
                <a:latin typeface="+mn-lt"/>
              </a:rPr>
              <a:t>2. Personnel </a:t>
            </a:r>
          </a:p>
          <a:p>
            <a:pPr marL="550863" lvl="5"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a:t>
            </a:r>
            <a:r>
              <a:rPr lang="en-GB" sz="1800" dirty="0">
                <a:latin typeface="+mn-lt"/>
                <a:ea typeface="Calibri"/>
                <a:cs typeface="Arial"/>
              </a:rPr>
              <a:t>Cape Town RRO is currently operating at 37.5% of the approved establishment. </a:t>
            </a:r>
            <a:endParaRPr lang="en-GB" sz="1800" dirty="0" smtClean="0">
              <a:latin typeface="+mn-lt"/>
              <a:ea typeface="Calibri"/>
              <a:cs typeface="Arial"/>
            </a:endParaRPr>
          </a:p>
          <a:p>
            <a:pPr marL="550863" lvl="5"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a:t>
            </a:r>
            <a:r>
              <a:rPr lang="en-GB" sz="1800" dirty="0">
                <a:latin typeface="+mn-lt"/>
                <a:ea typeface="Calibri"/>
                <a:cs typeface="Arial"/>
              </a:rPr>
              <a:t>funding and </a:t>
            </a:r>
            <a:r>
              <a:rPr lang="en-GB" sz="1800" dirty="0" smtClean="0">
                <a:latin typeface="+mn-lt"/>
                <a:ea typeface="Calibri"/>
                <a:cs typeface="Arial"/>
              </a:rPr>
              <a:t>filling </a:t>
            </a:r>
            <a:r>
              <a:rPr lang="en-GB" sz="1800" dirty="0">
                <a:latin typeface="+mn-lt"/>
                <a:ea typeface="Calibri"/>
                <a:cs typeface="Arial"/>
              </a:rPr>
              <a:t>of key posts is being prioritized. Considering the reduction in volumes the Department is of the opinion that the funding and filling of posts should not delay the opening of the office once suitable accommodation has been secured.    </a:t>
            </a:r>
            <a:endParaRPr lang="en-ZA" sz="1800" dirty="0">
              <a:latin typeface="+mn-lt"/>
              <a:ea typeface="Calibri"/>
              <a:cs typeface="Arial"/>
            </a:endParaRPr>
          </a:p>
          <a:p>
            <a:pPr marL="265113" lvl="5" algn="just">
              <a:lnSpc>
                <a:spcPct val="115000"/>
              </a:lnSpc>
              <a:spcAft>
                <a:spcPts val="1000"/>
              </a:spcAft>
            </a:pPr>
            <a:endParaRPr lang="en-GB" sz="1800" dirty="0" smtClean="0">
              <a:latin typeface="+mn-lt"/>
              <a:ea typeface="Calibri"/>
              <a:cs typeface="Arial"/>
            </a:endParaRPr>
          </a:p>
        </p:txBody>
      </p:sp>
    </p:spTree>
    <p:extLst>
      <p:ext uri="{BB962C8B-B14F-4D97-AF65-F5344CB8AC3E}">
        <p14:creationId xmlns:p14="http://schemas.microsoft.com/office/powerpoint/2010/main" xmlns="" val="3270144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14</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err="1" smtClean="0">
                <a:solidFill>
                  <a:srgbClr val="000000"/>
                </a:solidFill>
              </a:rPr>
              <a:t>CTRRO</a:t>
            </a:r>
            <a:r>
              <a:rPr lang="en-US" altLang="en-US" sz="2800" b="1" dirty="0" smtClean="0">
                <a:solidFill>
                  <a:srgbClr val="000000"/>
                </a:solidFill>
              </a:rPr>
              <a:t>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29381" y="554137"/>
            <a:ext cx="8885238" cy="3919022"/>
          </a:xfrm>
          <a:prstGeom prst="rect">
            <a:avLst/>
          </a:prstGeom>
        </p:spPr>
        <p:txBody>
          <a:bodyPr wrap="square">
            <a:spAutoFit/>
          </a:bodyPr>
          <a:lstStyle/>
          <a:p>
            <a:pPr marL="265113" lvl="5" algn="just">
              <a:lnSpc>
                <a:spcPct val="115000"/>
              </a:lnSpc>
              <a:spcAft>
                <a:spcPts val="1000"/>
              </a:spcAft>
            </a:pPr>
            <a:endParaRPr lang="en-ZA" sz="1800" b="1" i="1" u="sng" dirty="0" smtClean="0">
              <a:solidFill>
                <a:srgbClr val="000000"/>
              </a:solidFill>
              <a:latin typeface="+mn-lt"/>
            </a:endParaRPr>
          </a:p>
          <a:p>
            <a:pPr marL="265113" lvl="5" algn="just">
              <a:lnSpc>
                <a:spcPct val="115000"/>
              </a:lnSpc>
              <a:spcAft>
                <a:spcPts val="1000"/>
              </a:spcAft>
            </a:pPr>
            <a:r>
              <a:rPr lang="en-ZA" sz="1800" b="1" i="1" u="sng" dirty="0">
                <a:solidFill>
                  <a:srgbClr val="000000"/>
                </a:solidFill>
                <a:latin typeface="+mn-lt"/>
              </a:rPr>
              <a:t>3</a:t>
            </a:r>
            <a:r>
              <a:rPr lang="en-ZA" sz="1800" b="1" i="1" u="sng" dirty="0" smtClean="0">
                <a:solidFill>
                  <a:srgbClr val="000000"/>
                </a:solidFill>
                <a:latin typeface="+mn-lt"/>
              </a:rPr>
              <a:t>. IT Equipment  </a:t>
            </a:r>
          </a:p>
          <a:p>
            <a:pPr marL="550863" lvl="5" indent="-285750" algn="just">
              <a:lnSpc>
                <a:spcPct val="115000"/>
              </a:lnSpc>
              <a:spcAft>
                <a:spcPts val="1000"/>
              </a:spcAft>
              <a:buFont typeface="Wingdings" panose="05000000000000000000" pitchFamily="2" charset="2"/>
              <a:buChar char="q"/>
            </a:pPr>
            <a:r>
              <a:rPr lang="en-GB" sz="1800" dirty="0">
                <a:latin typeface="+mn-lt"/>
                <a:ea typeface="Calibri"/>
                <a:cs typeface="Arial"/>
              </a:rPr>
              <a:t>5 fully equipped RRO computers have been procured and installed at the current </a:t>
            </a:r>
            <a:r>
              <a:rPr lang="en-GB" sz="1800" dirty="0" err="1">
                <a:latin typeface="+mn-lt"/>
                <a:ea typeface="Calibri"/>
                <a:cs typeface="Arial"/>
              </a:rPr>
              <a:t>CTRRO</a:t>
            </a:r>
            <a:r>
              <a:rPr lang="en-GB" sz="1800" dirty="0">
                <a:latin typeface="+mn-lt"/>
                <a:ea typeface="Calibri"/>
                <a:cs typeface="Arial"/>
              </a:rPr>
              <a:t> to provide capacity for the capturing of newcomers. The replacement of other computer equipment will only be done once occupation of permanent accommodation has been taken.</a:t>
            </a:r>
            <a:endParaRPr lang="en-ZA" sz="1800" dirty="0">
              <a:latin typeface="+mn-lt"/>
              <a:ea typeface="Calibri"/>
              <a:cs typeface="Arial"/>
            </a:endParaRPr>
          </a:p>
          <a:p>
            <a:pPr marL="265113" lvl="5" algn="just">
              <a:lnSpc>
                <a:spcPct val="115000"/>
              </a:lnSpc>
              <a:spcAft>
                <a:spcPts val="1000"/>
              </a:spcAft>
            </a:pPr>
            <a:endParaRPr lang="en-GB" sz="1800" dirty="0" smtClean="0">
              <a:latin typeface="+mn-lt"/>
              <a:ea typeface="Calibri"/>
              <a:cs typeface="Arial"/>
            </a:endParaRPr>
          </a:p>
          <a:p>
            <a:pPr marL="265113" lvl="5" algn="just">
              <a:lnSpc>
                <a:spcPct val="115000"/>
              </a:lnSpc>
              <a:spcAft>
                <a:spcPts val="1000"/>
              </a:spcAft>
            </a:pPr>
            <a:r>
              <a:rPr lang="en-GB" sz="1800" b="1" i="1" u="sng" dirty="0" smtClean="0">
                <a:latin typeface="+mn-lt"/>
                <a:ea typeface="Calibri"/>
                <a:cs typeface="Arial"/>
              </a:rPr>
              <a:t>4. Operational Budget </a:t>
            </a:r>
          </a:p>
          <a:p>
            <a:pPr marL="550863" lvl="5" indent="-285750" algn="just">
              <a:lnSpc>
                <a:spcPct val="115000"/>
              </a:lnSpc>
              <a:spcAft>
                <a:spcPts val="1000"/>
              </a:spcAft>
              <a:buFont typeface="Wingdings" panose="05000000000000000000" pitchFamily="2" charset="2"/>
              <a:buChar char="q"/>
            </a:pPr>
            <a:r>
              <a:rPr lang="en-GB" sz="1800" dirty="0">
                <a:solidFill>
                  <a:srgbClr val="000000"/>
                </a:solidFill>
                <a:latin typeface="+mn-lt"/>
                <a:cs typeface="Arial"/>
              </a:rPr>
              <a:t> The Department has determined that the centre will be able to function within the ambits of the current base line allocation</a:t>
            </a:r>
            <a:r>
              <a:rPr lang="en-GB" dirty="0"/>
              <a:t>. </a:t>
            </a:r>
            <a:endParaRPr lang="en-ZA" dirty="0"/>
          </a:p>
        </p:txBody>
      </p:sp>
    </p:spTree>
    <p:extLst>
      <p:ext uri="{BB962C8B-B14F-4D97-AF65-F5344CB8AC3E}">
        <p14:creationId xmlns:p14="http://schemas.microsoft.com/office/powerpoint/2010/main" xmlns="" val="527088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15</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LEBOMBO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770990"/>
            <a:ext cx="8885238" cy="5082417"/>
          </a:xfrm>
          <a:prstGeom prst="rect">
            <a:avLst/>
          </a:prstGeom>
        </p:spPr>
        <p:txBody>
          <a:bodyPr wrap="square">
            <a:spAutoFit/>
          </a:bodyPr>
          <a:lstStyle/>
          <a:p>
            <a:pPr marL="550863" lvl="5" indent="-285750" algn="just">
              <a:lnSpc>
                <a:spcPct val="115000"/>
              </a:lnSpc>
              <a:spcAft>
                <a:spcPts val="1000"/>
              </a:spcAft>
              <a:buFont typeface="Wingdings" panose="05000000000000000000" pitchFamily="2" charset="2"/>
              <a:buChar char="q"/>
            </a:pPr>
            <a:r>
              <a:rPr lang="en-ZA" sz="1600" dirty="0" smtClean="0">
                <a:solidFill>
                  <a:srgbClr val="000000"/>
                </a:solidFill>
                <a:latin typeface="+mn-lt"/>
              </a:rPr>
              <a:t>The </a:t>
            </a:r>
            <a:r>
              <a:rPr lang="en-ZA" sz="1600" dirty="0" err="1" smtClean="0">
                <a:solidFill>
                  <a:srgbClr val="000000"/>
                </a:solidFill>
                <a:latin typeface="+mn-lt"/>
              </a:rPr>
              <a:t>Lebombo</a:t>
            </a:r>
            <a:r>
              <a:rPr lang="en-ZA" sz="1600" dirty="0" smtClean="0">
                <a:solidFill>
                  <a:srgbClr val="000000"/>
                </a:solidFill>
                <a:latin typeface="+mn-lt"/>
              </a:rPr>
              <a:t> Processing Facility </a:t>
            </a:r>
            <a:r>
              <a:rPr lang="en-ZA" sz="1600" dirty="0">
                <a:solidFill>
                  <a:srgbClr val="000000"/>
                </a:solidFill>
                <a:latin typeface="+mn-lt"/>
              </a:rPr>
              <a:t> </a:t>
            </a:r>
            <a:r>
              <a:rPr lang="en-ZA" sz="1600" dirty="0" smtClean="0">
                <a:solidFill>
                  <a:srgbClr val="000000"/>
                </a:solidFill>
                <a:latin typeface="+mn-lt"/>
              </a:rPr>
              <a:t>has  been on the </a:t>
            </a:r>
            <a:r>
              <a:rPr lang="en-ZA" sz="1600" smtClean="0">
                <a:solidFill>
                  <a:srgbClr val="000000"/>
                </a:solidFill>
                <a:latin typeface="+mn-lt"/>
              </a:rPr>
              <a:t>APP since </a:t>
            </a:r>
            <a:r>
              <a:rPr lang="en-ZA" sz="1600" dirty="0" smtClean="0">
                <a:solidFill>
                  <a:srgbClr val="000000"/>
                </a:solidFill>
                <a:latin typeface="+mn-lt"/>
              </a:rPr>
              <a:t>2016/17.  </a:t>
            </a:r>
            <a:endParaRPr lang="en-ZA" sz="1600" dirty="0">
              <a:solidFill>
                <a:srgbClr val="000000"/>
              </a:solidFill>
              <a:latin typeface="+mn-lt"/>
            </a:endParaRPr>
          </a:p>
          <a:p>
            <a:pPr marL="550863" lvl="5" indent="260350" algn="just">
              <a:lnSpc>
                <a:spcPct val="115000"/>
              </a:lnSpc>
              <a:spcAft>
                <a:spcPts val="1000"/>
              </a:spcAft>
              <a:buFont typeface="Wingdings" panose="05000000000000000000" pitchFamily="2" charset="2"/>
              <a:buChar char="ü"/>
            </a:pPr>
            <a:r>
              <a:rPr lang="en-ZA" sz="1600" dirty="0" smtClean="0">
                <a:solidFill>
                  <a:srgbClr val="000000"/>
                </a:solidFill>
                <a:latin typeface="+mn-lt"/>
              </a:rPr>
              <a:t>	Prior 2016/17 the department working with DPW had to secure suitable land to build 	the facility in </a:t>
            </a:r>
            <a:r>
              <a:rPr lang="en-ZA" sz="1600" dirty="0" err="1" smtClean="0">
                <a:solidFill>
                  <a:srgbClr val="000000"/>
                </a:solidFill>
                <a:latin typeface="+mn-lt"/>
              </a:rPr>
              <a:t>Lebombo</a:t>
            </a:r>
            <a:r>
              <a:rPr lang="en-ZA" sz="1600" dirty="0" smtClean="0">
                <a:solidFill>
                  <a:srgbClr val="000000"/>
                </a:solidFill>
                <a:latin typeface="+mn-lt"/>
              </a:rPr>
              <a:t>. </a:t>
            </a:r>
          </a:p>
          <a:p>
            <a:pPr marL="550863" lvl="5" indent="260350" algn="just">
              <a:lnSpc>
                <a:spcPct val="115000"/>
              </a:lnSpc>
              <a:spcAft>
                <a:spcPts val="1000"/>
              </a:spcAft>
              <a:buFont typeface="Wingdings" panose="05000000000000000000" pitchFamily="2" charset="2"/>
              <a:buChar char="ü"/>
            </a:pPr>
            <a:r>
              <a:rPr lang="en-ZA" sz="1600" dirty="0" smtClean="0">
                <a:solidFill>
                  <a:srgbClr val="000000"/>
                </a:solidFill>
                <a:latin typeface="+mn-lt"/>
              </a:rPr>
              <a:t>The appropriate land was secured in 2015/16</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Times New Roman"/>
              </a:rPr>
              <a:t>In 2016/17 a feasibility </a:t>
            </a:r>
            <a:r>
              <a:rPr lang="en-US" sz="1600" dirty="0">
                <a:latin typeface="+mn-lt"/>
                <a:ea typeface="Times New Roman"/>
              </a:rPr>
              <a:t>study, including financial model,  for building </a:t>
            </a:r>
            <a:r>
              <a:rPr lang="en-US" sz="1600" dirty="0" smtClean="0">
                <a:latin typeface="+mn-lt"/>
                <a:ea typeface="Times New Roman"/>
              </a:rPr>
              <a:t>asylum processing facility was completed </a:t>
            </a:r>
            <a:r>
              <a:rPr lang="en-US" sz="1600" dirty="0">
                <a:latin typeface="+mn-lt"/>
                <a:ea typeface="Times New Roman"/>
              </a:rPr>
              <a:t>and submitted to Minister for </a:t>
            </a:r>
            <a:r>
              <a:rPr lang="en-US" sz="1600" dirty="0" smtClean="0">
                <a:latin typeface="+mn-lt"/>
                <a:ea typeface="Times New Roman"/>
              </a:rPr>
              <a:t>approval. </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Calibri"/>
                <a:cs typeface="Arial"/>
              </a:rPr>
              <a:t>The department took the feasibility report to National Treasury requesting that the construction of the facility be considered through a Private-Public Partnership (PPP).</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Calibri"/>
                <a:cs typeface="Arial"/>
              </a:rPr>
              <a:t>The decision was informed by the realisation that there would be not enough resources within the department and government to build such a structure immediately. </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Calibri"/>
                <a:cs typeface="Arial"/>
              </a:rPr>
              <a:t>The process for a PPP requires strict compliance with Treasury Regulation 16, a process that will culminate with the appointed of the preferred bidder around 2020.</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Calibri"/>
                <a:cs typeface="Arial"/>
              </a:rPr>
              <a:t>The department is currently at the Treasury Approval 1 (TA1) stage. </a:t>
            </a:r>
          </a:p>
          <a:p>
            <a:pPr marL="550863" lvl="5" indent="-285750" algn="just">
              <a:lnSpc>
                <a:spcPct val="115000"/>
              </a:lnSpc>
              <a:spcAft>
                <a:spcPts val="1000"/>
              </a:spcAft>
              <a:buFont typeface="Wingdings" panose="05000000000000000000" pitchFamily="2" charset="2"/>
              <a:buChar char="q"/>
            </a:pPr>
            <a:r>
              <a:rPr lang="en-US" sz="1600" dirty="0" smtClean="0">
                <a:latin typeface="+mn-lt"/>
                <a:ea typeface="Calibri"/>
                <a:cs typeface="Arial"/>
              </a:rPr>
              <a:t>Actual construction envisaged to start in 2021.  </a:t>
            </a:r>
            <a:endParaRPr lang="en-GB" sz="1600" dirty="0" smtClean="0">
              <a:latin typeface="+mn-lt"/>
              <a:ea typeface="Calibri"/>
              <a:cs typeface="Arial"/>
            </a:endParaRPr>
          </a:p>
        </p:txBody>
      </p:sp>
    </p:spTree>
    <p:extLst>
      <p:ext uri="{BB962C8B-B14F-4D97-AF65-F5344CB8AC3E}">
        <p14:creationId xmlns:p14="http://schemas.microsoft.com/office/powerpoint/2010/main" xmlns="" val="2753835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5130800" y="3650308"/>
            <a:ext cx="2695575" cy="72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ctr" defTabSz="457200" eaLnBrk="1" fontAlgn="auto" hangingPunct="1">
              <a:lnSpc>
                <a:spcPct val="100000"/>
              </a:lnSpc>
              <a:spcBef>
                <a:spcPct val="50000"/>
              </a:spcBef>
              <a:spcAft>
                <a:spcPts val="0"/>
              </a:spcAft>
              <a:buClrTx/>
              <a:buFontTx/>
              <a:buNone/>
            </a:pPr>
            <a:r>
              <a:rPr lang="en-US" altLang="en-US" sz="3600" b="1" dirty="0">
                <a:solidFill>
                  <a:prstClr val="black"/>
                </a:solidFill>
              </a:rPr>
              <a:t>Thank you</a:t>
            </a:r>
            <a:endParaRPr lang="en-US" altLang="en-US" sz="2800" b="1" dirty="0">
              <a:solidFill>
                <a:prstClr val="black"/>
              </a:solidFill>
            </a:endParaRPr>
          </a:p>
        </p:txBody>
      </p:sp>
      <p:sp>
        <p:nvSpPr>
          <p:cNvPr id="3" name="Rectangle 6"/>
          <p:cNvSpPr>
            <a:spLocks noChangeArrowheads="1"/>
          </p:cNvSpPr>
          <p:nvPr/>
        </p:nvSpPr>
        <p:spPr bwMode="auto">
          <a:xfrm>
            <a:off x="306387" y="1707090"/>
            <a:ext cx="2695575" cy="784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defTabSz="457200" eaLnBrk="1" fontAlgn="auto" hangingPunct="1">
              <a:lnSpc>
                <a:spcPct val="100000"/>
              </a:lnSpc>
              <a:spcBef>
                <a:spcPct val="50000"/>
              </a:spcBef>
              <a:spcAft>
                <a:spcPts val="0"/>
              </a:spcAft>
              <a:buClrTx/>
              <a:buFontTx/>
              <a:buNone/>
            </a:pPr>
            <a:r>
              <a:rPr lang="en-US" altLang="en-US" sz="3600" b="1" dirty="0" smtClean="0">
                <a:solidFill>
                  <a:srgbClr val="00B050"/>
                </a:solidFill>
              </a:rPr>
              <a:t> </a:t>
            </a:r>
            <a:r>
              <a:rPr lang="en-US" altLang="en-US" sz="3600" b="1" dirty="0" err="1" smtClean="0">
                <a:solidFill>
                  <a:srgbClr val="00B050"/>
                </a:solidFill>
              </a:rPr>
              <a:t>Dankie</a:t>
            </a:r>
            <a:endParaRPr lang="en-US" altLang="en-US" sz="2800" b="1" dirty="0">
              <a:solidFill>
                <a:srgbClr val="00B050"/>
              </a:solidFill>
            </a:endParaRPr>
          </a:p>
        </p:txBody>
      </p:sp>
      <p:sp>
        <p:nvSpPr>
          <p:cNvPr id="4" name="Rectangle 6"/>
          <p:cNvSpPr>
            <a:spLocks noChangeArrowheads="1"/>
          </p:cNvSpPr>
          <p:nvPr/>
        </p:nvSpPr>
        <p:spPr bwMode="auto">
          <a:xfrm>
            <a:off x="5130800" y="722840"/>
            <a:ext cx="3236913" cy="784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ctr" defTabSz="457200" eaLnBrk="1" fontAlgn="auto" hangingPunct="1">
              <a:lnSpc>
                <a:spcPct val="100000"/>
              </a:lnSpc>
              <a:spcBef>
                <a:spcPct val="50000"/>
              </a:spcBef>
              <a:spcAft>
                <a:spcPts val="0"/>
              </a:spcAft>
              <a:buClrTx/>
              <a:buFontTx/>
              <a:buNone/>
            </a:pPr>
            <a:r>
              <a:rPr lang="en-US" altLang="en-US" sz="3600" b="1" dirty="0" smtClean="0">
                <a:solidFill>
                  <a:srgbClr val="990000"/>
                </a:solidFill>
              </a:rPr>
              <a:t> </a:t>
            </a:r>
            <a:r>
              <a:rPr lang="en-US" altLang="en-US" sz="3600" b="1" dirty="0" err="1" smtClean="0">
                <a:solidFill>
                  <a:srgbClr val="990000"/>
                </a:solidFill>
              </a:rPr>
              <a:t>Ke</a:t>
            </a:r>
            <a:r>
              <a:rPr lang="en-US" altLang="en-US" sz="3600" b="1" dirty="0" smtClean="0">
                <a:solidFill>
                  <a:srgbClr val="990000"/>
                </a:solidFill>
              </a:rPr>
              <a:t> </a:t>
            </a:r>
            <a:r>
              <a:rPr lang="en-US" altLang="en-US" sz="3600" b="1" dirty="0" err="1">
                <a:solidFill>
                  <a:srgbClr val="990000"/>
                </a:solidFill>
              </a:rPr>
              <a:t>ya</a:t>
            </a:r>
            <a:r>
              <a:rPr lang="en-US" altLang="en-US" sz="3600" b="1" dirty="0">
                <a:solidFill>
                  <a:srgbClr val="990000"/>
                </a:solidFill>
              </a:rPr>
              <a:t> </a:t>
            </a:r>
            <a:r>
              <a:rPr lang="en-US" altLang="en-US" sz="3600" b="1" dirty="0" err="1">
                <a:solidFill>
                  <a:srgbClr val="990000"/>
                </a:solidFill>
              </a:rPr>
              <a:t>leboga</a:t>
            </a:r>
            <a:endParaRPr lang="en-US" altLang="en-US" sz="2800" b="1" dirty="0">
              <a:solidFill>
                <a:srgbClr val="990000"/>
              </a:solidFill>
            </a:endParaRPr>
          </a:p>
        </p:txBody>
      </p:sp>
      <p:sp>
        <p:nvSpPr>
          <p:cNvPr id="5" name="Rectangle 6"/>
          <p:cNvSpPr>
            <a:spLocks noChangeArrowheads="1"/>
          </p:cNvSpPr>
          <p:nvPr/>
        </p:nvSpPr>
        <p:spPr bwMode="auto">
          <a:xfrm>
            <a:off x="330200" y="3974040"/>
            <a:ext cx="3238500" cy="784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defTabSz="457200" eaLnBrk="1" fontAlgn="auto" hangingPunct="1">
              <a:lnSpc>
                <a:spcPct val="100000"/>
              </a:lnSpc>
              <a:spcBef>
                <a:spcPct val="50000"/>
              </a:spcBef>
              <a:spcAft>
                <a:spcPts val="0"/>
              </a:spcAft>
              <a:buClrTx/>
              <a:buFontTx/>
              <a:buNone/>
            </a:pPr>
            <a:r>
              <a:rPr lang="en-US" altLang="en-US" sz="3600" b="1" dirty="0" err="1">
                <a:solidFill>
                  <a:srgbClr val="FFCC00"/>
                </a:solidFill>
              </a:rPr>
              <a:t>Ke</a:t>
            </a:r>
            <a:r>
              <a:rPr lang="en-US" altLang="en-US" sz="3600" b="1" dirty="0">
                <a:solidFill>
                  <a:srgbClr val="FFCC00"/>
                </a:solidFill>
              </a:rPr>
              <a:t> a </a:t>
            </a:r>
            <a:r>
              <a:rPr lang="en-US" altLang="en-US" sz="3600" b="1" dirty="0" err="1">
                <a:solidFill>
                  <a:srgbClr val="FFCC00"/>
                </a:solidFill>
              </a:rPr>
              <a:t>leboha</a:t>
            </a:r>
            <a:endParaRPr lang="en-US" altLang="en-US" sz="2800" b="1" dirty="0">
              <a:solidFill>
                <a:srgbClr val="FFCC00"/>
              </a:solidFill>
            </a:endParaRPr>
          </a:p>
        </p:txBody>
      </p:sp>
      <p:sp>
        <p:nvSpPr>
          <p:cNvPr id="6" name="Rectangle 6"/>
          <p:cNvSpPr>
            <a:spLocks noChangeArrowheads="1"/>
          </p:cNvSpPr>
          <p:nvPr/>
        </p:nvSpPr>
        <p:spPr bwMode="auto">
          <a:xfrm>
            <a:off x="306387" y="4922571"/>
            <a:ext cx="3735388" cy="784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square"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defTabSz="457200" eaLnBrk="1" fontAlgn="auto" hangingPunct="1">
              <a:lnSpc>
                <a:spcPct val="100000"/>
              </a:lnSpc>
              <a:spcBef>
                <a:spcPct val="50000"/>
              </a:spcBef>
              <a:spcAft>
                <a:spcPts val="0"/>
              </a:spcAft>
              <a:buClrTx/>
              <a:buFontTx/>
              <a:buNone/>
            </a:pPr>
            <a:r>
              <a:rPr lang="en-US" altLang="en-US" sz="3600" b="1" dirty="0" err="1">
                <a:solidFill>
                  <a:srgbClr val="7030A0"/>
                </a:solidFill>
              </a:rPr>
              <a:t>Ke</a:t>
            </a:r>
            <a:r>
              <a:rPr lang="en-US" altLang="en-US" sz="3600" b="1" dirty="0">
                <a:solidFill>
                  <a:srgbClr val="7030A0"/>
                </a:solidFill>
              </a:rPr>
              <a:t> a </a:t>
            </a:r>
            <a:r>
              <a:rPr lang="en-US" altLang="en-US" sz="3600" b="1" dirty="0" err="1">
                <a:solidFill>
                  <a:srgbClr val="7030A0"/>
                </a:solidFill>
              </a:rPr>
              <a:t>leboga</a:t>
            </a:r>
            <a:endParaRPr lang="en-US" altLang="en-US" sz="2800" b="1" dirty="0">
              <a:solidFill>
                <a:srgbClr val="7030A0"/>
              </a:solidFill>
            </a:endParaRPr>
          </a:p>
        </p:txBody>
      </p:sp>
      <p:sp>
        <p:nvSpPr>
          <p:cNvPr id="7" name="Rectangle 6"/>
          <p:cNvSpPr>
            <a:spLocks noChangeArrowheads="1"/>
          </p:cNvSpPr>
          <p:nvPr/>
        </p:nvSpPr>
        <p:spPr bwMode="auto">
          <a:xfrm>
            <a:off x="5622668" y="1683971"/>
            <a:ext cx="3238500" cy="1615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ctr" defTabSz="457200" eaLnBrk="1" fontAlgn="auto" hangingPunct="1">
              <a:lnSpc>
                <a:spcPct val="100000"/>
              </a:lnSpc>
              <a:spcBef>
                <a:spcPct val="50000"/>
              </a:spcBef>
              <a:spcAft>
                <a:spcPts val="0"/>
              </a:spcAft>
              <a:buClrTx/>
              <a:buFontTx/>
              <a:buNone/>
            </a:pPr>
            <a:r>
              <a:rPr lang="en-US" altLang="en-US" sz="3600" b="1" dirty="0" smtClean="0">
                <a:solidFill>
                  <a:srgbClr val="FF0000"/>
                </a:solidFill>
              </a:rPr>
              <a:t>  </a:t>
            </a:r>
            <a:r>
              <a:rPr lang="en-US" altLang="en-US" sz="3600" b="1" dirty="0" err="1" smtClean="0">
                <a:solidFill>
                  <a:srgbClr val="FF0000"/>
                </a:solidFill>
              </a:rPr>
              <a:t>Ngiyabonga</a:t>
            </a:r>
            <a:endParaRPr lang="en-US" altLang="en-US" sz="3600" b="1" dirty="0" smtClean="0">
              <a:solidFill>
                <a:srgbClr val="FF0000"/>
              </a:solidFill>
            </a:endParaRPr>
          </a:p>
          <a:p>
            <a:pPr algn="ctr" defTabSz="457200" eaLnBrk="1" fontAlgn="auto" hangingPunct="1">
              <a:lnSpc>
                <a:spcPct val="100000"/>
              </a:lnSpc>
              <a:spcBef>
                <a:spcPct val="50000"/>
              </a:spcBef>
              <a:spcAft>
                <a:spcPts val="0"/>
              </a:spcAft>
              <a:buClrTx/>
              <a:buFontTx/>
              <a:buNone/>
            </a:pPr>
            <a:r>
              <a:rPr lang="en-US" altLang="en-US" sz="3600" b="1" dirty="0" err="1" smtClean="0">
                <a:solidFill>
                  <a:srgbClr val="C00000"/>
                </a:solidFill>
              </a:rPr>
              <a:t>Botondi</a:t>
            </a:r>
            <a:endParaRPr lang="en-US" altLang="en-US" sz="2800" b="1" dirty="0">
              <a:solidFill>
                <a:srgbClr val="C00000"/>
              </a:solidFill>
            </a:endParaRPr>
          </a:p>
        </p:txBody>
      </p:sp>
      <p:sp>
        <p:nvSpPr>
          <p:cNvPr id="8" name="Rectangle 7"/>
          <p:cNvSpPr>
            <a:spLocks noChangeArrowheads="1"/>
          </p:cNvSpPr>
          <p:nvPr/>
        </p:nvSpPr>
        <p:spPr bwMode="auto">
          <a:xfrm>
            <a:off x="4945063" y="4367363"/>
            <a:ext cx="3236912"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ctr" defTabSz="457200" eaLnBrk="1" fontAlgn="auto" hangingPunct="1">
              <a:lnSpc>
                <a:spcPct val="100000"/>
              </a:lnSpc>
              <a:spcBef>
                <a:spcPct val="50000"/>
              </a:spcBef>
              <a:spcAft>
                <a:spcPts val="0"/>
              </a:spcAft>
              <a:buClrTx/>
              <a:buFontTx/>
              <a:buNone/>
            </a:pPr>
            <a:r>
              <a:rPr lang="en-US" altLang="en-US" sz="3600" b="1" dirty="0" err="1">
                <a:solidFill>
                  <a:srgbClr val="E0B284"/>
                </a:solidFill>
              </a:rPr>
              <a:t>Ndiyabulela</a:t>
            </a:r>
            <a:endParaRPr lang="en-US" altLang="en-US" sz="2800" b="1" dirty="0">
              <a:solidFill>
                <a:srgbClr val="E0B284"/>
              </a:solidFill>
            </a:endParaRPr>
          </a:p>
        </p:txBody>
      </p:sp>
      <p:sp>
        <p:nvSpPr>
          <p:cNvPr id="9" name="Rectangle 8"/>
          <p:cNvSpPr>
            <a:spLocks noChangeArrowheads="1"/>
          </p:cNvSpPr>
          <p:nvPr/>
        </p:nvSpPr>
        <p:spPr bwMode="auto">
          <a:xfrm>
            <a:off x="427602" y="652990"/>
            <a:ext cx="3236912" cy="7847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defTabSz="457200" eaLnBrk="1" fontAlgn="auto" hangingPunct="1">
              <a:lnSpc>
                <a:spcPct val="100000"/>
              </a:lnSpc>
              <a:spcBef>
                <a:spcPct val="50000"/>
              </a:spcBef>
              <a:spcAft>
                <a:spcPts val="0"/>
              </a:spcAft>
              <a:buClrTx/>
              <a:buFontTx/>
              <a:buNone/>
            </a:pPr>
            <a:r>
              <a:rPr lang="en-US" altLang="en-US" sz="3600" b="1" dirty="0" err="1">
                <a:solidFill>
                  <a:srgbClr val="CC00CC"/>
                </a:solidFill>
              </a:rPr>
              <a:t>Ngiyathokoza</a:t>
            </a:r>
            <a:endParaRPr lang="en-US" altLang="en-US" sz="2800" b="1" dirty="0">
              <a:solidFill>
                <a:srgbClr val="CC00CC"/>
              </a:solidFill>
            </a:endParaRPr>
          </a:p>
        </p:txBody>
      </p:sp>
      <p:sp>
        <p:nvSpPr>
          <p:cNvPr id="10" name="Rectangle 9"/>
          <p:cNvSpPr>
            <a:spLocks noChangeArrowheads="1"/>
          </p:cNvSpPr>
          <p:nvPr/>
        </p:nvSpPr>
        <p:spPr bwMode="auto">
          <a:xfrm>
            <a:off x="0" y="2409192"/>
            <a:ext cx="3238500" cy="16157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just" defTabSz="457200" eaLnBrk="1" fontAlgn="auto" hangingPunct="1">
              <a:lnSpc>
                <a:spcPct val="100000"/>
              </a:lnSpc>
              <a:spcBef>
                <a:spcPct val="50000"/>
              </a:spcBef>
              <a:spcAft>
                <a:spcPts val="0"/>
              </a:spcAft>
              <a:buClrTx/>
              <a:buFontTx/>
              <a:buNone/>
            </a:pPr>
            <a:r>
              <a:rPr lang="en-US" altLang="en-US" sz="3600" b="1" dirty="0" smtClean="0">
                <a:solidFill>
                  <a:srgbClr val="3399FF"/>
                </a:solidFill>
              </a:rPr>
              <a:t>   </a:t>
            </a:r>
            <a:r>
              <a:rPr lang="en-US" altLang="en-US" sz="3600" b="1" dirty="0" err="1" smtClean="0">
                <a:solidFill>
                  <a:srgbClr val="3399FF"/>
                </a:solidFill>
              </a:rPr>
              <a:t>Inkomu</a:t>
            </a:r>
            <a:endParaRPr lang="en-US" altLang="en-US" sz="3600" b="1" dirty="0">
              <a:solidFill>
                <a:srgbClr val="3399FF"/>
              </a:solidFill>
            </a:endParaRPr>
          </a:p>
          <a:p>
            <a:pPr algn="just" defTabSz="457200" eaLnBrk="1" fontAlgn="auto" hangingPunct="1">
              <a:lnSpc>
                <a:spcPct val="100000"/>
              </a:lnSpc>
              <a:spcBef>
                <a:spcPct val="50000"/>
              </a:spcBef>
              <a:spcAft>
                <a:spcPts val="0"/>
              </a:spcAft>
              <a:buClrTx/>
              <a:buFontTx/>
              <a:buNone/>
            </a:pPr>
            <a:r>
              <a:rPr lang="en-US" altLang="en-US" sz="3600" b="1" dirty="0" smtClean="0">
                <a:solidFill>
                  <a:srgbClr val="7030A0"/>
                </a:solidFill>
              </a:rPr>
              <a:t>   Asante </a:t>
            </a:r>
            <a:r>
              <a:rPr lang="en-US" altLang="en-US" sz="3600" b="1" dirty="0" err="1">
                <a:solidFill>
                  <a:srgbClr val="7030A0"/>
                </a:solidFill>
              </a:rPr>
              <a:t>sana</a:t>
            </a:r>
            <a:endParaRPr lang="en-US" altLang="en-US" sz="2800" b="1" dirty="0">
              <a:solidFill>
                <a:srgbClr val="7030A0"/>
              </a:solidFill>
            </a:endParaRPr>
          </a:p>
        </p:txBody>
      </p:sp>
      <p:sp>
        <p:nvSpPr>
          <p:cNvPr id="11" name="Rectangle 10"/>
          <p:cNvSpPr>
            <a:spLocks noChangeArrowheads="1"/>
          </p:cNvSpPr>
          <p:nvPr/>
        </p:nvSpPr>
        <p:spPr bwMode="auto">
          <a:xfrm>
            <a:off x="5130800" y="5101175"/>
            <a:ext cx="3921125"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72000" tIns="177744" rIns="72000" bIns="50784" anchor="ctr">
            <a:spAutoFit/>
          </a:bodyPr>
          <a:lstStyle>
            <a:lvl1pPr algn="l" eaLnBrk="0" hangingPunct="0">
              <a:spcBef>
                <a:spcPct val="90000"/>
              </a:spcBef>
              <a:buFont typeface="Wingdings" pitchFamily="2" charset="2"/>
              <a:buChar char="n"/>
              <a:tabLst>
                <a:tab pos="180975" algn="l"/>
                <a:tab pos="539750" algn="l"/>
              </a:tabLst>
              <a:defRPr sz="1600">
                <a:solidFill>
                  <a:schemeClr val="tx1"/>
                </a:solidFill>
                <a:latin typeface="Arial" charset="0"/>
                <a:cs typeface="Arial" charset="0"/>
              </a:defRPr>
            </a:lvl1pPr>
            <a:lvl2pPr marL="742950" indent="-285750" algn="l" eaLnBrk="0" hangingPunct="0">
              <a:buFont typeface="Arial" charset="0"/>
              <a:buChar char="•"/>
              <a:tabLst>
                <a:tab pos="180975" algn="l"/>
                <a:tab pos="539750" algn="l"/>
              </a:tabLst>
              <a:defRPr sz="1600">
                <a:solidFill>
                  <a:schemeClr val="tx1"/>
                </a:solidFill>
                <a:latin typeface="Arial" charset="0"/>
                <a:cs typeface="Arial" charset="0"/>
              </a:defRPr>
            </a:lvl2pPr>
            <a:lvl3pPr marL="1143000" indent="-228600" algn="l" eaLnBrk="0" hangingPunct="0">
              <a:spcBef>
                <a:spcPct val="30000"/>
              </a:spcBef>
              <a:buFont typeface="Arial" charset="0"/>
              <a:buChar char="–"/>
              <a:tabLst>
                <a:tab pos="180975" algn="l"/>
                <a:tab pos="539750" algn="l"/>
              </a:tabLst>
              <a:defRPr sz="1600">
                <a:solidFill>
                  <a:schemeClr val="tx1"/>
                </a:solidFill>
                <a:latin typeface="Arial" charset="0"/>
                <a:cs typeface="Arial" charset="0"/>
              </a:defRPr>
            </a:lvl3pPr>
            <a:lvl4pPr marL="1600200" indent="-228600" algn="l" eaLnBrk="0" hangingPunct="0">
              <a:spcBef>
                <a:spcPct val="10000"/>
              </a:spcBef>
              <a:buFont typeface="Arial" charset="0"/>
              <a:buChar char="-"/>
              <a:tabLst>
                <a:tab pos="180975" algn="l"/>
                <a:tab pos="539750" algn="l"/>
              </a:tabLst>
              <a:defRPr sz="1600">
                <a:solidFill>
                  <a:schemeClr val="tx1"/>
                </a:solidFill>
                <a:latin typeface="Arial" charset="0"/>
                <a:cs typeface="Arial" charset="0"/>
              </a:defRPr>
            </a:lvl4pPr>
            <a:lvl5pPr marL="2057400" indent="-228600" algn="l" eaLnBrk="0" hangingPunct="0">
              <a:spcBef>
                <a:spcPct val="0"/>
              </a:spcBef>
              <a:buFont typeface="Arial" charset="0"/>
              <a:buChar char="­"/>
              <a:tabLst>
                <a:tab pos="180975" algn="l"/>
                <a:tab pos="539750" algn="l"/>
              </a:tabLst>
              <a:defRPr sz="1600">
                <a:solidFill>
                  <a:schemeClr val="tx1"/>
                </a:solidFill>
                <a:latin typeface="Arial" charset="0"/>
                <a:cs typeface="Arial" charset="0"/>
              </a:defRPr>
            </a:lvl5pPr>
            <a:lvl6pPr marL="25146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6pPr>
            <a:lvl7pPr marL="29718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7pPr>
            <a:lvl8pPr marL="34290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8pPr>
            <a:lvl9pPr marL="3886200" indent="-228600" eaLnBrk="0" fontAlgn="base" hangingPunct="0">
              <a:lnSpc>
                <a:spcPct val="90000"/>
              </a:lnSpc>
              <a:spcBef>
                <a:spcPct val="0"/>
              </a:spcBef>
              <a:spcAft>
                <a:spcPct val="0"/>
              </a:spcAft>
              <a:buClr>
                <a:schemeClr val="bg2"/>
              </a:buClr>
              <a:buFont typeface="Arial" charset="0"/>
              <a:buChar char="­"/>
              <a:tabLst>
                <a:tab pos="180975" algn="l"/>
                <a:tab pos="539750" algn="l"/>
              </a:tabLst>
              <a:defRPr sz="1600">
                <a:solidFill>
                  <a:schemeClr val="tx1"/>
                </a:solidFill>
                <a:latin typeface="Arial" charset="0"/>
                <a:cs typeface="Arial" charset="0"/>
              </a:defRPr>
            </a:lvl9pPr>
          </a:lstStyle>
          <a:p>
            <a:pPr algn="ctr" defTabSz="457200" eaLnBrk="1" fontAlgn="auto" hangingPunct="1">
              <a:lnSpc>
                <a:spcPct val="100000"/>
              </a:lnSpc>
              <a:spcBef>
                <a:spcPct val="50000"/>
              </a:spcBef>
              <a:spcAft>
                <a:spcPts val="0"/>
              </a:spcAft>
              <a:buClrTx/>
              <a:buFontTx/>
              <a:buNone/>
            </a:pPr>
            <a:r>
              <a:rPr lang="en-US" altLang="en-US" sz="3600" b="1" dirty="0" err="1">
                <a:solidFill>
                  <a:srgbClr val="CCCC00"/>
                </a:solidFill>
              </a:rPr>
              <a:t>Ndi</a:t>
            </a:r>
            <a:r>
              <a:rPr lang="en-US" altLang="en-US" sz="3600" b="1" dirty="0">
                <a:solidFill>
                  <a:srgbClr val="CCCC00"/>
                </a:solidFill>
              </a:rPr>
              <a:t> </a:t>
            </a:r>
            <a:r>
              <a:rPr lang="en-US" altLang="en-US" sz="3600" b="1" dirty="0" err="1">
                <a:solidFill>
                  <a:srgbClr val="CCCC00"/>
                </a:solidFill>
              </a:rPr>
              <a:t>khou</a:t>
            </a:r>
            <a:r>
              <a:rPr lang="en-US" altLang="en-US" sz="3600" b="1" dirty="0">
                <a:solidFill>
                  <a:srgbClr val="CCCC00"/>
                </a:solidFill>
              </a:rPr>
              <a:t> </a:t>
            </a:r>
            <a:r>
              <a:rPr lang="en-US" altLang="en-US" sz="3600" b="1" dirty="0" err="1">
                <a:solidFill>
                  <a:srgbClr val="CCCC00"/>
                </a:solidFill>
              </a:rPr>
              <a:t>livhuha</a:t>
            </a:r>
            <a:endParaRPr lang="en-US" altLang="en-US" sz="2800" b="1" dirty="0">
              <a:solidFill>
                <a:srgbClr val="CCCC00"/>
              </a:solidFill>
            </a:endParaRPr>
          </a:p>
        </p:txBody>
      </p:sp>
      <p:pic>
        <p:nvPicPr>
          <p:cNvPr id="12" name="Picture 11" descr="SA Flag.bmp"/>
          <p:cNvPicPr>
            <a:picLocks noChangeAspect="1"/>
          </p:cNvPicPr>
          <p:nvPr/>
        </p:nvPicPr>
        <p:blipFill>
          <a:blip r:embed="rId2" cstate="print"/>
          <a:stretch>
            <a:fillRect/>
          </a:stretch>
        </p:blipFill>
        <p:spPr>
          <a:xfrm>
            <a:off x="3279775" y="2154852"/>
            <a:ext cx="1524000" cy="10191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xmlns="" val="829282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1+#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9"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0-#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3000"/>
                            </p:stCondLst>
                            <p:childTnLst>
                              <p:par>
                                <p:cTn id="35" presetID="2" presetClass="entr" presetSubtype="12"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500"/>
                            </p:stCondLst>
                            <p:childTnLst>
                              <p:par>
                                <p:cTn id="40" presetID="2" presetClass="entr" presetSubtype="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1+#ppt_w/2"/>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4000"/>
                            </p:stCondLst>
                            <p:childTnLst>
                              <p:par>
                                <p:cTn id="45" presetID="2" presetClass="entr" presetSubtype="3"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1+#ppt_w/2"/>
                                          </p:val>
                                        </p:tav>
                                        <p:tav tm="100000">
                                          <p:val>
                                            <p:strVal val="#ppt_x"/>
                                          </p:val>
                                        </p:tav>
                                      </p:tavLst>
                                    </p:anim>
                                    <p:anim calcmode="lin" valueType="num">
                                      <p:cBhvr additive="base">
                                        <p:cTn id="48" dur="500" fill="hold"/>
                                        <p:tgtEl>
                                          <p:spTgt spid="10"/>
                                        </p:tgtEl>
                                        <p:attrNameLst>
                                          <p:attrName>ppt_y</p:attrName>
                                        </p:attrNameLst>
                                      </p:cBhvr>
                                      <p:tavLst>
                                        <p:tav tm="0">
                                          <p:val>
                                            <p:strVal val="0-#ppt_h/2"/>
                                          </p:val>
                                        </p:tav>
                                        <p:tav tm="100000">
                                          <p:val>
                                            <p:strVal val="#ppt_y"/>
                                          </p:val>
                                        </p:tav>
                                      </p:tavLst>
                                    </p:anim>
                                  </p:childTnLst>
                                </p:cTn>
                              </p:par>
                            </p:childTnLst>
                          </p:cTn>
                        </p:par>
                        <p:par>
                          <p:cTn id="49" fill="hold" nodeType="afterGroup">
                            <p:stCondLst>
                              <p:cond delay="4500"/>
                            </p:stCondLst>
                            <p:childTnLst>
                              <p:par>
                                <p:cTn id="50" presetID="26"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80">
                                          <p:stCondLst>
                                            <p:cond delay="0"/>
                                          </p:stCondLst>
                                        </p:cTn>
                                        <p:tgtEl>
                                          <p:spTgt spid="11"/>
                                        </p:tgtEl>
                                      </p:cBhvr>
                                    </p:animEffect>
                                    <p:anim calcmode="lin" valueType="num">
                                      <p:cBhvr>
                                        <p:cTn id="5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8" dur="26">
                                          <p:stCondLst>
                                            <p:cond delay="650"/>
                                          </p:stCondLst>
                                        </p:cTn>
                                        <p:tgtEl>
                                          <p:spTgt spid="11"/>
                                        </p:tgtEl>
                                      </p:cBhvr>
                                      <p:to x="100000" y="60000"/>
                                    </p:animScale>
                                    <p:animScale>
                                      <p:cBhvr>
                                        <p:cTn id="59" dur="166" decel="50000">
                                          <p:stCondLst>
                                            <p:cond delay="676"/>
                                          </p:stCondLst>
                                        </p:cTn>
                                        <p:tgtEl>
                                          <p:spTgt spid="11"/>
                                        </p:tgtEl>
                                      </p:cBhvr>
                                      <p:to x="100000" y="100000"/>
                                    </p:animScale>
                                    <p:animScale>
                                      <p:cBhvr>
                                        <p:cTn id="60" dur="26">
                                          <p:stCondLst>
                                            <p:cond delay="1312"/>
                                          </p:stCondLst>
                                        </p:cTn>
                                        <p:tgtEl>
                                          <p:spTgt spid="11"/>
                                        </p:tgtEl>
                                      </p:cBhvr>
                                      <p:to x="100000" y="80000"/>
                                    </p:animScale>
                                    <p:animScale>
                                      <p:cBhvr>
                                        <p:cTn id="61" dur="166" decel="50000">
                                          <p:stCondLst>
                                            <p:cond delay="1338"/>
                                          </p:stCondLst>
                                        </p:cTn>
                                        <p:tgtEl>
                                          <p:spTgt spid="11"/>
                                        </p:tgtEl>
                                      </p:cBhvr>
                                      <p:to x="100000" y="100000"/>
                                    </p:animScale>
                                    <p:animScale>
                                      <p:cBhvr>
                                        <p:cTn id="62" dur="26">
                                          <p:stCondLst>
                                            <p:cond delay="1642"/>
                                          </p:stCondLst>
                                        </p:cTn>
                                        <p:tgtEl>
                                          <p:spTgt spid="11"/>
                                        </p:tgtEl>
                                      </p:cBhvr>
                                      <p:to x="100000" y="90000"/>
                                    </p:animScale>
                                    <p:animScale>
                                      <p:cBhvr>
                                        <p:cTn id="63" dur="166" decel="50000">
                                          <p:stCondLst>
                                            <p:cond delay="1668"/>
                                          </p:stCondLst>
                                        </p:cTn>
                                        <p:tgtEl>
                                          <p:spTgt spid="11"/>
                                        </p:tgtEl>
                                      </p:cBhvr>
                                      <p:to x="100000" y="100000"/>
                                    </p:animScale>
                                    <p:animScale>
                                      <p:cBhvr>
                                        <p:cTn id="64" dur="26">
                                          <p:stCondLst>
                                            <p:cond delay="1808"/>
                                          </p:stCondLst>
                                        </p:cTn>
                                        <p:tgtEl>
                                          <p:spTgt spid="11"/>
                                        </p:tgtEl>
                                      </p:cBhvr>
                                      <p:to x="100000" y="95000"/>
                                    </p:animScale>
                                    <p:animScale>
                                      <p:cBhvr>
                                        <p:cTn id="65" dur="166" decel="50000">
                                          <p:stCondLst>
                                            <p:cond delay="1834"/>
                                          </p:stCondLst>
                                        </p:cTn>
                                        <p:tgtEl>
                                          <p:spTgt spid="11"/>
                                        </p:tgtEl>
                                      </p:cBhvr>
                                      <p:to x="100000" y="100000"/>
                                    </p:animScale>
                                  </p:childTnLst>
                                </p:cTn>
                              </p:par>
                            </p:childTnLst>
                          </p:cTn>
                        </p:par>
                        <p:par>
                          <p:cTn id="66" fill="hold" nodeType="afterGroup">
                            <p:stCondLst>
                              <p:cond delay="6500"/>
                            </p:stCondLst>
                            <p:childTnLst>
                              <p:par>
                                <p:cTn id="67" presetID="19" presetClass="entr" presetSubtype="5" fill="hold"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strVal val="#ppt_w"/>
                                          </p:val>
                                        </p:tav>
                                        <p:tav tm="100000">
                                          <p:val>
                                            <p:strVal val="#ppt_w"/>
                                          </p:val>
                                        </p:tav>
                                      </p:tavLst>
                                    </p:anim>
                                    <p:anim calcmode="lin" valueType="num">
                                      <p:cBhvr>
                                        <p:cTn id="70" dur="1000" fill="hold"/>
                                        <p:tgtEl>
                                          <p:spTgt spid="12"/>
                                        </p:tgtEl>
                                        <p:attrNameLst>
                                          <p:attrName>ppt_h</p:attrName>
                                        </p:attrNameLst>
                                      </p:cBhvr>
                                      <p:tavLst>
                                        <p:tav tm="0" fmla="#ppt_h*sin(2.5*pi*$)">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3" grpId="0"/>
      <p:bldP spid="4" grpId="0"/>
      <p:bldP spid="5" grpId="0"/>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2</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BACKGROUND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469899" y="976630"/>
            <a:ext cx="8348663" cy="4273796"/>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Closure of the Refugee Centres located inland, away from the identified ports of entry for the asylum applicants was adopted as the policy position of the department in 2011. </a:t>
            </a:r>
          </a:p>
          <a:p>
            <a:pPr marL="285750"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decision was informed by the fact that plus 90% of asylum applicants enter the Republic through the northern borders and find themselves commuting deep in the country without necessary papers, which exposes them to all manners of vulnerabilities. </a:t>
            </a:r>
          </a:p>
          <a:p>
            <a:pPr marL="285750"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policy decision was further taken as an executive prerogative on whether to close or open offices, location, financial implications, plight of the clients, availability of suitable accommodation through DPW, effective management and service delivery amongst others. </a:t>
            </a:r>
            <a:endParaRPr lang="en-ZA" sz="1800" dirty="0" smtClean="0">
              <a:solidFill>
                <a:srgbClr val="000000"/>
              </a:solidFill>
              <a:latin typeface="+mn-lt"/>
            </a:endParaRPr>
          </a:p>
        </p:txBody>
      </p:sp>
    </p:spTree>
    <p:extLst>
      <p:ext uri="{BB962C8B-B14F-4D97-AF65-F5344CB8AC3E}">
        <p14:creationId xmlns:p14="http://schemas.microsoft.com/office/powerpoint/2010/main" xmlns="" val="308691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3</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469900" y="976630"/>
            <a:ext cx="8216900" cy="3939540"/>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q"/>
            </a:pPr>
            <a:r>
              <a:rPr lang="en-GB" sz="1800" dirty="0">
                <a:latin typeface="+mn-lt"/>
                <a:ea typeface="Calibri"/>
                <a:cs typeface="Arial"/>
              </a:rPr>
              <a:t>On 25 March 2015 the Supreme Court of Appeal in Bloemfontein ruled on the closure of the PERRO and instructed the department to reopen the office. </a:t>
            </a:r>
            <a:endParaRPr lang="en-GB" sz="1800" dirty="0" smtClean="0">
              <a:latin typeface="+mn-lt"/>
              <a:ea typeface="Calibri"/>
              <a:cs typeface="Arial"/>
            </a:endParaRPr>
          </a:p>
          <a:p>
            <a:pPr marL="285750"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The </a:t>
            </a:r>
            <a:r>
              <a:rPr lang="en-GB" sz="1800" dirty="0">
                <a:latin typeface="+mn-lt"/>
                <a:ea typeface="Calibri"/>
                <a:cs typeface="Arial"/>
              </a:rPr>
              <a:t>department appealed the matter to the Constitutional Court and the appeal was dismissed in October 2015. </a:t>
            </a:r>
            <a:endParaRPr lang="en-GB" sz="1800" dirty="0" smtClean="0">
              <a:latin typeface="+mn-lt"/>
              <a:ea typeface="Calibri"/>
              <a:cs typeface="Arial"/>
            </a:endParaRPr>
          </a:p>
          <a:p>
            <a:pPr marL="285750"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Following </a:t>
            </a:r>
            <a:r>
              <a:rPr lang="en-GB" sz="1800" dirty="0">
                <a:latin typeface="+mn-lt"/>
                <a:ea typeface="Calibri"/>
                <a:cs typeface="Arial"/>
              </a:rPr>
              <a:t>the ruling of the Constitutional Court, the department was given until 11 November 2015 to indicate their readiness to restore refugee reception services in Port Elizabeth, and thereafter every month in complying with the order. </a:t>
            </a:r>
            <a:endParaRPr lang="en-GB" sz="1800" dirty="0" smtClean="0">
              <a:latin typeface="+mn-lt"/>
              <a:ea typeface="Calibri"/>
              <a:cs typeface="Arial"/>
            </a:endParaRPr>
          </a:p>
          <a:p>
            <a:pPr marL="265113" lvl="5" algn="just">
              <a:lnSpc>
                <a:spcPct val="115000"/>
              </a:lnSpc>
              <a:spcAft>
                <a:spcPts val="1000"/>
              </a:spcAft>
            </a:pPr>
            <a:endParaRPr lang="en-ZA" sz="1800" dirty="0" smtClean="0">
              <a:solidFill>
                <a:srgbClr val="000000"/>
              </a:solidFill>
              <a:latin typeface="+mn-lt"/>
            </a:endParaRPr>
          </a:p>
        </p:txBody>
      </p:sp>
    </p:spTree>
    <p:extLst>
      <p:ext uri="{BB962C8B-B14F-4D97-AF65-F5344CB8AC3E}">
        <p14:creationId xmlns:p14="http://schemas.microsoft.com/office/powerpoint/2010/main" xmlns="" val="1942062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4</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0" y="725084"/>
            <a:ext cx="8993188" cy="5511765"/>
          </a:xfrm>
          <a:prstGeom prst="rect">
            <a:avLst/>
          </a:prstGeom>
        </p:spPr>
        <p:txBody>
          <a:bodyPr wrap="square">
            <a:spAutoFit/>
          </a:bodyPr>
          <a:lstStyle/>
          <a:p>
            <a:pPr lvl="5" algn="just">
              <a:lnSpc>
                <a:spcPct val="115000"/>
              </a:lnSpc>
              <a:spcAft>
                <a:spcPts val="1000"/>
              </a:spcAft>
            </a:pPr>
            <a:r>
              <a:rPr lang="en-GB" sz="1800" b="1" dirty="0" smtClean="0">
                <a:effectLst/>
                <a:latin typeface="+mn-lt"/>
                <a:ea typeface="Calibri"/>
                <a:cs typeface="Arial"/>
              </a:rPr>
              <a:t>	</a:t>
            </a:r>
            <a:r>
              <a:rPr lang="en-GB" sz="1800" b="1" u="sng" dirty="0" smtClean="0">
                <a:effectLst/>
                <a:latin typeface="+mn-lt"/>
                <a:ea typeface="Calibri"/>
                <a:cs typeface="Arial"/>
              </a:rPr>
              <a:t>The SCA Order </a:t>
            </a:r>
            <a:endParaRPr lang="en-ZA" sz="1800" b="1" u="sng" dirty="0" smtClean="0">
              <a:latin typeface="+mn-lt"/>
              <a:ea typeface="Calibri"/>
              <a:cs typeface="Times New Roman"/>
            </a:endParaRPr>
          </a:p>
          <a:p>
            <a:pPr marL="265113" lvl="5" algn="just">
              <a:lnSpc>
                <a:spcPct val="115000"/>
              </a:lnSpc>
              <a:spcAft>
                <a:spcPts val="1000"/>
              </a:spcAft>
            </a:pPr>
            <a:r>
              <a:rPr lang="en-ZA" sz="1800" dirty="0" smtClean="0">
                <a:solidFill>
                  <a:srgbClr val="000000"/>
                </a:solidFill>
                <a:latin typeface="+mn-lt"/>
              </a:rPr>
              <a:t>‘…The </a:t>
            </a:r>
            <a:r>
              <a:rPr lang="en-ZA" sz="1800" dirty="0">
                <a:solidFill>
                  <a:srgbClr val="000000"/>
                </a:solidFill>
                <a:latin typeface="+mn-lt"/>
              </a:rPr>
              <a:t>second respondent, the Director General of the Department of Home Affairs, shall report in writing to the applicants not later than 15 April 2015 and, thereafter, </a:t>
            </a:r>
            <a:r>
              <a:rPr lang="en-ZA" sz="1800" u="sng" dirty="0">
                <a:solidFill>
                  <a:srgbClr val="000000"/>
                </a:solidFill>
                <a:latin typeface="+mn-lt"/>
              </a:rPr>
              <a:t>on or before the 15th day of each succeeding month</a:t>
            </a:r>
            <a:r>
              <a:rPr lang="en-ZA" sz="1800" dirty="0">
                <a:solidFill>
                  <a:srgbClr val="000000"/>
                </a:solidFill>
                <a:latin typeface="+mn-lt"/>
              </a:rPr>
              <a:t> as to what steps have been taken and what progress has been made to ensure compliance with the aforesaid order</a:t>
            </a:r>
            <a:r>
              <a:rPr lang="en-ZA" sz="1800" dirty="0" smtClean="0">
                <a:solidFill>
                  <a:srgbClr val="000000"/>
                </a:solidFill>
                <a:latin typeface="+mn-lt"/>
              </a:rPr>
              <a:t>...‘</a:t>
            </a:r>
            <a:endParaRPr lang="en-ZA" sz="1800" b="1" u="sng" dirty="0">
              <a:latin typeface="+mn-lt"/>
              <a:cs typeface="Times New Roman"/>
            </a:endParaRPr>
          </a:p>
          <a:p>
            <a:pPr marL="265113" lvl="5" algn="just">
              <a:lnSpc>
                <a:spcPct val="115000"/>
              </a:lnSpc>
              <a:spcAft>
                <a:spcPts val="1000"/>
              </a:spcAft>
            </a:pPr>
            <a:r>
              <a:rPr lang="en-ZA" sz="1800" b="1" dirty="0" smtClean="0">
                <a:solidFill>
                  <a:srgbClr val="000000"/>
                </a:solidFill>
                <a:latin typeface="+mn-lt"/>
                <a:cs typeface="Times New Roman"/>
              </a:rPr>
              <a:t>		        	</a:t>
            </a:r>
            <a:r>
              <a:rPr lang="en-ZA" sz="1800" b="1" u="sng" dirty="0" smtClean="0">
                <a:solidFill>
                  <a:srgbClr val="000000"/>
                </a:solidFill>
                <a:latin typeface="+mn-lt"/>
                <a:cs typeface="Times New Roman"/>
              </a:rPr>
              <a:t>Key Elements of the SCA Judgment </a:t>
            </a:r>
          </a:p>
          <a:p>
            <a:pPr marL="550863" lvl="5" indent="-285750" algn="just">
              <a:lnSpc>
                <a:spcPct val="115000"/>
              </a:lnSpc>
              <a:spcAft>
                <a:spcPts val="1000"/>
              </a:spcAft>
              <a:buFont typeface="Wingdings" panose="05000000000000000000" pitchFamily="2" charset="2"/>
              <a:buChar char="q"/>
            </a:pPr>
            <a:r>
              <a:rPr lang="en-ZA" sz="1800" dirty="0" smtClean="0">
                <a:solidFill>
                  <a:srgbClr val="000000"/>
                </a:solidFill>
                <a:latin typeface="+mn-lt"/>
              </a:rPr>
              <a:t>‘…In </a:t>
            </a:r>
            <a:r>
              <a:rPr lang="en-ZA" sz="1800" dirty="0">
                <a:solidFill>
                  <a:srgbClr val="000000"/>
                </a:solidFill>
                <a:latin typeface="+mn-lt"/>
              </a:rPr>
              <a:t>my view, this is an appropriate case, for a court to exercise its supervisory jurisdiction to secure compliance with its order. On the one hand, </a:t>
            </a:r>
            <a:r>
              <a:rPr lang="en-ZA" sz="1800" u="sng" dirty="0">
                <a:solidFill>
                  <a:srgbClr val="000000"/>
                </a:solidFill>
                <a:latin typeface="+mn-lt"/>
              </a:rPr>
              <a:t>it is necessary that the respondents should know what progress is being made by the relevant </a:t>
            </a:r>
            <a:r>
              <a:rPr lang="en-ZA" sz="1800" u="sng" dirty="0" smtClean="0">
                <a:solidFill>
                  <a:srgbClr val="000000"/>
                </a:solidFill>
                <a:latin typeface="+mn-lt"/>
              </a:rPr>
              <a:t>authorities</a:t>
            </a:r>
            <a:r>
              <a:rPr lang="en-ZA" sz="1800" dirty="0" smtClean="0">
                <a:solidFill>
                  <a:srgbClr val="000000"/>
                </a:solidFill>
                <a:latin typeface="+mn-lt"/>
              </a:rPr>
              <a:t>…On </a:t>
            </a:r>
            <a:r>
              <a:rPr lang="en-ZA" sz="1800" dirty="0">
                <a:solidFill>
                  <a:srgbClr val="000000"/>
                </a:solidFill>
                <a:latin typeface="+mn-lt"/>
              </a:rPr>
              <a:t>the other, </a:t>
            </a:r>
            <a:r>
              <a:rPr lang="en-ZA" sz="1800" u="sng" dirty="0">
                <a:solidFill>
                  <a:srgbClr val="000000"/>
                </a:solidFill>
                <a:latin typeface="+mn-lt"/>
              </a:rPr>
              <a:t>the</a:t>
            </a:r>
            <a:r>
              <a:rPr lang="en-ZA" sz="1800" dirty="0">
                <a:solidFill>
                  <a:srgbClr val="000000"/>
                </a:solidFill>
                <a:latin typeface="+mn-lt"/>
              </a:rPr>
              <a:t> </a:t>
            </a:r>
            <a:r>
              <a:rPr lang="en-ZA" sz="1800" u="sng" dirty="0">
                <a:solidFill>
                  <a:srgbClr val="000000"/>
                </a:solidFill>
                <a:latin typeface="+mn-lt"/>
              </a:rPr>
              <a:t>relevant authorities can always approach the court to extend the period should it turn out to be too short. </a:t>
            </a:r>
            <a:r>
              <a:rPr lang="en-ZA" sz="1800" dirty="0">
                <a:solidFill>
                  <a:srgbClr val="000000"/>
                </a:solidFill>
                <a:latin typeface="+mn-lt"/>
              </a:rPr>
              <a:t>This procedure, moreover, allows the court to be informed about the progress being made in the implementation of its </a:t>
            </a:r>
            <a:r>
              <a:rPr lang="en-ZA" sz="1800" dirty="0" smtClean="0">
                <a:solidFill>
                  <a:srgbClr val="000000"/>
                </a:solidFill>
                <a:latin typeface="+mn-lt"/>
              </a:rPr>
              <a:t>order…’ </a:t>
            </a:r>
          </a:p>
          <a:p>
            <a:pPr marL="550863" lvl="5" indent="-285750" algn="just">
              <a:lnSpc>
                <a:spcPct val="115000"/>
              </a:lnSpc>
              <a:spcAft>
                <a:spcPts val="1000"/>
              </a:spcAft>
              <a:buFont typeface="Wingdings" panose="05000000000000000000" pitchFamily="2" charset="2"/>
              <a:buChar char="q"/>
            </a:pPr>
            <a:r>
              <a:rPr lang="en-ZA" sz="1800" dirty="0" smtClean="0">
                <a:solidFill>
                  <a:srgbClr val="000000"/>
                </a:solidFill>
                <a:latin typeface="+mn-lt"/>
                <a:cs typeface="Times New Roman"/>
              </a:rPr>
              <a:t>The Department complied with the above </a:t>
            </a:r>
          </a:p>
          <a:p>
            <a:pPr marL="265113" lvl="5" algn="just">
              <a:lnSpc>
                <a:spcPct val="115000"/>
              </a:lnSpc>
              <a:spcAft>
                <a:spcPts val="1000"/>
              </a:spcAft>
            </a:pPr>
            <a:endParaRPr lang="en-ZA" sz="1800" dirty="0" smtClean="0">
              <a:solidFill>
                <a:srgbClr val="000000"/>
              </a:solidFill>
              <a:latin typeface="+mn-lt"/>
            </a:endParaRPr>
          </a:p>
        </p:txBody>
      </p:sp>
    </p:spTree>
    <p:extLst>
      <p:ext uri="{BB962C8B-B14F-4D97-AF65-F5344CB8AC3E}">
        <p14:creationId xmlns:p14="http://schemas.microsoft.com/office/powerpoint/2010/main" xmlns="" val="1319583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5</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1462503"/>
            <a:ext cx="8885238" cy="2843855"/>
          </a:xfrm>
          <a:prstGeom prst="rect">
            <a:avLst/>
          </a:prstGeom>
        </p:spPr>
        <p:txBody>
          <a:bodyPr wrap="square">
            <a:spAutoFit/>
          </a:bodyPr>
          <a:lstStyle/>
          <a:p>
            <a:pPr lvl="5" algn="just">
              <a:lnSpc>
                <a:spcPct val="115000"/>
              </a:lnSpc>
              <a:spcAft>
                <a:spcPts val="1000"/>
              </a:spcAft>
            </a:pPr>
            <a:r>
              <a:rPr lang="en-GB" sz="1600" b="1" u="sng" dirty="0" smtClean="0">
                <a:effectLst/>
                <a:latin typeface="+mn-lt"/>
                <a:ea typeface="Calibri"/>
                <a:cs typeface="Arial"/>
              </a:rPr>
              <a:t>Four Key Areas were identified in meeting the SCA Order;</a:t>
            </a:r>
          </a:p>
          <a:p>
            <a:pPr lvl="5" algn="just">
              <a:lnSpc>
                <a:spcPct val="115000"/>
              </a:lnSpc>
              <a:spcAft>
                <a:spcPts val="1000"/>
              </a:spcAft>
            </a:pPr>
            <a:endParaRPr lang="en-GB" sz="1600" b="1" u="sng" dirty="0">
              <a:latin typeface="+mn-lt"/>
              <a:ea typeface="Calibri"/>
              <a:cs typeface="Arial"/>
            </a:endParaRPr>
          </a:p>
          <a:p>
            <a:pPr lvl="5" algn="just">
              <a:lnSpc>
                <a:spcPct val="115000"/>
              </a:lnSpc>
              <a:spcAft>
                <a:spcPts val="1000"/>
              </a:spcAft>
            </a:pPr>
            <a:endParaRPr lang="en-ZA" sz="1600" b="1" u="sng" dirty="0" smtClean="0">
              <a:latin typeface="+mn-lt"/>
              <a:ea typeface="Calibri"/>
              <a:cs typeface="Times New Roman"/>
            </a:endParaRPr>
          </a:p>
          <a:p>
            <a:pPr marL="608013" lvl="5" indent="-342900" algn="just">
              <a:lnSpc>
                <a:spcPct val="115000"/>
              </a:lnSpc>
              <a:spcAft>
                <a:spcPts val="1000"/>
              </a:spcAft>
              <a:buAutoNum type="arabicPeriod"/>
            </a:pPr>
            <a:r>
              <a:rPr lang="en-ZA" sz="1600" b="1" dirty="0" smtClean="0">
                <a:solidFill>
                  <a:srgbClr val="000000"/>
                </a:solidFill>
                <a:latin typeface="+mn-lt"/>
              </a:rPr>
              <a:t>Office Accommodation</a:t>
            </a:r>
          </a:p>
          <a:p>
            <a:pPr marL="608013" lvl="5" indent="-342900" algn="just">
              <a:lnSpc>
                <a:spcPct val="115000"/>
              </a:lnSpc>
              <a:spcAft>
                <a:spcPts val="1000"/>
              </a:spcAft>
              <a:buAutoNum type="arabicPeriod"/>
            </a:pPr>
            <a:r>
              <a:rPr lang="en-ZA" sz="1600" b="1" dirty="0" smtClean="0">
                <a:solidFill>
                  <a:srgbClr val="000000"/>
                </a:solidFill>
                <a:latin typeface="+mn-lt"/>
              </a:rPr>
              <a:t>Personnel </a:t>
            </a:r>
          </a:p>
          <a:p>
            <a:pPr marL="608013" lvl="5" indent="-342900" algn="just">
              <a:lnSpc>
                <a:spcPct val="115000"/>
              </a:lnSpc>
              <a:spcAft>
                <a:spcPts val="1000"/>
              </a:spcAft>
              <a:buAutoNum type="arabicPeriod"/>
            </a:pPr>
            <a:r>
              <a:rPr lang="en-ZA" sz="1600" b="1" dirty="0" smtClean="0">
                <a:solidFill>
                  <a:srgbClr val="000000"/>
                </a:solidFill>
                <a:latin typeface="+mn-lt"/>
              </a:rPr>
              <a:t>IT Equipment  </a:t>
            </a:r>
          </a:p>
          <a:p>
            <a:pPr marL="608013" lvl="5" indent="-342900" algn="just">
              <a:lnSpc>
                <a:spcPct val="115000"/>
              </a:lnSpc>
              <a:spcAft>
                <a:spcPts val="1000"/>
              </a:spcAft>
              <a:buAutoNum type="arabicPeriod"/>
            </a:pPr>
            <a:r>
              <a:rPr lang="en-ZA" sz="1600" b="1" dirty="0" smtClean="0">
                <a:solidFill>
                  <a:srgbClr val="000000"/>
                </a:solidFill>
                <a:latin typeface="+mn-lt"/>
              </a:rPr>
              <a:t>Operational Budget </a:t>
            </a:r>
          </a:p>
        </p:txBody>
      </p:sp>
    </p:spTree>
    <p:extLst>
      <p:ext uri="{BB962C8B-B14F-4D97-AF65-F5344CB8AC3E}">
        <p14:creationId xmlns:p14="http://schemas.microsoft.com/office/powerpoint/2010/main" xmlns="" val="2671357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6</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725084"/>
            <a:ext cx="8885238" cy="3790781"/>
          </a:xfrm>
          <a:prstGeom prst="rect">
            <a:avLst/>
          </a:prstGeom>
        </p:spPr>
        <p:txBody>
          <a:bodyPr wrap="square">
            <a:spAutoFit/>
          </a:bodyPr>
          <a:lstStyle/>
          <a:p>
            <a:pPr marL="265113" lvl="5" algn="just">
              <a:lnSpc>
                <a:spcPct val="115000"/>
              </a:lnSpc>
              <a:spcAft>
                <a:spcPts val="1000"/>
              </a:spcAft>
            </a:pPr>
            <a:r>
              <a:rPr lang="en-ZA" sz="1800" b="1" i="1" u="sng" dirty="0" smtClean="0">
                <a:solidFill>
                  <a:srgbClr val="000000"/>
                </a:solidFill>
                <a:latin typeface="+mn-lt"/>
              </a:rPr>
              <a:t>1. Office Accommodation</a:t>
            </a:r>
          </a:p>
          <a:p>
            <a:pPr marL="265113" lvl="5" indent="-265113" algn="just">
              <a:lnSpc>
                <a:spcPct val="115000"/>
              </a:lnSpc>
              <a:spcAft>
                <a:spcPts val="1000"/>
              </a:spcAft>
              <a:buFont typeface="Wingdings" panose="05000000000000000000" pitchFamily="2" charset="2"/>
              <a:buChar char="q"/>
            </a:pPr>
            <a:r>
              <a:rPr lang="en-ZA" sz="1800" dirty="0" smtClean="0">
                <a:solidFill>
                  <a:srgbClr val="000000"/>
                </a:solidFill>
                <a:latin typeface="+mn-lt"/>
              </a:rPr>
              <a:t>The office where the centre operated at the time of closer was declared unsuitable for human habitation by </a:t>
            </a:r>
            <a:r>
              <a:rPr lang="en-ZA" sz="1800" dirty="0" err="1" smtClean="0">
                <a:solidFill>
                  <a:srgbClr val="000000"/>
                </a:solidFill>
                <a:latin typeface="+mn-lt"/>
              </a:rPr>
              <a:t>Dept</a:t>
            </a:r>
            <a:r>
              <a:rPr lang="en-ZA" sz="1800" dirty="0" smtClean="0">
                <a:solidFill>
                  <a:srgbClr val="000000"/>
                </a:solidFill>
                <a:latin typeface="+mn-lt"/>
              </a:rPr>
              <a:t> of Labour in 2012 </a:t>
            </a:r>
          </a:p>
          <a:p>
            <a:pPr marL="265113" lvl="5" indent="-265113" algn="just">
              <a:lnSpc>
                <a:spcPct val="115000"/>
              </a:lnSpc>
              <a:spcAft>
                <a:spcPts val="1000"/>
              </a:spcAft>
              <a:buFont typeface="Wingdings" panose="05000000000000000000" pitchFamily="2" charset="2"/>
              <a:buChar char="q"/>
            </a:pPr>
            <a:r>
              <a:rPr lang="en-ZA" sz="1800" dirty="0" smtClean="0">
                <a:solidFill>
                  <a:srgbClr val="000000"/>
                </a:solidFill>
                <a:latin typeface="+mn-lt"/>
              </a:rPr>
              <a:t>The DHA through DPW immediately started to look for alternative accommodation since the </a:t>
            </a:r>
            <a:r>
              <a:rPr lang="en-ZA" sz="1800" dirty="0" err="1" smtClean="0">
                <a:solidFill>
                  <a:srgbClr val="000000"/>
                </a:solidFill>
                <a:latin typeface="+mn-lt"/>
              </a:rPr>
              <a:t>Dept</a:t>
            </a:r>
            <a:r>
              <a:rPr lang="en-ZA" sz="1800" dirty="0" smtClean="0">
                <a:solidFill>
                  <a:srgbClr val="000000"/>
                </a:solidFill>
                <a:latin typeface="+mn-lt"/>
              </a:rPr>
              <a:t> of </a:t>
            </a:r>
            <a:r>
              <a:rPr lang="en-ZA" sz="1800" dirty="0">
                <a:solidFill>
                  <a:srgbClr val="000000"/>
                </a:solidFill>
                <a:latin typeface="+mn-lt"/>
              </a:rPr>
              <a:t>L</a:t>
            </a:r>
            <a:r>
              <a:rPr lang="en-ZA" sz="1800" dirty="0" smtClean="0">
                <a:solidFill>
                  <a:srgbClr val="000000"/>
                </a:solidFill>
                <a:latin typeface="+mn-lt"/>
              </a:rPr>
              <a:t>abour report. </a:t>
            </a:r>
          </a:p>
          <a:p>
            <a:pPr marL="265113" lvl="5" indent="-265113" algn="just">
              <a:lnSpc>
                <a:spcPct val="115000"/>
              </a:lnSpc>
              <a:spcAft>
                <a:spcPts val="1000"/>
              </a:spcAft>
              <a:buFont typeface="Wingdings" panose="05000000000000000000" pitchFamily="2" charset="2"/>
              <a:buChar char="q"/>
            </a:pPr>
            <a:r>
              <a:rPr lang="en-ZA" sz="1800" dirty="0" smtClean="0">
                <a:solidFill>
                  <a:srgbClr val="000000"/>
                </a:solidFill>
                <a:latin typeface="+mn-lt"/>
              </a:rPr>
              <a:t>At the time of the SCA judgment, DPW had not yet found suitable office space given past challenges in running these kind of operations</a:t>
            </a:r>
          </a:p>
          <a:p>
            <a:pPr marL="265113" lvl="5" indent="-265113" algn="just">
              <a:lnSpc>
                <a:spcPct val="115000"/>
              </a:lnSpc>
              <a:spcAft>
                <a:spcPts val="1000"/>
              </a:spcAft>
              <a:buFont typeface="Wingdings" panose="05000000000000000000" pitchFamily="2" charset="2"/>
              <a:buChar char="q"/>
            </a:pPr>
            <a:r>
              <a:rPr lang="en-ZA" sz="1800" dirty="0" smtClean="0">
                <a:solidFill>
                  <a:srgbClr val="000000"/>
                </a:solidFill>
                <a:latin typeface="+mn-lt"/>
              </a:rPr>
              <a:t>Late 2016 a prospective landlord was found, however on 30 January 2017 after learning that we are to provide asylum services at his premises, through a litigation threat from his neighbours, he withdrew the facility. </a:t>
            </a:r>
          </a:p>
        </p:txBody>
      </p:sp>
    </p:spTree>
    <p:extLst>
      <p:ext uri="{BB962C8B-B14F-4D97-AF65-F5344CB8AC3E}">
        <p14:creationId xmlns:p14="http://schemas.microsoft.com/office/powerpoint/2010/main" xmlns="" val="463562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7</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725084"/>
            <a:ext cx="8885238" cy="4980851"/>
          </a:xfrm>
          <a:prstGeom prst="rect">
            <a:avLst/>
          </a:prstGeom>
        </p:spPr>
        <p:txBody>
          <a:bodyPr wrap="square">
            <a:spAutoFit/>
          </a:bodyPr>
          <a:lstStyle/>
          <a:p>
            <a:pPr marL="265113" lvl="5" algn="just">
              <a:lnSpc>
                <a:spcPct val="115000"/>
              </a:lnSpc>
              <a:spcAft>
                <a:spcPts val="1000"/>
              </a:spcAft>
            </a:pPr>
            <a:endParaRPr lang="en-ZA" sz="2000" b="1" i="1" u="sng" dirty="0" smtClean="0">
              <a:solidFill>
                <a:srgbClr val="000000"/>
              </a:solidFill>
              <a:latin typeface="+mn-lt"/>
            </a:endParaRPr>
          </a:p>
          <a:p>
            <a:pPr marL="722313" lvl="5" indent="-457200" algn="just">
              <a:lnSpc>
                <a:spcPct val="115000"/>
              </a:lnSpc>
              <a:spcAft>
                <a:spcPts val="1000"/>
              </a:spcAft>
              <a:buAutoNum type="arabicPeriod"/>
            </a:pPr>
            <a:r>
              <a:rPr lang="en-ZA" sz="2000" b="1" i="1" u="sng" dirty="0" smtClean="0">
                <a:solidFill>
                  <a:srgbClr val="000000"/>
                </a:solidFill>
                <a:latin typeface="+mn-lt"/>
              </a:rPr>
              <a:t>Office Accommodation: Cont.</a:t>
            </a:r>
          </a:p>
          <a:p>
            <a:pPr marL="265113" lvl="5" algn="just">
              <a:lnSpc>
                <a:spcPct val="115000"/>
              </a:lnSpc>
              <a:spcAft>
                <a:spcPts val="1000"/>
              </a:spcAft>
            </a:pPr>
            <a:endParaRPr lang="en-ZA" sz="2000" b="1" i="1" u="sng" dirty="0" smtClean="0">
              <a:solidFill>
                <a:srgbClr val="000000"/>
              </a:solidFill>
              <a:latin typeface="+mn-lt"/>
            </a:endParaRPr>
          </a:p>
          <a:p>
            <a:pPr marL="265113" lvl="5" indent="-265113" algn="just">
              <a:lnSpc>
                <a:spcPct val="115000"/>
              </a:lnSpc>
              <a:spcAft>
                <a:spcPts val="1000"/>
              </a:spcAft>
              <a:buFont typeface="Wingdings" panose="05000000000000000000" pitchFamily="2" charset="2"/>
              <a:buChar char="q"/>
            </a:pPr>
            <a:r>
              <a:rPr lang="en-ZA" sz="2000" dirty="0" smtClean="0">
                <a:solidFill>
                  <a:srgbClr val="000000"/>
                </a:solidFill>
                <a:latin typeface="+mn-lt"/>
              </a:rPr>
              <a:t>The DPW had to start the process from scratch, eventually a landlord was found in December 2017 and planning meetings for renovations started in immediately after. </a:t>
            </a:r>
          </a:p>
          <a:p>
            <a:pPr marL="265113" lvl="5" indent="-265113" algn="just">
              <a:lnSpc>
                <a:spcPct val="115000"/>
              </a:lnSpc>
              <a:spcAft>
                <a:spcPts val="1000"/>
              </a:spcAft>
              <a:buFont typeface="Wingdings" panose="05000000000000000000" pitchFamily="2" charset="2"/>
              <a:buChar char="q"/>
            </a:pPr>
            <a:r>
              <a:rPr lang="en-ZA" sz="2000" dirty="0" smtClean="0">
                <a:solidFill>
                  <a:srgbClr val="000000"/>
                </a:solidFill>
                <a:latin typeface="+mn-lt"/>
              </a:rPr>
              <a:t>The office structure was handed to the department on 31 May 2018, and the department immediately started to deploy its own equipment, systems, furniture, etc.  </a:t>
            </a:r>
          </a:p>
          <a:p>
            <a:pPr marL="265113" lvl="5" indent="-265113" algn="just">
              <a:lnSpc>
                <a:spcPct val="115000"/>
              </a:lnSpc>
              <a:spcAft>
                <a:spcPts val="1000"/>
              </a:spcAft>
              <a:buFont typeface="Wingdings" panose="05000000000000000000" pitchFamily="2" charset="2"/>
              <a:buChar char="q"/>
            </a:pPr>
            <a:r>
              <a:rPr lang="en-ZA" sz="2000" dirty="0" smtClean="0">
                <a:solidFill>
                  <a:srgbClr val="000000"/>
                </a:solidFill>
                <a:latin typeface="+mn-lt"/>
              </a:rPr>
              <a:t>The facility is operational for existing clients effective from 01 July 2018 and preparing to receive new asylum applicants by end of October 2018 as agreed with Lawyers for Human Rights. </a:t>
            </a:r>
            <a:endParaRPr lang="en-ZA" sz="2000" dirty="0">
              <a:solidFill>
                <a:srgbClr val="000000"/>
              </a:solidFill>
              <a:latin typeface="+mn-lt"/>
            </a:endParaRPr>
          </a:p>
        </p:txBody>
      </p:sp>
    </p:spTree>
    <p:extLst>
      <p:ext uri="{BB962C8B-B14F-4D97-AF65-F5344CB8AC3E}">
        <p14:creationId xmlns:p14="http://schemas.microsoft.com/office/powerpoint/2010/main" xmlns="" val="2990118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8</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29381" y="968387"/>
            <a:ext cx="8885238" cy="4896725"/>
          </a:xfrm>
          <a:prstGeom prst="rect">
            <a:avLst/>
          </a:prstGeom>
        </p:spPr>
        <p:txBody>
          <a:bodyPr wrap="square">
            <a:spAutoFit/>
          </a:bodyPr>
          <a:lstStyle/>
          <a:p>
            <a:pPr marL="265113" lvl="5" algn="just">
              <a:lnSpc>
                <a:spcPct val="115000"/>
              </a:lnSpc>
              <a:spcAft>
                <a:spcPts val="1000"/>
              </a:spcAft>
            </a:pPr>
            <a:r>
              <a:rPr lang="en-ZA" sz="2000" b="1" i="1" u="sng" dirty="0" smtClean="0">
                <a:solidFill>
                  <a:srgbClr val="000000"/>
                </a:solidFill>
                <a:latin typeface="+mn-lt"/>
              </a:rPr>
              <a:t>2. Personnel </a:t>
            </a:r>
          </a:p>
          <a:p>
            <a:pPr marL="550863" lvl="5" indent="-285750" algn="just">
              <a:lnSpc>
                <a:spcPct val="115000"/>
              </a:lnSpc>
              <a:spcAft>
                <a:spcPts val="1000"/>
              </a:spcAft>
              <a:buFont typeface="Wingdings" panose="05000000000000000000" pitchFamily="2" charset="2"/>
              <a:buChar char="q"/>
            </a:pPr>
            <a:r>
              <a:rPr lang="en-GB" sz="1600" dirty="0">
                <a:latin typeface="+mn-lt"/>
                <a:ea typeface="Calibri"/>
                <a:cs typeface="Arial"/>
              </a:rPr>
              <a:t>In 2011 PERRO had a post establishment of </a:t>
            </a:r>
            <a:r>
              <a:rPr lang="en-GB" sz="1600" dirty="0" smtClean="0">
                <a:latin typeface="+mn-lt"/>
                <a:ea typeface="Calibri"/>
                <a:cs typeface="Arial"/>
              </a:rPr>
              <a:t>62, </a:t>
            </a:r>
            <a:r>
              <a:rPr lang="en-GB" sz="1600" dirty="0">
                <a:latin typeface="+mn-lt"/>
                <a:ea typeface="Calibri"/>
                <a:cs typeface="Arial"/>
              </a:rPr>
              <a:t>today there are only 22 officials working at the </a:t>
            </a:r>
            <a:r>
              <a:rPr lang="en-GB" sz="1600" dirty="0" smtClean="0">
                <a:latin typeface="+mn-lt"/>
                <a:ea typeface="Calibri"/>
                <a:cs typeface="Arial"/>
              </a:rPr>
              <a:t>centre with only </a:t>
            </a:r>
            <a:r>
              <a:rPr lang="en-GB" sz="1600" dirty="0">
                <a:latin typeface="+mn-lt"/>
                <a:ea typeface="Calibri"/>
                <a:cs typeface="Arial"/>
              </a:rPr>
              <a:t>two Refugee Status Determination Officer (</a:t>
            </a:r>
            <a:r>
              <a:rPr lang="en-GB" sz="1600" dirty="0" smtClean="0">
                <a:latin typeface="+mn-lt"/>
                <a:ea typeface="Calibri"/>
                <a:cs typeface="Arial"/>
              </a:rPr>
              <a:t>RSDO)</a:t>
            </a:r>
          </a:p>
          <a:p>
            <a:pPr marL="550863" lvl="5" indent="-285750" algn="just">
              <a:lnSpc>
                <a:spcPct val="115000"/>
              </a:lnSpc>
              <a:spcAft>
                <a:spcPts val="1000"/>
              </a:spcAft>
              <a:buFont typeface="Wingdings" panose="05000000000000000000" pitchFamily="2" charset="2"/>
              <a:buChar char="q"/>
            </a:pPr>
            <a:r>
              <a:rPr lang="en-GB" sz="1600" dirty="0" smtClean="0">
                <a:solidFill>
                  <a:srgbClr val="000000"/>
                </a:solidFill>
                <a:latin typeface="+mn-lt"/>
                <a:cs typeface="Arial"/>
              </a:rPr>
              <a:t>Parliament will recall that National Treasury has put a ceiling on the Compensation of Employees spending in government. </a:t>
            </a:r>
          </a:p>
          <a:p>
            <a:pPr marL="550863" lvl="5" indent="-285750" algn="just">
              <a:lnSpc>
                <a:spcPct val="115000"/>
              </a:lnSpc>
              <a:spcAft>
                <a:spcPts val="1000"/>
              </a:spcAft>
              <a:buFont typeface="Wingdings" panose="05000000000000000000" pitchFamily="2" charset="2"/>
              <a:buChar char="q"/>
            </a:pPr>
            <a:r>
              <a:rPr lang="en-GB" sz="1600" dirty="0" smtClean="0">
                <a:solidFill>
                  <a:srgbClr val="000000"/>
                </a:solidFill>
                <a:latin typeface="+mn-lt"/>
                <a:cs typeface="Arial"/>
              </a:rPr>
              <a:t>The department is affected by such austerity measures and therefore finding it difficult to fund vacancies at the RRO. </a:t>
            </a:r>
          </a:p>
          <a:p>
            <a:pPr marL="550863" lvl="5" indent="-285750" algn="just">
              <a:lnSpc>
                <a:spcPct val="115000"/>
              </a:lnSpc>
              <a:spcAft>
                <a:spcPts val="1000"/>
              </a:spcAft>
              <a:buFont typeface="Wingdings" panose="05000000000000000000" pitchFamily="2" charset="2"/>
              <a:buChar char="q"/>
            </a:pPr>
            <a:r>
              <a:rPr lang="en-GB" sz="1600" dirty="0" smtClean="0">
                <a:solidFill>
                  <a:srgbClr val="000000"/>
                </a:solidFill>
                <a:latin typeface="+mn-lt"/>
                <a:cs typeface="Arial"/>
              </a:rPr>
              <a:t>An alternative to deploy on rotational basis officials from other Centres that are currently receiving lesser volumes </a:t>
            </a:r>
            <a:r>
              <a:rPr lang="en-GB" sz="1600" i="1" dirty="0" smtClean="0">
                <a:solidFill>
                  <a:srgbClr val="000000"/>
                </a:solidFill>
                <a:latin typeface="+mn-lt"/>
                <a:cs typeface="Arial"/>
              </a:rPr>
              <a:t>versus</a:t>
            </a:r>
            <a:r>
              <a:rPr lang="en-GB" sz="1600" dirty="0" smtClean="0">
                <a:solidFill>
                  <a:srgbClr val="000000"/>
                </a:solidFill>
                <a:latin typeface="+mn-lt"/>
                <a:cs typeface="Arial"/>
              </a:rPr>
              <a:t> current capacity like Desmond Tutu and </a:t>
            </a:r>
            <a:r>
              <a:rPr lang="en-GB" sz="1600" dirty="0" err="1" smtClean="0">
                <a:solidFill>
                  <a:srgbClr val="000000"/>
                </a:solidFill>
                <a:latin typeface="+mn-lt"/>
                <a:cs typeface="Arial"/>
              </a:rPr>
              <a:t>Musina</a:t>
            </a:r>
            <a:r>
              <a:rPr lang="en-GB" sz="1600" dirty="0" smtClean="0">
                <a:solidFill>
                  <a:srgbClr val="000000"/>
                </a:solidFill>
                <a:latin typeface="+mn-lt"/>
                <a:cs typeface="Arial"/>
              </a:rPr>
              <a:t> are considered in order to meet the deadline. This option, being the only available option, is going to further drain the coffers of the department. </a:t>
            </a:r>
          </a:p>
          <a:p>
            <a:pPr marL="550863" lvl="5" indent="-285750" algn="just">
              <a:lnSpc>
                <a:spcPct val="115000"/>
              </a:lnSpc>
              <a:spcAft>
                <a:spcPts val="1000"/>
              </a:spcAft>
              <a:buFont typeface="Wingdings" panose="05000000000000000000" pitchFamily="2" charset="2"/>
              <a:buChar char="q"/>
            </a:pPr>
            <a:r>
              <a:rPr lang="en-GB" sz="1600" dirty="0" smtClean="0">
                <a:solidFill>
                  <a:srgbClr val="000000"/>
                </a:solidFill>
                <a:latin typeface="+mn-lt"/>
                <a:cs typeface="Arial"/>
              </a:rPr>
              <a:t>Current estimates: </a:t>
            </a:r>
            <a:r>
              <a:rPr lang="en-GB" sz="1600" b="1" dirty="0" smtClean="0">
                <a:solidFill>
                  <a:srgbClr val="000000"/>
                </a:solidFill>
                <a:latin typeface="+mn-lt"/>
                <a:cs typeface="Arial"/>
              </a:rPr>
              <a:t>R450 000 </a:t>
            </a:r>
            <a:r>
              <a:rPr lang="en-GB" sz="1600" dirty="0" smtClean="0">
                <a:solidFill>
                  <a:srgbClr val="000000"/>
                </a:solidFill>
                <a:latin typeface="+mn-lt"/>
                <a:cs typeface="Arial"/>
              </a:rPr>
              <a:t>per month is required to fund secondment, whilst </a:t>
            </a:r>
            <a:r>
              <a:rPr lang="en-GB" sz="1600" b="1" dirty="0" smtClean="0">
                <a:solidFill>
                  <a:srgbClr val="000000"/>
                </a:solidFill>
                <a:latin typeface="+mn-lt"/>
                <a:cs typeface="Arial"/>
              </a:rPr>
              <a:t>R4 million </a:t>
            </a:r>
            <a:r>
              <a:rPr lang="en-GB" sz="1600" dirty="0" smtClean="0">
                <a:solidFill>
                  <a:srgbClr val="000000"/>
                </a:solidFill>
                <a:latin typeface="+mn-lt"/>
                <a:cs typeface="Arial"/>
              </a:rPr>
              <a:t>per year is required to fund only critical posts for the functioning of the office.  </a:t>
            </a:r>
            <a:endParaRPr lang="en-ZA" sz="1600" dirty="0" smtClean="0">
              <a:solidFill>
                <a:srgbClr val="000000"/>
              </a:solidFill>
              <a:latin typeface="+mn-lt"/>
            </a:endParaRPr>
          </a:p>
          <a:p>
            <a:pPr marL="265113" lvl="5" algn="just">
              <a:lnSpc>
                <a:spcPct val="115000"/>
              </a:lnSpc>
              <a:spcAft>
                <a:spcPts val="1000"/>
              </a:spcAft>
            </a:pPr>
            <a:endParaRPr lang="en-GB" sz="1600" dirty="0" smtClean="0">
              <a:latin typeface="+mn-lt"/>
              <a:ea typeface="Calibri"/>
              <a:cs typeface="Arial"/>
            </a:endParaRPr>
          </a:p>
        </p:txBody>
      </p:sp>
    </p:spTree>
    <p:extLst>
      <p:ext uri="{BB962C8B-B14F-4D97-AF65-F5344CB8AC3E}">
        <p14:creationId xmlns:p14="http://schemas.microsoft.com/office/powerpoint/2010/main" xmlns="" val="3046913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2" name="Picture 3"/>
            <p:cNvPicPr>
              <a:picLocks noChangeAspect="1" noChangeArrowheads="1"/>
            </p:cNvPicPr>
            <p:nvPr/>
          </p:nvPicPr>
          <p:blipFill>
            <a:blip r:embed="rId3" cstate="print"/>
            <a:srcRect/>
            <a:stretch>
              <a:fillRect/>
            </a:stretch>
          </p:blipFill>
          <p:spPr bwMode="auto">
            <a:xfrm>
              <a:off x="107950" y="5828721"/>
              <a:ext cx="2519363" cy="10174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cxnSp>
          <p:nvCxnSpPr>
            <p:cNvPr id="6" name="Straight Connector 5"/>
            <p:cNvCxnSpPr>
              <a:cxnSpLocks noChangeShapeType="1"/>
            </p:cNvCxnSpPr>
            <p:nvPr/>
          </p:nvCxnSpPr>
          <p:spPr bwMode="auto">
            <a:xfrm>
              <a:off x="0" y="5881453"/>
              <a:ext cx="9144000" cy="0"/>
            </a:xfrm>
            <a:prstGeom prst="line">
              <a:avLst/>
            </a:prstGeom>
            <a:noFill/>
            <a:ln w="38100">
              <a:solidFill>
                <a:srgbClr val="00B050"/>
              </a:solidFill>
              <a:round/>
              <a:headEnd/>
              <a:tailEnd/>
            </a:ln>
            <a:effectLst>
              <a:outerShdw blurRad="40000" dist="23000" dir="5400000" rotWithShape="0">
                <a:srgbClr val="808080">
                  <a:alpha val="34998"/>
                </a:srgbClr>
              </a:outerShdw>
            </a:effectLst>
            <a:extLst>
              <a:ext uri="{909E8E84-426E-40DD-AFC4-6F175D3DCCD1}">
                <a14:hiddenFill xmlns:a14="http://schemas.microsoft.com/office/drawing/2010/main" xmlns="">
                  <a:noFill/>
                </a14:hiddenFill>
              </a:ext>
            </a:extLst>
          </p:spPr>
        </p:cxnSp>
        <p:pic>
          <p:nvPicPr>
            <p:cNvPr id="22538" name="Picture 5"/>
            <p:cNvPicPr>
              <a:picLocks noChangeAspect="1" noChangeArrowheads="1"/>
            </p:cNvPicPr>
            <p:nvPr/>
          </p:nvPicPr>
          <p:blipFill>
            <a:blip r:embed="rId4" cstate="print"/>
            <a:srcRect/>
            <a:stretch>
              <a:fillRect/>
            </a:stretch>
          </p:blipFill>
          <p:spPr bwMode="auto">
            <a:xfrm>
              <a:off x="7596188" y="5990019"/>
              <a:ext cx="1222375" cy="75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0" bIns="0"/>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US" altLang="en-US" sz="2800" b="1" smtClean="0">
              <a:solidFill>
                <a:srgbClr val="000000"/>
              </a:solidFill>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eaLnBrk="1" hangingPunct="1">
              <a:spcBef>
                <a:spcPct val="50000"/>
              </a:spcBef>
              <a:buFontTx/>
              <a:buNone/>
            </a:pPr>
            <a:fld id="{578C0584-52C1-42F2-8F31-6F03846EB4BA}" type="slidenum">
              <a:rPr lang="en-ZA" altLang="en-US" sz="1400" smtClean="0">
                <a:solidFill>
                  <a:srgbClr val="898989"/>
                </a:solidFill>
                <a:ea typeface="MS PGothic" pitchFamily="34" charset="-128"/>
              </a:rPr>
              <a:pPr eaLnBrk="1" hangingPunct="1">
                <a:spcBef>
                  <a:spcPct val="50000"/>
                </a:spcBef>
                <a:buFontTx/>
                <a:buNone/>
              </a:pPr>
              <a:t>9</a:t>
            </a:fld>
            <a:endParaRPr lang="en-ZA" altLang="en-US" sz="1400" smtClean="0">
              <a:solidFill>
                <a:srgbClr val="898989"/>
              </a:solidFill>
              <a:ea typeface="MS PGothic" pitchFamily="34" charset="-128"/>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a:p>
            <a:pPr algn="ctr" eaLnBrk="1" hangingPunct="1">
              <a:spcBef>
                <a:spcPct val="50000"/>
              </a:spcBef>
              <a:buClr>
                <a:srgbClr val="7D0900"/>
              </a:buClr>
              <a:buFontTx/>
              <a:buNone/>
            </a:pPr>
            <a:endParaRPr lang="en-GB" altLang="en-US" sz="1400" b="1" smtClean="0">
              <a:solidFill>
                <a:srgbClr val="000000"/>
              </a:solidFill>
            </a:endParaRPr>
          </a:p>
        </p:txBody>
      </p:sp>
      <p:sp>
        <p:nvSpPr>
          <p:cNvPr id="13318" name="TextBox 12"/>
          <p:cNvSpPr txBox="1">
            <a:spLocks noChangeArrowheads="1"/>
          </p:cNvSpPr>
          <p:nvPr/>
        </p:nvSpPr>
        <p:spPr bwMode="auto">
          <a:xfrm>
            <a:off x="107950" y="47625"/>
            <a:ext cx="8885238" cy="480131"/>
          </a:xfrm>
          <a:prstGeom prst="rect">
            <a:avLst/>
          </a:prstGeom>
          <a:solidFill>
            <a:srgbClr val="6699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2800" b="1" dirty="0" smtClean="0">
                <a:solidFill>
                  <a:srgbClr val="000000"/>
                </a:solidFill>
              </a:rPr>
              <a:t>PERRO UPDATE </a:t>
            </a:r>
          </a:p>
        </p:txBody>
      </p:sp>
      <p:sp>
        <p:nvSpPr>
          <p:cNvPr id="13319" name="Rectangle 6"/>
          <p:cNvSpPr>
            <a:spLocks noChangeArrowheads="1"/>
          </p:cNvSpPr>
          <p:nvPr/>
        </p:nvSpPr>
        <p:spPr bwMode="auto">
          <a:xfrm>
            <a:off x="107950" y="4338638"/>
            <a:ext cx="87106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l" eaLnBrk="0" hangingPunct="0">
              <a:spcBef>
                <a:spcPct val="90000"/>
              </a:spcBef>
              <a:buFont typeface="Wingdings" pitchFamily="2" charset="2"/>
              <a:buChar char="n"/>
              <a:defRPr sz="1600">
                <a:solidFill>
                  <a:schemeClr val="tx1"/>
                </a:solidFill>
                <a:latin typeface="Arial" charset="0"/>
              </a:defRPr>
            </a:lvl1pPr>
            <a:lvl2pPr marL="742950" indent="-285750" algn="l" eaLnBrk="0" hangingPunct="0">
              <a:buFont typeface="Arial" charset="0"/>
              <a:buChar char="•"/>
              <a:defRPr sz="1600">
                <a:solidFill>
                  <a:schemeClr val="tx1"/>
                </a:solidFill>
                <a:latin typeface="Arial" charset="0"/>
              </a:defRPr>
            </a:lvl2pPr>
            <a:lvl3pPr marL="1143000" indent="-228600" algn="l" eaLnBrk="0" hangingPunct="0">
              <a:spcBef>
                <a:spcPct val="30000"/>
              </a:spcBef>
              <a:buFont typeface="Arial" charset="0"/>
              <a:buChar char="–"/>
              <a:defRPr sz="1600">
                <a:solidFill>
                  <a:schemeClr val="tx1"/>
                </a:solidFill>
                <a:latin typeface="Arial" charset="0"/>
              </a:defRPr>
            </a:lvl3pPr>
            <a:lvl4pPr marL="1600200" indent="-228600" algn="l" eaLnBrk="0" hangingPunct="0">
              <a:spcBef>
                <a:spcPct val="10000"/>
              </a:spcBef>
              <a:buFont typeface="Arial" charset="0"/>
              <a:buChar char="-"/>
              <a:defRPr sz="1600">
                <a:solidFill>
                  <a:schemeClr val="tx1"/>
                </a:solidFill>
                <a:latin typeface="Arial" charset="0"/>
              </a:defRPr>
            </a:lvl4pPr>
            <a:lvl5pPr marL="2057400" indent="-228600" algn="l" eaLnBrk="0" hangingPunct="0">
              <a:spcBef>
                <a:spcPct val="0"/>
              </a:spcBef>
              <a:buFont typeface="Arial" charset="0"/>
              <a:buChar char="­"/>
              <a:defRPr sz="1600">
                <a:solidFill>
                  <a:schemeClr val="tx1"/>
                </a:solidFill>
                <a:latin typeface="Arial" charset="0"/>
              </a:defRPr>
            </a:lvl5pPr>
            <a:lvl6pPr marL="25146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6pPr>
            <a:lvl7pPr marL="29718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7pPr>
            <a:lvl8pPr marL="34290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8pPr>
            <a:lvl9pPr marL="3886200" indent="-22860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defRPr>
            </a:lvl9pPr>
          </a:lstStyle>
          <a:p>
            <a:pPr algn="ctr" eaLnBrk="1" hangingPunct="1">
              <a:spcBef>
                <a:spcPct val="50000"/>
              </a:spcBef>
              <a:buClr>
                <a:srgbClr val="7D0900"/>
              </a:buClr>
              <a:buFontTx/>
              <a:buNone/>
            </a:pPr>
            <a:r>
              <a:rPr lang="en-US" altLang="en-US" sz="1400" smtClean="0">
                <a:solidFill>
                  <a:srgbClr val="000000"/>
                </a:solidFill>
              </a:rPr>
              <a:t> </a:t>
            </a:r>
          </a:p>
        </p:txBody>
      </p:sp>
      <p:pic>
        <p:nvPicPr>
          <p:cNvPr id="13320" name="Picture 1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07950" y="1097122"/>
            <a:ext cx="8885238" cy="3153684"/>
          </a:xfrm>
          <a:prstGeom prst="rect">
            <a:avLst/>
          </a:prstGeom>
        </p:spPr>
        <p:txBody>
          <a:bodyPr wrap="square">
            <a:spAutoFit/>
          </a:bodyPr>
          <a:lstStyle/>
          <a:p>
            <a:pPr marL="265113" lvl="5" algn="just">
              <a:lnSpc>
                <a:spcPct val="115000"/>
              </a:lnSpc>
              <a:spcAft>
                <a:spcPts val="1000"/>
              </a:spcAft>
            </a:pPr>
            <a:r>
              <a:rPr lang="en-ZA" sz="1800" b="1" i="1" u="sng" dirty="0" smtClean="0">
                <a:solidFill>
                  <a:srgbClr val="000000"/>
                </a:solidFill>
                <a:latin typeface="+mn-lt"/>
              </a:rPr>
              <a:t>3. IT Equipment  </a:t>
            </a:r>
          </a:p>
          <a:p>
            <a:pPr marL="550863" lvl="5" indent="-285750" algn="just">
              <a:lnSpc>
                <a:spcPct val="115000"/>
              </a:lnSpc>
              <a:spcAft>
                <a:spcPts val="1000"/>
              </a:spcAft>
              <a:buFont typeface="Wingdings" panose="05000000000000000000" pitchFamily="2" charset="2"/>
              <a:buChar char="q"/>
            </a:pPr>
            <a:r>
              <a:rPr lang="en-GB" sz="1800" dirty="0" smtClean="0">
                <a:latin typeface="+mn-lt"/>
                <a:ea typeface="Calibri"/>
                <a:cs typeface="Arial"/>
              </a:rPr>
              <a:t>From within current baseline of the department and funds from the Infrastructure Funds from National Treasury the department has met this aspect. All required equipment is deployed. </a:t>
            </a:r>
          </a:p>
          <a:p>
            <a:pPr marL="550863" lvl="5" indent="-285750" algn="just">
              <a:lnSpc>
                <a:spcPct val="115000"/>
              </a:lnSpc>
              <a:spcAft>
                <a:spcPts val="1000"/>
              </a:spcAft>
              <a:buFont typeface="Wingdings" panose="05000000000000000000" pitchFamily="2" charset="2"/>
              <a:buChar char="q"/>
            </a:pPr>
            <a:endParaRPr lang="en-GB" sz="1800" dirty="0" smtClean="0">
              <a:latin typeface="+mn-lt"/>
              <a:ea typeface="Calibri"/>
              <a:cs typeface="Arial"/>
            </a:endParaRPr>
          </a:p>
          <a:p>
            <a:pPr marL="265113" lvl="5" algn="just">
              <a:lnSpc>
                <a:spcPct val="115000"/>
              </a:lnSpc>
              <a:spcAft>
                <a:spcPts val="1000"/>
              </a:spcAft>
            </a:pPr>
            <a:r>
              <a:rPr lang="en-GB" sz="1800" b="1" i="1" u="sng" dirty="0" smtClean="0">
                <a:latin typeface="+mn-lt"/>
                <a:ea typeface="Calibri"/>
                <a:cs typeface="Arial"/>
              </a:rPr>
              <a:t>4. Operational Budget </a:t>
            </a:r>
          </a:p>
          <a:p>
            <a:pPr marL="550863" lvl="5" indent="-285750" algn="just">
              <a:lnSpc>
                <a:spcPct val="115000"/>
              </a:lnSpc>
              <a:spcAft>
                <a:spcPts val="1000"/>
              </a:spcAft>
              <a:buFont typeface="Wingdings" panose="05000000000000000000" pitchFamily="2" charset="2"/>
              <a:buChar char="q"/>
            </a:pPr>
            <a:r>
              <a:rPr lang="en-GB" sz="1800" dirty="0" smtClean="0">
                <a:solidFill>
                  <a:srgbClr val="000000"/>
                </a:solidFill>
                <a:latin typeface="+mn-lt"/>
                <a:cs typeface="Arial"/>
              </a:rPr>
              <a:t>Through reprioritization and change of reporting lines, where Centres are now directed to report to Head Office, the IMS branch is able to assist in this area. </a:t>
            </a:r>
            <a:endParaRPr lang="en-GB" sz="1800" dirty="0" smtClean="0">
              <a:latin typeface="+mn-lt"/>
              <a:ea typeface="Calibri"/>
              <a:cs typeface="Arial"/>
            </a:endParaRPr>
          </a:p>
        </p:txBody>
      </p:sp>
    </p:spTree>
    <p:extLst>
      <p:ext uri="{BB962C8B-B14F-4D97-AF65-F5344CB8AC3E}">
        <p14:creationId xmlns:p14="http://schemas.microsoft.com/office/powerpoint/2010/main" xmlns="" val="2367295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4_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2_Blank">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35555</TotalTime>
  <Words>1305</Words>
  <Application>Microsoft Office PowerPoint</Application>
  <PresentationFormat>On-screen Show (4:3)</PresentationFormat>
  <Paragraphs>245</Paragraphs>
  <Slides>16</Slides>
  <Notes>15</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16</vt:i4>
      </vt:variant>
    </vt:vector>
  </HeadingPairs>
  <TitlesOfParts>
    <vt:vector size="18" baseType="lpstr">
      <vt:lpstr>4_Blank</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 or Logo</dc:title>
  <dc:creator>J Botha</dc:creator>
  <dc:description>Version 2 09/2005</dc:description>
  <cp:lastModifiedBy>PUMZA</cp:lastModifiedBy>
  <cp:revision>2879</cp:revision>
  <cp:lastPrinted>2018-06-21T05:30:00Z</cp:lastPrinted>
  <dcterms:created xsi:type="dcterms:W3CDTF">2007-05-29T16:40:17Z</dcterms:created>
  <dcterms:modified xsi:type="dcterms:W3CDTF">2018-09-05T07:22:51Z</dcterms:modified>
</cp:coreProperties>
</file>