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55" r:id="rId2"/>
    <p:sldId id="456" r:id="rId3"/>
    <p:sldId id="457" r:id="rId4"/>
    <p:sldId id="446" r:id="rId5"/>
    <p:sldId id="387" r:id="rId6"/>
    <p:sldId id="441" r:id="rId7"/>
    <p:sldId id="318" r:id="rId8"/>
    <p:sldId id="320" r:id="rId9"/>
    <p:sldId id="438" r:id="rId10"/>
    <p:sldId id="454" r:id="rId11"/>
    <p:sldId id="442" r:id="rId12"/>
    <p:sldId id="452" r:id="rId13"/>
    <p:sldId id="453" r:id="rId14"/>
    <p:sldId id="322" r:id="rId15"/>
    <p:sldId id="323" r:id="rId16"/>
    <p:sldId id="324" r:id="rId17"/>
    <p:sldId id="451" r:id="rId18"/>
    <p:sldId id="447" r:id="rId19"/>
    <p:sldId id="448" r:id="rId20"/>
    <p:sldId id="435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1E0C"/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71" autoAdjust="0"/>
  </p:normalViewPr>
  <p:slideViewPr>
    <p:cSldViewPr>
      <p:cViewPr varScale="1">
        <p:scale>
          <a:sx n="80" d="100"/>
          <a:sy n="80" d="100"/>
        </p:scale>
        <p:origin x="11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pa.D\Documents\EXAMS\2018\2017%20NSC%20Requests\Portfolio%20Committe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pa.D\Documents\EXAMS\2018\2017%20NSC%20Requests\Portfolio%20Committe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Sheet1!$A$90</c:f>
              <c:strCache>
                <c:ptCount val="1"/>
                <c:pt idx="0">
                  <c:v>November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Sheet1!$B$89:$K$89</c:f>
              <c:strCache>
                <c:ptCount val="10"/>
                <c:pt idx="0">
                  <c:v>EASTERN CAPE</c:v>
                </c:pt>
                <c:pt idx="1">
                  <c:v>FREE STATE</c:v>
                </c:pt>
                <c:pt idx="2">
                  <c:v>GAUTENG</c:v>
                </c:pt>
                <c:pt idx="3">
                  <c:v>KWAZULU-NATAL</c:v>
                </c:pt>
                <c:pt idx="4">
                  <c:v>LIMPOPO</c:v>
                </c:pt>
                <c:pt idx="5">
                  <c:v>MPUMALANGA</c:v>
                </c:pt>
                <c:pt idx="6">
                  <c:v>NORTH WEST</c:v>
                </c:pt>
                <c:pt idx="7">
                  <c:v>NORTHERN CAPE</c:v>
                </c:pt>
                <c:pt idx="8">
                  <c:v>WESTERN CAPE</c:v>
                </c:pt>
                <c:pt idx="9">
                  <c:v>NATIONAL</c:v>
                </c:pt>
              </c:strCache>
            </c:strRef>
          </c:cat>
          <c:val>
            <c:numRef>
              <c:f>Sheet1!$B$90:$K$90</c:f>
              <c:numCache>
                <c:formatCode>0.0</c:formatCode>
                <c:ptCount val="10"/>
                <c:pt idx="0">
                  <c:v>65</c:v>
                </c:pt>
                <c:pt idx="1">
                  <c:v>86.1</c:v>
                </c:pt>
                <c:pt idx="2">
                  <c:v>85.1</c:v>
                </c:pt>
                <c:pt idx="3">
                  <c:v>72.900000000000006</c:v>
                </c:pt>
                <c:pt idx="4">
                  <c:v>65.599999999999994</c:v>
                </c:pt>
                <c:pt idx="5">
                  <c:v>74.8</c:v>
                </c:pt>
                <c:pt idx="6">
                  <c:v>79.400000000000006</c:v>
                </c:pt>
                <c:pt idx="7">
                  <c:v>75.599999999999994</c:v>
                </c:pt>
                <c:pt idx="8">
                  <c:v>82.8</c:v>
                </c:pt>
                <c:pt idx="9">
                  <c:v>75.099999999999994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75D7-4115-95B0-C040DBE9EA86}"/>
            </c:ext>
          </c:extLst>
        </c:ser>
        <c:ser>
          <c:idx val="1"/>
          <c:order val="1"/>
          <c:tx>
            <c:strRef>
              <c:f>Sheet1!$A$91</c:f>
              <c:strCache>
                <c:ptCount val="1"/>
                <c:pt idx="0">
                  <c:v>Combined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Sheet1!$B$89:$K$89</c:f>
              <c:strCache>
                <c:ptCount val="10"/>
                <c:pt idx="0">
                  <c:v>EASTERN CAPE</c:v>
                </c:pt>
                <c:pt idx="1">
                  <c:v>FREE STATE</c:v>
                </c:pt>
                <c:pt idx="2">
                  <c:v>GAUTENG</c:v>
                </c:pt>
                <c:pt idx="3">
                  <c:v>KWAZULU-NATAL</c:v>
                </c:pt>
                <c:pt idx="4">
                  <c:v>LIMPOPO</c:v>
                </c:pt>
                <c:pt idx="5">
                  <c:v>MPUMALANGA</c:v>
                </c:pt>
                <c:pt idx="6">
                  <c:v>NORTH WEST</c:v>
                </c:pt>
                <c:pt idx="7">
                  <c:v>NORTHERN CAPE</c:v>
                </c:pt>
                <c:pt idx="8">
                  <c:v>WESTERN CAPE</c:v>
                </c:pt>
                <c:pt idx="9">
                  <c:v>NATIONAL</c:v>
                </c:pt>
              </c:strCache>
            </c:strRef>
          </c:cat>
          <c:val>
            <c:numRef>
              <c:f>Sheet1!$B$91:$K$91</c:f>
              <c:numCache>
                <c:formatCode>0.0</c:formatCode>
                <c:ptCount val="10"/>
                <c:pt idx="0">
                  <c:v>64.900000000000006</c:v>
                </c:pt>
                <c:pt idx="1">
                  <c:v>87.5</c:v>
                </c:pt>
                <c:pt idx="2">
                  <c:v>86.2</c:v>
                </c:pt>
                <c:pt idx="3">
                  <c:v>73.7</c:v>
                </c:pt>
                <c:pt idx="4">
                  <c:v>67.900000000000006</c:v>
                </c:pt>
                <c:pt idx="5">
                  <c:v>76.2</c:v>
                </c:pt>
                <c:pt idx="6">
                  <c:v>81.8</c:v>
                </c:pt>
                <c:pt idx="7">
                  <c:v>78.2</c:v>
                </c:pt>
                <c:pt idx="8">
                  <c:v>84.1</c:v>
                </c:pt>
                <c:pt idx="9">
                  <c:v>76.3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75D7-4115-95B0-C040DBE9EA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391488"/>
        <c:axId val="47393024"/>
        <c:axId val="0"/>
      </c:bar3DChart>
      <c:catAx>
        <c:axId val="4739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3024"/>
        <c:crosses val="autoZero"/>
        <c:auto val="1"/>
        <c:lblAlgn val="ctr"/>
        <c:lblOffset val="100"/>
        <c:noMultiLvlLbl val="0"/>
      </c:catAx>
      <c:valAx>
        <c:axId val="4739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1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Male % Achieved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Sheet2!$A$2:$A$11</c:f>
              <c:strCache>
                <c:ptCount val="10"/>
                <c:pt idx="0">
                  <c:v>EASTERN CAPE</c:v>
                </c:pt>
                <c:pt idx="1">
                  <c:v>FREE STATE</c:v>
                </c:pt>
                <c:pt idx="2">
                  <c:v>GAUTENG</c:v>
                </c:pt>
                <c:pt idx="3">
                  <c:v>KWAZULU-NATAL</c:v>
                </c:pt>
                <c:pt idx="4">
                  <c:v>LIMPOPO</c:v>
                </c:pt>
                <c:pt idx="5">
                  <c:v>MPUMALANGA</c:v>
                </c:pt>
                <c:pt idx="6">
                  <c:v>NORTH WEST</c:v>
                </c:pt>
                <c:pt idx="7">
                  <c:v>NORTHERN CAPE</c:v>
                </c:pt>
                <c:pt idx="8">
                  <c:v>WESTERN CAPE</c:v>
                </c:pt>
                <c:pt idx="9">
                  <c:v>NATIONAL</c:v>
                </c:pt>
              </c:strCache>
            </c:strRef>
          </c:cat>
          <c:val>
            <c:numRef>
              <c:f>Sheet2!$B$2:$B$11</c:f>
              <c:numCache>
                <c:formatCode>0.0</c:formatCode>
                <c:ptCount val="10"/>
                <c:pt idx="0">
                  <c:v>67.194351302553528</c:v>
                </c:pt>
                <c:pt idx="1">
                  <c:v>88.748594655366247</c:v>
                </c:pt>
                <c:pt idx="2">
                  <c:v>87.152486212922412</c:v>
                </c:pt>
                <c:pt idx="3">
                  <c:v>75.677352259665383</c:v>
                </c:pt>
                <c:pt idx="4">
                  <c:v>71.586195894927158</c:v>
                </c:pt>
                <c:pt idx="5">
                  <c:v>78.318117172087895</c:v>
                </c:pt>
                <c:pt idx="6">
                  <c:v>83.911738007122409</c:v>
                </c:pt>
                <c:pt idx="7">
                  <c:v>79.392681027770578</c:v>
                </c:pt>
                <c:pt idx="8">
                  <c:v>85.536438662750029</c:v>
                </c:pt>
                <c:pt idx="9">
                  <c:v>78.342987595693643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3A06-490A-AC18-B992957C3032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Female % Achieved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Sheet2!$A$2:$A$11</c:f>
              <c:strCache>
                <c:ptCount val="10"/>
                <c:pt idx="0">
                  <c:v>EASTERN CAPE</c:v>
                </c:pt>
                <c:pt idx="1">
                  <c:v>FREE STATE</c:v>
                </c:pt>
                <c:pt idx="2">
                  <c:v>GAUTENG</c:v>
                </c:pt>
                <c:pt idx="3">
                  <c:v>KWAZULU-NATAL</c:v>
                </c:pt>
                <c:pt idx="4">
                  <c:v>LIMPOPO</c:v>
                </c:pt>
                <c:pt idx="5">
                  <c:v>MPUMALANGA</c:v>
                </c:pt>
                <c:pt idx="6">
                  <c:v>NORTH WEST</c:v>
                </c:pt>
                <c:pt idx="7">
                  <c:v>NORTHERN CAPE</c:v>
                </c:pt>
                <c:pt idx="8">
                  <c:v>WESTERN CAPE</c:v>
                </c:pt>
                <c:pt idx="9">
                  <c:v>NATIONAL</c:v>
                </c:pt>
              </c:strCache>
            </c:strRef>
          </c:cat>
          <c:val>
            <c:numRef>
              <c:f>Sheet2!$C$2:$C$11</c:f>
              <c:numCache>
                <c:formatCode>0.0</c:formatCode>
                <c:ptCount val="10"/>
                <c:pt idx="0">
                  <c:v>63.092199305697363</c:v>
                </c:pt>
                <c:pt idx="1">
                  <c:v>86.503112413035524</c:v>
                </c:pt>
                <c:pt idx="2">
                  <c:v>85.384445018640875</c:v>
                </c:pt>
                <c:pt idx="3">
                  <c:v>72.231265707105322</c:v>
                </c:pt>
                <c:pt idx="4">
                  <c:v>64.88935354591392</c:v>
                </c:pt>
                <c:pt idx="5">
                  <c:v>74.475877274935527</c:v>
                </c:pt>
                <c:pt idx="6">
                  <c:v>79.992742228135967</c:v>
                </c:pt>
                <c:pt idx="7">
                  <c:v>77.308868501529048</c:v>
                </c:pt>
                <c:pt idx="8">
                  <c:v>82.940985615919828</c:v>
                </c:pt>
                <c:pt idx="9">
                  <c:v>74.64954130895903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3A06-490A-AC18-B992957C30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2444160"/>
        <c:axId val="52445952"/>
        <c:axId val="0"/>
      </c:bar3DChart>
      <c:catAx>
        <c:axId val="5244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52445952"/>
        <c:crosses val="autoZero"/>
        <c:auto val="1"/>
        <c:lblAlgn val="ctr"/>
        <c:lblOffset val="100"/>
        <c:noMultiLvlLbl val="0"/>
      </c:catAx>
      <c:valAx>
        <c:axId val="52445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52444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Sheet1!$A$67</c:f>
              <c:strCache>
                <c:ptCount val="1"/>
                <c:pt idx="0">
                  <c:v>November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928379573137999E-3"/>
                  <c:y val="-4.3488318649526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00-4DC6-A827-BEF9ABBD3566}"/>
                </c:ext>
              </c:extLst>
            </c:dLbl>
            <c:dLbl>
              <c:idx val="1"/>
              <c:layout>
                <c:manualLayout>
                  <c:x val="-2.9641897865689995E-3"/>
                  <c:y val="-1.2080088513757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00-4DC6-A827-BEF9ABBD3566}"/>
                </c:ext>
              </c:extLst>
            </c:dLbl>
            <c:dLbl>
              <c:idx val="2"/>
              <c:layout>
                <c:manualLayout>
                  <c:x val="-1.4820948932844997E-3"/>
                  <c:y val="-1.9328141622011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00-4DC6-A827-BEF9ABBD3566}"/>
                </c:ext>
              </c:extLst>
            </c:dLbl>
            <c:dLbl>
              <c:idx val="3"/>
              <c:layout>
                <c:manualLayout>
                  <c:x val="-1.0868570329434433E-16"/>
                  <c:y val="-3.8656283244023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00-4DC6-A827-BEF9ABBD35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Sheet1!$B$66:$E$66</c:f>
              <c:strCache>
                <c:ptCount val="4"/>
                <c:pt idx="0">
                  <c:v>Achieved Bachelor</c:v>
                </c:pt>
                <c:pt idx="1">
                  <c:v>Achieved Diploma</c:v>
                </c:pt>
                <c:pt idx="2">
                  <c:v> Achieved H-Cert</c:v>
                </c:pt>
                <c:pt idx="3">
                  <c:v>Achieved NSC</c:v>
                </c:pt>
              </c:strCache>
            </c:strRef>
          </c:cat>
          <c:val>
            <c:numRef>
              <c:f>Sheet1!$B$67:$E$67</c:f>
              <c:numCache>
                <c:formatCode>#,##0</c:formatCode>
                <c:ptCount val="4"/>
                <c:pt idx="0">
                  <c:v>153610</c:v>
                </c:pt>
                <c:pt idx="1">
                  <c:v>161333</c:v>
                </c:pt>
                <c:pt idx="2">
                  <c:v>86265</c:v>
                </c:pt>
                <c:pt idx="3">
                  <c:v>99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4-0E00-4DC6-A827-BEF9ABBD3566}"/>
            </c:ext>
          </c:extLst>
        </c:ser>
        <c:ser>
          <c:idx val="1"/>
          <c:order val="1"/>
          <c:tx>
            <c:strRef>
              <c:f>Sheet1!$A$68</c:f>
              <c:strCache>
                <c:ptCount val="1"/>
                <c:pt idx="0">
                  <c:v>Combined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446284679853499E-3"/>
                  <c:y val="-3.38242478385202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154 980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00-4DC6-A827-BEF9ABBD3566}"/>
                </c:ext>
              </c:extLst>
            </c:dLbl>
            <c:dLbl>
              <c:idx val="1"/>
              <c:layout>
                <c:manualLayout>
                  <c:x val="-1.4820948932846084E-3"/>
                  <c:y val="-2.41601770275144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163 702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00-4DC6-A827-BEF9ABBD3566}"/>
                </c:ext>
              </c:extLst>
            </c:dLbl>
            <c:dLbl>
              <c:idx val="2"/>
              <c:layout>
                <c:manualLayout>
                  <c:x val="7.4104744664223897E-3"/>
                  <c:y val="-3.62402655412717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92 604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00-4DC6-A827-BEF9ABBD3566}"/>
                </c:ext>
              </c:extLst>
            </c:dLbl>
            <c:dLbl>
              <c:idx val="3"/>
              <c:layout>
                <c:manualLayout>
                  <c:x val="1.0374664252991498E-2"/>
                  <c:y val="-3.3824247838520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E00-4DC6-A827-BEF9ABBD35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Sheet1!$B$66:$E$66</c:f>
              <c:strCache>
                <c:ptCount val="4"/>
                <c:pt idx="0">
                  <c:v>Achieved Bachelor</c:v>
                </c:pt>
                <c:pt idx="1">
                  <c:v>Achieved Diploma</c:v>
                </c:pt>
                <c:pt idx="2">
                  <c:v> Achieved H-Cert</c:v>
                </c:pt>
                <c:pt idx="3">
                  <c:v>Achieved NSC</c:v>
                </c:pt>
              </c:strCache>
            </c:strRef>
          </c:cat>
          <c:val>
            <c:numRef>
              <c:f>Sheet1!$B$68:$E$68</c:f>
              <c:numCache>
                <c:formatCode>#,##0</c:formatCode>
                <c:ptCount val="4"/>
                <c:pt idx="0">
                  <c:v>154930</c:v>
                </c:pt>
                <c:pt idx="1">
                  <c:v>163693</c:v>
                </c:pt>
                <c:pt idx="2">
                  <c:v>92603</c:v>
                </c:pt>
                <c:pt idx="3">
                  <c:v>109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9-0E00-4DC6-A827-BEF9ABBD35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2846976"/>
        <c:axId val="52848512"/>
        <c:axId val="0"/>
      </c:bar3DChart>
      <c:catAx>
        <c:axId val="5284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48512"/>
        <c:crosses val="autoZero"/>
        <c:auto val="1"/>
        <c:lblAlgn val="ctr"/>
        <c:lblOffset val="100"/>
        <c:noMultiLvlLbl val="0"/>
      </c:catAx>
      <c:valAx>
        <c:axId val="52848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46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45323-48D2-4D78-9444-6D13095F5947}" type="datetimeFigureOut">
              <a:rPr lang="en-ZA" smtClean="0"/>
              <a:t>2018-08-24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E9ECD-7736-421F-9640-A33AF1A8391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60436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1E85D-4FFB-4ECC-97F6-A2281050E292}" type="slidenum">
              <a:rPr lang="en-ZA" smtClean="0">
                <a:solidFill>
                  <a:prstClr val="black"/>
                </a:solidFill>
              </a:rPr>
              <a:pPr/>
              <a:t>3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325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E9ECD-7736-421F-9640-A33AF1A8391C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36855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5442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2018-08-24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5924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2018-08-24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1036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144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707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3514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4637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2018-08-24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174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2018-08-24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2492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2018-08-24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503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D56-F3D6-4C57-902C-021CF4EA8EF7}" type="datetimeFigureOut">
              <a:rPr lang="en-ZA" smtClean="0"/>
              <a:pPr/>
              <a:t>2018-08-24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1527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91D56-F3D6-4C57-902C-021CF4EA8EF7}" type="datetimeFigureOut">
              <a:rPr lang="en-ZA" smtClean="0"/>
              <a:pPr/>
              <a:t>2018-08-24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AE55-7E06-4976-960B-3D98813CB3C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810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9872" y="4077072"/>
            <a:ext cx="525212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en-ZA" sz="3600" b="1" dirty="0" smtClean="0">
                <a:solidFill>
                  <a:srgbClr val="181E0C"/>
                </a:solidFill>
                <a:latin typeface="Century Gothic" panose="020B0502020202020204" pitchFamily="34" charset="0"/>
              </a:rPr>
              <a:t/>
            </a:r>
            <a:br>
              <a:rPr lang="en-ZA" sz="3600" b="1" dirty="0" smtClean="0">
                <a:solidFill>
                  <a:srgbClr val="181E0C"/>
                </a:solidFill>
                <a:latin typeface="Century Gothic" panose="020B0502020202020204" pitchFamily="34" charset="0"/>
              </a:rPr>
            </a:br>
            <a:r>
              <a:rPr lang="en-ZA" sz="3600" b="1" dirty="0" smtClean="0">
                <a:solidFill>
                  <a:srgbClr val="181E0C"/>
                </a:solidFill>
                <a:latin typeface="Century Gothic" panose="020B0502020202020204" pitchFamily="34" charset="0"/>
              </a:rPr>
              <a:t/>
            </a:r>
            <a:br>
              <a:rPr lang="en-ZA" sz="3600" b="1" dirty="0" smtClean="0">
                <a:solidFill>
                  <a:srgbClr val="181E0C"/>
                </a:solidFill>
                <a:latin typeface="Century Gothic" panose="020B0502020202020204" pitchFamily="34" charset="0"/>
              </a:rPr>
            </a:br>
            <a:r>
              <a:rPr lang="en-ZA" sz="3600" b="1" dirty="0">
                <a:solidFill>
                  <a:srgbClr val="181E0C"/>
                </a:solidFill>
                <a:latin typeface="Century Gothic" panose="020B0502020202020204" pitchFamily="34" charset="0"/>
              </a:rPr>
              <a:t/>
            </a:r>
            <a:br>
              <a:rPr lang="en-ZA" sz="3600" b="1" dirty="0">
                <a:solidFill>
                  <a:srgbClr val="181E0C"/>
                </a:solidFill>
                <a:latin typeface="Century Gothic" panose="020B0502020202020204" pitchFamily="34" charset="0"/>
              </a:rPr>
            </a:br>
            <a:r>
              <a:rPr lang="en-ZA" sz="2700" b="1" dirty="0" smtClean="0">
                <a:solidFill>
                  <a:srgbClr val="181E0C"/>
                </a:solidFill>
                <a:latin typeface="Arial Narrow" pitchFamily="34" charset="0"/>
              </a:rPr>
              <a:t>PRESENTATION TO PORTFOLIO COMMITTEE ON BASIC EDUCATION</a:t>
            </a:r>
            <a:br>
              <a:rPr lang="en-ZA" sz="2700" b="1" dirty="0" smtClean="0">
                <a:solidFill>
                  <a:srgbClr val="181E0C"/>
                </a:solidFill>
                <a:latin typeface="Arial Narrow" pitchFamily="34" charset="0"/>
              </a:rPr>
            </a:br>
            <a:r>
              <a:rPr lang="en-ZA" sz="2700" b="1" dirty="0" smtClean="0">
                <a:solidFill>
                  <a:srgbClr val="181E0C"/>
                </a:solidFill>
                <a:latin typeface="Century Gothic" panose="020B0502020202020204" pitchFamily="34" charset="0"/>
              </a:rPr>
              <a:t/>
            </a:r>
            <a:br>
              <a:rPr lang="en-ZA" sz="2700" b="1" dirty="0" smtClean="0">
                <a:solidFill>
                  <a:srgbClr val="181E0C"/>
                </a:solidFill>
                <a:latin typeface="Century Gothic" panose="020B0502020202020204" pitchFamily="34" charset="0"/>
              </a:rPr>
            </a:br>
            <a:r>
              <a:rPr lang="en-ZA" sz="3600" b="1" dirty="0" smtClean="0">
                <a:solidFill>
                  <a:srgbClr val="181E0C"/>
                </a:solidFill>
                <a:latin typeface="Century Gothic" panose="020B0502020202020204" pitchFamily="34" charset="0"/>
              </a:rPr>
              <a:t/>
            </a:r>
            <a:br>
              <a:rPr lang="en-ZA" sz="3600" b="1" dirty="0" smtClean="0">
                <a:solidFill>
                  <a:srgbClr val="181E0C"/>
                </a:solidFill>
                <a:latin typeface="Century Gothic" panose="020B0502020202020204" pitchFamily="34" charset="0"/>
              </a:rPr>
            </a:br>
            <a:r>
              <a:rPr lang="en-ZA" sz="3600" b="1" dirty="0" smtClean="0">
                <a:solidFill>
                  <a:srgbClr val="181E0C"/>
                </a:solidFill>
                <a:latin typeface="Century Gothic" panose="020B0502020202020204" pitchFamily="34" charset="0"/>
              </a:rPr>
              <a:t/>
            </a:r>
            <a:br>
              <a:rPr lang="en-ZA" sz="3600" b="1" dirty="0" smtClean="0">
                <a:solidFill>
                  <a:srgbClr val="181E0C"/>
                </a:solidFill>
                <a:latin typeface="Century Gothic" panose="020B0502020202020204" pitchFamily="34" charset="0"/>
              </a:rPr>
            </a:br>
            <a:endParaRPr lang="en-ZA" sz="1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632848" cy="3384376"/>
          </a:xfrm>
        </p:spPr>
        <p:txBody>
          <a:bodyPr>
            <a:normAutofit fontScale="25000" lnSpcReduction="20000"/>
          </a:bodyPr>
          <a:lstStyle/>
          <a:p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  <a:p>
            <a:endParaRPr lang="en-US" sz="2800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lnSpc>
                <a:spcPct val="160000"/>
              </a:lnSpc>
            </a:pPr>
            <a:r>
              <a:rPr lang="en-US" sz="128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CONSOLIDATED REPORT </a:t>
            </a:r>
            <a:r>
              <a:rPr lang="en-US" sz="128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ON </a:t>
            </a:r>
            <a:r>
              <a:rPr lang="en-US" sz="128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 </a:t>
            </a:r>
          </a:p>
          <a:p>
            <a:pPr>
              <a:lnSpc>
                <a:spcPct val="160000"/>
              </a:lnSpc>
            </a:pPr>
            <a:r>
              <a:rPr lang="en-US" sz="128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2017 NATIONAL SENIOR CERTIFICATE EXAMINATION  RESULTS</a:t>
            </a:r>
          </a:p>
          <a:p>
            <a:pPr>
              <a:lnSpc>
                <a:spcPct val="160000"/>
              </a:lnSpc>
            </a:pPr>
            <a:r>
              <a:rPr lang="en-US" sz="96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(INCLUSIVE OF THE 2018 SUPPLEMENTARY EXAMINATIONS)  </a:t>
            </a:r>
            <a:endParaRPr lang="en-ZA" sz="9600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7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3"/>
            <a:ext cx="8507288" cy="648072"/>
          </a:xfrm>
        </p:spPr>
        <p:txBody>
          <a:bodyPr>
            <a:normAutofit/>
          </a:bodyPr>
          <a:lstStyle/>
          <a:p>
            <a:r>
              <a:rPr lang="en-ZA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Consolidation of NSC and Supplementary Data </a:t>
            </a:r>
            <a:endParaRPr lang="en-ZA" sz="2800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25845"/>
          </a:xfrm>
        </p:spPr>
        <p:txBody>
          <a:bodyPr>
            <a:normAutofit fontScale="92500" lnSpcReduction="20000"/>
          </a:bodyPr>
          <a:lstStyle/>
          <a:p>
            <a:pPr marL="542925" indent="-542925" algn="just" defTabSz="542925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400" dirty="0" smtClean="0">
                <a:latin typeface="Arial Narrow" panose="020B0606020202030204" pitchFamily="34" charset="0"/>
              </a:rPr>
              <a:t>a)	</a:t>
            </a:r>
            <a:r>
              <a:rPr lang="en-GB" sz="2600" dirty="0" smtClean="0">
                <a:latin typeface="Arial Narrow" panose="020B0606020202030204" pitchFamily="34" charset="0"/>
              </a:rPr>
              <a:t>With the combination of the </a:t>
            </a:r>
            <a:r>
              <a:rPr lang="en-GB" sz="2600" b="1" dirty="0" smtClean="0">
                <a:latin typeface="Arial Narrow" panose="020B0606020202030204" pitchFamily="34" charset="0"/>
              </a:rPr>
              <a:t>November 2017 and Supplementary 2018 results</a:t>
            </a:r>
            <a:r>
              <a:rPr lang="en-GB" sz="2600" dirty="0" smtClean="0">
                <a:latin typeface="Arial Narrow" panose="020B0606020202030204" pitchFamily="34" charset="0"/>
              </a:rPr>
              <a:t>, it is expected that the </a:t>
            </a:r>
            <a:r>
              <a:rPr lang="en-GB" sz="2600" b="1" dirty="0" smtClean="0">
                <a:latin typeface="Arial Narrow" panose="020B0606020202030204" pitchFamily="34" charset="0"/>
              </a:rPr>
              <a:t>combined results will be higher </a:t>
            </a:r>
            <a:r>
              <a:rPr lang="en-GB" sz="2600" dirty="0" smtClean="0">
                <a:latin typeface="Arial Narrow" panose="020B0606020202030204" pitchFamily="34" charset="0"/>
              </a:rPr>
              <a:t>in numbers and percentage.</a:t>
            </a:r>
          </a:p>
          <a:p>
            <a:pPr marL="542925" indent="-542925" algn="just" defTabSz="542925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600" dirty="0" smtClean="0">
                <a:latin typeface="Arial Narrow" panose="020B0606020202030204" pitchFamily="34" charset="0"/>
              </a:rPr>
              <a:t>b)	However, it needs to be noted  that the </a:t>
            </a:r>
            <a:r>
              <a:rPr lang="en-GB" sz="2600" b="1" dirty="0" smtClean="0">
                <a:latin typeface="Arial Narrow" panose="020B0606020202030204" pitchFamily="34" charset="0"/>
              </a:rPr>
              <a:t>combined results includes all outstanding marks </a:t>
            </a:r>
            <a:r>
              <a:rPr lang="en-GB" sz="2600" dirty="0" smtClean="0">
                <a:latin typeface="Arial Narrow" panose="020B0606020202030204" pitchFamily="34" charset="0"/>
              </a:rPr>
              <a:t>that would have been added between the official release of results on 5 January 2018 and the final combined results released on 7 May 2018.</a:t>
            </a:r>
          </a:p>
          <a:p>
            <a:pPr marL="542925" indent="-542925" algn="just" defTabSz="542925">
              <a:spcBef>
                <a:spcPts val="0"/>
              </a:spcBef>
              <a:spcAft>
                <a:spcPts val="1200"/>
              </a:spcAft>
              <a:buAutoNum type="alphaLcParenR" startAt="3"/>
            </a:pPr>
            <a:r>
              <a:rPr lang="en-GB" sz="2600" dirty="0" smtClean="0">
                <a:latin typeface="Arial Narrow" panose="020B0606020202030204" pitchFamily="34" charset="0"/>
              </a:rPr>
              <a:t>In the case of the </a:t>
            </a:r>
            <a:r>
              <a:rPr lang="en-GB" sz="2600" b="1" dirty="0" smtClean="0">
                <a:latin typeface="Arial Narrow" panose="020B0606020202030204" pitchFamily="34" charset="0"/>
              </a:rPr>
              <a:t>Eastern Cape</a:t>
            </a:r>
            <a:r>
              <a:rPr lang="en-GB" sz="2600" dirty="0" smtClean="0">
                <a:latin typeface="Arial Narrow" panose="020B0606020202030204" pitchFamily="34" charset="0"/>
              </a:rPr>
              <a:t>, 2 544 </a:t>
            </a:r>
            <a:r>
              <a:rPr lang="en-GB" sz="2600" b="1" dirty="0" smtClean="0">
                <a:latin typeface="Arial Narrow" panose="020B0606020202030204" pitchFamily="34" charset="0"/>
              </a:rPr>
              <a:t>more candidates were added to the number who wrote</a:t>
            </a:r>
            <a:r>
              <a:rPr lang="en-GB" sz="2600" dirty="0" smtClean="0">
                <a:latin typeface="Arial Narrow" panose="020B0606020202030204" pitchFamily="34" charset="0"/>
              </a:rPr>
              <a:t>, compared to the other PEDs, where the additions were less than 1 000.</a:t>
            </a:r>
          </a:p>
          <a:p>
            <a:pPr marL="542925" indent="-542925" algn="just" defTabSz="542925">
              <a:spcBef>
                <a:spcPts val="0"/>
              </a:spcBef>
              <a:spcAft>
                <a:spcPts val="1200"/>
              </a:spcAft>
              <a:buAutoNum type="alphaLcParenR" startAt="3"/>
            </a:pPr>
            <a:r>
              <a:rPr lang="en-GB" sz="2600" dirty="0" smtClean="0">
                <a:latin typeface="Arial Narrow" panose="020B0606020202030204" pitchFamily="34" charset="0"/>
              </a:rPr>
              <a:t>This higher number of </a:t>
            </a:r>
            <a:r>
              <a:rPr lang="en-GB" sz="2600" b="1" dirty="0" smtClean="0">
                <a:latin typeface="Arial Narrow" panose="020B0606020202030204" pitchFamily="34" charset="0"/>
              </a:rPr>
              <a:t>additional candidates </a:t>
            </a:r>
            <a:r>
              <a:rPr lang="en-GB" sz="2600" dirty="0" smtClean="0">
                <a:latin typeface="Arial Narrow" panose="020B0606020202030204" pitchFamily="34" charset="0"/>
              </a:rPr>
              <a:t>added to the number of candidates that wrote in the Eastern Cape, who in the main </a:t>
            </a:r>
            <a:r>
              <a:rPr lang="en-GB" sz="2600" b="1" dirty="0" smtClean="0">
                <a:latin typeface="Arial Narrow" panose="020B0606020202030204" pitchFamily="34" charset="0"/>
              </a:rPr>
              <a:t>failed the examination</a:t>
            </a:r>
            <a:r>
              <a:rPr lang="en-GB" sz="2600" dirty="0" smtClean="0">
                <a:latin typeface="Arial Narrow" panose="020B0606020202030204" pitchFamily="34" charset="0"/>
              </a:rPr>
              <a:t>, </a:t>
            </a:r>
            <a:r>
              <a:rPr lang="en-GB" sz="2600" b="1" dirty="0" smtClean="0">
                <a:latin typeface="Arial Narrow" panose="020B0606020202030204" pitchFamily="34" charset="0"/>
              </a:rPr>
              <a:t>caused the final combined percentage in the Eastern Cape to be lower</a:t>
            </a:r>
            <a:r>
              <a:rPr lang="en-GB" sz="2600" dirty="0" smtClean="0">
                <a:latin typeface="Arial Narrow" panose="020B0606020202030204" pitchFamily="34" charset="0"/>
              </a:rPr>
              <a:t>, despite the increase in the numbers that achieved     </a:t>
            </a:r>
            <a:endParaRPr lang="en-ZA" sz="26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08304" y="639633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10</a:t>
            </a:r>
            <a:endParaRPr lang="en-ZA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21289"/>
            <a:ext cx="1691680" cy="80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43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596336" cy="836712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COMPARISON OF THE NSC  2016/17 and 2017/18 COMBINED RESULTS </a:t>
            </a:r>
            <a:endParaRPr lang="en-ZA" sz="2400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04279"/>
              </p:ext>
            </p:extLst>
          </p:nvPr>
        </p:nvGraphicFramePr>
        <p:xfrm>
          <a:off x="-1" y="836715"/>
          <a:ext cx="9144001" cy="6021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2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38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73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51697"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800" b="1" u="none" strike="noStrike" dirty="0">
                          <a:effectLst/>
                          <a:latin typeface="Arial Narrow" pitchFamily="34" charset="0"/>
                        </a:rPr>
                        <a:t>November </a:t>
                      </a:r>
                      <a:r>
                        <a:rPr lang="en-ZA" sz="1800" b="1" u="none" strike="noStrike" dirty="0" smtClean="0">
                          <a:effectLst/>
                          <a:latin typeface="Arial Narrow" pitchFamily="34" charset="0"/>
                        </a:rPr>
                        <a:t>2016 </a:t>
                      </a:r>
                      <a:r>
                        <a:rPr lang="en-ZA" sz="1800" b="1" u="none" strike="noStrike" dirty="0">
                          <a:effectLst/>
                          <a:latin typeface="Arial Narrow" pitchFamily="34" charset="0"/>
                        </a:rPr>
                        <a:t>NSC exam combined with the </a:t>
                      </a:r>
                      <a:r>
                        <a:rPr lang="en-ZA" sz="1800" b="1" u="none" strike="noStrike" dirty="0" smtClean="0">
                          <a:effectLst/>
                          <a:latin typeface="Arial Narrow" pitchFamily="34" charset="0"/>
                        </a:rPr>
                        <a:t>2017 </a:t>
                      </a:r>
                      <a:r>
                        <a:rPr lang="en-ZA" sz="1800" b="1" u="none" strike="noStrike" dirty="0">
                          <a:effectLst/>
                          <a:latin typeface="Arial Narrow" pitchFamily="34" charset="0"/>
                        </a:rPr>
                        <a:t>NSC Supplementary exam 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800" b="1" u="none" strike="noStrike" dirty="0">
                          <a:effectLst/>
                          <a:latin typeface="Arial Narrow" pitchFamily="34" charset="0"/>
                        </a:rPr>
                        <a:t>November </a:t>
                      </a:r>
                      <a:r>
                        <a:rPr lang="en-ZA" sz="1800" b="1" u="none" strike="noStrike" dirty="0" smtClean="0">
                          <a:effectLst/>
                          <a:latin typeface="Arial Narrow" pitchFamily="34" charset="0"/>
                        </a:rPr>
                        <a:t>2017 </a:t>
                      </a:r>
                      <a:r>
                        <a:rPr lang="en-ZA" sz="1800" b="1" u="none" strike="noStrike" dirty="0">
                          <a:effectLst/>
                          <a:latin typeface="Arial Narrow" pitchFamily="34" charset="0"/>
                        </a:rPr>
                        <a:t>NSC exam combined with the </a:t>
                      </a:r>
                      <a:r>
                        <a:rPr lang="en-ZA" sz="1800" b="1" u="none" strike="noStrike" dirty="0" smtClean="0">
                          <a:effectLst/>
                          <a:latin typeface="Arial Narrow" pitchFamily="34" charset="0"/>
                        </a:rPr>
                        <a:t>2018 </a:t>
                      </a:r>
                      <a:r>
                        <a:rPr lang="en-ZA" sz="1800" b="1" u="none" strike="noStrike" dirty="0">
                          <a:effectLst/>
                          <a:latin typeface="Arial Narrow" pitchFamily="34" charset="0"/>
                        </a:rPr>
                        <a:t>NSC Supplementary exam 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Z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Difference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953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u="none" strike="noStrike" dirty="0">
                          <a:effectLst/>
                          <a:latin typeface="Arial Narrow" pitchFamily="34" charset="0"/>
                        </a:rPr>
                        <a:t>Province 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u="none" strike="noStrike" dirty="0">
                          <a:effectLst/>
                          <a:latin typeface="Arial Narrow" pitchFamily="34" charset="0"/>
                        </a:rPr>
                        <a:t>No. Combined Achieved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u="none" strike="noStrike" dirty="0">
                          <a:effectLst/>
                          <a:latin typeface="Arial Narrow" pitchFamily="34" charset="0"/>
                        </a:rPr>
                        <a:t>% Combined Achieved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u="none" strike="noStrike" dirty="0">
                          <a:effectLst/>
                          <a:latin typeface="Arial Narrow" pitchFamily="34" charset="0"/>
                        </a:rPr>
                        <a:t>No. Combined Achieved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u="none" strike="noStrike" dirty="0">
                          <a:effectLst/>
                          <a:latin typeface="Arial Narrow" pitchFamily="34" charset="0"/>
                        </a:rPr>
                        <a:t>% Combined Achieved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814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u="none" strike="noStrike" dirty="0">
                          <a:effectLst/>
                          <a:latin typeface="Arial Narrow" pitchFamily="34" charset="0"/>
                        </a:rPr>
                        <a:t>Eastern Cape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50 492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60.9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45 558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64.9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36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u="none" strike="noStrike" dirty="0">
                          <a:effectLst/>
                          <a:latin typeface="Arial Narrow" pitchFamily="34" charset="0"/>
                        </a:rPr>
                        <a:t>Free State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24 123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89.8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 </a:t>
                      </a: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074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87.5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-2.3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585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u="none" strike="noStrike" dirty="0">
                          <a:effectLst/>
                          <a:latin typeface="Arial Narrow" pitchFamily="34" charset="0"/>
                        </a:rPr>
                        <a:t>Gauteng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90 269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86.7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84 665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86.2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-0.5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621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u="none" strike="noStrike" dirty="0">
                          <a:effectLst/>
                          <a:latin typeface="Arial Narrow" pitchFamily="34" charset="0"/>
                        </a:rPr>
                        <a:t>KwaZulu-Natal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101 289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67.9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92 063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73.7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36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u="none" strike="noStrike" dirty="0">
                          <a:effectLst/>
                          <a:latin typeface="Arial Narrow" pitchFamily="34" charset="0"/>
                        </a:rPr>
                        <a:t>Limpopo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67 334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66.2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56 717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67.9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36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u="none" strike="noStrike" dirty="0">
                          <a:effectLst/>
                          <a:latin typeface="Arial Narrow" pitchFamily="34" charset="0"/>
                        </a:rPr>
                        <a:t>Mpumalanga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42 681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78.7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37 000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76.2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-2.5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36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u="none" strike="noStrike" dirty="0">
                          <a:effectLst/>
                          <a:latin typeface="Arial Narrow" pitchFamily="34" charset="0"/>
                        </a:rPr>
                        <a:t>North West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27 350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85.2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25 243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81.8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-3.4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3621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u="none" strike="noStrike" dirty="0">
                          <a:effectLst/>
                          <a:latin typeface="Arial Narrow" pitchFamily="34" charset="0"/>
                        </a:rPr>
                        <a:t>Northern Cape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8 333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81.7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6 851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78.2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-3.5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3621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u="none" strike="noStrike" dirty="0">
                          <a:effectLst/>
                          <a:latin typeface="Arial Narrow" pitchFamily="34" charset="0"/>
                        </a:rPr>
                        <a:t>Western Cape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44 566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87.4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41 352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84.1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-3.3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90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u="none" strike="noStrike" dirty="0">
                          <a:effectLst/>
                          <a:latin typeface="Arial Narrow" pitchFamily="34" charset="0"/>
                        </a:rPr>
                        <a:t>National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456 437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74.5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411 </a:t>
                      </a:r>
                      <a:r>
                        <a:rPr lang="en-Z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523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76.3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36296" y="64041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11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77245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023920" cy="720080"/>
          </a:xfrm>
        </p:spPr>
        <p:txBody>
          <a:bodyPr>
            <a:noAutofit/>
          </a:bodyPr>
          <a:lstStyle/>
          <a:p>
            <a:r>
              <a:rPr lang="en-ZA" sz="2400" b="1" dirty="0" smtClean="0">
                <a:latin typeface="Arial Narrow" panose="020B0606020202030204" pitchFamily="34" charset="0"/>
              </a:rPr>
              <a:t>Combined results for NSC Nov 2017 and Supplementary Exam</a:t>
            </a:r>
            <a:br>
              <a:rPr lang="en-ZA" sz="2400" b="1" dirty="0" smtClean="0">
                <a:latin typeface="Arial Narrow" panose="020B0606020202030204" pitchFamily="34" charset="0"/>
              </a:rPr>
            </a:br>
            <a:r>
              <a:rPr lang="en-ZA" sz="2400" b="1" dirty="0" smtClean="0">
                <a:latin typeface="Arial Narrow" panose="020B0606020202030204" pitchFamily="34" charset="0"/>
              </a:rPr>
              <a:t>Numbers Wrote and Achieved per Gender</a:t>
            </a:r>
            <a:endParaRPr lang="en-ZA" sz="24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322930"/>
              </p:ext>
            </p:extLst>
          </p:nvPr>
        </p:nvGraphicFramePr>
        <p:xfrm>
          <a:off x="0" y="836712"/>
          <a:ext cx="9144000" cy="6021282"/>
        </p:xfrm>
        <a:graphic>
          <a:graphicData uri="http://schemas.openxmlformats.org/drawingml/2006/table">
            <a:tbl>
              <a:tblPr/>
              <a:tblGrid>
                <a:gridCol w="2398372">
                  <a:extLst>
                    <a:ext uri="{9D8B030D-6E8A-4147-A177-3AD203B41FA5}">
                      <a16:colId xmlns:a16="http://schemas.microsoft.com/office/drawing/2014/main" val="3474418554"/>
                    </a:ext>
                  </a:extLst>
                </a:gridCol>
                <a:gridCol w="1937146">
                  <a:extLst>
                    <a:ext uri="{9D8B030D-6E8A-4147-A177-3AD203B41FA5}">
                      <a16:colId xmlns:a16="http://schemas.microsoft.com/office/drawing/2014/main" val="2092095218"/>
                    </a:ext>
                  </a:extLst>
                </a:gridCol>
                <a:gridCol w="2217507">
                  <a:extLst>
                    <a:ext uri="{9D8B030D-6E8A-4147-A177-3AD203B41FA5}">
                      <a16:colId xmlns:a16="http://schemas.microsoft.com/office/drawing/2014/main" val="881118750"/>
                    </a:ext>
                  </a:extLst>
                </a:gridCol>
                <a:gridCol w="1472297">
                  <a:extLst>
                    <a:ext uri="{9D8B030D-6E8A-4147-A177-3AD203B41FA5}">
                      <a16:colId xmlns:a16="http://schemas.microsoft.com/office/drawing/2014/main" val="3645173726"/>
                    </a:ext>
                  </a:extLst>
                </a:gridCol>
                <a:gridCol w="1118678">
                  <a:extLst>
                    <a:ext uri="{9D8B030D-6E8A-4147-A177-3AD203B41FA5}">
                      <a16:colId xmlns:a16="http://schemas.microsoft.com/office/drawing/2014/main" val="1785379793"/>
                    </a:ext>
                  </a:extLst>
                </a:gridCol>
              </a:tblGrid>
              <a:tr h="43648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Province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Gender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Wrote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Achieved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Achieved</a:t>
                      </a:r>
                    </a:p>
                  </a:txBody>
                  <a:tcPr marL="9052" marR="9052" marT="9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145282"/>
                  </a:ext>
                </a:extLst>
              </a:tr>
              <a:tr h="27924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Eastern Cape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Male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31 016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20 841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67.2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668610"/>
                  </a:ext>
                </a:extLst>
              </a:tr>
              <a:tr h="279240">
                <a:tc vMerge="1">
                  <a:txBody>
                    <a:bodyPr/>
                    <a:lstStyle/>
                    <a:p>
                      <a:pPr algn="l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Female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39 176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24 717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63.1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738584"/>
                  </a:ext>
                </a:extLst>
              </a:tr>
              <a:tr h="27924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Free State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Male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11 563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10 262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88.7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815116"/>
                  </a:ext>
                </a:extLst>
              </a:tr>
              <a:tr h="279240">
                <a:tc vMerge="1">
                  <a:txBody>
                    <a:bodyPr/>
                    <a:lstStyle/>
                    <a:p>
                      <a:pPr algn="l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Female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13 655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11 812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86.5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869222"/>
                  </a:ext>
                </a:extLst>
              </a:tr>
              <a:tr h="27924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Gauteng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Male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44 063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38 402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87.2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997812"/>
                  </a:ext>
                </a:extLst>
              </a:tr>
              <a:tr h="279240">
                <a:tc vMerge="1">
                  <a:txBody>
                    <a:bodyPr/>
                    <a:lstStyle/>
                    <a:p>
                      <a:pPr algn="l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Female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54 182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46 263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85.4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701573"/>
                  </a:ext>
                </a:extLst>
              </a:tr>
              <a:tr h="27924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KwaZulu-Natal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Male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54 809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41 478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75.7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152871"/>
                  </a:ext>
                </a:extLst>
              </a:tr>
              <a:tr h="279240">
                <a:tc vMerge="1">
                  <a:txBody>
                    <a:bodyPr/>
                    <a:lstStyle/>
                    <a:p>
                      <a:pPr algn="l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Female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70 032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50 585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72.2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673017"/>
                  </a:ext>
                </a:extLst>
              </a:tr>
              <a:tr h="27924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Limpopo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Male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37 612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26 925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71.6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411714"/>
                  </a:ext>
                </a:extLst>
              </a:tr>
              <a:tr h="279240">
                <a:tc vMerge="1">
                  <a:txBody>
                    <a:bodyPr/>
                    <a:lstStyle/>
                    <a:p>
                      <a:pPr algn="l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Female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45 912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29 792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64.9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468405"/>
                  </a:ext>
                </a:extLst>
              </a:tr>
              <a:tr h="27924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Mpumalanga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Male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21 797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17 071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78.3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152613"/>
                  </a:ext>
                </a:extLst>
              </a:tr>
              <a:tr h="279240">
                <a:tc vMerge="1">
                  <a:txBody>
                    <a:bodyPr/>
                    <a:lstStyle/>
                    <a:p>
                      <a:pPr algn="l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Female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26 759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19 929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74.5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617788"/>
                  </a:ext>
                </a:extLst>
              </a:tr>
              <a:tr h="27924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 West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Male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14 321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12 017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83.9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730640"/>
                  </a:ext>
                </a:extLst>
              </a:tr>
              <a:tr h="279240">
                <a:tc vMerge="1">
                  <a:txBody>
                    <a:bodyPr/>
                    <a:lstStyle/>
                    <a:p>
                      <a:pPr algn="l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Female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16 534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13 226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80.0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251079"/>
                  </a:ext>
                </a:extLst>
              </a:tr>
              <a:tr h="27924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Northern Cape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Male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3 853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3 059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79.4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442649"/>
                  </a:ext>
                </a:extLst>
              </a:tr>
              <a:tr h="279240">
                <a:tc vMerge="1">
                  <a:txBody>
                    <a:bodyPr/>
                    <a:lstStyle/>
                    <a:p>
                      <a:pPr algn="l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Female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4 905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3 792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77.3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639013"/>
                  </a:ext>
                </a:extLst>
              </a:tr>
              <a:tr h="27924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Western Cape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Male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21 447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18 345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85.5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609606"/>
                  </a:ext>
                </a:extLst>
              </a:tr>
              <a:tr h="279240">
                <a:tc vMerge="1">
                  <a:txBody>
                    <a:bodyPr/>
                    <a:lstStyle/>
                    <a:p>
                      <a:pPr algn="l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Female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27 739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23 007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82.9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151004"/>
                  </a:ext>
                </a:extLst>
              </a:tr>
              <a:tr h="27924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National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Male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240 481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188 400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78.3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098235"/>
                  </a:ext>
                </a:extLst>
              </a:tr>
              <a:tr h="279240">
                <a:tc vMerge="1">
                  <a:txBody>
                    <a:bodyPr/>
                    <a:lstStyle/>
                    <a:p>
                      <a:pPr algn="l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Female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298 894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223 123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74.6</a:t>
                      </a:r>
                    </a:p>
                  </a:txBody>
                  <a:tcPr marL="9052" marR="9052" marT="9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21282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64288" y="639633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12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149712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23920" cy="720080"/>
          </a:xfrm>
        </p:spPr>
        <p:txBody>
          <a:bodyPr>
            <a:noAutofit/>
          </a:bodyPr>
          <a:lstStyle/>
          <a:p>
            <a:r>
              <a:rPr lang="en-ZA" sz="2400" b="1" dirty="0">
                <a:latin typeface="Arial Narrow" panose="020B0606020202030204" pitchFamily="34" charset="0"/>
              </a:rPr>
              <a:t>Combined results for NSC Nov 2017 and Supplementary Exam</a:t>
            </a:r>
            <a:br>
              <a:rPr lang="en-ZA" sz="2400" b="1" dirty="0">
                <a:latin typeface="Arial Narrow" panose="020B0606020202030204" pitchFamily="34" charset="0"/>
              </a:rPr>
            </a:br>
            <a:r>
              <a:rPr lang="en-ZA" sz="2400" b="1" dirty="0" smtClean="0">
                <a:latin typeface="Arial Narrow" panose="020B0606020202030204" pitchFamily="34" charset="0"/>
              </a:rPr>
              <a:t>Percentage </a:t>
            </a:r>
            <a:r>
              <a:rPr lang="en-ZA" sz="2400" b="1" dirty="0">
                <a:latin typeface="Arial Narrow" panose="020B0606020202030204" pitchFamily="34" charset="0"/>
              </a:rPr>
              <a:t>Achieved per </a:t>
            </a:r>
            <a:r>
              <a:rPr lang="en-ZA" sz="2400" b="1" dirty="0" smtClean="0">
                <a:latin typeface="Arial Narrow" panose="020B0606020202030204" pitchFamily="34" charset="0"/>
              </a:rPr>
              <a:t>Gender</a:t>
            </a:r>
            <a:endParaRPr lang="en-ZA" sz="2400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406422"/>
              </p:ext>
            </p:extLst>
          </p:nvPr>
        </p:nvGraphicFramePr>
        <p:xfrm>
          <a:off x="323527" y="836712"/>
          <a:ext cx="8568953" cy="5633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08304" y="639662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13</a:t>
            </a:r>
            <a:endParaRPr lang="en-ZA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21289"/>
            <a:ext cx="1691680" cy="80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69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2" y="188640"/>
            <a:ext cx="8352929" cy="980728"/>
          </a:xfrm>
        </p:spPr>
        <p:txBody>
          <a:bodyPr>
            <a:normAutofit fontScale="90000"/>
          </a:bodyPr>
          <a:lstStyle/>
          <a:p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 OF THE NSC NOVEMBER 2017</a:t>
            </a:r>
            <a:br>
              <a:rPr lang="en-GB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EXAMINATIONS AND COMBINED RESULTS BY QUALIFICATION TYPE</a:t>
            </a:r>
            <a:endParaRPr lang="en-ZA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643048"/>
              </p:ext>
            </p:extLst>
          </p:nvPr>
        </p:nvGraphicFramePr>
        <p:xfrm>
          <a:off x="-3" y="1268765"/>
          <a:ext cx="9144002" cy="558923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320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7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55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77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30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11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567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Province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November Achieved Bachelor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Combined Achieved Bachelor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November Achieved Diploma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Combined Achieved Diploma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November Achieved H-Cert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Combined Achieved H-Cert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November Achieved NSC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Combined Achieved NSC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Total November Achieved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Total Combined Achieved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Eastern Cape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15 380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15 765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17 908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18 426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10 672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11 346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43 981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45 558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Free State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8 822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</a:t>
                      </a: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865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9 076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</a:t>
                      </a: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215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</a:t>
                      </a: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713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</a:t>
                      </a: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973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21 631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 </a:t>
                      </a: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074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Gauteng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35 012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35 334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34 444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34 927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13 296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14 330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82 826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84 665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KwaZulu-Natal</a:t>
                      </a:r>
                      <a:endParaRPr lang="en-ZA" sz="16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35 687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35 935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36 453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36 805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18 400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19 265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90 589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92 063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Limpopo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17 790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17 859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20 011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20 319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16 809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18 523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54 625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56 717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Mpumalanga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11 335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11 358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15 628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15 749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9 291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9 874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36 273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North West</a:t>
                      </a:r>
                      <a:endParaRPr lang="en-ZA" sz="16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8 278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8 334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9 968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6 216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6 774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24 462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25 243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0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Northern Cape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2 815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2 862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1 587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1 753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6 608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6 851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0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Western Cape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19 101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19 295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15 030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15 265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6 281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6 766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40 440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41 352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National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153 610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154 </a:t>
                      </a:r>
                      <a:r>
                        <a:rPr lang="en-Z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980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161 333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163 </a:t>
                      </a:r>
                      <a:r>
                        <a:rPr lang="en-Z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702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86 265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92 </a:t>
                      </a:r>
                      <a:r>
                        <a:rPr lang="en-Z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604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401 435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411 </a:t>
                      </a:r>
                      <a:r>
                        <a:rPr lang="en-Z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523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72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0"/>
            <a:ext cx="7776864" cy="836712"/>
          </a:xfrm>
        </p:spPr>
        <p:txBody>
          <a:bodyPr>
            <a:normAutofit fontScale="90000"/>
          </a:bodyPr>
          <a:lstStyle/>
          <a:p>
            <a:r>
              <a:rPr lang="en-ZA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7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COMPARISON OF THE NOVEMBER 2017 AND COMBINED RESULTS BASED ON QUALIFICATION TYPES</a:t>
            </a:r>
            <a:r>
              <a:rPr lang="en-ZA" sz="2700" dirty="0">
                <a:solidFill>
                  <a:srgbClr val="002060"/>
                </a:solidFill>
                <a:latin typeface="Arial Narrow" pitchFamily="34" charset="0"/>
              </a:rPr>
              <a:t/>
            </a:r>
            <a:br>
              <a:rPr lang="en-ZA" sz="2700" dirty="0">
                <a:solidFill>
                  <a:srgbClr val="002060"/>
                </a:solidFill>
                <a:latin typeface="Arial Narrow" pitchFamily="34" charset="0"/>
              </a:rPr>
            </a:br>
            <a:r>
              <a:rPr lang="en-ZA" sz="2700" dirty="0" smtClean="0">
                <a:latin typeface="Arial Narrow" pitchFamily="34" charset="0"/>
              </a:rPr>
              <a:t/>
            </a:r>
            <a:br>
              <a:rPr lang="en-ZA" sz="2700" dirty="0" smtClean="0">
                <a:latin typeface="Arial Narrow" pitchFamily="34" charset="0"/>
              </a:rPr>
            </a:br>
            <a:endParaRPr lang="en-ZA" sz="2700" dirty="0">
              <a:latin typeface="Arial Narrow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986761"/>
              </p:ext>
            </p:extLst>
          </p:nvPr>
        </p:nvGraphicFramePr>
        <p:xfrm>
          <a:off x="35496" y="836712"/>
          <a:ext cx="85689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01586" y="6392851"/>
            <a:ext cx="610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15</a:t>
            </a:r>
            <a:endParaRPr lang="en-ZA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4565"/>
            <a:ext cx="1619672" cy="69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72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496944" cy="908720"/>
          </a:xfrm>
        </p:spPr>
        <p:txBody>
          <a:bodyPr>
            <a:normAutofit fontScale="90000"/>
          </a:bodyPr>
          <a:lstStyle/>
          <a:p>
            <a:r>
              <a:rPr lang="en-GB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7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COMPARISON OF PERFORMANCE IN SELECTED SUBJECTS</a:t>
            </a:r>
            <a:br>
              <a:rPr lang="en-GB" sz="27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</a:br>
            <a:r>
              <a:rPr lang="en-GB" sz="27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 COMBINED RESULTS (2016/17 AND 2017/18)</a:t>
            </a:r>
            <a:r>
              <a:rPr lang="en-ZA" sz="27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/>
            </a:r>
            <a:br>
              <a:rPr lang="en-ZA" sz="27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</a:br>
            <a:endParaRPr lang="en-ZA" sz="27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252643"/>
              </p:ext>
            </p:extLst>
          </p:nvPr>
        </p:nvGraphicFramePr>
        <p:xfrm>
          <a:off x="0" y="1052736"/>
          <a:ext cx="9143999" cy="5805269"/>
        </p:xfrm>
        <a:graphic>
          <a:graphicData uri="http://schemas.openxmlformats.org/drawingml/2006/table">
            <a:tbl>
              <a:tblPr firstRow="1" firstCol="1" bandRow="1"/>
              <a:tblGrid>
                <a:gridCol w="3457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2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2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35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9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899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Subject</a:t>
                      </a:r>
                    </a:p>
                  </a:txBody>
                  <a:tcPr marL="7383" marR="7383" marT="7383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Entered (</a:t>
                      </a:r>
                      <a:r>
                        <a:rPr lang="en-Z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2017/18)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83" marR="7383" marT="7383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Wrote (</a:t>
                      </a:r>
                      <a:r>
                        <a:rPr lang="en-Z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2017/18)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83" marR="7383" marT="7383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 Achieved </a:t>
                      </a:r>
                      <a:r>
                        <a:rPr lang="en-Z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(2017/18)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83" marR="7383" marT="7383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Achieved </a:t>
                      </a:r>
                      <a:r>
                        <a:rPr lang="en-Z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(2017/18)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83" marR="7383" marT="7383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Wrote (</a:t>
                      </a:r>
                      <a:r>
                        <a:rPr lang="en-Z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2016/17)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83" marR="7383" marT="7383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Achieved </a:t>
                      </a:r>
                      <a:r>
                        <a:rPr lang="en-Z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(2016/17)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83" marR="7383" marT="7383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Difference</a:t>
                      </a:r>
                    </a:p>
                  </a:txBody>
                  <a:tcPr marL="7383" marR="7383" marT="7383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Accounting</a:t>
                      </a:r>
                    </a:p>
                  </a:txBody>
                  <a:tcPr marL="7383" marR="7383" marT="73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116 273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103 828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68 882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130 413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Afrikaans 1st Additional Language</a:t>
                      </a:r>
                    </a:p>
                  </a:txBody>
                  <a:tcPr marL="7383" marR="7383" marT="73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83 987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82 360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76 562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84 147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Agricultural Sciences</a:t>
                      </a:r>
                    </a:p>
                  </a:txBody>
                  <a:tcPr marL="7383" marR="7383" marT="73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108 987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98 942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70 342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107 748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-4.7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Business Studies</a:t>
                      </a:r>
                    </a:p>
                  </a:txBody>
                  <a:tcPr marL="7383" marR="7383" marT="73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225 473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205 925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140 871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236 680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Economics</a:t>
                      </a:r>
                    </a:p>
                  </a:txBody>
                  <a:tcPr marL="7383" marR="7383" marT="73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144 994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129 369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92 142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156 940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English First Additional Language</a:t>
                      </a:r>
                    </a:p>
                  </a:txBody>
                  <a:tcPr marL="7383" marR="7383" marT="73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522 065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504 488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489 513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549 913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-0.1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Geography</a:t>
                      </a:r>
                    </a:p>
                  </a:txBody>
                  <a:tcPr marL="7383" marR="7383" marT="73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307 004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277 861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214 503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305 337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History</a:t>
                      </a:r>
                    </a:p>
                  </a:txBody>
                  <a:tcPr marL="7383" marR="7383" marT="73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159 429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148 446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127 792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158 491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84.3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Life Sciences</a:t>
                      </a:r>
                    </a:p>
                  </a:txBody>
                  <a:tcPr marL="7383" marR="7383" marT="73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353 321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320 085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237 682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350 441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Mathematical Literacy</a:t>
                      </a:r>
                    </a:p>
                  </a:txBody>
                  <a:tcPr marL="7383" marR="7383" marT="73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353 550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314 665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233 888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364 816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Mathematics</a:t>
                      </a:r>
                    </a:p>
                  </a:txBody>
                  <a:tcPr marL="7383" marR="7383" marT="73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276 637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245 092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127 695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267 260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Physical Sciences</a:t>
                      </a:r>
                    </a:p>
                  </a:txBody>
                  <a:tcPr marL="7383" marR="7383" marT="73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198 372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179 199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118 164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193 073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34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23920" cy="720080"/>
          </a:xfrm>
        </p:spPr>
        <p:txBody>
          <a:bodyPr>
            <a:noAutofit/>
          </a:bodyPr>
          <a:lstStyle/>
          <a:p>
            <a:r>
              <a:rPr lang="en-ZA" sz="2400" b="1" dirty="0">
                <a:latin typeface="Arial Narrow" panose="020B0606020202030204" pitchFamily="34" charset="0"/>
              </a:rPr>
              <a:t>Combined R</a:t>
            </a:r>
            <a:r>
              <a:rPr lang="en-ZA" sz="2400" b="1" dirty="0" smtClean="0">
                <a:latin typeface="Arial Narrow" panose="020B0606020202030204" pitchFamily="34" charset="0"/>
              </a:rPr>
              <a:t>esults </a:t>
            </a:r>
            <a:r>
              <a:rPr lang="en-ZA" sz="2400" b="1" dirty="0">
                <a:latin typeface="Arial Narrow" panose="020B0606020202030204" pitchFamily="34" charset="0"/>
              </a:rPr>
              <a:t>for NSC Nov 2017 and Supplementary </a:t>
            </a:r>
            <a:r>
              <a:rPr lang="en-ZA" sz="2400" b="1" dirty="0" smtClean="0">
                <a:latin typeface="Arial Narrow" panose="020B0606020202030204" pitchFamily="34" charset="0"/>
              </a:rPr>
              <a:t>Exam</a:t>
            </a:r>
            <a:br>
              <a:rPr lang="en-ZA" sz="2400" b="1" dirty="0" smtClean="0">
                <a:latin typeface="Arial Narrow" panose="020B0606020202030204" pitchFamily="34" charset="0"/>
              </a:rPr>
            </a:br>
            <a:r>
              <a:rPr lang="en-ZA" sz="2400" b="1" dirty="0" smtClean="0">
                <a:latin typeface="Arial Narrow" panose="020B0606020202030204" pitchFamily="34" charset="0"/>
              </a:rPr>
              <a:t>Number of </a:t>
            </a:r>
            <a:r>
              <a:rPr lang="en-ZA" sz="2400" b="1" dirty="0">
                <a:latin typeface="Arial Narrow" panose="020B0606020202030204" pitchFamily="34" charset="0"/>
              </a:rPr>
              <a:t>S</a:t>
            </a:r>
            <a:r>
              <a:rPr lang="en-ZA" sz="2400" b="1" dirty="0" smtClean="0">
                <a:latin typeface="Arial Narrow" panose="020B0606020202030204" pitchFamily="34" charset="0"/>
              </a:rPr>
              <a:t>chools per Quintile per Pass % Interval</a:t>
            </a:r>
            <a:endParaRPr lang="en-ZA" sz="24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404639"/>
              </p:ext>
            </p:extLst>
          </p:nvPr>
        </p:nvGraphicFramePr>
        <p:xfrm>
          <a:off x="1" y="980726"/>
          <a:ext cx="9143998" cy="5877277"/>
        </p:xfrm>
        <a:graphic>
          <a:graphicData uri="http://schemas.openxmlformats.org/drawingml/2006/table">
            <a:tbl>
              <a:tblPr/>
              <a:tblGrid>
                <a:gridCol w="1456186">
                  <a:extLst>
                    <a:ext uri="{9D8B030D-6E8A-4147-A177-3AD203B41FA5}">
                      <a16:colId xmlns:a16="http://schemas.microsoft.com/office/drawing/2014/main" val="1283218782"/>
                    </a:ext>
                  </a:extLst>
                </a:gridCol>
                <a:gridCol w="1177799">
                  <a:extLst>
                    <a:ext uri="{9D8B030D-6E8A-4147-A177-3AD203B41FA5}">
                      <a16:colId xmlns:a16="http://schemas.microsoft.com/office/drawing/2014/main" val="83100185"/>
                    </a:ext>
                  </a:extLst>
                </a:gridCol>
                <a:gridCol w="1456186">
                  <a:extLst>
                    <a:ext uri="{9D8B030D-6E8A-4147-A177-3AD203B41FA5}">
                      <a16:colId xmlns:a16="http://schemas.microsoft.com/office/drawing/2014/main" val="3947140070"/>
                    </a:ext>
                  </a:extLst>
                </a:gridCol>
                <a:gridCol w="1399084">
                  <a:extLst>
                    <a:ext uri="{9D8B030D-6E8A-4147-A177-3AD203B41FA5}">
                      <a16:colId xmlns:a16="http://schemas.microsoft.com/office/drawing/2014/main" val="3897938422"/>
                    </a:ext>
                  </a:extLst>
                </a:gridCol>
                <a:gridCol w="1456186">
                  <a:extLst>
                    <a:ext uri="{9D8B030D-6E8A-4147-A177-3AD203B41FA5}">
                      <a16:colId xmlns:a16="http://schemas.microsoft.com/office/drawing/2014/main" val="4256039759"/>
                    </a:ext>
                  </a:extLst>
                </a:gridCol>
                <a:gridCol w="1370529">
                  <a:extLst>
                    <a:ext uri="{9D8B030D-6E8A-4147-A177-3AD203B41FA5}">
                      <a16:colId xmlns:a16="http://schemas.microsoft.com/office/drawing/2014/main" val="659108199"/>
                    </a:ext>
                  </a:extLst>
                </a:gridCol>
                <a:gridCol w="828028">
                  <a:extLst>
                    <a:ext uri="{9D8B030D-6E8A-4147-A177-3AD203B41FA5}">
                      <a16:colId xmlns:a16="http://schemas.microsoft.com/office/drawing/2014/main" val="2539058142"/>
                    </a:ext>
                  </a:extLst>
                </a:gridCol>
              </a:tblGrid>
              <a:tr h="839611"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Quintiles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0-19.9%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20 - 39.9%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40 -59.9%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60 - 79.9%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80 - 100%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720491"/>
                  </a:ext>
                </a:extLst>
              </a:tr>
              <a:tr h="839611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Quintile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1 811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810599"/>
                  </a:ext>
                </a:extLst>
              </a:tr>
              <a:tr h="839611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Quintile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1 716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27478"/>
                  </a:ext>
                </a:extLst>
              </a:tr>
              <a:tr h="839611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Quintile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477213"/>
                  </a:ext>
                </a:extLst>
              </a:tr>
              <a:tr h="839611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Quintile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293664"/>
                  </a:ext>
                </a:extLst>
              </a:tr>
              <a:tr h="839611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Quintile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229249"/>
                  </a:ext>
                </a:extLst>
              </a:tr>
              <a:tr h="839611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1 057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1 966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2 735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6 256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9534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08304" y="642391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/>
              <a:t>17</a:t>
            </a:r>
            <a:endParaRPr lang="en-ZA" sz="2400" b="1" dirty="0"/>
          </a:p>
        </p:txBody>
      </p:sp>
    </p:spTree>
    <p:extLst>
      <p:ext uri="{BB962C8B-B14F-4D97-AF65-F5344CB8AC3E}">
        <p14:creationId xmlns:p14="http://schemas.microsoft.com/office/powerpoint/2010/main" val="379414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en-ZA" sz="4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SUMMARY OF GAINS</a:t>
            </a:r>
            <a:endParaRPr lang="en-ZA" sz="4000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472608"/>
          </a:xfrm>
        </p:spPr>
        <p:txBody>
          <a:bodyPr>
            <a:noAutofit/>
          </a:bodyPr>
          <a:lstStyle/>
          <a:p>
            <a:pPr marL="444500" lvl="1" indent="-444500" algn="just">
              <a:spcAft>
                <a:spcPts val="1800"/>
              </a:spcAft>
              <a:buFont typeface="+mj-lt"/>
              <a:buAutoNum type="alphaLcParenR"/>
            </a:pPr>
            <a:r>
              <a:rPr lang="en-US" sz="2400" dirty="0" smtClean="0">
                <a:latin typeface="Arial Narrow" panose="020B0606020202030204" pitchFamily="34" charset="0"/>
              </a:rPr>
              <a:t>The </a:t>
            </a:r>
            <a:r>
              <a:rPr lang="en-US" sz="2400" dirty="0">
                <a:latin typeface="Arial Narrow" panose="020B0606020202030204" pitchFamily="34" charset="0"/>
              </a:rPr>
              <a:t>total number of candidates that </a:t>
            </a:r>
            <a:r>
              <a:rPr lang="en-US" sz="2400" b="1" dirty="0">
                <a:latin typeface="Arial Narrow" panose="020B0606020202030204" pitchFamily="34" charset="0"/>
              </a:rPr>
              <a:t>achieved</a:t>
            </a:r>
            <a:r>
              <a:rPr lang="en-US" sz="2400" dirty="0">
                <a:latin typeface="Arial Narrow" panose="020B0606020202030204" pitchFamily="34" charset="0"/>
              </a:rPr>
              <a:t> the </a:t>
            </a:r>
            <a:r>
              <a:rPr lang="en-US" sz="2400" b="1" dirty="0">
                <a:latin typeface="Arial Narrow" panose="020B0606020202030204" pitchFamily="34" charset="0"/>
              </a:rPr>
              <a:t>NSC</a:t>
            </a:r>
            <a:r>
              <a:rPr lang="en-US" sz="2400" dirty="0">
                <a:latin typeface="Arial Narrow" panose="020B0606020202030204" pitchFamily="34" charset="0"/>
              </a:rPr>
              <a:t> has increased from </a:t>
            </a:r>
            <a:r>
              <a:rPr lang="en-ZA" sz="2400" b="1" dirty="0">
                <a:latin typeface="Arial Narrow" pitchFamily="34" charset="0"/>
              </a:rPr>
              <a:t>401 435</a:t>
            </a:r>
            <a:r>
              <a:rPr lang="en-ZA" sz="2400" dirty="0">
                <a:latin typeface="Arial Narrow" pitchFamily="34" charset="0"/>
              </a:rPr>
              <a:t> </a:t>
            </a:r>
            <a:r>
              <a:rPr lang="en-US" sz="2400" dirty="0" smtClean="0">
                <a:latin typeface="Arial Narrow" panose="020B0606020202030204" pitchFamily="34" charset="0"/>
              </a:rPr>
              <a:t>to</a:t>
            </a:r>
            <a:r>
              <a:rPr 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ZA" sz="2400" b="1" dirty="0">
                <a:latin typeface="Arial Narrow" pitchFamily="34" charset="0"/>
              </a:rPr>
              <a:t>411 </a:t>
            </a:r>
            <a:r>
              <a:rPr lang="en-ZA" sz="2400" b="1" dirty="0" smtClean="0">
                <a:latin typeface="Arial Narrow" pitchFamily="34" charset="0"/>
              </a:rPr>
              <a:t>523</a:t>
            </a:r>
            <a:r>
              <a:rPr lang="en-US" sz="2400" dirty="0" smtClean="0">
                <a:latin typeface="Arial Narrow" panose="020B0606020202030204" pitchFamily="34" charset="0"/>
              </a:rPr>
              <a:t>, </a:t>
            </a:r>
            <a:r>
              <a:rPr lang="en-US" sz="2400" dirty="0">
                <a:latin typeface="Arial Narrow" panose="020B0606020202030204" pitchFamily="34" charset="0"/>
              </a:rPr>
              <a:t>an increase </a:t>
            </a:r>
            <a:r>
              <a:rPr lang="en-US" sz="2400" dirty="0" smtClean="0">
                <a:latin typeface="Arial Narrow" panose="020B0606020202030204" pitchFamily="34" charset="0"/>
              </a:rPr>
              <a:t>of</a:t>
            </a:r>
            <a:r>
              <a:rPr lang="en-US" sz="2400" b="1" dirty="0" smtClean="0">
                <a:latin typeface="Arial Narrow" panose="020B0606020202030204" pitchFamily="34" charset="0"/>
              </a:rPr>
              <a:t> 10 088 </a:t>
            </a:r>
            <a:r>
              <a:rPr lang="en-US" sz="2400" dirty="0" smtClean="0">
                <a:latin typeface="Arial Narrow" panose="020B0606020202030204" pitchFamily="34" charset="0"/>
              </a:rPr>
              <a:t>candidates</a:t>
            </a:r>
            <a:r>
              <a:rPr lang="en-US" sz="2400" dirty="0">
                <a:latin typeface="Arial Narrow" panose="020B0606020202030204" pitchFamily="34" charset="0"/>
              </a:rPr>
              <a:t>.</a:t>
            </a:r>
          </a:p>
          <a:p>
            <a:pPr marL="444500" lvl="1" indent="-444500" algn="just">
              <a:spcAft>
                <a:spcPts val="1800"/>
              </a:spcAft>
              <a:buFont typeface="+mj-lt"/>
              <a:buAutoNum type="alphaLcParenR"/>
            </a:pPr>
            <a:r>
              <a:rPr lang="en-US" sz="2400" dirty="0" smtClean="0">
                <a:latin typeface="Arial Narrow" panose="020B0606020202030204" pitchFamily="34" charset="0"/>
              </a:rPr>
              <a:t>The </a:t>
            </a:r>
            <a:r>
              <a:rPr lang="en-US" sz="2400" dirty="0">
                <a:latin typeface="Arial Narrow" panose="020B0606020202030204" pitchFamily="34" charset="0"/>
              </a:rPr>
              <a:t>total number of candidates that obtained the </a:t>
            </a:r>
            <a:r>
              <a:rPr lang="en-US" sz="2400" b="1" dirty="0">
                <a:latin typeface="Arial Narrow" panose="020B0606020202030204" pitchFamily="34" charset="0"/>
              </a:rPr>
              <a:t>Higher Certificate </a:t>
            </a:r>
            <a:r>
              <a:rPr lang="en-US" sz="2400" dirty="0">
                <a:latin typeface="Arial Narrow" panose="020B0606020202030204" pitchFamily="34" charset="0"/>
              </a:rPr>
              <a:t>has increased from </a:t>
            </a:r>
            <a:r>
              <a:rPr lang="en-ZA" sz="2400" b="1" dirty="0">
                <a:latin typeface="Arial Narrow" pitchFamily="34" charset="0"/>
              </a:rPr>
              <a:t>86 265</a:t>
            </a:r>
            <a:r>
              <a:rPr lang="en-ZA" sz="2400" dirty="0">
                <a:latin typeface="Arial Narrow" pitchFamily="34" charset="0"/>
              </a:rPr>
              <a:t> </a:t>
            </a:r>
            <a:r>
              <a:rPr lang="en-US" sz="2400" dirty="0" smtClean="0">
                <a:latin typeface="Arial Narrow" panose="020B0606020202030204" pitchFamily="34" charset="0"/>
              </a:rPr>
              <a:t>to </a:t>
            </a:r>
            <a:r>
              <a:rPr lang="en-ZA" sz="2400" b="1" dirty="0">
                <a:latin typeface="Arial Narrow" pitchFamily="34" charset="0"/>
              </a:rPr>
              <a:t>92 </a:t>
            </a:r>
            <a:r>
              <a:rPr lang="en-ZA" sz="2400" b="1" dirty="0" smtClean="0">
                <a:latin typeface="Arial Narrow" pitchFamily="34" charset="0"/>
              </a:rPr>
              <a:t>604</a:t>
            </a:r>
            <a:r>
              <a:rPr lang="en-ZA" sz="2400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anose="020B0606020202030204" pitchFamily="34" charset="0"/>
              </a:rPr>
              <a:t>, </a:t>
            </a:r>
            <a:r>
              <a:rPr lang="en-US" sz="2400" dirty="0">
                <a:latin typeface="Arial Narrow" panose="020B0606020202030204" pitchFamily="34" charset="0"/>
              </a:rPr>
              <a:t>an increase</a:t>
            </a:r>
            <a:r>
              <a:rPr lang="en-US" sz="2400" b="1" dirty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of </a:t>
            </a:r>
            <a:r>
              <a:rPr lang="en-US" sz="2400" b="1" dirty="0" smtClean="0">
                <a:latin typeface="Arial Narrow" panose="020B0606020202030204" pitchFamily="34" charset="0"/>
              </a:rPr>
              <a:t>6 339 </a:t>
            </a:r>
            <a:r>
              <a:rPr lang="en-US" sz="2400" dirty="0" smtClean="0">
                <a:latin typeface="Arial Narrow" panose="020B0606020202030204" pitchFamily="34" charset="0"/>
              </a:rPr>
              <a:t>candidates</a:t>
            </a:r>
            <a:r>
              <a:rPr lang="en-US" sz="2400" b="1" dirty="0">
                <a:latin typeface="Arial Narrow" panose="020B0606020202030204" pitchFamily="34" charset="0"/>
              </a:rPr>
              <a:t>.</a:t>
            </a:r>
            <a:endParaRPr lang="en-US" sz="2400" dirty="0">
              <a:latin typeface="Arial Narrow" panose="020B0606020202030204" pitchFamily="34" charset="0"/>
            </a:endParaRPr>
          </a:p>
          <a:p>
            <a:pPr marL="444500" lvl="1" indent="-444500" algn="just">
              <a:spcAft>
                <a:spcPts val="1800"/>
              </a:spcAft>
              <a:buFont typeface="+mj-lt"/>
              <a:buAutoNum type="alphaLcParenR"/>
            </a:pPr>
            <a:r>
              <a:rPr lang="en-US" sz="2400" dirty="0" smtClean="0">
                <a:latin typeface="Arial Narrow" panose="020B0606020202030204" pitchFamily="34" charset="0"/>
              </a:rPr>
              <a:t>The </a:t>
            </a:r>
            <a:r>
              <a:rPr lang="en-US" sz="2400" dirty="0">
                <a:latin typeface="Arial Narrow" panose="020B0606020202030204" pitchFamily="34" charset="0"/>
              </a:rPr>
              <a:t>number of candidates who obtained </a:t>
            </a:r>
            <a:r>
              <a:rPr lang="en-US" sz="2400" b="1" dirty="0">
                <a:latin typeface="Arial Narrow" panose="020B0606020202030204" pitchFamily="34" charset="0"/>
              </a:rPr>
              <a:t>admission to Diploma </a:t>
            </a:r>
            <a:r>
              <a:rPr lang="en-US" sz="2400" dirty="0">
                <a:latin typeface="Arial Narrow" panose="020B0606020202030204" pitchFamily="34" charset="0"/>
              </a:rPr>
              <a:t>studies has increased from </a:t>
            </a:r>
            <a:r>
              <a:rPr lang="en-ZA" sz="2400" b="1" dirty="0">
                <a:latin typeface="Arial Narrow" pitchFamily="34" charset="0"/>
              </a:rPr>
              <a:t>161 333</a:t>
            </a:r>
            <a:r>
              <a:rPr lang="en-ZA" sz="2400" dirty="0">
                <a:latin typeface="Arial Narrow" pitchFamily="34" charset="0"/>
              </a:rPr>
              <a:t> </a:t>
            </a:r>
            <a:r>
              <a:rPr lang="en-US" sz="2400" dirty="0" smtClean="0">
                <a:latin typeface="Arial Narrow" panose="020B0606020202030204" pitchFamily="34" charset="0"/>
              </a:rPr>
              <a:t>to </a:t>
            </a:r>
            <a:r>
              <a:rPr lang="en-ZA" sz="2400" b="1" dirty="0">
                <a:latin typeface="Arial Narrow" pitchFamily="34" charset="0"/>
              </a:rPr>
              <a:t>163 </a:t>
            </a:r>
            <a:r>
              <a:rPr lang="en-ZA" sz="2400" b="1" dirty="0" smtClean="0">
                <a:latin typeface="Arial Narrow" pitchFamily="34" charset="0"/>
              </a:rPr>
              <a:t>702</a:t>
            </a:r>
            <a:r>
              <a:rPr lang="en-ZA" sz="2400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anose="020B0606020202030204" pitchFamily="34" charset="0"/>
              </a:rPr>
              <a:t>, </a:t>
            </a:r>
            <a:r>
              <a:rPr lang="en-US" sz="2400" dirty="0">
                <a:latin typeface="Arial Narrow" panose="020B0606020202030204" pitchFamily="34" charset="0"/>
              </a:rPr>
              <a:t>which is an additional </a:t>
            </a:r>
            <a:r>
              <a:rPr lang="en-US" sz="2400" b="1" dirty="0" smtClean="0">
                <a:latin typeface="Arial Narrow" panose="020B0606020202030204" pitchFamily="34" charset="0"/>
              </a:rPr>
              <a:t>2 369 </a:t>
            </a:r>
            <a:r>
              <a:rPr lang="en-US" sz="2400" dirty="0" smtClean="0">
                <a:latin typeface="Arial Narrow" panose="020B0606020202030204" pitchFamily="34" charset="0"/>
              </a:rPr>
              <a:t>candidates</a:t>
            </a:r>
            <a:r>
              <a:rPr lang="en-US" sz="2400" dirty="0">
                <a:latin typeface="Arial Narrow" panose="020B0606020202030204" pitchFamily="34" charset="0"/>
              </a:rPr>
              <a:t>.</a:t>
            </a:r>
            <a:r>
              <a:rPr lang="en-US" sz="2400" b="1" dirty="0">
                <a:latin typeface="Arial Narrow" panose="020B0606020202030204" pitchFamily="34" charset="0"/>
              </a:rPr>
              <a:t> </a:t>
            </a:r>
            <a:endParaRPr lang="en-US" sz="2400" dirty="0">
              <a:latin typeface="Arial Narrow" panose="020B0606020202030204" pitchFamily="34" charset="0"/>
            </a:endParaRPr>
          </a:p>
          <a:p>
            <a:pPr marL="444500" lvl="1" indent="-444500" algn="just">
              <a:spcAft>
                <a:spcPts val="1800"/>
              </a:spcAft>
              <a:buFont typeface="+mj-lt"/>
              <a:buAutoNum type="alphaLcParenR"/>
            </a:pPr>
            <a:r>
              <a:rPr lang="en-US" sz="2400" dirty="0">
                <a:latin typeface="Arial Narrow" panose="020B0606020202030204" pitchFamily="34" charset="0"/>
              </a:rPr>
              <a:t>The number of candidates that obtained admission to </a:t>
            </a:r>
            <a:r>
              <a:rPr lang="en-US" sz="2400" b="1" dirty="0">
                <a:latin typeface="Arial Narrow" panose="020B0606020202030204" pitchFamily="34" charset="0"/>
              </a:rPr>
              <a:t>Bachelor’s studies </a:t>
            </a:r>
            <a:r>
              <a:rPr lang="en-US" sz="2400" dirty="0">
                <a:latin typeface="Arial Narrow" panose="020B0606020202030204" pitchFamily="34" charset="0"/>
              </a:rPr>
              <a:t>has increased from </a:t>
            </a:r>
            <a:r>
              <a:rPr lang="en-ZA" sz="2400" b="1" dirty="0">
                <a:latin typeface="Arial Narrow" pitchFamily="34" charset="0"/>
              </a:rPr>
              <a:t>153 610</a:t>
            </a:r>
            <a:r>
              <a:rPr lang="en-ZA" sz="2400" dirty="0">
                <a:latin typeface="Arial Narrow" pitchFamily="34" charset="0"/>
              </a:rPr>
              <a:t> </a:t>
            </a:r>
            <a:r>
              <a:rPr lang="en-US" sz="2400" dirty="0" smtClean="0">
                <a:latin typeface="Arial Narrow" panose="020B0606020202030204" pitchFamily="34" charset="0"/>
              </a:rPr>
              <a:t>to </a:t>
            </a:r>
            <a:r>
              <a:rPr lang="en-ZA" sz="2400" b="1" dirty="0">
                <a:latin typeface="Arial Narrow" pitchFamily="34" charset="0"/>
              </a:rPr>
              <a:t>154 </a:t>
            </a:r>
            <a:r>
              <a:rPr lang="en-ZA" sz="2400" b="1" dirty="0" smtClean="0">
                <a:latin typeface="Arial Narrow" pitchFamily="34" charset="0"/>
              </a:rPr>
              <a:t>980</a:t>
            </a:r>
            <a:r>
              <a:rPr lang="en-ZA" sz="2400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anose="020B0606020202030204" pitchFamily="34" charset="0"/>
              </a:rPr>
              <a:t>, </a:t>
            </a:r>
            <a:r>
              <a:rPr lang="en-US" sz="2400" dirty="0">
                <a:latin typeface="Arial Narrow" panose="020B0606020202030204" pitchFamily="34" charset="0"/>
              </a:rPr>
              <a:t>translating to </a:t>
            </a:r>
            <a:r>
              <a:rPr lang="en-US" sz="2400" b="1" dirty="0" smtClean="0">
                <a:latin typeface="Arial Narrow" panose="020B0606020202030204" pitchFamily="34" charset="0"/>
              </a:rPr>
              <a:t>1 370 more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candidates compared to the November </a:t>
            </a:r>
            <a:r>
              <a:rPr lang="en-US" sz="2400" dirty="0" smtClean="0">
                <a:latin typeface="Arial Narrow" panose="020B0606020202030204" pitchFamily="34" charset="0"/>
              </a:rPr>
              <a:t>2017 </a:t>
            </a:r>
            <a:r>
              <a:rPr lang="en-US" sz="2400" dirty="0">
                <a:latin typeface="Arial Narrow" panose="020B0606020202030204" pitchFamily="34" charset="0"/>
              </a:rPr>
              <a:t>NSC examination results.</a:t>
            </a:r>
          </a:p>
          <a:p>
            <a:pPr marL="457200" lvl="1" indent="0" algn="just">
              <a:buNone/>
            </a:pP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08304" y="639633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18</a:t>
            </a:r>
            <a:endParaRPr lang="en-ZA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21289"/>
            <a:ext cx="1619672" cy="80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8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RECOMMENDATION</a:t>
            </a:r>
            <a:endParaRPr lang="en-Z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8574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ZA" dirty="0"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en-ZA" dirty="0" smtClean="0">
                <a:latin typeface="Arial Narrow" pitchFamily="34" charset="0"/>
              </a:rPr>
              <a:t>It is recommended that the Portfolio Committee </a:t>
            </a:r>
            <a:r>
              <a:rPr lang="en-ZA" b="1" dirty="0" smtClean="0">
                <a:latin typeface="Arial Narrow" pitchFamily="34" charset="0"/>
              </a:rPr>
              <a:t>discusses</a:t>
            </a:r>
            <a:r>
              <a:rPr lang="en-ZA" dirty="0" smtClean="0">
                <a:latin typeface="Arial Narrow" pitchFamily="34" charset="0"/>
              </a:rPr>
              <a:t> the report on the consolidated</a:t>
            </a:r>
            <a:r>
              <a:rPr lang="en-GB" dirty="0" smtClean="0">
                <a:latin typeface="Arial Narrow" pitchFamily="34" charset="0"/>
              </a:rPr>
              <a:t> 2017 </a:t>
            </a:r>
            <a:r>
              <a:rPr lang="en-GB" dirty="0">
                <a:latin typeface="Arial Narrow" pitchFamily="34" charset="0"/>
              </a:rPr>
              <a:t>NSC  Examination </a:t>
            </a:r>
            <a:r>
              <a:rPr lang="en-GB" dirty="0" smtClean="0">
                <a:latin typeface="Arial Narrow" pitchFamily="34" charset="0"/>
              </a:rPr>
              <a:t>Results (inclusive of the 2018 Supplementary Examinations).</a:t>
            </a:r>
            <a:endParaRPr lang="en-GB" dirty="0"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en-ZA" dirty="0" smtClean="0">
                <a:latin typeface="Arial Narrow" pitchFamily="34" charset="0"/>
              </a:rPr>
              <a:t> </a:t>
            </a: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7164288" y="639633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19</a:t>
            </a:r>
            <a:endParaRPr lang="en-ZA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21289"/>
            <a:ext cx="1619672" cy="80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5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44450"/>
            <a:ext cx="7200900" cy="5762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PRESENTATION OUTLINE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1125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altLang="en-US" sz="2800" b="1" dirty="0" smtClean="0">
                <a:latin typeface="Arial Narrow" pitchFamily="34" charset="0"/>
                <a:cs typeface="Arial" charset="0"/>
              </a:rPr>
              <a:t>Purpose</a:t>
            </a:r>
          </a:p>
          <a:p>
            <a:pPr marL="514350" indent="-514350">
              <a:buAutoNum type="arabicPeriod"/>
            </a:pPr>
            <a:r>
              <a:rPr lang="en-US" altLang="en-US" sz="2800" b="1" dirty="0" smtClean="0">
                <a:latin typeface="Arial Narrow" pitchFamily="34" charset="0"/>
                <a:cs typeface="Arial" charset="0"/>
              </a:rPr>
              <a:t>Introduction</a:t>
            </a:r>
          </a:p>
          <a:p>
            <a:pPr marL="514350" indent="-514350">
              <a:buAutoNum type="arabicPeriod"/>
            </a:pPr>
            <a:r>
              <a:rPr lang="en-US" altLang="en-US" sz="2800" b="1" dirty="0" smtClean="0">
                <a:latin typeface="Arial Narrow" pitchFamily="34" charset="0"/>
                <a:cs typeface="Arial" charset="0"/>
              </a:rPr>
              <a:t>Scope and Size of the 2018 NSC Supplementary Examinations.</a:t>
            </a:r>
          </a:p>
          <a:p>
            <a:pPr marL="514350" indent="-514350">
              <a:buAutoNum type="arabicPeriod"/>
            </a:pPr>
            <a:r>
              <a:rPr lang="en-US" altLang="en-US" sz="2800" b="1" dirty="0" smtClean="0">
                <a:latin typeface="Arial Narrow" pitchFamily="34" charset="0"/>
                <a:cs typeface="Arial" charset="0"/>
              </a:rPr>
              <a:t>Consolidated Results</a:t>
            </a:r>
          </a:p>
          <a:p>
            <a:pPr marL="536575" indent="-536575" defTabSz="182563">
              <a:buNone/>
            </a:pPr>
            <a:r>
              <a:rPr lang="en-US" altLang="en-US" sz="2800" b="1" dirty="0" smtClean="0">
                <a:latin typeface="Arial Narrow" pitchFamily="34" charset="0"/>
                <a:cs typeface="Arial" charset="0"/>
              </a:rPr>
              <a:t>5.	Summary of Gains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</a:pPr>
            <a:r>
              <a:rPr lang="en-US" altLang="en-US" sz="2800" b="1" dirty="0" smtClean="0">
                <a:latin typeface="Arial Narrow" pitchFamily="34" charset="0"/>
                <a:cs typeface="Arial" charset="0"/>
              </a:rPr>
              <a:t>Conclusion</a:t>
            </a:r>
            <a:endParaRPr lang="en-US" altLang="en-US" sz="2800" b="1" dirty="0">
              <a:latin typeface="Arial Narrow" pitchFamily="34" charset="0"/>
              <a:cs typeface="Arial" charset="0"/>
            </a:endParaRPr>
          </a:p>
          <a:p>
            <a:pPr marL="514350" indent="-514350">
              <a:buAutoNum type="arabicPeriod" startAt="4"/>
            </a:pPr>
            <a:r>
              <a:rPr lang="en-US" altLang="en-US" sz="2800" b="1" dirty="0" smtClean="0">
                <a:latin typeface="Arial Narrow" pitchFamily="34" charset="0"/>
                <a:cs typeface="Arial" charset="0"/>
              </a:rPr>
              <a:t>Recommendation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0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86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PURPOSE</a:t>
            </a:r>
            <a:endParaRPr lang="en-US" sz="6000" b="1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073428"/>
          </a:xfrm>
        </p:spPr>
        <p:txBody>
          <a:bodyPr/>
          <a:lstStyle/>
          <a:p>
            <a:pPr marL="0" indent="0" algn="just">
              <a:buNone/>
            </a:pPr>
            <a:endParaRPr lang="en-GB" sz="3600" dirty="0" smtClean="0">
              <a:latin typeface="Arial Narrow" pitchFamily="34" charset="0"/>
            </a:endParaRPr>
          </a:p>
          <a:p>
            <a:pPr marL="0" indent="0" algn="just">
              <a:buNone/>
            </a:pPr>
            <a:endParaRPr lang="en-GB" sz="3600" dirty="0"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en-GB" sz="3600" dirty="0" smtClean="0">
                <a:latin typeface="Arial Narrow" pitchFamily="34" charset="0"/>
              </a:rPr>
              <a:t>To </a:t>
            </a:r>
            <a:r>
              <a:rPr lang="en-GB" sz="3600" dirty="0">
                <a:latin typeface="Arial Narrow" pitchFamily="34" charset="0"/>
              </a:rPr>
              <a:t>present to </a:t>
            </a:r>
            <a:r>
              <a:rPr lang="en-GB" sz="3600" dirty="0" smtClean="0">
                <a:latin typeface="Arial Narrow" pitchFamily="34" charset="0"/>
              </a:rPr>
              <a:t>Portfolio Committee a </a:t>
            </a:r>
            <a:r>
              <a:rPr lang="en-GB" sz="3600" dirty="0">
                <a:latin typeface="Arial Narrow" pitchFamily="34" charset="0"/>
              </a:rPr>
              <a:t>report </a:t>
            </a:r>
            <a:r>
              <a:rPr lang="en-GB" sz="3600" dirty="0" smtClean="0">
                <a:latin typeface="Arial Narrow" pitchFamily="34" charset="0"/>
              </a:rPr>
              <a:t>on consolidated 2017 NSC  Examination Results (inclusive of the 2018 NSC Supplementary examinations).</a:t>
            </a:r>
          </a:p>
          <a:p>
            <a:pPr marL="0" indent="0" algn="just">
              <a:buNone/>
            </a:pPr>
            <a:endParaRPr lang="en-GB" sz="4800" b="1" dirty="0" smtClean="0">
              <a:latin typeface="Arial Narrow" pitchFamily="34" charset="0"/>
            </a:endParaRPr>
          </a:p>
          <a:p>
            <a:pPr marL="914400" indent="-914400" algn="just">
              <a:buAutoNum type="alphaLcParenR"/>
            </a:pPr>
            <a:endParaRPr lang="en-US" sz="48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A59384DE-F186-4EEA-B53F-ABCA017EBDE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962400" y="6334919"/>
            <a:ext cx="4572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9384DE-F186-4EEA-B53F-ABCA017EBDE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41026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3</a:t>
            </a:r>
            <a:endParaRPr lang="en-ZA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4565"/>
            <a:ext cx="1550030" cy="69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88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ZA" sz="4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INTRODUCTION</a:t>
            </a:r>
            <a:endParaRPr lang="en-ZA" sz="4000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72608"/>
          </a:xfrm>
        </p:spPr>
        <p:txBody>
          <a:bodyPr>
            <a:normAutofit fontScale="55000" lnSpcReduction="20000"/>
          </a:bodyPr>
          <a:lstStyle/>
          <a:p>
            <a:pPr marL="51435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GB" sz="4500" dirty="0" smtClean="0">
                <a:latin typeface="Arial Narrow" panose="020B0606020202030204" pitchFamily="34" charset="0"/>
              </a:rPr>
              <a:t>The 2018 </a:t>
            </a:r>
            <a:r>
              <a:rPr lang="en-GB" sz="4500" dirty="0">
                <a:latin typeface="Arial Narrow" panose="020B0606020202030204" pitchFamily="34" charset="0"/>
              </a:rPr>
              <a:t>National Senior Certificate (NSC) </a:t>
            </a:r>
            <a:r>
              <a:rPr lang="en-GB" sz="4500" b="1" dirty="0">
                <a:latin typeface="Arial Narrow" panose="020B0606020202030204" pitchFamily="34" charset="0"/>
              </a:rPr>
              <a:t>Supplementary </a:t>
            </a:r>
            <a:r>
              <a:rPr lang="en-GB" sz="4500" b="1" dirty="0" smtClean="0">
                <a:latin typeface="Arial Narrow" panose="020B0606020202030204" pitchFamily="34" charset="0"/>
              </a:rPr>
              <a:t>Examination</a:t>
            </a:r>
            <a:r>
              <a:rPr lang="en-GB" sz="4500" dirty="0" smtClean="0">
                <a:latin typeface="Arial Narrow" panose="020B0606020202030204" pitchFamily="34" charset="0"/>
              </a:rPr>
              <a:t> is considered a </a:t>
            </a:r>
            <a:r>
              <a:rPr lang="en-GB" sz="4500" b="1" dirty="0" smtClean="0">
                <a:latin typeface="Arial Narrow" panose="020B0606020202030204" pitchFamily="34" charset="0"/>
              </a:rPr>
              <a:t>second sitting </a:t>
            </a:r>
            <a:r>
              <a:rPr lang="en-GB" sz="4500" dirty="0" smtClean="0">
                <a:latin typeface="Arial Narrow" panose="020B0606020202030204" pitchFamily="34" charset="0"/>
              </a:rPr>
              <a:t>of the 2017 NSC examinations.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GB" sz="4500" dirty="0" smtClean="0">
                <a:latin typeface="Arial Narrow" panose="020B0606020202030204" pitchFamily="34" charset="0"/>
              </a:rPr>
              <a:t>Therefore, a </a:t>
            </a:r>
            <a:r>
              <a:rPr lang="en-GB" sz="4500" b="1" dirty="0" smtClean="0">
                <a:latin typeface="Arial Narrow" panose="020B0606020202030204" pitchFamily="34" charset="0"/>
              </a:rPr>
              <a:t>consolidation</a:t>
            </a:r>
            <a:r>
              <a:rPr lang="en-GB" sz="4500" dirty="0" smtClean="0">
                <a:latin typeface="Arial Narrow" panose="020B0606020202030204" pitchFamily="34" charset="0"/>
              </a:rPr>
              <a:t> of the </a:t>
            </a:r>
            <a:r>
              <a:rPr lang="en-GB" sz="4500" b="1" dirty="0" smtClean="0">
                <a:latin typeface="Arial Narrow" panose="020B0606020202030204" pitchFamily="34" charset="0"/>
              </a:rPr>
              <a:t>performance</a:t>
            </a:r>
            <a:r>
              <a:rPr lang="en-GB" sz="4500" dirty="0" smtClean="0">
                <a:latin typeface="Arial Narrow" panose="020B0606020202030204" pitchFamily="34" charset="0"/>
              </a:rPr>
              <a:t> in the </a:t>
            </a:r>
            <a:r>
              <a:rPr lang="en-GB" sz="4500" b="1" dirty="0" smtClean="0">
                <a:latin typeface="Arial Narrow" panose="020B0606020202030204" pitchFamily="34" charset="0"/>
              </a:rPr>
              <a:t>November 2017 </a:t>
            </a:r>
            <a:r>
              <a:rPr lang="en-GB" sz="4500" dirty="0" smtClean="0">
                <a:latin typeface="Arial Narrow" panose="020B0606020202030204" pitchFamily="34" charset="0"/>
              </a:rPr>
              <a:t>and </a:t>
            </a:r>
            <a:r>
              <a:rPr lang="en-GB" sz="4500" b="1" dirty="0" smtClean="0">
                <a:latin typeface="Arial Narrow" panose="020B0606020202030204" pitchFamily="34" charset="0"/>
              </a:rPr>
              <a:t>2018 Supplementary examinations, </a:t>
            </a:r>
            <a:r>
              <a:rPr lang="en-GB" sz="4500" dirty="0" smtClean="0">
                <a:latin typeface="Arial Narrow" panose="020B0606020202030204" pitchFamily="34" charset="0"/>
              </a:rPr>
              <a:t>provides a complete picture of the </a:t>
            </a:r>
            <a:r>
              <a:rPr lang="en-GB" sz="4500" b="1" dirty="0" smtClean="0">
                <a:latin typeface="Arial Narrow" panose="020B0606020202030204" pitchFamily="34" charset="0"/>
              </a:rPr>
              <a:t>performance of the Class of 2017.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GB" sz="4500" dirty="0" smtClean="0">
                <a:latin typeface="Arial Narrow" panose="020B0606020202030204" pitchFamily="34" charset="0"/>
              </a:rPr>
              <a:t>The </a:t>
            </a:r>
            <a:r>
              <a:rPr lang="en-GB" sz="4500" b="1" dirty="0" smtClean="0">
                <a:latin typeface="Arial Narrow" panose="020B0606020202030204" pitchFamily="34" charset="0"/>
              </a:rPr>
              <a:t>supplementary examinations </a:t>
            </a:r>
            <a:r>
              <a:rPr lang="en-GB" sz="4500" dirty="0">
                <a:latin typeface="Arial Narrow" panose="020B0606020202030204" pitchFamily="34" charset="0"/>
              </a:rPr>
              <a:t>commenced on </a:t>
            </a:r>
            <a:r>
              <a:rPr lang="en-GB" sz="4500" dirty="0" smtClean="0">
                <a:latin typeface="Arial Narrow" panose="020B0606020202030204" pitchFamily="34" charset="0"/>
              </a:rPr>
              <a:t>Monday</a:t>
            </a:r>
            <a:r>
              <a:rPr lang="en-GB" sz="4500" dirty="0">
                <a:latin typeface="Arial Narrow" panose="020B0606020202030204" pitchFamily="34" charset="0"/>
              </a:rPr>
              <a:t>, </a:t>
            </a:r>
            <a:r>
              <a:rPr lang="en-GB" sz="4500" b="1" dirty="0" smtClean="0">
                <a:latin typeface="Arial Narrow" panose="020B0606020202030204" pitchFamily="34" charset="0"/>
              </a:rPr>
              <a:t>19 </a:t>
            </a:r>
            <a:r>
              <a:rPr lang="en-GB" sz="4500" b="1" dirty="0">
                <a:latin typeface="Arial Narrow" panose="020B0606020202030204" pitchFamily="34" charset="0"/>
              </a:rPr>
              <a:t>February </a:t>
            </a:r>
            <a:r>
              <a:rPr lang="en-GB" sz="4500" b="1" dirty="0" smtClean="0">
                <a:latin typeface="Arial Narrow" panose="020B0606020202030204" pitchFamily="34" charset="0"/>
              </a:rPr>
              <a:t>2018</a:t>
            </a:r>
            <a:r>
              <a:rPr lang="en-GB" sz="4500" dirty="0" smtClean="0">
                <a:latin typeface="Arial Narrow" panose="020B0606020202030204" pitchFamily="34" charset="0"/>
              </a:rPr>
              <a:t> </a:t>
            </a:r>
            <a:r>
              <a:rPr lang="en-GB" sz="4500" dirty="0">
                <a:latin typeface="Arial Narrow" panose="020B0606020202030204" pitchFamily="34" charset="0"/>
              </a:rPr>
              <a:t>and </a:t>
            </a:r>
            <a:r>
              <a:rPr lang="en-US" sz="4500" dirty="0">
                <a:latin typeface="Arial Narrow" panose="020B0606020202030204" pitchFamily="34" charset="0"/>
              </a:rPr>
              <a:t>terminated on </a:t>
            </a:r>
            <a:r>
              <a:rPr lang="en-US" sz="4500" dirty="0" smtClean="0">
                <a:latin typeface="Arial Narrow" panose="020B0606020202030204" pitchFamily="34" charset="0"/>
              </a:rPr>
              <a:t>Tuesday</a:t>
            </a:r>
            <a:r>
              <a:rPr lang="en-US" sz="4500" dirty="0">
                <a:latin typeface="Arial Narrow" panose="020B0606020202030204" pitchFamily="34" charset="0"/>
              </a:rPr>
              <a:t>, </a:t>
            </a:r>
            <a:r>
              <a:rPr lang="en-US" sz="4500" b="1" dirty="0" smtClean="0">
                <a:latin typeface="Arial Narrow" panose="020B0606020202030204" pitchFamily="34" charset="0"/>
              </a:rPr>
              <a:t>27 </a:t>
            </a:r>
            <a:r>
              <a:rPr lang="en-GB" sz="4500" b="1" dirty="0">
                <a:latin typeface="Arial Narrow" panose="020B0606020202030204" pitchFamily="34" charset="0"/>
              </a:rPr>
              <a:t>March </a:t>
            </a:r>
            <a:r>
              <a:rPr lang="en-GB" sz="4500" b="1" dirty="0" smtClean="0">
                <a:latin typeface="Arial Narrow" panose="020B0606020202030204" pitchFamily="34" charset="0"/>
              </a:rPr>
              <a:t>2018.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GB" sz="4500" dirty="0" smtClean="0">
                <a:latin typeface="Arial Narrow" panose="020B0606020202030204" pitchFamily="34" charset="0"/>
              </a:rPr>
              <a:t>The supplementary examinations </a:t>
            </a:r>
            <a:r>
              <a:rPr lang="en-GB" sz="4500" b="1" dirty="0" smtClean="0">
                <a:latin typeface="Arial Narrow" panose="020B0606020202030204" pitchFamily="34" charset="0"/>
              </a:rPr>
              <a:t>allows</a:t>
            </a:r>
            <a:r>
              <a:rPr lang="en-GB" sz="4500" dirty="0" smtClean="0">
                <a:latin typeface="Arial Narrow" panose="020B0606020202030204" pitchFamily="34" charset="0"/>
              </a:rPr>
              <a:t> candidates who did not meet the NSC requirements  by 1-3 subjects, </a:t>
            </a:r>
            <a:r>
              <a:rPr lang="en-GB" sz="4500" b="1" dirty="0" smtClean="0">
                <a:latin typeface="Arial Narrow" panose="020B0606020202030204" pitchFamily="34" charset="0"/>
              </a:rPr>
              <a:t>a second chance.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GB" sz="4500" dirty="0" smtClean="0">
                <a:latin typeface="Arial Narrow" panose="020B0606020202030204" pitchFamily="34" charset="0"/>
              </a:rPr>
              <a:t>The </a:t>
            </a:r>
            <a:r>
              <a:rPr lang="en-GB" sz="4500" dirty="0">
                <a:latin typeface="Arial Narrow" panose="020B0606020202030204" pitchFamily="34" charset="0"/>
              </a:rPr>
              <a:t>Supplementary </a:t>
            </a:r>
            <a:r>
              <a:rPr lang="en-GB" sz="4500" dirty="0" smtClean="0">
                <a:latin typeface="Arial Narrow" panose="020B0606020202030204" pitchFamily="34" charset="0"/>
              </a:rPr>
              <a:t>Examinations were </a:t>
            </a:r>
            <a:r>
              <a:rPr lang="en-GB" sz="4500" b="1" dirty="0" smtClean="0">
                <a:latin typeface="Arial Narrow" panose="020B0606020202030204" pitchFamily="34" charset="0"/>
              </a:rPr>
              <a:t>successfully administered</a:t>
            </a:r>
            <a:r>
              <a:rPr lang="en-GB" sz="4500" dirty="0" smtClean="0">
                <a:latin typeface="Arial Narrow" panose="020B0606020202030204" pitchFamily="34" charset="0"/>
              </a:rPr>
              <a:t> across all PEDs.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ZA" sz="28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80312" y="641026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4</a:t>
            </a:r>
            <a:endParaRPr lang="en-ZA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77272"/>
            <a:ext cx="1763688" cy="949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40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ZA" sz="4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INTRODUCTION</a:t>
            </a:r>
            <a:endParaRPr lang="en-ZA" sz="4000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/>
          </a:bodyPr>
          <a:lstStyle/>
          <a:p>
            <a:pPr marL="542925" indent="-542925" algn="just" defTabSz="542925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800" dirty="0" smtClean="0">
                <a:latin typeface="Arial Narrow" panose="020B0606020202030204" pitchFamily="34" charset="0"/>
              </a:rPr>
              <a:t>f)	The </a:t>
            </a:r>
            <a:r>
              <a:rPr lang="en-GB" sz="2800" dirty="0">
                <a:latin typeface="Arial Narrow" panose="020B0606020202030204" pitchFamily="34" charset="0"/>
              </a:rPr>
              <a:t>only disruption to the examinations were the </a:t>
            </a:r>
            <a:r>
              <a:rPr lang="en-GB" sz="2800" b="1" dirty="0">
                <a:latin typeface="Arial Narrow" panose="020B0606020202030204" pitchFamily="34" charset="0"/>
              </a:rPr>
              <a:t>protest actions</a:t>
            </a:r>
            <a:r>
              <a:rPr lang="en-GB" sz="2800" dirty="0">
                <a:latin typeface="Arial Narrow" panose="020B0606020202030204" pitchFamily="34" charset="0"/>
              </a:rPr>
              <a:t> which </a:t>
            </a:r>
            <a:r>
              <a:rPr lang="en-GB" sz="2800" b="1" dirty="0">
                <a:latin typeface="Arial Narrow" panose="020B0606020202030204" pitchFamily="34" charset="0"/>
              </a:rPr>
              <a:t>resulted</a:t>
            </a:r>
            <a:r>
              <a:rPr lang="en-GB" sz="2800" dirty="0">
                <a:latin typeface="Arial Narrow" panose="020B0606020202030204" pitchFamily="34" charset="0"/>
              </a:rPr>
              <a:t> in some </a:t>
            </a:r>
            <a:r>
              <a:rPr lang="en-GB" sz="2800" b="1" dirty="0">
                <a:latin typeface="Arial Narrow" panose="020B0606020202030204" pitchFamily="34" charset="0"/>
              </a:rPr>
              <a:t>candidates not writing </a:t>
            </a:r>
            <a:r>
              <a:rPr lang="en-GB" sz="2800" dirty="0">
                <a:latin typeface="Arial Narrow" panose="020B0606020202030204" pitchFamily="34" charset="0"/>
              </a:rPr>
              <a:t>the examination in </a:t>
            </a:r>
            <a:r>
              <a:rPr lang="en-GB" sz="2800" b="1" dirty="0">
                <a:latin typeface="Arial Narrow" panose="020B0606020202030204" pitchFamily="34" charset="0"/>
              </a:rPr>
              <a:t>one or two papers</a:t>
            </a:r>
            <a:r>
              <a:rPr lang="en-GB" sz="2800" dirty="0">
                <a:latin typeface="Arial Narrow" panose="020B0606020202030204" pitchFamily="34" charset="0"/>
              </a:rPr>
              <a:t>.</a:t>
            </a:r>
          </a:p>
          <a:p>
            <a:pPr marL="542925" indent="-542925" algn="just" defTabSz="542925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800" dirty="0" smtClean="0">
                <a:latin typeface="Arial Narrow" panose="020B0606020202030204" pitchFamily="34" charset="0"/>
              </a:rPr>
              <a:t>g)	The supplementary examinations were conducted following the </a:t>
            </a:r>
            <a:r>
              <a:rPr lang="en-GB" sz="2800" b="1" dirty="0" smtClean="0">
                <a:latin typeface="Arial Narrow" panose="020B0606020202030204" pitchFamily="34" charset="0"/>
              </a:rPr>
              <a:t>same standard and rigour </a:t>
            </a:r>
            <a:r>
              <a:rPr lang="en-GB" sz="2800" dirty="0" smtClean="0">
                <a:latin typeface="Arial Narrow" panose="020B0606020202030204" pitchFamily="34" charset="0"/>
              </a:rPr>
              <a:t>of the November 2017 NSC examinations </a:t>
            </a:r>
          </a:p>
          <a:p>
            <a:pPr marL="542925" indent="-542925" algn="just" defTabSz="542925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800" dirty="0" smtClean="0">
                <a:latin typeface="Arial Narrow" panose="020B0606020202030204" pitchFamily="34" charset="0"/>
              </a:rPr>
              <a:t>h)	The normal </a:t>
            </a:r>
            <a:r>
              <a:rPr lang="en-GB" sz="2800" b="1" dirty="0" smtClean="0">
                <a:latin typeface="Arial Narrow" panose="020B0606020202030204" pitchFamily="34" charset="0"/>
              </a:rPr>
              <a:t>quality assurance procedures </a:t>
            </a:r>
            <a:r>
              <a:rPr lang="en-GB" sz="2800" dirty="0" smtClean="0">
                <a:latin typeface="Arial Narrow" panose="020B0606020202030204" pitchFamily="34" charset="0"/>
              </a:rPr>
              <a:t>of the </a:t>
            </a:r>
            <a:r>
              <a:rPr lang="en-GB" sz="2800" b="1" dirty="0" smtClean="0">
                <a:latin typeface="Arial Narrow" panose="020B0606020202030204" pitchFamily="34" charset="0"/>
              </a:rPr>
              <a:t>DBE</a:t>
            </a:r>
            <a:r>
              <a:rPr lang="en-GB" sz="2800" dirty="0" smtClean="0">
                <a:latin typeface="Arial Narrow" panose="020B0606020202030204" pitchFamily="34" charset="0"/>
              </a:rPr>
              <a:t> and </a:t>
            </a:r>
            <a:r>
              <a:rPr lang="en-GB" sz="2800" b="1" dirty="0" err="1" smtClean="0">
                <a:latin typeface="Arial Narrow" panose="020B0606020202030204" pitchFamily="34" charset="0"/>
              </a:rPr>
              <a:t>Umalusi</a:t>
            </a:r>
            <a:r>
              <a:rPr lang="en-GB" sz="2800" dirty="0" smtClean="0">
                <a:latin typeface="Arial Narrow" panose="020B0606020202030204" pitchFamily="34" charset="0"/>
              </a:rPr>
              <a:t> were applied to this examination.</a:t>
            </a:r>
          </a:p>
          <a:p>
            <a:pPr marL="542925" indent="-542925" algn="just" defTabSz="542925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800" dirty="0" err="1" smtClean="0">
                <a:latin typeface="Arial Narrow" panose="020B0606020202030204" pitchFamily="34" charset="0"/>
              </a:rPr>
              <a:t>i</a:t>
            </a:r>
            <a:r>
              <a:rPr lang="en-GB" sz="2800" dirty="0" smtClean="0">
                <a:latin typeface="Arial Narrow" panose="020B0606020202030204" pitchFamily="34" charset="0"/>
              </a:rPr>
              <a:t>)	The results were also </a:t>
            </a:r>
            <a:r>
              <a:rPr lang="en-GB" sz="2800" b="1" dirty="0" smtClean="0">
                <a:latin typeface="Arial Narrow" panose="020B0606020202030204" pitchFamily="34" charset="0"/>
              </a:rPr>
              <a:t>approved by </a:t>
            </a:r>
            <a:r>
              <a:rPr lang="en-GB" sz="2800" b="1" dirty="0" err="1" smtClean="0">
                <a:latin typeface="Arial Narrow" panose="020B0606020202030204" pitchFamily="34" charset="0"/>
              </a:rPr>
              <a:t>Umalusi</a:t>
            </a:r>
            <a:r>
              <a:rPr lang="en-GB" sz="2800" b="1" dirty="0" smtClean="0">
                <a:latin typeface="Arial Narrow" panose="020B0606020202030204" pitchFamily="34" charset="0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ZA" sz="28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80312" y="639633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5</a:t>
            </a:r>
            <a:endParaRPr lang="en-ZA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9281"/>
            <a:ext cx="1619672" cy="87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22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altLang="en-US" sz="36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SCOPE AND SIZE OF 2018 NSC  SUPPLEMENTARY  EXAMS</a:t>
            </a:r>
            <a:endParaRPr lang="en-ZA" sz="3600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8574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altLang="en-US" sz="24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n-US" altLang="en-US" sz="3000" dirty="0" smtClean="0">
                <a:latin typeface="Arial Narrow" panose="020B0606020202030204" pitchFamily="34" charset="0"/>
              </a:rPr>
              <a:t>No. of Candidates enrolled: 	</a:t>
            </a:r>
            <a:r>
              <a:rPr lang="en-ZA" sz="3000" b="1" dirty="0" smtClean="0">
                <a:latin typeface="Arial Narrow" panose="020B0606020202030204" pitchFamily="34" charset="0"/>
              </a:rPr>
              <a:t>93 338</a:t>
            </a:r>
            <a:endParaRPr lang="en-US" altLang="en-US" sz="30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en-US" altLang="en-US" sz="30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n-US" altLang="en-US" sz="3000" dirty="0" smtClean="0">
                <a:latin typeface="Arial Narrow" panose="020B0606020202030204" pitchFamily="34" charset="0"/>
              </a:rPr>
              <a:t>No. of candidates wrote:		</a:t>
            </a:r>
            <a:r>
              <a:rPr lang="en-US" altLang="en-US" sz="3000" b="1" dirty="0" smtClean="0">
                <a:latin typeface="Arial Narrow" panose="020B0606020202030204" pitchFamily="34" charset="0"/>
              </a:rPr>
              <a:t>52 214</a:t>
            </a:r>
          </a:p>
          <a:p>
            <a:pPr marL="0" indent="0" algn="just">
              <a:buNone/>
            </a:pPr>
            <a:endParaRPr lang="en-US" altLang="en-US" sz="30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n-US" altLang="en-US" sz="3000" dirty="0" smtClean="0">
                <a:latin typeface="Arial Narrow" panose="020B0606020202030204" pitchFamily="34" charset="0"/>
              </a:rPr>
              <a:t>Question </a:t>
            </a:r>
            <a:r>
              <a:rPr lang="en-US" altLang="en-US" sz="3000" dirty="0">
                <a:latin typeface="Arial Narrow" panose="020B0606020202030204" pitchFamily="34" charset="0"/>
              </a:rPr>
              <a:t>Papers:		</a:t>
            </a:r>
            <a:r>
              <a:rPr lang="en-US" altLang="en-US" sz="3000" dirty="0" smtClean="0">
                <a:latin typeface="Arial Narrow" panose="020B0606020202030204" pitchFamily="34" charset="0"/>
              </a:rPr>
              <a:t>             </a:t>
            </a:r>
            <a:r>
              <a:rPr lang="en-US" altLang="en-US" sz="3000" b="1" dirty="0" smtClean="0">
                <a:latin typeface="Arial Narrow" panose="020B0606020202030204" pitchFamily="34" charset="0"/>
              </a:rPr>
              <a:t>128</a:t>
            </a:r>
            <a:endParaRPr lang="en-US" altLang="en-US" sz="3000" b="1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en-US" altLang="en-US" sz="30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n-US" altLang="en-US" sz="3000" dirty="0" smtClean="0">
                <a:latin typeface="Arial Narrow" panose="020B0606020202030204" pitchFamily="34" charset="0"/>
              </a:rPr>
              <a:t>Examination </a:t>
            </a:r>
            <a:r>
              <a:rPr lang="en-US" altLang="en-US" sz="3000" dirty="0">
                <a:latin typeface="Arial Narrow" panose="020B0606020202030204" pitchFamily="34" charset="0"/>
              </a:rPr>
              <a:t>Centres:		</a:t>
            </a:r>
            <a:r>
              <a:rPr lang="en-US" altLang="en-US" sz="3000" dirty="0" smtClean="0">
                <a:latin typeface="Arial Narrow" panose="020B0606020202030204" pitchFamily="34" charset="0"/>
              </a:rPr>
              <a:t>  </a:t>
            </a:r>
            <a:r>
              <a:rPr lang="en-US" altLang="en-US" sz="3000" b="1" dirty="0" smtClean="0">
                <a:latin typeface="Arial Narrow" panose="020B0606020202030204" pitchFamily="34" charset="0"/>
              </a:rPr>
              <a:t>6 341</a:t>
            </a:r>
            <a:r>
              <a:rPr lang="en-US" altLang="en-US" sz="3000" b="1" dirty="0">
                <a:latin typeface="Arial Narrow" panose="020B0606020202030204" pitchFamily="34" charset="0"/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52320" y="639633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6</a:t>
            </a:r>
            <a:endParaRPr lang="en-ZA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9281"/>
            <a:ext cx="1691680" cy="87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05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algn="l"/>
            <a:r>
              <a:rPr lang="en-ZA" sz="22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NUMBER OF CANDIDATES ENTERED AND WROTE SUPPLEMENTARY EXAMINATION IN 2017 AND 2018</a:t>
            </a:r>
            <a:endParaRPr lang="en-ZA" b="1" dirty="0">
              <a:solidFill>
                <a:schemeClr val="accent2">
                  <a:lumMod val="50000"/>
                </a:schemeClr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81426"/>
              </p:ext>
            </p:extLst>
          </p:nvPr>
        </p:nvGraphicFramePr>
        <p:xfrm>
          <a:off x="9386" y="836712"/>
          <a:ext cx="9027110" cy="602128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88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98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50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23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34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56994">
                <a:tc rowSpan="3">
                  <a:txBody>
                    <a:bodyPr/>
                    <a:lstStyle/>
                    <a:p>
                      <a:pPr marL="457200" indent="27051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Province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Total number of full-time candidates that enrolled and wrote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- 2017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Total number of full-time candidates that enrolled and wrote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- 2018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itchFamily="34" charset="0"/>
                        </a:rPr>
                        <a:t>Enrolled (E)</a:t>
                      </a:r>
                      <a:endParaRPr lang="en-ZA" sz="1600" b="1" dirty="0"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GB" sz="1600" b="1" dirty="0">
                          <a:effectLst/>
                          <a:latin typeface="Arial Narrow" pitchFamily="34" charset="0"/>
                        </a:rPr>
                        <a:t>Wrote</a:t>
                      </a:r>
                      <a:endParaRPr lang="en-ZA" sz="1600" b="1" dirty="0">
                        <a:effectLst/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GB" sz="1600" b="1" dirty="0">
                          <a:effectLst/>
                          <a:latin typeface="Arial Narrow" pitchFamily="34" charset="0"/>
                        </a:rPr>
                        <a:t>(W)</a:t>
                      </a:r>
                      <a:endParaRPr lang="en-ZA" sz="1600" b="1" dirty="0"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GB" sz="1600" b="1" dirty="0">
                          <a:effectLst/>
                          <a:latin typeface="Arial Narrow" pitchFamily="34" charset="0"/>
                        </a:rPr>
                        <a:t>Difference</a:t>
                      </a:r>
                      <a:endParaRPr lang="en-ZA" sz="1600" b="1" dirty="0">
                        <a:effectLst/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GB" sz="1600" b="1" dirty="0">
                          <a:effectLst/>
                          <a:latin typeface="Arial Narrow" pitchFamily="34" charset="0"/>
                        </a:rPr>
                        <a:t>(E-W)</a:t>
                      </a:r>
                      <a:endParaRPr lang="en-ZA" sz="1600" b="1" dirty="0"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itchFamily="34" charset="0"/>
                        </a:rPr>
                        <a:t>Enrolled (E)</a:t>
                      </a:r>
                      <a:endParaRPr lang="en-ZA" sz="1600" b="1" dirty="0"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GB" sz="1600" b="1" dirty="0">
                          <a:effectLst/>
                          <a:latin typeface="Arial Narrow" pitchFamily="34" charset="0"/>
                        </a:rPr>
                        <a:t>Wrote</a:t>
                      </a:r>
                      <a:endParaRPr lang="en-ZA" sz="1600" b="1" dirty="0">
                        <a:effectLst/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GB" sz="1600" b="1" dirty="0">
                          <a:effectLst/>
                          <a:latin typeface="Arial Narrow" pitchFamily="34" charset="0"/>
                        </a:rPr>
                        <a:t>(W)</a:t>
                      </a:r>
                      <a:endParaRPr lang="en-ZA" sz="1600" b="1" dirty="0"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GB" sz="1600" b="1" dirty="0">
                          <a:effectLst/>
                          <a:latin typeface="Arial Narrow" pitchFamily="34" charset="0"/>
                        </a:rPr>
                        <a:t>Difference</a:t>
                      </a:r>
                      <a:endParaRPr lang="en-ZA" sz="1600" b="1" dirty="0">
                        <a:effectLst/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GB" sz="1600" b="1" dirty="0">
                          <a:effectLst/>
                          <a:latin typeface="Arial Narrow" pitchFamily="34" charset="0"/>
                        </a:rPr>
                        <a:t>(E-W)</a:t>
                      </a:r>
                      <a:endParaRPr lang="en-ZA" sz="1600" b="1" dirty="0"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26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 Narrow" pitchFamily="34" charset="0"/>
                        </a:rPr>
                        <a:t>No.</a:t>
                      </a:r>
                      <a:endParaRPr lang="en-ZA" sz="1600" b="1" dirty="0"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 Narrow" pitchFamily="34" charset="0"/>
                        </a:rPr>
                        <a:t>No.</a:t>
                      </a:r>
                      <a:endParaRPr lang="en-ZA" sz="1600" b="1" dirty="0"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GB" sz="1600" dirty="0">
                          <a:effectLst/>
                          <a:latin typeface="Arial Narrow" pitchFamily="34" charset="0"/>
                        </a:rPr>
                        <a:t>No.</a:t>
                      </a:r>
                      <a:endParaRPr lang="en-ZA" sz="1600" b="1" dirty="0"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GB" sz="1600" dirty="0">
                          <a:effectLst/>
                          <a:latin typeface="Arial Narrow" pitchFamily="34" charset="0"/>
                        </a:rPr>
                        <a:t>%</a:t>
                      </a:r>
                      <a:endParaRPr lang="en-ZA" sz="1600" b="1" dirty="0"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 Narrow" pitchFamily="34" charset="0"/>
                        </a:rPr>
                        <a:t>No.</a:t>
                      </a:r>
                      <a:endParaRPr lang="en-ZA" sz="1600" b="1" dirty="0"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 Narrow" pitchFamily="34" charset="0"/>
                        </a:rPr>
                        <a:t>No.</a:t>
                      </a:r>
                      <a:endParaRPr lang="en-ZA" sz="1600" b="1" dirty="0"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GB" sz="1600" dirty="0">
                          <a:effectLst/>
                          <a:latin typeface="Arial Narrow" pitchFamily="34" charset="0"/>
                        </a:rPr>
                        <a:t>No.</a:t>
                      </a:r>
                      <a:endParaRPr lang="en-ZA" sz="1600" b="1" dirty="0"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GB" sz="1600" dirty="0">
                          <a:effectLst/>
                          <a:latin typeface="Arial Narrow" pitchFamily="34" charset="0"/>
                        </a:rPr>
                        <a:t>%</a:t>
                      </a:r>
                      <a:endParaRPr lang="en-ZA" sz="1600" b="1" dirty="0"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9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Eastern Cape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23 308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8 424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14 884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63.9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18 625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7 516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11 109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59.6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9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Free State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3 210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1 877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1 333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2 677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1 758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919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34.3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9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Gauteng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15 862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7 835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8 027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10 972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7 855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3 117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28.4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9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KwaZulu-Natal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36 387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22 673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13 714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37.7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21 745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9 503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12 242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56.3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9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Limpopo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22 931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20 295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2 636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15 960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10 768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5 192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32.5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9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Mpumalanga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10 855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8 195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2 660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9 714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4 562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5 152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53.0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9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North West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3 885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2 829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1 056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27.2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 </a:t>
                      </a:r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862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3 491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1 371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28.2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39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Northern Cape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1 755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1 259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28.3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1 828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 </a:t>
                      </a:r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338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490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26.8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39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Western Cape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5 955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3 373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2 582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43.4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6 955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5 423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1 532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22.0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39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National 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124 148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76 760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47 388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38.2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93 338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52 214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41 124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44.1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5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COMPARISON OF THE NSC NOVEMBER 2017 EXAMINATION RESULTS  AND THE COMBINED RESULTS </a:t>
            </a:r>
            <a:endParaRPr lang="en-ZA" sz="2400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509425"/>
              </p:ext>
            </p:extLst>
          </p:nvPr>
        </p:nvGraphicFramePr>
        <p:xfrm>
          <a:off x="179513" y="1141408"/>
          <a:ext cx="8784975" cy="5716592"/>
        </p:xfrm>
        <a:graphic>
          <a:graphicData uri="http://schemas.openxmlformats.org/drawingml/2006/table">
            <a:tbl>
              <a:tblPr/>
              <a:tblGrid>
                <a:gridCol w="147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29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0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29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993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1640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Province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November </a:t>
                      </a:r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 </a:t>
                      </a:r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NSC examinations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Combined November </a:t>
                      </a:r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 </a:t>
                      </a:r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NSC exam and Supplementary </a:t>
                      </a:r>
                      <a:r>
                        <a:rPr lang="en-Z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NSC exam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11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 Wrote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 Wrote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Combined % - November % (Difference)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4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Eastern Cape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67 648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43 981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65.0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70 192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45 558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64.9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2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Free 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25 130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21 631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86.1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25 </a:t>
                      </a: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218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22 </a:t>
                      </a:r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074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1.5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2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Gauteng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97 284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82 826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98 245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84 665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2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KwaZulu-Natal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124 317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90 589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124 841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92 063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2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Limpopo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83 228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54 625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65.6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83 524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56 717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67.9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Mpumalanga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48 483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36 273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48 556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37 000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2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 West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30 792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24 462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79.4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30 855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25 243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2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Northern Cape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8 735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6 608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75.6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8 758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6 851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12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Western Cape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48 867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40 440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49 186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41 352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1289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National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534 484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401 435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539 </a:t>
                      </a:r>
                      <a:r>
                        <a:rPr lang="en-Z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375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411 </a:t>
                      </a:r>
                      <a:r>
                        <a:rPr lang="en-Z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523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76.3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22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846"/>
            <a:ext cx="8301608" cy="897874"/>
          </a:xfrm>
        </p:spPr>
        <p:txBody>
          <a:bodyPr>
            <a:normAutofit/>
          </a:bodyPr>
          <a:lstStyle/>
          <a:p>
            <a:r>
              <a:rPr lang="en-ZA" sz="2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PERCENTAGES ACHIEVED IN NOVEMBER 2017         </a:t>
            </a:r>
            <a:br>
              <a:rPr lang="en-ZA" sz="2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</a:br>
            <a:r>
              <a:rPr lang="en-ZA" sz="2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AND COMBINED</a:t>
            </a:r>
            <a:endParaRPr lang="en-ZA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0874967"/>
              </p:ext>
            </p:extLst>
          </p:nvPr>
        </p:nvGraphicFramePr>
        <p:xfrm>
          <a:off x="179512" y="908720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80312" y="639633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/>
              <a:t>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3296"/>
            <a:ext cx="1691680" cy="73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7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New DBE Presentation template</Template>
  <TotalTime>3117</TotalTime>
  <Words>1559</Words>
  <Application>Microsoft Office PowerPoint</Application>
  <PresentationFormat>On-screen Show (4:3)</PresentationFormat>
  <Paragraphs>725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Narrow</vt:lpstr>
      <vt:lpstr>Calibri</vt:lpstr>
      <vt:lpstr>Century Gothic</vt:lpstr>
      <vt:lpstr>Times New Roman</vt:lpstr>
      <vt:lpstr>New DBE Presentation template</vt:lpstr>
      <vt:lpstr>   PRESENTATION TO PORTFOLIO COMMITTEE ON BASIC EDUCATION    </vt:lpstr>
      <vt:lpstr>PRESENTATION OUTLINE</vt:lpstr>
      <vt:lpstr>PURPOSE</vt:lpstr>
      <vt:lpstr>INTRODUCTION</vt:lpstr>
      <vt:lpstr>INTRODUCTION</vt:lpstr>
      <vt:lpstr>SCOPE AND SIZE OF 2018 NSC  SUPPLEMENTARY  EXAMS</vt:lpstr>
      <vt:lpstr>NUMBER OF CANDIDATES ENTERED AND WROTE SUPPLEMENTARY EXAMINATION IN 2017 AND 2018</vt:lpstr>
      <vt:lpstr>COMPARISON OF THE NSC NOVEMBER 2017 EXAMINATION RESULTS  AND THE COMBINED RESULTS </vt:lpstr>
      <vt:lpstr>PERCENTAGES ACHIEVED IN NOVEMBER 2017          AND COMBINED</vt:lpstr>
      <vt:lpstr>Consolidation of NSC and Supplementary Data </vt:lpstr>
      <vt:lpstr>COMPARISON OF THE NSC  2016/17 and 2017/18 COMBINED RESULTS </vt:lpstr>
      <vt:lpstr>Combined results for NSC Nov 2017 and Supplementary Exam Numbers Wrote and Achieved per Gender</vt:lpstr>
      <vt:lpstr>Combined results for NSC Nov 2017 and Supplementary Exam Percentage Achieved per Gender</vt:lpstr>
      <vt:lpstr>COMPARISON OF THE NSC NOVEMBER 2017  EXAMINATIONS AND COMBINED RESULTS BY QUALIFICATION TYPE</vt:lpstr>
      <vt:lpstr>  COMPARISON OF THE NOVEMBER 2017 AND COMBINED RESULTS BASED ON QUALIFICATION TYPES  </vt:lpstr>
      <vt:lpstr>  COMPARISON OF PERFORMANCE IN SELECTED SUBJECTS  COMBINED RESULTS (2016/17 AND 2017/18) </vt:lpstr>
      <vt:lpstr>Combined Results for NSC Nov 2017 and Supplementary Exam Number of Schools per Quintile per Pass % Interval</vt:lpstr>
      <vt:lpstr>SUMMARY OF GAINS</vt:lpstr>
      <vt:lpstr>RECOMMENDATION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Title here</dc:title>
  <dc:creator>Moja Boitumelo</dc:creator>
  <cp:lastModifiedBy>Llewellyn Brown</cp:lastModifiedBy>
  <cp:revision>237</cp:revision>
  <cp:lastPrinted>2018-08-17T07:00:27Z</cp:lastPrinted>
  <dcterms:created xsi:type="dcterms:W3CDTF">2016-04-18T12:36:04Z</dcterms:created>
  <dcterms:modified xsi:type="dcterms:W3CDTF">2018-08-24T09:16:04Z</dcterms:modified>
</cp:coreProperties>
</file>