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2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61" r:id="rId2"/>
    <p:sldId id="408" r:id="rId3"/>
    <p:sldId id="695" r:id="rId4"/>
    <p:sldId id="589" r:id="rId5"/>
    <p:sldId id="733" r:id="rId6"/>
    <p:sldId id="729" r:id="rId7"/>
    <p:sldId id="735" r:id="rId8"/>
    <p:sldId id="736" r:id="rId9"/>
    <p:sldId id="658" r:id="rId10"/>
    <p:sldId id="697" r:id="rId11"/>
    <p:sldId id="731" r:id="rId12"/>
    <p:sldId id="696" r:id="rId13"/>
    <p:sldId id="662" r:id="rId14"/>
    <p:sldId id="713" r:id="rId15"/>
    <p:sldId id="732" r:id="rId16"/>
    <p:sldId id="665" r:id="rId17"/>
    <p:sldId id="670" r:id="rId18"/>
    <p:sldId id="709" r:id="rId19"/>
    <p:sldId id="707" r:id="rId20"/>
    <p:sldId id="669" r:id="rId21"/>
    <p:sldId id="671" r:id="rId22"/>
    <p:sldId id="700" r:id="rId23"/>
    <p:sldId id="701" r:id="rId24"/>
    <p:sldId id="674" r:id="rId25"/>
    <p:sldId id="676" r:id="rId26"/>
    <p:sldId id="678" r:id="rId27"/>
    <p:sldId id="724" r:id="rId28"/>
    <p:sldId id="734" r:id="rId29"/>
    <p:sldId id="723" r:id="rId30"/>
    <p:sldId id="730" r:id="rId31"/>
    <p:sldId id="527" r:id="rId32"/>
  </p:sldIdLst>
  <p:sldSz cx="9144000" cy="6858000" type="screen4x3"/>
  <p:notesSz cx="6858000" cy="9947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na" initials="" lastIdx="4" clrIdx="0"/>
  <p:cmAuthor id="1" name="Bongani" initials="" lastIdx="5" clrIdx="1"/>
  <p:cmAuthor id="2" name="ramosm" initials="r" lastIdx="5" clrIdx="2"/>
  <p:cmAuthor id="3" name="Tania Ajam" initials="TA" lastIdx="4" clrIdx="3"/>
  <p:cmAuthor id="4" name="Ramos Mabugu" initials="RM" lastIdx="29" clrIdx="4">
    <p:extLst>
      <p:ext uri="{19B8F6BF-5375-455C-9EA6-DF929625EA0E}">
        <p15:presenceInfo xmlns:p15="http://schemas.microsoft.com/office/powerpoint/2012/main" userId="S-1-5-21-1960408961-796845957-839522115-3168" providerId="AD"/>
      </p:ext>
    </p:extLst>
  </p:cmAuthor>
  <p:cmAuthor id="5" name="Kay Brown" initials="KB" lastIdx="5" clrIdx="5">
    <p:extLst>
      <p:ext uri="{19B8F6BF-5375-455C-9EA6-DF929625EA0E}">
        <p15:presenceInfo xmlns:p15="http://schemas.microsoft.com/office/powerpoint/2012/main" userId="S-1-5-21-1960408961-796845957-839522115-91832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6F60"/>
    <a:srgbClr val="3B7150"/>
    <a:srgbClr val="366C5B"/>
    <a:srgbClr val="FF0000"/>
    <a:srgbClr val="3F9367"/>
    <a:srgbClr val="66FF99"/>
    <a:srgbClr val="99FF99"/>
    <a:srgbClr val="C25552"/>
    <a:srgbClr val="4AAC79"/>
    <a:srgbClr val="CD73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46" autoAdjust="0"/>
    <p:restoredTop sz="94444" autoAdjust="0"/>
  </p:normalViewPr>
  <p:slideViewPr>
    <p:cSldViewPr>
      <p:cViewPr varScale="1">
        <p:scale>
          <a:sx n="69" d="100"/>
          <a:sy n="69" d="100"/>
        </p:scale>
        <p:origin x="13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2970" y="-96"/>
      </p:cViewPr>
      <p:guideLst>
        <p:guide orient="horz" pos="3132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59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632239932534457E-2"/>
          <c:y val="0.14351851851851852"/>
          <c:w val="0.90748514173410488"/>
          <c:h val="0.732059638378536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'GDP Comparison'!$C$1</c:f>
              <c:strCache>
                <c:ptCount val="1"/>
                <c:pt idx="0">
                  <c:v>World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'GDP Comparison'!$B$2:$B$12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'GDP Comparison'!$C$2:$C$12</c:f>
              <c:numCache>
                <c:formatCode>0%</c:formatCode>
                <c:ptCount val="11"/>
                <c:pt idx="0">
                  <c:v>3.0079999999999999E-2</c:v>
                </c:pt>
                <c:pt idx="1">
                  <c:v>-1.31E-3</c:v>
                </c:pt>
                <c:pt idx="2">
                  <c:v>5.3949999999999998E-2</c:v>
                </c:pt>
                <c:pt idx="3">
                  <c:v>4.2880000000000001E-2</c:v>
                </c:pt>
                <c:pt idx="4">
                  <c:v>3.5230000000000004E-2</c:v>
                </c:pt>
                <c:pt idx="5">
                  <c:v>3.4720000000000001E-2</c:v>
                </c:pt>
                <c:pt idx="6">
                  <c:v>3.5659999999999997E-2</c:v>
                </c:pt>
                <c:pt idx="7">
                  <c:v>3.3980000000000003E-2</c:v>
                </c:pt>
                <c:pt idx="8">
                  <c:v>3.211E-2</c:v>
                </c:pt>
                <c:pt idx="9">
                  <c:v>3.7000000000000005E-2</c:v>
                </c:pt>
                <c:pt idx="10">
                  <c:v>3.9E-2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5F7-4462-B637-A3F3FFA20E08}"/>
            </c:ext>
          </c:extLst>
        </c:ser>
        <c:ser>
          <c:idx val="1"/>
          <c:order val="1"/>
          <c:tx>
            <c:strRef>
              <c:f>'GDP Comparison'!$D$1</c:f>
              <c:strCache>
                <c:ptCount val="1"/>
                <c:pt idx="0">
                  <c:v>Emerging Markets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accent3"/>
              </a:solidFill>
            </a:ln>
            <a:effectLst/>
          </c:spPr>
          <c:invertIfNegative val="0"/>
          <c:cat>
            <c:numRef>
              <c:f>'GDP Comparison'!$B$2:$B$12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'GDP Comparison'!$D$2:$D$12</c:f>
              <c:numCache>
                <c:formatCode>0%</c:formatCode>
                <c:ptCount val="11"/>
                <c:pt idx="0">
                  <c:v>5.7519999999999995E-2</c:v>
                </c:pt>
                <c:pt idx="1">
                  <c:v>2.8149999999999998E-2</c:v>
                </c:pt>
                <c:pt idx="2">
                  <c:v>7.4139999999999998E-2</c:v>
                </c:pt>
                <c:pt idx="3">
                  <c:v>6.4059999999999992E-2</c:v>
                </c:pt>
                <c:pt idx="4">
                  <c:v>5.3920000000000003E-2</c:v>
                </c:pt>
                <c:pt idx="5">
                  <c:v>5.1239999999999994E-2</c:v>
                </c:pt>
                <c:pt idx="6">
                  <c:v>4.6849999999999996E-2</c:v>
                </c:pt>
                <c:pt idx="7">
                  <c:v>4.2569999999999997E-2</c:v>
                </c:pt>
                <c:pt idx="8">
                  <c:v>4.3270000000000003E-2</c:v>
                </c:pt>
                <c:pt idx="9">
                  <c:v>4.7E-2</c:v>
                </c:pt>
                <c:pt idx="10">
                  <c:v>4.9000000000000002E-2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5F7-4462-B637-A3F3FFA20E08}"/>
            </c:ext>
          </c:extLst>
        </c:ser>
        <c:ser>
          <c:idx val="2"/>
          <c:order val="2"/>
          <c:tx>
            <c:strRef>
              <c:f>'GDP Comparison'!$E$1</c:f>
              <c:strCache>
                <c:ptCount val="1"/>
                <c:pt idx="0">
                  <c:v>SSA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FFFF00"/>
              </a:solidFill>
            </a:ln>
            <a:effectLst/>
          </c:spPr>
          <c:invertIfNegative val="0"/>
          <c:cat>
            <c:numRef>
              <c:f>'GDP Comparison'!$B$2:$B$12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'GDP Comparison'!$E$2:$E$12</c:f>
              <c:numCache>
                <c:formatCode>0%</c:formatCode>
                <c:ptCount val="11"/>
                <c:pt idx="0">
                  <c:v>5.9139999999999998E-2</c:v>
                </c:pt>
                <c:pt idx="1">
                  <c:v>3.8949999999999999E-2</c:v>
                </c:pt>
                <c:pt idx="2">
                  <c:v>7.0010000000000003E-2</c:v>
                </c:pt>
                <c:pt idx="3">
                  <c:v>5.0860000000000002E-2</c:v>
                </c:pt>
                <c:pt idx="4">
                  <c:v>4.369E-2</c:v>
                </c:pt>
                <c:pt idx="5">
                  <c:v>5.3269999999999998E-2</c:v>
                </c:pt>
                <c:pt idx="6">
                  <c:v>5.083E-2</c:v>
                </c:pt>
                <c:pt idx="7">
                  <c:v>3.3849999999999998E-2</c:v>
                </c:pt>
                <c:pt idx="8">
                  <c:v>1.366E-2</c:v>
                </c:pt>
                <c:pt idx="9">
                  <c:v>2.7000000000000003E-2</c:v>
                </c:pt>
                <c:pt idx="10">
                  <c:v>3.3000000000000002E-2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5F7-4462-B637-A3F3FFA20E08}"/>
            </c:ext>
          </c:extLst>
        </c:ser>
        <c:ser>
          <c:idx val="3"/>
          <c:order val="3"/>
          <c:tx>
            <c:strRef>
              <c:f>'GDP Comparison'!$F$1</c:f>
              <c:strCache>
                <c:ptCount val="1"/>
                <c:pt idx="0">
                  <c:v>RSA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'GDP Comparison'!$B$2:$B$12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'GDP Comparison'!$F$2:$F$12</c:f>
              <c:numCache>
                <c:formatCode>0%</c:formatCode>
                <c:ptCount val="11"/>
                <c:pt idx="0">
                  <c:v>3.1910000000000001E-2</c:v>
                </c:pt>
                <c:pt idx="1">
                  <c:v>-1.538E-2</c:v>
                </c:pt>
                <c:pt idx="2">
                  <c:v>3.04E-2</c:v>
                </c:pt>
                <c:pt idx="3">
                  <c:v>3.2840000000000001E-2</c:v>
                </c:pt>
                <c:pt idx="4">
                  <c:v>2.213E-2</c:v>
                </c:pt>
                <c:pt idx="5">
                  <c:v>2.4889999999999999E-2</c:v>
                </c:pt>
                <c:pt idx="6">
                  <c:v>1.7000000000000001E-2</c:v>
                </c:pt>
                <c:pt idx="7">
                  <c:v>1.299E-2</c:v>
                </c:pt>
                <c:pt idx="8">
                  <c:v>2.7900000000000004E-3</c:v>
                </c:pt>
                <c:pt idx="9">
                  <c:v>9.0000000000000011E-3</c:v>
                </c:pt>
                <c:pt idx="10">
                  <c:v>1.4999999999999999E-2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5F7-4462-B637-A3F3FFA20E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36992656"/>
        <c:axId val="136996576"/>
      </c:barChart>
      <c:catAx>
        <c:axId val="136992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136996576"/>
        <c:crosses val="autoZero"/>
        <c:auto val="1"/>
        <c:lblAlgn val="ctr"/>
        <c:lblOffset val="100"/>
        <c:noMultiLvlLbl val="0"/>
      </c:catAx>
      <c:valAx>
        <c:axId val="13699657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13699265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25193369058034415"/>
          <c:y val="0.91261522309711285"/>
          <c:w val="0.54702300233304157"/>
          <c:h val="7.81256342957130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>
          <a:lumMod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977367751217966E-2"/>
          <c:y val="4.4277905900969639E-2"/>
          <c:w val="0.89580851169793396"/>
          <c:h val="0.74211661667222162"/>
        </c:manualLayout>
      </c:layout>
      <c:lineChart>
        <c:grouping val="standard"/>
        <c:varyColors val="0"/>
        <c:ser>
          <c:idx val="0"/>
          <c:order val="0"/>
          <c:tx>
            <c:strRef>
              <c:f>Sheet2!$X$23</c:f>
              <c:strCache>
                <c:ptCount val="1"/>
                <c:pt idx="0">
                  <c:v>Block Grants</c:v>
                </c:pt>
              </c:strCache>
            </c:strRef>
          </c:tx>
          <c:spPr>
            <a:ln w="28575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Sheet2!$Y$22:$AN$22</c:f>
              <c:strCache>
                <c:ptCount val="16"/>
                <c:pt idx="0">
                  <c:v>2003/04</c:v>
                </c:pt>
                <c:pt idx="1">
                  <c:v>2004/05</c:v>
                </c:pt>
                <c:pt idx="2">
                  <c:v>2005/06</c:v>
                </c:pt>
                <c:pt idx="3">
                  <c:v>2006/07</c:v>
                </c:pt>
                <c:pt idx="4">
                  <c:v>2007/08</c:v>
                </c:pt>
                <c:pt idx="5">
                  <c:v>2008/09</c:v>
                </c:pt>
                <c:pt idx="6">
                  <c:v>2009/10</c:v>
                </c:pt>
                <c:pt idx="7">
                  <c:v>2010/11</c:v>
                </c:pt>
                <c:pt idx="8">
                  <c:v>2011/12</c:v>
                </c:pt>
                <c:pt idx="9">
                  <c:v>2012/13</c:v>
                </c:pt>
                <c:pt idx="10">
                  <c:v>2013/14</c:v>
                </c:pt>
                <c:pt idx="11">
                  <c:v>2014/15</c:v>
                </c:pt>
                <c:pt idx="12">
                  <c:v>2015/16</c:v>
                </c:pt>
                <c:pt idx="13">
                  <c:v>2016/17</c:v>
                </c:pt>
                <c:pt idx="14">
                  <c:v>2017/18</c:v>
                </c:pt>
                <c:pt idx="15">
                  <c:v>2018/19</c:v>
                </c:pt>
              </c:strCache>
            </c:strRef>
          </c:cat>
          <c:val>
            <c:numRef>
              <c:f>Sheet2!$Y$23:$AN$23</c:f>
              <c:numCache>
                <c:formatCode>0.0%</c:formatCode>
                <c:ptCount val="16"/>
                <c:pt idx="0">
                  <c:v>0.10816551667191976</c:v>
                </c:pt>
                <c:pt idx="1">
                  <c:v>6.6353461200546082E-2</c:v>
                </c:pt>
                <c:pt idx="2">
                  <c:v>5.4099049208503169E-2</c:v>
                </c:pt>
                <c:pt idx="3">
                  <c:v>9.336482232487997E-2</c:v>
                </c:pt>
                <c:pt idx="4">
                  <c:v>5.107791866237088E-2</c:v>
                </c:pt>
                <c:pt idx="5">
                  <c:v>8.8893942059811382E-2</c:v>
                </c:pt>
                <c:pt idx="6">
                  <c:v>7.0194121448913682E-2</c:v>
                </c:pt>
                <c:pt idx="7">
                  <c:v>4.8877251968236335E-2</c:v>
                </c:pt>
                <c:pt idx="8">
                  <c:v>-7.0369699382758499E-3</c:v>
                </c:pt>
                <c:pt idx="9">
                  <c:v>4.0389541535595708E-2</c:v>
                </c:pt>
                <c:pt idx="10">
                  <c:v>2.0238479310097368E-4</c:v>
                </c:pt>
                <c:pt idx="11">
                  <c:v>1.407526288104255E-2</c:v>
                </c:pt>
                <c:pt idx="12">
                  <c:v>3.2687568631851294E-2</c:v>
                </c:pt>
                <c:pt idx="13">
                  <c:v>-1.1746308996441135E-2</c:v>
                </c:pt>
                <c:pt idx="14">
                  <c:v>5.3656640354827978E-2</c:v>
                </c:pt>
                <c:pt idx="15">
                  <c:v>1.8058542738982108E-2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BCF-4185-A98B-BA1934AC8C49}"/>
            </c:ext>
          </c:extLst>
        </c:ser>
        <c:ser>
          <c:idx val="1"/>
          <c:order val="1"/>
          <c:tx>
            <c:strRef>
              <c:f>Sheet2!$X$24</c:f>
              <c:strCache>
                <c:ptCount val="1"/>
                <c:pt idx="0">
                  <c:v>Conditional Grants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Sheet2!$Y$22:$AN$22</c:f>
              <c:strCache>
                <c:ptCount val="16"/>
                <c:pt idx="0">
                  <c:v>2003/04</c:v>
                </c:pt>
                <c:pt idx="1">
                  <c:v>2004/05</c:v>
                </c:pt>
                <c:pt idx="2">
                  <c:v>2005/06</c:v>
                </c:pt>
                <c:pt idx="3">
                  <c:v>2006/07</c:v>
                </c:pt>
                <c:pt idx="4">
                  <c:v>2007/08</c:v>
                </c:pt>
                <c:pt idx="5">
                  <c:v>2008/09</c:v>
                </c:pt>
                <c:pt idx="6">
                  <c:v>2009/10</c:v>
                </c:pt>
                <c:pt idx="7">
                  <c:v>2010/11</c:v>
                </c:pt>
                <c:pt idx="8">
                  <c:v>2011/12</c:v>
                </c:pt>
                <c:pt idx="9">
                  <c:v>2012/13</c:v>
                </c:pt>
                <c:pt idx="10">
                  <c:v>2013/14</c:v>
                </c:pt>
                <c:pt idx="11">
                  <c:v>2014/15</c:v>
                </c:pt>
                <c:pt idx="12">
                  <c:v>2015/16</c:v>
                </c:pt>
                <c:pt idx="13">
                  <c:v>2016/17</c:v>
                </c:pt>
                <c:pt idx="14">
                  <c:v>2017/18</c:v>
                </c:pt>
                <c:pt idx="15">
                  <c:v>2018/19</c:v>
                </c:pt>
              </c:strCache>
            </c:strRef>
          </c:cat>
          <c:val>
            <c:numRef>
              <c:f>Sheet2!$Y$24:$AN$24</c:f>
              <c:numCache>
                <c:formatCode>0.0%</c:formatCode>
                <c:ptCount val="16"/>
                <c:pt idx="0">
                  <c:v>0.12104415686771475</c:v>
                </c:pt>
                <c:pt idx="1">
                  <c:v>7.1907617462974249E-2</c:v>
                </c:pt>
                <c:pt idx="2">
                  <c:v>5.6568355037813323E-2</c:v>
                </c:pt>
                <c:pt idx="3">
                  <c:v>0.31426304158263663</c:v>
                </c:pt>
                <c:pt idx="4">
                  <c:v>-7.735004664434153E-2</c:v>
                </c:pt>
                <c:pt idx="5">
                  <c:v>0.13464020569188184</c:v>
                </c:pt>
                <c:pt idx="6">
                  <c:v>0.21979196214363128</c:v>
                </c:pt>
                <c:pt idx="7">
                  <c:v>0.26473769374823775</c:v>
                </c:pt>
                <c:pt idx="8">
                  <c:v>9.1701367864254424E-2</c:v>
                </c:pt>
                <c:pt idx="9">
                  <c:v>4.6926855736745043E-2</c:v>
                </c:pt>
                <c:pt idx="10">
                  <c:v>-4.4019858859735361E-2</c:v>
                </c:pt>
                <c:pt idx="11">
                  <c:v>1.2450066439595009E-2</c:v>
                </c:pt>
                <c:pt idx="12">
                  <c:v>1.5803175509910172E-2</c:v>
                </c:pt>
                <c:pt idx="13">
                  <c:v>-1.053018245959636E-2</c:v>
                </c:pt>
                <c:pt idx="14">
                  <c:v>5.2296841114188419E-2</c:v>
                </c:pt>
                <c:pt idx="15">
                  <c:v>-2.7146057970503956E-2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BCF-4185-A98B-BA1934AC8C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4743056"/>
        <c:axId val="632746928"/>
      </c:lineChart>
      <c:catAx>
        <c:axId val="584743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632746928"/>
        <c:crosses val="autoZero"/>
        <c:auto val="0"/>
        <c:lblAlgn val="ctr"/>
        <c:lblOffset val="100"/>
        <c:noMultiLvlLbl val="0"/>
      </c:catAx>
      <c:valAx>
        <c:axId val="632746928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584743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007984261374697"/>
          <c:y val="0.90638667103970783"/>
          <c:w val="0.3988855473704242"/>
          <c:h val="6.06858847133259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bg1">
          <a:lumMod val="75000"/>
        </a:schemeClr>
      </a:solidFill>
      <a:prstDash val="solid"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86620492459902"/>
          <c:y val="8.3529364964785816E-2"/>
          <c:w val="0.81534668662546261"/>
          <c:h val="0.72341013244035579"/>
        </c:manualLayout>
      </c:layout>
      <c:lineChart>
        <c:grouping val="standard"/>
        <c:varyColors val="0"/>
        <c:ser>
          <c:idx val="0"/>
          <c:order val="0"/>
          <c:tx>
            <c:strRef>
              <c:f>'Figure 16'!$A$3</c:f>
              <c:strCache>
                <c:ptCount val="1"/>
                <c:pt idx="0">
                  <c:v>Gauteng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'Figure 16'!$B$2:$P$2</c:f>
              <c:numCache>
                <c:formatCode>General</c:formatCod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numCache>
            </c:numRef>
          </c:cat>
          <c:val>
            <c:numRef>
              <c:f>'Figure 16'!$B$3:$P$3</c:f>
              <c:numCache>
                <c:formatCode>_ * #\,##0_ ;_ * \-#\,##0_ ;_ * "-"??_ ;_ @_ </c:formatCode>
                <c:ptCount val="15"/>
                <c:pt idx="0">
                  <c:v>-53287</c:v>
                </c:pt>
                <c:pt idx="1">
                  <c:v>641476</c:v>
                </c:pt>
                <c:pt idx="2">
                  <c:v>225711</c:v>
                </c:pt>
                <c:pt idx="3">
                  <c:v>254643</c:v>
                </c:pt>
                <c:pt idx="4">
                  <c:v>820867</c:v>
                </c:pt>
                <c:pt idx="5">
                  <c:v>21202</c:v>
                </c:pt>
                <c:pt idx="6">
                  <c:v>1368097</c:v>
                </c:pt>
                <c:pt idx="7">
                  <c:v>-790790</c:v>
                </c:pt>
                <c:pt idx="8">
                  <c:v>358843</c:v>
                </c:pt>
                <c:pt idx="9">
                  <c:v>184448</c:v>
                </c:pt>
                <c:pt idx="10">
                  <c:v>863886</c:v>
                </c:pt>
                <c:pt idx="11">
                  <c:v>1882693</c:v>
                </c:pt>
                <c:pt idx="12">
                  <c:v>1010018</c:v>
                </c:pt>
                <c:pt idx="13">
                  <c:v>951829</c:v>
                </c:pt>
                <c:pt idx="14">
                  <c:v>752044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205-4118-8A79-9E164D70AFF0}"/>
            </c:ext>
          </c:extLst>
        </c:ser>
        <c:ser>
          <c:idx val="1"/>
          <c:order val="1"/>
          <c:tx>
            <c:strRef>
              <c:f>'Figure 16'!$A$4</c:f>
              <c:strCache>
                <c:ptCount val="1"/>
                <c:pt idx="0">
                  <c:v>KwaZulu-Natal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'Figure 16'!$B$2:$P$2</c:f>
              <c:numCache>
                <c:formatCode>General</c:formatCod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numCache>
            </c:numRef>
          </c:cat>
          <c:val>
            <c:numRef>
              <c:f>'Figure 16'!$B$4:$P$4</c:f>
              <c:numCache>
                <c:formatCode>General</c:formatCode>
                <c:ptCount val="15"/>
                <c:pt idx="2" formatCode="_ * #\,##0_ ;_ * \-#\,##0_ ;_ * &quot;-&quot;??_ ;_ @_ ">
                  <c:v>-74643</c:v>
                </c:pt>
                <c:pt idx="3" formatCode="_ * #\,##0_ ;_ * \-#\,##0_ ;_ * &quot;-&quot;??_ ;_ @_ ">
                  <c:v>64115</c:v>
                </c:pt>
                <c:pt idx="4" formatCode="_ * #\,##0_ ;_ * \-#\,##0_ ;_ * &quot;-&quot;??_ ;_ @_ ">
                  <c:v>276589</c:v>
                </c:pt>
                <c:pt idx="5" formatCode="_ * #\,##0_ ;_ * \-#\,##0_ ;_ * &quot;-&quot;??_ ;_ @_ ">
                  <c:v>-4428264</c:v>
                </c:pt>
                <c:pt idx="6" formatCode="_ * #\,##0_ ;_ * \-#\,##0_ ;_ * &quot;-&quot;??_ ;_ @_ ">
                  <c:v>-1257138</c:v>
                </c:pt>
                <c:pt idx="7" formatCode="_ * #\,##0_ ;_ * \-#\,##0_ ;_ * &quot;-&quot;??_ ;_ @_ ">
                  <c:v>-1875874</c:v>
                </c:pt>
                <c:pt idx="8" formatCode="_ * #\,##0_ ;_ * \-#\,##0_ ;_ * &quot;-&quot;??_ ;_ @_ ">
                  <c:v>1572883</c:v>
                </c:pt>
                <c:pt idx="9" formatCode="_ * #\,##0_ ;_ * \-#\,##0_ ;_ * &quot;-&quot;??_ ;_ @_ ">
                  <c:v>4138</c:v>
                </c:pt>
                <c:pt idx="10" formatCode="_ * #\,##0_ ;_ * \-#\,##0_ ;_ * &quot;-&quot;??_ ;_ @_ ">
                  <c:v>-84852</c:v>
                </c:pt>
                <c:pt idx="11" formatCode="_ * #\,##0_ ;_ * \-#\,##0_ ;_ * &quot;-&quot;??_ ;_ @_ ">
                  <c:v>-402848</c:v>
                </c:pt>
                <c:pt idx="12" formatCode="_ * #\,##0_ ;_ * \-#\,##0_ ;_ * &quot;-&quot;??_ ;_ @_ ">
                  <c:v>110073.10000000149</c:v>
                </c:pt>
                <c:pt idx="13" formatCode="_ * #\,##0_ ;_ * \-#\,##0_ ;_ * &quot;-&quot;??_ ;_ @_ ">
                  <c:v>-946223.55900000036</c:v>
                </c:pt>
                <c:pt idx="14" formatCode="_ * #\,##0_ ;_ * \-#\,##0_ ;_ * &quot;-&quot;??_ ;_ @_ ">
                  <c:v>-146325.81441000104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205-4118-8A79-9E164D70AFF0}"/>
            </c:ext>
          </c:extLst>
        </c:ser>
        <c:ser>
          <c:idx val="2"/>
          <c:order val="2"/>
          <c:tx>
            <c:strRef>
              <c:f>'Figure 16'!$A$5</c:f>
              <c:strCache>
                <c:ptCount val="1"/>
                <c:pt idx="0">
                  <c:v>Eastern Cape 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'Figure 16'!$B$2:$P$2</c:f>
              <c:numCache>
                <c:formatCode>General</c:formatCod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numCache>
            </c:numRef>
          </c:cat>
          <c:val>
            <c:numRef>
              <c:f>'Figure 16'!$B$5:$P$5</c:f>
              <c:numCache>
                <c:formatCode>_ * #\,##0_ ;_ * \-#\,##0_ ;_ * "-"??_ ;_ @_ </c:formatCode>
                <c:ptCount val="15"/>
                <c:pt idx="0">
                  <c:v>123117</c:v>
                </c:pt>
                <c:pt idx="1">
                  <c:v>23696</c:v>
                </c:pt>
                <c:pt idx="2">
                  <c:v>202534</c:v>
                </c:pt>
                <c:pt idx="3">
                  <c:v>507299</c:v>
                </c:pt>
                <c:pt idx="4">
                  <c:v>163021</c:v>
                </c:pt>
                <c:pt idx="5">
                  <c:v>724939</c:v>
                </c:pt>
                <c:pt idx="6">
                  <c:v>600924</c:v>
                </c:pt>
                <c:pt idx="7">
                  <c:v>1332378</c:v>
                </c:pt>
                <c:pt idx="8">
                  <c:v>1061004</c:v>
                </c:pt>
                <c:pt idx="9">
                  <c:v>894799</c:v>
                </c:pt>
                <c:pt idx="10">
                  <c:v>237940</c:v>
                </c:pt>
                <c:pt idx="11">
                  <c:v>237940</c:v>
                </c:pt>
                <c:pt idx="12">
                  <c:v>892963</c:v>
                </c:pt>
                <c:pt idx="13">
                  <c:v>126943</c:v>
                </c:pt>
                <c:pt idx="14">
                  <c:v>206119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1205-4118-8A79-9E164D70AF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28930736"/>
        <c:axId val="628931296"/>
      </c:lineChart>
      <c:catAx>
        <c:axId val="628930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628931296"/>
        <c:crosses val="autoZero"/>
        <c:auto val="1"/>
        <c:lblAlgn val="ctr"/>
        <c:lblOffset val="100"/>
        <c:noMultiLvlLbl val="0"/>
      </c:catAx>
      <c:valAx>
        <c:axId val="62893129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ZA"/>
                  <a:t>R billion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 * #\,##0_ ;_ * \-#\,##0_ ;_ * &quot;-&quot;??_ ;_ 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628930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984645914047394E-2"/>
          <c:y val="0.1124585228023737"/>
          <c:w val="0.82562947251970331"/>
          <c:h val="0.78857720909886286"/>
        </c:manualLayout>
      </c:layout>
      <c:barChart>
        <c:barDir val="col"/>
        <c:grouping val="clustered"/>
        <c:varyColors val="0"/>
        <c:ser>
          <c:idx val="0"/>
          <c:order val="0"/>
          <c:tx>
            <c:v>Equitable Share (ES)</c:v>
          </c:tx>
          <c:spPr>
            <a:solidFill>
              <a:schemeClr val="accent3">
                <a:lumMod val="5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Sheet2!$A$3:$A$14</c:f>
              <c:strCache>
                <c:ptCount val="12"/>
                <c:pt idx="0">
                  <c:v>2005/06</c:v>
                </c:pt>
                <c:pt idx="1">
                  <c:v>2006/07</c:v>
                </c:pt>
                <c:pt idx="2">
                  <c:v>2007/08</c:v>
                </c:pt>
                <c:pt idx="3">
                  <c:v>2008/09</c:v>
                </c:pt>
                <c:pt idx="4">
                  <c:v>2009/10</c:v>
                </c:pt>
                <c:pt idx="5">
                  <c:v>2010/11</c:v>
                </c:pt>
                <c:pt idx="6">
                  <c:v>2011/12</c:v>
                </c:pt>
                <c:pt idx="7">
                  <c:v>2012/13</c:v>
                </c:pt>
                <c:pt idx="8">
                  <c:v>2013/14</c:v>
                </c:pt>
                <c:pt idx="9">
                  <c:v>2014/15</c:v>
                </c:pt>
                <c:pt idx="10">
                  <c:v>2015/16</c:v>
                </c:pt>
                <c:pt idx="11">
                  <c:v>2016/17</c:v>
                </c:pt>
              </c:strCache>
            </c:strRef>
          </c:cat>
          <c:val>
            <c:numRef>
              <c:f>Sheet2!$K$3:$K$14</c:f>
              <c:numCache>
                <c:formatCode>0%</c:formatCode>
                <c:ptCount val="12"/>
                <c:pt idx="0">
                  <c:v>0.19102648638820008</c:v>
                </c:pt>
                <c:pt idx="1">
                  <c:v>0.76240857409343477</c:v>
                </c:pt>
                <c:pt idx="2">
                  <c:v>5.1891134290967145E-2</c:v>
                </c:pt>
                <c:pt idx="3">
                  <c:v>0.13589894430875749</c:v>
                </c:pt>
                <c:pt idx="4">
                  <c:v>-0.13221987569524984</c:v>
                </c:pt>
                <c:pt idx="5">
                  <c:v>0.20432704884011166</c:v>
                </c:pt>
                <c:pt idx="6">
                  <c:v>2.0024909573441274E-2</c:v>
                </c:pt>
                <c:pt idx="7">
                  <c:v>6.5759189293908227E-2</c:v>
                </c:pt>
                <c:pt idx="8">
                  <c:v>-1.431358189011056E-2</c:v>
                </c:pt>
                <c:pt idx="9">
                  <c:v>1.2094957572430065E-2</c:v>
                </c:pt>
                <c:pt idx="10">
                  <c:v>0.13188991690950136</c:v>
                </c:pt>
                <c:pt idx="11">
                  <c:v>-3.8499186107915584E-2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2A9-42ED-A0C3-C1D6D556C6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22304"/>
        <c:axId val="3922864"/>
      </c:barChart>
      <c:lineChart>
        <c:grouping val="standard"/>
        <c:varyColors val="0"/>
        <c:ser>
          <c:idx val="1"/>
          <c:order val="1"/>
          <c:tx>
            <c:v>Conditional Grants (CG)</c:v>
          </c:tx>
          <c:spPr>
            <a:ln w="19050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Sheet2!$A$3:$A$14</c:f>
              <c:strCache>
                <c:ptCount val="12"/>
                <c:pt idx="0">
                  <c:v>2005/06</c:v>
                </c:pt>
                <c:pt idx="1">
                  <c:v>2006/07</c:v>
                </c:pt>
                <c:pt idx="2">
                  <c:v>2007/08</c:v>
                </c:pt>
                <c:pt idx="3">
                  <c:v>2008/09</c:v>
                </c:pt>
                <c:pt idx="4">
                  <c:v>2009/10</c:v>
                </c:pt>
                <c:pt idx="5">
                  <c:v>2010/11</c:v>
                </c:pt>
                <c:pt idx="6">
                  <c:v>2011/12</c:v>
                </c:pt>
                <c:pt idx="7">
                  <c:v>2012/13</c:v>
                </c:pt>
                <c:pt idx="8">
                  <c:v>2013/14</c:v>
                </c:pt>
                <c:pt idx="9">
                  <c:v>2014/15</c:v>
                </c:pt>
                <c:pt idx="10">
                  <c:v>2015/16</c:v>
                </c:pt>
                <c:pt idx="11">
                  <c:v>2016/17</c:v>
                </c:pt>
              </c:strCache>
            </c:strRef>
          </c:cat>
          <c:val>
            <c:numRef>
              <c:f>Sheet2!$L$3:$L$14</c:f>
              <c:numCache>
                <c:formatCode>0%</c:formatCode>
                <c:ptCount val="12"/>
                <c:pt idx="0">
                  <c:v>0.124961909456194</c:v>
                </c:pt>
                <c:pt idx="1">
                  <c:v>0.26407117371596178</c:v>
                </c:pt>
                <c:pt idx="2">
                  <c:v>0.81117714879654712</c:v>
                </c:pt>
                <c:pt idx="3">
                  <c:v>0.10008257330147853</c:v>
                </c:pt>
                <c:pt idx="4">
                  <c:v>-2.4762682448060569E-2</c:v>
                </c:pt>
                <c:pt idx="5">
                  <c:v>2.709688274171862E-2</c:v>
                </c:pt>
                <c:pt idx="6">
                  <c:v>9.0644941522155076E-2</c:v>
                </c:pt>
                <c:pt idx="7">
                  <c:v>7.8228916554748729E-2</c:v>
                </c:pt>
                <c:pt idx="8">
                  <c:v>6.4606383285957802E-2</c:v>
                </c:pt>
                <c:pt idx="9">
                  <c:v>-2.5212709664031996E-3</c:v>
                </c:pt>
                <c:pt idx="10">
                  <c:v>2.0906550231815091E-2</c:v>
                </c:pt>
                <c:pt idx="11">
                  <c:v>9.0661153623328161E-5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2A9-42ED-A0C3-C1D6D556C6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23984"/>
        <c:axId val="3923424"/>
      </c:lineChart>
      <c:catAx>
        <c:axId val="3922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3922864"/>
        <c:crosses val="autoZero"/>
        <c:auto val="1"/>
        <c:lblAlgn val="ctr"/>
        <c:lblOffset val="100"/>
        <c:noMultiLvlLbl val="0"/>
      </c:catAx>
      <c:valAx>
        <c:axId val="392286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3922304"/>
        <c:crosses val="autoZero"/>
        <c:crossBetween val="between"/>
      </c:valAx>
      <c:valAx>
        <c:axId val="3923424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3923984"/>
        <c:crosses val="max"/>
        <c:crossBetween val="between"/>
      </c:valAx>
      <c:catAx>
        <c:axId val="39239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9234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61338441709786384"/>
          <c:y val="0.3004303500649731"/>
          <c:w val="0.25046389644649414"/>
          <c:h val="0.157688366128857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0A6C8B-6F03-4715-8C2A-4955659F7B60}" type="doc">
      <dgm:prSet loTypeId="urn:microsoft.com/office/officeart/2005/8/layout/vList6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0C3616FB-E10E-40D2-91D1-A04F19A6B870}">
      <dgm:prSet phldrT="[Text]" custT="1"/>
      <dgm:spPr/>
      <dgm:t>
        <a:bodyPr/>
        <a:lstStyle/>
        <a:p>
          <a:pPr algn="l"/>
          <a:r>
            <a:rPr lang="en-US" sz="2000" dirty="0" smtClean="0"/>
            <a:t>Chapter 1</a:t>
          </a:r>
          <a:endParaRPr lang="en-US" sz="2000" dirty="0"/>
        </a:p>
      </dgm:t>
    </dgm:pt>
    <dgm:pt modelId="{DF65D85F-EECC-4943-BD53-AD32E5B7A062}" type="parTrans" cxnId="{5A26EB52-17C2-44F5-8432-CF3DAF2919D4}">
      <dgm:prSet/>
      <dgm:spPr/>
      <dgm:t>
        <a:bodyPr/>
        <a:lstStyle/>
        <a:p>
          <a:endParaRPr lang="en-US"/>
        </a:p>
      </dgm:t>
    </dgm:pt>
    <dgm:pt modelId="{98EB8A14-4DC5-49F5-9A7B-23B880DE54FC}" type="sibTrans" cxnId="{5A26EB52-17C2-44F5-8432-CF3DAF2919D4}">
      <dgm:prSet/>
      <dgm:spPr/>
      <dgm:t>
        <a:bodyPr/>
        <a:lstStyle/>
        <a:p>
          <a:endParaRPr lang="en-US"/>
        </a:p>
      </dgm:t>
    </dgm:pt>
    <dgm:pt modelId="{2C0DE676-BB63-455E-8649-AF149FB746F5}">
      <dgm:prSet phldrT="[Text]" custT="1"/>
      <dgm:spPr/>
      <dgm:t>
        <a:bodyPr/>
        <a:lstStyle/>
        <a:p>
          <a:r>
            <a:rPr lang="en-US" sz="1800" dirty="0" smtClean="0"/>
            <a:t>Re-engineering the Intergovernmental Fiscal Relations System </a:t>
          </a:r>
          <a:endParaRPr lang="en-US" sz="1800" dirty="0"/>
        </a:p>
      </dgm:t>
    </dgm:pt>
    <dgm:pt modelId="{432DC22F-B78E-4BAC-A8BB-BF8C7CAF9E69}" type="parTrans" cxnId="{8D172C88-A1FD-4DE1-97F8-3359AAB82999}">
      <dgm:prSet/>
      <dgm:spPr/>
      <dgm:t>
        <a:bodyPr/>
        <a:lstStyle/>
        <a:p>
          <a:endParaRPr lang="en-US"/>
        </a:p>
      </dgm:t>
    </dgm:pt>
    <dgm:pt modelId="{0FDE21B4-6656-418A-85AE-CAAEEE6072D8}" type="sibTrans" cxnId="{8D172C88-A1FD-4DE1-97F8-3359AAB82999}">
      <dgm:prSet/>
      <dgm:spPr/>
      <dgm:t>
        <a:bodyPr/>
        <a:lstStyle/>
        <a:p>
          <a:endParaRPr lang="en-US"/>
        </a:p>
      </dgm:t>
    </dgm:pt>
    <dgm:pt modelId="{D186E9B0-3A63-4E5A-BDF7-84D41F517FC0}">
      <dgm:prSet phldrT="[Text]" custT="1"/>
      <dgm:spPr/>
      <dgm:t>
        <a:bodyPr/>
        <a:lstStyle/>
        <a:p>
          <a:r>
            <a:rPr lang="en-US" sz="1800" dirty="0" smtClean="0"/>
            <a:t>Recentralisation – Implications for Service Delivery</a:t>
          </a:r>
          <a:endParaRPr lang="en-US" sz="1800" dirty="0"/>
        </a:p>
      </dgm:t>
    </dgm:pt>
    <dgm:pt modelId="{F647B4C4-2B7F-418A-B183-A1EC979F1DAC}" type="parTrans" cxnId="{E012949B-1491-4255-9B20-5B75F5AEBF63}">
      <dgm:prSet/>
      <dgm:spPr/>
      <dgm:t>
        <a:bodyPr/>
        <a:lstStyle/>
        <a:p>
          <a:endParaRPr lang="en-US"/>
        </a:p>
      </dgm:t>
    </dgm:pt>
    <dgm:pt modelId="{ACD6220A-6994-43BA-935C-C8139BA99B1B}" type="sibTrans" cxnId="{E012949B-1491-4255-9B20-5B75F5AEBF63}">
      <dgm:prSet/>
      <dgm:spPr/>
      <dgm:t>
        <a:bodyPr/>
        <a:lstStyle/>
        <a:p>
          <a:endParaRPr lang="en-US"/>
        </a:p>
      </dgm:t>
    </dgm:pt>
    <dgm:pt modelId="{FD667A09-EFD2-44B7-A0CB-09E4502B8B6D}">
      <dgm:prSet custT="1"/>
      <dgm:spPr/>
      <dgm:t>
        <a:bodyPr/>
        <a:lstStyle/>
        <a:p>
          <a:pPr algn="l"/>
          <a:r>
            <a:rPr lang="en-US" sz="2000" dirty="0" smtClean="0"/>
            <a:t>Chapter 3</a:t>
          </a:r>
          <a:endParaRPr lang="en-US" sz="2000" dirty="0"/>
        </a:p>
      </dgm:t>
    </dgm:pt>
    <dgm:pt modelId="{CA37EF9A-43CC-4F69-8D05-F802A916D77E}" type="parTrans" cxnId="{200093B1-3EA9-4FDE-A28C-5D4F77F1B97F}">
      <dgm:prSet/>
      <dgm:spPr/>
      <dgm:t>
        <a:bodyPr/>
        <a:lstStyle/>
        <a:p>
          <a:endParaRPr lang="en-US"/>
        </a:p>
      </dgm:t>
    </dgm:pt>
    <dgm:pt modelId="{2C4CD30D-70B4-4572-B607-4925F24D7C85}" type="sibTrans" cxnId="{200093B1-3EA9-4FDE-A28C-5D4F77F1B97F}">
      <dgm:prSet/>
      <dgm:spPr/>
      <dgm:t>
        <a:bodyPr/>
        <a:lstStyle/>
        <a:p>
          <a:endParaRPr lang="en-US"/>
        </a:p>
      </dgm:t>
    </dgm:pt>
    <dgm:pt modelId="{07D54E10-4427-4DCD-A9A5-384BBA2BA4A5}">
      <dgm:prSet custT="1"/>
      <dgm:spPr/>
      <dgm:t>
        <a:bodyPr/>
        <a:lstStyle/>
        <a:p>
          <a:pPr algn="l"/>
          <a:r>
            <a:rPr lang="en-US" sz="2000" dirty="0" smtClean="0"/>
            <a:t>Chapter 4</a:t>
          </a:r>
          <a:endParaRPr lang="en-US" sz="2000" dirty="0"/>
        </a:p>
      </dgm:t>
    </dgm:pt>
    <dgm:pt modelId="{9FE3CCEE-0AB0-4193-B2CF-F10480CB9DAB}" type="parTrans" cxnId="{63D5F035-5B4D-47EF-AD09-3D8AA8D30745}">
      <dgm:prSet/>
      <dgm:spPr/>
      <dgm:t>
        <a:bodyPr/>
        <a:lstStyle/>
        <a:p>
          <a:endParaRPr lang="en-US"/>
        </a:p>
      </dgm:t>
    </dgm:pt>
    <dgm:pt modelId="{7B6FA775-D0AC-4F8B-B648-FA5A461221ED}" type="sibTrans" cxnId="{63D5F035-5B4D-47EF-AD09-3D8AA8D30745}">
      <dgm:prSet/>
      <dgm:spPr/>
      <dgm:t>
        <a:bodyPr/>
        <a:lstStyle/>
        <a:p>
          <a:endParaRPr lang="en-US"/>
        </a:p>
      </dgm:t>
    </dgm:pt>
    <dgm:pt modelId="{F6FE5795-F1AD-4C57-9DED-7F4DF4B80DC8}">
      <dgm:prSet custT="1"/>
      <dgm:spPr/>
      <dgm:t>
        <a:bodyPr/>
        <a:lstStyle/>
        <a:p>
          <a:pPr algn="l"/>
          <a:r>
            <a:rPr lang="en-US" sz="2000" dirty="0" smtClean="0"/>
            <a:t>Chapter 6</a:t>
          </a:r>
          <a:endParaRPr lang="en-US" sz="2000" dirty="0"/>
        </a:p>
      </dgm:t>
    </dgm:pt>
    <dgm:pt modelId="{D377FC7B-B0AF-4B8B-9F65-8DAC7469CC53}" type="parTrans" cxnId="{D06C5186-4054-476F-8D52-2DDCCFDECE20}">
      <dgm:prSet/>
      <dgm:spPr/>
      <dgm:t>
        <a:bodyPr/>
        <a:lstStyle/>
        <a:p>
          <a:endParaRPr lang="en-US"/>
        </a:p>
      </dgm:t>
    </dgm:pt>
    <dgm:pt modelId="{8BC487C3-A8D3-4A10-AFDA-EF2B9D8E7AE8}" type="sibTrans" cxnId="{D06C5186-4054-476F-8D52-2DDCCFDECE20}">
      <dgm:prSet/>
      <dgm:spPr/>
      <dgm:t>
        <a:bodyPr/>
        <a:lstStyle/>
        <a:p>
          <a:endParaRPr lang="en-US"/>
        </a:p>
      </dgm:t>
    </dgm:pt>
    <dgm:pt modelId="{03578383-0F38-4DAD-89FA-49702173B5CE}">
      <dgm:prSet custT="1"/>
      <dgm:spPr/>
      <dgm:t>
        <a:bodyPr/>
        <a:lstStyle/>
        <a:p>
          <a:pPr algn="l"/>
          <a:r>
            <a:rPr lang="en-US" sz="2000" dirty="0" smtClean="0"/>
            <a:t>Chapter 5</a:t>
          </a:r>
          <a:endParaRPr lang="en-US" sz="2000" dirty="0"/>
        </a:p>
      </dgm:t>
    </dgm:pt>
    <dgm:pt modelId="{C66833D0-3157-4729-898A-2F8D6E02C930}" type="parTrans" cxnId="{6F1F2B4B-AD38-4D65-A246-319C1FF0D2B2}">
      <dgm:prSet/>
      <dgm:spPr/>
      <dgm:t>
        <a:bodyPr/>
        <a:lstStyle/>
        <a:p>
          <a:endParaRPr lang="en-US"/>
        </a:p>
      </dgm:t>
    </dgm:pt>
    <dgm:pt modelId="{B6080434-872B-4FE4-9F6C-96AA55667060}" type="sibTrans" cxnId="{6F1F2B4B-AD38-4D65-A246-319C1FF0D2B2}">
      <dgm:prSet/>
      <dgm:spPr/>
      <dgm:t>
        <a:bodyPr/>
        <a:lstStyle/>
        <a:p>
          <a:endParaRPr lang="en-US"/>
        </a:p>
      </dgm:t>
    </dgm:pt>
    <dgm:pt modelId="{B1EB1238-00F6-4EEF-98A4-68BAC9A6EEFA}">
      <dgm:prSet custT="1"/>
      <dgm:spPr/>
      <dgm:t>
        <a:bodyPr/>
        <a:lstStyle/>
        <a:p>
          <a:r>
            <a:rPr lang="en-US" sz="1800" dirty="0" smtClean="0"/>
            <a:t>Provincial Fiscal Adjustment Mechanisms in Times of Protracted Fiscal Constraints – Case of the Health Sector</a:t>
          </a:r>
          <a:endParaRPr lang="en-US" sz="1800" dirty="0"/>
        </a:p>
      </dgm:t>
    </dgm:pt>
    <dgm:pt modelId="{1AD1174E-A8BF-4D67-B864-38345D4683B5}" type="parTrans" cxnId="{7C88D151-10C6-41A7-9452-20ED2455EF09}">
      <dgm:prSet/>
      <dgm:spPr/>
      <dgm:t>
        <a:bodyPr/>
        <a:lstStyle/>
        <a:p>
          <a:endParaRPr lang="en-US"/>
        </a:p>
      </dgm:t>
    </dgm:pt>
    <dgm:pt modelId="{C84E05BF-164B-453A-8736-F18930A23477}" type="sibTrans" cxnId="{7C88D151-10C6-41A7-9452-20ED2455EF09}">
      <dgm:prSet/>
      <dgm:spPr/>
      <dgm:t>
        <a:bodyPr/>
        <a:lstStyle/>
        <a:p>
          <a:endParaRPr lang="en-US"/>
        </a:p>
      </dgm:t>
    </dgm:pt>
    <dgm:pt modelId="{7BB43841-8938-4CF3-A3FC-C52899FFFC26}">
      <dgm:prSet custT="1"/>
      <dgm:spPr/>
      <dgm:t>
        <a:bodyPr/>
        <a:lstStyle/>
        <a:p>
          <a:r>
            <a:rPr lang="en-US" sz="1800" dirty="0" smtClean="0"/>
            <a:t>Incentive Effects of Intergovernmental Grants – Evidence from Municipalities</a:t>
          </a:r>
          <a:endParaRPr lang="en-US" sz="1800" dirty="0"/>
        </a:p>
      </dgm:t>
    </dgm:pt>
    <dgm:pt modelId="{73CD6989-B18D-4403-8723-57E06AB786E5}" type="parTrans" cxnId="{33B3A8BF-2BAB-49E7-A580-B9FAE2A1E7DF}">
      <dgm:prSet/>
      <dgm:spPr/>
      <dgm:t>
        <a:bodyPr/>
        <a:lstStyle/>
        <a:p>
          <a:endParaRPr lang="en-US"/>
        </a:p>
      </dgm:t>
    </dgm:pt>
    <dgm:pt modelId="{D981BEE9-893F-4566-913D-0C07052AF0D7}" type="sibTrans" cxnId="{33B3A8BF-2BAB-49E7-A580-B9FAE2A1E7DF}">
      <dgm:prSet/>
      <dgm:spPr/>
      <dgm:t>
        <a:bodyPr/>
        <a:lstStyle/>
        <a:p>
          <a:endParaRPr lang="en-US"/>
        </a:p>
      </dgm:t>
    </dgm:pt>
    <dgm:pt modelId="{77DE3E57-2397-4EDE-8B0F-A8A48E9773BD}">
      <dgm:prSet custT="1"/>
      <dgm:spPr/>
      <dgm:t>
        <a:bodyPr/>
        <a:lstStyle/>
        <a:p>
          <a:r>
            <a:rPr lang="en-US" sz="1800" dirty="0" smtClean="0"/>
            <a:t>Assessing Efficiency of Key Provincial Infrastructure Programmes – Case of Education, Health and Public Transport</a:t>
          </a:r>
          <a:endParaRPr lang="en-US" sz="1800" dirty="0"/>
        </a:p>
      </dgm:t>
    </dgm:pt>
    <dgm:pt modelId="{75837FDA-7BCC-4343-A048-2167CE234871}" type="parTrans" cxnId="{E3D22002-EA51-48AB-9C92-97585897F0BB}">
      <dgm:prSet/>
      <dgm:spPr/>
      <dgm:t>
        <a:bodyPr/>
        <a:lstStyle/>
        <a:p>
          <a:endParaRPr lang="en-US"/>
        </a:p>
      </dgm:t>
    </dgm:pt>
    <dgm:pt modelId="{6078D962-9FE3-4132-8B1C-9C71EC43509F}" type="sibTrans" cxnId="{E3D22002-EA51-48AB-9C92-97585897F0BB}">
      <dgm:prSet/>
      <dgm:spPr/>
      <dgm:t>
        <a:bodyPr/>
        <a:lstStyle/>
        <a:p>
          <a:endParaRPr lang="en-US"/>
        </a:p>
      </dgm:t>
    </dgm:pt>
    <dgm:pt modelId="{046886FD-409A-4084-869F-A707B42D13A7}">
      <dgm:prSet custT="1"/>
      <dgm:spPr/>
      <dgm:t>
        <a:bodyPr/>
        <a:lstStyle/>
        <a:p>
          <a:r>
            <a:rPr lang="en-US" sz="1800" dirty="0" smtClean="0"/>
            <a:t>Assessing the Effectiveness of Intergovernmental Fiscal Relations Instruments in Addressing Water Challenges</a:t>
          </a:r>
          <a:endParaRPr lang="en-US" sz="1800" dirty="0"/>
        </a:p>
      </dgm:t>
    </dgm:pt>
    <dgm:pt modelId="{28AFEEEF-1791-4E94-97AE-4CB5DBAF8B90}" type="parTrans" cxnId="{9675F187-A413-4FA6-B7AB-BAC24EEF6C07}">
      <dgm:prSet/>
      <dgm:spPr/>
      <dgm:t>
        <a:bodyPr/>
        <a:lstStyle/>
        <a:p>
          <a:endParaRPr lang="en-US"/>
        </a:p>
      </dgm:t>
    </dgm:pt>
    <dgm:pt modelId="{428AD0A6-8EBC-4A7E-AE76-D2CF3BDF3F9E}" type="sibTrans" cxnId="{9675F187-A413-4FA6-B7AB-BAC24EEF6C07}">
      <dgm:prSet/>
      <dgm:spPr/>
      <dgm:t>
        <a:bodyPr/>
        <a:lstStyle/>
        <a:p>
          <a:endParaRPr lang="en-US"/>
        </a:p>
      </dgm:t>
    </dgm:pt>
    <dgm:pt modelId="{288E1324-98A6-43A7-ACCD-2A75DE83AFDE}">
      <dgm:prSet phldrT="[Text]" custT="1"/>
      <dgm:spPr/>
      <dgm:t>
        <a:bodyPr/>
        <a:lstStyle/>
        <a:p>
          <a:pPr algn="l"/>
          <a:r>
            <a:rPr lang="en-US" sz="2000" dirty="0" smtClean="0"/>
            <a:t>Chapter 2</a:t>
          </a:r>
          <a:endParaRPr lang="en-US" sz="2000" dirty="0"/>
        </a:p>
      </dgm:t>
    </dgm:pt>
    <dgm:pt modelId="{3B564E04-C8E2-4C18-B913-D7357550E1D6}" type="sibTrans" cxnId="{61680354-3CA6-4160-8FE6-9D2031F70A25}">
      <dgm:prSet/>
      <dgm:spPr/>
      <dgm:t>
        <a:bodyPr/>
        <a:lstStyle/>
        <a:p>
          <a:endParaRPr lang="en-US"/>
        </a:p>
      </dgm:t>
    </dgm:pt>
    <dgm:pt modelId="{BA2024FD-67BC-4A3C-B357-F1D42BF84FF0}" type="parTrans" cxnId="{61680354-3CA6-4160-8FE6-9D2031F70A25}">
      <dgm:prSet/>
      <dgm:spPr/>
      <dgm:t>
        <a:bodyPr/>
        <a:lstStyle/>
        <a:p>
          <a:endParaRPr lang="en-US"/>
        </a:p>
      </dgm:t>
    </dgm:pt>
    <dgm:pt modelId="{2897FD04-ACAE-411A-A0BB-C1A5BEAB472A}">
      <dgm:prSet phldrT="[Text]" custT="1"/>
      <dgm:spPr/>
      <dgm:t>
        <a:bodyPr/>
        <a:lstStyle/>
        <a:p>
          <a:endParaRPr lang="en-US" sz="1800" dirty="0"/>
        </a:p>
      </dgm:t>
    </dgm:pt>
    <dgm:pt modelId="{95CEA215-BED6-4DA5-AF8A-F398C1664AD4}" type="parTrans" cxnId="{F5FFB6FA-1C11-404F-A4B2-2AD2ACB7F991}">
      <dgm:prSet/>
      <dgm:spPr/>
      <dgm:t>
        <a:bodyPr/>
        <a:lstStyle/>
        <a:p>
          <a:endParaRPr lang="en-US"/>
        </a:p>
      </dgm:t>
    </dgm:pt>
    <dgm:pt modelId="{01EC507B-E734-4A6E-8A31-ABA1A4C7172D}" type="sibTrans" cxnId="{F5FFB6FA-1C11-404F-A4B2-2AD2ACB7F991}">
      <dgm:prSet/>
      <dgm:spPr/>
      <dgm:t>
        <a:bodyPr/>
        <a:lstStyle/>
        <a:p>
          <a:endParaRPr lang="en-US"/>
        </a:p>
      </dgm:t>
    </dgm:pt>
    <dgm:pt modelId="{D8BD49AA-40DF-43BE-AEC8-B3DA4E93ED53}">
      <dgm:prSet phldrT="[Text]" custT="1"/>
      <dgm:spPr/>
      <dgm:t>
        <a:bodyPr/>
        <a:lstStyle/>
        <a:p>
          <a:endParaRPr lang="en-US" sz="1800" dirty="0"/>
        </a:p>
      </dgm:t>
    </dgm:pt>
    <dgm:pt modelId="{53756986-DF58-47AE-B4A3-D2B784F8E5E4}" type="parTrans" cxnId="{EA554453-01C9-4364-87F1-4DA79F6E406C}">
      <dgm:prSet/>
      <dgm:spPr/>
      <dgm:t>
        <a:bodyPr/>
        <a:lstStyle/>
        <a:p>
          <a:endParaRPr lang="en-US"/>
        </a:p>
      </dgm:t>
    </dgm:pt>
    <dgm:pt modelId="{739DA8BA-D832-4986-B884-6982C5F98547}" type="sibTrans" cxnId="{EA554453-01C9-4364-87F1-4DA79F6E406C}">
      <dgm:prSet/>
      <dgm:spPr/>
      <dgm:t>
        <a:bodyPr/>
        <a:lstStyle/>
        <a:p>
          <a:endParaRPr lang="en-US"/>
        </a:p>
      </dgm:t>
    </dgm:pt>
    <dgm:pt modelId="{623E183B-7898-4CE3-9F68-8CD08A61FD4B}" type="pres">
      <dgm:prSet presAssocID="{440A6C8B-6F03-4715-8C2A-4955659F7B6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C25AC1E-A5E0-4438-A99A-55D775E02850}" type="pres">
      <dgm:prSet presAssocID="{0C3616FB-E10E-40D2-91D1-A04F19A6B870}" presName="linNode" presStyleCnt="0"/>
      <dgm:spPr/>
    </dgm:pt>
    <dgm:pt modelId="{A69E6016-A94F-41E7-994D-8907DEED1E05}" type="pres">
      <dgm:prSet presAssocID="{0C3616FB-E10E-40D2-91D1-A04F19A6B870}" presName="parentShp" presStyleLbl="node1" presStyleIdx="0" presStyleCnt="6" custScaleX="58174" custLinFactNeighborX="-2589" custLinFactNeighborY="-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5719D6-9FB3-410A-9A76-17C7ACC0BF5E}" type="pres">
      <dgm:prSet presAssocID="{0C3616FB-E10E-40D2-91D1-A04F19A6B870}" presName="childShp" presStyleLbl="bgAccFollowNode1" presStyleIdx="0" presStyleCnt="6" custScaleX="122705" custLinFactNeighborX="1425" custLinFactNeighborY="3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3AB401-71A8-46D5-B4DB-8982C2D22F23}" type="pres">
      <dgm:prSet presAssocID="{98EB8A14-4DC5-49F5-9A7B-23B880DE54FC}" presName="spacing" presStyleCnt="0"/>
      <dgm:spPr/>
    </dgm:pt>
    <dgm:pt modelId="{F9A63BD7-6723-47C5-8A9C-92BFD6F13A51}" type="pres">
      <dgm:prSet presAssocID="{288E1324-98A6-43A7-ACCD-2A75DE83AFDE}" presName="linNode" presStyleCnt="0"/>
      <dgm:spPr/>
    </dgm:pt>
    <dgm:pt modelId="{5BE44A04-B4F4-4D87-B199-AC8C62835E6E}" type="pres">
      <dgm:prSet presAssocID="{288E1324-98A6-43A7-ACCD-2A75DE83AFDE}" presName="parentShp" presStyleLbl="node1" presStyleIdx="1" presStyleCnt="6" custScaleX="58174" custLinFactNeighborX="-2589" custLinFactNeighborY="18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322066-668A-4E4C-A27A-AA1F872406B9}" type="pres">
      <dgm:prSet presAssocID="{288E1324-98A6-43A7-ACCD-2A75DE83AFDE}" presName="childShp" presStyleLbl="bgAccFollowNode1" presStyleIdx="1" presStyleCnt="6" custScaleX="122705" custLinFactNeighborX="1425" custLinFactNeighborY="4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8437BE-C757-411A-952E-A11F4B2734DF}" type="pres">
      <dgm:prSet presAssocID="{3B564E04-C8E2-4C18-B913-D7357550E1D6}" presName="spacing" presStyleCnt="0"/>
      <dgm:spPr/>
    </dgm:pt>
    <dgm:pt modelId="{AEF252BE-5005-49F5-B4E7-B928B1B01536}" type="pres">
      <dgm:prSet presAssocID="{FD667A09-EFD2-44B7-A0CB-09E4502B8B6D}" presName="linNode" presStyleCnt="0"/>
      <dgm:spPr/>
    </dgm:pt>
    <dgm:pt modelId="{EE9E9CB9-E20F-4530-9ADB-189CA4B9B2CE}" type="pres">
      <dgm:prSet presAssocID="{FD667A09-EFD2-44B7-A0CB-09E4502B8B6D}" presName="parentShp" presStyleLbl="node1" presStyleIdx="2" presStyleCnt="6" custScaleX="58174" custLinFactNeighborX="-4957" custLinFactNeighborY="-6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EE381F-9CD4-48FB-BD29-93A38414F2A0}" type="pres">
      <dgm:prSet presAssocID="{FD667A09-EFD2-44B7-A0CB-09E4502B8B6D}" presName="childShp" presStyleLbl="bgAccFollowNode1" presStyleIdx="2" presStyleCnt="6" custScaleX="122705" custLinFactNeighborX="1425" custLinFactNeighborY="-14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ACBDA5-9C21-489C-8AAE-5BA1DD95ADDF}" type="pres">
      <dgm:prSet presAssocID="{2C4CD30D-70B4-4572-B607-4925F24D7C85}" presName="spacing" presStyleCnt="0"/>
      <dgm:spPr/>
    </dgm:pt>
    <dgm:pt modelId="{2E1610FC-2FFE-43A0-9A1E-CD883F7DD75C}" type="pres">
      <dgm:prSet presAssocID="{07D54E10-4427-4DCD-A9A5-384BBA2BA4A5}" presName="linNode" presStyleCnt="0"/>
      <dgm:spPr/>
    </dgm:pt>
    <dgm:pt modelId="{E585C92E-097B-4824-8DCB-34451A92C8E8}" type="pres">
      <dgm:prSet presAssocID="{07D54E10-4427-4DCD-A9A5-384BBA2BA4A5}" presName="parentShp" presStyleLbl="node1" presStyleIdx="3" presStyleCnt="6" custScaleX="58174" custLinFactNeighborX="-4957" custLinFactNeighborY="-6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E6F853-E103-4A69-9F12-B0E006774E7B}" type="pres">
      <dgm:prSet presAssocID="{07D54E10-4427-4DCD-A9A5-384BBA2BA4A5}" presName="childShp" presStyleLbl="bgAccFollowNode1" presStyleIdx="3" presStyleCnt="6" custScaleX="1227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0279C1-793B-4B86-9D76-8C099CBA1340}" type="pres">
      <dgm:prSet presAssocID="{7B6FA775-D0AC-4F8B-B648-FA5A461221ED}" presName="spacing" presStyleCnt="0"/>
      <dgm:spPr/>
    </dgm:pt>
    <dgm:pt modelId="{751808A8-2647-4481-A857-B9BA4F9F31B5}" type="pres">
      <dgm:prSet presAssocID="{03578383-0F38-4DAD-89FA-49702173B5CE}" presName="linNode" presStyleCnt="0"/>
      <dgm:spPr/>
    </dgm:pt>
    <dgm:pt modelId="{F811D591-3923-4F6A-878D-D2597126DEA0}" type="pres">
      <dgm:prSet presAssocID="{03578383-0F38-4DAD-89FA-49702173B5CE}" presName="parentShp" presStyleLbl="node1" presStyleIdx="4" presStyleCnt="6" custScaleX="58174" custLinFactNeighborX="-4957" custLinFactNeighborY="-6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D581EE-51E6-4E7C-AFD4-ECE4DC4F25DF}" type="pres">
      <dgm:prSet presAssocID="{03578383-0F38-4DAD-89FA-49702173B5CE}" presName="childShp" presStyleLbl="bgAccFollowNode1" presStyleIdx="4" presStyleCnt="6" custScaleX="122705" custLinFactNeighborX="70" custLinFactNeighborY="-17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C7A6B1-44A4-44D7-9621-7C39E023AF22}" type="pres">
      <dgm:prSet presAssocID="{B6080434-872B-4FE4-9F6C-96AA55667060}" presName="spacing" presStyleCnt="0"/>
      <dgm:spPr/>
    </dgm:pt>
    <dgm:pt modelId="{B9FCED8A-6B17-49C5-829F-483595E96508}" type="pres">
      <dgm:prSet presAssocID="{F6FE5795-F1AD-4C57-9DED-7F4DF4B80DC8}" presName="linNode" presStyleCnt="0"/>
      <dgm:spPr/>
    </dgm:pt>
    <dgm:pt modelId="{350E6E5F-E9B1-4789-A9BD-F7D035303B4D}" type="pres">
      <dgm:prSet presAssocID="{F6FE5795-F1AD-4C57-9DED-7F4DF4B80DC8}" presName="parentShp" presStyleLbl="node1" presStyleIdx="5" presStyleCnt="6" custScaleX="58174" custLinFactNeighborX="-5090" custLinFactNeighborY="-6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940676-015B-4AC7-A837-5221AB6D60D7}" type="pres">
      <dgm:prSet presAssocID="{F6FE5795-F1AD-4C57-9DED-7F4DF4B80DC8}" presName="childShp" presStyleLbl="bgAccFollowNode1" presStyleIdx="5" presStyleCnt="6" custScaleX="1227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1F2B4B-AD38-4D65-A246-319C1FF0D2B2}" srcId="{440A6C8B-6F03-4715-8C2A-4955659F7B60}" destId="{03578383-0F38-4DAD-89FA-49702173B5CE}" srcOrd="4" destOrd="0" parTransId="{C66833D0-3157-4729-898A-2F8D6E02C930}" sibTransId="{B6080434-872B-4FE4-9F6C-96AA55667060}"/>
    <dgm:cxn modelId="{EA554453-01C9-4364-87F1-4DA79F6E406C}" srcId="{288E1324-98A6-43A7-ACCD-2A75DE83AFDE}" destId="{D8BD49AA-40DF-43BE-AEC8-B3DA4E93ED53}" srcOrd="0" destOrd="0" parTransId="{53756986-DF58-47AE-B4A3-D2B784F8E5E4}" sibTransId="{739DA8BA-D832-4986-B884-6982C5F98547}"/>
    <dgm:cxn modelId="{9291F0F1-9018-473F-9B1A-241BD4281786}" type="presOf" srcId="{2C0DE676-BB63-455E-8649-AF149FB746F5}" destId="{815719D6-9FB3-410A-9A76-17C7ACC0BF5E}" srcOrd="0" destOrd="1" presId="urn:microsoft.com/office/officeart/2005/8/layout/vList6"/>
    <dgm:cxn modelId="{7075CBC7-E9C9-49C3-95F1-3AC64FFD4331}" type="presOf" srcId="{440A6C8B-6F03-4715-8C2A-4955659F7B60}" destId="{623E183B-7898-4CE3-9F68-8CD08A61FD4B}" srcOrd="0" destOrd="0" presId="urn:microsoft.com/office/officeart/2005/8/layout/vList6"/>
    <dgm:cxn modelId="{4C562244-99D4-4344-AFA8-BD1B362CAAE6}" type="presOf" srcId="{0C3616FB-E10E-40D2-91D1-A04F19A6B870}" destId="{A69E6016-A94F-41E7-994D-8907DEED1E05}" srcOrd="0" destOrd="0" presId="urn:microsoft.com/office/officeart/2005/8/layout/vList6"/>
    <dgm:cxn modelId="{BBD57720-CACC-4536-BB66-B58A355DEFC1}" type="presOf" srcId="{7BB43841-8938-4CF3-A3FC-C52899FFFC26}" destId="{F4E6F853-E103-4A69-9F12-B0E006774E7B}" srcOrd="0" destOrd="0" presId="urn:microsoft.com/office/officeart/2005/8/layout/vList6"/>
    <dgm:cxn modelId="{64729AFB-31F6-4FC8-AA40-7AC29D3DE959}" type="presOf" srcId="{046886FD-409A-4084-869F-A707B42D13A7}" destId="{7B940676-015B-4AC7-A837-5221AB6D60D7}" srcOrd="0" destOrd="0" presId="urn:microsoft.com/office/officeart/2005/8/layout/vList6"/>
    <dgm:cxn modelId="{9675F187-A413-4FA6-B7AB-BAC24EEF6C07}" srcId="{F6FE5795-F1AD-4C57-9DED-7F4DF4B80DC8}" destId="{046886FD-409A-4084-869F-A707B42D13A7}" srcOrd="0" destOrd="0" parTransId="{28AFEEEF-1791-4E94-97AE-4CB5DBAF8B90}" sibTransId="{428AD0A6-8EBC-4A7E-AE76-D2CF3BDF3F9E}"/>
    <dgm:cxn modelId="{FD65CF95-EB14-438B-9851-B3D012462666}" type="presOf" srcId="{03578383-0F38-4DAD-89FA-49702173B5CE}" destId="{F811D591-3923-4F6A-878D-D2597126DEA0}" srcOrd="0" destOrd="0" presId="urn:microsoft.com/office/officeart/2005/8/layout/vList6"/>
    <dgm:cxn modelId="{15DFB12E-425E-4C1D-AE94-B519A73F81E1}" type="presOf" srcId="{D8BD49AA-40DF-43BE-AEC8-B3DA4E93ED53}" destId="{54322066-668A-4E4C-A27A-AA1F872406B9}" srcOrd="0" destOrd="0" presId="urn:microsoft.com/office/officeart/2005/8/layout/vList6"/>
    <dgm:cxn modelId="{D06C5186-4054-476F-8D52-2DDCCFDECE20}" srcId="{440A6C8B-6F03-4715-8C2A-4955659F7B60}" destId="{F6FE5795-F1AD-4C57-9DED-7F4DF4B80DC8}" srcOrd="5" destOrd="0" parTransId="{D377FC7B-B0AF-4B8B-9F65-8DAC7469CC53}" sibTransId="{8BC487C3-A8D3-4A10-AFDA-EF2B9D8E7AE8}"/>
    <dgm:cxn modelId="{E2E560DA-4634-4927-8FE7-804A52E27870}" type="presOf" srcId="{07D54E10-4427-4DCD-A9A5-384BBA2BA4A5}" destId="{E585C92E-097B-4824-8DCB-34451A92C8E8}" srcOrd="0" destOrd="0" presId="urn:microsoft.com/office/officeart/2005/8/layout/vList6"/>
    <dgm:cxn modelId="{C0985537-749F-471F-9AC1-8FC6D56F149A}" type="presOf" srcId="{D186E9B0-3A63-4E5A-BDF7-84D41F517FC0}" destId="{54322066-668A-4E4C-A27A-AA1F872406B9}" srcOrd="0" destOrd="1" presId="urn:microsoft.com/office/officeart/2005/8/layout/vList6"/>
    <dgm:cxn modelId="{E22A1947-B466-43FF-9320-B096A0F7AE16}" type="presOf" srcId="{77DE3E57-2397-4EDE-8B0F-A8A48E9773BD}" destId="{0DD581EE-51E6-4E7C-AFD4-ECE4DC4F25DF}" srcOrd="0" destOrd="0" presId="urn:microsoft.com/office/officeart/2005/8/layout/vList6"/>
    <dgm:cxn modelId="{E012949B-1491-4255-9B20-5B75F5AEBF63}" srcId="{288E1324-98A6-43A7-ACCD-2A75DE83AFDE}" destId="{D186E9B0-3A63-4E5A-BDF7-84D41F517FC0}" srcOrd="1" destOrd="0" parTransId="{F647B4C4-2B7F-418A-B183-A1EC979F1DAC}" sibTransId="{ACD6220A-6994-43BA-935C-C8139BA99B1B}"/>
    <dgm:cxn modelId="{4156AD4C-4995-4AA7-B930-2FC0801E8A84}" type="presOf" srcId="{F6FE5795-F1AD-4C57-9DED-7F4DF4B80DC8}" destId="{350E6E5F-E9B1-4789-A9BD-F7D035303B4D}" srcOrd="0" destOrd="0" presId="urn:microsoft.com/office/officeart/2005/8/layout/vList6"/>
    <dgm:cxn modelId="{B6298FB8-15D3-43E6-B1D9-EA0A7BAA5879}" type="presOf" srcId="{288E1324-98A6-43A7-ACCD-2A75DE83AFDE}" destId="{5BE44A04-B4F4-4D87-B199-AC8C62835E6E}" srcOrd="0" destOrd="0" presId="urn:microsoft.com/office/officeart/2005/8/layout/vList6"/>
    <dgm:cxn modelId="{5A26EB52-17C2-44F5-8432-CF3DAF2919D4}" srcId="{440A6C8B-6F03-4715-8C2A-4955659F7B60}" destId="{0C3616FB-E10E-40D2-91D1-A04F19A6B870}" srcOrd="0" destOrd="0" parTransId="{DF65D85F-EECC-4943-BD53-AD32E5B7A062}" sibTransId="{98EB8A14-4DC5-49F5-9A7B-23B880DE54FC}"/>
    <dgm:cxn modelId="{61680354-3CA6-4160-8FE6-9D2031F70A25}" srcId="{440A6C8B-6F03-4715-8C2A-4955659F7B60}" destId="{288E1324-98A6-43A7-ACCD-2A75DE83AFDE}" srcOrd="1" destOrd="0" parTransId="{BA2024FD-67BC-4A3C-B357-F1D42BF84FF0}" sibTransId="{3B564E04-C8E2-4C18-B913-D7357550E1D6}"/>
    <dgm:cxn modelId="{E2534534-8C8B-491A-A51A-561C83D33778}" type="presOf" srcId="{FD667A09-EFD2-44B7-A0CB-09E4502B8B6D}" destId="{EE9E9CB9-E20F-4530-9ADB-189CA4B9B2CE}" srcOrd="0" destOrd="0" presId="urn:microsoft.com/office/officeart/2005/8/layout/vList6"/>
    <dgm:cxn modelId="{200093B1-3EA9-4FDE-A28C-5D4F77F1B97F}" srcId="{440A6C8B-6F03-4715-8C2A-4955659F7B60}" destId="{FD667A09-EFD2-44B7-A0CB-09E4502B8B6D}" srcOrd="2" destOrd="0" parTransId="{CA37EF9A-43CC-4F69-8D05-F802A916D77E}" sibTransId="{2C4CD30D-70B4-4572-B607-4925F24D7C85}"/>
    <dgm:cxn modelId="{33B3A8BF-2BAB-49E7-A580-B9FAE2A1E7DF}" srcId="{07D54E10-4427-4DCD-A9A5-384BBA2BA4A5}" destId="{7BB43841-8938-4CF3-A3FC-C52899FFFC26}" srcOrd="0" destOrd="0" parTransId="{73CD6989-B18D-4403-8723-57E06AB786E5}" sibTransId="{D981BEE9-893F-4566-913D-0C07052AF0D7}"/>
    <dgm:cxn modelId="{F5FFB6FA-1C11-404F-A4B2-2AD2ACB7F991}" srcId="{0C3616FB-E10E-40D2-91D1-A04F19A6B870}" destId="{2897FD04-ACAE-411A-A0BB-C1A5BEAB472A}" srcOrd="0" destOrd="0" parTransId="{95CEA215-BED6-4DA5-AF8A-F398C1664AD4}" sibTransId="{01EC507B-E734-4A6E-8A31-ABA1A4C7172D}"/>
    <dgm:cxn modelId="{8D172C88-A1FD-4DE1-97F8-3359AAB82999}" srcId="{0C3616FB-E10E-40D2-91D1-A04F19A6B870}" destId="{2C0DE676-BB63-455E-8649-AF149FB746F5}" srcOrd="1" destOrd="0" parTransId="{432DC22F-B78E-4BAC-A8BB-BF8C7CAF9E69}" sibTransId="{0FDE21B4-6656-418A-85AE-CAAEEE6072D8}"/>
    <dgm:cxn modelId="{E3D22002-EA51-48AB-9C92-97585897F0BB}" srcId="{03578383-0F38-4DAD-89FA-49702173B5CE}" destId="{77DE3E57-2397-4EDE-8B0F-A8A48E9773BD}" srcOrd="0" destOrd="0" parTransId="{75837FDA-7BCC-4343-A048-2167CE234871}" sibTransId="{6078D962-9FE3-4132-8B1C-9C71EC43509F}"/>
    <dgm:cxn modelId="{496203E1-53D0-4149-BA08-9AF4A7BBCC29}" type="presOf" srcId="{2897FD04-ACAE-411A-A0BB-C1A5BEAB472A}" destId="{815719D6-9FB3-410A-9A76-17C7ACC0BF5E}" srcOrd="0" destOrd="0" presId="urn:microsoft.com/office/officeart/2005/8/layout/vList6"/>
    <dgm:cxn modelId="{7C88D151-10C6-41A7-9452-20ED2455EF09}" srcId="{FD667A09-EFD2-44B7-A0CB-09E4502B8B6D}" destId="{B1EB1238-00F6-4EEF-98A4-68BAC9A6EEFA}" srcOrd="0" destOrd="0" parTransId="{1AD1174E-A8BF-4D67-B864-38345D4683B5}" sibTransId="{C84E05BF-164B-453A-8736-F18930A23477}"/>
    <dgm:cxn modelId="{2484C68E-1E11-4540-8EBC-2F07CE191FF5}" type="presOf" srcId="{B1EB1238-00F6-4EEF-98A4-68BAC9A6EEFA}" destId="{4CEE381F-9CD4-48FB-BD29-93A38414F2A0}" srcOrd="0" destOrd="0" presId="urn:microsoft.com/office/officeart/2005/8/layout/vList6"/>
    <dgm:cxn modelId="{63D5F035-5B4D-47EF-AD09-3D8AA8D30745}" srcId="{440A6C8B-6F03-4715-8C2A-4955659F7B60}" destId="{07D54E10-4427-4DCD-A9A5-384BBA2BA4A5}" srcOrd="3" destOrd="0" parTransId="{9FE3CCEE-0AB0-4193-B2CF-F10480CB9DAB}" sibTransId="{7B6FA775-D0AC-4F8B-B648-FA5A461221ED}"/>
    <dgm:cxn modelId="{01C61936-65EB-498A-9F2A-5286AA701B68}" type="presParOf" srcId="{623E183B-7898-4CE3-9F68-8CD08A61FD4B}" destId="{6C25AC1E-A5E0-4438-A99A-55D775E02850}" srcOrd="0" destOrd="0" presId="urn:microsoft.com/office/officeart/2005/8/layout/vList6"/>
    <dgm:cxn modelId="{14E62504-585C-4FD1-8FA7-F4C41A80EC52}" type="presParOf" srcId="{6C25AC1E-A5E0-4438-A99A-55D775E02850}" destId="{A69E6016-A94F-41E7-994D-8907DEED1E05}" srcOrd="0" destOrd="0" presId="urn:microsoft.com/office/officeart/2005/8/layout/vList6"/>
    <dgm:cxn modelId="{32B340D8-51E0-4EF7-88C8-E69FF0C99CC3}" type="presParOf" srcId="{6C25AC1E-A5E0-4438-A99A-55D775E02850}" destId="{815719D6-9FB3-410A-9A76-17C7ACC0BF5E}" srcOrd="1" destOrd="0" presId="urn:microsoft.com/office/officeart/2005/8/layout/vList6"/>
    <dgm:cxn modelId="{77C373A7-02E9-4EC8-9064-A93D0A3C6E07}" type="presParOf" srcId="{623E183B-7898-4CE3-9F68-8CD08A61FD4B}" destId="{EF3AB401-71A8-46D5-B4DB-8982C2D22F23}" srcOrd="1" destOrd="0" presId="urn:microsoft.com/office/officeart/2005/8/layout/vList6"/>
    <dgm:cxn modelId="{D04A3484-17F6-4401-B8D0-668196C99D14}" type="presParOf" srcId="{623E183B-7898-4CE3-9F68-8CD08A61FD4B}" destId="{F9A63BD7-6723-47C5-8A9C-92BFD6F13A51}" srcOrd="2" destOrd="0" presId="urn:microsoft.com/office/officeart/2005/8/layout/vList6"/>
    <dgm:cxn modelId="{DED01F0B-1554-4F36-944C-17E234B634BE}" type="presParOf" srcId="{F9A63BD7-6723-47C5-8A9C-92BFD6F13A51}" destId="{5BE44A04-B4F4-4D87-B199-AC8C62835E6E}" srcOrd="0" destOrd="0" presId="urn:microsoft.com/office/officeart/2005/8/layout/vList6"/>
    <dgm:cxn modelId="{93EB8E23-E2CD-4171-AB8F-EED67A165B02}" type="presParOf" srcId="{F9A63BD7-6723-47C5-8A9C-92BFD6F13A51}" destId="{54322066-668A-4E4C-A27A-AA1F872406B9}" srcOrd="1" destOrd="0" presId="urn:microsoft.com/office/officeart/2005/8/layout/vList6"/>
    <dgm:cxn modelId="{FA5F4C4B-6630-4258-874F-6CE5B2A5352B}" type="presParOf" srcId="{623E183B-7898-4CE3-9F68-8CD08A61FD4B}" destId="{D78437BE-C757-411A-952E-A11F4B2734DF}" srcOrd="3" destOrd="0" presId="urn:microsoft.com/office/officeart/2005/8/layout/vList6"/>
    <dgm:cxn modelId="{041D9B88-A697-4179-B7E0-CB3429915BED}" type="presParOf" srcId="{623E183B-7898-4CE3-9F68-8CD08A61FD4B}" destId="{AEF252BE-5005-49F5-B4E7-B928B1B01536}" srcOrd="4" destOrd="0" presId="urn:microsoft.com/office/officeart/2005/8/layout/vList6"/>
    <dgm:cxn modelId="{C6482102-AE59-45C1-8BED-68F3F3E0B820}" type="presParOf" srcId="{AEF252BE-5005-49F5-B4E7-B928B1B01536}" destId="{EE9E9CB9-E20F-4530-9ADB-189CA4B9B2CE}" srcOrd="0" destOrd="0" presId="urn:microsoft.com/office/officeart/2005/8/layout/vList6"/>
    <dgm:cxn modelId="{1579AF96-45F9-4F36-852D-A0309B0B7F43}" type="presParOf" srcId="{AEF252BE-5005-49F5-B4E7-B928B1B01536}" destId="{4CEE381F-9CD4-48FB-BD29-93A38414F2A0}" srcOrd="1" destOrd="0" presId="urn:microsoft.com/office/officeart/2005/8/layout/vList6"/>
    <dgm:cxn modelId="{8E0AF3BA-BE1B-4E3C-9C33-2D8B8313F320}" type="presParOf" srcId="{623E183B-7898-4CE3-9F68-8CD08A61FD4B}" destId="{A5ACBDA5-9C21-489C-8AAE-5BA1DD95ADDF}" srcOrd="5" destOrd="0" presId="urn:microsoft.com/office/officeart/2005/8/layout/vList6"/>
    <dgm:cxn modelId="{25E2BDF5-6A79-41C3-AFD5-87A7EC301523}" type="presParOf" srcId="{623E183B-7898-4CE3-9F68-8CD08A61FD4B}" destId="{2E1610FC-2FFE-43A0-9A1E-CD883F7DD75C}" srcOrd="6" destOrd="0" presId="urn:microsoft.com/office/officeart/2005/8/layout/vList6"/>
    <dgm:cxn modelId="{BAE67A91-D0A2-46EF-9C87-43AEBE3EECCF}" type="presParOf" srcId="{2E1610FC-2FFE-43A0-9A1E-CD883F7DD75C}" destId="{E585C92E-097B-4824-8DCB-34451A92C8E8}" srcOrd="0" destOrd="0" presId="urn:microsoft.com/office/officeart/2005/8/layout/vList6"/>
    <dgm:cxn modelId="{111E6F32-D6D9-4E4D-9545-E54FC2446A85}" type="presParOf" srcId="{2E1610FC-2FFE-43A0-9A1E-CD883F7DD75C}" destId="{F4E6F853-E103-4A69-9F12-B0E006774E7B}" srcOrd="1" destOrd="0" presId="urn:microsoft.com/office/officeart/2005/8/layout/vList6"/>
    <dgm:cxn modelId="{5DAA4506-04BF-4EA0-9EBC-8ED88D7D8278}" type="presParOf" srcId="{623E183B-7898-4CE3-9F68-8CD08A61FD4B}" destId="{BC0279C1-793B-4B86-9D76-8C099CBA1340}" srcOrd="7" destOrd="0" presId="urn:microsoft.com/office/officeart/2005/8/layout/vList6"/>
    <dgm:cxn modelId="{418D9A9D-92F8-4841-BC5D-262BF7E47235}" type="presParOf" srcId="{623E183B-7898-4CE3-9F68-8CD08A61FD4B}" destId="{751808A8-2647-4481-A857-B9BA4F9F31B5}" srcOrd="8" destOrd="0" presId="urn:microsoft.com/office/officeart/2005/8/layout/vList6"/>
    <dgm:cxn modelId="{795C2CA6-05C4-4BF0-8401-21743D1671D9}" type="presParOf" srcId="{751808A8-2647-4481-A857-B9BA4F9F31B5}" destId="{F811D591-3923-4F6A-878D-D2597126DEA0}" srcOrd="0" destOrd="0" presId="urn:microsoft.com/office/officeart/2005/8/layout/vList6"/>
    <dgm:cxn modelId="{85AFD791-9B55-47FD-A120-AD34723CAF70}" type="presParOf" srcId="{751808A8-2647-4481-A857-B9BA4F9F31B5}" destId="{0DD581EE-51E6-4E7C-AFD4-ECE4DC4F25DF}" srcOrd="1" destOrd="0" presId="urn:microsoft.com/office/officeart/2005/8/layout/vList6"/>
    <dgm:cxn modelId="{286259A8-1C1C-432A-8606-AE5B43B0AC5B}" type="presParOf" srcId="{623E183B-7898-4CE3-9F68-8CD08A61FD4B}" destId="{63C7A6B1-44A4-44D7-9621-7C39E023AF22}" srcOrd="9" destOrd="0" presId="urn:microsoft.com/office/officeart/2005/8/layout/vList6"/>
    <dgm:cxn modelId="{25D37A32-2E76-4458-B2E0-B450687C5415}" type="presParOf" srcId="{623E183B-7898-4CE3-9F68-8CD08A61FD4B}" destId="{B9FCED8A-6B17-49C5-829F-483595E96508}" srcOrd="10" destOrd="0" presId="urn:microsoft.com/office/officeart/2005/8/layout/vList6"/>
    <dgm:cxn modelId="{C30A2336-169A-4017-8D9F-488C7EF53B97}" type="presParOf" srcId="{B9FCED8A-6B17-49C5-829F-483595E96508}" destId="{350E6E5F-E9B1-4789-A9BD-F7D035303B4D}" srcOrd="0" destOrd="0" presId="urn:microsoft.com/office/officeart/2005/8/layout/vList6"/>
    <dgm:cxn modelId="{547C28C6-382D-4C8B-A25D-DCE1C556E7E8}" type="presParOf" srcId="{B9FCED8A-6B17-49C5-829F-483595E96508}" destId="{7B940676-015B-4AC7-A837-5221AB6D60D7}" srcOrd="1" destOrd="0" presId="urn:microsoft.com/office/officeart/2005/8/layout/vList6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0.66037</cdr:x>
      <cdr:y>0.66667</cdr:y>
    </cdr:from>
    <cdr:to>
      <cdr:x>0.82643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30930" y="241554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ZA"/>
        </a:p>
      </cdr:txBody>
    </cdr:sp>
  </cdr:relSizeAnchor>
  <cdr:relSizeAnchor xmlns:cdr="http://schemas.openxmlformats.org/drawingml/2006/chartDrawing">
    <cdr:from>
      <cdr:x>0.76005</cdr:x>
      <cdr:y>0.66667</cdr:y>
    </cdr:from>
    <cdr:to>
      <cdr:x>0.92611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179570" y="227076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ZA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0.35872</cdr:x>
      <cdr:y>0.12846</cdr:y>
    </cdr:from>
    <cdr:to>
      <cdr:x>0.48184</cdr:x>
      <cdr:y>0.53628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64296" y="28803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0.85206</cdr:x>
      <cdr:y>0.01944</cdr:y>
    </cdr:from>
    <cdr:to>
      <cdr:x>1</cdr:x>
      <cdr:y>0.08116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652010" y="53340"/>
          <a:ext cx="807720" cy="169300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ZA" sz="1000" b="1" dirty="0">
              <a:latin typeface="Calibri" panose="020F0502020204030204" pitchFamily="34" charset="0"/>
            </a:rPr>
            <a:t>CG </a:t>
          </a:r>
          <a:r>
            <a:rPr lang="en-ZA" sz="800" b="1" dirty="0">
              <a:latin typeface="Calibri" panose="020F0502020204030204" pitchFamily="34" charset="0"/>
            </a:rPr>
            <a:t> </a:t>
          </a:r>
        </a:p>
      </cdr:txBody>
    </cdr:sp>
  </cdr:relSizeAnchor>
  <cdr:relSizeAnchor xmlns:cdr="http://schemas.openxmlformats.org/drawingml/2006/chartDrawing">
    <cdr:from>
      <cdr:x>0.00328</cdr:x>
      <cdr:y>0.02796</cdr:y>
    </cdr:from>
    <cdr:to>
      <cdr:x>0.07431</cdr:x>
      <cdr:y>0.10106</cdr:y>
    </cdr:to>
    <cdr:sp macro="" textlink="">
      <cdr:nvSpPr>
        <cdr:cNvPr id="4" name="TextBox 2"/>
        <cdr:cNvSpPr txBox="1"/>
      </cdr:nvSpPr>
      <cdr:spPr>
        <a:xfrm xmlns:a="http://schemas.openxmlformats.org/drawingml/2006/main">
          <a:off x="18790" y="81445"/>
          <a:ext cx="407095" cy="212917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ZA" sz="1000" b="1" dirty="0">
              <a:latin typeface="Calibri" panose="020F0502020204030204" pitchFamily="34" charset="0"/>
            </a:rPr>
            <a:t>ES</a:t>
          </a:r>
          <a:r>
            <a:rPr lang="en-ZA" sz="800" b="1" dirty="0">
              <a:latin typeface="Calibri" panose="020F0502020204030204" pitchFamily="34" charset="0"/>
            </a:rPr>
            <a:t> 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2"/>
            <a:ext cx="2970471" cy="498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60" tIns="46279" rIns="92560" bIns="46279" numCol="1" anchor="t" anchorCtr="0" compatLnSpc="1">
            <a:prstTxWarp prst="textNoShape">
              <a:avLst/>
            </a:prstTxWarp>
          </a:bodyPr>
          <a:lstStyle>
            <a:lvl1pPr defTabSz="926346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5995" y="2"/>
            <a:ext cx="2970471" cy="498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60" tIns="46279" rIns="92560" bIns="46279" numCol="1" anchor="t" anchorCtr="0" compatLnSpc="1">
            <a:prstTxWarp prst="textNoShape">
              <a:avLst/>
            </a:prstTxWarp>
          </a:bodyPr>
          <a:lstStyle>
            <a:lvl1pPr algn="r" defTabSz="926346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06BEFFA2-CC14-4FDE-A445-50A6B94DBAB3}" type="datetimeFigureOut">
              <a:rPr lang="en-ZA"/>
              <a:pPr>
                <a:defRPr/>
              </a:pPr>
              <a:t>2018/08/23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9447366"/>
            <a:ext cx="2970471" cy="498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60" tIns="46279" rIns="92560" bIns="46279" numCol="1" anchor="b" anchorCtr="0" compatLnSpc="1">
            <a:prstTxWarp prst="textNoShape">
              <a:avLst/>
            </a:prstTxWarp>
          </a:bodyPr>
          <a:lstStyle>
            <a:lvl1pPr defTabSz="926346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5995" y="9447366"/>
            <a:ext cx="2970471" cy="498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60" tIns="46279" rIns="92560" bIns="46279" numCol="1" anchor="b" anchorCtr="0" compatLnSpc="1">
            <a:prstTxWarp prst="textNoShape">
              <a:avLst/>
            </a:prstTxWarp>
          </a:bodyPr>
          <a:lstStyle>
            <a:lvl1pPr algn="r" defTabSz="926346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16B8D383-57A9-4777-A67E-11AD701ABB2F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51576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2"/>
            <a:ext cx="2970471" cy="498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60" tIns="46279" rIns="92560" bIns="46279" numCol="1" anchor="t" anchorCtr="0" compatLnSpc="1">
            <a:prstTxWarp prst="textNoShape">
              <a:avLst/>
            </a:prstTxWarp>
          </a:bodyPr>
          <a:lstStyle>
            <a:lvl1pPr defTabSz="926346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5995" y="2"/>
            <a:ext cx="2970471" cy="498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60" tIns="46279" rIns="92560" bIns="46279" numCol="1" anchor="t" anchorCtr="0" compatLnSpc="1">
            <a:prstTxWarp prst="textNoShape">
              <a:avLst/>
            </a:prstTxWarp>
          </a:bodyPr>
          <a:lstStyle>
            <a:lvl1pPr algn="r" defTabSz="926346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84B5B533-3D88-4860-9C61-8F3E6D3ABFC6}" type="datetimeFigureOut">
              <a:rPr lang="en-ZA"/>
              <a:pPr>
                <a:defRPr/>
              </a:pPr>
              <a:t>2018/08/23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4538"/>
            <a:ext cx="4975225" cy="3732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633" tIns="44318" rIns="88633" bIns="44318" rtlCol="0" anchor="ctr"/>
          <a:lstStyle/>
          <a:p>
            <a:pPr lvl="0"/>
            <a:endParaRPr lang="en-ZA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494" y="4725999"/>
            <a:ext cx="5487013" cy="4476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60" tIns="46279" rIns="92560" bIns="462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Z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447366"/>
            <a:ext cx="2970471" cy="498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60" tIns="46279" rIns="92560" bIns="46279" numCol="1" anchor="b" anchorCtr="0" compatLnSpc="1">
            <a:prstTxWarp prst="textNoShape">
              <a:avLst/>
            </a:prstTxWarp>
          </a:bodyPr>
          <a:lstStyle>
            <a:lvl1pPr defTabSz="926346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5995" y="9447366"/>
            <a:ext cx="2970471" cy="498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60" tIns="46279" rIns="92560" bIns="46279" numCol="1" anchor="b" anchorCtr="0" compatLnSpc="1">
            <a:prstTxWarp prst="textNoShape">
              <a:avLst/>
            </a:prstTxWarp>
          </a:bodyPr>
          <a:lstStyle>
            <a:lvl1pPr algn="r" defTabSz="926346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2E72BF19-97AF-455C-BABB-E3608C95AFAC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583568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/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A527B6-3C9F-4946-935C-7864660A66DE}" type="slidenum">
              <a:rPr lang="en-ZA" smtClean="0"/>
              <a:pPr/>
              <a:t>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090145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72BF19-97AF-455C-BABB-E3608C95AFAC}" type="slidenum">
              <a:rPr lang="en-ZA" smtClean="0"/>
              <a:pPr>
                <a:defRPr/>
              </a:pPr>
              <a:t>11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90727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72BF19-97AF-455C-BABB-E3608C95AFAC}" type="slidenum">
              <a:rPr lang="en-ZA" smtClean="0"/>
              <a:pPr>
                <a:defRPr/>
              </a:pPr>
              <a:t>12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822799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72BF19-97AF-455C-BABB-E3608C95AFAC}" type="slidenum">
              <a:rPr lang="en-ZA" smtClean="0"/>
              <a:pPr>
                <a:defRPr/>
              </a:pPr>
              <a:t>13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815517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72BF19-97AF-455C-BABB-E3608C95AFAC}" type="slidenum">
              <a:rPr lang="en-ZA" smtClean="0"/>
              <a:pPr>
                <a:defRPr/>
              </a:pPr>
              <a:t>14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906850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72BF19-97AF-455C-BABB-E3608C95AFAC}" type="slidenum">
              <a:rPr lang="en-ZA" smtClean="0"/>
              <a:pPr>
                <a:defRPr/>
              </a:pPr>
              <a:t>15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620043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72BF19-97AF-455C-BABB-E3608C95AFAC}" type="slidenum">
              <a:rPr lang="en-ZA" smtClean="0"/>
              <a:pPr>
                <a:defRPr/>
              </a:pPr>
              <a:t>16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80835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72BF19-97AF-455C-BABB-E3608C95AFAC}" type="slidenum">
              <a:rPr lang="en-ZA" smtClean="0"/>
              <a:pPr>
                <a:defRPr/>
              </a:pPr>
              <a:t>17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033775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72BF19-97AF-455C-BABB-E3608C95AFAC}" type="slidenum">
              <a:rPr lang="en-ZA" smtClean="0"/>
              <a:pPr>
                <a:defRPr/>
              </a:pPr>
              <a:t>18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088104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72BF19-97AF-455C-BABB-E3608C95AFAC}" type="slidenum">
              <a:rPr lang="en-ZA" smtClean="0"/>
              <a:pPr>
                <a:defRPr/>
              </a:pPr>
              <a:t>19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081909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72BF19-97AF-455C-BABB-E3608C95AFAC}" type="slidenum">
              <a:rPr lang="en-ZA" smtClean="0"/>
              <a:pPr>
                <a:defRPr/>
              </a:pPr>
              <a:t>20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53890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72BF19-97AF-455C-BABB-E3608C95AFAC}" type="slidenum">
              <a:rPr lang="en-ZA" smtClean="0"/>
              <a:pPr>
                <a:defRPr/>
              </a:pPr>
              <a:t>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494568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72BF19-97AF-455C-BABB-E3608C95AFAC}" type="slidenum">
              <a:rPr lang="en-ZA" smtClean="0"/>
              <a:pPr>
                <a:defRPr/>
              </a:pPr>
              <a:t>25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402396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72BF19-97AF-455C-BABB-E3608C95AFAC}" type="slidenum">
              <a:rPr lang="en-ZA" smtClean="0"/>
              <a:pPr>
                <a:defRPr/>
              </a:pPr>
              <a:t>26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919957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72BF19-97AF-455C-BABB-E3608C95AFAC}" type="slidenum">
              <a:rPr lang="en-ZA" smtClean="0"/>
              <a:pPr>
                <a:defRPr/>
              </a:pPr>
              <a:t>27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167129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72BF19-97AF-455C-BABB-E3608C95AFAC}" type="slidenum">
              <a:rPr lang="en-ZA" smtClean="0"/>
              <a:pPr>
                <a:defRPr/>
              </a:pPr>
              <a:t>28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398129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72BF19-97AF-455C-BABB-E3608C95AFAC}" type="slidenum">
              <a:rPr lang="en-ZA" smtClean="0"/>
              <a:pPr>
                <a:defRPr/>
              </a:pPr>
              <a:t>29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104549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72BF19-97AF-455C-BABB-E3608C95AFAC}" type="slidenum">
              <a:rPr lang="en-ZA" smtClean="0"/>
              <a:pPr>
                <a:defRPr/>
              </a:pPr>
              <a:t>30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76294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72BF19-97AF-455C-BABB-E3608C95AFAC}" type="slidenum">
              <a:rPr lang="en-ZA" smtClean="0"/>
              <a:pPr>
                <a:defRPr/>
              </a:pPr>
              <a:t>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52389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72BF19-97AF-455C-BABB-E3608C95AFAC}" type="slidenum">
              <a:rPr lang="en-ZA" smtClean="0"/>
              <a:pPr>
                <a:defRPr/>
              </a:pPr>
              <a:t>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70924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72BF19-97AF-455C-BABB-E3608C95AFAC}" type="slidenum">
              <a:rPr lang="en-ZA" smtClean="0"/>
              <a:pPr>
                <a:defRPr/>
              </a:pPr>
              <a:t>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81539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72BF19-97AF-455C-BABB-E3608C95AFAC}" type="slidenum">
              <a:rPr lang="en-ZA" smtClean="0"/>
              <a:pPr>
                <a:defRPr/>
              </a:pPr>
              <a:t>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00568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72BF19-97AF-455C-BABB-E3608C95AFAC}" type="slidenum">
              <a:rPr lang="en-ZA" smtClean="0"/>
              <a:pPr>
                <a:defRPr/>
              </a:pPr>
              <a:t>8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895394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72BF19-97AF-455C-BABB-E3608C95AFAC}" type="slidenum">
              <a:rPr lang="en-ZA" smtClean="0"/>
              <a:pPr>
                <a:defRPr/>
              </a:pPr>
              <a:t>9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269193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72BF19-97AF-455C-BABB-E3608C95AFAC}" type="slidenum">
              <a:rPr lang="en-ZA" smtClean="0"/>
              <a:pPr>
                <a:defRPr/>
              </a:pPr>
              <a:t>10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4173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0"/>
          <p:cNvSpPr/>
          <p:nvPr userDrawn="1"/>
        </p:nvSpPr>
        <p:spPr>
          <a:xfrm>
            <a:off x="179388" y="188913"/>
            <a:ext cx="8785225" cy="6480175"/>
          </a:xfrm>
          <a:prstGeom prst="roundRect">
            <a:avLst>
              <a:gd name="adj" fmla="val 5506"/>
            </a:avLst>
          </a:prstGeom>
          <a:noFill/>
          <a:ln>
            <a:solidFill>
              <a:srgbClr val="3B71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ZA" dirty="0"/>
          </a:p>
        </p:txBody>
      </p:sp>
      <p:cxnSp>
        <p:nvCxnSpPr>
          <p:cNvPr id="6" name="Straight Connector 13"/>
          <p:cNvCxnSpPr/>
          <p:nvPr userDrawn="1"/>
        </p:nvCxnSpPr>
        <p:spPr>
          <a:xfrm>
            <a:off x="323850" y="4868863"/>
            <a:ext cx="8496300" cy="0"/>
          </a:xfrm>
          <a:prstGeom prst="line">
            <a:avLst/>
          </a:prstGeom>
          <a:ln w="25400">
            <a:solidFill>
              <a:srgbClr val="3B71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36912"/>
            <a:ext cx="7772400" cy="1758057"/>
          </a:xfrm>
        </p:spPr>
        <p:txBody>
          <a:bodyPr/>
          <a:lstStyle>
            <a:lvl1pPr>
              <a:defRPr b="0" cap="small" baseline="0">
                <a:solidFill>
                  <a:srgbClr val="366C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060776"/>
            <a:ext cx="6400800" cy="1104528"/>
          </a:xfrm>
        </p:spPr>
        <p:txBody>
          <a:bodyPr/>
          <a:lstStyle>
            <a:lvl1pPr marL="0" indent="0" algn="ctr">
              <a:buNone/>
              <a:defRPr cap="small"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ZA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32525"/>
            <a:ext cx="2133600" cy="365125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37288"/>
            <a:ext cx="2133600" cy="365125"/>
          </a:xfrm>
        </p:spPr>
        <p:txBody>
          <a:bodyPr/>
          <a:lstStyle>
            <a:lvl1pPr>
              <a:defRPr>
                <a:solidFill>
                  <a:srgbClr val="3B715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F5038123-8B37-436F-8CA4-4033D15F1413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9792" y="6237289"/>
            <a:ext cx="3744416" cy="360063"/>
          </a:xfrm>
          <a:prstGeom prst="rect">
            <a:avLst/>
          </a:prstGeom>
        </p:spPr>
        <p:txBody>
          <a:bodyPr/>
          <a:lstStyle>
            <a:lvl1pPr>
              <a:defRPr lang="en-ZA" sz="1100" i="1" cap="none" baseline="0" smtClean="0">
                <a:solidFill>
                  <a:srgbClr val="366C5B"/>
                </a:solidFill>
                <a:effectLst/>
                <a:latin typeface="Times New Roman" pitchFamily="18" charset="0"/>
                <a:cs typeface="Times New Roman" pitchFamily="18" charset="0"/>
              </a:defRPr>
            </a:lvl1pPr>
          </a:lstStyle>
          <a:p>
            <a:pPr algn="ctr">
              <a:defRPr/>
            </a:pPr>
            <a:r>
              <a:rPr lang="en-ZA"/>
              <a:t>Briefing on the Annual Submission 2018/19</a:t>
            </a:r>
            <a:endParaRPr lang="en-ZA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68033"/>
            <a:ext cx="1950720" cy="1889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rina\Pictures\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5732463"/>
            <a:ext cx="103187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6"/>
          <p:cNvSpPr/>
          <p:nvPr userDrawn="1"/>
        </p:nvSpPr>
        <p:spPr>
          <a:xfrm>
            <a:off x="179388" y="188913"/>
            <a:ext cx="8785225" cy="6480175"/>
          </a:xfrm>
          <a:prstGeom prst="roundRect">
            <a:avLst>
              <a:gd name="adj" fmla="val 5506"/>
            </a:avLst>
          </a:prstGeom>
          <a:noFill/>
          <a:ln>
            <a:solidFill>
              <a:srgbClr val="3B71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ZA" dirty="0"/>
          </a:p>
        </p:txBody>
      </p:sp>
      <p:cxnSp>
        <p:nvCxnSpPr>
          <p:cNvPr id="6" name="Straight Connector 7"/>
          <p:cNvCxnSpPr/>
          <p:nvPr userDrawn="1"/>
        </p:nvCxnSpPr>
        <p:spPr>
          <a:xfrm>
            <a:off x="323850" y="1484313"/>
            <a:ext cx="8496300" cy="0"/>
          </a:xfrm>
          <a:prstGeom prst="line">
            <a:avLst/>
          </a:prstGeom>
          <a:ln w="25400">
            <a:solidFill>
              <a:srgbClr val="3B71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cap="small" baseline="0">
                <a:solidFill>
                  <a:srgbClr val="3B71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37288"/>
            <a:ext cx="2133600" cy="365125"/>
          </a:xfrm>
        </p:spPr>
        <p:txBody>
          <a:bodyPr/>
          <a:lstStyle>
            <a:lvl1pPr>
              <a:defRPr>
                <a:solidFill>
                  <a:srgbClr val="3B7150"/>
                </a:solidFill>
              </a:defRPr>
            </a:lvl1pPr>
          </a:lstStyle>
          <a:p>
            <a:pPr>
              <a:defRPr/>
            </a:pPr>
            <a:fld id="{F1102E04-C8CA-4535-B9A8-E00E6E7F4501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9792" y="6237289"/>
            <a:ext cx="3744416" cy="360063"/>
          </a:xfrm>
        </p:spPr>
        <p:txBody>
          <a:bodyPr/>
          <a:lstStyle>
            <a:lvl1pPr>
              <a:defRPr lang="en-ZA" sz="1100" i="1" cap="none" baseline="0" smtClean="0">
                <a:solidFill>
                  <a:srgbClr val="366C5B"/>
                </a:solidFill>
                <a:effectLst/>
                <a:latin typeface="Times New Roman" pitchFamily="18" charset="0"/>
                <a:cs typeface="Times New Roman" pitchFamily="18" charset="0"/>
              </a:defRPr>
            </a:lvl1pPr>
          </a:lstStyle>
          <a:p>
            <a:pPr algn="ctr">
              <a:defRPr/>
            </a:pPr>
            <a:r>
              <a:rPr lang="en-ZA"/>
              <a:t>Briefing on the Annual Submission 2018/19</a:t>
            </a:r>
            <a:endParaRPr lang="en-Z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6"/>
          <p:cNvSpPr/>
          <p:nvPr userDrawn="1"/>
        </p:nvSpPr>
        <p:spPr>
          <a:xfrm>
            <a:off x="179388" y="188913"/>
            <a:ext cx="8785225" cy="6480175"/>
          </a:xfrm>
          <a:prstGeom prst="roundRect">
            <a:avLst>
              <a:gd name="adj" fmla="val 5506"/>
            </a:avLst>
          </a:prstGeom>
          <a:noFill/>
          <a:ln>
            <a:solidFill>
              <a:srgbClr val="3B71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ZA" dirty="0"/>
          </a:p>
        </p:txBody>
      </p:sp>
      <p:pic>
        <p:nvPicPr>
          <p:cNvPr id="5" name="Picture 2" descr="C:\Users\Marina\Pictures\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4400" y="500063"/>
            <a:ext cx="2197100" cy="199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140968"/>
            <a:ext cx="7772400" cy="1152128"/>
          </a:xfrm>
        </p:spPr>
        <p:txBody>
          <a:bodyPr anchor="b">
            <a:normAutofit/>
          </a:bodyPr>
          <a:lstStyle>
            <a:lvl1pPr marL="0" indent="0" algn="ctr">
              <a:buNone/>
              <a:defRPr sz="3600" cap="small" baseline="0">
                <a:solidFill>
                  <a:srgbClr val="3B71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9792" y="6237289"/>
            <a:ext cx="3744416" cy="360063"/>
          </a:xfrm>
        </p:spPr>
        <p:txBody>
          <a:bodyPr/>
          <a:lstStyle>
            <a:lvl1pPr>
              <a:defRPr lang="en-ZA" sz="1100" i="1" cap="none" baseline="0" smtClean="0">
                <a:effectLst/>
              </a:defRPr>
            </a:lvl1pPr>
          </a:lstStyle>
          <a:p>
            <a:pPr algn="ctr">
              <a:defRPr/>
            </a:pPr>
            <a:r>
              <a:rPr lang="en-ZA"/>
              <a:t>Briefing on the Annual Submission 2018/19</a:t>
            </a:r>
            <a:endParaRPr lang="en-Z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5F84B9C5-5F88-47F1-8C4A-E6B15934C5D1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99792" y="6381305"/>
            <a:ext cx="3744416" cy="360063"/>
          </a:xfrm>
          <a:prstGeom prst="rect">
            <a:avLst/>
          </a:prstGeom>
        </p:spPr>
        <p:txBody>
          <a:bodyPr/>
          <a:lstStyle>
            <a:lvl1pPr>
              <a:defRPr lang="en-ZA" sz="1100" i="1" cap="none" baseline="0" smtClean="0">
                <a:solidFill>
                  <a:srgbClr val="366C5B"/>
                </a:solidFill>
                <a:effectLst/>
                <a:latin typeface="Times New Roman" pitchFamily="18" charset="0"/>
                <a:cs typeface="Times New Roman" pitchFamily="18" charset="0"/>
              </a:defRPr>
            </a:lvl1pPr>
          </a:lstStyle>
          <a:p>
            <a:pPr algn="ctr">
              <a:defRPr/>
            </a:pPr>
            <a:r>
              <a:rPr lang="en-ZA"/>
              <a:t>Briefing on the Annual Submission 2018/19</a:t>
            </a:r>
            <a:endParaRPr lang="en-Z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 cap="small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820" y="2968870"/>
            <a:ext cx="8280400" cy="1757362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en-ZA" sz="4800" dirty="0" smtClean="0">
                <a:effectLst/>
              </a:rPr>
              <a:t>Submission </a:t>
            </a:r>
            <a:r>
              <a:rPr lang="en-ZA" sz="4800" dirty="0">
                <a:effectLst/>
              </a:rPr>
              <a:t>for the </a:t>
            </a:r>
            <a:r>
              <a:rPr lang="en-ZA" sz="4800" dirty="0" smtClean="0">
                <a:effectLst/>
              </a:rPr>
              <a:t>2019/20 </a:t>
            </a:r>
            <a:r>
              <a:rPr lang="en-ZA" sz="4800" dirty="0">
                <a:effectLst/>
              </a:rPr>
              <a:t>Division of Revenue</a:t>
            </a:r>
          </a:p>
        </p:txBody>
      </p:sp>
      <p:sp>
        <p:nvSpPr>
          <p:cNvPr id="8194" name="Subtitle 2"/>
          <p:cNvSpPr>
            <a:spLocks noGrp="1"/>
          </p:cNvSpPr>
          <p:nvPr>
            <p:ph type="subTitle" idx="1"/>
          </p:nvPr>
        </p:nvSpPr>
        <p:spPr>
          <a:xfrm>
            <a:off x="1551620" y="6237312"/>
            <a:ext cx="6400800" cy="504825"/>
          </a:xfrm>
        </p:spPr>
        <p:txBody>
          <a:bodyPr/>
          <a:lstStyle/>
          <a:p>
            <a:pPr eaLnBrk="1" hangingPunct="1">
              <a:defRPr/>
            </a:pPr>
            <a:r>
              <a:rPr lang="en-ZA" sz="1800" i="1" cap="none" dirty="0">
                <a:solidFill>
                  <a:srgbClr val="366C5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 an Equitable Sharing of National Revenue</a:t>
            </a:r>
          </a:p>
        </p:txBody>
      </p:sp>
      <p:sp>
        <p:nvSpPr>
          <p:cNvPr id="8195" name="Subtitle 2"/>
          <p:cNvSpPr txBox="1">
            <a:spLocks/>
          </p:cNvSpPr>
          <p:nvPr/>
        </p:nvSpPr>
        <p:spPr bwMode="auto">
          <a:xfrm>
            <a:off x="1259632" y="5086272"/>
            <a:ext cx="7200800" cy="7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ZA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Western Cape Provincial Legislature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ZA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24 August 2018</a:t>
            </a:r>
            <a:endParaRPr lang="en-ZA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sz="2800" dirty="0">
                <a:effectLst/>
              </a:rPr>
              <a:t>Chapter </a:t>
            </a:r>
            <a:r>
              <a:rPr lang="en-ZA" sz="2800" dirty="0" smtClean="0">
                <a:effectLst/>
              </a:rPr>
              <a:t>2. Recentralisation: Implications for Service Delivery and Intergovernmental Fiscal Relations</a:t>
            </a:r>
            <a:endParaRPr lang="en-ZA" sz="28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8676964" cy="5045621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1800" dirty="0" smtClean="0"/>
              <a:t>Key Findings:</a:t>
            </a:r>
          </a:p>
          <a:p>
            <a:pPr lvl="1">
              <a:lnSpc>
                <a:spcPct val="90000"/>
              </a:lnSpc>
            </a:pPr>
            <a:r>
              <a:rPr lang="en-GB" sz="1600" dirty="0" smtClean="0"/>
              <a:t>Been a change </a:t>
            </a:r>
            <a:r>
              <a:rPr lang="en-GB" sz="1600" dirty="0"/>
              <a:t>in the way </a:t>
            </a:r>
            <a:r>
              <a:rPr lang="en-GB" sz="1600" dirty="0" smtClean="0"/>
              <a:t>Government </a:t>
            </a:r>
            <a:r>
              <a:rPr lang="en-GB" sz="1600" dirty="0"/>
              <a:t>has broadly responded to </a:t>
            </a:r>
            <a:r>
              <a:rPr lang="en-GB" sz="1600" dirty="0" smtClean="0"/>
              <a:t>fiscal stress, when considering the period </a:t>
            </a:r>
            <a:r>
              <a:rPr lang="en-GB" sz="1600" dirty="0"/>
              <a:t>post </a:t>
            </a:r>
            <a:r>
              <a:rPr lang="en-GB" sz="1600" dirty="0" smtClean="0"/>
              <a:t>2007/08 </a:t>
            </a:r>
            <a:r>
              <a:rPr lang="en-GB" sz="1600" dirty="0"/>
              <a:t>global financial crisis </a:t>
            </a:r>
            <a:r>
              <a:rPr lang="en-GB" sz="1600" dirty="0" smtClean="0"/>
              <a:t>relative to </a:t>
            </a:r>
            <a:r>
              <a:rPr lang="en-GB" sz="1600" dirty="0"/>
              <a:t>current outlook for the 2018 </a:t>
            </a:r>
            <a:r>
              <a:rPr lang="en-GB" sz="1600" dirty="0" smtClean="0"/>
              <a:t>MTEF</a:t>
            </a:r>
          </a:p>
          <a:p>
            <a:pPr lvl="2">
              <a:lnSpc>
                <a:spcPct val="90000"/>
              </a:lnSpc>
            </a:pPr>
            <a:r>
              <a:rPr lang="en-ZA" sz="1600" dirty="0" smtClean="0"/>
              <a:t>Post the 2007/08 </a:t>
            </a:r>
            <a:r>
              <a:rPr lang="en-ZA" sz="1600" dirty="0"/>
              <a:t>financial crisis, </a:t>
            </a:r>
            <a:r>
              <a:rPr lang="en-ZA" sz="1600" dirty="0" smtClean="0"/>
              <a:t>conditional </a:t>
            </a:r>
            <a:r>
              <a:rPr lang="en-ZA" sz="1600" dirty="0"/>
              <a:t>grant funding increased </a:t>
            </a:r>
            <a:r>
              <a:rPr lang="en-ZA" sz="1600" dirty="0" smtClean="0"/>
              <a:t>rapidly </a:t>
            </a:r>
            <a:r>
              <a:rPr lang="en-ZA" sz="1600" dirty="0"/>
              <a:t>whilst </a:t>
            </a:r>
            <a:r>
              <a:rPr lang="en-ZA" sz="1600" dirty="0" smtClean="0"/>
              <a:t>discretionary, equitable share funding grew </a:t>
            </a:r>
            <a:r>
              <a:rPr lang="en-ZA" sz="1600" dirty="0"/>
              <a:t>more </a:t>
            </a:r>
            <a:r>
              <a:rPr lang="en-ZA" sz="1600" dirty="0" smtClean="0"/>
              <a:t>moderately</a:t>
            </a:r>
          </a:p>
          <a:p>
            <a:pPr lvl="2">
              <a:lnSpc>
                <a:spcPct val="90000"/>
              </a:lnSpc>
            </a:pPr>
            <a:r>
              <a:rPr lang="en-ZA" sz="1600" dirty="0" smtClean="0"/>
              <a:t>Over current </a:t>
            </a:r>
            <a:r>
              <a:rPr lang="en-ZA" sz="1600" dirty="0"/>
              <a:t>subdued economic period, </a:t>
            </a:r>
            <a:r>
              <a:rPr lang="en-ZA" sz="1600" dirty="0" smtClean="0"/>
              <a:t>opposite </a:t>
            </a:r>
            <a:r>
              <a:rPr lang="en-ZA" sz="1600" dirty="0"/>
              <a:t>of this trend </a:t>
            </a:r>
            <a:r>
              <a:rPr lang="en-ZA" sz="1600" dirty="0" smtClean="0"/>
              <a:t>has occurred – notable however is the </a:t>
            </a:r>
            <a:r>
              <a:rPr lang="en-ZA" sz="1600" dirty="0"/>
              <a:t>increase in </a:t>
            </a:r>
            <a:r>
              <a:rPr lang="en-ZA" sz="1600" dirty="0" smtClean="0"/>
              <a:t>the number and funding level of earmarked </a:t>
            </a:r>
            <a:r>
              <a:rPr lang="en-ZA" sz="1600" dirty="0"/>
              <a:t>conditional </a:t>
            </a:r>
            <a:r>
              <a:rPr lang="en-ZA" sz="1600" dirty="0" smtClean="0"/>
              <a:t>grants, which amounts </a:t>
            </a:r>
            <a:r>
              <a:rPr lang="en-ZA" sz="1600" dirty="0"/>
              <a:t>to </a:t>
            </a:r>
            <a:r>
              <a:rPr lang="en-ZA" sz="1600" dirty="0" smtClean="0"/>
              <a:t>ring-fencing, </a:t>
            </a:r>
            <a:r>
              <a:rPr lang="en-ZA" sz="1600" dirty="0"/>
              <a:t>and more stringent conditions being applied to pockets of funding within existing conditional </a:t>
            </a:r>
            <a:r>
              <a:rPr lang="en-ZA" sz="1600" dirty="0" smtClean="0"/>
              <a:t>grants </a:t>
            </a:r>
          </a:p>
          <a:p>
            <a:pPr lvl="2">
              <a:lnSpc>
                <a:spcPct val="90000"/>
              </a:lnSpc>
            </a:pPr>
            <a:endParaRPr lang="en-GB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102E04-C8CA-4535-B9A8-E00E6E7F4501}" type="slidenum">
              <a:rPr lang="en-ZA" smtClean="0"/>
              <a:pPr>
                <a:defRPr/>
              </a:pPr>
              <a:t>10</a:t>
            </a:fld>
            <a:endParaRPr lang="en-ZA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w16se="http://schemas.microsoft.com/office/word/2015/wordml/symex" xmlns:a16="http://schemas.microsoft.com/office/drawing/2014/main" xmlns:lc="http://schemas.openxmlformats.org/drawingml/2006/lockedCanvas" id="{5C67C2E6-5A3A-4C27-96ED-D596446D1B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1748272"/>
              </p:ext>
            </p:extLst>
          </p:nvPr>
        </p:nvGraphicFramePr>
        <p:xfrm>
          <a:off x="549896" y="4504306"/>
          <a:ext cx="8136904" cy="2037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945940" y="4157261"/>
            <a:ext cx="73448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1400" b="1" dirty="0">
                <a:latin typeface="+mn-lt"/>
              </a:rPr>
              <a:t>Real growth in block grants and conditional grants, </a:t>
            </a:r>
            <a:r>
              <a:rPr lang="en-ZA" sz="1400" b="1" dirty="0" smtClean="0">
                <a:latin typeface="+mn-lt"/>
              </a:rPr>
              <a:t>2003/04-2019/20</a:t>
            </a:r>
            <a:endParaRPr lang="en-US" sz="1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7313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sz="2800" dirty="0">
                <a:effectLst/>
              </a:rPr>
              <a:t>Chapter </a:t>
            </a:r>
            <a:r>
              <a:rPr lang="en-ZA" sz="2800" dirty="0" smtClean="0">
                <a:effectLst/>
              </a:rPr>
              <a:t>2. Recentralisation: Implications for Service Delivery and Intergovernmental Fiscal Relations</a:t>
            </a:r>
            <a:endParaRPr lang="en-ZA" sz="28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516" y="1556792"/>
            <a:ext cx="8712968" cy="504562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 dirty="0" smtClean="0"/>
              <a:t>Key Findings [cont.]</a:t>
            </a:r>
          </a:p>
          <a:p>
            <a:pPr lvl="1">
              <a:lnSpc>
                <a:spcPct val="90000"/>
              </a:lnSpc>
            </a:pPr>
            <a:r>
              <a:rPr lang="en-ZA" sz="2400" dirty="0" smtClean="0"/>
              <a:t>National </a:t>
            </a:r>
            <a:r>
              <a:rPr lang="en-ZA" sz="2400" dirty="0"/>
              <a:t>government does not </a:t>
            </a:r>
            <a:r>
              <a:rPr lang="en-ZA" sz="2400" dirty="0" smtClean="0"/>
              <a:t>perform </a:t>
            </a:r>
            <a:r>
              <a:rPr lang="en-ZA" sz="2400" dirty="0"/>
              <a:t>better at service delivery compared to </a:t>
            </a:r>
            <a:r>
              <a:rPr lang="en-ZA" sz="2400" dirty="0" smtClean="0"/>
              <a:t>subnational, </a:t>
            </a:r>
            <a:r>
              <a:rPr lang="en-ZA" sz="2400" dirty="0"/>
              <a:t>thereby questioning rationale behind recentralisation </a:t>
            </a:r>
            <a:endParaRPr lang="en-ZA" sz="2400" dirty="0" smtClean="0"/>
          </a:p>
          <a:p>
            <a:pPr lvl="1">
              <a:lnSpc>
                <a:spcPct val="90000"/>
              </a:lnSpc>
            </a:pPr>
            <a:r>
              <a:rPr lang="en-ZA" sz="2400" dirty="0"/>
              <a:t>When recentralising a function, a blanket approach is not </a:t>
            </a:r>
            <a:r>
              <a:rPr lang="en-ZA" sz="2400" dirty="0" smtClean="0"/>
              <a:t>ideal– analyses show </a:t>
            </a:r>
            <a:r>
              <a:rPr lang="en-ZA" sz="2400" dirty="0"/>
              <a:t>for example, that some colleges that were efficient prior to </a:t>
            </a:r>
            <a:r>
              <a:rPr lang="en-ZA" sz="2400" dirty="0" smtClean="0"/>
              <a:t>recentralisation, </a:t>
            </a:r>
            <a:r>
              <a:rPr lang="en-ZA" sz="2400" dirty="0"/>
              <a:t>saw a decline in levels of efficiency post the reform </a:t>
            </a:r>
          </a:p>
          <a:p>
            <a:pPr lvl="1">
              <a:lnSpc>
                <a:spcPct val="90000"/>
              </a:lnSpc>
            </a:pPr>
            <a:endParaRPr lang="en-ZA" sz="1800" dirty="0"/>
          </a:p>
          <a:p>
            <a:pPr lvl="2">
              <a:lnSpc>
                <a:spcPct val="90000"/>
              </a:lnSpc>
            </a:pPr>
            <a:endParaRPr lang="en-GB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102E04-C8CA-4535-B9A8-E00E6E7F4501}" type="slidenum">
              <a:rPr lang="en-ZA" smtClean="0"/>
              <a:pPr>
                <a:defRPr/>
              </a:pPr>
              <a:t>11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2169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sz="4000" dirty="0" smtClean="0">
                <a:effectLst/>
              </a:rPr>
              <a:t>Chapter 2. Recommendations</a:t>
            </a:r>
            <a:endParaRPr lang="en-ZA" sz="40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1"/>
            <a:ext cx="8640960" cy="5045621"/>
          </a:xfrm>
        </p:spPr>
        <p:txBody>
          <a:bodyPr/>
          <a:lstStyle/>
          <a:p>
            <a:pPr lvl="0"/>
            <a:r>
              <a:rPr lang="en-US" sz="2000" dirty="0" smtClean="0"/>
              <a:t>In </a:t>
            </a:r>
            <a:r>
              <a:rPr lang="en-US" sz="2000" dirty="0"/>
              <a:t>the current constrained economic environment with limited resources, </a:t>
            </a:r>
            <a:r>
              <a:rPr lang="en-US" sz="2000" dirty="0" smtClean="0"/>
              <a:t>government </a:t>
            </a:r>
            <a:r>
              <a:rPr lang="en-US" sz="2000" dirty="0"/>
              <a:t>should </a:t>
            </a:r>
            <a:r>
              <a:rPr lang="en-US" sz="2000" dirty="0">
                <a:solidFill>
                  <a:srgbClr val="FF0000"/>
                </a:solidFill>
              </a:rPr>
              <a:t>not automatically resort to increasing the role of national government</a:t>
            </a:r>
            <a:r>
              <a:rPr lang="en-US" sz="2000" dirty="0"/>
              <a:t>, since historical performance data does not </a:t>
            </a:r>
            <a:r>
              <a:rPr lang="en-US" sz="2000" dirty="0" smtClean="0"/>
              <a:t>generally show </a:t>
            </a:r>
            <a:r>
              <a:rPr lang="en-US" sz="2000" dirty="0"/>
              <a:t>support </a:t>
            </a:r>
            <a:r>
              <a:rPr lang="en-US" sz="2000" dirty="0" smtClean="0"/>
              <a:t>for this leading </a:t>
            </a:r>
            <a:r>
              <a:rPr lang="en-US" sz="2000" dirty="0"/>
              <a:t>to improved </a:t>
            </a:r>
            <a:r>
              <a:rPr lang="en-US" sz="2000" dirty="0" smtClean="0"/>
              <a:t>performance</a:t>
            </a:r>
            <a:endParaRPr lang="en-US" sz="2000" dirty="0"/>
          </a:p>
          <a:p>
            <a:pPr lvl="0"/>
            <a:r>
              <a:rPr lang="en-US" sz="2000" dirty="0" smtClean="0"/>
              <a:t>To </a:t>
            </a:r>
            <a:r>
              <a:rPr lang="en-US" sz="2000" dirty="0"/>
              <a:t>improve service delivery and attainment of specific priority outcomes, </a:t>
            </a:r>
            <a:r>
              <a:rPr lang="en-US" sz="2000" dirty="0">
                <a:solidFill>
                  <a:srgbClr val="FF0000"/>
                </a:solidFill>
              </a:rPr>
              <a:t>control measures other than the implementation of earmarked conditional grant funding must be developed </a:t>
            </a:r>
            <a:r>
              <a:rPr lang="en-US" sz="2000" dirty="0"/>
              <a:t>and </a:t>
            </a:r>
            <a:r>
              <a:rPr lang="en-US" sz="2000" dirty="0" smtClean="0"/>
              <a:t>strengthened</a:t>
            </a:r>
          </a:p>
          <a:p>
            <a:pPr lvl="0"/>
            <a:r>
              <a:rPr lang="en-US" sz="2000" dirty="0" smtClean="0"/>
              <a:t>When </a:t>
            </a:r>
            <a:r>
              <a:rPr lang="en-US" sz="2000" dirty="0"/>
              <a:t>recentralising a function is </a:t>
            </a:r>
            <a:r>
              <a:rPr lang="en-US" sz="2000" dirty="0" smtClean="0"/>
              <a:t>deemed necessary</a:t>
            </a:r>
            <a:r>
              <a:rPr lang="en-US" sz="2000" dirty="0"/>
              <a:t>, </a:t>
            </a:r>
            <a:r>
              <a:rPr lang="en-US" sz="2000" dirty="0" smtClean="0"/>
              <a:t>a </a:t>
            </a:r>
            <a:r>
              <a:rPr lang="en-US" sz="2000" dirty="0">
                <a:solidFill>
                  <a:srgbClr val="FF0000"/>
                </a:solidFill>
              </a:rPr>
              <a:t>differentiated approach </a:t>
            </a:r>
            <a:r>
              <a:rPr lang="en-US" sz="2000" dirty="0" smtClean="0"/>
              <a:t>must be adopted – ideally </a:t>
            </a:r>
            <a:r>
              <a:rPr lang="en-US" sz="2000" dirty="0"/>
              <a:t>government should </a:t>
            </a:r>
            <a:r>
              <a:rPr lang="en-US" sz="2000" dirty="0">
                <a:solidFill>
                  <a:srgbClr val="FF0000"/>
                </a:solidFill>
              </a:rPr>
              <a:t>focus on where the weaknesses within performance lie </a:t>
            </a:r>
            <a:r>
              <a:rPr lang="en-US" sz="2000" dirty="0" smtClean="0"/>
              <a:t>instead of </a:t>
            </a:r>
            <a:r>
              <a:rPr lang="en-US" sz="2000" dirty="0"/>
              <a:t>applying a blanket approach which may negatively affect good performers</a:t>
            </a:r>
            <a:endParaRPr lang="en-ZA" sz="2000" dirty="0"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102E04-C8CA-4535-B9A8-E00E6E7F4501}" type="slidenum">
              <a:rPr lang="en-ZA" smtClean="0"/>
              <a:pPr>
                <a:defRPr/>
              </a:pPr>
              <a:t>12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4486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sz="2400" dirty="0">
                <a:effectLst/>
              </a:rPr>
              <a:t>Chapter </a:t>
            </a:r>
            <a:r>
              <a:rPr lang="en-ZA" sz="2400" dirty="0" smtClean="0">
                <a:effectLst/>
              </a:rPr>
              <a:t>3. Provincial Fiscal Adjustment Mechanisms in Times of Protracted Fiscal Constraints: Case of Health Sector</a:t>
            </a:r>
            <a:endParaRPr lang="en-ZA" sz="24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1"/>
            <a:ext cx="8640960" cy="4968553"/>
          </a:xfrm>
        </p:spPr>
        <p:txBody>
          <a:bodyPr/>
          <a:lstStyle/>
          <a:p>
            <a:r>
              <a:rPr lang="en-ZA" sz="2400" dirty="0"/>
              <a:t>Health care delivery is </a:t>
            </a:r>
            <a:r>
              <a:rPr lang="en-ZA" sz="2400" dirty="0" smtClean="0"/>
              <a:t>under </a:t>
            </a:r>
            <a:r>
              <a:rPr lang="en-ZA" sz="2400" dirty="0"/>
              <a:t>severe fiscal pressure and </a:t>
            </a:r>
            <a:r>
              <a:rPr lang="en-ZA" sz="2400" dirty="0" smtClean="0"/>
              <a:t>lacks </a:t>
            </a:r>
            <a:r>
              <a:rPr lang="en-ZA" sz="2400" dirty="0"/>
              <a:t>necessary levers to respond to </a:t>
            </a:r>
            <a:r>
              <a:rPr lang="en-ZA" sz="2400" dirty="0" smtClean="0"/>
              <a:t>its </a:t>
            </a:r>
            <a:r>
              <a:rPr lang="en-ZA" sz="2400" dirty="0"/>
              <a:t>fiscal </a:t>
            </a:r>
            <a:r>
              <a:rPr lang="en-ZA" sz="2400" dirty="0" smtClean="0"/>
              <a:t>situation</a:t>
            </a:r>
            <a:endParaRPr lang="en-ZA" sz="2400" dirty="0"/>
          </a:p>
          <a:p>
            <a:pPr lvl="1"/>
            <a:r>
              <a:rPr lang="en-ZA" sz="2000" dirty="0" smtClean="0"/>
              <a:t>Sector simultaneously facing </a:t>
            </a:r>
            <a:r>
              <a:rPr lang="en-ZA" sz="2000" dirty="0"/>
              <a:t>declining </a:t>
            </a:r>
            <a:r>
              <a:rPr lang="en-ZA" sz="2000" dirty="0" smtClean="0"/>
              <a:t>revenue </a:t>
            </a:r>
            <a:r>
              <a:rPr lang="en-ZA" sz="2000" dirty="0"/>
              <a:t>and burgeoning </a:t>
            </a:r>
            <a:r>
              <a:rPr lang="en-ZA" sz="2000" dirty="0" smtClean="0"/>
              <a:t>demands  </a:t>
            </a:r>
            <a:endParaRPr lang="en-ZA" sz="2000" dirty="0"/>
          </a:p>
          <a:p>
            <a:pPr lvl="1"/>
            <a:r>
              <a:rPr lang="en-ZA" sz="2000" dirty="0"/>
              <a:t>Estimates suggest </a:t>
            </a:r>
            <a:r>
              <a:rPr lang="en-ZA" sz="2000" dirty="0" smtClean="0"/>
              <a:t>that </a:t>
            </a:r>
            <a:r>
              <a:rPr lang="en-ZA" sz="2000" dirty="0"/>
              <a:t>current health budget is underfunded by </a:t>
            </a:r>
            <a:r>
              <a:rPr lang="en-ZA" sz="2000" dirty="0" smtClean="0"/>
              <a:t>R13 </a:t>
            </a:r>
            <a:r>
              <a:rPr lang="en-ZA" sz="2000" dirty="0"/>
              <a:t>billion in 2018 </a:t>
            </a:r>
          </a:p>
          <a:p>
            <a:pPr lvl="1"/>
            <a:r>
              <a:rPr lang="en-ZA" sz="2000" dirty="0" smtClean="0"/>
              <a:t>Requires </a:t>
            </a:r>
            <a:r>
              <a:rPr lang="en-ZA" sz="2000" dirty="0"/>
              <a:t>provinces to adjust their budgets </a:t>
            </a:r>
            <a:r>
              <a:rPr lang="en-ZA" sz="2000" dirty="0" smtClean="0"/>
              <a:t>accordingly, but provinces </a:t>
            </a:r>
            <a:r>
              <a:rPr lang="en-ZA" sz="2000" dirty="0"/>
              <a:t>lack the necessary </a:t>
            </a:r>
            <a:r>
              <a:rPr lang="en-ZA" sz="2000" dirty="0" smtClean="0"/>
              <a:t>levers</a:t>
            </a:r>
            <a:endParaRPr lang="en-ZA" sz="2000" dirty="0"/>
          </a:p>
          <a:p>
            <a:r>
              <a:rPr lang="en-ZA" sz="2400" dirty="0" smtClean="0"/>
              <a:t>Key question: How </a:t>
            </a:r>
            <a:r>
              <a:rPr lang="en-ZA" sz="2400" dirty="0"/>
              <a:t>responsive is the fiscal framework in facilitating smooth adaptation </a:t>
            </a:r>
            <a:r>
              <a:rPr lang="en-ZA" sz="2400" dirty="0" smtClean="0"/>
              <a:t>in </a:t>
            </a:r>
            <a:r>
              <a:rPr lang="en-ZA" sz="2400" dirty="0"/>
              <a:t>a </a:t>
            </a:r>
            <a:r>
              <a:rPr lang="en-ZA" sz="2400" dirty="0" smtClean="0"/>
              <a:t>constrained </a:t>
            </a:r>
            <a:r>
              <a:rPr lang="en-ZA" sz="2400" dirty="0"/>
              <a:t>fiscal environment</a:t>
            </a:r>
            <a:r>
              <a:rPr lang="en-ZA" sz="2400" dirty="0" smtClean="0"/>
              <a:t>?</a:t>
            </a:r>
          </a:p>
          <a:p>
            <a:pPr lvl="1"/>
            <a:r>
              <a:rPr lang="en-ZA" sz="2000" dirty="0" smtClean="0"/>
              <a:t>Undertook qualitative analyses </a:t>
            </a:r>
            <a:r>
              <a:rPr lang="en-ZA" sz="2000" dirty="0"/>
              <a:t>of national </a:t>
            </a:r>
            <a:r>
              <a:rPr lang="en-ZA" sz="2000" dirty="0" smtClean="0"/>
              <a:t>government-imposed </a:t>
            </a:r>
            <a:r>
              <a:rPr lang="en-ZA" sz="2000" dirty="0"/>
              <a:t>provincial fiscal </a:t>
            </a:r>
            <a:r>
              <a:rPr lang="en-ZA" sz="2000" dirty="0" smtClean="0"/>
              <a:t>adjustments, trend </a:t>
            </a:r>
            <a:r>
              <a:rPr lang="en-ZA" sz="2000" dirty="0"/>
              <a:t>evaluation of provincial fiscal </a:t>
            </a:r>
            <a:r>
              <a:rPr lang="en-ZA" sz="2000" dirty="0" smtClean="0"/>
              <a:t>performance and an </a:t>
            </a:r>
            <a:r>
              <a:rPr lang="en-ZA" sz="2000" dirty="0"/>
              <a:t>empirical estimation of provincial fiscal adjustment instruments and </a:t>
            </a:r>
            <a:r>
              <a:rPr lang="en-ZA" sz="2000" dirty="0" smtClean="0"/>
              <a:t>channels</a:t>
            </a:r>
            <a:endParaRPr lang="en-ZA" sz="2000" dirty="0"/>
          </a:p>
          <a:p>
            <a:pPr>
              <a:lnSpc>
                <a:spcPct val="90000"/>
              </a:lnSpc>
            </a:pPr>
            <a:endParaRPr lang="en-ZA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102E04-C8CA-4535-B9A8-E00E6E7F4501}" type="slidenum">
              <a:rPr lang="en-ZA" smtClean="0"/>
              <a:pPr>
                <a:defRPr/>
              </a:pPr>
              <a:t>13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9071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sz="2400" dirty="0">
                <a:effectLst/>
              </a:rPr>
              <a:t>Chapter </a:t>
            </a:r>
            <a:r>
              <a:rPr lang="en-ZA" sz="2400" dirty="0" smtClean="0">
                <a:effectLst/>
              </a:rPr>
              <a:t>3. Provincial Fiscal Adjustment Mechanisms in Times of Protracted Fiscal Constraints: Case of Health Sector [cont.]</a:t>
            </a:r>
            <a:endParaRPr lang="en-ZA" sz="24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1"/>
            <a:ext cx="8712968" cy="4968553"/>
          </a:xfrm>
        </p:spPr>
        <p:txBody>
          <a:bodyPr/>
          <a:lstStyle/>
          <a:p>
            <a:r>
              <a:rPr lang="en-ZA" sz="2400" dirty="0" smtClean="0"/>
              <a:t>Key Findings:</a:t>
            </a:r>
          </a:p>
          <a:p>
            <a:pPr lvl="1"/>
            <a:r>
              <a:rPr lang="en-ZA" sz="2100" dirty="0"/>
              <a:t>Intergovernmental fiscal arrangements limit </a:t>
            </a:r>
            <a:r>
              <a:rPr lang="en-ZA" sz="2100" dirty="0" smtClean="0"/>
              <a:t>provincial </a:t>
            </a:r>
            <a:r>
              <a:rPr lang="en-ZA" sz="2100" dirty="0"/>
              <a:t>scope for effecting necessary budget </a:t>
            </a:r>
            <a:r>
              <a:rPr lang="en-ZA" sz="2100" dirty="0" smtClean="0"/>
              <a:t>adjustments required </a:t>
            </a:r>
            <a:r>
              <a:rPr lang="en-ZA" sz="2100" dirty="0"/>
              <a:t>during periods of fiscal constraint</a:t>
            </a:r>
          </a:p>
          <a:p>
            <a:pPr lvl="1"/>
            <a:r>
              <a:rPr lang="en-ZA" sz="2100" dirty="0" smtClean="0"/>
              <a:t>Little </a:t>
            </a:r>
            <a:r>
              <a:rPr lang="en-ZA" sz="2100" dirty="0"/>
              <a:t>evidence of an impaired provincial fiscal position that could necessitate fiscal adjustment, assessed from a context of budget </a:t>
            </a:r>
            <a:r>
              <a:rPr lang="en-ZA" sz="2100" dirty="0" smtClean="0"/>
              <a:t>balance</a:t>
            </a:r>
            <a:endParaRPr lang="en-ZA" sz="2100" dirty="0"/>
          </a:p>
          <a:p>
            <a:pPr marL="457200" lvl="1" indent="0">
              <a:buNone/>
            </a:pPr>
            <a:endParaRPr lang="en-ZA" sz="1400" b="1" dirty="0" smtClean="0"/>
          </a:p>
          <a:p>
            <a:pPr marL="457200" lvl="1" indent="0">
              <a:buNone/>
            </a:pPr>
            <a:r>
              <a:rPr lang="en-ZA" sz="1400" b="1" dirty="0"/>
              <a:t>	</a:t>
            </a:r>
            <a:r>
              <a:rPr lang="en-ZA" sz="1400" b="1" dirty="0" smtClean="0"/>
              <a:t>		Provincial </a:t>
            </a:r>
            <a:r>
              <a:rPr lang="en-ZA" sz="1400" b="1" dirty="0"/>
              <a:t>health budget balance, 2002-2016</a:t>
            </a:r>
            <a:endParaRPr lang="en-US" sz="1400" b="1" dirty="0"/>
          </a:p>
          <a:p>
            <a:pPr marL="457200" lvl="1" indent="0">
              <a:buNone/>
            </a:pPr>
            <a:endParaRPr lang="en-ZA" sz="1400" dirty="0"/>
          </a:p>
          <a:p>
            <a:pPr lvl="2"/>
            <a:endParaRPr lang="en-ZA" dirty="0"/>
          </a:p>
          <a:p>
            <a:pPr>
              <a:lnSpc>
                <a:spcPct val="90000"/>
              </a:lnSpc>
            </a:pPr>
            <a:endParaRPr lang="en-ZA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102E04-C8CA-4535-B9A8-E00E6E7F4501}" type="slidenum">
              <a:rPr lang="en-ZA" smtClean="0"/>
              <a:pPr>
                <a:defRPr/>
              </a:pPr>
              <a:t>14</a:t>
            </a:fld>
            <a:endParaRPr lang="en-ZA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w16se="http://schemas.microsoft.com/office/word/2015/wordml/symex" xmlns:a16="http://schemas.microsoft.com/office/drawing/2014/main" xmlns:lc="http://schemas.openxmlformats.org/drawingml/2006/lockedCanvas" id="{F4846F82-4796-4DEA-8EAD-6D14BC23C0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9820030"/>
              </p:ext>
            </p:extLst>
          </p:nvPr>
        </p:nvGraphicFramePr>
        <p:xfrm>
          <a:off x="1403648" y="4318883"/>
          <a:ext cx="6840760" cy="2237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576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sz="2400" dirty="0">
                <a:effectLst/>
              </a:rPr>
              <a:t>Chapter </a:t>
            </a:r>
            <a:r>
              <a:rPr lang="en-ZA" sz="2400" dirty="0" smtClean="0">
                <a:effectLst/>
              </a:rPr>
              <a:t>3. Provincial Fiscal Adjustment Mechanisms in Times of Protracted Fiscal Constraints: Case of Health Sector [cont.]</a:t>
            </a:r>
            <a:endParaRPr lang="en-ZA" sz="24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1"/>
            <a:ext cx="8712968" cy="4968553"/>
          </a:xfrm>
        </p:spPr>
        <p:txBody>
          <a:bodyPr/>
          <a:lstStyle/>
          <a:p>
            <a:r>
              <a:rPr lang="en-ZA" sz="2400" dirty="0" smtClean="0"/>
              <a:t>Key Findings [cont.]</a:t>
            </a:r>
          </a:p>
          <a:p>
            <a:pPr lvl="1"/>
            <a:r>
              <a:rPr lang="en-ZA" sz="2100" dirty="0" smtClean="0"/>
              <a:t>Provinces </a:t>
            </a:r>
            <a:r>
              <a:rPr lang="en-ZA" sz="2100" dirty="0"/>
              <a:t>tend to use imprudent fiscal </a:t>
            </a:r>
            <a:r>
              <a:rPr lang="en-ZA" sz="2100" dirty="0" smtClean="0"/>
              <a:t>devices </a:t>
            </a:r>
            <a:r>
              <a:rPr lang="en-ZA" sz="2100" dirty="0"/>
              <a:t>such as expenditure accruals to conceal negative budget balances and to plug </a:t>
            </a:r>
            <a:r>
              <a:rPr lang="en-ZA" sz="2100" dirty="0" smtClean="0"/>
              <a:t>fiscal </a:t>
            </a:r>
            <a:r>
              <a:rPr lang="en-ZA" sz="2100" dirty="0"/>
              <a:t>gaps</a:t>
            </a:r>
          </a:p>
          <a:p>
            <a:pPr lvl="1"/>
            <a:r>
              <a:rPr lang="en-ZA" sz="2100" dirty="0"/>
              <a:t>Major provincial fiscal adjustments tend to cascade from the centre through the cuts or additions made to the </a:t>
            </a:r>
            <a:r>
              <a:rPr lang="en-ZA" sz="2100" dirty="0" smtClean="0"/>
              <a:t>transfers</a:t>
            </a:r>
          </a:p>
          <a:p>
            <a:pPr lvl="1"/>
            <a:r>
              <a:rPr lang="en-ZA" sz="2100" dirty="0"/>
              <a:t>Notwithstanding </a:t>
            </a:r>
            <a:r>
              <a:rPr lang="en-ZA" sz="2100" dirty="0" smtClean="0"/>
              <a:t>claims </a:t>
            </a:r>
            <a:r>
              <a:rPr lang="en-ZA" sz="2100" dirty="0"/>
              <a:t>of provincial fiscal strain, alternative views </a:t>
            </a:r>
            <a:r>
              <a:rPr lang="en-ZA" sz="2100" dirty="0" smtClean="0"/>
              <a:t>attribute </a:t>
            </a:r>
            <a:r>
              <a:rPr lang="en-ZA" sz="2100" dirty="0"/>
              <a:t>the source of pressure to episodes of fiscal </a:t>
            </a:r>
            <a:r>
              <a:rPr lang="en-ZA" sz="2100" dirty="0" smtClean="0"/>
              <a:t>mismanagement</a:t>
            </a:r>
          </a:p>
          <a:p>
            <a:pPr lvl="1"/>
            <a:r>
              <a:rPr lang="en-ZA" sz="2100" dirty="0"/>
              <a:t>Incidents of cutting health delivery outputs to manage pressure are scant because of fiscal risks associated with such practices </a:t>
            </a:r>
          </a:p>
          <a:p>
            <a:pPr lvl="1"/>
            <a:endParaRPr lang="en-ZA" sz="2000" dirty="0"/>
          </a:p>
          <a:p>
            <a:pPr lvl="1"/>
            <a:endParaRPr lang="en-ZA" sz="2200" dirty="0"/>
          </a:p>
          <a:p>
            <a:pPr lvl="2"/>
            <a:endParaRPr lang="en-ZA" dirty="0"/>
          </a:p>
          <a:p>
            <a:pPr>
              <a:lnSpc>
                <a:spcPct val="90000"/>
              </a:lnSpc>
            </a:pPr>
            <a:endParaRPr lang="en-ZA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102E04-C8CA-4535-B9A8-E00E6E7F4501}" type="slidenum">
              <a:rPr lang="en-ZA" smtClean="0"/>
              <a:pPr>
                <a:defRPr/>
              </a:pPr>
              <a:t>15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9974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sz="4000" dirty="0" smtClean="0">
                <a:effectLst/>
              </a:rPr>
              <a:t>Chapter 3. Recommendations</a:t>
            </a:r>
            <a:endParaRPr lang="en-ZA" sz="40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1"/>
            <a:ext cx="8640960" cy="5045621"/>
          </a:xfrm>
        </p:spPr>
        <p:txBody>
          <a:bodyPr/>
          <a:lstStyle/>
          <a:p>
            <a:pPr lvl="0"/>
            <a:r>
              <a:rPr lang="en-GB" sz="2000" dirty="0"/>
              <a:t>National and provincial treasuries in collaboration with the national and provincial departments of health should develop a </a:t>
            </a:r>
            <a:r>
              <a:rPr lang="en-GB" sz="2000" dirty="0">
                <a:solidFill>
                  <a:srgbClr val="FF0000"/>
                </a:solidFill>
              </a:rPr>
              <a:t>framework or criteria for determining serious financial </a:t>
            </a:r>
            <a:r>
              <a:rPr lang="en-GB" sz="2000" dirty="0" smtClean="0">
                <a:solidFill>
                  <a:srgbClr val="FF0000"/>
                </a:solidFill>
              </a:rPr>
              <a:t>strain, </a:t>
            </a:r>
            <a:r>
              <a:rPr lang="en-GB" sz="2000" dirty="0">
                <a:solidFill>
                  <a:srgbClr val="FF0000"/>
                </a:solidFill>
              </a:rPr>
              <a:t>with clear measurable financial and non-financial factors </a:t>
            </a:r>
            <a:r>
              <a:rPr lang="en-GB" sz="2000" dirty="0"/>
              <a:t>that can be monitored, reported and used to trigger automatic fiscal </a:t>
            </a:r>
            <a:r>
              <a:rPr lang="en-GB" sz="2000" dirty="0" smtClean="0"/>
              <a:t>adjustment overseen </a:t>
            </a:r>
            <a:r>
              <a:rPr lang="en-GB" sz="2000" dirty="0"/>
              <a:t>by provincial </a:t>
            </a:r>
            <a:r>
              <a:rPr lang="en-GB" sz="2000" dirty="0" smtClean="0"/>
              <a:t>legislature</a:t>
            </a:r>
          </a:p>
          <a:p>
            <a:pPr lvl="0"/>
            <a:r>
              <a:rPr lang="en-GB" sz="2000" dirty="0"/>
              <a:t>The National Treasury and the Department of Health through the respective Ministers should </a:t>
            </a:r>
            <a:r>
              <a:rPr lang="en-GB" sz="2000" dirty="0">
                <a:solidFill>
                  <a:srgbClr val="FF0000"/>
                </a:solidFill>
              </a:rPr>
              <a:t>allocate part of the 2019/18 MTEF health infrastructure </a:t>
            </a:r>
            <a:r>
              <a:rPr lang="en-GB" sz="2000" dirty="0" smtClean="0">
                <a:solidFill>
                  <a:srgbClr val="FF0000"/>
                </a:solidFill>
              </a:rPr>
              <a:t>budget towards </a:t>
            </a:r>
            <a:r>
              <a:rPr lang="en-GB" sz="2000" dirty="0">
                <a:solidFill>
                  <a:srgbClr val="FF0000"/>
                </a:solidFill>
              </a:rPr>
              <a:t>gradually </a:t>
            </a:r>
            <a:r>
              <a:rPr lang="en-GB" sz="2000" dirty="0" smtClean="0">
                <a:solidFill>
                  <a:srgbClr val="FF0000"/>
                </a:solidFill>
              </a:rPr>
              <a:t>offsetting </a:t>
            </a:r>
            <a:r>
              <a:rPr lang="en-GB" sz="2000" dirty="0">
                <a:solidFill>
                  <a:srgbClr val="FF0000"/>
                </a:solidFill>
              </a:rPr>
              <a:t>expenditure accruals </a:t>
            </a:r>
            <a:r>
              <a:rPr lang="en-GB" sz="2000" dirty="0"/>
              <a:t>which arise from unavoidable demand pressures for which allocated budgets were </a:t>
            </a:r>
            <a:r>
              <a:rPr lang="en-GB" sz="2000" dirty="0" smtClean="0"/>
              <a:t>depleted. Conditional upon meeting targeted reductions in accruals.</a:t>
            </a:r>
          </a:p>
          <a:p>
            <a:pPr lvl="0"/>
            <a:r>
              <a:rPr lang="en-GB" sz="2000" dirty="0" smtClean="0"/>
              <a:t>The </a:t>
            </a:r>
            <a:r>
              <a:rPr lang="en-GB" sz="2000" dirty="0"/>
              <a:t>Minister of Finance through National Treasury should ensure that the framework for health infrastructure conditional grants (Health Facility Revitalisation Grant and National Health Insurance (non-personnel component)) </a:t>
            </a:r>
            <a:r>
              <a:rPr lang="en-GB" sz="2000" dirty="0" smtClean="0">
                <a:solidFill>
                  <a:srgbClr val="FF0000"/>
                </a:solidFill>
              </a:rPr>
              <a:t>accommodates </a:t>
            </a:r>
            <a:r>
              <a:rPr lang="en-GB" sz="2000" dirty="0">
                <a:solidFill>
                  <a:srgbClr val="FF0000"/>
                </a:solidFill>
              </a:rPr>
              <a:t>flexibility during periods of protracted fiscal constraint so that provinces can </a:t>
            </a:r>
            <a:r>
              <a:rPr lang="en-GB" sz="2000" dirty="0" smtClean="0">
                <a:solidFill>
                  <a:srgbClr val="FF0000"/>
                </a:solidFill>
              </a:rPr>
              <a:t>re-allocate </a:t>
            </a:r>
            <a:r>
              <a:rPr lang="en-GB" sz="2000" dirty="0">
                <a:solidFill>
                  <a:srgbClr val="FF0000"/>
                </a:solidFill>
              </a:rPr>
              <a:t>their available capital allocations towards maintenance</a:t>
            </a:r>
            <a:endParaRPr lang="en-ZA" sz="2000" dirty="0">
              <a:solidFill>
                <a:srgbClr val="FF0000"/>
              </a:solidFill>
              <a:ea typeface="Calibri" panose="020F0502020204030204" pitchFamily="34" charset="0"/>
            </a:endParaRPr>
          </a:p>
          <a:p>
            <a:pPr lvl="0"/>
            <a:endParaRPr lang="en-ZA" sz="2000" dirty="0"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102E04-C8CA-4535-B9A8-E00E6E7F4501}" type="slidenum">
              <a:rPr lang="en-ZA" smtClean="0"/>
              <a:pPr>
                <a:defRPr/>
              </a:pPr>
              <a:t>16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9085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1" y="260672"/>
            <a:ext cx="8712968" cy="1224112"/>
          </a:xfrm>
        </p:spPr>
        <p:txBody>
          <a:bodyPr>
            <a:noAutofit/>
          </a:bodyPr>
          <a:lstStyle/>
          <a:p>
            <a:r>
              <a:rPr lang="en-ZA" sz="2800" dirty="0">
                <a:effectLst/>
              </a:rPr>
              <a:t>Chapter </a:t>
            </a:r>
            <a:r>
              <a:rPr lang="en-ZA" sz="2800" dirty="0" smtClean="0">
                <a:effectLst/>
              </a:rPr>
              <a:t>4. Incentive Effects of Intergovernmental Grants: Evidence from Municipalities</a:t>
            </a:r>
            <a:endParaRPr lang="en-ZA" sz="28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032" y="1497861"/>
            <a:ext cx="8712968" cy="5040560"/>
          </a:xfrm>
        </p:spPr>
        <p:txBody>
          <a:bodyPr/>
          <a:lstStyle/>
          <a:p>
            <a:pPr marL="0" indent="0">
              <a:buNone/>
            </a:pPr>
            <a:r>
              <a:rPr lang="en-ZA" sz="1400" b="1" dirty="0" smtClean="0"/>
              <a:t>	Real growth in intergovernmental </a:t>
            </a:r>
            <a:r>
              <a:rPr lang="en-ZA" sz="1400" b="1" dirty="0"/>
              <a:t>transfers </a:t>
            </a:r>
            <a:r>
              <a:rPr lang="en-ZA" sz="1400" b="1" dirty="0" smtClean="0"/>
              <a:t>to </a:t>
            </a:r>
            <a:r>
              <a:rPr lang="en-ZA" sz="1400" b="1" dirty="0"/>
              <a:t>local government, 2005/06-2016/17</a:t>
            </a:r>
            <a:endParaRPr lang="en-US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102E04-C8CA-4535-B9A8-E00E6E7F4501}" type="slidenum">
              <a:rPr lang="en-ZA" smtClean="0"/>
              <a:pPr>
                <a:defRPr/>
              </a:pPr>
              <a:t>17</a:t>
            </a:fld>
            <a:endParaRPr lang="en-ZA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51521" y="4675639"/>
            <a:ext cx="8640959" cy="2021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ZA" sz="1400" dirty="0" smtClean="0"/>
              <a:t>Past 5 years </a:t>
            </a:r>
          </a:p>
          <a:p>
            <a:pPr lvl="1" algn="just"/>
            <a:r>
              <a:rPr lang="en-ZA" sz="1400" dirty="0" smtClean="0"/>
              <a:t>Consolidation efforts have included reductions in transfers to sub-national governments, where such reductions have occurred in an environment of declining real growth in transfers to local government</a:t>
            </a:r>
          </a:p>
          <a:p>
            <a:pPr algn="just"/>
            <a:r>
              <a:rPr lang="en-ZA" sz="1400" dirty="0" smtClean="0"/>
              <a:t>Reductions have raised two competing views on their effect</a:t>
            </a:r>
          </a:p>
          <a:p>
            <a:pPr lvl="1" algn="just"/>
            <a:r>
              <a:rPr lang="en-ZA" sz="1400" dirty="0" smtClean="0"/>
              <a:t>Provides an incentive for municipalities to be more innovative in resource collection and utilisation, in a manner that optimizes autonomy around budgets</a:t>
            </a:r>
          </a:p>
          <a:p>
            <a:pPr lvl="1" algn="just"/>
            <a:r>
              <a:rPr lang="en-ZA" sz="1400" dirty="0" smtClean="0"/>
              <a:t>For municipalities lacking broad revenue bases, reductions may worsen interregional service delivery inequality </a:t>
            </a:r>
          </a:p>
          <a:p>
            <a:pPr marL="0" indent="0" algn="just">
              <a:buFont typeface="Arial" charset="0"/>
              <a:buNone/>
            </a:pPr>
            <a:endParaRPr lang="en-ZA" sz="1400" dirty="0" smtClean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w16se="http://schemas.microsoft.com/office/word/2015/wordml/symex" xmlns:a16="http://schemas.microsoft.com/office/drawing/2014/main" xmlns:lc="http://schemas.openxmlformats.org/drawingml/2006/lockedCanvas" id="{00000000-0008-0000-0000-000003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7796253"/>
              </p:ext>
            </p:extLst>
          </p:nvPr>
        </p:nvGraphicFramePr>
        <p:xfrm>
          <a:off x="1223628" y="1772816"/>
          <a:ext cx="6768752" cy="2912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3976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1" y="260672"/>
            <a:ext cx="8712968" cy="1224112"/>
          </a:xfrm>
        </p:spPr>
        <p:txBody>
          <a:bodyPr>
            <a:noAutofit/>
          </a:bodyPr>
          <a:lstStyle/>
          <a:p>
            <a:r>
              <a:rPr lang="en-ZA" sz="2800" dirty="0">
                <a:effectLst/>
              </a:rPr>
              <a:t>Chapter </a:t>
            </a:r>
            <a:r>
              <a:rPr lang="en-ZA" sz="2800" dirty="0" smtClean="0">
                <a:effectLst/>
              </a:rPr>
              <a:t>4. Incentive Effects of Intergovernmental Grants: Evidence from Municipalities</a:t>
            </a:r>
            <a:endParaRPr lang="en-ZA" sz="28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1"/>
            <a:ext cx="8640960" cy="5045621"/>
          </a:xfrm>
        </p:spPr>
        <p:txBody>
          <a:bodyPr/>
          <a:lstStyle/>
          <a:p>
            <a:pPr algn="just"/>
            <a:r>
              <a:rPr lang="en-US" sz="2000" dirty="0" smtClean="0"/>
              <a:t>Seek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</a:rPr>
              <a:t>empirical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</a:rPr>
              <a:t>evidence </a:t>
            </a:r>
            <a:r>
              <a:rPr lang="en-US" sz="2000" dirty="0">
                <a:ea typeface="Times New Roman" panose="02020603050405020304" pitchFamily="18" charset="0"/>
              </a:rPr>
              <a:t>on </a:t>
            </a:r>
            <a:r>
              <a:rPr lang="en-US" sz="2000" dirty="0" smtClean="0">
                <a:ea typeface="Times New Roman" panose="02020603050405020304" pitchFamily="18" charset="0"/>
              </a:rPr>
              <a:t>revenue </a:t>
            </a:r>
            <a:r>
              <a:rPr lang="en-US" sz="2000" dirty="0">
                <a:ea typeface="Times New Roman" panose="02020603050405020304" pitchFamily="18" charset="0"/>
              </a:rPr>
              <a:t>and expenditure incentive effects of the two types of transfers: unconditional </a:t>
            </a:r>
            <a:r>
              <a:rPr lang="en-US" sz="2000" dirty="0" smtClean="0">
                <a:ea typeface="Times New Roman" panose="02020603050405020304" pitchFamily="18" charset="0"/>
              </a:rPr>
              <a:t>transfers </a:t>
            </a:r>
            <a:r>
              <a:rPr lang="en-US" sz="2000" dirty="0">
                <a:ea typeface="Times New Roman" panose="02020603050405020304" pitchFamily="18" charset="0"/>
              </a:rPr>
              <a:t>allocated </a:t>
            </a:r>
            <a:r>
              <a:rPr lang="en-US" sz="2000" dirty="0" smtClean="0">
                <a:ea typeface="Times New Roman" panose="02020603050405020304" pitchFamily="18" charset="0"/>
              </a:rPr>
              <a:t>according </a:t>
            </a:r>
            <a:r>
              <a:rPr lang="en-US" sz="2000" dirty="0">
                <a:ea typeface="Times New Roman" panose="02020603050405020304" pitchFamily="18" charset="0"/>
              </a:rPr>
              <a:t>to a formula and conditional </a:t>
            </a:r>
            <a:r>
              <a:rPr lang="en-US" sz="2000" dirty="0" smtClean="0">
                <a:ea typeface="Times New Roman" panose="02020603050405020304" pitchFamily="18" charset="0"/>
              </a:rPr>
              <a:t>transfers </a:t>
            </a:r>
            <a:r>
              <a:rPr lang="en-US" sz="2000" dirty="0">
                <a:ea typeface="Times New Roman" panose="02020603050405020304" pitchFamily="18" charset="0"/>
              </a:rPr>
              <a:t>allocated on an ad-hoc </a:t>
            </a:r>
            <a:r>
              <a:rPr lang="en-US" sz="2000" dirty="0" smtClean="0">
                <a:ea typeface="Times New Roman" panose="02020603050405020304" pitchFamily="18" charset="0"/>
              </a:rPr>
              <a:t>basis</a:t>
            </a:r>
            <a:endParaRPr lang="en-US" sz="2000" dirty="0">
              <a:ea typeface="Times New Roman" panose="02020603050405020304" pitchFamily="18" charset="0"/>
            </a:endParaRPr>
          </a:p>
          <a:p>
            <a:pPr lvl="2" algn="just"/>
            <a:r>
              <a:rPr lang="en-US" sz="1800" dirty="0" smtClean="0">
                <a:ea typeface="Times New Roman" panose="02020603050405020304" pitchFamily="18" charset="0"/>
              </a:rPr>
              <a:t>Test National Treasury’s </a:t>
            </a:r>
            <a:r>
              <a:rPr lang="en-US" sz="1800" dirty="0">
                <a:ea typeface="Times New Roman" panose="02020603050405020304" pitchFamily="18" charset="0"/>
              </a:rPr>
              <a:t>aim </a:t>
            </a:r>
            <a:r>
              <a:rPr lang="en-US" sz="1800" dirty="0" smtClean="0">
                <a:ea typeface="Times New Roman" panose="02020603050405020304" pitchFamily="18" charset="0"/>
              </a:rPr>
              <a:t>of enhancing </a:t>
            </a:r>
            <a:r>
              <a:rPr lang="en-US" sz="1800" dirty="0">
                <a:ea typeface="Times New Roman" panose="02020603050405020304" pitchFamily="18" charset="0"/>
              </a:rPr>
              <a:t>fiscal autonomy of </a:t>
            </a:r>
            <a:r>
              <a:rPr lang="en-US" sz="1800" dirty="0" smtClean="0">
                <a:ea typeface="Times New Roman" panose="02020603050405020304" pitchFamily="18" charset="0"/>
              </a:rPr>
              <a:t>municipalities </a:t>
            </a:r>
            <a:r>
              <a:rPr lang="en-US" sz="1800" dirty="0">
                <a:ea typeface="Times New Roman" panose="02020603050405020304" pitchFamily="18" charset="0"/>
              </a:rPr>
              <a:t>via emphasis on reduced conditional grants and </a:t>
            </a:r>
            <a:r>
              <a:rPr lang="en-US" sz="1800" dirty="0" smtClean="0">
                <a:ea typeface="Times New Roman" panose="02020603050405020304" pitchFamily="18" charset="0"/>
              </a:rPr>
              <a:t>the increased </a:t>
            </a:r>
            <a:r>
              <a:rPr lang="en-US" sz="1800" dirty="0">
                <a:ea typeface="Times New Roman" panose="02020603050405020304" pitchFamily="18" charset="0"/>
              </a:rPr>
              <a:t>channeling of resources via </a:t>
            </a:r>
            <a:r>
              <a:rPr lang="en-US" sz="1800" dirty="0" smtClean="0">
                <a:ea typeface="Times New Roman" panose="02020603050405020304" pitchFamily="18" charset="0"/>
              </a:rPr>
              <a:t>the Local Government Equitable Share</a:t>
            </a:r>
            <a:endParaRPr lang="en-ZA" sz="1800" dirty="0"/>
          </a:p>
          <a:p>
            <a:pPr algn="just"/>
            <a:r>
              <a:rPr lang="en-ZA" sz="2200" dirty="0" smtClean="0"/>
              <a:t>Key questions: </a:t>
            </a:r>
            <a:endParaRPr lang="en-ZA" sz="2200" dirty="0"/>
          </a:p>
          <a:p>
            <a:pPr lvl="2" algn="just"/>
            <a:r>
              <a:rPr lang="en-US" sz="1800" dirty="0"/>
              <a:t>How responsive are intergovernmental grants received by municipalities to revenues generated by municipalities? </a:t>
            </a:r>
          </a:p>
          <a:p>
            <a:pPr lvl="2" algn="just"/>
            <a:r>
              <a:rPr lang="en-US" sz="1800" dirty="0"/>
              <a:t>Does South Africa’s grant allocation framework lead to grant-driven crowding out (in) behavior among recipient municipalities? </a:t>
            </a:r>
            <a:endParaRPr lang="en-US" sz="1800" dirty="0" smtClean="0"/>
          </a:p>
          <a:p>
            <a:pPr algn="just"/>
            <a:r>
              <a:rPr lang="en-ZA" sz="2000" dirty="0" smtClean="0"/>
              <a:t>Utilized theoretical </a:t>
            </a:r>
            <a:r>
              <a:rPr lang="en-ZA" sz="2000" dirty="0"/>
              <a:t>model developed by </a:t>
            </a:r>
            <a:r>
              <a:rPr lang="en-ZA" sz="2000" dirty="0" err="1"/>
              <a:t>Gramlich</a:t>
            </a:r>
            <a:r>
              <a:rPr lang="en-ZA" sz="2000" dirty="0"/>
              <a:t> (1991) and extended in empirical works of Lewis &amp; Smoke (2017) as well as Liu &amp; Zhao (2017) </a:t>
            </a:r>
          </a:p>
          <a:p>
            <a:pPr algn="just"/>
            <a:endParaRPr lang="en-US" sz="2200" dirty="0"/>
          </a:p>
          <a:p>
            <a:pPr lvl="1" algn="just">
              <a:lnSpc>
                <a:spcPct val="90000"/>
              </a:lnSpc>
            </a:pPr>
            <a:endParaRPr lang="en-ZA" sz="1400" dirty="0">
              <a:ea typeface="Calibri" panose="020F0502020204030204" pitchFamily="34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endParaRPr lang="en-ZA" sz="1800" dirty="0"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102E04-C8CA-4535-B9A8-E00E6E7F4501}" type="slidenum">
              <a:rPr lang="en-ZA" smtClean="0"/>
              <a:pPr>
                <a:defRPr/>
              </a:pPr>
              <a:t>18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8292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1" y="260672"/>
            <a:ext cx="8712968" cy="1224112"/>
          </a:xfrm>
        </p:spPr>
        <p:txBody>
          <a:bodyPr>
            <a:noAutofit/>
          </a:bodyPr>
          <a:lstStyle/>
          <a:p>
            <a:r>
              <a:rPr lang="en-ZA" sz="2800" dirty="0">
                <a:effectLst/>
              </a:rPr>
              <a:t>Chapter </a:t>
            </a:r>
            <a:r>
              <a:rPr lang="en-ZA" sz="2800" dirty="0" smtClean="0">
                <a:effectLst/>
              </a:rPr>
              <a:t>4. Incentive Effects of Intergovernmental Grants: Evidence from Municipalities</a:t>
            </a:r>
            <a:endParaRPr lang="en-ZA" sz="28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5" y="1484784"/>
            <a:ext cx="8712968" cy="5040560"/>
          </a:xfrm>
        </p:spPr>
        <p:txBody>
          <a:bodyPr/>
          <a:lstStyle/>
          <a:p>
            <a:r>
              <a:rPr lang="en-ZA" sz="2000" dirty="0" smtClean="0"/>
              <a:t>Key Findings:</a:t>
            </a:r>
          </a:p>
          <a:p>
            <a:pPr lvl="1"/>
            <a:r>
              <a:rPr lang="en-ZA" sz="1700" b="1" dirty="0" smtClean="0"/>
              <a:t>For metropolitan (category A) municipalities: </a:t>
            </a:r>
            <a:r>
              <a:rPr lang="en-ZA" sz="1700" dirty="0" smtClean="0"/>
              <a:t>Conditional </a:t>
            </a:r>
            <a:r>
              <a:rPr lang="en-ZA" sz="1700" dirty="0"/>
              <a:t>grant </a:t>
            </a:r>
            <a:r>
              <a:rPr lang="en-ZA" sz="1700" dirty="0" smtClean="0"/>
              <a:t>transfers </a:t>
            </a:r>
            <a:r>
              <a:rPr lang="en-ZA" sz="1700" dirty="0"/>
              <a:t>positively </a:t>
            </a:r>
            <a:r>
              <a:rPr lang="en-ZA" sz="1700" dirty="0" smtClean="0"/>
              <a:t>correlate </a:t>
            </a:r>
            <a:r>
              <a:rPr lang="en-ZA" sz="1700" dirty="0"/>
              <a:t>with own revenue collection and also generate increased funding of capital outlays. On the other hand, increased </a:t>
            </a:r>
            <a:r>
              <a:rPr lang="en-ZA" sz="1700" dirty="0" smtClean="0"/>
              <a:t>equitable share funding (ESF) is associated </a:t>
            </a:r>
            <a:r>
              <a:rPr lang="en-ZA" sz="1700" dirty="0"/>
              <a:t>with lower capital and operating </a:t>
            </a:r>
            <a:r>
              <a:rPr lang="en-ZA" sz="1700" dirty="0" smtClean="0"/>
              <a:t>expenditures </a:t>
            </a:r>
            <a:endParaRPr lang="en-ZA" sz="1700" dirty="0"/>
          </a:p>
          <a:p>
            <a:pPr lvl="1"/>
            <a:r>
              <a:rPr lang="en-ZA" sz="1700" b="1" dirty="0"/>
              <a:t>For </a:t>
            </a:r>
            <a:r>
              <a:rPr lang="en-ZA" sz="1700" b="1" dirty="0" smtClean="0"/>
              <a:t>secondary cities (category B1) municipalities: </a:t>
            </a:r>
            <a:r>
              <a:rPr lang="en-ZA" sz="1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ESF is </a:t>
            </a:r>
            <a:r>
              <a:rPr lang="en-ZA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positively correlated with own </a:t>
            </a:r>
            <a:r>
              <a:rPr lang="en-ZA" sz="1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revenue </a:t>
            </a:r>
            <a:r>
              <a:rPr lang="en-ZA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while unconditional grant transfers negatively </a:t>
            </a:r>
            <a:r>
              <a:rPr lang="en-ZA" sz="1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impact </a:t>
            </a:r>
            <a:r>
              <a:rPr lang="en-ZA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operating </a:t>
            </a:r>
            <a:r>
              <a:rPr lang="en-ZA" sz="1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expenditure </a:t>
            </a:r>
            <a:endParaRPr lang="en-ZA" sz="17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/>
            <a:r>
              <a:rPr lang="en-ZA" sz="1700" b="1" dirty="0"/>
              <a:t>For </a:t>
            </a:r>
            <a:r>
              <a:rPr lang="en-ZA" sz="1700" b="1" dirty="0" smtClean="0"/>
              <a:t>large towns (category B2) municipalities: </a:t>
            </a:r>
            <a:r>
              <a:rPr lang="en-ZA" sz="1700" dirty="0" smtClean="0"/>
              <a:t>ESF has </a:t>
            </a:r>
            <a:r>
              <a:rPr lang="en-ZA" sz="1700" dirty="0"/>
              <a:t>positive effects on own </a:t>
            </a:r>
            <a:r>
              <a:rPr lang="en-ZA" sz="1700" dirty="0" smtClean="0"/>
              <a:t>revenue </a:t>
            </a:r>
            <a:r>
              <a:rPr lang="en-ZA" sz="1700" dirty="0"/>
              <a:t>and expenditure per capita but conditional grant allocations induce lower per capita outlays on capital and operational </a:t>
            </a:r>
            <a:r>
              <a:rPr lang="en-ZA" sz="1700" dirty="0" smtClean="0"/>
              <a:t>goods </a:t>
            </a:r>
            <a:endParaRPr lang="en-ZA" sz="1700" dirty="0"/>
          </a:p>
          <a:p>
            <a:pPr lvl="1"/>
            <a:r>
              <a:rPr lang="en-ZA" sz="1700" b="1" dirty="0"/>
              <a:t>For </a:t>
            </a:r>
            <a:r>
              <a:rPr lang="en-ZA" sz="1700" b="1" dirty="0" smtClean="0"/>
              <a:t>small towns (category B3) municipalities: </a:t>
            </a:r>
            <a:r>
              <a:rPr lang="en-ZA" sz="1700" dirty="0" smtClean="0"/>
              <a:t>ESF is </a:t>
            </a:r>
            <a:r>
              <a:rPr lang="en-ZA" sz="1700" dirty="0"/>
              <a:t>beneficial for own revenue and capital and recurrent  components of municipal spending, while conditional grants aid higher per capita spending on capital and operational goods and services</a:t>
            </a:r>
          </a:p>
          <a:p>
            <a:pPr lvl="1"/>
            <a:r>
              <a:rPr lang="en-ZA" sz="1700" b="1" dirty="0"/>
              <a:t>For </a:t>
            </a:r>
            <a:r>
              <a:rPr lang="en-ZA" sz="1700" b="1" dirty="0" smtClean="0"/>
              <a:t>rural (category B4) municipalities: </a:t>
            </a:r>
            <a:r>
              <a:rPr lang="en-ZA" sz="1700" dirty="0" smtClean="0"/>
              <a:t>ESF is beneficial </a:t>
            </a:r>
            <a:r>
              <a:rPr lang="en-ZA" sz="1700" dirty="0"/>
              <a:t>for own revenue and different components of municipal spending, while conditional grants tend to lower capital </a:t>
            </a:r>
            <a:r>
              <a:rPr lang="en-ZA" sz="1700" dirty="0" smtClean="0"/>
              <a:t>expenditure </a:t>
            </a:r>
            <a:endParaRPr lang="en-ZA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102E04-C8CA-4535-B9A8-E00E6E7F4501}" type="slidenum">
              <a:rPr lang="en-ZA" smtClean="0"/>
              <a:pPr>
                <a:defRPr/>
              </a:pPr>
              <a:t>19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27143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>
                <a:effectLst/>
              </a:rPr>
              <a:t>Background to the Submission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40816"/>
            <a:ext cx="8640960" cy="5045621"/>
          </a:xfrm>
        </p:spPr>
        <p:txBody>
          <a:bodyPr/>
          <a:lstStyle/>
          <a:p>
            <a:r>
              <a:rPr lang="en-ZA" sz="2200" dirty="0"/>
              <a:t>Submission made in terms of:</a:t>
            </a:r>
          </a:p>
          <a:p>
            <a:pPr lvl="1"/>
            <a:r>
              <a:rPr lang="en-ZA" sz="2000" dirty="0"/>
              <a:t>Section 214(1) of the Constitution (1996)</a:t>
            </a:r>
          </a:p>
          <a:p>
            <a:pPr lvl="1"/>
            <a:r>
              <a:rPr lang="en-ZA" sz="2000" dirty="0"/>
              <a:t>Section 9 of the Intergovernmental Fiscal Relations </a:t>
            </a:r>
            <a:r>
              <a:rPr lang="en-ZA" sz="2000" dirty="0" smtClean="0"/>
              <a:t>Act </a:t>
            </a:r>
            <a:r>
              <a:rPr lang="en-ZA" sz="2000" dirty="0"/>
              <a:t>(1998)</a:t>
            </a:r>
          </a:p>
          <a:p>
            <a:pPr lvl="1"/>
            <a:r>
              <a:rPr lang="en-ZA" sz="2000" dirty="0"/>
              <a:t>Section 4(4c) of the Money Bills Amendment Procedure and Related Matters Act (Act 9 of 2009)</a:t>
            </a:r>
          </a:p>
          <a:p>
            <a:r>
              <a:rPr lang="en-ZA" sz="2200" dirty="0"/>
              <a:t>Theme of </a:t>
            </a:r>
            <a:r>
              <a:rPr lang="en-ZA" sz="2200" dirty="0" smtClean="0"/>
              <a:t>2019/20 Submission: </a:t>
            </a:r>
            <a:r>
              <a:rPr lang="en-GB" sz="2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Re-engineering the IGFR system in a fiscally constrained environment for National Development</a:t>
            </a:r>
            <a:endParaRPr lang="en-ZA" sz="22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/>
            <a:r>
              <a:rPr lang="en-Z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Focus </a:t>
            </a:r>
            <a:r>
              <a:rPr lang="en-ZA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of submission: </a:t>
            </a:r>
            <a:r>
              <a:rPr lang="en-GB" sz="2000" dirty="0" smtClean="0"/>
              <a:t>review of effectiveness </a:t>
            </a:r>
            <a:r>
              <a:rPr lang="en-GB" sz="2000" dirty="0"/>
              <a:t>and performance of </a:t>
            </a:r>
            <a:r>
              <a:rPr lang="en-GB" sz="2000" dirty="0" smtClean="0"/>
              <a:t>current </a:t>
            </a:r>
            <a:r>
              <a:rPr lang="en-GB" sz="2000" dirty="0"/>
              <a:t>intergovernmental fiscal relations (IGFR) system and makes recommendations to re-engineer </a:t>
            </a:r>
            <a:r>
              <a:rPr lang="en-GB" sz="2000" dirty="0" smtClean="0"/>
              <a:t>fiscal </a:t>
            </a:r>
            <a:r>
              <a:rPr lang="en-GB" sz="2000" dirty="0"/>
              <a:t>instruments, incentives and other measures to address challenges to </a:t>
            </a:r>
            <a:r>
              <a:rPr lang="en-GB" sz="2000" dirty="0" smtClean="0"/>
              <a:t>achieving National Development Plan (NDP) objectives</a:t>
            </a:r>
          </a:p>
          <a:p>
            <a:pPr lvl="1"/>
            <a:r>
              <a:rPr lang="en-Z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Focus </a:t>
            </a:r>
            <a:r>
              <a:rPr lang="en-ZA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of previous </a:t>
            </a:r>
            <a:r>
              <a:rPr lang="en-Z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two submissions was: (i) rural development (2016) and (ii) </a:t>
            </a:r>
            <a:r>
              <a:rPr lang="en-ZA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urban development (2017)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102E04-C8CA-4535-B9A8-E00E6E7F4501}" type="slidenum">
              <a:rPr lang="en-ZA" smtClean="0"/>
              <a:pPr>
                <a:defRPr/>
              </a:pPr>
              <a:t>2</a:t>
            </a:fld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sz="4000" dirty="0" smtClean="0">
                <a:effectLst/>
              </a:rPr>
              <a:t>Chapter 4. Recommendations</a:t>
            </a:r>
            <a:endParaRPr lang="en-ZA" sz="40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1"/>
            <a:ext cx="8640960" cy="4968553"/>
          </a:xfrm>
        </p:spPr>
        <p:txBody>
          <a:bodyPr/>
          <a:lstStyle/>
          <a:p>
            <a:pPr lvl="0"/>
            <a:r>
              <a:rPr lang="en-US" sz="2400" dirty="0" smtClean="0"/>
              <a:t>The </a:t>
            </a:r>
            <a:r>
              <a:rPr lang="en-US" sz="2400" dirty="0"/>
              <a:t>Minister of Finance through National Treasury </a:t>
            </a:r>
            <a:r>
              <a:rPr lang="en-US" sz="2400" dirty="0" smtClean="0"/>
              <a:t>gives </a:t>
            </a:r>
            <a:r>
              <a:rPr lang="en-US" sz="2400" dirty="0"/>
              <a:t>municipalities, particularly those in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small and rural </a:t>
            </a:r>
            <a:r>
              <a:rPr lang="en-US" sz="2400" dirty="0" smtClean="0"/>
              <a:t>municipalities (categories </a:t>
            </a:r>
            <a:r>
              <a:rPr lang="en-US" sz="2400" dirty="0"/>
              <a:t>B3 and </a:t>
            </a:r>
            <a:r>
              <a:rPr lang="en-US" sz="2400" dirty="0" smtClean="0"/>
              <a:t>B4), </a:t>
            </a:r>
            <a:r>
              <a:rPr lang="en-US" sz="2400" dirty="0">
                <a:solidFill>
                  <a:srgbClr val="FF0000"/>
                </a:solidFill>
              </a:rPr>
              <a:t>greater flexibility in the use of grants </a:t>
            </a:r>
            <a:r>
              <a:rPr lang="en-US" sz="2400" dirty="0" smtClean="0">
                <a:solidFill>
                  <a:srgbClr val="FF0000"/>
                </a:solidFill>
              </a:rPr>
              <a:t>to encourage innovative approaches </a:t>
            </a:r>
            <a:r>
              <a:rPr lang="en-US" sz="2400" dirty="0" smtClean="0"/>
              <a:t>to resolving local problems</a:t>
            </a:r>
          </a:p>
          <a:p>
            <a:pPr lvl="0"/>
            <a:r>
              <a:rPr lang="en-US" sz="2400" dirty="0" smtClean="0"/>
              <a:t>A </a:t>
            </a:r>
            <a:r>
              <a:rPr lang="en-US" sz="2400" dirty="0" smtClean="0">
                <a:solidFill>
                  <a:srgbClr val="FF0000"/>
                </a:solidFill>
              </a:rPr>
              <a:t>fiscal capacity component be introduced into the equitable share formula to make it more efficient and incentivizing</a:t>
            </a:r>
            <a:r>
              <a:rPr lang="en-US" sz="2400" dirty="0" smtClean="0"/>
              <a:t>. The component should incorporate two aspects:</a:t>
            </a:r>
          </a:p>
          <a:p>
            <a:pPr lvl="1"/>
            <a:r>
              <a:rPr lang="en-US" sz="2400" dirty="0" smtClean="0"/>
              <a:t>Recognising the revenue-raising effort of municipalities</a:t>
            </a:r>
          </a:p>
          <a:p>
            <a:pPr lvl="1"/>
            <a:r>
              <a:rPr lang="en-US" sz="2400" dirty="0" err="1" smtClean="0"/>
              <a:t>Recognising</a:t>
            </a:r>
            <a:r>
              <a:rPr lang="en-US" sz="2400" dirty="0" smtClean="0"/>
              <a:t> the redistributive element of addressing horizontal imbalances</a:t>
            </a:r>
          </a:p>
          <a:p>
            <a:pPr>
              <a:lnSpc>
                <a:spcPct val="90000"/>
              </a:lnSpc>
            </a:pPr>
            <a:endParaRPr lang="en-ZA" sz="2400" dirty="0"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102E04-C8CA-4535-B9A8-E00E6E7F4501}" type="slidenum">
              <a:rPr lang="en-ZA" smtClean="0"/>
              <a:pPr>
                <a:defRPr/>
              </a:pPr>
              <a:t>20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6608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sz="2800" dirty="0">
                <a:effectLst/>
              </a:rPr>
              <a:t>Chapter </a:t>
            </a:r>
            <a:r>
              <a:rPr lang="en-ZA" sz="2800" dirty="0" smtClean="0">
                <a:effectLst/>
              </a:rPr>
              <a:t>5. Assessing Efficiency of Key Provincial Infrastructure Programmes: Case of Education, Health and Public Transport</a:t>
            </a:r>
            <a:endParaRPr lang="en-ZA" sz="28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1"/>
            <a:ext cx="8712968" cy="5045621"/>
          </a:xfrm>
        </p:spPr>
        <p:txBody>
          <a:bodyPr/>
          <a:lstStyle/>
          <a:p>
            <a:r>
              <a:rPr lang="en-ZA" sz="2000" dirty="0" smtClean="0"/>
              <a:t>Infrastructure </a:t>
            </a:r>
            <a:r>
              <a:rPr lang="en-ZA" sz="2000" dirty="0"/>
              <a:t>projects are critical for service delivery and economic </a:t>
            </a:r>
            <a:r>
              <a:rPr lang="en-ZA" sz="2000" dirty="0" smtClean="0"/>
              <a:t>growth, however, delivery </a:t>
            </a:r>
            <a:r>
              <a:rPr lang="en-ZA" sz="2000" dirty="0"/>
              <a:t>of infrastructure projects </a:t>
            </a:r>
            <a:r>
              <a:rPr lang="en-ZA" sz="2000" dirty="0" smtClean="0"/>
              <a:t>is suboptimal and  typically characterised by cost overruns, low productivity and poor quality</a:t>
            </a:r>
          </a:p>
          <a:p>
            <a:pPr lvl="1"/>
            <a:r>
              <a:rPr lang="en-ZA" sz="1800" dirty="0" smtClean="0"/>
              <a:t>In current fiscally constrained environment, infrastructure grants bear the brunt of government’s need to cut and reprioritise spending over the 2018 MTEF period – this is contrary to acknowledgement that infrastructure spending programmes address important historical backlogs and constitutional imperatives</a:t>
            </a:r>
          </a:p>
          <a:p>
            <a:r>
              <a:rPr lang="en-ZA" sz="2000" dirty="0" smtClean="0"/>
              <a:t>Key question: Within </a:t>
            </a:r>
            <a:r>
              <a:rPr lang="en-ZA" sz="2000" dirty="0"/>
              <a:t>the prevailing fiscal context, how can provincial governments achieve the same level of infrastructure delivery with less money? </a:t>
            </a:r>
          </a:p>
          <a:p>
            <a:r>
              <a:rPr lang="en-ZA" sz="2000" dirty="0" smtClean="0"/>
              <a:t>Budget analyses used to </a:t>
            </a:r>
            <a:r>
              <a:rPr lang="en-ZA" sz="2000" dirty="0"/>
              <a:t>examine </a:t>
            </a:r>
            <a:r>
              <a:rPr lang="en-ZA" sz="2000" dirty="0" smtClean="0"/>
              <a:t>efficiency </a:t>
            </a:r>
            <a:r>
              <a:rPr lang="en-ZA" sz="2000" dirty="0"/>
              <a:t>of </a:t>
            </a:r>
            <a:r>
              <a:rPr lang="en-ZA" sz="2000" dirty="0" smtClean="0"/>
              <a:t>provincial infrastructure </a:t>
            </a:r>
            <a:r>
              <a:rPr lang="en-ZA" sz="2000" dirty="0"/>
              <a:t>spending in health, education and </a:t>
            </a:r>
            <a:r>
              <a:rPr lang="en-ZA" sz="2000" dirty="0" smtClean="0"/>
              <a:t>transport, (2)survey administered </a:t>
            </a:r>
            <a:r>
              <a:rPr lang="en-ZA" sz="2000" dirty="0"/>
              <a:t>to assess the type and extent of </a:t>
            </a:r>
            <a:r>
              <a:rPr lang="en-ZA" sz="2000" dirty="0" smtClean="0"/>
              <a:t>inefficiencies </a:t>
            </a:r>
            <a:r>
              <a:rPr lang="en-ZA" sz="2000" dirty="0"/>
              <a:t>including fiscal </a:t>
            </a:r>
            <a:r>
              <a:rPr lang="en-ZA" sz="2000" dirty="0" smtClean="0"/>
              <a:t>misappropriation and (3)interviews conducted </a:t>
            </a:r>
            <a:r>
              <a:rPr lang="en-ZA" sz="2000" dirty="0"/>
              <a:t>with key stakeholders to map the value-chain and identify potential incentives for rent-seeking </a:t>
            </a:r>
            <a:r>
              <a:rPr lang="en-ZA" sz="2000" dirty="0" smtClean="0"/>
              <a:t>behaviour, </a:t>
            </a:r>
            <a:r>
              <a:rPr lang="en-ZA" sz="2000" dirty="0"/>
              <a:t>using the education sector as a case study</a:t>
            </a:r>
          </a:p>
          <a:p>
            <a:endParaRPr lang="en-ZA" sz="1800" dirty="0"/>
          </a:p>
          <a:p>
            <a:endParaRPr lang="en-ZA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102E04-C8CA-4535-B9A8-E00E6E7F4501}" type="slidenum">
              <a:rPr lang="en-ZA" smtClean="0"/>
              <a:pPr>
                <a:defRPr/>
              </a:pPr>
              <a:t>21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4465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sz="2800" dirty="0">
                <a:effectLst/>
              </a:rPr>
              <a:t>Chapter </a:t>
            </a:r>
            <a:r>
              <a:rPr lang="en-ZA" sz="2800" dirty="0" smtClean="0">
                <a:effectLst/>
              </a:rPr>
              <a:t>5. Assessing Efficiency of Key Provincial Infrastructure Programmes: Case of Education, Health and Public Transport</a:t>
            </a:r>
            <a:endParaRPr lang="en-ZA" sz="28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784976" cy="4853136"/>
          </a:xfrm>
        </p:spPr>
        <p:txBody>
          <a:bodyPr/>
          <a:lstStyle/>
          <a:p>
            <a:r>
              <a:rPr lang="en-ZA" sz="2000" dirty="0" smtClean="0"/>
              <a:t>Key Findings</a:t>
            </a:r>
            <a:r>
              <a:rPr lang="en-ZA" sz="1800" dirty="0" smtClean="0"/>
              <a:t>: </a:t>
            </a:r>
          </a:p>
          <a:p>
            <a:pPr lvl="1"/>
            <a:r>
              <a:rPr lang="en-ZA" sz="1800" dirty="0" smtClean="0"/>
              <a:t>Cuts </a:t>
            </a:r>
            <a:r>
              <a:rPr lang="en-ZA" sz="1800" dirty="0"/>
              <a:t>to baseline funding for provincial infrastructure </a:t>
            </a:r>
            <a:r>
              <a:rPr lang="en-ZA" sz="1800" dirty="0" smtClean="0"/>
              <a:t>slow down </a:t>
            </a:r>
            <a:r>
              <a:rPr lang="en-ZA" sz="1800" dirty="0"/>
              <a:t>infrastructure delivery in the </a:t>
            </a:r>
            <a:r>
              <a:rPr lang="en-ZA" sz="1800" dirty="0" smtClean="0"/>
              <a:t>short-term. In </a:t>
            </a:r>
            <a:r>
              <a:rPr lang="en-ZA" sz="1800" dirty="0"/>
              <a:t>the medium term provinces can absorb spending cuts through efficiency </a:t>
            </a:r>
            <a:r>
              <a:rPr lang="en-ZA" sz="1800" dirty="0" smtClean="0"/>
              <a:t>gains, </a:t>
            </a:r>
            <a:r>
              <a:rPr lang="en-ZA" sz="1800" dirty="0"/>
              <a:t>if infrastructure procurement and </a:t>
            </a:r>
            <a:r>
              <a:rPr lang="en-ZA" sz="1800" dirty="0" smtClean="0"/>
              <a:t>built </a:t>
            </a:r>
            <a:r>
              <a:rPr lang="en-ZA" sz="1800" dirty="0"/>
              <a:t>environment personnel at sector </a:t>
            </a:r>
            <a:r>
              <a:rPr lang="en-ZA" sz="1800" dirty="0" smtClean="0"/>
              <a:t>departments/public </a:t>
            </a:r>
            <a:r>
              <a:rPr lang="en-ZA" sz="1800" dirty="0"/>
              <a:t>works are </a:t>
            </a:r>
            <a:r>
              <a:rPr lang="en-ZA" sz="1800" dirty="0" smtClean="0"/>
              <a:t>increased</a:t>
            </a:r>
            <a:endParaRPr lang="en-ZA" sz="1800" dirty="0"/>
          </a:p>
          <a:p>
            <a:pPr lvl="1"/>
            <a:r>
              <a:rPr lang="en-ZA" sz="1800" dirty="0"/>
              <a:t>Aligning planning, budgeting and implementation functions of provincial infrastructure delivery leads to better </a:t>
            </a:r>
            <a:r>
              <a:rPr lang="en-ZA" sz="1800" dirty="0" smtClean="0"/>
              <a:t>outcomes – </a:t>
            </a:r>
            <a:r>
              <a:rPr lang="en-ZA" sz="1800" dirty="0"/>
              <a:t>currently these </a:t>
            </a:r>
            <a:r>
              <a:rPr lang="en-ZA" sz="1800" dirty="0" smtClean="0"/>
              <a:t>functions are separated </a:t>
            </a:r>
            <a:r>
              <a:rPr lang="en-ZA" sz="1800" dirty="0"/>
              <a:t>between sector departments and implementing agents, thus distorting incentives and weakening the accountability </a:t>
            </a:r>
            <a:r>
              <a:rPr lang="en-ZA" sz="1800" dirty="0" smtClean="0"/>
              <a:t>chain</a:t>
            </a:r>
          </a:p>
          <a:p>
            <a:pPr marL="742950" lvl="2" indent="-342900"/>
            <a:r>
              <a:rPr lang="en-ZA" sz="1800" dirty="0" smtClean="0"/>
              <a:t>Survey </a:t>
            </a:r>
            <a:r>
              <a:rPr lang="en-ZA" sz="1800" dirty="0"/>
              <a:t>results showed </a:t>
            </a:r>
            <a:r>
              <a:rPr lang="en-ZA" sz="1800" dirty="0" smtClean="0"/>
              <a:t>that 91</a:t>
            </a:r>
            <a:r>
              <a:rPr lang="en-ZA" sz="1800" dirty="0"/>
              <a:t>% of respondents (contractors) felt government procurement processes are not open and transparent whilst 57% agreed corruption is most prominent </a:t>
            </a:r>
            <a:r>
              <a:rPr lang="en-ZA" sz="1800" dirty="0" smtClean="0"/>
              <a:t>during the procurement </a:t>
            </a:r>
            <a:r>
              <a:rPr lang="en-ZA" sz="1800" dirty="0"/>
              <a:t>and tender phases of the infrastructure cycle</a:t>
            </a:r>
          </a:p>
          <a:p>
            <a:pPr lvl="2"/>
            <a:r>
              <a:rPr lang="en-ZA" sz="1600" dirty="0"/>
              <a:t>When asked what percentage of the contract value is paid in informal payments or inducements to get </a:t>
            </a:r>
            <a:r>
              <a:rPr lang="en-ZA" sz="1600" dirty="0" smtClean="0"/>
              <a:t>government </a:t>
            </a:r>
            <a:r>
              <a:rPr lang="en-ZA" sz="1600" dirty="0"/>
              <a:t>contract, only 14% said no payments were made whilst 76% said payments between 3-12% of the contract value </a:t>
            </a:r>
            <a:r>
              <a:rPr lang="en-ZA" sz="1600" dirty="0" smtClean="0"/>
              <a:t>were </a:t>
            </a:r>
            <a:r>
              <a:rPr lang="en-ZA" sz="1600" dirty="0"/>
              <a:t>made to secure a government contract. </a:t>
            </a:r>
            <a:r>
              <a:rPr lang="en-ZA" sz="1600" dirty="0" smtClean="0"/>
              <a:t>For this, contractors </a:t>
            </a:r>
            <a:r>
              <a:rPr lang="en-ZA" sz="1600" dirty="0"/>
              <a:t>pay a higher percentage of the contract value for smaller contracts relative to larger contracts, with a few notable exceptions</a:t>
            </a:r>
          </a:p>
          <a:p>
            <a:pPr lvl="1"/>
            <a:endParaRPr lang="en-ZA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102E04-C8CA-4535-B9A8-E00E6E7F4501}" type="slidenum">
              <a:rPr lang="en-ZA" smtClean="0"/>
              <a:pPr>
                <a:defRPr/>
              </a:pPr>
              <a:t>22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9701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sz="2800" dirty="0">
                <a:effectLst/>
              </a:rPr>
              <a:t>Chapter </a:t>
            </a:r>
            <a:r>
              <a:rPr lang="en-ZA" sz="2800" dirty="0" smtClean="0">
                <a:effectLst/>
              </a:rPr>
              <a:t>5. Assessing Efficiency of Key Provincial Infrastructure Programmes: Case of Education, Health and Public Transport</a:t>
            </a:r>
            <a:endParaRPr lang="en-ZA" sz="28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496944" cy="4973613"/>
          </a:xfrm>
        </p:spPr>
        <p:txBody>
          <a:bodyPr/>
          <a:lstStyle/>
          <a:p>
            <a:r>
              <a:rPr lang="en-ZA" sz="2200" dirty="0" smtClean="0"/>
              <a:t>Key Findings [cont.] </a:t>
            </a:r>
          </a:p>
          <a:p>
            <a:pPr marL="742950" lvl="2" indent="-342900"/>
            <a:r>
              <a:rPr lang="en-ZA" sz="2200" dirty="0" smtClean="0"/>
              <a:t>The </a:t>
            </a:r>
            <a:r>
              <a:rPr lang="en-ZA" sz="2200" dirty="0"/>
              <a:t>analysis of the infrastructure value-chain </a:t>
            </a:r>
            <a:r>
              <a:rPr lang="en-ZA" sz="2200" dirty="0" smtClean="0"/>
              <a:t>reveal that a </a:t>
            </a:r>
            <a:r>
              <a:rPr lang="en-ZA" sz="2200" dirty="0"/>
              <a:t>lack of oversight at key delivery points are increasing incentives to engage in fiscal </a:t>
            </a:r>
            <a:r>
              <a:rPr lang="en-ZA" sz="2200" dirty="0" smtClean="0"/>
              <a:t>misappropriation </a:t>
            </a:r>
          </a:p>
          <a:p>
            <a:pPr marL="400050" lvl="2" indent="0">
              <a:buNone/>
            </a:pPr>
            <a:endParaRPr lang="en-ZA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102E04-C8CA-4535-B9A8-E00E6E7F4501}" type="slidenum">
              <a:rPr lang="en-ZA" smtClean="0"/>
              <a:pPr>
                <a:defRPr/>
              </a:pPr>
              <a:t>23</a:t>
            </a:fld>
            <a:endParaRPr lang="en-ZA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598653"/>
              </p:ext>
            </p:extLst>
          </p:nvPr>
        </p:nvGraphicFramePr>
        <p:xfrm>
          <a:off x="1403648" y="3480719"/>
          <a:ext cx="6912768" cy="2592263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6912768"/>
              </a:tblGrid>
              <a:tr h="60994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1500" b="0" dirty="0" smtClean="0">
                          <a:latin typeface="Calibri" panose="020F0502020204030204" pitchFamily="34" charset="0"/>
                        </a:rPr>
                        <a:t>Consultants are incentivized to over-design projects because their payment is often based on a percentage of the project cost </a:t>
                      </a:r>
                      <a:endParaRPr lang="en-US" sz="1500" b="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372375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1500" dirty="0" smtClean="0">
                          <a:latin typeface="Calibri" panose="020F0502020204030204" pitchFamily="34" charset="0"/>
                        </a:rPr>
                        <a:t>There is no third party review of tenders awarded by implementing agents even though they are solely responsible for appointing contractors with very little participation from sector departments – awarding projects to contractors without the proper grading and proven track record is a key driver of inefficiencies in provincial infrastructure provision</a:t>
                      </a:r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09944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500" dirty="0" smtClean="0">
                          <a:latin typeface="Calibri" panose="020F0502020204030204" pitchFamily="34" charset="0"/>
                        </a:rPr>
                        <a:t>Permanent onsite supervision of contractors is largely absent, allowing for the concealment of defects and the use of poor quality material  </a:t>
                      </a:r>
                      <a:endParaRPr lang="en-ZA" sz="150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51620" y="3067616"/>
            <a:ext cx="7272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n-lt"/>
              </a:rPr>
              <a:t>Key challenges that arise due to lack of oversight</a:t>
            </a:r>
            <a:endParaRPr lang="en-US" sz="1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9784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effectLst/>
              </a:rPr>
              <a:t>Chapter 5. Recommendations </a:t>
            </a:r>
            <a:endParaRPr lang="en-ZA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524" y="1556792"/>
            <a:ext cx="8568952" cy="4781128"/>
          </a:xfrm>
        </p:spPr>
        <p:txBody>
          <a:bodyPr/>
          <a:lstStyle/>
          <a:p>
            <a:r>
              <a:rPr lang="en-GB" sz="2400" dirty="0"/>
              <a:t>The national sector departments of Education, Health and Public Transport should develop </a:t>
            </a:r>
            <a:r>
              <a:rPr lang="en-GB" sz="2400" dirty="0" smtClean="0">
                <a:solidFill>
                  <a:srgbClr val="FF0000"/>
                </a:solidFill>
              </a:rPr>
              <a:t>clear </a:t>
            </a:r>
            <a:r>
              <a:rPr lang="en-GB" sz="2400" dirty="0">
                <a:solidFill>
                  <a:srgbClr val="FF0000"/>
                </a:solidFill>
              </a:rPr>
              <a:t>performance evaluation </a:t>
            </a:r>
            <a:r>
              <a:rPr lang="en-GB" sz="2400" dirty="0" smtClean="0">
                <a:solidFill>
                  <a:srgbClr val="FF0000"/>
                </a:solidFill>
              </a:rPr>
              <a:t>frameworks </a:t>
            </a:r>
            <a:r>
              <a:rPr lang="en-GB" sz="2400" dirty="0"/>
              <a:t>for the provincial infrastructure grants under their </a:t>
            </a:r>
            <a:r>
              <a:rPr lang="en-GB" sz="2400" dirty="0" smtClean="0"/>
              <a:t>control</a:t>
            </a:r>
          </a:p>
          <a:p>
            <a:r>
              <a:rPr lang="en-GB" sz="2400" dirty="0" smtClean="0"/>
              <a:t>The </a:t>
            </a:r>
            <a:r>
              <a:rPr lang="en-GB" sz="2400" dirty="0"/>
              <a:t>national sector </a:t>
            </a:r>
            <a:r>
              <a:rPr lang="en-GB" sz="2400" dirty="0" smtClean="0"/>
              <a:t>departments of Education, Health and Public Transport </a:t>
            </a:r>
            <a:r>
              <a:rPr lang="en-GB" sz="2400" dirty="0"/>
              <a:t>should </a:t>
            </a:r>
            <a:r>
              <a:rPr lang="en-GB" sz="2400" dirty="0">
                <a:solidFill>
                  <a:srgbClr val="FF0000"/>
                </a:solidFill>
              </a:rPr>
              <a:t>include </a:t>
            </a:r>
            <a:r>
              <a:rPr lang="en-GB" sz="2400" dirty="0" smtClean="0">
                <a:solidFill>
                  <a:srgbClr val="FF0000"/>
                </a:solidFill>
              </a:rPr>
              <a:t>greater </a:t>
            </a:r>
            <a:r>
              <a:rPr lang="en-GB" sz="2400" dirty="0">
                <a:solidFill>
                  <a:srgbClr val="FF0000"/>
                </a:solidFill>
              </a:rPr>
              <a:t>scrutiny of </a:t>
            </a:r>
            <a:r>
              <a:rPr lang="en-GB" sz="2400" dirty="0" smtClean="0">
                <a:solidFill>
                  <a:srgbClr val="FF0000"/>
                </a:solidFill>
              </a:rPr>
              <a:t>requisition variation </a:t>
            </a:r>
            <a:r>
              <a:rPr lang="en-GB" sz="2400" dirty="0">
                <a:solidFill>
                  <a:srgbClr val="FF0000"/>
                </a:solidFill>
              </a:rPr>
              <a:t>orders </a:t>
            </a:r>
            <a:r>
              <a:rPr lang="en-GB" sz="2400" dirty="0" smtClean="0"/>
              <a:t>(such </a:t>
            </a:r>
            <a:r>
              <a:rPr lang="en-GB" sz="2400" dirty="0"/>
              <a:t>as automatic review and approval </a:t>
            </a:r>
            <a:r>
              <a:rPr lang="en-GB" sz="2400" dirty="0" smtClean="0"/>
              <a:t>requests to </a:t>
            </a:r>
            <a:r>
              <a:rPr lang="en-GB" sz="2400" dirty="0"/>
              <a:t>provincial </a:t>
            </a:r>
            <a:r>
              <a:rPr lang="en-GB" sz="2400" dirty="0" smtClean="0"/>
              <a:t>treasuries) </a:t>
            </a:r>
            <a:r>
              <a:rPr lang="en-GB" sz="2400" dirty="0"/>
              <a:t>when the value of </a:t>
            </a:r>
            <a:r>
              <a:rPr lang="en-GB" sz="2400" dirty="0" smtClean="0"/>
              <a:t>these rises above acceptable levels </a:t>
            </a:r>
            <a:r>
              <a:rPr lang="en-GB" sz="2400" dirty="0"/>
              <a:t>of the project </a:t>
            </a:r>
            <a:r>
              <a:rPr lang="en-GB" sz="2400" dirty="0" smtClean="0"/>
              <a:t>costs</a:t>
            </a:r>
          </a:p>
          <a:p>
            <a:r>
              <a:rPr lang="en-GB" sz="2400" dirty="0"/>
              <a:t>The Minister of Finance, through National Treasury, </a:t>
            </a:r>
            <a:r>
              <a:rPr lang="en-GB" sz="2400" dirty="0">
                <a:solidFill>
                  <a:srgbClr val="FF0000"/>
                </a:solidFill>
              </a:rPr>
              <a:t>set and publish the criteria to be measured in monitoring and evaluating infrastructure grants</a:t>
            </a:r>
            <a:r>
              <a:rPr lang="en-GB" sz="2400" dirty="0"/>
              <a:t>. The </a:t>
            </a:r>
            <a:r>
              <a:rPr lang="en-GB" sz="2400" dirty="0">
                <a:solidFill>
                  <a:srgbClr val="FF0000"/>
                </a:solidFill>
              </a:rPr>
              <a:t>assessment criteria regarding infrastructure cuts </a:t>
            </a:r>
            <a:r>
              <a:rPr lang="en-GB" sz="2400" dirty="0"/>
              <a:t>should also be published</a:t>
            </a:r>
            <a:endParaRPr lang="en-ZA" sz="2400" dirty="0"/>
          </a:p>
          <a:p>
            <a:endParaRPr lang="en-Z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102E04-C8CA-4535-B9A8-E00E6E7F4501}" type="slidenum">
              <a:rPr lang="en-ZA" smtClean="0"/>
              <a:pPr>
                <a:defRPr/>
              </a:pPr>
              <a:t>24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1745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sz="2400" dirty="0">
                <a:effectLst/>
              </a:rPr>
              <a:t>Chapter </a:t>
            </a:r>
            <a:r>
              <a:rPr lang="en-ZA" sz="2400" dirty="0" smtClean="0">
                <a:effectLst/>
              </a:rPr>
              <a:t>6. Assessing the Effectiveness of Intergovernmental Fiscal Relations Instruments in Addressing Water Challenges </a:t>
            </a:r>
            <a:endParaRPr lang="en-ZA" sz="240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102E04-C8CA-4535-B9A8-E00E6E7F4501}" type="slidenum">
              <a:rPr lang="en-ZA" smtClean="0"/>
              <a:pPr>
                <a:defRPr/>
              </a:pPr>
              <a:t>25</a:t>
            </a:fld>
            <a:endParaRPr lang="en-ZA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0825" y="1557338"/>
            <a:ext cx="8642350" cy="5045075"/>
          </a:xfrm>
          <a:solidFill>
            <a:schemeClr val="bg1"/>
          </a:solidFill>
        </p:spPr>
        <p:txBody>
          <a:bodyPr/>
          <a:lstStyle/>
          <a:p>
            <a:r>
              <a:rPr lang="en-GB" sz="2000" dirty="0" smtClean="0"/>
              <a:t>Achieving </a:t>
            </a:r>
            <a:r>
              <a:rPr lang="en-GB" sz="2000" dirty="0"/>
              <a:t>water </a:t>
            </a:r>
            <a:r>
              <a:rPr lang="en-GB" sz="2000" dirty="0" smtClean="0"/>
              <a:t>security is the </a:t>
            </a:r>
            <a:r>
              <a:rPr lang="en-GB" sz="2000" dirty="0"/>
              <a:t>overarching goal of national water </a:t>
            </a:r>
            <a:r>
              <a:rPr lang="en-GB" sz="2000" dirty="0" smtClean="0"/>
              <a:t>management</a:t>
            </a:r>
          </a:p>
          <a:p>
            <a:r>
              <a:rPr lang="en-GB" sz="2000" dirty="0" smtClean="0"/>
              <a:t>Key question: Do the fiscal </a:t>
            </a:r>
            <a:r>
              <a:rPr lang="en-GB" sz="2000" dirty="0"/>
              <a:t>instruments and other measures introduced through the IGFR framework </a:t>
            </a:r>
            <a:r>
              <a:rPr lang="en-GB" sz="2000" dirty="0" smtClean="0"/>
              <a:t>help </a:t>
            </a:r>
            <a:r>
              <a:rPr lang="en-GB" sz="2000" dirty="0"/>
              <a:t>to achieve </a:t>
            </a:r>
            <a:r>
              <a:rPr lang="en-GB" sz="2000" dirty="0" smtClean="0"/>
              <a:t>NDP’s </a:t>
            </a:r>
            <a:r>
              <a:rPr lang="en-GB" sz="2000" dirty="0"/>
              <a:t>goal of ensuring </a:t>
            </a:r>
            <a:r>
              <a:rPr lang="en-GB" sz="2000" dirty="0" smtClean="0"/>
              <a:t>affordable and </a:t>
            </a:r>
            <a:r>
              <a:rPr lang="en-GB" sz="2000" dirty="0"/>
              <a:t>reliable access to sufficient safe water and hygienic </a:t>
            </a:r>
            <a:r>
              <a:rPr lang="en-GB" sz="2000" dirty="0" smtClean="0"/>
              <a:t>sanitation for all?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517358"/>
              </p:ext>
            </p:extLst>
          </p:nvPr>
        </p:nvGraphicFramePr>
        <p:xfrm>
          <a:off x="323528" y="3501007"/>
          <a:ext cx="8599352" cy="310140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962561"/>
                <a:gridCol w="5636791"/>
              </a:tblGrid>
              <a:tr h="48611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500" dirty="0" smtClean="0">
                          <a:ln w="3175" cmpd="sng">
                            <a:noFill/>
                          </a:ln>
                          <a:latin typeface="Calibri" panose="020F0502020204030204" pitchFamily="34" charset="0"/>
                        </a:rPr>
                        <a:t>Physically available (infrastructure)</a:t>
                      </a:r>
                    </a:p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500" b="0" dirty="0" smtClean="0">
                          <a:ln w="3175" cmpd="sng">
                            <a:noFill/>
                          </a:ln>
                          <a:latin typeface="Calibri" panose="020F0502020204030204" pitchFamily="34" charset="0"/>
                        </a:rPr>
                        <a:t>96% of households have minimum standard infrastructure</a:t>
                      </a:r>
                      <a:endParaRPr lang="en-US" sz="1500" b="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8853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500" b="0" dirty="0" smtClean="0">
                          <a:ln w="3175" cmpd="sng">
                            <a:noFill/>
                          </a:ln>
                          <a:latin typeface="Calibri" panose="020F0502020204030204" pitchFamily="34" charset="0"/>
                        </a:rPr>
                        <a:t>81.2% piped water in house or stand</a:t>
                      </a:r>
                      <a:endParaRPr lang="en-US" sz="1500" b="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9871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500" dirty="0" smtClean="0">
                          <a:ln w="3175" cmpd="sng">
                            <a:noFill/>
                          </a:ln>
                          <a:latin typeface="Calibri" panose="020F0502020204030204" pitchFamily="34" charset="0"/>
                        </a:rPr>
                        <a:t>Only rural provinces (Limpopo, NW, EC &amp; KZN) have public taps, tankers &gt;20%</a:t>
                      </a:r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00406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500" b="1" dirty="0" smtClean="0">
                          <a:ln w="3175" cmpd="sng">
                            <a:noFill/>
                          </a:ln>
                          <a:latin typeface="Calibri" panose="020F0502020204030204" pitchFamily="34" charset="0"/>
                        </a:rPr>
                        <a:t> Reliably available (operation)</a:t>
                      </a:r>
                    </a:p>
                    <a:p>
                      <a:endParaRPr lang="en-US" sz="1500" b="1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500" dirty="0" smtClean="0">
                          <a:ln w="3175" cmpd="sng">
                            <a:noFill/>
                          </a:ln>
                          <a:latin typeface="Calibri" panose="020F0502020204030204" pitchFamily="34" charset="0"/>
                        </a:rPr>
                        <a:t>85% infrastructure </a:t>
                      </a:r>
                      <a:r>
                        <a:rPr lang="en-ZA" sz="1500" i="1" dirty="0" smtClean="0">
                          <a:ln w="3175" cmpd="sng">
                            <a:noFill/>
                          </a:ln>
                          <a:latin typeface="Calibri" panose="020F0502020204030204" pitchFamily="34" charset="0"/>
                        </a:rPr>
                        <a:t>functional</a:t>
                      </a:r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846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500" dirty="0" smtClean="0">
                          <a:ln w="3175" cmpd="sng">
                            <a:noFill/>
                          </a:ln>
                          <a:latin typeface="Calibri" panose="020F0502020204030204" pitchFamily="34" charset="0"/>
                        </a:rPr>
                        <a:t>65% </a:t>
                      </a:r>
                      <a:r>
                        <a:rPr lang="en-ZA" sz="1500" i="1" dirty="0" smtClean="0">
                          <a:ln w="3175" cmpd="sng">
                            <a:noFill/>
                          </a:ln>
                          <a:latin typeface="Calibri" panose="020F0502020204030204" pitchFamily="34" charset="0"/>
                        </a:rPr>
                        <a:t>reliably </a:t>
                      </a:r>
                      <a:r>
                        <a:rPr lang="en-ZA" sz="1500" dirty="0" smtClean="0">
                          <a:ln w="3175" cmpd="sng">
                            <a:noFill/>
                          </a:ln>
                          <a:latin typeface="Calibri" panose="020F0502020204030204" pitchFamily="34" charset="0"/>
                        </a:rPr>
                        <a:t>functioning </a:t>
                      </a:r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544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500" b="1" dirty="0" smtClean="0">
                          <a:ln w="3175" cmpd="sng">
                            <a:noFill/>
                          </a:ln>
                          <a:latin typeface="Calibri" panose="020F0502020204030204" pitchFamily="34" charset="0"/>
                        </a:rPr>
                        <a:t>Water safety indicators</a:t>
                      </a:r>
                      <a:endParaRPr lang="en-US" sz="1500" b="1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500" dirty="0" smtClean="0">
                          <a:ln w="3175" cmpd="sng">
                            <a:noFill/>
                          </a:ln>
                          <a:latin typeface="Calibri" panose="020F0502020204030204" pitchFamily="34" charset="0"/>
                        </a:rPr>
                        <a:t>Data no longer publicly available</a:t>
                      </a:r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88537">
                <a:tc>
                  <a:txBody>
                    <a:bodyPr/>
                    <a:lstStyle/>
                    <a:p>
                      <a:r>
                        <a:rPr lang="en-ZA" sz="1500" b="1" dirty="0" smtClean="0">
                          <a:ln w="3175" cmpd="sng">
                            <a:noFill/>
                          </a:ln>
                          <a:latin typeface="Calibri" panose="020F0502020204030204" pitchFamily="34" charset="0"/>
                        </a:rPr>
                        <a:t>Sanitation indicators</a:t>
                      </a:r>
                      <a:endParaRPr lang="en-US" sz="1500" b="1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500" dirty="0" smtClean="0">
                          <a:ln w="3175" cmpd="sng">
                            <a:noFill/>
                          </a:ln>
                          <a:latin typeface="Calibri" panose="020F0502020204030204" pitchFamily="34" charset="0"/>
                        </a:rPr>
                        <a:t>Often unsatisfactory, wastewater treatment failures</a:t>
                      </a:r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83768" y="3131675"/>
            <a:ext cx="40084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+mn-lt"/>
              </a:rPr>
              <a:t>Overview of the poor state of water services</a:t>
            </a:r>
            <a:endParaRPr lang="en-US" sz="1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357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sz="2800" dirty="0">
                <a:effectLst/>
              </a:rPr>
              <a:t>Chapter 6. Assessing the Effectiveness of Intergovernmental Fiscal Relations Instruments in Addressing Water Challenges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1"/>
            <a:ext cx="8640960" cy="504562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ZA" sz="2400" dirty="0" smtClean="0">
                <a:ea typeface="Calibri" panose="020F0502020204030204" pitchFamily="34" charset="0"/>
              </a:rPr>
              <a:t>IGFR instruments underpinning provision of water services:</a:t>
            </a:r>
          </a:p>
          <a:p>
            <a:pPr lvl="1"/>
            <a:r>
              <a:rPr lang="en-ZA" sz="2200" b="1" dirty="0" smtClean="0">
                <a:ln w="3175" cmpd="sng">
                  <a:noFill/>
                </a:ln>
              </a:rPr>
              <a:t>Equitable Share</a:t>
            </a:r>
            <a:r>
              <a:rPr lang="en-ZA" sz="2200" dirty="0" smtClean="0">
                <a:ln w="3175" cmpd="sng">
                  <a:noFill/>
                </a:ln>
              </a:rPr>
              <a:t> </a:t>
            </a:r>
            <a:r>
              <a:rPr lang="en-ZA" sz="2200" dirty="0">
                <a:ln w="3175" cmpd="sng">
                  <a:noFill/>
                </a:ln>
              </a:rPr>
              <a:t>supports municipal water services </a:t>
            </a:r>
            <a:r>
              <a:rPr lang="en-ZA" sz="2200" dirty="0" smtClean="0">
                <a:ln w="3175" cmpd="sng">
                  <a:noFill/>
                </a:ln>
              </a:rPr>
              <a:t>provision - must </a:t>
            </a:r>
            <a:r>
              <a:rPr lang="en-ZA" sz="2200" dirty="0">
                <a:ln w="3175" cmpd="sng">
                  <a:noFill/>
                </a:ln>
              </a:rPr>
              <a:t>ensure </a:t>
            </a:r>
            <a:r>
              <a:rPr lang="en-ZA" sz="2200" dirty="0" smtClean="0">
                <a:ln w="3175" cmpd="sng">
                  <a:noFill/>
                </a:ln>
              </a:rPr>
              <a:t>municipalities </a:t>
            </a:r>
            <a:r>
              <a:rPr lang="en-ZA" sz="2200" dirty="0">
                <a:ln w="3175" cmpd="sng">
                  <a:noFill/>
                </a:ln>
              </a:rPr>
              <a:t>are able to provide basic </a:t>
            </a:r>
            <a:r>
              <a:rPr lang="en-ZA" sz="2200" dirty="0" smtClean="0">
                <a:ln w="3175" cmpd="sng">
                  <a:noFill/>
                </a:ln>
              </a:rPr>
              <a:t>services</a:t>
            </a:r>
            <a:endParaRPr lang="en-ZA" sz="2200" dirty="0">
              <a:ln w="3175" cmpd="sng">
                <a:noFill/>
              </a:ln>
            </a:endParaRPr>
          </a:p>
          <a:p>
            <a:pPr lvl="1"/>
            <a:r>
              <a:rPr lang="en-ZA" sz="2200" b="1" dirty="0">
                <a:ln w="3175" cmpd="sng">
                  <a:noFill/>
                </a:ln>
              </a:rPr>
              <a:t>Regional Bulk Infrastructure Grant (RBIG) </a:t>
            </a:r>
            <a:r>
              <a:rPr lang="en-ZA" sz="2200" dirty="0">
                <a:ln w="3175" cmpd="sng">
                  <a:noFill/>
                </a:ln>
              </a:rPr>
              <a:t>to</a:t>
            </a:r>
            <a:r>
              <a:rPr lang="en-ZA" sz="2200" b="1" dirty="0">
                <a:ln w="3175" cmpd="sng">
                  <a:noFill/>
                </a:ln>
              </a:rPr>
              <a:t> </a:t>
            </a:r>
            <a:r>
              <a:rPr lang="en-ZA" sz="2200" dirty="0">
                <a:ln w="3175" cmpd="sng">
                  <a:noFill/>
                </a:ln>
              </a:rPr>
              <a:t>develop new, refurbish, upgrade and replace ageing water and sanitation infrastructure of regional significance</a:t>
            </a:r>
          </a:p>
          <a:p>
            <a:pPr lvl="1"/>
            <a:r>
              <a:rPr lang="en-ZA" sz="2200" b="1" dirty="0" smtClean="0">
                <a:ln w="3175" cmpd="sng">
                  <a:noFill/>
                </a:ln>
              </a:rPr>
              <a:t>Municipal </a:t>
            </a:r>
            <a:r>
              <a:rPr lang="en-ZA" sz="2200" b="1" dirty="0">
                <a:ln w="3175" cmpd="sng">
                  <a:noFill/>
                </a:ln>
              </a:rPr>
              <a:t>Infrastructure Grant (MIG</a:t>
            </a:r>
            <a:r>
              <a:rPr lang="en-ZA" sz="2200" b="1" dirty="0" smtClean="0">
                <a:ln w="3175" cmpd="sng">
                  <a:noFill/>
                </a:ln>
              </a:rPr>
              <a:t>) </a:t>
            </a:r>
            <a:r>
              <a:rPr lang="en-ZA" sz="2200" dirty="0" smtClean="0">
                <a:ln w="3175" cmpd="sng">
                  <a:noFill/>
                </a:ln>
              </a:rPr>
              <a:t>subsidises </a:t>
            </a:r>
            <a:r>
              <a:rPr lang="en-ZA" sz="2200" dirty="0">
                <a:ln w="3175" cmpd="sng">
                  <a:noFill/>
                </a:ln>
              </a:rPr>
              <a:t>the capital costs of providing basic services to poor </a:t>
            </a:r>
            <a:r>
              <a:rPr lang="en-ZA" sz="2200" dirty="0" smtClean="0">
                <a:ln w="3175" cmpd="sng">
                  <a:noFill/>
                </a:ln>
              </a:rPr>
              <a:t>households – specifically aimed at providing capital </a:t>
            </a:r>
            <a:r>
              <a:rPr lang="en-ZA" sz="2200" dirty="0">
                <a:ln w="3175" cmpd="sng">
                  <a:noFill/>
                </a:ln>
              </a:rPr>
              <a:t>finance for eradicating infrastructure backlogs </a:t>
            </a:r>
            <a:endParaRPr lang="en-ZA" sz="2200" dirty="0" smtClean="0">
              <a:ln w="3175" cmpd="sng">
                <a:noFill/>
              </a:ln>
            </a:endParaRPr>
          </a:p>
          <a:p>
            <a:pPr lvl="1"/>
            <a:r>
              <a:rPr lang="en-ZA" sz="2200" b="1" dirty="0" smtClean="0">
                <a:ln w="3175" cmpd="sng">
                  <a:noFill/>
                </a:ln>
              </a:rPr>
              <a:t>Water </a:t>
            </a:r>
            <a:r>
              <a:rPr lang="en-ZA" sz="2200" b="1" dirty="0">
                <a:ln w="3175" cmpd="sng">
                  <a:noFill/>
                </a:ln>
              </a:rPr>
              <a:t>Services Infrastructure Grant (WSIG) </a:t>
            </a:r>
            <a:r>
              <a:rPr lang="en-ZA" sz="2200" dirty="0" smtClean="0">
                <a:ln w="3175" cmpd="sng">
                  <a:noFill/>
                </a:ln>
              </a:rPr>
              <a:t>assists </a:t>
            </a:r>
            <a:r>
              <a:rPr lang="en-ZA" sz="2200" dirty="0">
                <a:ln w="3175" cmpd="sng">
                  <a:noFill/>
                </a:ln>
              </a:rPr>
              <a:t>Water Services Authorities </a:t>
            </a:r>
            <a:r>
              <a:rPr lang="en-ZA" sz="2200" dirty="0" smtClean="0">
                <a:ln w="3175" cmpd="sng">
                  <a:noFill/>
                </a:ln>
              </a:rPr>
              <a:t>to </a:t>
            </a:r>
            <a:r>
              <a:rPr lang="en-ZA" sz="2200" dirty="0">
                <a:ln w="3175" cmpd="sng">
                  <a:noFill/>
                </a:ln>
              </a:rPr>
              <a:t>reduce water and sanitation </a:t>
            </a:r>
            <a:r>
              <a:rPr lang="en-ZA" sz="2200" dirty="0" smtClean="0">
                <a:ln w="3175" cmpd="sng">
                  <a:noFill/>
                </a:ln>
              </a:rPr>
              <a:t>backlogs</a:t>
            </a:r>
            <a:endParaRPr lang="en-ZA" sz="2200" dirty="0">
              <a:ln w="3175" cmpd="sng">
                <a:noFill/>
              </a:ln>
            </a:endParaRPr>
          </a:p>
          <a:p>
            <a:pPr marL="914400" lvl="2" indent="0">
              <a:lnSpc>
                <a:spcPct val="90000"/>
              </a:lnSpc>
              <a:buNone/>
            </a:pPr>
            <a:endParaRPr lang="en-ZA" sz="2200" dirty="0"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102E04-C8CA-4535-B9A8-E00E6E7F4501}" type="slidenum">
              <a:rPr lang="en-ZA" smtClean="0"/>
              <a:pPr>
                <a:defRPr/>
              </a:pPr>
              <a:t>26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5899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sz="2800" dirty="0">
                <a:effectLst/>
              </a:rPr>
              <a:t>Chapter 6. Assessing the Effectiveness of Intergovernmental Fiscal Relations Instruments in Addressing Water Challenges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1"/>
            <a:ext cx="8640960" cy="5045621"/>
          </a:xfrm>
          <a:solidFill>
            <a:schemeClr val="bg1"/>
          </a:solidFill>
        </p:spPr>
        <p:txBody>
          <a:bodyPr/>
          <a:lstStyle/>
          <a:p>
            <a:r>
              <a:rPr lang="en-ZA" sz="2000" dirty="0" smtClean="0"/>
              <a:t>Key Findings:</a:t>
            </a:r>
          </a:p>
          <a:p>
            <a:pPr lvl="1"/>
            <a:r>
              <a:rPr lang="en-ZA" sz="1800" dirty="0" smtClean="0"/>
              <a:t>Despite significant </a:t>
            </a:r>
            <a:r>
              <a:rPr lang="en-ZA" sz="1800" dirty="0"/>
              <a:t>spending, access to safe and reliable </a:t>
            </a:r>
            <a:r>
              <a:rPr lang="en-ZA" sz="1800" dirty="0" smtClean="0"/>
              <a:t>water services </a:t>
            </a:r>
            <a:r>
              <a:rPr lang="en-ZA" sz="1800" dirty="0"/>
              <a:t>is </a:t>
            </a:r>
            <a:r>
              <a:rPr lang="en-ZA" sz="1800" dirty="0" smtClean="0"/>
              <a:t>declining</a:t>
            </a:r>
          </a:p>
          <a:p>
            <a:pPr lvl="1"/>
            <a:r>
              <a:rPr lang="en-ZA" sz="1800" dirty="0" smtClean="0"/>
              <a:t>Inadequate </a:t>
            </a:r>
            <a:r>
              <a:rPr lang="en-ZA" sz="1800" dirty="0"/>
              <a:t>expenditure on </a:t>
            </a:r>
            <a:r>
              <a:rPr lang="en-ZA" sz="1800" dirty="0" smtClean="0"/>
              <a:t>operations and maintenance is </a:t>
            </a:r>
            <a:r>
              <a:rPr lang="en-ZA" sz="1800" dirty="0"/>
              <a:t>leading to service </a:t>
            </a:r>
            <a:r>
              <a:rPr lang="en-ZA" sz="1800" dirty="0" smtClean="0"/>
              <a:t>failures</a:t>
            </a:r>
          </a:p>
          <a:p>
            <a:pPr lvl="1"/>
            <a:r>
              <a:rPr lang="en-ZA" sz="1800" dirty="0"/>
              <a:t>Current IGFR system incentivises this over-provision of infrastructure without providing for related operating/maintenance costs</a:t>
            </a:r>
            <a:endParaRPr lang="en-ZA" sz="1800" dirty="0">
              <a:ea typeface="Calibri" panose="020F0502020204030204" pitchFamily="34" charset="0"/>
            </a:endParaRPr>
          </a:p>
          <a:p>
            <a:pPr lvl="1"/>
            <a:endParaRPr lang="en-ZA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102E04-C8CA-4535-B9A8-E00E6E7F4501}" type="slidenum">
              <a:rPr lang="en-ZA" smtClean="0"/>
              <a:pPr>
                <a:defRPr/>
              </a:pPr>
              <a:t>27</a:t>
            </a:fld>
            <a:endParaRPr lang="en-ZA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639714"/>
              </p:ext>
            </p:extLst>
          </p:nvPr>
        </p:nvGraphicFramePr>
        <p:xfrm>
          <a:off x="323528" y="3737870"/>
          <a:ext cx="8568952" cy="2592290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047482"/>
                <a:gridCol w="904294"/>
                <a:gridCol w="904294"/>
                <a:gridCol w="904294"/>
                <a:gridCol w="904294"/>
                <a:gridCol w="904294"/>
              </a:tblGrid>
              <a:tr h="51174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on year growth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Calibri" panose="020F0502020204030204" pitchFamily="34" charset="0"/>
                        </a:rPr>
                        <a:t>2015/16-2016/17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Calibri" panose="020F0502020204030204" pitchFamily="34" charset="0"/>
                        </a:rPr>
                        <a:t>2016/17-2017/18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Calibri" panose="020F0502020204030204" pitchFamily="34" charset="0"/>
                        </a:rPr>
                        <a:t>2017/18-2018/19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Calibri" panose="020F0502020204030204" pitchFamily="34" charset="0"/>
                        </a:rPr>
                        <a:t>2018/19-2019/20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Calibri" panose="020F0502020204030204" pitchFamily="34" charset="0"/>
                        </a:rPr>
                        <a:t>2019/20-2020/21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</a:tr>
              <a:tr h="260068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u="none" strike="noStrike" dirty="0">
                          <a:effectLst/>
                          <a:latin typeface="Calibri" panose="020F0502020204030204" pitchFamily="34" charset="0"/>
                        </a:rPr>
                        <a:t>Total water-related conditional grant allocations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-0.6%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3.0%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1.2%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4.6%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5.5%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</a:tr>
              <a:tr h="260068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u="none" strike="noStrike" dirty="0">
                          <a:effectLst/>
                          <a:latin typeface="Calibri" panose="020F0502020204030204" pitchFamily="34" charset="0"/>
                        </a:rPr>
                        <a:t>Total water-related allocation from LES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9.9%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9.7%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</a:tr>
              <a:tr h="260068">
                <a:tc gridSpan="6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60068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1" u="none" strike="noStrike" dirty="0">
                          <a:effectLst/>
                          <a:latin typeface="Calibri" panose="020F0502020204030204" pitchFamily="34" charset="0"/>
                        </a:rPr>
                        <a:t>Breakdown of water-related allocation in </a:t>
                      </a:r>
                      <a:r>
                        <a:rPr lang="en-ZA" sz="1400" b="1" u="none" strike="noStrike" dirty="0" smtClean="0">
                          <a:effectLst/>
                          <a:latin typeface="Calibri" panose="020F0502020204030204" pitchFamily="34" charset="0"/>
                        </a:rPr>
                        <a:t>LES,</a:t>
                      </a:r>
                      <a:r>
                        <a:rPr lang="en-ZA" sz="1400" b="1" u="none" strike="noStrike" baseline="0" dirty="0" smtClean="0">
                          <a:effectLst/>
                          <a:latin typeface="Calibri" panose="020F0502020204030204" pitchFamily="34" charset="0"/>
                        </a:rPr>
                        <a:t> 2018/19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ZA" sz="1400" b="1" u="none" strike="noStrike" dirty="0">
                          <a:effectLst/>
                          <a:latin typeface="Calibri" panose="020F0502020204030204" pitchFamily="34" charset="0"/>
                        </a:rPr>
                        <a:t>Allocation per </a:t>
                      </a:r>
                      <a:r>
                        <a:rPr lang="en-ZA" sz="1400" b="1" u="none" strike="noStrike" dirty="0" smtClean="0">
                          <a:effectLst/>
                          <a:latin typeface="Calibri" panose="020F0502020204030204" pitchFamily="34" charset="0"/>
                        </a:rPr>
                        <a:t>household eligible for free basic</a:t>
                      </a:r>
                      <a:r>
                        <a:rPr lang="en-ZA" sz="1400" b="1" u="none" strike="noStrike" baseline="0" dirty="0" smtClean="0">
                          <a:effectLst/>
                          <a:latin typeface="Calibri" panose="020F0502020204030204" pitchFamily="34" charset="0"/>
                        </a:rPr>
                        <a:t> services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0068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u="none" strike="noStrike">
                          <a:effectLst/>
                          <a:latin typeface="Calibri" panose="020F0502020204030204" pitchFamily="34" charset="0"/>
                        </a:rPr>
                        <a:t>Operations (in Rands per month)</a:t>
                      </a:r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112.9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0068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u="none" strike="noStrike" dirty="0">
                          <a:effectLst/>
                          <a:latin typeface="Calibri" panose="020F0502020204030204" pitchFamily="34" charset="0"/>
                        </a:rPr>
                        <a:t>Maintenance  (in </a:t>
                      </a:r>
                      <a:r>
                        <a:rPr lang="en-ZA" sz="1400" u="none" strike="noStrike" dirty="0" err="1">
                          <a:effectLst/>
                          <a:latin typeface="Calibri" panose="020F0502020204030204" pitchFamily="34" charset="0"/>
                        </a:rPr>
                        <a:t>Rands</a:t>
                      </a:r>
                      <a:r>
                        <a:rPr lang="en-ZA" sz="1400" u="none" strike="noStrike" dirty="0">
                          <a:effectLst/>
                          <a:latin typeface="Calibri" panose="020F0502020204030204" pitchFamily="34" charset="0"/>
                        </a:rPr>
                        <a:t> per month)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12.55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0068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u="none" strike="noStrike" dirty="0">
                          <a:effectLst/>
                          <a:latin typeface="Calibri" panose="020F0502020204030204" pitchFamily="34" charset="0"/>
                        </a:rPr>
                        <a:t>Total (in </a:t>
                      </a:r>
                      <a:r>
                        <a:rPr lang="en-ZA" sz="1400" u="none" strike="noStrike" dirty="0" err="1">
                          <a:effectLst/>
                          <a:latin typeface="Calibri" panose="020F0502020204030204" pitchFamily="34" charset="0"/>
                        </a:rPr>
                        <a:t>Rands</a:t>
                      </a:r>
                      <a:r>
                        <a:rPr lang="en-ZA" sz="1400" u="none" strike="noStrike" dirty="0">
                          <a:effectLst/>
                          <a:latin typeface="Calibri" panose="020F0502020204030204" pitchFamily="34" charset="0"/>
                        </a:rPr>
                        <a:t> per month)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125.45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006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Total allocation </a:t>
                      </a:r>
                      <a:r>
                        <a:rPr lang="en-US" sz="1400" u="none" strike="noStrike" dirty="0" smtClean="0">
                          <a:effectLst/>
                          <a:latin typeface="Calibri" panose="020F0502020204030204" pitchFamily="34" charset="0"/>
                        </a:rPr>
                        <a:t>for water in the LES </a:t>
                      </a:r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(R'million)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r>
                        <a:rPr lang="en-US" sz="1400" u="none" strike="noStrike" baseline="0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u="none" strike="noStrike" dirty="0" smtClean="0">
                          <a:effectLst/>
                          <a:latin typeface="Calibri" panose="020F0502020204030204" pitchFamily="34" charset="0"/>
                        </a:rPr>
                        <a:t>761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5536" y="3399316"/>
            <a:ext cx="8496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n-lt"/>
              </a:rPr>
              <a:t>Water-related allocations in the local government equitable share (LES) and conditional grants</a:t>
            </a:r>
            <a:endParaRPr lang="en-US" sz="1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881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sz="2800" dirty="0">
                <a:effectLst/>
              </a:rPr>
              <a:t>Chapter 6. Assessing the Effectiveness of Intergovernmental Fiscal Relations Instruments in Addressing Water Challenges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1"/>
            <a:ext cx="8640960" cy="5045621"/>
          </a:xfrm>
        </p:spPr>
        <p:txBody>
          <a:bodyPr/>
          <a:lstStyle/>
          <a:p>
            <a:r>
              <a:rPr lang="en-ZA" sz="2000" dirty="0" smtClean="0"/>
              <a:t>Key Findings [cont.]:</a:t>
            </a:r>
          </a:p>
          <a:p>
            <a:pPr lvl="2"/>
            <a:r>
              <a:rPr lang="en-ZA" sz="1800" dirty="0" smtClean="0"/>
              <a:t>Goal </a:t>
            </a:r>
            <a:r>
              <a:rPr lang="en-ZA" sz="1800" dirty="0"/>
              <a:t>of providing basic minimum infrastructure almost achieved. Priority must shift to sustainable operations and </a:t>
            </a:r>
            <a:r>
              <a:rPr lang="en-ZA" sz="1800" dirty="0" smtClean="0"/>
              <a:t>maintenance</a:t>
            </a:r>
          </a:p>
          <a:p>
            <a:pPr lvl="2"/>
            <a:r>
              <a:rPr lang="en-ZA" sz="1800" dirty="0" smtClean="0"/>
              <a:t>Provision of higher </a:t>
            </a:r>
            <a:r>
              <a:rPr lang="en-ZA" sz="1800" dirty="0"/>
              <a:t>than basic </a:t>
            </a:r>
            <a:r>
              <a:rPr lang="en-ZA" sz="1800" dirty="0" smtClean="0"/>
              <a:t>water standards </a:t>
            </a:r>
            <a:r>
              <a:rPr lang="en-ZA" sz="1800" dirty="0"/>
              <a:t>with limited revenue collection aggravates municipal, water board and the </a:t>
            </a:r>
            <a:r>
              <a:rPr lang="en-ZA" sz="1800" dirty="0" smtClean="0"/>
              <a:t>National department’s </a:t>
            </a:r>
            <a:r>
              <a:rPr lang="en-ZA" sz="1800" dirty="0"/>
              <a:t>financial deficits</a:t>
            </a:r>
          </a:p>
          <a:p>
            <a:pPr lvl="1"/>
            <a:r>
              <a:rPr lang="en-ZA" sz="1800" dirty="0" smtClean="0"/>
              <a:t>Poorly defined grant objectives allow substantial deviations from policy </a:t>
            </a:r>
          </a:p>
          <a:p>
            <a:pPr lvl="2"/>
            <a:r>
              <a:rPr lang="en-ZA" sz="1800" dirty="0" smtClean="0"/>
              <a:t>RBIG’s </a:t>
            </a:r>
            <a:r>
              <a:rPr lang="en-ZA" sz="1800" dirty="0"/>
              <a:t>wide mandate </a:t>
            </a:r>
            <a:r>
              <a:rPr lang="en-ZA" sz="1800" dirty="0" smtClean="0"/>
              <a:t>mars </a:t>
            </a:r>
            <a:r>
              <a:rPr lang="en-ZA" sz="1800" dirty="0"/>
              <a:t>accountability, aggravates financial shortfalls</a:t>
            </a:r>
          </a:p>
          <a:p>
            <a:pPr lvl="1"/>
            <a:r>
              <a:rPr lang="en-ZA" sz="1800" dirty="0" smtClean="0"/>
              <a:t>Many municipalities do not pursue cost recovery for services provided at a level higher than basic – result is a poor quality of service provided and inadequate funds to maintain infrastructure, leading to high level of infrastructure system failures</a:t>
            </a:r>
            <a:endParaRPr lang="en-ZA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102E04-C8CA-4535-B9A8-E00E6E7F4501}" type="slidenum">
              <a:rPr lang="en-ZA" smtClean="0"/>
              <a:pPr>
                <a:defRPr/>
              </a:pPr>
              <a:t>28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9766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sz="4000" dirty="0" smtClean="0">
                <a:effectLst/>
              </a:rPr>
              <a:t>Chapter 6. Recommendations</a:t>
            </a:r>
            <a:endParaRPr lang="en-ZA" sz="40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1"/>
            <a:ext cx="8640960" cy="504562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ZA" sz="1900" dirty="0"/>
              <a:t>A </a:t>
            </a:r>
            <a:r>
              <a:rPr lang="en-ZA" sz="1900" dirty="0">
                <a:solidFill>
                  <a:srgbClr val="FF0000"/>
                </a:solidFill>
              </a:rPr>
              <a:t>review of </a:t>
            </a:r>
            <a:r>
              <a:rPr lang="en-ZA" sz="1900" dirty="0" smtClean="0">
                <a:solidFill>
                  <a:srgbClr val="FF0000"/>
                </a:solidFill>
              </a:rPr>
              <a:t>the basic </a:t>
            </a:r>
            <a:r>
              <a:rPr lang="en-ZA" sz="1900" dirty="0">
                <a:solidFill>
                  <a:srgbClr val="FF0000"/>
                </a:solidFill>
              </a:rPr>
              <a:t>norms and standards </a:t>
            </a:r>
            <a:r>
              <a:rPr lang="en-ZA" sz="1900" dirty="0"/>
              <a:t>for water services and the associated Local Government Equitable Share </a:t>
            </a:r>
            <a:r>
              <a:rPr lang="en-ZA" sz="1900" dirty="0" smtClean="0"/>
              <a:t>must be </a:t>
            </a:r>
            <a:r>
              <a:rPr lang="en-ZA" sz="1900" dirty="0"/>
              <a:t>undertaken by the Department of Water and </a:t>
            </a:r>
            <a:r>
              <a:rPr lang="en-ZA" sz="1900" dirty="0" smtClean="0"/>
              <a:t>Sanitation (DWS) </a:t>
            </a:r>
          </a:p>
          <a:p>
            <a:pPr>
              <a:lnSpc>
                <a:spcPct val="90000"/>
              </a:lnSpc>
            </a:pPr>
            <a:r>
              <a:rPr lang="en-ZA" sz="1900" dirty="0"/>
              <a:t>Municipalities indicate what standards they intend to provide and how their </a:t>
            </a:r>
            <a:r>
              <a:rPr lang="en-ZA" sz="1900" dirty="0">
                <a:solidFill>
                  <a:srgbClr val="FF0000"/>
                </a:solidFill>
              </a:rPr>
              <a:t>capital and operational costs are to be funded</a:t>
            </a:r>
            <a:r>
              <a:rPr lang="en-ZA" sz="1900" dirty="0"/>
              <a:t>. This should be done through </a:t>
            </a:r>
            <a:r>
              <a:rPr lang="en-ZA" sz="1900" dirty="0" smtClean="0"/>
              <a:t>Water </a:t>
            </a:r>
            <a:r>
              <a:rPr lang="en-ZA" sz="1900" dirty="0"/>
              <a:t>Services Development </a:t>
            </a:r>
            <a:r>
              <a:rPr lang="en-ZA" sz="1900" dirty="0" smtClean="0"/>
              <a:t>Plans</a:t>
            </a:r>
            <a:endParaRPr lang="en-ZA" sz="1900" dirty="0"/>
          </a:p>
          <a:p>
            <a:pPr>
              <a:lnSpc>
                <a:spcPct val="90000"/>
              </a:lnSpc>
            </a:pPr>
            <a:r>
              <a:rPr lang="en-ZA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 times of fiscal constraint, operating and maintenance costs must be prioritised</a:t>
            </a:r>
          </a:p>
          <a:p>
            <a:pPr>
              <a:lnSpc>
                <a:spcPct val="90000"/>
              </a:lnSpc>
            </a:pPr>
            <a:r>
              <a:rPr lang="en-ZA" sz="1900" dirty="0" smtClean="0">
                <a:solidFill>
                  <a:srgbClr val="FF0000"/>
                </a:solidFill>
              </a:rPr>
              <a:t>Clearer </a:t>
            </a:r>
            <a:r>
              <a:rPr lang="en-ZA" sz="1900" dirty="0">
                <a:solidFill>
                  <a:srgbClr val="FF0000"/>
                </a:solidFill>
              </a:rPr>
              <a:t>statements of grant objectives </a:t>
            </a:r>
            <a:r>
              <a:rPr lang="en-ZA" sz="1900" dirty="0"/>
              <a:t>to achieve defined basic service levels or sustainability of </a:t>
            </a:r>
            <a:r>
              <a:rPr lang="en-ZA" sz="1900" dirty="0" smtClean="0"/>
              <a:t>services, must be </a:t>
            </a:r>
            <a:r>
              <a:rPr lang="en-ZA" sz="1900" dirty="0"/>
              <a:t>established by </a:t>
            </a:r>
            <a:r>
              <a:rPr lang="en-ZA" sz="1900" dirty="0" smtClean="0"/>
              <a:t>DWS </a:t>
            </a:r>
            <a:endParaRPr lang="en-US" sz="1900" dirty="0"/>
          </a:p>
          <a:p>
            <a:pPr>
              <a:lnSpc>
                <a:spcPct val="90000"/>
              </a:lnSpc>
            </a:pPr>
            <a:r>
              <a:rPr lang="en-ZA" sz="1900" dirty="0" smtClean="0">
                <a:solidFill>
                  <a:srgbClr val="FF0000"/>
                </a:solidFill>
              </a:rPr>
              <a:t>Stronger </a:t>
            </a:r>
            <a:r>
              <a:rPr lang="en-ZA" sz="1900" dirty="0">
                <a:solidFill>
                  <a:srgbClr val="FF0000"/>
                </a:solidFill>
              </a:rPr>
              <a:t>conditions </a:t>
            </a:r>
            <a:r>
              <a:rPr lang="en-ZA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must b</a:t>
            </a:r>
            <a:r>
              <a:rPr lang="en-ZA" sz="1900" dirty="0" smtClean="0"/>
              <a:t>e </a:t>
            </a:r>
            <a:r>
              <a:rPr lang="en-ZA" sz="1900" dirty="0"/>
              <a:t>attached to financial transfers to ensure compliance and </a:t>
            </a:r>
            <a:r>
              <a:rPr lang="en-ZA" sz="1900" dirty="0" smtClean="0"/>
              <a:t>proper spending </a:t>
            </a:r>
            <a:r>
              <a:rPr lang="en-ZA" sz="1900" dirty="0"/>
              <a:t>for the purposes indicated. </a:t>
            </a:r>
            <a:r>
              <a:rPr lang="en-ZA" sz="1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Grant funding should be withheld from </a:t>
            </a:r>
            <a:r>
              <a:rPr lang="en-ZA" sz="1900" dirty="0"/>
              <a:t>municipalities that do not have the necessary measures to monitor and control water consumption, or which do not meet criteria or have valid abstraction </a:t>
            </a:r>
            <a:r>
              <a:rPr lang="en-ZA" sz="1900" dirty="0" smtClean="0"/>
              <a:t>licences</a:t>
            </a:r>
            <a:endParaRPr lang="en-US" sz="1900" dirty="0"/>
          </a:p>
          <a:p>
            <a:pPr>
              <a:lnSpc>
                <a:spcPct val="90000"/>
              </a:lnSpc>
            </a:pPr>
            <a:r>
              <a:rPr lang="en-US" sz="1900" dirty="0" smtClean="0"/>
              <a:t>The IGFR system should shift </a:t>
            </a:r>
            <a:r>
              <a:rPr lang="en-US" sz="1900" dirty="0" smtClean="0">
                <a:solidFill>
                  <a:srgbClr val="FF0000"/>
                </a:solidFill>
              </a:rPr>
              <a:t>towards incentivizing sustainable operations and maintenance and introduce a dimension of outcomes-based support </a:t>
            </a:r>
            <a:r>
              <a:rPr lang="en-US" sz="1900" dirty="0" smtClean="0"/>
              <a:t>for higher levels of service</a:t>
            </a:r>
            <a:endParaRPr lang="en-US" sz="1900" dirty="0"/>
          </a:p>
          <a:p>
            <a:pPr>
              <a:lnSpc>
                <a:spcPct val="90000"/>
              </a:lnSpc>
            </a:pPr>
            <a:endParaRPr lang="en-ZA" sz="1900" dirty="0"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102E04-C8CA-4535-B9A8-E00E6E7F4501}" type="slidenum">
              <a:rPr lang="en-ZA" smtClean="0"/>
              <a:pPr>
                <a:defRPr/>
              </a:pPr>
              <a:t>29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8001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363272" cy="1143000"/>
          </a:xfrm>
        </p:spPr>
        <p:txBody>
          <a:bodyPr>
            <a:noAutofit/>
          </a:bodyPr>
          <a:lstStyle/>
          <a:p>
            <a:r>
              <a:rPr lang="en-ZA" dirty="0">
                <a:solidFill>
                  <a:schemeClr val="accent3">
                    <a:lumMod val="50000"/>
                  </a:schemeClr>
                </a:solidFill>
                <a:effectLst/>
              </a:rPr>
              <a:t>Outline of </a:t>
            </a:r>
            <a:r>
              <a:rPr lang="en-ZA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2019/20 Submission </a:t>
            </a:r>
            <a:r>
              <a:rPr lang="en-ZA" dirty="0">
                <a:solidFill>
                  <a:schemeClr val="accent3">
                    <a:lumMod val="50000"/>
                  </a:schemeClr>
                </a:solidFill>
                <a:effectLst/>
              </a:rPr>
              <a:t>Chapters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102E04-C8CA-4535-B9A8-E00E6E7F4501}" type="slidenum">
              <a:rPr lang="en-ZA" smtClean="0"/>
              <a:pPr>
                <a:defRPr/>
              </a:pPr>
              <a:t>3</a:t>
            </a:fld>
            <a:endParaRPr lang="en-ZA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16665803"/>
              </p:ext>
            </p:extLst>
          </p:nvPr>
        </p:nvGraphicFramePr>
        <p:xfrm>
          <a:off x="323528" y="1556792"/>
          <a:ext cx="8568952" cy="5017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546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sz="4000" dirty="0" smtClean="0">
                <a:effectLst/>
              </a:rPr>
              <a:t>Concluding Remarks</a:t>
            </a:r>
            <a:endParaRPr lang="en-ZA" sz="40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1"/>
            <a:ext cx="8640960" cy="5045621"/>
          </a:xfrm>
        </p:spPr>
        <p:txBody>
          <a:bodyPr/>
          <a:lstStyle/>
          <a:p>
            <a:r>
              <a:rPr lang="en-ZA" sz="2500" dirty="0" smtClean="0"/>
              <a:t>Central </a:t>
            </a:r>
            <a:r>
              <a:rPr lang="en-ZA" sz="2500" dirty="0"/>
              <a:t>message </a:t>
            </a:r>
            <a:r>
              <a:rPr lang="en-ZA" sz="2500" dirty="0" smtClean="0"/>
              <a:t>that underlies </a:t>
            </a:r>
            <a:r>
              <a:rPr lang="en-ZA" sz="2500" dirty="0"/>
              <a:t>the various recommendations made, is that in the context of the country’s intergovernmental fiscal system, three key issues must be faced:</a:t>
            </a:r>
            <a:endParaRPr lang="en-US" sz="2500" dirty="0"/>
          </a:p>
          <a:p>
            <a:pPr lvl="1"/>
            <a:r>
              <a:rPr lang="en-ZA" sz="2300" dirty="0"/>
              <a:t>First, there is an urgent need to properly understand the country’s economic challenges and to address them specifically and </a:t>
            </a:r>
            <a:r>
              <a:rPr lang="en-ZA" sz="2300" dirty="0" smtClean="0"/>
              <a:t>directly</a:t>
            </a:r>
            <a:endParaRPr lang="en-US" sz="2300" dirty="0"/>
          </a:p>
          <a:p>
            <a:pPr lvl="1"/>
            <a:r>
              <a:rPr lang="en-ZA" sz="2300" dirty="0"/>
              <a:t>Second, is the need to establish a balanced fiscal position that can be sustained over the long </a:t>
            </a:r>
            <a:r>
              <a:rPr lang="en-ZA" sz="2300" dirty="0" smtClean="0"/>
              <a:t>term</a:t>
            </a:r>
            <a:endParaRPr lang="en-US" sz="2300" dirty="0"/>
          </a:p>
          <a:p>
            <a:pPr lvl="1"/>
            <a:r>
              <a:rPr lang="en-ZA" sz="2300" dirty="0"/>
              <a:t>Third, the efficiency of all government activity must be </a:t>
            </a:r>
            <a:r>
              <a:rPr lang="en-ZA" sz="2300" dirty="0" smtClean="0"/>
              <a:t>sharpened, </a:t>
            </a:r>
            <a:r>
              <a:rPr lang="en-ZA" sz="2300" dirty="0"/>
              <a:t>so that residents receive the best possible value for money from the taxes they pay</a:t>
            </a:r>
            <a:endParaRPr lang="en-ZA" sz="2300" dirty="0"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102E04-C8CA-4535-B9A8-E00E6E7F4501}" type="slidenum">
              <a:rPr lang="en-ZA" smtClean="0"/>
              <a:pPr>
                <a:defRPr/>
              </a:pPr>
              <a:t>30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208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>
                <a:effectLst/>
              </a:rPr>
              <a:t>www.ffc.co.za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102E04-C8CA-4535-B9A8-E00E6E7F4501}" type="slidenum">
              <a:rPr lang="en-ZA" smtClean="0"/>
              <a:pPr>
                <a:defRPr/>
              </a:pPr>
              <a:t>31</a:t>
            </a:fld>
            <a:endParaRPr lang="en-ZA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="" xmlns:a16="http://schemas.microsoft.com/office/drawing/2014/main" id="{97959BC6-E23E-4D00-A1AC-C4CB60DDAB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3"/>
            <a:ext cx="8712968" cy="5117629"/>
          </a:xfrm>
        </p:spPr>
      </p:pic>
    </p:spTree>
    <p:extLst>
      <p:ext uri="{BB962C8B-B14F-4D97-AF65-F5344CB8AC3E}">
        <p14:creationId xmlns:p14="http://schemas.microsoft.com/office/powerpoint/2010/main" val="119319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sz="3000" dirty="0">
                <a:effectLst/>
              </a:rPr>
              <a:t>Chapter 1. </a:t>
            </a:r>
            <a:r>
              <a:rPr lang="en-ZA" sz="3000" dirty="0" smtClean="0">
                <a:effectLst/>
              </a:rPr>
              <a:t>Re-engineering the Intergovernmental Fiscal Relations  System</a:t>
            </a:r>
            <a:endParaRPr lang="en-ZA" sz="30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1"/>
            <a:ext cx="8640960" cy="5045621"/>
          </a:xfrm>
        </p:spPr>
        <p:txBody>
          <a:bodyPr/>
          <a:lstStyle/>
          <a:p>
            <a:r>
              <a:rPr lang="en-GB" sz="2400" dirty="0" smtClean="0"/>
              <a:t>Chapter 1 looks at past performance of the economy and its future prospects and how fiscal constraints place new limitations on equitable sharing and policy formation</a:t>
            </a:r>
          </a:p>
          <a:p>
            <a:pPr lvl="1"/>
            <a:r>
              <a:rPr lang="en-GB" sz="2400" dirty="0" smtClean="0"/>
              <a:t>Using a quantitative </a:t>
            </a:r>
            <a:r>
              <a:rPr lang="en-GB" sz="2400" dirty="0"/>
              <a:t>model, this chapter assesses changes in </a:t>
            </a:r>
            <a:r>
              <a:rPr lang="en-GB" sz="2400" dirty="0" smtClean="0"/>
              <a:t>the aggregate </a:t>
            </a:r>
            <a:r>
              <a:rPr lang="en-GB" sz="2400" dirty="0"/>
              <a:t>consumption expenditure level and </a:t>
            </a:r>
            <a:r>
              <a:rPr lang="en-GB" sz="2400" dirty="0" smtClean="0"/>
              <a:t>the distributions </a:t>
            </a:r>
            <a:r>
              <a:rPr lang="en-GB" sz="2400" dirty="0"/>
              <a:t>across the population </a:t>
            </a:r>
            <a:r>
              <a:rPr lang="en-GB" sz="2400" dirty="0" smtClean="0"/>
              <a:t>that </a:t>
            </a:r>
            <a:r>
              <a:rPr lang="en-GB" sz="2400" dirty="0"/>
              <a:t>are required to achieve </a:t>
            </a:r>
            <a:r>
              <a:rPr lang="en-GB" sz="2400" dirty="0" smtClean="0"/>
              <a:t>NDP, </a:t>
            </a:r>
            <a:r>
              <a:rPr lang="en-GB" sz="2400" dirty="0"/>
              <a:t>or </a:t>
            </a:r>
            <a:r>
              <a:rPr lang="en-GB" sz="2400" dirty="0" smtClean="0"/>
              <a:t>Sustainable Development Goals (SDGs) of halving </a:t>
            </a:r>
            <a:r>
              <a:rPr lang="en-GB" sz="2400" dirty="0"/>
              <a:t>poverty and </a:t>
            </a:r>
            <a:r>
              <a:rPr lang="en-GB" sz="2400" dirty="0" smtClean="0"/>
              <a:t>eliminating hunger, </a:t>
            </a:r>
            <a:r>
              <a:rPr lang="en-GB" sz="2400" dirty="0"/>
              <a:t>come 2030</a:t>
            </a:r>
            <a:endParaRPr lang="en-GB" sz="2400" dirty="0" smtClean="0"/>
          </a:p>
          <a:p>
            <a:r>
              <a:rPr lang="en-GB" sz="2400" dirty="0" smtClean="0"/>
              <a:t>Since 2008/09 </a:t>
            </a:r>
            <a:r>
              <a:rPr lang="en-GB" sz="2400" dirty="0"/>
              <a:t>global economic and financial crisis, economic recovery has been </a:t>
            </a:r>
            <a:r>
              <a:rPr lang="en-GB" sz="2400" dirty="0" smtClean="0"/>
              <a:t>slow – the accompanying narrowing </a:t>
            </a:r>
            <a:r>
              <a:rPr lang="en-GB" sz="2400" dirty="0"/>
              <a:t>fiscal </a:t>
            </a:r>
            <a:r>
              <a:rPr lang="en-GB" sz="2400" dirty="0" smtClean="0"/>
              <a:t>space, has culminated </a:t>
            </a:r>
            <a:r>
              <a:rPr lang="en-GB" sz="2400" dirty="0"/>
              <a:t>in a severe fiscal constraint </a:t>
            </a:r>
            <a:endParaRPr lang="en-GB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102E04-C8CA-4535-B9A8-E00E6E7F4501}" type="slidenum">
              <a:rPr lang="en-ZA" smtClean="0"/>
              <a:pPr>
                <a:defRPr/>
              </a:pPr>
              <a:t>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9554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sz="3000" dirty="0">
                <a:effectLst/>
              </a:rPr>
              <a:t>Chapter 1. </a:t>
            </a:r>
            <a:r>
              <a:rPr lang="en-ZA" sz="3000" dirty="0" smtClean="0">
                <a:effectLst/>
              </a:rPr>
              <a:t>Re-engineering the Intergovernmental Fiscal Relations  System</a:t>
            </a:r>
            <a:endParaRPr lang="en-ZA" sz="30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00808"/>
            <a:ext cx="8640960" cy="4901604"/>
          </a:xfrm>
        </p:spPr>
        <p:txBody>
          <a:bodyPr/>
          <a:lstStyle/>
          <a:p>
            <a:pPr lvl="1"/>
            <a:endParaRPr lang="en-GB" sz="1800" dirty="0" smtClean="0"/>
          </a:p>
          <a:p>
            <a:pPr lvl="1"/>
            <a:endParaRPr lang="en-GB" sz="1800" dirty="0"/>
          </a:p>
          <a:p>
            <a:pPr lvl="1"/>
            <a:endParaRPr lang="en-GB" sz="1800" dirty="0" smtClean="0"/>
          </a:p>
          <a:p>
            <a:pPr lvl="1"/>
            <a:endParaRPr lang="en-GB" sz="1800" dirty="0"/>
          </a:p>
          <a:p>
            <a:pPr lvl="1"/>
            <a:endParaRPr lang="en-GB" sz="1800" dirty="0" smtClean="0"/>
          </a:p>
          <a:p>
            <a:pPr lvl="1"/>
            <a:endParaRPr lang="en-GB" sz="1800" dirty="0"/>
          </a:p>
          <a:p>
            <a:pPr lvl="1"/>
            <a:endParaRPr lang="en-GB" sz="1800" dirty="0" smtClean="0"/>
          </a:p>
          <a:p>
            <a:pPr lvl="1"/>
            <a:endParaRPr lang="en-GB" sz="1800" dirty="0"/>
          </a:p>
          <a:p>
            <a:pPr lvl="1"/>
            <a:endParaRPr lang="en-GB" sz="1800" dirty="0" smtClean="0"/>
          </a:p>
          <a:p>
            <a:pPr lvl="1"/>
            <a:r>
              <a:rPr lang="en-GB" sz="1800" dirty="0" smtClean="0"/>
              <a:t>In response to low growth, </a:t>
            </a:r>
            <a:r>
              <a:rPr lang="en-GB" sz="1800" dirty="0"/>
              <a:t>successive budgets have merely pushed out the dates at which the size of the budget deficit </a:t>
            </a:r>
            <a:r>
              <a:rPr lang="en-GB" sz="1800" dirty="0" smtClean="0"/>
              <a:t>can be reduced </a:t>
            </a:r>
          </a:p>
          <a:p>
            <a:pPr lvl="2"/>
            <a:r>
              <a:rPr lang="en-GB" sz="1700" dirty="0" smtClean="0"/>
              <a:t>The result is that funds </a:t>
            </a:r>
            <a:r>
              <a:rPr lang="en-GB" sz="1700" dirty="0"/>
              <a:t>which are critically needed for development </a:t>
            </a:r>
            <a:r>
              <a:rPr lang="en-GB" sz="1700" dirty="0" smtClean="0"/>
              <a:t>are </a:t>
            </a:r>
            <a:r>
              <a:rPr lang="en-GB" sz="1700" dirty="0"/>
              <a:t>now increasingly becoming tied up in interest </a:t>
            </a:r>
            <a:r>
              <a:rPr lang="en-GB" sz="1700" dirty="0" smtClean="0"/>
              <a:t>payments</a:t>
            </a:r>
          </a:p>
          <a:p>
            <a:pPr lvl="2"/>
            <a:r>
              <a:rPr lang="en-GB" sz="1700" dirty="0" smtClean="0"/>
              <a:t>Fiscally speaking, there is revenue </a:t>
            </a:r>
            <a:r>
              <a:rPr lang="en-GB" sz="1700" dirty="0"/>
              <a:t>under collection, </a:t>
            </a:r>
            <a:r>
              <a:rPr lang="en-GB" sz="1700" dirty="0" smtClean="0"/>
              <a:t>a narrow </a:t>
            </a:r>
            <a:r>
              <a:rPr lang="en-GB" sz="1700" dirty="0"/>
              <a:t>tax </a:t>
            </a:r>
            <a:r>
              <a:rPr lang="en-GB" sz="1700" dirty="0" smtClean="0"/>
              <a:t>base </a:t>
            </a:r>
            <a:r>
              <a:rPr lang="en-GB" sz="1700" dirty="0"/>
              <a:t>and overextended government </a:t>
            </a:r>
            <a:r>
              <a:rPr lang="en-GB" sz="1700" dirty="0" smtClean="0"/>
              <a:t>structures which mean </a:t>
            </a:r>
            <a:r>
              <a:rPr lang="en-GB" sz="1700" dirty="0"/>
              <a:t>that government agencies are often </a:t>
            </a:r>
            <a:r>
              <a:rPr lang="en-GB" sz="1700" dirty="0" smtClean="0"/>
              <a:t>underfunded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102E04-C8CA-4535-B9A8-E00E6E7F4501}" type="slidenum">
              <a:rPr lang="en-ZA" smtClean="0"/>
              <a:pPr>
                <a:defRPr/>
              </a:pPr>
              <a:t>5</a:t>
            </a:fld>
            <a:endParaRPr lang="en-ZA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w16se="http://schemas.microsoft.com/office/word/2015/wordml/symex" xmlns:a16="http://schemas.microsoft.com/office/drawing/2014/main" xmlns:lc="http://schemas.openxmlformats.org/drawingml/2006/lockedCanvas" id="{06DAE9A3-6826-4CFE-9F3A-73B143E196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2960761"/>
              </p:ext>
            </p:extLst>
          </p:nvPr>
        </p:nvGraphicFramePr>
        <p:xfrm>
          <a:off x="1295636" y="1873277"/>
          <a:ext cx="6552728" cy="2635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19672" y="1577804"/>
            <a:ext cx="61566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400" b="1" dirty="0">
                <a:latin typeface="+mn-lt"/>
              </a:rPr>
              <a:t>South Africa’s relative growth </a:t>
            </a:r>
            <a:r>
              <a:rPr lang="en-ZA" sz="1400" b="1" dirty="0" smtClean="0">
                <a:latin typeface="+mn-lt"/>
              </a:rPr>
              <a:t>performance (%), </a:t>
            </a:r>
            <a:r>
              <a:rPr lang="en-ZA" sz="1400" b="1" dirty="0">
                <a:latin typeface="+mn-lt"/>
              </a:rPr>
              <a:t>2008–2016</a:t>
            </a:r>
            <a:endParaRPr lang="en-US" sz="1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5539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38138"/>
          </a:xfrm>
        </p:spPr>
        <p:txBody>
          <a:bodyPr>
            <a:noAutofit/>
          </a:bodyPr>
          <a:lstStyle/>
          <a:p>
            <a:r>
              <a:rPr lang="en-ZA" sz="3000" dirty="0">
                <a:effectLst/>
              </a:rPr>
              <a:t>Chapter 1. Re-engineering the Intergovernmental Fiscal Relations  </a:t>
            </a:r>
            <a:r>
              <a:rPr lang="en-ZA" sz="3000" dirty="0" smtClean="0">
                <a:effectLst/>
              </a:rPr>
              <a:t>System [cont.]</a:t>
            </a:r>
            <a:endParaRPr lang="en-ZA" sz="30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8640960" cy="504562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200" dirty="0" smtClean="0"/>
              <a:t>Key </a:t>
            </a:r>
            <a:r>
              <a:rPr lang="en-GB" sz="2100" dirty="0" smtClean="0"/>
              <a:t>message </a:t>
            </a:r>
            <a:r>
              <a:rPr lang="en-GB" sz="2100" dirty="0"/>
              <a:t>of </a:t>
            </a:r>
            <a:r>
              <a:rPr lang="en-GB" sz="2100" dirty="0" smtClean="0"/>
              <a:t>the chapter is that </a:t>
            </a:r>
            <a:r>
              <a:rPr lang="en-GB" sz="2100" dirty="0">
                <a:solidFill>
                  <a:srgbClr val="FF0000"/>
                </a:solidFill>
              </a:rPr>
              <a:t>continuing with ‘business as usual’ </a:t>
            </a:r>
            <a:r>
              <a:rPr lang="en-GB" sz="2100" dirty="0" smtClean="0">
                <a:solidFill>
                  <a:srgbClr val="FF0000"/>
                </a:solidFill>
              </a:rPr>
              <a:t>regarding policies </a:t>
            </a:r>
            <a:r>
              <a:rPr lang="en-GB" sz="2100" dirty="0">
                <a:solidFill>
                  <a:srgbClr val="FF0000"/>
                </a:solidFill>
              </a:rPr>
              <a:t>and interventions will fail to meet </a:t>
            </a:r>
            <a:r>
              <a:rPr lang="en-GB" sz="2100" dirty="0" smtClean="0">
                <a:solidFill>
                  <a:srgbClr val="FF0000"/>
                </a:solidFill>
              </a:rPr>
              <a:t>the poverty </a:t>
            </a:r>
            <a:r>
              <a:rPr lang="en-GB" sz="2100" dirty="0">
                <a:solidFill>
                  <a:srgbClr val="FF0000"/>
                </a:solidFill>
              </a:rPr>
              <a:t>and inequality reduction targets</a:t>
            </a:r>
            <a:r>
              <a:rPr lang="en-GB" sz="2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set for </a:t>
            </a:r>
            <a:r>
              <a:rPr lang="en-GB" sz="2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2030, i.e. 27.5% and 0% respectively</a:t>
            </a:r>
          </a:p>
          <a:p>
            <a:pPr lvl="1">
              <a:lnSpc>
                <a:spcPct val="90000"/>
              </a:lnSpc>
            </a:pPr>
            <a:r>
              <a:rPr lang="en-GB" sz="2000" dirty="0" smtClean="0"/>
              <a:t>More </a:t>
            </a:r>
            <a:r>
              <a:rPr lang="en-GB" sz="2000" dirty="0"/>
              <a:t>than ever before, </a:t>
            </a:r>
            <a:r>
              <a:rPr lang="en-GB" sz="2000" dirty="0" smtClean="0"/>
              <a:t>focus </a:t>
            </a:r>
            <a:r>
              <a:rPr lang="en-GB" sz="2000" dirty="0"/>
              <a:t>should be on speeding up economic growth and fighting poverty and unequal access to opportunities without further compromising public finances that are severely </a:t>
            </a:r>
            <a:r>
              <a:rPr lang="en-GB" sz="2000" dirty="0" smtClean="0"/>
              <a:t>constrained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Current gross domestic product (GDP) </a:t>
            </a:r>
            <a:r>
              <a:rPr lang="en-US" sz="2000" dirty="0"/>
              <a:t>growth of 2.0% must be accelerated to 4.5% between 2015 and 2030 to achieve the SDGs on poverty and </a:t>
            </a:r>
            <a:r>
              <a:rPr lang="en-US" sz="2000" dirty="0" smtClean="0"/>
              <a:t>hunger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To </a:t>
            </a:r>
            <a:r>
              <a:rPr lang="en-US" sz="2000" dirty="0"/>
              <a:t>meet the economic growth </a:t>
            </a:r>
            <a:r>
              <a:rPr lang="en-US" sz="2000" dirty="0" smtClean="0"/>
              <a:t>target, an </a:t>
            </a:r>
            <a:r>
              <a:rPr lang="en-US" sz="2000" dirty="0"/>
              <a:t>increase of domestic and private investment </a:t>
            </a:r>
            <a:r>
              <a:rPr lang="en-US" sz="2000" dirty="0" smtClean="0"/>
              <a:t>of </a:t>
            </a:r>
            <a:r>
              <a:rPr lang="en-US" sz="2000" dirty="0"/>
              <a:t>5.7% on average annually is </a:t>
            </a:r>
            <a:r>
              <a:rPr lang="en-US" sz="2000" dirty="0" smtClean="0"/>
              <a:t>required</a:t>
            </a:r>
          </a:p>
          <a:p>
            <a:pPr>
              <a:lnSpc>
                <a:spcPct val="90000"/>
              </a:lnSpc>
            </a:pPr>
            <a:r>
              <a:rPr lang="en-GB" sz="2100" dirty="0" smtClean="0"/>
              <a:t>The rest </a:t>
            </a:r>
            <a:r>
              <a:rPr lang="en-GB" sz="2100" dirty="0"/>
              <a:t>of the submission focuses on the </a:t>
            </a:r>
            <a:r>
              <a:rPr lang="en-GB" sz="2100" dirty="0" smtClean="0"/>
              <a:t>structural nature </a:t>
            </a:r>
            <a:r>
              <a:rPr lang="en-GB" sz="2100" dirty="0"/>
              <a:t>of the fiscal crisis and implications for intergovernmental fiscal instruments across provinces and municipalities</a:t>
            </a:r>
            <a:endParaRPr lang="en-ZA" sz="2100" dirty="0"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102E04-C8CA-4535-B9A8-E00E6E7F4501}" type="slidenum">
              <a:rPr lang="en-ZA" smtClean="0"/>
              <a:pPr>
                <a:defRPr/>
              </a:pPr>
              <a:t>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5769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38138"/>
          </a:xfrm>
        </p:spPr>
        <p:txBody>
          <a:bodyPr>
            <a:noAutofit/>
          </a:bodyPr>
          <a:lstStyle/>
          <a:p>
            <a:r>
              <a:rPr lang="en-ZA" sz="3000" dirty="0">
                <a:effectLst/>
              </a:rPr>
              <a:t>Socio-Economic and fiscal Profiles of </a:t>
            </a:r>
            <a:r>
              <a:rPr lang="en-ZA" sz="3000" dirty="0" smtClean="0">
                <a:effectLst/>
              </a:rPr>
              <a:t>provinces</a:t>
            </a:r>
            <a:endParaRPr lang="en-ZA" sz="300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102E04-C8CA-4535-B9A8-E00E6E7F4501}" type="slidenum">
              <a:rPr lang="en-ZA" smtClean="0"/>
              <a:pPr>
                <a:defRPr/>
              </a:pPr>
              <a:t>7</a:t>
            </a:fld>
            <a:endParaRPr lang="en-ZA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059" y="1556792"/>
            <a:ext cx="7651873" cy="413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96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38138"/>
          </a:xfrm>
        </p:spPr>
        <p:txBody>
          <a:bodyPr>
            <a:noAutofit/>
          </a:bodyPr>
          <a:lstStyle/>
          <a:p>
            <a:r>
              <a:rPr lang="en-ZA" sz="3000" dirty="0">
                <a:effectLst/>
              </a:rPr>
              <a:t>Socio-Economic and fiscal </a:t>
            </a:r>
            <a:r>
              <a:rPr lang="en-ZA" sz="3000" dirty="0" smtClean="0">
                <a:effectLst/>
              </a:rPr>
              <a:t>Profiles </a:t>
            </a:r>
            <a:r>
              <a:rPr lang="en-ZA" sz="3000" dirty="0">
                <a:effectLst/>
              </a:rPr>
              <a:t>of </a:t>
            </a:r>
            <a:r>
              <a:rPr lang="en-ZA" sz="3000" dirty="0" smtClean="0">
                <a:effectLst/>
              </a:rPr>
              <a:t>provinces (cont.)</a:t>
            </a:r>
            <a:endParaRPr lang="en-ZA" sz="300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102E04-C8CA-4535-B9A8-E00E6E7F4501}" type="slidenum">
              <a:rPr lang="en-ZA" smtClean="0"/>
              <a:pPr>
                <a:defRPr/>
              </a:pPr>
              <a:t>8</a:t>
            </a:fld>
            <a:endParaRPr lang="en-ZA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844824"/>
            <a:ext cx="8156656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09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sz="2800" dirty="0">
                <a:effectLst/>
              </a:rPr>
              <a:t>Chapter </a:t>
            </a:r>
            <a:r>
              <a:rPr lang="en-ZA" sz="2800" dirty="0" smtClean="0">
                <a:effectLst/>
              </a:rPr>
              <a:t>2. Recentralisation: Implications for Service Delivery and Intergovernmental Fiscal Relations</a:t>
            </a:r>
            <a:endParaRPr lang="en-ZA" sz="28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524" y="1556792"/>
            <a:ext cx="8568952" cy="49736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200" dirty="0" smtClean="0"/>
              <a:t>Highlights potential of increased vertical control of administrative and funding instruments in the wake of fiscal constraints </a:t>
            </a:r>
          </a:p>
          <a:p>
            <a:pPr lvl="1">
              <a:lnSpc>
                <a:spcPct val="90000"/>
              </a:lnSpc>
            </a:pPr>
            <a:r>
              <a:rPr lang="en-GB" sz="2000" dirty="0" smtClean="0"/>
              <a:t>Recentralisation raises </a:t>
            </a:r>
            <a:r>
              <a:rPr lang="en-GB" sz="2000" dirty="0"/>
              <a:t>various </a:t>
            </a:r>
            <a:r>
              <a:rPr lang="en-GB" sz="2000" dirty="0" smtClean="0"/>
              <a:t>concerns: it is </a:t>
            </a:r>
            <a:r>
              <a:rPr lang="en-GB" sz="2000" dirty="0"/>
              <a:t>contrary to </a:t>
            </a:r>
            <a:r>
              <a:rPr lang="en-GB" sz="2000" dirty="0" smtClean="0"/>
              <a:t>spirit/principles </a:t>
            </a:r>
            <a:r>
              <a:rPr lang="en-GB" sz="2000" dirty="0"/>
              <a:t>underpinning </a:t>
            </a:r>
            <a:r>
              <a:rPr lang="en-GB" sz="2000" dirty="0" smtClean="0"/>
              <a:t>multilevel </a:t>
            </a:r>
            <a:r>
              <a:rPr lang="en-GB" sz="2000" dirty="0"/>
              <a:t>system of government </a:t>
            </a:r>
            <a:r>
              <a:rPr lang="en-GB" sz="2000" dirty="0" smtClean="0"/>
              <a:t>in </a:t>
            </a:r>
            <a:r>
              <a:rPr lang="en-GB" sz="2000" dirty="0"/>
              <a:t>South </a:t>
            </a:r>
            <a:r>
              <a:rPr lang="en-GB" sz="2000" dirty="0" smtClean="0"/>
              <a:t>Africa and the relocation </a:t>
            </a:r>
            <a:r>
              <a:rPr lang="en-GB" sz="2000" dirty="0"/>
              <a:t>of functions come with definite </a:t>
            </a:r>
            <a:r>
              <a:rPr lang="en-GB" sz="2000" dirty="0" smtClean="0"/>
              <a:t>financial implications </a:t>
            </a:r>
            <a:r>
              <a:rPr lang="en-GB" sz="2000" dirty="0"/>
              <a:t>for both the sphere gaining and the one losing the </a:t>
            </a:r>
            <a:r>
              <a:rPr lang="en-GB" sz="2000" dirty="0" smtClean="0"/>
              <a:t>function</a:t>
            </a:r>
          </a:p>
          <a:p>
            <a:pPr>
              <a:lnSpc>
                <a:spcPct val="90000"/>
              </a:lnSpc>
            </a:pPr>
            <a:r>
              <a:rPr lang="en-GB" sz="2200" dirty="0" smtClean="0"/>
              <a:t>Key question: </a:t>
            </a:r>
            <a:r>
              <a:rPr lang="en-GB" sz="2200" dirty="0"/>
              <a:t>Is recentralization the solution for South Africa during times of financial </a:t>
            </a:r>
            <a:r>
              <a:rPr lang="en-GB" sz="2200" dirty="0" smtClean="0"/>
              <a:t>constraint? </a:t>
            </a:r>
          </a:p>
          <a:p>
            <a:pPr lvl="1">
              <a:lnSpc>
                <a:spcPct val="90000"/>
              </a:lnSpc>
            </a:pPr>
            <a:r>
              <a:rPr lang="en-GB" sz="2000" dirty="0" smtClean="0"/>
              <a:t>Case-studies </a:t>
            </a:r>
            <a:r>
              <a:rPr lang="en-GB" sz="2000" dirty="0"/>
              <a:t>of key examples of recentralisation were used to generate broad lessons applicable to the public sector</a:t>
            </a:r>
          </a:p>
          <a:p>
            <a:pPr lvl="2">
              <a:lnSpc>
                <a:spcPct val="90000"/>
              </a:lnSpc>
            </a:pPr>
            <a:r>
              <a:rPr lang="en-GB" sz="2000" dirty="0" smtClean="0"/>
              <a:t>Regarding fiscal </a:t>
            </a:r>
            <a:r>
              <a:rPr lang="en-GB" sz="2000" dirty="0"/>
              <a:t>recentralisation, the use and performance of </a:t>
            </a:r>
            <a:r>
              <a:rPr lang="en-GB" sz="2000" dirty="0" smtClean="0"/>
              <a:t>earmarked </a:t>
            </a:r>
            <a:r>
              <a:rPr lang="en-GB" sz="2000" dirty="0"/>
              <a:t>conditional </a:t>
            </a:r>
            <a:r>
              <a:rPr lang="en-GB" sz="2000" dirty="0" smtClean="0"/>
              <a:t>grants, particularly those in the human settlements sector, </a:t>
            </a:r>
            <a:r>
              <a:rPr lang="en-GB" sz="2000" dirty="0"/>
              <a:t>were </a:t>
            </a:r>
            <a:r>
              <a:rPr lang="en-GB" sz="2000" dirty="0" smtClean="0"/>
              <a:t>assessed </a:t>
            </a:r>
          </a:p>
          <a:p>
            <a:pPr lvl="2">
              <a:lnSpc>
                <a:spcPct val="90000"/>
              </a:lnSpc>
            </a:pPr>
            <a:r>
              <a:rPr lang="en-GB" sz="2000" dirty="0" smtClean="0"/>
              <a:t>In </a:t>
            </a:r>
            <a:r>
              <a:rPr lang="en-GB" sz="2000" dirty="0"/>
              <a:t>the case of administrative recentralisation, </a:t>
            </a:r>
            <a:r>
              <a:rPr lang="en-GB" sz="2000" dirty="0" smtClean="0"/>
              <a:t>technical and vocational education and training (TVET) </a:t>
            </a:r>
            <a:r>
              <a:rPr lang="en-GB" sz="2000" dirty="0"/>
              <a:t>colleges were analysed</a:t>
            </a:r>
            <a:endParaRPr lang="en-ZA" sz="2000" dirty="0">
              <a:ea typeface="Calibri" panose="020F0502020204030204" pitchFamily="34" charset="0"/>
            </a:endParaRPr>
          </a:p>
          <a:p>
            <a:pPr lvl="1">
              <a:lnSpc>
                <a:spcPct val="90000"/>
              </a:lnSpc>
            </a:pPr>
            <a:endParaRPr lang="en-ZA" sz="1500" dirty="0"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102E04-C8CA-4535-B9A8-E00E6E7F4501}" type="slidenum">
              <a:rPr lang="en-ZA" smtClean="0"/>
              <a:pPr>
                <a:defRPr/>
              </a:pPr>
              <a:t>9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2157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12834</TotalTime>
  <Words>3440</Words>
  <Application>Microsoft Office PowerPoint</Application>
  <PresentationFormat>On-screen Show (4:3)</PresentationFormat>
  <Paragraphs>277</Paragraphs>
  <Slides>31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Times New Roman</vt:lpstr>
      <vt:lpstr>Office Theme</vt:lpstr>
      <vt:lpstr>Submission for the 2019/20 Division of Revenue</vt:lpstr>
      <vt:lpstr>Background to the Submission</vt:lpstr>
      <vt:lpstr>Outline of 2019/20 Submission Chapters</vt:lpstr>
      <vt:lpstr>Chapter 1. Re-engineering the Intergovernmental Fiscal Relations  System</vt:lpstr>
      <vt:lpstr>Chapter 1. Re-engineering the Intergovernmental Fiscal Relations  System</vt:lpstr>
      <vt:lpstr>Chapter 1. Re-engineering the Intergovernmental Fiscal Relations  System [cont.]</vt:lpstr>
      <vt:lpstr>Socio-Economic and fiscal Profiles of provinces</vt:lpstr>
      <vt:lpstr>Socio-Economic and fiscal Profiles of provinces (cont.)</vt:lpstr>
      <vt:lpstr>Chapter 2. Recentralisation: Implications for Service Delivery and Intergovernmental Fiscal Relations</vt:lpstr>
      <vt:lpstr>Chapter 2. Recentralisation: Implications for Service Delivery and Intergovernmental Fiscal Relations</vt:lpstr>
      <vt:lpstr>Chapter 2. Recentralisation: Implications for Service Delivery and Intergovernmental Fiscal Relations</vt:lpstr>
      <vt:lpstr>Chapter 2. Recommendations</vt:lpstr>
      <vt:lpstr>Chapter 3. Provincial Fiscal Adjustment Mechanisms in Times of Protracted Fiscal Constraints: Case of Health Sector</vt:lpstr>
      <vt:lpstr>Chapter 3. Provincial Fiscal Adjustment Mechanisms in Times of Protracted Fiscal Constraints: Case of Health Sector [cont.]</vt:lpstr>
      <vt:lpstr>Chapter 3. Provincial Fiscal Adjustment Mechanisms in Times of Protracted Fiscal Constraints: Case of Health Sector [cont.]</vt:lpstr>
      <vt:lpstr>Chapter 3. Recommendations</vt:lpstr>
      <vt:lpstr>Chapter 4. Incentive Effects of Intergovernmental Grants: Evidence from Municipalities</vt:lpstr>
      <vt:lpstr>Chapter 4. Incentive Effects of Intergovernmental Grants: Evidence from Municipalities</vt:lpstr>
      <vt:lpstr>Chapter 4. Incentive Effects of Intergovernmental Grants: Evidence from Municipalities</vt:lpstr>
      <vt:lpstr>Chapter 4. Recommendations</vt:lpstr>
      <vt:lpstr>Chapter 5. Assessing Efficiency of Key Provincial Infrastructure Programmes: Case of Education, Health and Public Transport</vt:lpstr>
      <vt:lpstr>Chapter 5. Assessing Efficiency of Key Provincial Infrastructure Programmes: Case of Education, Health and Public Transport</vt:lpstr>
      <vt:lpstr>Chapter 5. Assessing Efficiency of Key Provincial Infrastructure Programmes: Case of Education, Health and Public Transport</vt:lpstr>
      <vt:lpstr>Chapter 5. Recommendations </vt:lpstr>
      <vt:lpstr>Chapter 6. Assessing the Effectiveness of Intergovernmental Fiscal Relations Instruments in Addressing Water Challenges </vt:lpstr>
      <vt:lpstr>Chapter 6. Assessing the Effectiveness of Intergovernmental Fiscal Relations Instruments in Addressing Water Challenges </vt:lpstr>
      <vt:lpstr>Chapter 6. Assessing the Effectiveness of Intergovernmental Fiscal Relations Instruments in Addressing Water Challenges </vt:lpstr>
      <vt:lpstr>Chapter 6. Assessing the Effectiveness of Intergovernmental Fiscal Relations Instruments in Addressing Water Challenges </vt:lpstr>
      <vt:lpstr>Chapter 6. Recommendations</vt:lpstr>
      <vt:lpstr>Concluding Remarks</vt:lpstr>
      <vt:lpstr>www.ffc.co.za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to the Western Cape Provincial Legislature</dc:title>
  <dc:creator>Ramos Mabugu;Sasha Peters</dc:creator>
  <cp:lastModifiedBy>Henry Eksteen</cp:lastModifiedBy>
  <cp:revision>1543</cp:revision>
  <cp:lastPrinted>2018-07-09T14:08:36Z</cp:lastPrinted>
  <dcterms:created xsi:type="dcterms:W3CDTF">2010-11-22T17:59:05Z</dcterms:created>
  <dcterms:modified xsi:type="dcterms:W3CDTF">2018-08-23T13:12:41Z</dcterms:modified>
</cp:coreProperties>
</file>