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Layouts/slideLayout46.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tags/tag49.xml" ContentType="application/vnd.openxmlformats-officedocument.presentationml.tags+xml"/>
  <Override PartName="/ppt/tags/tag78.xml" ContentType="application/vnd.openxmlformats-officedocument.presentationml.tags+xml"/>
  <Override PartName="/ppt/tags/tag96.xml" ContentType="application/vnd.openxmlformats-officedocument.presentationml.tag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tags/tag38.xml" ContentType="application/vnd.openxmlformats-officedocument.presentationml.tags+xml"/>
  <Override PartName="/ppt/slideLayouts/slideLayout42.xml" ContentType="application/vnd.openxmlformats-officedocument.presentationml.slideLayout+xml"/>
  <Override PartName="/ppt/tags/tag56.xml" ContentType="application/vnd.openxmlformats-officedocument.presentationml.tags+xml"/>
  <Override PartName="/ppt/tags/tag67.xml" ContentType="application/vnd.openxmlformats-officedocument.presentationml.tags+xml"/>
  <Override PartName="/ppt/tags/tag85.xml" ContentType="application/vnd.openxmlformats-officedocument.presentationml.tags+xml"/>
  <Override PartName="/ppt/charts/colors2.xml" ContentType="application/vnd.ms-office.chartcolorstyl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tags/tag16.xml" ContentType="application/vnd.openxmlformats-officedocument.presentationml.tags+xml"/>
  <Override PartName="/ppt/tags/tag27.xml" ContentType="application/vnd.openxmlformats-officedocument.presentationml.tags+xml"/>
  <Override PartName="/ppt/tags/tag45.xml" ContentType="application/vnd.openxmlformats-officedocument.presentationml.tags+xml"/>
  <Override PartName="/ppt/slideLayouts/slideLayout31.xml" ContentType="application/vnd.openxmlformats-officedocument.presentationml.slideLayout+xml"/>
  <Override PartName="/ppt/tags/tag63.xml" ContentType="application/vnd.openxmlformats-officedocument.presentationml.tags+xml"/>
  <Override PartName="/ppt/tags/tag74.xml" ContentType="application/vnd.openxmlformats-officedocument.presentationml.tags+xml"/>
  <Override PartName="/ppt/tags/tag92.xml" ContentType="application/vnd.openxmlformats-officedocument.presentationml.tags+xml"/>
  <Override PartName="/ppt/tags/tag34.xml" ContentType="application/vnd.openxmlformats-officedocument.presentationml.tags+xml"/>
  <Override PartName="/ppt/tags/tag52.xml" ContentType="application/vnd.openxmlformats-officedocument.presentationml.tags+xml"/>
  <Override PartName="/ppt/tags/tag81.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41.xml" ContentType="application/vnd.openxmlformats-officedocument.presentationml.tags+xml"/>
  <Override PartName="/ppt/tags/tag70.xml" ContentType="application/vnd.openxmlformats-officedocument.presentationml.tags+xml"/>
  <Default Extension="xlsx" ContentType="application/vnd.openxmlformats-officedocument.spreadsheetml.sheet"/>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tags/tag30.xml" ContentType="application/vnd.openxmlformats-officedocument.presentationml.tag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Layouts/slideLayout29.xml" ContentType="application/vnd.openxmlformats-officedocument.presentationml.slideLayout+xml"/>
  <Override PartName="/ppt/charts/style1.xml" ContentType="application/vnd.ms-office.chartstyle+xml"/>
  <Override PartName="/ppt/presProps.xml" ContentType="application/vnd.openxmlformats-officedocument.presentationml.presProps+xml"/>
  <Override PartName="/ppt/slideLayouts/slideLayout18.xml" ContentType="application/vnd.openxmlformats-officedocument.presentationml.slideLayout+xml"/>
  <Override PartName="/ppt/tags/tag5.xml" ContentType="application/vnd.openxmlformats-officedocument.presentationml.tags+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theme/theme2.xml" ContentType="application/vnd.openxmlformats-officedocument.theme+xml"/>
  <Override PartName="/ppt/tags/tag79.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Override PartName="/ppt/tags/tag39.xml" ContentType="application/vnd.openxmlformats-officedocument.presentationml.tags+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tags/tag68.xml" ContentType="application/vnd.openxmlformats-officedocument.presentationml.tags+xml"/>
  <Override PartName="/ppt/tags/tag86.xml" ContentType="application/vnd.openxmlformats-officedocument.presentationml.tags+xml"/>
  <Override PartName="/ppt/tags/tag97.xml" ContentType="application/vnd.openxmlformats-officedocument.presentationml.tags+xml"/>
  <Override PartName="/ppt/presentation.xml" ContentType="application/vnd.openxmlformats-officedocument.presentationml.presentation.main+xml"/>
  <Override PartName="/ppt/slides/slide22.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tags/tag28.xml" ContentType="application/vnd.openxmlformats-officedocument.presentationml.tags+xml"/>
  <Override PartName="/ppt/slideLayouts/slideLayout32.xml" ContentType="application/vnd.openxmlformats-officedocument.presentationml.slideLayout+xml"/>
  <Override PartName="/ppt/tags/tag57.xml" ContentType="application/vnd.openxmlformats-officedocument.presentationml.tags+xml"/>
  <Override PartName="/ppt/tags/tag75.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tags/tag17.xml" ContentType="application/vnd.openxmlformats-officedocument.presentationml.tags+xml"/>
  <Override PartName="/ppt/tags/tag35.xml" ContentType="application/vnd.openxmlformats-officedocument.presentationml.tags+xml"/>
  <Override PartName="/ppt/tags/tag46.xml" ContentType="application/vnd.openxmlformats-officedocument.presentationml.tags+xml"/>
  <Override PartName="/ppt/tags/tag64.xml" ContentType="application/vnd.openxmlformats-officedocument.presentationml.tags+xml"/>
  <Override PartName="/ppt/tags/tag82.xml" ContentType="application/vnd.openxmlformats-officedocument.presentationml.tags+xml"/>
  <Override PartName="/ppt/tags/tag93.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Override PartName="/ppt/tags/tag24.xml" ContentType="application/vnd.openxmlformats-officedocument.presentationml.tags+xml"/>
  <Override PartName="/ppt/tags/tag53.xml" ContentType="application/vnd.openxmlformats-officedocument.presentationml.tags+xml"/>
  <Override PartName="/ppt/tags/tag71.xml" ContentType="application/vnd.openxmlformats-officedocument.presentationml.tags+xml"/>
  <Override PartName="/ppt/tags/tag13.xml" ContentType="application/vnd.openxmlformats-officedocument.presentationml.tags+xml"/>
  <Override PartName="/ppt/tags/tag31.xml" ContentType="application/vnd.openxmlformats-officedocument.presentationml.tags+xml"/>
  <Override PartName="/ppt/tags/tag42.xml" ContentType="application/vnd.openxmlformats-officedocument.presentationml.tags+xml"/>
  <Override PartName="/ppt/tags/tag60.xml" ContentType="application/vnd.openxmlformats-officedocument.presentationml.tags+xml"/>
  <Override PartName="/ppt/handoutMasters/handoutMaster1.xml" ContentType="application/vnd.openxmlformats-officedocument.presentationml.handoutMaster+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Layouts/slideLayout48.xml" ContentType="application/vnd.openxmlformats-officedocument.presentationml.slideLayout+xml"/>
  <Override PartName="/ppt/charts/style2.xml" ContentType="application/vnd.ms-office.chart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tags/tag58.xml" ContentType="application/vnd.openxmlformats-officedocument.presentationml.tags+xml"/>
  <Override PartName="/ppt/tags/tag69.xml" ContentType="application/vnd.openxmlformats-officedocument.presentationml.tags+xml"/>
  <Override PartName="/ppt/tags/tag87.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tags/tag29.xml" ContentType="application/vnd.openxmlformats-officedocument.presentationml.tags+xml"/>
  <Override PartName="/ppt/tags/tag47.xml" ContentType="application/vnd.openxmlformats-officedocument.presentationml.tags+xml"/>
  <Override PartName="/ppt/slideLayouts/slideLayout33.xml" ContentType="application/vnd.openxmlformats-officedocument.presentationml.slideLayout+xml"/>
  <Override PartName="/ppt/tags/tag76.xml" ContentType="application/vnd.openxmlformats-officedocument.presentationml.tags+xml"/>
  <Override PartName="/ppt/tags/tag94.xml" ContentType="application/vnd.openxmlformats-officedocument.presentationml.tags+xml"/>
  <Override PartName="/ppt/slides/slide12.xml" ContentType="application/vnd.openxmlformats-officedocument.presentationml.slide+xml"/>
  <Override PartName="/ppt/slideLayouts/slideLayout11.xml" ContentType="application/vnd.openxmlformats-officedocument.presentationml.slideLayout+xml"/>
  <Override PartName="/ppt/tags/tag18.xml" ContentType="application/vnd.openxmlformats-officedocument.presentationml.tags+xml"/>
  <Override PartName="/ppt/tags/tag36.xml" ContentType="application/vnd.openxmlformats-officedocument.presentationml.tags+xml"/>
  <Override PartName="/ppt/slideLayouts/slideLayout40.xml" ContentType="application/vnd.openxmlformats-officedocument.presentationml.slideLayout+xml"/>
  <Override PartName="/ppt/tags/tag54.xml" ContentType="application/vnd.openxmlformats-officedocument.presentationml.tags+xml"/>
  <Override PartName="/ppt/tags/tag65.xml" ContentType="application/vnd.openxmlformats-officedocument.presentationml.tags+xml"/>
  <Override PartName="/ppt/tags/tag83.xml" ContentType="application/vnd.openxmlformats-officedocument.presentationml.tags+xml"/>
  <Override PartName="/ppt/tags/tag14.xml" ContentType="application/vnd.openxmlformats-officedocument.presentationml.tags+xml"/>
  <Override PartName="/ppt/tags/tag25.xml" ContentType="application/vnd.openxmlformats-officedocument.presentationml.tags+xml"/>
  <Override PartName="/ppt/tags/tag43.xml" ContentType="application/vnd.openxmlformats-officedocument.presentationml.tags+xml"/>
  <Override PartName="/ppt/tags/tag61.xml" ContentType="application/vnd.openxmlformats-officedocument.presentationml.tags+xml"/>
  <Override PartName="/ppt/tags/tag72.xml" ContentType="application/vnd.openxmlformats-officedocument.presentationml.tags+xml"/>
  <Override PartName="/ppt/tags/tag90.xml" ContentType="application/vnd.openxmlformats-officedocument.presentationml.tags+xml"/>
  <Override PartName="/ppt/tags/tag32.xml" ContentType="application/vnd.openxmlformats-officedocument.presentationml.tags+xml"/>
  <Override PartName="/ppt/tags/tag50.xml" ContentType="application/vnd.openxmlformats-officedocument.presentationml.tags+xml"/>
  <Override PartName="/ppt/slides/slide7.xml" ContentType="application/vnd.openxmlformats-officedocument.presentationml.slide+xml"/>
  <Override PartName="/ppt/slideLayouts/slideLayout9.xml" ContentType="application/vnd.openxmlformats-officedocument.presentationml.slideLayout+xml"/>
  <Override PartName="/ppt/tags/tag10.xml" ContentType="application/vnd.openxmlformats-officedocument.presentationml.tags+xml"/>
  <Override PartName="/ppt/tags/tag21.xml" ContentType="application/vnd.openxmlformats-officedocument.presentationml.tags+xml"/>
  <Override PartName="/ppt/charts/chart1.xml" ContentType="application/vnd.openxmlformats-officedocument.drawingml.chart+xml"/>
  <Override PartName="/ppt/slideMasters/slideMaster2.xml" ContentType="application/vnd.openxmlformats-officedocument.presentationml.slideMaster+xml"/>
  <Override PartName="/ppt/tags/tag7.xml" ContentType="application/vnd.openxmlformats-officedocument.presentationml.tags+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Override PartName="/ppt/tags/tag3.xml" ContentType="application/vnd.openxmlformats-officedocument.presentationml.tags+xml"/>
  <Default Extension="jpeg" ContentType="image/jpeg"/>
  <Override PartName="/ppt/slideLayouts/slideLayout34.xml" ContentType="application/vnd.openxmlformats-officedocument.presentationml.slideLayout+xml"/>
  <Override PartName="/ppt/tags/tag59.xml" ContentType="application/vnd.openxmlformats-officedocument.presentationml.tags+xml"/>
  <Override PartName="/ppt/tags/tag77.xml" ContentType="application/vnd.openxmlformats-officedocument.presentationml.tags+xml"/>
  <Override PartName="/ppt/tags/tag88.xml" ContentType="application/vnd.openxmlformats-officedocument.presentationml.tags+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tags/tag19.xml" ContentType="application/vnd.openxmlformats-officedocument.presentationml.tags+xml"/>
  <Override PartName="/ppt/tags/tag37.xml" ContentType="application/vnd.openxmlformats-officedocument.presentationml.tags+xml"/>
  <Override PartName="/ppt/tags/tag48.xml" ContentType="application/vnd.openxmlformats-officedocument.presentationml.tags+xml"/>
  <Override PartName="/ppt/slideLayouts/slideLayout41.xml" ContentType="application/vnd.openxmlformats-officedocument.presentationml.slideLayout+xml"/>
  <Override PartName="/ppt/tags/tag66.xml" ContentType="application/vnd.openxmlformats-officedocument.presentationml.tags+xml"/>
  <Override PartName="/ppt/tags/tag84.xml" ContentType="application/vnd.openxmlformats-officedocument.presentationml.tags+xml"/>
  <Override PartName="/ppt/tags/tag95.xml" ContentType="application/vnd.openxmlformats-officedocument.presentationml.tags+xml"/>
  <Override PartName="/ppt/slides/slide20.xml" ContentType="application/vnd.openxmlformats-officedocument.presentationml.slide+xml"/>
  <Override PartName="/ppt/slideLayouts/slideLayout12.xml" ContentType="application/vnd.openxmlformats-officedocument.presentationml.slideLayout+xml"/>
  <Override PartName="/ppt/tags/tag26.xml" ContentType="application/vnd.openxmlformats-officedocument.presentationml.tags+xml"/>
  <Override PartName="/ppt/slideLayouts/slideLayout30.xml" ContentType="application/vnd.openxmlformats-officedocument.presentationml.slideLayout+xml"/>
  <Override PartName="/ppt/tags/tag55.xml" ContentType="application/vnd.openxmlformats-officedocument.presentationml.tags+xml"/>
  <Override PartName="/ppt/tags/tag73.xml" ContentType="application/vnd.openxmlformats-officedocument.presentationml.tags+xml"/>
  <Override PartName="/ppt/charts/colors1.xml" ContentType="application/vnd.ms-office.chartcolorstyle+xml"/>
  <Override PartName="/ppt/tags/tag15.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62.xml" ContentType="application/vnd.openxmlformats-officedocument.presentationml.tags+xml"/>
  <Override PartName="/ppt/tags/tag80.xml" ContentType="application/vnd.openxmlformats-officedocument.presentationml.tags+xml"/>
  <Override PartName="/ppt/tags/tag91.xml" ContentType="application/vnd.openxmlformats-officedocument.presentationml.tags+xml"/>
  <Override PartName="/ppt/tags/tag22.xml" ContentType="application/vnd.openxmlformats-officedocument.presentationml.tags+xml"/>
  <Override PartName="/ppt/tags/tag40.xml" ContentType="application/vnd.openxmlformats-officedocument.presentationml.tags+xml"/>
  <Override PartName="/ppt/tags/tag51.xml" ContentType="application/vnd.openxmlformats-officedocument.presentationml.tags+xml"/>
  <Override PartName="/ppt/slides/slide8.xml" ContentType="application/vnd.openxmlformats-officedocument.presentationml.slide+xml"/>
  <Override PartName="/ppt/tags/tag11.xml" ContentType="application/vnd.openxmlformats-officedocument.presentationml.tags+xml"/>
  <Override PartName="/ppt/charts/chart2.xml" ContentType="application/vnd.openxmlformats-officedocument.drawingml.chart+xml"/>
  <Override PartName="/ppt/slideLayouts/slideLayout39.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Layouts/slideLayout28.xml" ContentType="application/vnd.openxmlformats-officedocument.presentationml.slideLayout+xml"/>
  <Override PartName="/ppt/tags/tag89.xml" ContentType="application/vnd.openxmlformats-officedocument.presentationml.tag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 id="2147483700" r:id="rId2"/>
  </p:sldMasterIdLst>
  <p:notesMasterIdLst>
    <p:notesMasterId r:id="rId27"/>
  </p:notesMasterIdLst>
  <p:handoutMasterIdLst>
    <p:handoutMasterId r:id="rId28"/>
  </p:handoutMasterIdLst>
  <p:sldIdLst>
    <p:sldId id="261" r:id="rId3"/>
    <p:sldId id="574" r:id="rId4"/>
    <p:sldId id="575" r:id="rId5"/>
    <p:sldId id="576" r:id="rId6"/>
    <p:sldId id="577" r:id="rId7"/>
    <p:sldId id="578" r:id="rId8"/>
    <p:sldId id="579" r:id="rId9"/>
    <p:sldId id="580" r:id="rId10"/>
    <p:sldId id="595" r:id="rId11"/>
    <p:sldId id="582" r:id="rId12"/>
    <p:sldId id="583" r:id="rId13"/>
    <p:sldId id="584" r:id="rId14"/>
    <p:sldId id="585" r:id="rId15"/>
    <p:sldId id="586" r:id="rId16"/>
    <p:sldId id="587" r:id="rId17"/>
    <p:sldId id="596" r:id="rId18"/>
    <p:sldId id="597" r:id="rId19"/>
    <p:sldId id="588" r:id="rId20"/>
    <p:sldId id="589" r:id="rId21"/>
    <p:sldId id="590" r:id="rId22"/>
    <p:sldId id="591" r:id="rId23"/>
    <p:sldId id="592" r:id="rId24"/>
    <p:sldId id="598" r:id="rId25"/>
    <p:sldId id="441" r:id="rId26"/>
  </p:sldIdLst>
  <p:sldSz cx="9144000" cy="6858000" type="screen4x3"/>
  <p:notesSz cx="6797675" cy="9928225"/>
  <p:custDataLst>
    <p:tags r:id="rId2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838">
          <p15:clr>
            <a:srgbClr val="A4A3A4"/>
          </p15:clr>
        </p15:guide>
        <p15:guide id="2" orient="horz" pos="890">
          <p15:clr>
            <a:srgbClr val="A4A3A4"/>
          </p15:clr>
        </p15:guide>
        <p15:guide id="3" pos="5602">
          <p15:clr>
            <a:srgbClr val="A4A3A4"/>
          </p15:clr>
        </p15:guide>
        <p15:guide id="4" pos="204">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329B"/>
    <a:srgbClr val="B5121B"/>
    <a:srgbClr val="006600"/>
    <a:srgbClr val="800000"/>
    <a:srgbClr val="990000"/>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94" autoAdjust="0"/>
    <p:restoredTop sz="86417" autoAdjust="0"/>
  </p:normalViewPr>
  <p:slideViewPr>
    <p:cSldViewPr>
      <p:cViewPr varScale="1">
        <p:scale>
          <a:sx n="100" d="100"/>
          <a:sy n="100" d="100"/>
        </p:scale>
        <p:origin x="-1944" y="-96"/>
      </p:cViewPr>
      <p:guideLst>
        <p:guide orient="horz" pos="3838"/>
        <p:guide orient="horz" pos="890"/>
        <p:guide pos="5602"/>
        <p:guide pos="204"/>
      </p:guideLst>
    </p:cSldViewPr>
  </p:slideViewPr>
  <p:outlineViewPr>
    <p:cViewPr>
      <p:scale>
        <a:sx n="33" d="100"/>
        <a:sy n="33" d="100"/>
      </p:scale>
      <p:origin x="0" y="-17292"/>
    </p:cViewPr>
  </p:outlineViewPr>
  <p:notesTextViewPr>
    <p:cViewPr>
      <p:scale>
        <a:sx n="3" d="2"/>
        <a:sy n="3" d="2"/>
      </p:scale>
      <p:origin x="0" y="0"/>
    </p:cViewPr>
  </p:notesTextViewPr>
  <p:sorterViewPr>
    <p:cViewPr>
      <p:scale>
        <a:sx n="33" d="100"/>
        <a:sy n="33" d="100"/>
      </p:scale>
      <p:origin x="0" y="0"/>
    </p:cViewPr>
  </p:sorterViewPr>
  <p:notesViewPr>
    <p:cSldViewPr showGuides="1">
      <p:cViewPr varScale="1">
        <p:scale>
          <a:sx n="53" d="100"/>
          <a:sy n="53" d="100"/>
        </p:scale>
        <p:origin x="-2868"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Office_Excel_Worksheet2.xlsx"/></Relationships>
</file>

<file path=ppt/charts/chart1.xml><?xml version="1.0" encoding="utf-8"?>
<c:chartSpace xmlns:c="http://schemas.openxmlformats.org/drawingml/2006/chart" xmlns:a="http://schemas.openxmlformats.org/drawingml/2006/main" xmlns:r="http://schemas.openxmlformats.org/officeDocument/2006/relationships">
  <c:lang val="en-ZA"/>
  <c:chart>
    <c:autoTitleDeleted val="1"/>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
          <c:y val="0.14178170299380147"/>
          <c:w val="0.94282001299545171"/>
          <c:h val="0.8540632524240257"/>
        </c:manualLayout>
      </c:layout>
      <c:pie3DChart>
        <c:varyColors val="1"/>
        <c:ser>
          <c:idx val="0"/>
          <c:order val="0"/>
          <c:tx>
            <c:strRef>
              <c:f>'CDW BUDGET'!$B$2</c:f>
              <c:strCache>
                <c:ptCount val="1"/>
                <c:pt idx="0">
                  <c:v>2016-2017</c:v>
                </c:pt>
              </c:strCache>
            </c:strRef>
          </c:tx>
          <c:dP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1-083F-4B20-8CA8-4463C03EE2FB}"/>
              </c:ext>
            </c:extLst>
          </c:dPt>
          <c:dP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3-083F-4B20-8CA8-4463C03EE2FB}"/>
              </c:ext>
            </c:extLst>
          </c:dPt>
          <c:dPt>
            <c:idx val="2"/>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5-083F-4B20-8CA8-4463C03EE2FB}"/>
              </c:ext>
            </c:extLst>
          </c:dPt>
          <c:dPt>
            <c:idx val="3"/>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7-083F-4B20-8CA8-4463C03EE2FB}"/>
              </c:ext>
            </c:extLst>
          </c:dPt>
          <c:dPt>
            <c:idx val="4"/>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9-083F-4B20-8CA8-4463C03EE2FB}"/>
              </c:ext>
            </c:extLst>
          </c:dPt>
          <c:dLbls>
            <c:dLbl>
              <c:idx val="1"/>
              <c:layout>
                <c:manualLayout>
                  <c:x val="-3.3111618268098574E-2"/>
                  <c:y val="-0.2375204636170332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effectLst/>
                      <a:latin typeface="Arial Narrow" panose="020B0606020202030204" pitchFamily="34" charset="0"/>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layout>
                    <c:manualLayout>
                      <c:w val="0.23260185300418021"/>
                      <c:h val="0.15580077618368846"/>
                    </c:manualLayout>
                  </c15:layout>
                </c:ext>
                <c:ext xmlns:c16="http://schemas.microsoft.com/office/drawing/2014/chart" uri="{C3380CC4-5D6E-409C-BE32-E72D297353CC}">
                  <c16:uniqueId val="{00000003-083F-4B20-8CA8-4463C03EE2FB}"/>
                </c:ext>
              </c:extLst>
            </c:dLbl>
            <c:dLbl>
              <c:idx val="2"/>
              <c:layout>
                <c:manualLayout>
                  <c:x val="-9.398252484766649E-2"/>
                  <c:y val="0.2957935656657573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effectLst/>
                      <a:latin typeface="Arial Narrow" panose="020B0606020202030204" pitchFamily="34" charset="0"/>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layout>
                    <c:manualLayout>
                      <c:w val="0.18076031518913105"/>
                      <c:h val="0.1417130989439658"/>
                    </c:manualLayout>
                  </c15:layout>
                </c:ext>
                <c:ext xmlns:c16="http://schemas.microsoft.com/office/drawing/2014/chart" uri="{C3380CC4-5D6E-409C-BE32-E72D297353CC}">
                  <c16:uniqueId val="{00000005-083F-4B20-8CA8-4463C03EE2FB}"/>
                </c:ext>
              </c:extLst>
            </c:dLbl>
            <c:dLbl>
              <c:idx val="3"/>
              <c:layout>
                <c:manualLayout>
                  <c:x val="0.40787094144423314"/>
                  <c:y val="9.5817524269293866E-2"/>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bg1"/>
                      </a:solidFill>
                      <a:effectLst/>
                      <a:latin typeface="Arial Narrow" panose="020B0606020202030204" pitchFamily="34" charset="0"/>
                      <a:ea typeface="+mn-ea"/>
                      <a:cs typeface="+mn-cs"/>
                    </a:defRPr>
                  </a:pPr>
                  <a:endParaRPr lang="en-US"/>
                </a:p>
              </c:txPr>
              <c:dLblPos val="bestFit"/>
              <c:showCatName val="1"/>
              <c:showPercent val="1"/>
              <c:extLst xmlns:c16r2="http://schemas.microsoft.com/office/drawing/2015/06/chart">
                <c:ext xmlns:c15="http://schemas.microsoft.com/office/drawing/2012/chart" uri="{CE6537A1-D6FC-4f65-9D91-7224C49458BB}">
                  <c15:layout>
                    <c:manualLayout>
                      <c:w val="0.23093586064878252"/>
                      <c:h val="0.1625425478942702"/>
                    </c:manualLayout>
                  </c15:layout>
                </c:ext>
                <c:ext xmlns:c16="http://schemas.microsoft.com/office/drawing/2014/chart" uri="{C3380CC4-5D6E-409C-BE32-E72D297353CC}">
                  <c16:uniqueId val="{00000007-083F-4B20-8CA8-4463C03EE2FB}"/>
                </c:ext>
              </c:extLst>
            </c:dLbl>
            <c:dLbl>
              <c:idx val="4"/>
              <c:delet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083F-4B20-8CA8-4463C03EE2FB}"/>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effectLst/>
                    <a:latin typeface="Arial Narrow" panose="020B0606020202030204" pitchFamily="34" charset="0"/>
                    <a:ea typeface="+mn-ea"/>
                    <a:cs typeface="+mn-cs"/>
                  </a:defRPr>
                </a:pPr>
                <a:endParaRPr lang="en-US"/>
              </a:p>
            </c:txPr>
            <c:dLblPos val="inEnd"/>
            <c:showCatName val="1"/>
            <c:showPercent val="1"/>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'CDW BUDGET'!$A$3:$A$7</c:f>
              <c:strCache>
                <c:ptCount val="5"/>
                <c:pt idx="1">
                  <c:v>COMPENSATION OF EMPLOYEES</c:v>
                </c:pt>
                <c:pt idx="2">
                  <c:v>GOODS AND SERVICES </c:v>
                </c:pt>
                <c:pt idx="3">
                  <c:v>TRANSFERS AND SUBSIDIES</c:v>
                </c:pt>
                <c:pt idx="4">
                  <c:v>PUR/CONST CAPITAL ASSETS</c:v>
                </c:pt>
              </c:strCache>
            </c:strRef>
          </c:cat>
          <c:val>
            <c:numRef>
              <c:f>'CDW BUDGET'!$B$3:$B$7</c:f>
              <c:numCache>
                <c:formatCode>_ * #,##0_ ;_ * \-#,##0_ ;_ * "-"??_ ;_ @_ </c:formatCode>
                <c:ptCount val="5"/>
                <c:pt idx="1">
                  <c:v>53609500</c:v>
                </c:pt>
                <c:pt idx="2">
                  <c:v>1329000</c:v>
                </c:pt>
                <c:pt idx="3">
                  <c:v>3123500</c:v>
                </c:pt>
                <c:pt idx="4">
                  <c:v>183500</c:v>
                </c:pt>
              </c:numCache>
            </c:numRef>
          </c:val>
          <c:extLst xmlns:c16r2="http://schemas.microsoft.com/office/drawing/2015/06/chart">
            <c:ext xmlns:c16="http://schemas.microsoft.com/office/drawing/2014/chart" uri="{C3380CC4-5D6E-409C-BE32-E72D297353CC}">
              <c16:uniqueId val="{0000000A-083F-4B20-8CA8-4463C03EE2FB}"/>
            </c:ext>
          </c:extLst>
        </c:ser>
        <c:ser>
          <c:idx val="1"/>
          <c:order val="1"/>
          <c:tx>
            <c:strRef>
              <c:f>'CDW BUDGET'!$C$2</c:f>
              <c:strCache>
                <c:ptCount val="1"/>
                <c:pt idx="0">
                  <c:v>2017-2018</c:v>
                </c:pt>
              </c:strCache>
            </c:strRef>
          </c:tx>
          <c:dP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C-083F-4B20-8CA8-4463C03EE2FB}"/>
              </c:ext>
            </c:extLst>
          </c:dPt>
          <c:dP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0E-083F-4B20-8CA8-4463C03EE2FB}"/>
              </c:ext>
            </c:extLst>
          </c:dPt>
          <c:dPt>
            <c:idx val="2"/>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10-083F-4B20-8CA8-4463C03EE2FB}"/>
              </c:ext>
            </c:extLst>
          </c:dPt>
          <c:dPt>
            <c:idx val="3"/>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12-083F-4B20-8CA8-4463C03EE2FB}"/>
              </c:ext>
            </c:extLst>
          </c:dPt>
          <c:dPt>
            <c:idx val="4"/>
            <c:spPr>
              <a:gradFill rotWithShape="1">
                <a:gsLst>
                  <a:gs pos="0">
                    <a:schemeClr val="accent5">
                      <a:satMod val="103000"/>
                      <a:lumMod val="102000"/>
                      <a:tint val="94000"/>
                    </a:schemeClr>
                  </a:gs>
                  <a:gs pos="50000">
                    <a:schemeClr val="accent5">
                      <a:satMod val="110000"/>
                      <a:lumMod val="100000"/>
                      <a:shade val="100000"/>
                    </a:schemeClr>
                  </a:gs>
                  <a:gs pos="100000">
                    <a:schemeClr val="accent5">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extLst xmlns:c16r2="http://schemas.microsoft.com/office/drawing/2015/06/chart">
              <c:ext xmlns:c16="http://schemas.microsoft.com/office/drawing/2014/chart" uri="{C3380CC4-5D6E-409C-BE32-E72D297353CC}">
                <c16:uniqueId val="{00000014-083F-4B20-8CA8-4463C03EE2FB}"/>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lt1">
                        <a:lumMod val="85000"/>
                      </a:schemeClr>
                    </a:solidFill>
                    <a:latin typeface="+mn-lt"/>
                    <a:ea typeface="+mn-ea"/>
                    <a:cs typeface="+mn-cs"/>
                  </a:defRPr>
                </a:pPr>
                <a:endParaRPr lang="en-US"/>
              </a:p>
            </c:txPr>
            <c:dLblPos val="inEnd"/>
            <c:showCatName val="1"/>
            <c:showPercent val="1"/>
            <c:showLeaderLines val="1"/>
            <c:leaderLines>
              <c:spPr>
                <a:ln w="9525">
                  <a:solidFill>
                    <a:schemeClr val="lt1">
                      <a:lumMod val="95000"/>
                      <a:alpha val="54000"/>
                    </a:schemeClr>
                  </a:solidFill>
                </a:ln>
                <a:effectLst/>
              </c:spPr>
            </c:leaderLines>
            <c:extLst xmlns:c16r2="http://schemas.microsoft.com/office/drawing/2015/06/chart">
              <c:ext xmlns:c15="http://schemas.microsoft.com/office/drawing/2012/chart" uri="{CE6537A1-D6FC-4f65-9D91-7224C49458BB}"/>
            </c:extLst>
          </c:dLbls>
          <c:cat>
            <c:strRef>
              <c:f>'CDW BUDGET'!$A$3:$A$7</c:f>
              <c:strCache>
                <c:ptCount val="5"/>
                <c:pt idx="1">
                  <c:v>COMPENSATION OF EMPLOYEES</c:v>
                </c:pt>
                <c:pt idx="2">
                  <c:v>GOODS AND SERVICES </c:v>
                </c:pt>
                <c:pt idx="3">
                  <c:v>TRANSFERS AND SUBSIDIES</c:v>
                </c:pt>
                <c:pt idx="4">
                  <c:v>PUR/CONST CAPITAL ASSETS</c:v>
                </c:pt>
              </c:strCache>
            </c:strRef>
          </c:cat>
          <c:val>
            <c:numRef>
              <c:f>'CDW BUDGET'!$C$3:$C$7</c:f>
              <c:numCache>
                <c:formatCode>_ * #,##0_ ;_ * \-#,##0_ ;_ * "-"??_ ;_ @_ </c:formatCode>
                <c:ptCount val="5"/>
                <c:pt idx="1">
                  <c:v>57497399.626329005</c:v>
                </c:pt>
                <c:pt idx="2">
                  <c:v>1605000</c:v>
                </c:pt>
                <c:pt idx="3">
                  <c:v>3092600</c:v>
                </c:pt>
                <c:pt idx="4">
                  <c:v>108000</c:v>
                </c:pt>
              </c:numCache>
            </c:numRef>
          </c:val>
          <c:extLst xmlns:c16r2="http://schemas.microsoft.com/office/drawing/2015/06/chart">
            <c:ext xmlns:c16="http://schemas.microsoft.com/office/drawing/2014/chart" uri="{C3380CC4-5D6E-409C-BE32-E72D297353CC}">
              <c16:uniqueId val="{00000015-083F-4B20-8CA8-4463C03EE2FB}"/>
            </c:ext>
          </c:extLst>
        </c:ser>
        <c:dLbls>
          <c:showPercent val="1"/>
        </c:dLbls>
      </c:pie3DChart>
      <c:spPr>
        <a:solidFill>
          <a:schemeClr val="accent5"/>
        </a:solidFill>
        <a:ln>
          <a:noFill/>
        </a:ln>
        <a:effectLst/>
      </c:spPr>
    </c:plotArea>
    <c:legend>
      <c:legendPos val="b"/>
      <c:layout>
        <c:manualLayout>
          <c:xMode val="edge"/>
          <c:yMode val="edge"/>
          <c:x val="0.13701675664831336"/>
          <c:y val="0.78725156241789651"/>
          <c:w val="0.74620363286723268"/>
          <c:h val="0.21274843758210368"/>
        </c:manualLayout>
      </c:layout>
      <c:spPr>
        <a:noFill/>
        <a:ln>
          <a:noFill/>
        </a:ln>
        <a:effectLst/>
      </c:spPr>
      <c:txPr>
        <a:bodyPr rot="0" spcFirstLastPara="1" vertOverflow="ellipsis" vert="horz" wrap="square" anchor="ctr" anchorCtr="1"/>
        <a:lstStyle/>
        <a:p>
          <a:pPr>
            <a:defRPr sz="1000" b="1" i="0" u="none" strike="noStrike" kern="1200" baseline="0">
              <a:solidFill>
                <a:schemeClr val="lt1">
                  <a:lumMod val="85000"/>
                </a:schemeClr>
              </a:solidFill>
              <a:latin typeface="+mn-lt"/>
              <a:ea typeface="+mn-ea"/>
              <a:cs typeface="+mn-cs"/>
            </a:defRPr>
          </a:pPr>
          <a:endParaRPr lang="en-US"/>
        </a:p>
      </c:txPr>
    </c:legend>
    <c:plotVisOnly val="1"/>
    <c:dispBlanksAs val="zero"/>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ZA"/>
  <c:chart>
    <c:title>
      <c:tx>
        <c:rich>
          <a:bodyPr rot="0" spcFirstLastPara="1" vertOverflow="ellipsis" vert="horz" wrap="square" anchor="ctr" anchorCtr="1"/>
          <a:lstStyle/>
          <a:p>
            <a:pPr>
              <a:defRPr sz="2128" b="1" i="0" u="none" strike="noStrike" kern="1200" cap="all" baseline="0">
                <a:solidFill>
                  <a:schemeClr val="tx1">
                    <a:lumMod val="65000"/>
                    <a:lumOff val="35000"/>
                  </a:schemeClr>
                </a:solidFill>
                <a:latin typeface="+mn-lt"/>
                <a:ea typeface="+mn-ea"/>
                <a:cs typeface="+mn-cs"/>
              </a:defRPr>
            </a:pPr>
            <a:r>
              <a:rPr lang="en-ZA" sz="1200" dirty="0"/>
              <a:t>CDW BUDGET ALLOCATION PER MUNICIPALITY 2018-19</a:t>
            </a: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3.9527756720820519E-2"/>
          <c:y val="0.16537149563462469"/>
          <c:w val="0.83288461790654178"/>
          <c:h val="0.68711689365782724"/>
        </c:manualLayout>
      </c:layout>
      <c:pie3DChart>
        <c:varyColors val="1"/>
        <c:ser>
          <c:idx val="0"/>
          <c:order val="0"/>
          <c:dPt>
            <c:idx val="0"/>
            <c:explosion val="16"/>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1-E045-49A1-A9D1-A462EF23C0CF}"/>
              </c:ext>
            </c:extLst>
          </c:dPt>
          <c:dPt>
            <c:idx val="1"/>
            <c:explosion val="14"/>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3-E045-49A1-A9D1-A462EF23C0CF}"/>
              </c:ext>
            </c:extLst>
          </c:dPt>
          <c:dPt>
            <c:idx val="2"/>
            <c:explosion val="2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5-E045-49A1-A9D1-A462EF23C0CF}"/>
              </c:ext>
            </c:extLst>
          </c:dPt>
          <c:dPt>
            <c:idx val="3"/>
            <c:explosion val="12"/>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7-E045-49A1-A9D1-A462EF23C0CF}"/>
              </c:ext>
            </c:extLst>
          </c:dPt>
          <c:dPt>
            <c:idx val="4"/>
            <c:explosion val="11"/>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9-E045-49A1-A9D1-A462EF23C0CF}"/>
              </c:ext>
            </c:extLst>
          </c:dPt>
          <c:dPt>
            <c:idx val="5"/>
            <c:explosion val="10"/>
            <c:spPr>
              <a:solidFill>
                <a:schemeClr val="accent6"/>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B-E045-49A1-A9D1-A462EF23C0CF}"/>
              </c:ext>
            </c:extLst>
          </c:dPt>
          <c:dPt>
            <c:idx val="6"/>
            <c:explosion val="8"/>
            <c:spPr>
              <a:solidFill>
                <a:schemeClr val="accent1">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D-E045-49A1-A9D1-A462EF23C0CF}"/>
              </c:ext>
            </c:extLst>
          </c:dPt>
          <c:dPt>
            <c:idx val="7"/>
            <c:explosion val="6"/>
            <c:spPr>
              <a:solidFill>
                <a:schemeClr val="accent2">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0F-E045-49A1-A9D1-A462EF23C0CF}"/>
              </c:ext>
            </c:extLst>
          </c:dPt>
          <c:dPt>
            <c:idx val="8"/>
            <c:explosion val="6"/>
            <c:spPr>
              <a:solidFill>
                <a:schemeClr val="accent3">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1-E045-49A1-A9D1-A462EF23C0CF}"/>
              </c:ext>
            </c:extLst>
          </c:dPt>
          <c:dPt>
            <c:idx val="9"/>
            <c:explosion val="7"/>
            <c:spPr>
              <a:solidFill>
                <a:schemeClr val="accent4">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3-E045-49A1-A9D1-A462EF23C0CF}"/>
              </c:ext>
            </c:extLst>
          </c:dPt>
          <c:dPt>
            <c:idx val="10"/>
            <c:explosion val="8"/>
            <c:spPr>
              <a:solidFill>
                <a:schemeClr val="accent5">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5-E045-49A1-A9D1-A462EF23C0CF}"/>
              </c:ext>
            </c:extLst>
          </c:dPt>
          <c:dPt>
            <c:idx val="11"/>
            <c:explosion val="9"/>
            <c:spPr>
              <a:solidFill>
                <a:schemeClr val="accent6">
                  <a:lumMod val="6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7-E045-49A1-A9D1-A462EF23C0CF}"/>
              </c:ext>
            </c:extLst>
          </c:dPt>
          <c:dPt>
            <c:idx val="12"/>
            <c:explosion val="10"/>
            <c:spPr>
              <a:solidFill>
                <a:schemeClr val="accent1">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9-E045-49A1-A9D1-A462EF23C0CF}"/>
              </c:ext>
            </c:extLst>
          </c:dPt>
          <c:dPt>
            <c:idx val="13"/>
            <c:explosion val="12"/>
            <c:spPr>
              <a:solidFill>
                <a:schemeClr val="accent2">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B-E045-49A1-A9D1-A462EF23C0CF}"/>
              </c:ext>
            </c:extLst>
          </c:dPt>
          <c:dPt>
            <c:idx val="14"/>
            <c:explosion val="15"/>
            <c:spPr>
              <a:solidFill>
                <a:schemeClr val="accent3">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D-E045-49A1-A9D1-A462EF23C0CF}"/>
              </c:ext>
            </c:extLst>
          </c:dPt>
          <c:dPt>
            <c:idx val="15"/>
            <c:explosion val="17"/>
            <c:spPr>
              <a:solidFill>
                <a:schemeClr val="accent4">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1F-E045-49A1-A9D1-A462EF23C0CF}"/>
              </c:ext>
            </c:extLst>
          </c:dPt>
          <c:dPt>
            <c:idx val="16"/>
            <c:explosion val="21"/>
            <c:spPr>
              <a:solidFill>
                <a:schemeClr val="accent5">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1-E045-49A1-A9D1-A462EF23C0CF}"/>
              </c:ext>
            </c:extLst>
          </c:dPt>
          <c:dPt>
            <c:idx val="17"/>
            <c:explosion val="19"/>
            <c:spPr>
              <a:solidFill>
                <a:schemeClr val="accent6">
                  <a:lumMod val="80000"/>
                  <a:lumOff val="2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3-E045-49A1-A9D1-A462EF23C0CF}"/>
              </c:ext>
            </c:extLst>
          </c:dPt>
          <c:dPt>
            <c:idx val="18"/>
            <c:explosion val="21"/>
            <c:spPr>
              <a:solidFill>
                <a:schemeClr val="accent1">
                  <a:lumMod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5-E045-49A1-A9D1-A462EF23C0CF}"/>
              </c:ext>
            </c:extLst>
          </c:dPt>
          <c:dPt>
            <c:idx val="19"/>
            <c:explosion val="21"/>
            <c:spPr>
              <a:solidFill>
                <a:schemeClr val="accent2">
                  <a:lumMod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7-E045-49A1-A9D1-A462EF23C0CF}"/>
              </c:ext>
            </c:extLst>
          </c:dPt>
          <c:dPt>
            <c:idx val="20"/>
            <c:explosion val="14"/>
            <c:spPr>
              <a:solidFill>
                <a:schemeClr val="accent3">
                  <a:lumMod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9-E045-49A1-A9D1-A462EF23C0CF}"/>
              </c:ext>
            </c:extLst>
          </c:dPt>
          <c:dPt>
            <c:idx val="21"/>
            <c:explosion val="12"/>
            <c:spPr>
              <a:solidFill>
                <a:schemeClr val="accent4">
                  <a:lumMod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B-E045-49A1-A9D1-A462EF23C0CF}"/>
              </c:ext>
            </c:extLst>
          </c:dPt>
          <c:dPt>
            <c:idx val="22"/>
            <c:explosion val="12"/>
            <c:spPr>
              <a:solidFill>
                <a:schemeClr val="accent5">
                  <a:lumMod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D-E045-49A1-A9D1-A462EF23C0CF}"/>
              </c:ext>
            </c:extLst>
          </c:dPt>
          <c:dPt>
            <c:idx val="23"/>
            <c:spPr>
              <a:solidFill>
                <a:schemeClr val="accent6">
                  <a:lumMod val="8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2F-E045-49A1-A9D1-A462EF23C0CF}"/>
              </c:ext>
            </c:extLst>
          </c:dPt>
          <c:dPt>
            <c:idx val="24"/>
            <c:explosion val="10"/>
            <c:spPr>
              <a:solidFill>
                <a:schemeClr val="accent1">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31-E045-49A1-A9D1-A462EF23C0CF}"/>
              </c:ext>
            </c:extLst>
          </c:dPt>
          <c:dPt>
            <c:idx val="25"/>
            <c:explosion val="13"/>
            <c:spPr>
              <a:solidFill>
                <a:schemeClr val="accent2">
                  <a:lumMod val="60000"/>
                  <a:lumOff val="40000"/>
                </a:schemeClr>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extLst xmlns:c16r2="http://schemas.microsoft.com/office/drawing/2015/06/chart">
              <c:ext xmlns:c16="http://schemas.microsoft.com/office/drawing/2014/chart" uri="{C3380CC4-5D6E-409C-BE32-E72D297353CC}">
                <c16:uniqueId val="{00000033-E045-49A1-A9D1-A462EF23C0CF}"/>
              </c:ext>
            </c:extLst>
          </c:dPt>
          <c:dLbls>
            <c:dLbl>
              <c:idx val="0"/>
              <c:layout>
                <c:manualLayout>
                  <c:x val="-3.2543864501758626E-2"/>
                  <c:y val="-1.9899593233511544E-2"/>
                </c:manualLayout>
              </c:layout>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E045-49A1-A9D1-A462EF23C0CF}"/>
                </c:ext>
              </c:extLst>
            </c:dLbl>
            <c:dLbl>
              <c:idx val="1"/>
              <c:layout>
                <c:manualLayout>
                  <c:x val="4.785862426729201E-2"/>
                  <c:y val="-9.9497966167557718E-3"/>
                </c:manualLayout>
              </c:layout>
              <c:tx>
                <c:rich>
                  <a:bodyPr/>
                  <a:lstStyle/>
                  <a:p>
                    <a:r>
                      <a:rPr lang="en-US" dirty="0"/>
                      <a:t>West Coast</a:t>
                    </a:r>
                  </a:p>
                </c:rich>
              </c:tx>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E045-49A1-A9D1-A462EF23C0CF}"/>
                </c:ext>
              </c:extLst>
            </c:dLbl>
            <c:dLbl>
              <c:idx val="2"/>
              <c:layout>
                <c:manualLayout>
                  <c:x val="1.5314759765533443E-2"/>
                  <c:y val="-3.482428815864519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E045-49A1-A9D1-A462EF23C0CF}"/>
                </c:ext>
              </c:extLst>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
            <c:dLbl>
              <c:idx val="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solidFill>
                      <a:latin typeface="+mn-lt"/>
                      <a:ea typeface="+mn-ea"/>
                      <a:cs typeface="+mn-cs"/>
                    </a:defRPr>
                  </a:pPr>
                  <a:endParaRPr lang="en-US"/>
                </a:p>
              </c:txPr>
            </c:dLbl>
            <c:dLbl>
              <c:idx val="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schemeClr>
                      </a:solidFill>
                      <a:latin typeface="+mn-lt"/>
                      <a:ea typeface="+mn-ea"/>
                      <a:cs typeface="+mn-cs"/>
                    </a:defRPr>
                  </a:pPr>
                  <a:endParaRPr lang="en-US"/>
                </a:p>
              </c:txPr>
            </c:dLbl>
            <c:dLbl>
              <c:idx val="7"/>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schemeClr>
                      </a:solidFill>
                      <a:latin typeface="+mn-lt"/>
                      <a:ea typeface="+mn-ea"/>
                      <a:cs typeface="+mn-cs"/>
                    </a:defRPr>
                  </a:pPr>
                  <a:endParaRPr lang="en-US"/>
                </a:p>
              </c:txPr>
            </c:dLbl>
            <c:dLbl>
              <c:idx val="8"/>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60000"/>
                        </a:schemeClr>
                      </a:solidFill>
                      <a:latin typeface="+mn-lt"/>
                      <a:ea typeface="+mn-ea"/>
                      <a:cs typeface="+mn-cs"/>
                    </a:defRPr>
                  </a:pPr>
                  <a:endParaRPr lang="en-US"/>
                </a:p>
              </c:txPr>
            </c:dLbl>
            <c:dLbl>
              <c:idx val="9"/>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60000"/>
                        </a:schemeClr>
                      </a:solidFill>
                      <a:latin typeface="+mn-lt"/>
                      <a:ea typeface="+mn-ea"/>
                      <a:cs typeface="+mn-cs"/>
                    </a:defRPr>
                  </a:pPr>
                  <a:endParaRPr lang="en-US"/>
                </a:p>
              </c:txPr>
            </c:dLbl>
            <c:dLbl>
              <c:idx val="1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60000"/>
                        </a:schemeClr>
                      </a:solidFill>
                      <a:latin typeface="+mn-lt"/>
                      <a:ea typeface="+mn-ea"/>
                      <a:cs typeface="+mn-cs"/>
                    </a:defRPr>
                  </a:pPr>
                  <a:endParaRPr lang="en-US"/>
                </a:p>
              </c:txPr>
            </c:dLbl>
            <c:dLbl>
              <c:idx val="1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60000"/>
                        </a:schemeClr>
                      </a:solidFill>
                      <a:latin typeface="+mn-lt"/>
                      <a:ea typeface="+mn-ea"/>
                      <a:cs typeface="+mn-cs"/>
                    </a:defRPr>
                  </a:pPr>
                  <a:endParaRPr lang="en-US"/>
                </a:p>
              </c:txPr>
            </c:dLbl>
            <c:dLbl>
              <c:idx val="1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80000"/>
                          <a:lumOff val="20000"/>
                        </a:schemeClr>
                      </a:solidFill>
                      <a:latin typeface="+mn-lt"/>
                      <a:ea typeface="+mn-ea"/>
                      <a:cs typeface="+mn-cs"/>
                    </a:defRPr>
                  </a:pPr>
                  <a:endParaRPr lang="en-US"/>
                </a:p>
              </c:txPr>
            </c:dLbl>
            <c:dLbl>
              <c:idx val="1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80000"/>
                          <a:lumOff val="20000"/>
                        </a:schemeClr>
                      </a:solidFill>
                      <a:latin typeface="+mn-lt"/>
                      <a:ea typeface="+mn-ea"/>
                      <a:cs typeface="+mn-cs"/>
                    </a:defRPr>
                  </a:pPr>
                  <a:endParaRPr lang="en-US"/>
                </a:p>
              </c:txPr>
            </c:dLbl>
            <c:dLbl>
              <c:idx val="1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80000"/>
                          <a:lumOff val="20000"/>
                        </a:schemeClr>
                      </a:solidFill>
                      <a:latin typeface="+mn-lt"/>
                      <a:ea typeface="+mn-ea"/>
                      <a:cs typeface="+mn-cs"/>
                    </a:defRPr>
                  </a:pPr>
                  <a:endParaRPr lang="en-US"/>
                </a:p>
              </c:txPr>
            </c:dLbl>
            <c:dLbl>
              <c:idx val="15"/>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80000"/>
                          <a:lumOff val="20000"/>
                        </a:schemeClr>
                      </a:solidFill>
                      <a:latin typeface="+mn-lt"/>
                      <a:ea typeface="+mn-ea"/>
                      <a:cs typeface="+mn-cs"/>
                    </a:defRPr>
                  </a:pPr>
                  <a:endParaRPr lang="en-US"/>
                </a:p>
              </c:txPr>
            </c:dLbl>
            <c:dLbl>
              <c:idx val="16"/>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80000"/>
                          <a:lumOff val="20000"/>
                        </a:schemeClr>
                      </a:solidFill>
                      <a:latin typeface="+mn-lt"/>
                      <a:ea typeface="+mn-ea"/>
                      <a:cs typeface="+mn-cs"/>
                    </a:defRPr>
                  </a:pPr>
                  <a:endParaRPr lang="en-US"/>
                </a:p>
              </c:txPr>
            </c:dLbl>
            <c:dLbl>
              <c:idx val="17"/>
              <c:layout>
                <c:manualLayout>
                  <c:x val="-1.5314759765533443E-2"/>
                  <c:y val="4.4774084775400971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80000"/>
                          <a:lumOff val="20000"/>
                        </a:schemeClr>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3-E045-49A1-A9D1-A462EF23C0CF}"/>
                </c:ext>
              </c:extLst>
            </c:dLbl>
            <c:dLbl>
              <c:idx val="18"/>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80000"/>
                        </a:schemeClr>
                      </a:solidFill>
                      <a:latin typeface="+mn-lt"/>
                      <a:ea typeface="+mn-ea"/>
                      <a:cs typeface="+mn-cs"/>
                    </a:defRPr>
                  </a:pPr>
                  <a:endParaRPr lang="en-US"/>
                </a:p>
              </c:txPr>
            </c:dLbl>
            <c:dLbl>
              <c:idx val="19"/>
              <c:layout>
                <c:manualLayout>
                  <c:x val="-4.5944279296600318E-2"/>
                  <c:y val="1.492469492513365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80000"/>
                        </a:schemeClr>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7-E045-49A1-A9D1-A462EF23C0CF}"/>
                </c:ext>
              </c:extLst>
            </c:dLbl>
            <c:dLbl>
              <c:idx val="20"/>
              <c:layout>
                <c:manualLayout>
                  <c:x val="-1.3400414794841761E-2"/>
                  <c:y val="-2.2387042387700583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lumMod val="80000"/>
                        </a:schemeClr>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9-E045-49A1-A9D1-A462EF23C0CF}"/>
                </c:ext>
              </c:extLst>
            </c:dLbl>
            <c:dLbl>
              <c:idx val="2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lumMod val="80000"/>
                        </a:schemeClr>
                      </a:solidFill>
                      <a:latin typeface="+mn-lt"/>
                      <a:ea typeface="+mn-ea"/>
                      <a:cs typeface="+mn-cs"/>
                    </a:defRPr>
                  </a:pPr>
                  <a:endParaRPr lang="en-US"/>
                </a:p>
              </c:txPr>
            </c:dLbl>
            <c:dLbl>
              <c:idx val="2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lumMod val="80000"/>
                        </a:schemeClr>
                      </a:solidFill>
                      <a:latin typeface="+mn-lt"/>
                      <a:ea typeface="+mn-ea"/>
                      <a:cs typeface="+mn-cs"/>
                    </a:defRPr>
                  </a:pPr>
                  <a:endParaRPr lang="en-US"/>
                </a:p>
              </c:txPr>
            </c:dLbl>
            <c:dLbl>
              <c:idx val="23"/>
              <c:layout>
                <c:manualLayout>
                  <c:x val="-2.8715174560375204E-2"/>
                  <c:y val="-3.2336839004456254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6">
                          <a:lumMod val="80000"/>
                        </a:schemeClr>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2F-E045-49A1-A9D1-A462EF23C0CF}"/>
                </c:ext>
              </c:extLst>
            </c:dLbl>
            <c:dLbl>
              <c:idx val="24"/>
              <c:layout>
                <c:manualLayout>
                  <c:x val="-2.4886484618991837E-2"/>
                  <c:y val="-0.10696031363012454"/>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lumMod val="60000"/>
                          <a:lumOff val="40000"/>
                        </a:schemeClr>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31-E045-49A1-A9D1-A462EF23C0CF}"/>
                </c:ext>
              </c:extLst>
            </c:dLbl>
            <c:dLbl>
              <c:idx val="25"/>
              <c:layout>
                <c:manualLayout>
                  <c:x val="1.7229104736225121E-2"/>
                  <c:y val="-4.2286635621212036E-2"/>
                </c:manualLayout>
              </c:layout>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lumMod val="60000"/>
                          <a:lumOff val="40000"/>
                        </a:schemeClr>
                      </a:solidFill>
                      <a:latin typeface="+mn-lt"/>
                      <a:ea typeface="+mn-ea"/>
                      <a:cs typeface="+mn-cs"/>
                    </a:defRPr>
                  </a:pPr>
                  <a:endParaRPr lang="en-US"/>
                </a:p>
              </c:txPr>
              <c:dLblPos val="bestFit"/>
              <c:showCatName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33-E045-49A1-A9D1-A462EF23C0CF}"/>
                </c:ext>
              </c:extLst>
            </c:dLbl>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CatName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Sheet1!$A$2:$A$27</c:f>
              <c:strCache>
                <c:ptCount val="26"/>
                <c:pt idx="0">
                  <c:v>Beaufort West</c:v>
                </c:pt>
                <c:pt idx="1">
                  <c:v>west coast district</c:v>
                </c:pt>
                <c:pt idx="2">
                  <c:v>Bitou</c:v>
                </c:pt>
                <c:pt idx="3">
                  <c:v>Breede Valley </c:v>
                </c:pt>
                <c:pt idx="4">
                  <c:v>Cape Agulhas</c:v>
                </c:pt>
                <c:pt idx="5">
                  <c:v>Cederberg </c:v>
                </c:pt>
                <c:pt idx="6">
                  <c:v>Drakenstein</c:v>
                </c:pt>
                <c:pt idx="7">
                  <c:v>George</c:v>
                </c:pt>
                <c:pt idx="8">
                  <c:v>Kannaland</c:v>
                </c:pt>
                <c:pt idx="9">
                  <c:v>Knysna</c:v>
                </c:pt>
                <c:pt idx="10">
                  <c:v>Laingsburg</c:v>
                </c:pt>
                <c:pt idx="11">
                  <c:v>Matzikama</c:v>
                </c:pt>
                <c:pt idx="12">
                  <c:v>Mossel Bay</c:v>
                </c:pt>
                <c:pt idx="13">
                  <c:v>Oudtshoorn</c:v>
                </c:pt>
                <c:pt idx="14">
                  <c:v>Overberg District</c:v>
                </c:pt>
                <c:pt idx="15">
                  <c:v>Overstrand </c:v>
                </c:pt>
                <c:pt idx="16">
                  <c:v>Prince Albert </c:v>
                </c:pt>
                <c:pt idx="17">
                  <c:v>Saldanha Bay</c:v>
                </c:pt>
                <c:pt idx="18">
                  <c:v>Stellenbosch</c:v>
                </c:pt>
                <c:pt idx="19">
                  <c:v>Swartland</c:v>
                </c:pt>
                <c:pt idx="20">
                  <c:v>Theewaterskloof</c:v>
                </c:pt>
                <c:pt idx="21">
                  <c:v>Witzenberg</c:v>
                </c:pt>
                <c:pt idx="22">
                  <c:v>Cape Winelands District</c:v>
                </c:pt>
                <c:pt idx="23">
                  <c:v>Langeberg </c:v>
                </c:pt>
                <c:pt idx="24">
                  <c:v>Hessequa</c:v>
                </c:pt>
                <c:pt idx="25">
                  <c:v>City Of Cape Town</c:v>
                </c:pt>
              </c:strCache>
            </c:strRef>
          </c:cat>
          <c:val>
            <c:numRef>
              <c:f>Sheet1!$B$2:$B$27</c:f>
              <c:numCache>
                <c:formatCode>General</c:formatCode>
                <c:ptCount val="26"/>
                <c:pt idx="0">
                  <c:v>204000</c:v>
                </c:pt>
                <c:pt idx="1">
                  <c:v>37000</c:v>
                </c:pt>
                <c:pt idx="2">
                  <c:v>19000</c:v>
                </c:pt>
                <c:pt idx="3">
                  <c:v>93000</c:v>
                </c:pt>
                <c:pt idx="4">
                  <c:v>56000</c:v>
                </c:pt>
                <c:pt idx="5">
                  <c:v>167000</c:v>
                </c:pt>
                <c:pt idx="6">
                  <c:v>111000</c:v>
                </c:pt>
                <c:pt idx="7">
                  <c:v>93000</c:v>
                </c:pt>
                <c:pt idx="8">
                  <c:v>111000</c:v>
                </c:pt>
                <c:pt idx="9">
                  <c:v>56000</c:v>
                </c:pt>
                <c:pt idx="10">
                  <c:v>93000</c:v>
                </c:pt>
                <c:pt idx="11">
                  <c:v>111000</c:v>
                </c:pt>
                <c:pt idx="12">
                  <c:v>56000</c:v>
                </c:pt>
                <c:pt idx="13">
                  <c:v>56000</c:v>
                </c:pt>
                <c:pt idx="14">
                  <c:v>56000</c:v>
                </c:pt>
                <c:pt idx="15">
                  <c:v>74000</c:v>
                </c:pt>
                <c:pt idx="16">
                  <c:v>74000</c:v>
                </c:pt>
                <c:pt idx="17">
                  <c:v>74000</c:v>
                </c:pt>
                <c:pt idx="18">
                  <c:v>56000</c:v>
                </c:pt>
                <c:pt idx="19">
                  <c:v>37000</c:v>
                </c:pt>
                <c:pt idx="20">
                  <c:v>130000</c:v>
                </c:pt>
                <c:pt idx="21">
                  <c:v>148000</c:v>
                </c:pt>
                <c:pt idx="22">
                  <c:v>74000</c:v>
                </c:pt>
                <c:pt idx="23">
                  <c:v>19000</c:v>
                </c:pt>
                <c:pt idx="24">
                  <c:v>19000</c:v>
                </c:pt>
                <c:pt idx="25">
                  <c:v>1036000</c:v>
                </c:pt>
              </c:numCache>
            </c:numRef>
          </c:val>
          <c:extLst xmlns:c16r2="http://schemas.microsoft.com/office/drawing/2015/06/chart">
            <c:ext xmlns:c16="http://schemas.microsoft.com/office/drawing/2014/chart" uri="{C3380CC4-5D6E-409C-BE32-E72D297353CC}">
              <c16:uniqueId val="{00000034-E045-49A1-A9D1-A462EF23C0CF}"/>
            </c:ext>
          </c:extLst>
        </c:ser>
        <c:dLbls>
          <c:showCatName val="1"/>
        </c:dLbls>
      </c:pie3DChart>
      <c:spPr>
        <a:noFill/>
        <a:ln>
          <a:noFill/>
        </a:ln>
        <a:effectLst/>
      </c:spPr>
    </c:plotArea>
    <c:plotVisOnly val="1"/>
    <c:dispBlanksAs val="zero"/>
  </c:chart>
  <c:spPr>
    <a:noFill/>
    <a:ln>
      <a:noFill/>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8">
  <cs:axisTitle>
    <cs:lnRef idx="0"/>
    <cs:fillRef idx="0"/>
    <cs:effectRef idx="0"/>
    <cs:fontRef idx="minor">
      <a:schemeClr val="lt1">
        <a:lumMod val="85000"/>
      </a:schemeClr>
    </cs:fontRef>
    <cs:defRPr sz="900"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000" kern="1200"/>
  </cs:chartArea>
  <cs:dataLabel>
    <cs:lnRef idx="0"/>
    <cs:fillRef idx="0"/>
    <cs:effectRef idx="0"/>
    <cs:fontRef idx="minor">
      <a:schemeClr val="lt1">
        <a:lumMod val="85000"/>
      </a:schemeClr>
    </cs:fontRef>
    <cs:defRPr sz="900" kern="1200"/>
  </cs:dataLabel>
  <cs:dataLabelCallout>
    <cs:lnRef idx="0"/>
    <cs:fillRef idx="0"/>
    <cs:effectRef idx="0"/>
    <cs:fontRef idx="minor">
      <a:schemeClr val="dk1">
        <a:lumMod val="65000"/>
        <a:lumOff val="35000"/>
      </a:schemeClr>
    </cs:fontRef>
    <cs:spPr>
      <a:solidFill>
        <a:schemeClr val="lt1"/>
      </a:solidFill>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900"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900"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1600"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900"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9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303" tIns="45651" rIns="91303" bIns="45651" rtlCol="0"/>
          <a:lstStyle>
            <a:lvl1pPr algn="l">
              <a:defRPr sz="1200"/>
            </a:lvl1pPr>
          </a:lstStyle>
          <a:p>
            <a:endParaRPr lang="en-GB" dirty="0"/>
          </a:p>
        </p:txBody>
      </p:sp>
      <p:sp>
        <p:nvSpPr>
          <p:cNvPr id="3" name="Date Placeholder 2"/>
          <p:cNvSpPr>
            <a:spLocks noGrp="1"/>
          </p:cNvSpPr>
          <p:nvPr>
            <p:ph type="dt" sz="quarter" idx="1"/>
          </p:nvPr>
        </p:nvSpPr>
        <p:spPr>
          <a:xfrm>
            <a:off x="3850443" y="1"/>
            <a:ext cx="2945659" cy="496411"/>
          </a:xfrm>
          <a:prstGeom prst="rect">
            <a:avLst/>
          </a:prstGeom>
        </p:spPr>
        <p:txBody>
          <a:bodyPr vert="horz" lIns="91303" tIns="45651" rIns="91303" bIns="45651" rtlCol="0"/>
          <a:lstStyle>
            <a:lvl1pPr algn="r">
              <a:defRPr sz="1200"/>
            </a:lvl1pPr>
          </a:lstStyle>
          <a:p>
            <a:fld id="{8BC7F027-379E-4D32-9199-1B8938F68AAE}" type="datetimeFigureOut">
              <a:rPr lang="en-GB" smtClean="0"/>
              <a:pPr/>
              <a:t>29/08/2018</a:t>
            </a:fld>
            <a:endParaRPr lang="en-GB" dirty="0"/>
          </a:p>
        </p:txBody>
      </p:sp>
      <p:sp>
        <p:nvSpPr>
          <p:cNvPr id="4" name="Footer Placeholder 3"/>
          <p:cNvSpPr>
            <a:spLocks noGrp="1"/>
          </p:cNvSpPr>
          <p:nvPr>
            <p:ph type="ftr" sz="quarter" idx="2"/>
          </p:nvPr>
        </p:nvSpPr>
        <p:spPr>
          <a:xfrm>
            <a:off x="1" y="9430091"/>
            <a:ext cx="2945659" cy="496411"/>
          </a:xfrm>
          <a:prstGeom prst="rect">
            <a:avLst/>
          </a:prstGeom>
        </p:spPr>
        <p:txBody>
          <a:bodyPr vert="horz" lIns="91303" tIns="45651" rIns="91303" bIns="45651"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303" tIns="45651" rIns="91303" bIns="45651" rtlCol="0" anchor="b"/>
          <a:lstStyle>
            <a:lvl1pPr algn="r">
              <a:defRPr sz="1200"/>
            </a:lvl1pPr>
          </a:lstStyle>
          <a:p>
            <a:fld id="{9CB3FB82-2445-4031-8D77-475052559E55}" type="slidenum">
              <a:rPr lang="en-GB" smtClean="0"/>
              <a:pPr/>
              <a:t>‹#›</a:t>
            </a:fld>
            <a:endParaRPr lang="en-GB" dirty="0"/>
          </a:p>
        </p:txBody>
      </p:sp>
    </p:spTree>
    <p:extLst>
      <p:ext uri="{BB962C8B-B14F-4D97-AF65-F5344CB8AC3E}">
        <p14:creationId xmlns:p14="http://schemas.microsoft.com/office/powerpoint/2010/main" xmlns="" val="27762455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45659" cy="496411"/>
          </a:xfrm>
          <a:prstGeom prst="rect">
            <a:avLst/>
          </a:prstGeom>
        </p:spPr>
        <p:txBody>
          <a:bodyPr vert="horz" lIns="91303" tIns="45651" rIns="91303" bIns="45651" rtlCol="0"/>
          <a:lstStyle>
            <a:lvl1pPr algn="l">
              <a:defRPr sz="1200"/>
            </a:lvl1pPr>
          </a:lstStyle>
          <a:p>
            <a:endParaRPr lang="en-ZA" dirty="0"/>
          </a:p>
        </p:txBody>
      </p:sp>
      <p:sp>
        <p:nvSpPr>
          <p:cNvPr id="3" name="Date Placeholder 2"/>
          <p:cNvSpPr>
            <a:spLocks noGrp="1"/>
          </p:cNvSpPr>
          <p:nvPr>
            <p:ph type="dt" idx="1"/>
          </p:nvPr>
        </p:nvSpPr>
        <p:spPr>
          <a:xfrm>
            <a:off x="3850443" y="1"/>
            <a:ext cx="2945659" cy="496411"/>
          </a:xfrm>
          <a:prstGeom prst="rect">
            <a:avLst/>
          </a:prstGeom>
        </p:spPr>
        <p:txBody>
          <a:bodyPr vert="horz" lIns="91303" tIns="45651" rIns="91303" bIns="45651" rtlCol="0"/>
          <a:lstStyle>
            <a:lvl1pPr algn="r">
              <a:defRPr sz="1200"/>
            </a:lvl1pPr>
          </a:lstStyle>
          <a:p>
            <a:fld id="{0B7E7989-31F3-4EB9-8547-909D99F43AE5}" type="datetimeFigureOut">
              <a:rPr lang="en-ZA" smtClean="0"/>
              <a:pPr/>
              <a:t>2018/08/29</a:t>
            </a:fld>
            <a:endParaRPr lang="en-ZA" dirty="0"/>
          </a:p>
        </p:txBody>
      </p:sp>
      <p:sp>
        <p:nvSpPr>
          <p:cNvPr id="4" name="Slide Image Placeholder 3"/>
          <p:cNvSpPr>
            <a:spLocks noGrp="1" noRot="1" noChangeAspect="1"/>
          </p:cNvSpPr>
          <p:nvPr>
            <p:ph type="sldImg" idx="2"/>
          </p:nvPr>
        </p:nvSpPr>
        <p:spPr>
          <a:xfrm>
            <a:off x="915988" y="744538"/>
            <a:ext cx="4967287" cy="3724275"/>
          </a:xfrm>
          <a:prstGeom prst="rect">
            <a:avLst/>
          </a:prstGeom>
          <a:noFill/>
          <a:ln w="12700">
            <a:solidFill>
              <a:prstClr val="black"/>
            </a:solidFill>
          </a:ln>
        </p:spPr>
        <p:txBody>
          <a:bodyPr vert="horz" lIns="91303" tIns="45651" rIns="91303" bIns="45651" rtlCol="0" anchor="ctr"/>
          <a:lstStyle/>
          <a:p>
            <a:endParaRPr lang="en-ZA" dirty="0"/>
          </a:p>
        </p:txBody>
      </p:sp>
      <p:sp>
        <p:nvSpPr>
          <p:cNvPr id="5" name="Notes Placeholder 4"/>
          <p:cNvSpPr>
            <a:spLocks noGrp="1"/>
          </p:cNvSpPr>
          <p:nvPr>
            <p:ph type="body" sz="quarter" idx="3"/>
          </p:nvPr>
        </p:nvSpPr>
        <p:spPr>
          <a:xfrm>
            <a:off x="679768" y="4715908"/>
            <a:ext cx="5438140" cy="4467701"/>
          </a:xfrm>
          <a:prstGeom prst="rect">
            <a:avLst/>
          </a:prstGeom>
        </p:spPr>
        <p:txBody>
          <a:bodyPr vert="horz" lIns="91303" tIns="45651" rIns="91303" bIns="4565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1" y="9430091"/>
            <a:ext cx="2945659" cy="496411"/>
          </a:xfrm>
          <a:prstGeom prst="rect">
            <a:avLst/>
          </a:prstGeom>
        </p:spPr>
        <p:txBody>
          <a:bodyPr vert="horz" lIns="91303" tIns="45651" rIns="91303" bIns="45651"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303" tIns="45651" rIns="91303" bIns="45651" rtlCol="0" anchor="b"/>
          <a:lstStyle>
            <a:lvl1pPr algn="r">
              <a:defRPr sz="1200"/>
            </a:lvl1pPr>
          </a:lstStyle>
          <a:p>
            <a:fld id="{05E2897E-B052-44CE-92A6-D4B2AB10F3F6}" type="slidenum">
              <a:rPr lang="en-ZA" smtClean="0"/>
              <a:pPr/>
              <a:t>‹#›</a:t>
            </a:fld>
            <a:endParaRPr lang="en-ZA" dirty="0"/>
          </a:p>
        </p:txBody>
      </p:sp>
    </p:spTree>
    <p:extLst>
      <p:ext uri="{BB962C8B-B14F-4D97-AF65-F5344CB8AC3E}">
        <p14:creationId xmlns:p14="http://schemas.microsoft.com/office/powerpoint/2010/main" xmlns="" val="26656005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9</a:t>
            </a:fld>
            <a:endParaRPr lang="en-ZA" dirty="0"/>
          </a:p>
        </p:txBody>
      </p:sp>
    </p:spTree>
    <p:extLst>
      <p:ext uri="{BB962C8B-B14F-4D97-AF65-F5344CB8AC3E}">
        <p14:creationId xmlns:p14="http://schemas.microsoft.com/office/powerpoint/2010/main" xmlns="" val="2462244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10</a:t>
            </a:fld>
            <a:endParaRPr lang="en-ZA" dirty="0"/>
          </a:p>
        </p:txBody>
      </p:sp>
    </p:spTree>
    <p:extLst>
      <p:ext uri="{BB962C8B-B14F-4D97-AF65-F5344CB8AC3E}">
        <p14:creationId xmlns:p14="http://schemas.microsoft.com/office/powerpoint/2010/main" xmlns="" val="28062320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1.xml"/><Relationship Id="rId1" Type="http://schemas.openxmlformats.org/officeDocument/2006/relationships/tags" Target="../tags/tag48.xml"/><Relationship Id="rId4" Type="http://schemas.openxmlformats.org/officeDocument/2006/relationships/image" Target="../media/image9.png"/></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6.xml"/><Relationship Id="rId1" Type="http://schemas.openxmlformats.org/officeDocument/2006/relationships/tags" Target="../tags/tag55.xml"/></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58.xml"/><Relationship Id="rId1" Type="http://schemas.openxmlformats.org/officeDocument/2006/relationships/tags" Target="../tags/tag57.xml"/></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0.xml"/><Relationship Id="rId1" Type="http://schemas.openxmlformats.org/officeDocument/2006/relationships/tags" Target="../tags/tag59.xml"/></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2.xml"/><Relationship Id="rId1" Type="http://schemas.openxmlformats.org/officeDocument/2006/relationships/tags" Target="../tags/tag6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4.xml"/><Relationship Id="rId1" Type="http://schemas.openxmlformats.org/officeDocument/2006/relationships/tags" Target="../tags/tag63.xml"/></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6.xml"/><Relationship Id="rId1" Type="http://schemas.openxmlformats.org/officeDocument/2006/relationships/tags" Target="../tags/tag65.xml"/></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68.xml"/><Relationship Id="rId1" Type="http://schemas.openxmlformats.org/officeDocument/2006/relationships/tags" Target="../tags/tag67.xml"/></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0.xml"/><Relationship Id="rId1" Type="http://schemas.openxmlformats.org/officeDocument/2006/relationships/tags" Target="../tags/tag69.xml"/></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2.xml"/><Relationship Id="rId1" Type="http://schemas.openxmlformats.org/officeDocument/2006/relationships/tags" Target="../tags/tag71.xml"/></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4.xml"/><Relationship Id="rId1" Type="http://schemas.openxmlformats.org/officeDocument/2006/relationships/tags" Target="../tags/tag73.xml"/></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6.xml"/><Relationship Id="rId1" Type="http://schemas.openxmlformats.org/officeDocument/2006/relationships/tags" Target="../tags/tag75.xml"/></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78.xml"/><Relationship Id="rId1" Type="http://schemas.openxmlformats.org/officeDocument/2006/relationships/tags" Target="../tags/tag77.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0.xml"/><Relationship Id="rId1" Type="http://schemas.openxmlformats.org/officeDocument/2006/relationships/tags" Target="../tags/tag79.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40.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2.xml"/><Relationship Id="rId1" Type="http://schemas.openxmlformats.org/officeDocument/2006/relationships/tags" Target="../tags/tag8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4.xml"/><Relationship Id="rId1" Type="http://schemas.openxmlformats.org/officeDocument/2006/relationships/tags" Target="../tags/tag83.xml"/></Relationships>
</file>

<file path=ppt/slideLayouts/_rels/slideLayout4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6.xml"/><Relationship Id="rId1" Type="http://schemas.openxmlformats.org/officeDocument/2006/relationships/tags" Target="../tags/tag85.xml"/></Relationships>
</file>

<file path=ppt/slideLayouts/_rels/slideLayout43.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8.xml"/><Relationship Id="rId1" Type="http://schemas.openxmlformats.org/officeDocument/2006/relationships/tags" Target="../tags/tag87.xml"/></Relationships>
</file>

<file path=ppt/slideLayouts/_rels/slideLayout44.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0.xml"/><Relationship Id="rId1" Type="http://schemas.openxmlformats.org/officeDocument/2006/relationships/tags" Target="../tags/tag89.xml"/></Relationships>
</file>

<file path=ppt/slideLayouts/_rels/slideLayout45.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2.xml"/><Relationship Id="rId1" Type="http://schemas.openxmlformats.org/officeDocument/2006/relationships/tags" Target="../tags/tag91.xml"/></Relationships>
</file>

<file path=ppt/slideLayouts/_rels/slideLayout46.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94.xml"/><Relationship Id="rId1" Type="http://schemas.openxmlformats.org/officeDocument/2006/relationships/tags" Target="../tags/tag9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Master" Target="../slideMasters/slideMaster2.xml"/><Relationship Id="rId1" Type="http://schemas.openxmlformats.org/officeDocument/2006/relationships/tags" Target="../tags/tag95.xml"/><Relationship Id="rId4" Type="http://schemas.openxmlformats.org/officeDocument/2006/relationships/image" Target="../media/image9.png"/></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Local Government\WCG - Logo - Local Government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2710" y="392456"/>
            <a:ext cx="5435062" cy="15354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52831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832015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841479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637700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747828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Local Government\WCG - Logo - Loc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95456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49385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7840323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6731791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2189382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907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2608363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45450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6260802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566863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Local Government\WCG - Logo - Local Government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12267" y="1909099"/>
            <a:ext cx="2496438" cy="7039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10667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292546668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67544" y="3429000"/>
            <a:ext cx="8208912"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2585688"/>
            <a:ext cx="9144000" cy="493486"/>
          </a:xfrm>
          <a:prstGeom prst="rect">
            <a:avLst/>
          </a:prstGeom>
        </p:spPr>
      </p:pic>
      <p:sp>
        <p:nvSpPr>
          <p:cNvPr id="10" name="Subtitle 2"/>
          <p:cNvSpPr>
            <a:spLocks noGrp="1"/>
          </p:cNvSpPr>
          <p:nvPr>
            <p:ph type="subTitle" idx="1"/>
          </p:nvPr>
        </p:nvSpPr>
        <p:spPr>
          <a:xfrm>
            <a:off x="467544" y="4532528"/>
            <a:ext cx="8208912"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7164288" y="5398045"/>
            <a:ext cx="1512168"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p>
        </p:txBody>
      </p:sp>
      <p:sp>
        <p:nvSpPr>
          <p:cNvPr id="17" name="Text Placeholder 16"/>
          <p:cNvSpPr>
            <a:spLocks noGrp="1"/>
          </p:cNvSpPr>
          <p:nvPr>
            <p:ph type="body" sz="quarter" idx="10" hasCustomPrompt="1"/>
          </p:nvPr>
        </p:nvSpPr>
        <p:spPr>
          <a:xfrm>
            <a:off x="3635548" y="5398045"/>
            <a:ext cx="1584176"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5220072" y="5398045"/>
            <a:ext cx="1944216"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11" name="Picture 2" descr="C:\Users\Conny\Desktop\WCG\WCG - Logo\PNG\Logos blue\Local Government\WCG - Logo - Local Government - Tagline - Transparent.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352710" y="392456"/>
            <a:ext cx="5435062" cy="153546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7989152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0" name="Text Placeholder 4"/>
          <p:cNvSpPr>
            <a:spLocks noGrp="1"/>
          </p:cNvSpPr>
          <p:nvPr>
            <p:ph type="body" sz="quarter" idx="10"/>
          </p:nvPr>
        </p:nvSpPr>
        <p:spPr>
          <a:xfrm>
            <a:off x="295275" y="1196752"/>
            <a:ext cx="8597205"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1661785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8845002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Tree>
    <p:extLst>
      <p:ext uri="{BB962C8B-B14F-4D97-AF65-F5344CB8AC3E}">
        <p14:creationId xmlns:p14="http://schemas.microsoft.com/office/powerpoint/2010/main" xmlns="" val="22079092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347633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4" name="Text Placeholder 4"/>
          <p:cNvSpPr>
            <a:spLocks noGrp="1"/>
          </p:cNvSpPr>
          <p:nvPr>
            <p:ph type="body" sz="quarter" idx="10"/>
          </p:nvPr>
        </p:nvSpPr>
        <p:spPr>
          <a:xfrm>
            <a:off x="295275"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4831779" y="1196752"/>
            <a:ext cx="4060701"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761740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662890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Tree>
    <p:extLst>
      <p:ext uri="{BB962C8B-B14F-4D97-AF65-F5344CB8AC3E}">
        <p14:creationId xmlns:p14="http://schemas.microsoft.com/office/powerpoint/2010/main" xmlns="" val="30792054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50695738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272162297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8"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40072111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2"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295275" y="1412777"/>
            <a:ext cx="8597205"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1968063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3"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5" name="Text Placeholder 4"/>
          <p:cNvSpPr>
            <a:spLocks noGrp="1"/>
          </p:cNvSpPr>
          <p:nvPr>
            <p:ph type="body" sz="quarter" idx="14"/>
          </p:nvPr>
        </p:nvSpPr>
        <p:spPr>
          <a:xfrm>
            <a:off x="295275"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4831779" y="1412776"/>
            <a:ext cx="4060701"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23759381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7"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1634549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611188" y="2276872"/>
            <a:ext cx="8281291" cy="936625"/>
          </a:xfrm>
          <a:prstGeom prst="rect">
            <a:avLst/>
          </a:prstGeom>
          <a:solidFill>
            <a:schemeClr val="tx2"/>
          </a:solid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57150" y="5516880"/>
            <a:ext cx="9086850" cy="170799"/>
          </a:xfrm>
          <a:prstGeom prst="rect">
            <a:avLst/>
          </a:prstGeom>
        </p:spPr>
      </p:pic>
      <p:pic>
        <p:nvPicPr>
          <p:cNvPr id="7" name="Picture 115" descr="C:\Users\Conny\Desktop\WCG\WCG - Logo\PNG\Logos blue\Local Government\WCG - Logo - Local Government - Blue.png"/>
          <p:cNvPicPr>
            <a:picLocks noChangeAspect="1" noChangeArrowheads="1"/>
          </p:cNvPicPr>
          <p:nvPr userDrawn="1"/>
        </p:nvPicPr>
        <p:blipFill>
          <a:blip r:embed="rId3"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42027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4" name="Picture Placeholder 3"/>
          <p:cNvSpPr>
            <a:spLocks noGrp="1"/>
          </p:cNvSpPr>
          <p:nvPr>
            <p:ph type="pic" sz="quarter" idx="14" hasCustomPrompt="1"/>
          </p:nvPr>
        </p:nvSpPr>
        <p:spPr>
          <a:xfrm>
            <a:off x="323850" y="1412775"/>
            <a:ext cx="2908573"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3448447" y="1412776"/>
            <a:ext cx="547260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08041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Tree>
    <p:extLst>
      <p:ext uri="{BB962C8B-B14F-4D97-AF65-F5344CB8AC3E}">
        <p14:creationId xmlns:p14="http://schemas.microsoft.com/office/powerpoint/2010/main" xmlns="" val="18427197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6516216" y="1412776"/>
            <a:ext cx="2404517"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323850" y="1412777"/>
            <a:ext cx="6004917"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90321532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290287"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1412776"/>
            <a:ext cx="3921674"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3532181"/>
            <a:ext cx="8597205"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67707071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290287"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4999381" y="3645024"/>
            <a:ext cx="3921674"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90131737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0"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3" name="Picture Placeholder 3"/>
          <p:cNvSpPr>
            <a:spLocks noGrp="1"/>
          </p:cNvSpPr>
          <p:nvPr>
            <p:ph type="pic" sz="quarter" idx="14" hasCustomPrompt="1"/>
          </p:nvPr>
        </p:nvSpPr>
        <p:spPr>
          <a:xfrm>
            <a:off x="29028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3645024"/>
            <a:ext cx="262552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323850" y="1412776"/>
            <a:ext cx="8597205"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152797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6" name="Picture Placeholder 3"/>
          <p:cNvSpPr>
            <a:spLocks noGrp="1"/>
          </p:cNvSpPr>
          <p:nvPr>
            <p:ph type="pic" sz="quarter" idx="14" hasCustomPrompt="1"/>
          </p:nvPr>
        </p:nvSpPr>
        <p:spPr>
          <a:xfrm>
            <a:off x="29028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3292907"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6295526" y="1412776"/>
            <a:ext cx="2625529"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323850" y="3703287"/>
            <a:ext cx="8597205"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12603773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7" name="Picture Placeholder 3"/>
          <p:cNvSpPr>
            <a:spLocks noGrp="1"/>
          </p:cNvSpPr>
          <p:nvPr>
            <p:ph type="pic" sz="quarter" idx="14" hasCustomPrompt="1"/>
          </p:nvPr>
        </p:nvSpPr>
        <p:spPr>
          <a:xfrm>
            <a:off x="323850"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323850" y="2975180"/>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323850" y="4537584"/>
            <a:ext cx="2908573"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3448447" y="1412776"/>
            <a:ext cx="5472608"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406289761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7" name="Picture Placeholder 3"/>
          <p:cNvSpPr>
            <a:spLocks noGrp="1"/>
          </p:cNvSpPr>
          <p:nvPr>
            <p:ph type="pic" sz="quarter" idx="14" hasCustomPrompt="1"/>
          </p:nvPr>
        </p:nvSpPr>
        <p:spPr>
          <a:xfrm>
            <a:off x="6012482" y="1412776"/>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6012482" y="2976533"/>
            <a:ext cx="2908573"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6012482" y="4540289"/>
            <a:ext cx="2908573"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323850" y="1412777"/>
            <a:ext cx="5553983"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8190988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329B"/>
        </a:solidFill>
        <a:effectLst/>
      </p:bgPr>
    </p:bg>
    <p:spTree>
      <p:nvGrpSpPr>
        <p:cNvPr id="1" name=""/>
        <p:cNvGrpSpPr/>
        <p:nvPr/>
      </p:nvGrpSpPr>
      <p:grpSpPr>
        <a:xfrm>
          <a:off x="0" y="0"/>
          <a:ext cx="0" cy="0"/>
          <a:chOff x="0" y="0"/>
          <a:chExt cx="0" cy="0"/>
        </a:xfrm>
      </p:grpSpPr>
      <p:grpSp>
        <p:nvGrpSpPr>
          <p:cNvPr id="22" name="Group 21"/>
          <p:cNvGrpSpPr/>
          <p:nvPr userDrawn="1"/>
        </p:nvGrpSpPr>
        <p:grpSpPr>
          <a:xfrm>
            <a:off x="2185076" y="1790072"/>
            <a:ext cx="4752528" cy="2880320"/>
            <a:chOff x="3635896" y="3356992"/>
            <a:chExt cx="4752528" cy="2880320"/>
          </a:xfrm>
          <a:effectLst>
            <a:outerShdw blurRad="50800" dist="38100" dir="2700000" algn="tl" rotWithShape="0">
              <a:prstClr val="black">
                <a:alpha val="40000"/>
              </a:prstClr>
            </a:outerShdw>
          </a:effectLst>
        </p:grpSpPr>
        <p:sp>
          <p:nvSpPr>
            <p:cNvPr id="2" name="Rectangle 1"/>
            <p:cNvSpPr/>
            <p:nvPr userDrawn="1"/>
          </p:nvSpPr>
          <p:spPr>
            <a:xfrm>
              <a:off x="3635896" y="3356992"/>
              <a:ext cx="4752528"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1" name="Picture 10"/>
            <p:cNvPicPr>
              <a:picLocks noChangeAspect="1"/>
            </p:cNvPicPr>
            <p:nvPr userDrawn="1">
              <p:custDataLst>
                <p:tags r:id="rId1"/>
              </p:custDataLst>
            </p:nvPr>
          </p:nvPicPr>
          <p:blipFill rotWithShape="1">
            <a:blip r:embed="rId3" cstate="print">
              <a:extLst>
                <a:ext uri="{28A0092B-C50C-407E-A947-70E740481C1C}">
                  <a14:useLocalDpi xmlns:a14="http://schemas.microsoft.com/office/drawing/2010/main" xmlns="" val="0"/>
                </a:ext>
              </a:extLst>
            </a:blip>
            <a:srcRect/>
            <a:stretch/>
          </p:blipFill>
          <p:spPr>
            <a:xfrm>
              <a:off x="4125978" y="4761028"/>
              <a:ext cx="4262446" cy="334548"/>
            </a:xfrm>
            <a:prstGeom prst="rect">
              <a:avLst/>
            </a:prstGeom>
          </p:spPr>
        </p:pic>
      </p:grpSp>
      <p:sp>
        <p:nvSpPr>
          <p:cNvPr id="12" name="Text Placeholder 5"/>
          <p:cNvSpPr>
            <a:spLocks noGrp="1"/>
          </p:cNvSpPr>
          <p:nvPr>
            <p:ph type="body" sz="quarter" idx="10" hasCustomPrompt="1"/>
          </p:nvPr>
        </p:nvSpPr>
        <p:spPr>
          <a:xfrm>
            <a:off x="2834997" y="2696461"/>
            <a:ext cx="3897243"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2834997" y="2963910"/>
            <a:ext cx="3897243"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3184680"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2834997"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Tel:</a:t>
            </a:r>
          </a:p>
        </p:txBody>
      </p:sp>
      <p:sp>
        <p:nvSpPr>
          <p:cNvPr id="16" name="Text Placeholder 5"/>
          <p:cNvSpPr>
            <a:spLocks noGrp="1"/>
          </p:cNvSpPr>
          <p:nvPr>
            <p:ph type="body" sz="quarter" idx="13" hasCustomPrompt="1"/>
          </p:nvPr>
        </p:nvSpPr>
        <p:spPr>
          <a:xfrm>
            <a:off x="5130119" y="3494035"/>
            <a:ext cx="1440160"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4780436" y="3497483"/>
            <a:ext cx="402674"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Fax:</a:t>
            </a:r>
          </a:p>
        </p:txBody>
      </p:sp>
      <p:sp>
        <p:nvSpPr>
          <p:cNvPr id="18" name="Text Placeholder 5"/>
          <p:cNvSpPr>
            <a:spLocks noGrp="1"/>
          </p:cNvSpPr>
          <p:nvPr>
            <p:ph type="body" sz="quarter" idx="14" hasCustomPrompt="1"/>
          </p:nvPr>
        </p:nvSpPr>
        <p:spPr>
          <a:xfrm>
            <a:off x="2834997" y="3768568"/>
            <a:ext cx="3734059"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2834996" y="4043102"/>
            <a:ext cx="3734059" cy="261610"/>
          </a:xfrm>
          <a:prstGeom prst="rect">
            <a:avLst/>
          </a:prstGeom>
        </p:spPr>
        <p:txBody>
          <a:bodyPr vert="horz" lIns="36000" tIns="72000" rIns="36000" bIns="72000" rtlCol="0" anchor="ctr">
            <a:noAutofit/>
          </a:bodyPr>
          <a:lstStyle/>
          <a:p>
            <a:pPr lvl="0" indent="0">
              <a:spcBef>
                <a:spcPts val="300"/>
              </a:spcBef>
              <a:buFont typeface="Arial" pitchFamily="34" charset="0"/>
              <a:buNone/>
            </a:pPr>
            <a:r>
              <a:rPr lang="en-GB" sz="1100" b="1" dirty="0">
                <a:solidFill>
                  <a:schemeClr val="tx2"/>
                </a:solidFill>
                <a:latin typeface="Century Gothic" pitchFamily="34" charset="0"/>
              </a:rPr>
              <a:t>www.westerncape.gov.za</a:t>
            </a:r>
          </a:p>
        </p:txBody>
      </p:sp>
      <p:sp>
        <p:nvSpPr>
          <p:cNvPr id="6" name="Rectangle 5"/>
          <p:cNvSpPr/>
          <p:nvPr userDrawn="1"/>
        </p:nvSpPr>
        <p:spPr>
          <a:xfrm>
            <a:off x="295275" y="565701"/>
            <a:ext cx="2404826" cy="584775"/>
          </a:xfrm>
          <a:prstGeom prst="rect">
            <a:avLst/>
          </a:prstGeom>
        </p:spPr>
        <p:txBody>
          <a:bodyPr wrap="none">
            <a:spAutoFit/>
          </a:bodyPr>
          <a:lstStyle/>
          <a:p>
            <a:r>
              <a:rPr kumimoji="0" lang="en-US" sz="3200" b="0" i="0" u="none" strike="noStrike" kern="1200" cap="none" spc="0" normalizeH="0" baseline="0" noProof="0" dirty="0">
                <a:ln>
                  <a:noFill/>
                </a:ln>
                <a:solidFill>
                  <a:schemeClr val="bg1"/>
                </a:solidFill>
                <a:effectLst/>
                <a:uLnTx/>
                <a:uFillTx/>
                <a:latin typeface="Century Gothic" pitchFamily="34" charset="0"/>
                <a:ea typeface="+mj-ea"/>
                <a:cs typeface="+mj-cs"/>
              </a:rPr>
              <a:t>Contact Us</a:t>
            </a:r>
            <a:endParaRPr lang="en-GB" sz="2400" b="0" dirty="0">
              <a:solidFill>
                <a:schemeClr val="bg1"/>
              </a:solidFill>
            </a:endParaRPr>
          </a:p>
        </p:txBody>
      </p:sp>
      <p:sp>
        <p:nvSpPr>
          <p:cNvPr id="24" name="Text Placeholder 5"/>
          <p:cNvSpPr>
            <a:spLocks noGrp="1"/>
          </p:cNvSpPr>
          <p:nvPr>
            <p:ph type="body" sz="quarter" idx="15" hasCustomPrompt="1"/>
          </p:nvPr>
        </p:nvSpPr>
        <p:spPr>
          <a:xfrm>
            <a:off x="2834996" y="4333520"/>
            <a:ext cx="3349330"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descr="C:\Users\Conny\Desktop\WCG\WCG - Logo\PNG\Logos blue\Local Government\WCG - Logo - Local Government - Tagline - Blue.png"/>
          <p:cNvPicPr>
            <a:picLocks noChangeAspect="1" noChangeArrowheads="1"/>
          </p:cNvPicPr>
          <p:nvPr userDrawn="1"/>
        </p:nvPicPr>
        <p:blipFill>
          <a:blip r:embed="rId4" cstate="print">
            <a:extLst>
              <a:ext uri="{28A0092B-C50C-407E-A947-70E740481C1C}">
                <a14:useLocalDpi xmlns:a14="http://schemas.microsoft.com/office/drawing/2010/main" xmlns="" val="0"/>
              </a:ext>
            </a:extLst>
          </a:blip>
          <a:srcRect/>
          <a:stretch>
            <a:fillRect/>
          </a:stretch>
        </p:blipFill>
        <p:spPr bwMode="auto">
          <a:xfrm>
            <a:off x="2312267" y="1909099"/>
            <a:ext cx="2496438" cy="70392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6395506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329B"/>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1763688" y="3861048"/>
            <a:ext cx="7200800"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b="0" cap="none" baseline="0" dirty="0">
                <a:solidFill>
                  <a:prstClr val="white"/>
                </a:solidFill>
                <a:latin typeface="Century Gothic"/>
                <a:cs typeface="Century Gothic"/>
              </a:rPr>
              <a:t>Thank you</a:t>
            </a:r>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xmlns="" val="0"/>
              </a:ext>
            </a:extLst>
          </a:blip>
          <a:srcRect/>
          <a:stretch/>
        </p:blipFill>
        <p:spPr>
          <a:xfrm>
            <a:off x="0" y="3223800"/>
            <a:ext cx="9144000" cy="246743"/>
          </a:xfrm>
          <a:prstGeom prst="rect">
            <a:avLst/>
          </a:prstGeom>
        </p:spPr>
      </p:pic>
    </p:spTree>
    <p:extLst>
      <p:ext uri="{BB962C8B-B14F-4D97-AF65-F5344CB8AC3E}">
        <p14:creationId xmlns:p14="http://schemas.microsoft.com/office/powerpoint/2010/main" xmlns="" val="7832539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9"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1" name="Text Placeholder 4"/>
          <p:cNvSpPr>
            <a:spLocks noGrp="1"/>
          </p:cNvSpPr>
          <p:nvPr>
            <p:ph type="body" sz="quarter" idx="10"/>
          </p:nvPr>
        </p:nvSpPr>
        <p:spPr>
          <a:xfrm>
            <a:off x="295275" y="1412776"/>
            <a:ext cx="8597205"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676858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12"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14" name="Text Placeholder 4"/>
          <p:cNvSpPr>
            <a:spLocks noGrp="1"/>
          </p:cNvSpPr>
          <p:nvPr>
            <p:ph type="body" sz="quarter" idx="14"/>
          </p:nvPr>
        </p:nvSpPr>
        <p:spPr>
          <a:xfrm>
            <a:off x="295275"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4831779" y="1412776"/>
            <a:ext cx="406070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411532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295275" y="1039978"/>
            <a:ext cx="8597205"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6"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Tree>
    <p:extLst>
      <p:ext uri="{BB962C8B-B14F-4D97-AF65-F5344CB8AC3E}">
        <p14:creationId xmlns:p14="http://schemas.microsoft.com/office/powerpoint/2010/main" xmlns="" val="1085709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9" name="Text Placeholder 4"/>
          <p:cNvSpPr>
            <a:spLocks noGrp="1"/>
          </p:cNvSpPr>
          <p:nvPr>
            <p:ph type="body" sz="quarter" idx="11"/>
          </p:nvPr>
        </p:nvSpPr>
        <p:spPr>
          <a:xfrm>
            <a:off x="295275" y="1196752"/>
            <a:ext cx="8597205"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857831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295275" y="180976"/>
            <a:ext cx="8597205"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8" name="Footer Placeholder 4"/>
          <p:cNvSpPr>
            <a:spLocks noGrp="1"/>
          </p:cNvSpPr>
          <p:nvPr>
            <p:ph type="ftr" sz="quarter" idx="3"/>
            <p:custDataLst>
              <p:tags r:id="rId2"/>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9" name="Text Placeholder 4"/>
          <p:cNvSpPr>
            <a:spLocks noGrp="1"/>
          </p:cNvSpPr>
          <p:nvPr>
            <p:ph type="body" sz="quarter" idx="10" hasCustomPrompt="1"/>
          </p:nvPr>
        </p:nvSpPr>
        <p:spPr>
          <a:xfrm>
            <a:off x="295275" y="5681848"/>
            <a:ext cx="8597205"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295275"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4831779" y="1196752"/>
            <a:ext cx="4060701"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1048080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33"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36"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ags" Target="../tags/tag6.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tags" Target="../tags/tag5.xml"/><Relationship Id="rId35"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18" Type="http://schemas.openxmlformats.org/officeDocument/2006/relationships/slideLayout" Target="../slideLayouts/slideLayout42.xml"/><Relationship Id="rId26" Type="http://schemas.openxmlformats.org/officeDocument/2006/relationships/vmlDrawing" Target="../drawings/vmlDrawing2.vml"/><Relationship Id="rId3" Type="http://schemas.openxmlformats.org/officeDocument/2006/relationships/slideLayout" Target="../slideLayouts/slideLayout27.xml"/><Relationship Id="rId21" Type="http://schemas.openxmlformats.org/officeDocument/2006/relationships/slideLayout" Target="../slideLayouts/slideLayout45.xml"/><Relationship Id="rId34" Type="http://schemas.openxmlformats.org/officeDocument/2006/relationships/image" Target="../media/image2.jpeg"/><Relationship Id="rId7" Type="http://schemas.openxmlformats.org/officeDocument/2006/relationships/slideLayout" Target="../slideLayouts/slideLayout31.xml"/><Relationship Id="rId12" Type="http://schemas.openxmlformats.org/officeDocument/2006/relationships/slideLayout" Target="../slideLayouts/slideLayout36.xml"/><Relationship Id="rId17" Type="http://schemas.openxmlformats.org/officeDocument/2006/relationships/slideLayout" Target="../slideLayouts/slideLayout41.xml"/><Relationship Id="rId25" Type="http://schemas.openxmlformats.org/officeDocument/2006/relationships/theme" Target="../theme/theme2.xml"/><Relationship Id="rId33" Type="http://schemas.openxmlformats.org/officeDocument/2006/relationships/oleObject" Target="../embeddings/oleObject2.bin"/><Relationship Id="rId2" Type="http://schemas.openxmlformats.org/officeDocument/2006/relationships/slideLayout" Target="../slideLayouts/slideLayout26.xml"/><Relationship Id="rId16" Type="http://schemas.openxmlformats.org/officeDocument/2006/relationships/slideLayout" Target="../slideLayouts/slideLayout40.xml"/><Relationship Id="rId20" Type="http://schemas.openxmlformats.org/officeDocument/2006/relationships/slideLayout" Target="../slideLayouts/slideLayout44.xml"/><Relationship Id="rId29" Type="http://schemas.openxmlformats.org/officeDocument/2006/relationships/tags" Target="../tags/tag51.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24" Type="http://schemas.openxmlformats.org/officeDocument/2006/relationships/slideLayout" Target="../slideLayouts/slideLayout48.xml"/><Relationship Id="rId32" Type="http://schemas.openxmlformats.org/officeDocument/2006/relationships/tags" Target="../tags/tag54.xml"/><Relationship Id="rId5" Type="http://schemas.openxmlformats.org/officeDocument/2006/relationships/slideLayout" Target="../slideLayouts/slideLayout29.xml"/><Relationship Id="rId15" Type="http://schemas.openxmlformats.org/officeDocument/2006/relationships/slideLayout" Target="../slideLayouts/slideLayout39.xml"/><Relationship Id="rId23" Type="http://schemas.openxmlformats.org/officeDocument/2006/relationships/slideLayout" Target="../slideLayouts/slideLayout47.xml"/><Relationship Id="rId28" Type="http://schemas.openxmlformats.org/officeDocument/2006/relationships/tags" Target="../tags/tag50.xml"/><Relationship Id="rId36" Type="http://schemas.openxmlformats.org/officeDocument/2006/relationships/image" Target="../media/image4.png"/><Relationship Id="rId10" Type="http://schemas.openxmlformats.org/officeDocument/2006/relationships/slideLayout" Target="../slideLayouts/slideLayout34.xml"/><Relationship Id="rId19" Type="http://schemas.openxmlformats.org/officeDocument/2006/relationships/slideLayout" Target="../slideLayouts/slideLayout43.xml"/><Relationship Id="rId31" Type="http://schemas.openxmlformats.org/officeDocument/2006/relationships/tags" Target="../tags/tag53.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slideLayout" Target="../slideLayouts/slideLayout38.xml"/><Relationship Id="rId22" Type="http://schemas.openxmlformats.org/officeDocument/2006/relationships/slideLayout" Target="../slideLayouts/slideLayout46.xml"/><Relationship Id="rId27" Type="http://schemas.openxmlformats.org/officeDocument/2006/relationships/tags" Target="../tags/tag49.xml"/><Relationship Id="rId30" Type="http://schemas.openxmlformats.org/officeDocument/2006/relationships/tags" Target="../tags/tag52.xml"/><Relationship Id="rId35"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ext uri="{D42A27DB-BD31-4B8C-83A1-F6EECF244321}">
                <p14:modId xmlns:p14="http://schemas.microsoft.com/office/powerpoint/2010/main" xmlns="" val="2924740968"/>
              </p:ext>
            </p:extLst>
          </p:nvPr>
        </p:nvGraphicFramePr>
        <p:xfrm>
          <a:off x="0" y="0"/>
          <a:ext cx="158750" cy="158750"/>
        </p:xfrm>
        <a:graphic>
          <a:graphicData uri="http://schemas.openxmlformats.org/presentationml/2006/ole">
            <p:oleObj spid="_x0000_s1441"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Local Government\WCG - Logo - Local Government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92430749"/>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88" r:id="rId3"/>
    <p:sldLayoutId id="2147483686" r:id="rId4"/>
    <p:sldLayoutId id="2147483674" r:id="rId5"/>
    <p:sldLayoutId id="2147483689" r:id="rId6"/>
    <p:sldLayoutId id="2147483685" r:id="rId7"/>
    <p:sldLayoutId id="2147483679" r:id="rId8"/>
    <p:sldLayoutId id="2147483690" r:id="rId9"/>
    <p:sldLayoutId id="2147483684" r:id="rId10"/>
    <p:sldLayoutId id="2147483680" r:id="rId11"/>
    <p:sldLayoutId id="2147483691" r:id="rId12"/>
    <p:sldLayoutId id="2147483683" r:id="rId13"/>
    <p:sldLayoutId id="214748368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682" r:id="rId23"/>
    <p:sldLayoutId id="2147483670"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10" name="Object 9" hidden="1"/>
          <p:cNvGraphicFramePr>
            <a:graphicFrameLocks noChangeAspect="1"/>
          </p:cNvGraphicFramePr>
          <p:nvPr>
            <p:extLst/>
          </p:nvPr>
        </p:nvGraphicFramePr>
        <p:xfrm>
          <a:off x="0" y="0"/>
          <a:ext cx="158750" cy="158750"/>
        </p:xfrm>
        <a:graphic>
          <a:graphicData uri="http://schemas.openxmlformats.org/presentationml/2006/ole">
            <p:oleObj spid="_x0000_s2296" name="think-cell Slide" r:id="rId33" imgW="270" imgH="270" progId="">
              <p:embed/>
            </p:oleObj>
          </a:graphicData>
        </a:graphic>
      </p:graphicFrame>
      <p:pic>
        <p:nvPicPr>
          <p:cNvPr id="9" name="Picture 8"/>
          <p:cNvPicPr>
            <a:picLocks noChangeAspect="1"/>
          </p:cNvPicPr>
          <p:nvPr>
            <p:custDataLst>
              <p:tags r:id="rId27"/>
            </p:custDataLst>
          </p:nvPr>
        </p:nvPicPr>
        <p:blipFill rotWithShape="1">
          <a:blip r:embed="rId34" cstate="print">
            <a:extLst>
              <a:ext uri="{28A0092B-C50C-407E-A947-70E740481C1C}">
                <a14:useLocalDpi xmlns:a14="http://schemas.microsoft.com/office/drawing/2010/main" xmlns="" val="0"/>
              </a:ext>
            </a:extLst>
          </a:blip>
          <a:srcRect/>
          <a:stretch/>
        </p:blipFill>
        <p:spPr>
          <a:xfrm>
            <a:off x="0" y="740232"/>
            <a:ext cx="9144000" cy="377371"/>
          </a:xfrm>
          <a:prstGeom prst="rect">
            <a:avLst/>
          </a:prstGeom>
        </p:spPr>
      </p:pic>
      <p:sp>
        <p:nvSpPr>
          <p:cNvPr id="2" name="Title Placeholder 1"/>
          <p:cNvSpPr>
            <a:spLocks noGrp="1"/>
          </p:cNvSpPr>
          <p:nvPr>
            <p:ph type="title"/>
            <p:custDataLst>
              <p:tags r:id="rId28"/>
            </p:custDataLst>
          </p:nvPr>
        </p:nvSpPr>
        <p:spPr>
          <a:xfrm>
            <a:off x="295275" y="180976"/>
            <a:ext cx="8597205"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9"/>
            </p:custDataLst>
          </p:nvPr>
        </p:nvSpPr>
        <p:spPr>
          <a:xfrm>
            <a:off x="295275" y="1196752"/>
            <a:ext cx="8597205"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30"/>
            </p:custDataLst>
          </p:nvPr>
        </p:nvSpPr>
        <p:spPr>
          <a:xfrm>
            <a:off x="8378080" y="6468150"/>
            <a:ext cx="514400"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pPr/>
              <a:t>‹#›</a:t>
            </a:fld>
            <a:endParaRPr lang="en-ZA" dirty="0"/>
          </a:p>
        </p:txBody>
      </p:sp>
      <p:sp>
        <p:nvSpPr>
          <p:cNvPr id="5" name="Footer Placeholder 4"/>
          <p:cNvSpPr>
            <a:spLocks noGrp="1"/>
          </p:cNvSpPr>
          <p:nvPr>
            <p:ph type="ftr" sz="quarter" idx="3"/>
            <p:custDataLst>
              <p:tags r:id="rId31"/>
            </p:custDataLst>
          </p:nvPr>
        </p:nvSpPr>
        <p:spPr>
          <a:xfrm>
            <a:off x="4043080" y="6468150"/>
            <a:ext cx="4138573" cy="230832"/>
          </a:xfrm>
          <a:prstGeom prst="rect">
            <a:avLst/>
          </a:prstGeom>
        </p:spPr>
        <p:txBody>
          <a:bodyPr vert="horz" lIns="0" tIns="72000" rIns="72000" bIns="0" rtlCol="0" anchor="b"/>
          <a:lstStyle>
            <a:lvl1pPr algn="l">
              <a:defRPr sz="800">
                <a:solidFill>
                  <a:schemeClr val="accent3"/>
                </a:solidFill>
              </a:defRPr>
            </a:lvl1pPr>
          </a:lstStyle>
          <a:p>
            <a:r>
              <a:rPr lang="en-ZA"/>
              <a:t>Heinrich Magerman</a:t>
            </a:r>
            <a:endParaRPr lang="en-GB" dirty="0"/>
          </a:p>
        </p:txBody>
      </p:sp>
      <p:sp>
        <p:nvSpPr>
          <p:cNvPr id="7" name="Rectangle 6"/>
          <p:cNvSpPr>
            <a:spLocks/>
          </p:cNvSpPr>
          <p:nvPr>
            <p:custDataLst>
              <p:tags r:id="rId32"/>
            </p:custDataLst>
          </p:nvPr>
        </p:nvSpPr>
        <p:spPr>
          <a:xfrm>
            <a:off x="2060973" y="6468150"/>
            <a:ext cx="1944216" cy="230832"/>
          </a:xfrm>
          <a:prstGeom prst="rect">
            <a:avLst/>
          </a:prstGeom>
        </p:spPr>
        <p:txBody>
          <a:bodyPr vert="horz" lIns="72000" tIns="72000" rIns="0" bIns="0" rtlCol="0" anchor="b"/>
          <a:lstStyle/>
          <a:p>
            <a:pPr lvl="0"/>
            <a:r>
              <a:rPr lang="en-US" sz="800" dirty="0">
                <a:solidFill>
                  <a:schemeClr val="accent3"/>
                </a:solidFill>
              </a:rPr>
              <a:t>© Western Cape Government 2012  |</a:t>
            </a:r>
            <a:endParaRPr lang="en-GB" sz="800" dirty="0">
              <a:solidFill>
                <a:schemeClr val="accent3"/>
              </a:solidFill>
            </a:endParaRPr>
          </a:p>
        </p:txBody>
      </p:sp>
      <p:pic>
        <p:nvPicPr>
          <p:cNvPr id="11" name="Picture 115" descr="C:\Users\Conny\Desktop\WCG\WCG - Logo\PNG\Logos blue\Local Government\WCG - Logo - Local Government - Blue.png"/>
          <p:cNvPicPr>
            <a:picLocks noChangeAspect="1" noChangeArrowheads="1"/>
          </p:cNvPicPr>
          <p:nvPr/>
        </p:nvPicPr>
        <p:blipFill>
          <a:blip r:embed="rId35" cstate="print">
            <a:extLst>
              <a:ext uri="{28A0092B-C50C-407E-A947-70E740481C1C}">
                <a14:useLocalDpi xmlns:a14="http://schemas.microsoft.com/office/drawing/2010/main" xmlns="" val="0"/>
              </a:ext>
            </a:extLst>
          </a:blip>
          <a:srcRect/>
          <a:stretch>
            <a:fillRect/>
          </a:stretch>
        </p:blipFill>
        <p:spPr bwMode="auto">
          <a:xfrm>
            <a:off x="273849" y="6149078"/>
            <a:ext cx="1109368" cy="3462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04290677"/>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19" r:id="rId19"/>
    <p:sldLayoutId id="2147483720" r:id="rId20"/>
    <p:sldLayoutId id="2147483721" r:id="rId21"/>
    <p:sldLayoutId id="2147483722" r:id="rId22"/>
    <p:sldLayoutId id="2147483723" r:id="rId23"/>
    <p:sldLayoutId id="2147483724" r:id="rId24"/>
  </p:sldLayoutIdLst>
  <p:hf hdr="0" dt="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6"/>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3.xml"/><Relationship Id="rId1" Type="http://schemas.openxmlformats.org/officeDocument/2006/relationships/tags" Target="../tags/tag9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3039835"/>
            <a:ext cx="8892480" cy="883645"/>
          </a:xfrm>
        </p:spPr>
        <p:txBody>
          <a:bodyPr>
            <a:normAutofit fontScale="70000" lnSpcReduction="20000"/>
          </a:bodyPr>
          <a:lstStyle/>
          <a:p>
            <a:pPr algn="l"/>
            <a:endParaRPr lang="en-US" dirty="0">
              <a:latin typeface="Century Gothic"/>
              <a:cs typeface="Century Gothic"/>
            </a:endParaRPr>
          </a:p>
          <a:p>
            <a:pPr algn="ctr"/>
            <a:r>
              <a:rPr lang="en-US" sz="3100" b="1" dirty="0">
                <a:latin typeface="Century Gothic"/>
                <a:cs typeface="Century Gothic"/>
              </a:rPr>
              <a:t>BRIEFING TO THE STANDING COMMITTEE ON PUBLIC ACCOUNTS </a:t>
            </a:r>
            <a:r>
              <a:rPr lang="en-US" dirty="0">
                <a:latin typeface="Century Gothic"/>
                <a:cs typeface="Century Gothic"/>
              </a:rPr>
              <a:t/>
            </a:r>
            <a:br>
              <a:rPr lang="en-US" dirty="0">
                <a:latin typeface="Century Gothic"/>
                <a:cs typeface="Century Gothic"/>
              </a:rPr>
            </a:br>
            <a:r>
              <a:rPr lang="en-US" dirty="0">
                <a:latin typeface="Century Gothic"/>
                <a:cs typeface="Century Gothic"/>
              </a:rPr>
              <a:t/>
            </a:r>
            <a:br>
              <a:rPr lang="en-US" dirty="0">
                <a:latin typeface="Century Gothic"/>
                <a:cs typeface="Century Gothic"/>
              </a:rPr>
            </a:br>
            <a:endParaRPr lang="en-GB" dirty="0"/>
          </a:p>
        </p:txBody>
      </p:sp>
      <p:sp>
        <p:nvSpPr>
          <p:cNvPr id="6" name="Text Placeholder 5"/>
          <p:cNvSpPr>
            <a:spLocks noGrp="1"/>
          </p:cNvSpPr>
          <p:nvPr>
            <p:ph type="body" sz="quarter" idx="10"/>
          </p:nvPr>
        </p:nvSpPr>
        <p:spPr>
          <a:xfrm>
            <a:off x="7127776" y="5041080"/>
            <a:ext cx="2016224" cy="490408"/>
          </a:xfrm>
        </p:spPr>
        <p:txBody>
          <a:bodyPr>
            <a:noAutofit/>
          </a:bodyPr>
          <a:lstStyle/>
          <a:p>
            <a:pPr algn="l"/>
            <a:endParaRPr lang="en-ZA" sz="1050" b="1" dirty="0"/>
          </a:p>
          <a:p>
            <a:pPr algn="l"/>
            <a:r>
              <a:rPr lang="en-ZA" sz="1400" b="1" dirty="0"/>
              <a:t>22 August 2018</a:t>
            </a:r>
            <a:endParaRPr lang="en-GB" sz="1400" b="1" dirty="0"/>
          </a:p>
        </p:txBody>
      </p:sp>
      <p:sp>
        <p:nvSpPr>
          <p:cNvPr id="8" name="Text Placeholder 7"/>
          <p:cNvSpPr>
            <a:spLocks noGrp="1"/>
          </p:cNvSpPr>
          <p:nvPr>
            <p:ph type="body" sz="quarter" idx="11"/>
          </p:nvPr>
        </p:nvSpPr>
        <p:spPr>
          <a:xfrm>
            <a:off x="3275856" y="5240609"/>
            <a:ext cx="3312368" cy="365125"/>
          </a:xfrm>
        </p:spPr>
        <p:txBody>
          <a:bodyPr>
            <a:noAutofit/>
          </a:bodyPr>
          <a:lstStyle/>
          <a:p>
            <a:pPr algn="l"/>
            <a:r>
              <a:rPr lang="en-GB" sz="1400" b="1" dirty="0"/>
              <a:t>Presenter</a:t>
            </a:r>
            <a:r>
              <a:rPr lang="en-GB" sz="1400" dirty="0"/>
              <a:t>:  </a:t>
            </a:r>
            <a:r>
              <a:rPr lang="en-GB" sz="1400" b="1" dirty="0"/>
              <a:t>Mr Heinrich Magerman</a:t>
            </a:r>
            <a:endParaRPr lang="en-GB" sz="1600" b="1" dirty="0"/>
          </a:p>
        </p:txBody>
      </p:sp>
      <p:sp>
        <p:nvSpPr>
          <p:cNvPr id="11" name="Title 10"/>
          <p:cNvSpPr>
            <a:spLocks noGrp="1"/>
          </p:cNvSpPr>
          <p:nvPr>
            <p:ph type="ctrTitle"/>
          </p:nvPr>
        </p:nvSpPr>
        <p:spPr>
          <a:xfrm>
            <a:off x="539552" y="3952736"/>
            <a:ext cx="8208912" cy="576064"/>
          </a:xfrm>
        </p:spPr>
        <p:txBody>
          <a:bodyPr/>
          <a:lstStyle/>
          <a:p>
            <a:pPr algn="ctr"/>
            <a:r>
              <a:rPr lang="en-GB" dirty="0"/>
              <a:t> </a:t>
            </a:r>
            <a:r>
              <a:rPr lang="en-GB" sz="2200" dirty="0"/>
              <a:t>COMMUNITY DEVELOPMENT WORKER PROGRAMME</a:t>
            </a:r>
          </a:p>
        </p:txBody>
      </p:sp>
    </p:spTree>
    <p:custDataLst>
      <p:tags r:id="rId1"/>
    </p:custDataLst>
    <p:extLst>
      <p:ext uri="{BB962C8B-B14F-4D97-AF65-F5344CB8AC3E}">
        <p14:creationId xmlns:p14="http://schemas.microsoft.com/office/powerpoint/2010/main" xmlns="" val="1875078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CDWP SKILLS AUDIT SUMMARY </a:t>
            </a:r>
          </a:p>
        </p:txBody>
      </p:sp>
      <p:sp>
        <p:nvSpPr>
          <p:cNvPr id="3" name="Slide Number Placeholder 2"/>
          <p:cNvSpPr>
            <a:spLocks noGrp="1"/>
          </p:cNvSpPr>
          <p:nvPr>
            <p:ph type="sldNum" sz="quarter" idx="4"/>
          </p:nvPr>
        </p:nvSpPr>
        <p:spPr/>
        <p:txBody>
          <a:bodyPr/>
          <a:lstStyle/>
          <a:p>
            <a:fld id="{8406839F-D7A4-4E5D-B93D-768AD4D1DB36}" type="slidenum">
              <a:rPr lang="en-ZA" smtClean="0"/>
              <a:pPr/>
              <a:t>10</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r>
              <a:rPr lang="en-ZA" dirty="0"/>
              <a:t>			 </a:t>
            </a:r>
            <a:r>
              <a:rPr lang="en-ZA" dirty="0">
                <a:solidFill>
                  <a:srgbClr val="FF0000"/>
                </a:solidFill>
              </a:rPr>
              <a:t>	</a:t>
            </a:r>
          </a:p>
          <a:p>
            <a:r>
              <a:rPr lang="en-ZA" dirty="0">
                <a:solidFill>
                  <a:srgbClr val="FF0000"/>
                </a:solidFill>
              </a:rPr>
              <a:t>				</a:t>
            </a:r>
            <a:endParaRPr lang="en-ZA" dirty="0"/>
          </a:p>
        </p:txBody>
      </p:sp>
      <p:graphicFrame>
        <p:nvGraphicFramePr>
          <p:cNvPr id="9" name="Table 8"/>
          <p:cNvGraphicFramePr>
            <a:graphicFrameLocks noGrp="1"/>
          </p:cNvGraphicFramePr>
          <p:nvPr>
            <p:extLst>
              <p:ext uri="{D42A27DB-BD31-4B8C-83A1-F6EECF244321}">
                <p14:modId xmlns:p14="http://schemas.microsoft.com/office/powerpoint/2010/main" xmlns="" val="829888834"/>
              </p:ext>
            </p:extLst>
          </p:nvPr>
        </p:nvGraphicFramePr>
        <p:xfrm>
          <a:off x="295276" y="1006560"/>
          <a:ext cx="8082804" cy="5486400"/>
        </p:xfrm>
        <a:graphic>
          <a:graphicData uri="http://schemas.openxmlformats.org/drawingml/2006/table">
            <a:tbl>
              <a:tblPr firstRow="1" firstCol="1" bandRow="1"/>
              <a:tblGrid>
                <a:gridCol w="2692548">
                  <a:extLst>
                    <a:ext uri="{9D8B030D-6E8A-4147-A177-3AD203B41FA5}">
                      <a16:colId xmlns:a16="http://schemas.microsoft.com/office/drawing/2014/main" xmlns="" val="514547902"/>
                    </a:ext>
                  </a:extLst>
                </a:gridCol>
                <a:gridCol w="1440160">
                  <a:extLst>
                    <a:ext uri="{9D8B030D-6E8A-4147-A177-3AD203B41FA5}">
                      <a16:colId xmlns:a16="http://schemas.microsoft.com/office/drawing/2014/main" xmlns="" val="2424728722"/>
                    </a:ext>
                  </a:extLst>
                </a:gridCol>
                <a:gridCol w="3950096">
                  <a:extLst>
                    <a:ext uri="{9D8B030D-6E8A-4147-A177-3AD203B41FA5}">
                      <a16:colId xmlns:a16="http://schemas.microsoft.com/office/drawing/2014/main" xmlns="" val="2856839009"/>
                    </a:ext>
                  </a:extLst>
                </a:gridCol>
              </a:tblGrid>
              <a:tr h="995454">
                <a:tc>
                  <a:txBody>
                    <a:bodyPr/>
                    <a:lstStyle/>
                    <a:p>
                      <a:pPr algn="just">
                        <a:lnSpc>
                          <a:spcPct val="150000"/>
                        </a:lnSpc>
                        <a:spcAft>
                          <a:spcPts val="0"/>
                        </a:spcAft>
                      </a:pPr>
                      <a:r>
                        <a:rPr lang="en-ZA" sz="1600" dirty="0">
                          <a:effectLst/>
                          <a:latin typeface="Century Gothic" panose="020B0502020202020204" pitchFamily="34" charset="0"/>
                          <a:ea typeface="Calibri" panose="020F0502020204030204" pitchFamily="34" charset="0"/>
                          <a:cs typeface="Arial" panose="020B0604020202020204" pitchFamily="34" charset="0"/>
                        </a:rPr>
                        <a:t>CDWs	</a:t>
                      </a:r>
                      <a:endParaRPr lang="en-ZA" sz="1600" dirty="0">
                        <a:effectLst/>
                        <a:latin typeface="Avenir"/>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149</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CDW Learnership: 139</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Diploma: 8</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Degree: 6</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54264694"/>
                  </a:ext>
                </a:extLst>
              </a:tr>
              <a:tr h="995454">
                <a:tc>
                  <a:txBody>
                    <a:bodyPr/>
                    <a:lstStyle/>
                    <a:p>
                      <a:pPr algn="just">
                        <a:lnSpc>
                          <a:spcPct val="150000"/>
                        </a:lnSpc>
                        <a:spcAft>
                          <a:spcPts val="0"/>
                        </a:spcAft>
                      </a:pPr>
                      <a:r>
                        <a:rPr lang="en-ZA" sz="1600" dirty="0">
                          <a:effectLst/>
                          <a:latin typeface="Century Gothic" panose="020B0502020202020204" pitchFamily="34" charset="0"/>
                          <a:ea typeface="Calibri" panose="020F0502020204030204" pitchFamily="34" charset="0"/>
                          <a:cs typeface="Arial" panose="020B0604020202020204" pitchFamily="34" charset="0"/>
                        </a:rPr>
                        <a:t>CDW Supervisors	</a:t>
                      </a:r>
                      <a:endParaRPr lang="en-ZA" sz="1600" dirty="0">
                        <a:effectLst/>
                        <a:latin typeface="Avenir"/>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13</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Certificate: 1</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Diploma: 1</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Degree: 1</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3821041356"/>
                  </a:ext>
                </a:extLst>
              </a:tr>
              <a:tr h="995454">
                <a:tc>
                  <a:txBody>
                    <a:bodyPr/>
                    <a:lstStyle/>
                    <a:p>
                      <a:pPr algn="l">
                        <a:lnSpc>
                          <a:spcPct val="150000"/>
                        </a:lnSpc>
                        <a:spcAft>
                          <a:spcPts val="0"/>
                        </a:spcAft>
                      </a:pPr>
                      <a:r>
                        <a:rPr lang="en-ZA" sz="1600" dirty="0">
                          <a:effectLst/>
                          <a:latin typeface="Century Gothic" panose="020B0502020202020204" pitchFamily="34" charset="0"/>
                          <a:ea typeface="Calibri" panose="020F0502020204030204" pitchFamily="34" charset="0"/>
                          <a:cs typeface="Arial" panose="020B0604020202020204" pitchFamily="34" charset="0"/>
                        </a:rPr>
                        <a:t>Regional Coordinators	</a:t>
                      </a:r>
                      <a:endParaRPr lang="en-ZA" sz="1600" dirty="0">
                        <a:effectLst/>
                        <a:latin typeface="Avenir"/>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ZA" sz="1600">
                          <a:effectLst/>
                          <a:latin typeface="Century Gothic" panose="020B0502020202020204" pitchFamily="34" charset="0"/>
                          <a:ea typeface="Calibri" panose="020F0502020204030204" pitchFamily="34" charset="0"/>
                          <a:cs typeface="Arial" panose="020B0604020202020204" pitchFamily="34" charset="0"/>
                        </a:rPr>
                        <a:t>8</a:t>
                      </a:r>
                      <a:endParaRPr lang="en-ZA"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Certificate: 2</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Diploma: 1</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Degree: 3</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468529434"/>
                  </a:ext>
                </a:extLst>
              </a:tr>
              <a:tr h="663636">
                <a:tc>
                  <a:txBody>
                    <a:bodyPr/>
                    <a:lstStyle/>
                    <a:p>
                      <a:pPr algn="just">
                        <a:lnSpc>
                          <a:spcPct val="150000"/>
                        </a:lnSpc>
                        <a:spcAft>
                          <a:spcPts val="0"/>
                        </a:spcAft>
                      </a:pPr>
                      <a:r>
                        <a:rPr lang="en-ZA" sz="1600">
                          <a:effectLst/>
                          <a:latin typeface="Century Gothic" panose="020B0502020202020204" pitchFamily="34" charset="0"/>
                          <a:ea typeface="Calibri" panose="020F0502020204030204" pitchFamily="34" charset="0"/>
                          <a:cs typeface="Arial" panose="020B0604020202020204" pitchFamily="34" charset="0"/>
                        </a:rPr>
                        <a:t>Provincial Office	</a:t>
                      </a:r>
                      <a:endParaRPr lang="en-ZA" sz="1600">
                        <a:effectLst/>
                        <a:latin typeface="Avenir"/>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12</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Diploma: 4</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Degree: 7</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979069074"/>
                  </a:ext>
                </a:extLst>
              </a:tr>
              <a:tr h="1314421">
                <a:tc>
                  <a:txBody>
                    <a:bodyPr/>
                    <a:lstStyle/>
                    <a:p>
                      <a:pPr>
                        <a:lnSpc>
                          <a:spcPct val="150000"/>
                        </a:lnSpc>
                      </a:pPr>
                      <a:r>
                        <a:rPr lang="en-ZA" sz="1600">
                          <a:effectLst/>
                          <a:latin typeface="Century Gothic" panose="020B0502020202020204" pitchFamily="34" charset="0"/>
                          <a:ea typeface="Calibri" panose="020F0502020204030204" pitchFamily="34" charset="0"/>
                          <a:cs typeface="Arial" panose="020B0604020202020204" pitchFamily="34" charset="0"/>
                        </a:rPr>
                        <a:t>Total	</a:t>
                      </a:r>
                      <a:endParaRPr lang="en-ZA" sz="160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182</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CDW Learnership: 139</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Certificate: 3</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Diploma: 14</a:t>
                      </a:r>
                      <a:endParaRPr lang="en-ZA" sz="1600" dirty="0">
                        <a:effectLst/>
                        <a:latin typeface="Calibri" panose="020F0502020204030204" pitchFamily="34" charset="0"/>
                      </a:endParaRPr>
                    </a:p>
                    <a:p>
                      <a:pPr>
                        <a:lnSpc>
                          <a:spcPct val="150000"/>
                        </a:lnSpc>
                      </a:pPr>
                      <a:r>
                        <a:rPr lang="en-ZA" sz="1600" dirty="0">
                          <a:effectLst/>
                          <a:latin typeface="Century Gothic" panose="020B0502020202020204" pitchFamily="34" charset="0"/>
                          <a:ea typeface="Calibri" panose="020F0502020204030204" pitchFamily="34" charset="0"/>
                          <a:cs typeface="Arial" panose="020B0604020202020204" pitchFamily="34" charset="0"/>
                        </a:rPr>
                        <a:t>Degree: 17</a:t>
                      </a:r>
                      <a:endParaRPr lang="en-ZA" sz="1600" dirty="0">
                        <a:effectLst/>
                        <a:latin typeface="Calibri" panose="020F050202020403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237605321"/>
                  </a:ext>
                </a:extLst>
              </a:tr>
            </a:tbl>
          </a:graphicData>
        </a:graphic>
      </p:graphicFrame>
    </p:spTree>
    <p:extLst>
      <p:ext uri="{BB962C8B-B14F-4D97-AF65-F5344CB8AC3E}">
        <p14:creationId xmlns:p14="http://schemas.microsoft.com/office/powerpoint/2010/main" xmlns="" val="3284029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CDWP CAPACITY BUILDING</a:t>
            </a:r>
          </a:p>
        </p:txBody>
      </p:sp>
      <p:sp>
        <p:nvSpPr>
          <p:cNvPr id="3" name="Slide Number Placeholder 2"/>
          <p:cNvSpPr>
            <a:spLocks noGrp="1"/>
          </p:cNvSpPr>
          <p:nvPr>
            <p:ph type="sldNum" sz="quarter" idx="4"/>
          </p:nvPr>
        </p:nvSpPr>
        <p:spPr/>
        <p:txBody>
          <a:bodyPr/>
          <a:lstStyle/>
          <a:p>
            <a:fld id="{8406839F-D7A4-4E5D-B93D-768AD4D1DB36}" type="slidenum">
              <a:rPr lang="en-ZA" smtClean="0"/>
              <a:pPr/>
              <a:t>11</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normAutofit lnSpcReduction="10000"/>
          </a:bodyPr>
          <a:lstStyle/>
          <a:p>
            <a:r>
              <a:rPr lang="en-ZA" dirty="0"/>
              <a:t>DLG/University of the Western Cape (LGSETA) </a:t>
            </a:r>
          </a:p>
          <a:p>
            <a:r>
              <a:rPr lang="en-ZA" dirty="0"/>
              <a:t>NQF Level 5</a:t>
            </a:r>
          </a:p>
          <a:p>
            <a:pPr marL="285750" indent="-285750">
              <a:buSzPct val="150000"/>
              <a:buFont typeface="Arial" panose="020B0604020202020204" pitchFamily="34" charset="0"/>
              <a:buChar char="•"/>
            </a:pPr>
            <a:r>
              <a:rPr lang="en-ZA" dirty="0"/>
              <a:t>5 Modules:  </a:t>
            </a:r>
          </a:p>
          <a:p>
            <a:pPr marL="342900" indent="-342900">
              <a:buFont typeface="+mj-lt"/>
              <a:buAutoNum type="arabicParenR"/>
            </a:pPr>
            <a:r>
              <a:rPr lang="en-US" b="0" dirty="0"/>
              <a:t>Introduction to Local Government Accounting &amp; Financial management </a:t>
            </a:r>
          </a:p>
          <a:p>
            <a:pPr marL="342900" indent="-342900">
              <a:buFont typeface="+mj-lt"/>
              <a:buAutoNum type="arabicParenR"/>
            </a:pPr>
            <a:r>
              <a:rPr lang="en-US" b="0" dirty="0"/>
              <a:t>Public Sector Contract &amp; Supply Chain Management </a:t>
            </a:r>
          </a:p>
          <a:p>
            <a:pPr marL="342900" indent="-342900">
              <a:buFont typeface="+mj-lt"/>
              <a:buAutoNum type="arabicParenR"/>
            </a:pPr>
            <a:r>
              <a:rPr lang="en-US" b="0" dirty="0"/>
              <a:t>Computer Mapping &amp; GIS for Local Government </a:t>
            </a:r>
          </a:p>
          <a:p>
            <a:pPr marL="342900" indent="-342900">
              <a:buFont typeface="+mj-lt"/>
              <a:buAutoNum type="arabicParenR"/>
            </a:pPr>
            <a:r>
              <a:rPr lang="en-ZA" b="0" dirty="0"/>
              <a:t>Communication &amp; Information Management </a:t>
            </a:r>
          </a:p>
          <a:p>
            <a:pPr marL="342900" indent="-342900">
              <a:buFont typeface="+mj-lt"/>
              <a:buAutoNum type="arabicParenR"/>
            </a:pPr>
            <a:r>
              <a:rPr lang="en-US" b="0" dirty="0"/>
              <a:t>Theories &amp; Approaches to Community Development </a:t>
            </a:r>
          </a:p>
          <a:p>
            <a:pPr marL="457200" indent="-457200">
              <a:buFont typeface="Arial" panose="020B0604020202020204" pitchFamily="34" charset="0"/>
              <a:buChar char="•"/>
            </a:pPr>
            <a:endParaRPr lang="en-US" b="0" dirty="0"/>
          </a:p>
          <a:p>
            <a:pPr marL="285750" indent="-285750">
              <a:buSzPct val="150000"/>
              <a:buFont typeface="Arial" panose="020B0604020202020204" pitchFamily="34" charset="0"/>
              <a:buChar char="•"/>
            </a:pPr>
            <a:r>
              <a:rPr lang="en-US" b="0" dirty="0"/>
              <a:t>Cost of </a:t>
            </a:r>
            <a:r>
              <a:rPr lang="en-US" dirty="0"/>
              <a:t>R3 069 150.00 </a:t>
            </a:r>
          </a:p>
          <a:p>
            <a:pPr marL="285750" indent="-285750">
              <a:buFont typeface="Wingdings" panose="05000000000000000000" pitchFamily="2" charset="2"/>
              <a:buChar char="v"/>
            </a:pPr>
            <a:endParaRPr lang="en-ZA" dirty="0"/>
          </a:p>
          <a:p>
            <a:r>
              <a:rPr lang="en-ZA" dirty="0">
                <a:ea typeface="Times New Roman" panose="02020603050405020304" pitchFamily="18" charset="0"/>
                <a:cs typeface="Arial" panose="020B0604020202020204" pitchFamily="34" charset="0"/>
              </a:rPr>
              <a:t>Municipal Middle Management Development Programme (MMMDP)</a:t>
            </a:r>
            <a:endParaRPr lang="en-US" dirty="0"/>
          </a:p>
          <a:p>
            <a:pPr marL="285750" indent="-285750">
              <a:buSzPct val="150000"/>
              <a:buFont typeface="Arial" panose="020B0604020202020204" pitchFamily="34" charset="0"/>
              <a:buChar char="•"/>
            </a:pPr>
            <a:r>
              <a:rPr lang="en-US" b="0" dirty="0"/>
              <a:t>Approved 2017 MMMDP course for the 20 CDW Programme officials facilitated by the University of Stellenbosch</a:t>
            </a:r>
          </a:p>
          <a:p>
            <a:pPr marL="285750" indent="-285750">
              <a:buSzPct val="150000"/>
              <a:buFont typeface="Arial" panose="020B0604020202020204" pitchFamily="34" charset="0"/>
              <a:buChar char="•"/>
            </a:pPr>
            <a:r>
              <a:rPr lang="en-ZA" b="0" dirty="0"/>
              <a:t>Cost of </a:t>
            </a:r>
            <a:r>
              <a:rPr lang="en-ZA" dirty="0"/>
              <a:t>R 252 000.00 </a:t>
            </a:r>
            <a:r>
              <a:rPr lang="en-ZA" b="0" dirty="0"/>
              <a:t>for 20 CDW officials </a:t>
            </a:r>
          </a:p>
          <a:p>
            <a:pPr marL="285750" indent="-285750">
              <a:buSzPct val="150000"/>
              <a:buFont typeface="Arial" panose="020B0604020202020204" pitchFamily="34" charset="0"/>
              <a:buChar char="•"/>
            </a:pPr>
            <a:endParaRPr lang="en-ZA" b="0" dirty="0"/>
          </a:p>
          <a:p>
            <a:pPr marL="285750" indent="-285750">
              <a:buSzPct val="150000"/>
              <a:buFont typeface="Arial" panose="020B0604020202020204" pitchFamily="34" charset="0"/>
              <a:buChar char="•"/>
            </a:pPr>
            <a:r>
              <a:rPr lang="en-ZA" b="0" dirty="0"/>
              <a:t>On going capacity building through Workplace Skills Plan and the Provincial Training Institute </a:t>
            </a:r>
          </a:p>
          <a:p>
            <a:pPr marL="466725" lvl="1" indent="-285750">
              <a:buSzPct val="150000"/>
            </a:pPr>
            <a:endParaRPr lang="en-ZA" sz="1800" dirty="0"/>
          </a:p>
        </p:txBody>
      </p:sp>
    </p:spTree>
    <p:extLst>
      <p:ext uri="{BB962C8B-B14F-4D97-AF65-F5344CB8AC3E}">
        <p14:creationId xmlns:p14="http://schemas.microsoft.com/office/powerpoint/2010/main" xmlns="" val="1013062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177398"/>
            <a:ext cx="8597205" cy="559256"/>
          </a:xfrm>
        </p:spPr>
        <p:txBody>
          <a:bodyPr/>
          <a:lstStyle/>
          <a:p>
            <a:r>
              <a:rPr lang="en-ZA" dirty="0"/>
              <a:t>CDW PLACEMENT AND INSTITUTIONAL ARRANGEMENT</a:t>
            </a:r>
          </a:p>
        </p:txBody>
      </p:sp>
      <p:sp>
        <p:nvSpPr>
          <p:cNvPr id="3" name="Slide Number Placeholder 2"/>
          <p:cNvSpPr>
            <a:spLocks noGrp="1"/>
          </p:cNvSpPr>
          <p:nvPr>
            <p:ph type="sldNum" sz="quarter" idx="4"/>
          </p:nvPr>
        </p:nvSpPr>
        <p:spPr/>
        <p:txBody>
          <a:bodyPr/>
          <a:lstStyle/>
          <a:p>
            <a:fld id="{8406839F-D7A4-4E5D-B93D-768AD4D1DB36}" type="slidenum">
              <a:rPr lang="en-ZA" smtClean="0"/>
              <a:pPr/>
              <a:t>12</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marL="285750" indent="-285750" algn="just">
              <a:lnSpc>
                <a:spcPct val="150000"/>
              </a:lnSpc>
              <a:buSzPct val="150000"/>
              <a:buFont typeface="Arial" panose="020B0604020202020204" pitchFamily="34" charset="0"/>
              <a:buChar char="•"/>
            </a:pPr>
            <a:r>
              <a:rPr lang="en-ZA" b="0" dirty="0"/>
              <a:t>DLG has entered into Memorandum of Agreements, with 25 Municipalities  across the Province.</a:t>
            </a:r>
          </a:p>
          <a:p>
            <a:pPr marL="285750" indent="-285750" algn="just">
              <a:lnSpc>
                <a:spcPct val="150000"/>
              </a:lnSpc>
              <a:buSzPct val="150000"/>
              <a:buFont typeface="Arial" panose="020B0604020202020204" pitchFamily="34" charset="0"/>
              <a:buChar char="•"/>
            </a:pPr>
            <a:r>
              <a:rPr lang="en-ZA" b="0" dirty="0"/>
              <a:t>Memorandum of Agreements regulates the relationship between DLG and Municipalities.</a:t>
            </a:r>
          </a:p>
          <a:p>
            <a:pPr marL="285750" indent="-285750" algn="just">
              <a:lnSpc>
                <a:spcPct val="150000"/>
              </a:lnSpc>
              <a:buSzPct val="150000"/>
              <a:buFont typeface="Arial" panose="020B0604020202020204" pitchFamily="34" charset="0"/>
              <a:buChar char="•"/>
            </a:pPr>
            <a:r>
              <a:rPr lang="en-US" b="0" dirty="0"/>
              <a:t>CDWs are accommodated in municipal facilities inclusive of Thusong Services Centres.</a:t>
            </a:r>
          </a:p>
          <a:p>
            <a:pPr marL="285750" indent="-285750" algn="just">
              <a:lnSpc>
                <a:spcPct val="150000"/>
              </a:lnSpc>
              <a:buSzPct val="150000"/>
              <a:buFont typeface="Arial" panose="020B0604020202020204" pitchFamily="34" charset="0"/>
              <a:buChar char="•"/>
            </a:pPr>
            <a:r>
              <a:rPr lang="en-ZA" b="0" dirty="0"/>
              <a:t>CDWs are providing support to municipal initiatives and programmes.</a:t>
            </a:r>
            <a:endParaRPr lang="en-ZA" b="0" dirty="0">
              <a:solidFill>
                <a:srgbClr val="FF0000"/>
              </a:solidFill>
            </a:endParaRPr>
          </a:p>
          <a:p>
            <a:pPr marL="285750" indent="-285750" algn="just">
              <a:lnSpc>
                <a:spcPct val="150000"/>
              </a:lnSpc>
              <a:buSzPct val="150000"/>
              <a:buFont typeface="Arial" panose="020B0604020202020204" pitchFamily="34" charset="0"/>
              <a:buChar char="•"/>
            </a:pPr>
            <a:r>
              <a:rPr lang="en-ZA" b="0" dirty="0"/>
              <a:t>Regular local engagements  between DLG and designated officials  of various Municipalities are held to discuss how the various programmes can support each other to improve service delivery to communities. </a:t>
            </a:r>
          </a:p>
          <a:p>
            <a:endParaRPr lang="en-ZA" dirty="0"/>
          </a:p>
        </p:txBody>
      </p:sp>
    </p:spTree>
    <p:extLst>
      <p:ext uri="{BB962C8B-B14F-4D97-AF65-F5344CB8AC3E}">
        <p14:creationId xmlns:p14="http://schemas.microsoft.com/office/powerpoint/2010/main" xmlns="" val="538517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CDWP BUDGET 2016/17 AND 2017/18</a:t>
            </a:r>
          </a:p>
        </p:txBody>
      </p:sp>
      <p:sp>
        <p:nvSpPr>
          <p:cNvPr id="3" name="Slide Number Placeholder 2"/>
          <p:cNvSpPr>
            <a:spLocks noGrp="1"/>
          </p:cNvSpPr>
          <p:nvPr>
            <p:ph type="sldNum" sz="quarter" idx="4"/>
          </p:nvPr>
        </p:nvSpPr>
        <p:spPr/>
        <p:txBody>
          <a:bodyPr/>
          <a:lstStyle/>
          <a:p>
            <a:fld id="{8406839F-D7A4-4E5D-B93D-768AD4D1DB36}" type="slidenum">
              <a:rPr lang="en-ZA" smtClean="0"/>
              <a:pPr/>
              <a:t>13</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endParaRPr lang="en-ZA" dirty="0"/>
          </a:p>
        </p:txBody>
      </p:sp>
      <p:graphicFrame>
        <p:nvGraphicFramePr>
          <p:cNvPr id="6" name="Chart 5"/>
          <p:cNvGraphicFramePr>
            <a:graphicFrameLocks/>
          </p:cNvGraphicFramePr>
          <p:nvPr>
            <p:extLst>
              <p:ext uri="{D42A27DB-BD31-4B8C-83A1-F6EECF244321}">
                <p14:modId xmlns:p14="http://schemas.microsoft.com/office/powerpoint/2010/main" xmlns="" val="3557630405"/>
              </p:ext>
            </p:extLst>
          </p:nvPr>
        </p:nvGraphicFramePr>
        <p:xfrm>
          <a:off x="2116898" y="1166617"/>
          <a:ext cx="6275539" cy="4795772"/>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cstate="print"/>
          <a:stretch>
            <a:fillRect/>
          </a:stretch>
        </p:blipFill>
        <p:spPr>
          <a:xfrm>
            <a:off x="177974" y="1266825"/>
            <a:ext cx="3276600" cy="952500"/>
          </a:xfrm>
          <a:prstGeom prst="rect">
            <a:avLst/>
          </a:prstGeom>
        </p:spPr>
      </p:pic>
    </p:spTree>
    <p:extLst>
      <p:ext uri="{BB962C8B-B14F-4D97-AF65-F5344CB8AC3E}">
        <p14:creationId xmlns:p14="http://schemas.microsoft.com/office/powerpoint/2010/main" xmlns="" val="3589765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CDWP TRANSFER FUNDING 2017/18</a:t>
            </a:r>
          </a:p>
        </p:txBody>
      </p:sp>
      <p:sp>
        <p:nvSpPr>
          <p:cNvPr id="3" name="Slide Number Placeholder 2"/>
          <p:cNvSpPr>
            <a:spLocks noGrp="1"/>
          </p:cNvSpPr>
          <p:nvPr>
            <p:ph type="sldNum" sz="quarter" idx="4"/>
          </p:nvPr>
        </p:nvSpPr>
        <p:spPr/>
        <p:txBody>
          <a:bodyPr/>
          <a:lstStyle/>
          <a:p>
            <a:fld id="{8406839F-D7A4-4E5D-B93D-768AD4D1DB36}" type="slidenum">
              <a:rPr lang="en-ZA" smtClean="0"/>
              <a:pPr/>
              <a:t>14</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endParaRPr lang="en-ZA" dirty="0"/>
          </a:p>
        </p:txBody>
      </p:sp>
      <p:pic>
        <p:nvPicPr>
          <p:cNvPr id="6" name="Picture 5"/>
          <p:cNvPicPr>
            <a:picLocks noChangeAspect="1"/>
          </p:cNvPicPr>
          <p:nvPr/>
        </p:nvPicPr>
        <p:blipFill>
          <a:blip r:embed="rId2" cstate="print"/>
          <a:stretch>
            <a:fillRect/>
          </a:stretch>
        </p:blipFill>
        <p:spPr>
          <a:xfrm>
            <a:off x="202916" y="1142483"/>
            <a:ext cx="8891644" cy="4807380"/>
          </a:xfrm>
          <a:prstGeom prst="rect">
            <a:avLst/>
          </a:prstGeom>
        </p:spPr>
      </p:pic>
    </p:spTree>
    <p:extLst>
      <p:ext uri="{BB962C8B-B14F-4D97-AF65-F5344CB8AC3E}">
        <p14:creationId xmlns:p14="http://schemas.microsoft.com/office/powerpoint/2010/main" xmlns="" val="324470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CDWP TRANSFER FUNDING 2018/19</a:t>
            </a:r>
          </a:p>
        </p:txBody>
      </p:sp>
      <p:sp>
        <p:nvSpPr>
          <p:cNvPr id="3" name="Slide Number Placeholder 2"/>
          <p:cNvSpPr>
            <a:spLocks noGrp="1"/>
          </p:cNvSpPr>
          <p:nvPr>
            <p:ph type="sldNum" sz="quarter" idx="4"/>
          </p:nvPr>
        </p:nvSpPr>
        <p:spPr/>
        <p:txBody>
          <a:bodyPr/>
          <a:lstStyle/>
          <a:p>
            <a:fld id="{8406839F-D7A4-4E5D-B93D-768AD4D1DB36}" type="slidenum">
              <a:rPr lang="en-ZA" smtClean="0"/>
              <a:pPr/>
              <a:t>15</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pic>
        <p:nvPicPr>
          <p:cNvPr id="7" name="Picture 6"/>
          <p:cNvPicPr>
            <a:picLocks noChangeAspect="1"/>
          </p:cNvPicPr>
          <p:nvPr/>
        </p:nvPicPr>
        <p:blipFill>
          <a:blip r:embed="rId2" cstate="print"/>
          <a:stretch>
            <a:fillRect/>
          </a:stretch>
        </p:blipFill>
        <p:spPr>
          <a:xfrm>
            <a:off x="440605" y="1196752"/>
            <a:ext cx="1963082" cy="4822354"/>
          </a:xfrm>
          <a:prstGeom prst="rect">
            <a:avLst/>
          </a:prstGeom>
        </p:spPr>
      </p:pic>
      <p:graphicFrame>
        <p:nvGraphicFramePr>
          <p:cNvPr id="6" name="Chart 5"/>
          <p:cNvGraphicFramePr>
            <a:graphicFrameLocks/>
          </p:cNvGraphicFramePr>
          <p:nvPr>
            <p:extLst>
              <p:ext uri="{D42A27DB-BD31-4B8C-83A1-F6EECF244321}">
                <p14:modId xmlns:p14="http://schemas.microsoft.com/office/powerpoint/2010/main" xmlns="" val="881024243"/>
              </p:ext>
            </p:extLst>
          </p:nvPr>
        </p:nvGraphicFramePr>
        <p:xfrm>
          <a:off x="2403686" y="1288799"/>
          <a:ext cx="6634123" cy="51056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46623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PARTNERSHIP PROGRAMMES</a:t>
            </a:r>
          </a:p>
        </p:txBody>
      </p:sp>
      <p:sp>
        <p:nvSpPr>
          <p:cNvPr id="3" name="Slide Number Placeholder 2"/>
          <p:cNvSpPr>
            <a:spLocks noGrp="1"/>
          </p:cNvSpPr>
          <p:nvPr>
            <p:ph type="sldNum" sz="quarter" idx="4"/>
          </p:nvPr>
        </p:nvSpPr>
        <p:spPr/>
        <p:txBody>
          <a:bodyPr/>
          <a:lstStyle/>
          <a:p>
            <a:fld id="{8406839F-D7A4-4E5D-B93D-768AD4D1DB36}" type="slidenum">
              <a:rPr lang="en-ZA" smtClean="0"/>
              <a:pPr/>
              <a:t>16</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normAutofit fontScale="77500" lnSpcReduction="20000"/>
          </a:bodyPr>
          <a:lstStyle/>
          <a:p>
            <a:pPr marL="285750" lvl="0" indent="-285750" algn="just" defTabSz="457200">
              <a:spcBef>
                <a:spcPct val="20000"/>
              </a:spcBef>
              <a:buSzPct val="150000"/>
              <a:buFont typeface="Arial" panose="020B0604020202020204" pitchFamily="34" charset="0"/>
              <a:buChar char="•"/>
            </a:pPr>
            <a:r>
              <a:rPr lang="en-ZA" sz="1900" dirty="0">
                <a:solidFill>
                  <a:prstClr val="black"/>
                </a:solidFill>
              </a:rPr>
              <a:t>Department of Economic Development and Tourism:  </a:t>
            </a:r>
            <a:r>
              <a:rPr lang="en-ZA" sz="1900" b="0" dirty="0">
                <a:solidFill>
                  <a:prstClr val="black"/>
                </a:solidFill>
              </a:rPr>
              <a:t>Implementation of Occupational Skills Readiness Project in West Coast. CDWs recruited a </a:t>
            </a:r>
            <a:r>
              <a:rPr lang="en-ZA" sz="1900" i="1" dirty="0">
                <a:solidFill>
                  <a:prstClr val="black"/>
                </a:solidFill>
              </a:rPr>
              <a:t>total number of 1008</a:t>
            </a:r>
            <a:r>
              <a:rPr lang="en-ZA" sz="1900" b="0" dirty="0">
                <a:solidFill>
                  <a:prstClr val="black"/>
                </a:solidFill>
              </a:rPr>
              <a:t> </a:t>
            </a:r>
            <a:r>
              <a:rPr lang="en-ZA" sz="1900" i="1" dirty="0">
                <a:solidFill>
                  <a:prstClr val="black"/>
                </a:solidFill>
              </a:rPr>
              <a:t>unemployed youth</a:t>
            </a:r>
            <a:r>
              <a:rPr lang="en-ZA" sz="1900" b="0" dirty="0">
                <a:solidFill>
                  <a:prstClr val="black"/>
                </a:solidFill>
              </a:rPr>
              <a:t> of the West Coast region for the West Coast Education and Skills Plan.</a:t>
            </a:r>
          </a:p>
          <a:p>
            <a:pPr lvl="0" algn="just" defTabSz="457200">
              <a:spcBef>
                <a:spcPct val="20000"/>
              </a:spcBef>
              <a:buSzPct val="150000"/>
            </a:pPr>
            <a:endParaRPr lang="en-ZA" sz="1900" b="0"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sz="1900" dirty="0">
                <a:solidFill>
                  <a:prstClr val="black"/>
                </a:solidFill>
              </a:rPr>
              <a:t>College of Cape Town: </a:t>
            </a:r>
            <a:r>
              <a:rPr lang="en-ZA" sz="1900" b="0" dirty="0">
                <a:solidFill>
                  <a:prstClr val="black"/>
                </a:solidFill>
              </a:rPr>
              <a:t>CDWs offered the College of Cape Town with wide network system as an additional recruitment support system. Provided the College with a list of more than 100 potential candidates which was contacted to participate in further assessment and training programme. </a:t>
            </a:r>
          </a:p>
          <a:p>
            <a:pPr marL="285750" lvl="0" indent="-285750" algn="just" defTabSz="457200">
              <a:spcBef>
                <a:spcPct val="20000"/>
              </a:spcBef>
              <a:buSzPct val="150000"/>
              <a:buFont typeface="Arial" panose="020B0604020202020204" pitchFamily="34" charset="0"/>
              <a:buChar char="•"/>
            </a:pPr>
            <a:endParaRPr lang="en-ZA" sz="1900" b="0"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sz="1900" dirty="0">
                <a:solidFill>
                  <a:prstClr val="black"/>
                </a:solidFill>
              </a:rPr>
              <a:t>Office of the Consumer Protector:  </a:t>
            </a:r>
            <a:r>
              <a:rPr lang="en-ZA" sz="1900" b="0" dirty="0">
                <a:solidFill>
                  <a:prstClr val="black"/>
                </a:solidFill>
              </a:rPr>
              <a:t>To strengthen cooperative governance by rollout of events, workshops and information sessions hosted by the Consumer Protector. </a:t>
            </a:r>
          </a:p>
          <a:p>
            <a:pPr marL="285750" lvl="0" indent="-285750" algn="just" defTabSz="457200">
              <a:spcBef>
                <a:spcPct val="20000"/>
              </a:spcBef>
              <a:buSzPct val="150000"/>
              <a:buFont typeface="Arial" panose="020B0604020202020204" pitchFamily="34" charset="0"/>
              <a:buChar char="•"/>
            </a:pPr>
            <a:endParaRPr lang="en-ZA" sz="1900" b="0"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sz="1900" dirty="0">
                <a:solidFill>
                  <a:prstClr val="black"/>
                </a:solidFill>
              </a:rPr>
              <a:t>Western Cape Liquor Authority (WCLA):  </a:t>
            </a:r>
            <a:r>
              <a:rPr lang="en-ZA" sz="1900" b="0" dirty="0">
                <a:solidFill>
                  <a:prstClr val="black"/>
                </a:solidFill>
              </a:rPr>
              <a:t>To strengthen cooperative governance by rollout of events, programs and projects hosted by WCLA, to educate communities on latest developments.</a:t>
            </a:r>
          </a:p>
          <a:p>
            <a:pPr marL="285750" lvl="0" indent="-285750" algn="just" defTabSz="457200">
              <a:spcBef>
                <a:spcPct val="20000"/>
              </a:spcBef>
              <a:buSzPct val="150000"/>
              <a:buFont typeface="Arial" panose="020B0604020202020204" pitchFamily="34" charset="0"/>
              <a:buChar char="•"/>
            </a:pPr>
            <a:endParaRPr lang="en-ZA" sz="1900" b="0"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sz="1900" dirty="0">
                <a:solidFill>
                  <a:prstClr val="black"/>
                </a:solidFill>
              </a:rPr>
              <a:t>Department of Agriculture:  </a:t>
            </a:r>
            <a:r>
              <a:rPr lang="en-ZA" sz="1900" b="0" dirty="0">
                <a:solidFill>
                  <a:prstClr val="black"/>
                </a:solidFill>
              </a:rPr>
              <a:t>Registration of beneficiaries by CDWs.  CDWs identified areas and households where beneficiaries can start food gardens</a:t>
            </a:r>
          </a:p>
          <a:p>
            <a:pPr marL="285750" lvl="0" indent="-285750" algn="just" defTabSz="457200">
              <a:spcBef>
                <a:spcPct val="20000"/>
              </a:spcBef>
              <a:buSzPct val="150000"/>
              <a:buFont typeface="Arial" panose="020B0604020202020204" pitchFamily="34" charset="0"/>
              <a:buChar char="•"/>
            </a:pPr>
            <a:endParaRPr lang="en-ZA" sz="1900" b="0"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sz="1900" dirty="0">
                <a:solidFill>
                  <a:prstClr val="black"/>
                </a:solidFill>
              </a:rPr>
              <a:t>Office of the Public Protector South Africa:  </a:t>
            </a:r>
            <a:r>
              <a:rPr lang="en-ZA" sz="1900" b="0" dirty="0">
                <a:solidFill>
                  <a:prstClr val="black"/>
                </a:solidFill>
              </a:rPr>
              <a:t>CDWP co-operate on all activities that take place at community level such as workshops and the joint hosting of activities.</a:t>
            </a:r>
          </a:p>
          <a:p>
            <a:endParaRPr lang="en-ZA" dirty="0"/>
          </a:p>
        </p:txBody>
      </p:sp>
    </p:spTree>
    <p:extLst>
      <p:ext uri="{BB962C8B-B14F-4D97-AF65-F5344CB8AC3E}">
        <p14:creationId xmlns:p14="http://schemas.microsoft.com/office/powerpoint/2010/main" xmlns="" val="1914019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PARTNERSHIP PROGRAMMES</a:t>
            </a:r>
          </a:p>
        </p:txBody>
      </p:sp>
      <p:sp>
        <p:nvSpPr>
          <p:cNvPr id="3" name="Slide Number Placeholder 2"/>
          <p:cNvSpPr>
            <a:spLocks noGrp="1"/>
          </p:cNvSpPr>
          <p:nvPr>
            <p:ph type="sldNum" sz="quarter" idx="4"/>
          </p:nvPr>
        </p:nvSpPr>
        <p:spPr/>
        <p:txBody>
          <a:bodyPr/>
          <a:lstStyle/>
          <a:p>
            <a:fld id="{8406839F-D7A4-4E5D-B93D-768AD4D1DB36}" type="slidenum">
              <a:rPr lang="en-ZA" smtClean="0"/>
              <a:pPr/>
              <a:t>17</a:t>
            </a:fld>
            <a:endParaRPr lang="en-ZA" dirty="0"/>
          </a:p>
        </p:txBody>
      </p:sp>
      <p:sp>
        <p:nvSpPr>
          <p:cNvPr id="4" name="Footer Placeholder 3"/>
          <p:cNvSpPr>
            <a:spLocks noGrp="1"/>
          </p:cNvSpPr>
          <p:nvPr>
            <p:ph type="ftr" sz="quarter" idx="3"/>
          </p:nvPr>
        </p:nvSpPr>
        <p:spPr/>
        <p:txBody>
          <a:bodyPr/>
          <a:lstStyle/>
          <a:p>
            <a:r>
              <a:rPr lang="en-ZA" dirty="0"/>
              <a:t>Heinrich Magerman</a:t>
            </a:r>
            <a:endParaRPr lang="en-GB" dirty="0"/>
          </a:p>
        </p:txBody>
      </p:sp>
      <p:sp>
        <p:nvSpPr>
          <p:cNvPr id="5" name="Text Placeholder 4"/>
          <p:cNvSpPr>
            <a:spLocks noGrp="1"/>
          </p:cNvSpPr>
          <p:nvPr>
            <p:ph type="body" sz="quarter" idx="10"/>
          </p:nvPr>
        </p:nvSpPr>
        <p:spPr/>
        <p:txBody>
          <a:bodyPr>
            <a:normAutofit/>
          </a:bodyPr>
          <a:lstStyle/>
          <a:p>
            <a:pPr marL="285750" lvl="0" indent="-285750" algn="just" defTabSz="457200">
              <a:spcBef>
                <a:spcPct val="20000"/>
              </a:spcBef>
              <a:buSzPct val="150000"/>
              <a:buFont typeface="Arial" panose="020B0604020202020204" pitchFamily="34" charset="0"/>
              <a:buChar char="•"/>
            </a:pPr>
            <a:r>
              <a:rPr lang="en-ZA" dirty="0">
                <a:solidFill>
                  <a:prstClr val="black"/>
                </a:solidFill>
              </a:rPr>
              <a:t>Department of Environmental Affairs and Development Planning:  </a:t>
            </a:r>
            <a:r>
              <a:rPr lang="en-ZA" b="0" dirty="0">
                <a:solidFill>
                  <a:prstClr val="black"/>
                </a:solidFill>
              </a:rPr>
              <a:t>To encourage and capacitate individuals, households and communities at large to take control of their immediate environment. Exploring ways to promote sustainable living which will lead to the transfer of skills and job creation.</a:t>
            </a:r>
            <a:endParaRPr lang="en-ZA" dirty="0">
              <a:solidFill>
                <a:prstClr val="black"/>
              </a:solidFill>
            </a:endParaRPr>
          </a:p>
          <a:p>
            <a:pPr marL="285750" lvl="0" indent="-285750" algn="just" defTabSz="457200">
              <a:spcBef>
                <a:spcPct val="20000"/>
              </a:spcBef>
              <a:buSzPct val="150000"/>
              <a:buFont typeface="Arial" panose="020B0604020202020204" pitchFamily="34" charset="0"/>
              <a:buChar char="•"/>
            </a:pPr>
            <a:endParaRPr lang="en-ZA"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dirty="0">
                <a:solidFill>
                  <a:prstClr val="black"/>
                </a:solidFill>
              </a:rPr>
              <a:t>Department of Home Affairs:  </a:t>
            </a:r>
            <a:r>
              <a:rPr lang="en-ZA" b="0" dirty="0">
                <a:solidFill>
                  <a:prstClr val="black"/>
                </a:solidFill>
              </a:rPr>
              <a:t>To engage with communities to ensure that they receive feedback on latest developments in respect of the Department of Home Affairs. CDWP assists with reissuing of documentation after fires in informal settlements, etc. </a:t>
            </a:r>
          </a:p>
          <a:p>
            <a:pPr marL="285750" lvl="0" indent="-285750" algn="just" defTabSz="457200">
              <a:spcBef>
                <a:spcPct val="20000"/>
              </a:spcBef>
              <a:buSzPct val="150000"/>
              <a:buFont typeface="Arial" panose="020B0604020202020204" pitchFamily="34" charset="0"/>
              <a:buChar char="•"/>
            </a:pPr>
            <a:endParaRPr lang="en-ZA"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dirty="0">
                <a:solidFill>
                  <a:prstClr val="black"/>
                </a:solidFill>
              </a:rPr>
              <a:t>Department of Health:  </a:t>
            </a:r>
            <a:r>
              <a:rPr lang="en-ZA" b="0" dirty="0">
                <a:solidFill>
                  <a:prstClr val="black"/>
                </a:solidFill>
              </a:rPr>
              <a:t>To engage with community members to ensure that communities are sensitised about programmes and interventions  by the Department of Health</a:t>
            </a:r>
          </a:p>
          <a:p>
            <a:pPr marL="285750" lvl="0" indent="-285750" algn="just" defTabSz="457200">
              <a:spcBef>
                <a:spcPct val="20000"/>
              </a:spcBef>
              <a:buSzPct val="150000"/>
              <a:buFont typeface="Arial" panose="020B0604020202020204" pitchFamily="34" charset="0"/>
              <a:buChar char="•"/>
            </a:pPr>
            <a:endParaRPr lang="en-ZA" b="0" dirty="0">
              <a:solidFill>
                <a:prstClr val="black"/>
              </a:solidFill>
            </a:endParaRPr>
          </a:p>
          <a:p>
            <a:pPr marL="285750" lvl="0" indent="-285750" algn="just" defTabSz="457200">
              <a:spcBef>
                <a:spcPct val="20000"/>
              </a:spcBef>
              <a:buSzPct val="150000"/>
              <a:buFont typeface="Arial" panose="020B0604020202020204" pitchFamily="34" charset="0"/>
              <a:buChar char="•"/>
            </a:pPr>
            <a:r>
              <a:rPr lang="en-ZA" dirty="0">
                <a:solidFill>
                  <a:prstClr val="black"/>
                </a:solidFill>
              </a:rPr>
              <a:t>Epilepsy South Africa – Western Cape:  </a:t>
            </a:r>
            <a:r>
              <a:rPr lang="en-ZA" b="0" dirty="0">
                <a:solidFill>
                  <a:prstClr val="black"/>
                </a:solidFill>
              </a:rPr>
              <a:t>To strengthen cooperative relations to mobilize, loud hail and engage communities to attend and take part in events, programs and projects in collaboration with partner.</a:t>
            </a:r>
          </a:p>
          <a:p>
            <a:endParaRPr lang="en-ZA" dirty="0"/>
          </a:p>
        </p:txBody>
      </p:sp>
    </p:spTree>
    <p:extLst>
      <p:ext uri="{BB962C8B-B14F-4D97-AF65-F5344CB8AC3E}">
        <p14:creationId xmlns:p14="http://schemas.microsoft.com/office/powerpoint/2010/main" xmlns="" val="2552372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ZA"/>
          </a:p>
        </p:txBody>
      </p:sp>
      <p:sp>
        <p:nvSpPr>
          <p:cNvPr id="3" name="Subtitle 2"/>
          <p:cNvSpPr>
            <a:spLocks noGrp="1"/>
          </p:cNvSpPr>
          <p:nvPr>
            <p:ph type="subTitle" idx="1"/>
          </p:nvPr>
        </p:nvSpPr>
        <p:spPr/>
        <p:txBody>
          <a:bodyPr/>
          <a:lstStyle/>
          <a:p>
            <a:endParaRPr lang="en-ZA"/>
          </a:p>
        </p:txBody>
      </p:sp>
      <p:sp>
        <p:nvSpPr>
          <p:cNvPr id="4" name="Text Placeholder 3"/>
          <p:cNvSpPr>
            <a:spLocks noGrp="1"/>
          </p:cNvSpPr>
          <p:nvPr>
            <p:ph type="body" sz="quarter" idx="10"/>
          </p:nvPr>
        </p:nvSpPr>
        <p:spPr/>
        <p:txBody>
          <a:bodyPr/>
          <a:lstStyle/>
          <a:p>
            <a:endParaRPr lang="en-ZA"/>
          </a:p>
        </p:txBody>
      </p:sp>
      <p:sp>
        <p:nvSpPr>
          <p:cNvPr id="5" name="Text Placeholder 4"/>
          <p:cNvSpPr>
            <a:spLocks noGrp="1"/>
          </p:cNvSpPr>
          <p:nvPr>
            <p:ph type="body" sz="quarter" idx="11"/>
          </p:nvPr>
        </p:nvSpPr>
        <p:spPr/>
        <p:txBody>
          <a:bodyPr/>
          <a:lstStyle/>
          <a:p>
            <a:endParaRPr lang="en-Z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ECONOMIC OPPORTUNITIES SUPPORTED</a:t>
            </a:r>
          </a:p>
        </p:txBody>
      </p:sp>
      <p:sp>
        <p:nvSpPr>
          <p:cNvPr id="3" name="Slide Number Placeholder 2"/>
          <p:cNvSpPr>
            <a:spLocks noGrp="1"/>
          </p:cNvSpPr>
          <p:nvPr>
            <p:ph type="sldNum" sz="quarter" idx="4"/>
          </p:nvPr>
        </p:nvSpPr>
        <p:spPr/>
        <p:txBody>
          <a:bodyPr/>
          <a:lstStyle/>
          <a:p>
            <a:fld id="{8406839F-D7A4-4E5D-B93D-768AD4D1DB36}" type="slidenum">
              <a:rPr lang="en-ZA" smtClean="0"/>
              <a:pPr/>
              <a:t>19</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algn="just"/>
            <a:r>
              <a:rPr lang="en-ZA" dirty="0"/>
              <a:t>Local Economic Development</a:t>
            </a:r>
          </a:p>
          <a:p>
            <a:pPr marL="285750" lvl="0" indent="-285750" algn="just">
              <a:lnSpc>
                <a:spcPct val="150000"/>
              </a:lnSpc>
              <a:buSzPct val="150000"/>
              <a:buFont typeface="Arial" panose="020B0604020202020204" pitchFamily="34" charset="0"/>
              <a:buChar char="•"/>
            </a:pPr>
            <a:r>
              <a:rPr lang="en-ZA" b="0" dirty="0"/>
              <a:t>Supported </a:t>
            </a:r>
            <a:r>
              <a:rPr lang="en-ZA" b="0" dirty="0" err="1"/>
              <a:t>Ukuchuma</a:t>
            </a:r>
            <a:r>
              <a:rPr lang="en-ZA" b="0" dirty="0"/>
              <a:t> Africa Multi Cooperative Limited with registration at Companies &amp; Intellectual Property Commission (CIPC) in </a:t>
            </a:r>
            <a:r>
              <a:rPr lang="en-ZA" b="0" dirty="0" err="1"/>
              <a:t>Lentegeur</a:t>
            </a:r>
            <a:r>
              <a:rPr lang="en-ZA" b="0" dirty="0"/>
              <a:t>, Mitchells Plain. The project opened and created employment opportunities on skills development facilitation, construction, property development as well as community projects.</a:t>
            </a:r>
          </a:p>
          <a:p>
            <a:pPr marL="285750" indent="-285750" algn="just">
              <a:lnSpc>
                <a:spcPct val="150000"/>
              </a:lnSpc>
              <a:buSzPct val="150000"/>
              <a:buFont typeface="Arial" panose="020B0604020202020204" pitchFamily="34" charset="0"/>
              <a:buChar char="•"/>
            </a:pPr>
            <a:r>
              <a:rPr lang="en-ZA" b="0" dirty="0"/>
              <a:t>Supported </a:t>
            </a:r>
            <a:r>
              <a:rPr lang="en-ZA" b="0" dirty="0" err="1"/>
              <a:t>Masanganeni</a:t>
            </a:r>
            <a:r>
              <a:rPr lang="en-ZA" b="0" dirty="0"/>
              <a:t> Farming Cooperative by networking with Companies and Intellectual Property Commission for the group to be registered and referred the group to the Department of Agriculture to access grant for drought relief scheme in Paarl (Cape Winelands).  </a:t>
            </a:r>
          </a:p>
          <a:p>
            <a:pPr marL="285750" indent="-285750" algn="just">
              <a:lnSpc>
                <a:spcPct val="150000"/>
              </a:lnSpc>
              <a:buSzPct val="150000"/>
              <a:buFont typeface="Arial" panose="020B0604020202020204" pitchFamily="34" charset="0"/>
              <a:buChar char="•"/>
            </a:pPr>
            <a:r>
              <a:rPr lang="en-US" b="0" dirty="0"/>
              <a:t>Supported and facilitated an information session on Business opportunities in Arts &amp; Craft to a group of unemployed women and youth to educate them in marketing and business branding in </a:t>
            </a:r>
            <a:r>
              <a:rPr lang="en-US" b="0" dirty="0" err="1"/>
              <a:t>Bredasdorp</a:t>
            </a:r>
            <a:r>
              <a:rPr lang="en-US" b="0" dirty="0"/>
              <a:t> (Overberg). A committee was established to drive skills training.</a:t>
            </a:r>
            <a:endParaRPr lang="en-ZA" b="0" dirty="0"/>
          </a:p>
          <a:p>
            <a:endParaRPr lang="en-ZA" dirty="0"/>
          </a:p>
        </p:txBody>
      </p:sp>
    </p:spTree>
    <p:extLst>
      <p:ext uri="{BB962C8B-B14F-4D97-AF65-F5344CB8AC3E}">
        <p14:creationId xmlns:p14="http://schemas.microsoft.com/office/powerpoint/2010/main" xmlns="" val="3350964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CONTENT PAGE</a:t>
            </a:r>
          </a:p>
        </p:txBody>
      </p:sp>
      <p:sp>
        <p:nvSpPr>
          <p:cNvPr id="3" name="Slide Number Placeholder 2"/>
          <p:cNvSpPr>
            <a:spLocks noGrp="1"/>
          </p:cNvSpPr>
          <p:nvPr>
            <p:ph type="sldNum" sz="quarter" idx="4"/>
          </p:nvPr>
        </p:nvSpPr>
        <p:spPr/>
        <p:txBody>
          <a:bodyPr/>
          <a:lstStyle/>
          <a:p>
            <a:fld id="{8406839F-D7A4-4E5D-B93D-768AD4D1DB36}" type="slidenum">
              <a:rPr lang="en-ZA" smtClean="0"/>
              <a:pPr/>
              <a:t>2</a:t>
            </a:fld>
            <a:endParaRPr lang="en-ZA" dirty="0"/>
          </a:p>
        </p:txBody>
      </p:sp>
      <p:sp>
        <p:nvSpPr>
          <p:cNvPr id="4" name="Footer Placeholder 3"/>
          <p:cNvSpPr>
            <a:spLocks noGrp="1"/>
          </p:cNvSpPr>
          <p:nvPr>
            <p:ph type="ftr" sz="quarter" idx="3"/>
          </p:nvPr>
        </p:nvSpPr>
        <p:spPr/>
        <p:txBody>
          <a:bodyPr/>
          <a:lstStyle/>
          <a:p>
            <a:r>
              <a:rPr lang="en-GB"/>
              <a:t>Heinrich Magerman</a:t>
            </a:r>
            <a:endParaRPr lang="en-GB" dirty="0"/>
          </a:p>
        </p:txBody>
      </p:sp>
      <p:sp>
        <p:nvSpPr>
          <p:cNvPr id="5" name="Text Placeholder 4"/>
          <p:cNvSpPr>
            <a:spLocks noGrp="1"/>
          </p:cNvSpPr>
          <p:nvPr>
            <p:ph type="body" sz="quarter" idx="10"/>
          </p:nvPr>
        </p:nvSpPr>
        <p:spPr/>
        <p:txBody>
          <a:bodyPr/>
          <a:lstStyle/>
          <a:p>
            <a:pPr marL="285750" indent="-285750">
              <a:lnSpc>
                <a:spcPct val="150000"/>
              </a:lnSpc>
              <a:buSzPct val="150000"/>
              <a:buFont typeface="Arial" panose="020B0604020202020204" pitchFamily="34" charset="0"/>
              <a:buChar char="•"/>
            </a:pPr>
            <a:r>
              <a:rPr lang="en-ZA" b="0" dirty="0"/>
              <a:t>CDWP Background</a:t>
            </a:r>
          </a:p>
          <a:p>
            <a:pPr marL="285750" indent="-285750">
              <a:lnSpc>
                <a:spcPct val="150000"/>
              </a:lnSpc>
              <a:buSzPct val="150000"/>
              <a:buFont typeface="Arial" panose="020B0604020202020204" pitchFamily="34" charset="0"/>
              <a:buChar char="•"/>
            </a:pPr>
            <a:r>
              <a:rPr lang="en-ZA" b="0" dirty="0"/>
              <a:t>Roles and Responsibilities of CDWs</a:t>
            </a:r>
          </a:p>
          <a:p>
            <a:pPr marL="285750" indent="-285750">
              <a:lnSpc>
                <a:spcPct val="150000"/>
              </a:lnSpc>
              <a:buSzPct val="150000"/>
              <a:buFont typeface="Arial" panose="020B0604020202020204" pitchFamily="34" charset="0"/>
              <a:buChar char="•"/>
            </a:pPr>
            <a:r>
              <a:rPr lang="en-ZA" b="0" dirty="0"/>
              <a:t>CDWP Annual Performance Plan Indicators</a:t>
            </a:r>
          </a:p>
          <a:p>
            <a:pPr marL="285750" indent="-285750">
              <a:lnSpc>
                <a:spcPct val="150000"/>
              </a:lnSpc>
              <a:buSzPct val="150000"/>
              <a:buFont typeface="Arial" panose="020B0604020202020204" pitchFamily="34" charset="0"/>
              <a:buChar char="•"/>
            </a:pPr>
            <a:r>
              <a:rPr lang="en-ZA" b="0" dirty="0"/>
              <a:t>CDWP Allocation and Regional Breakdown</a:t>
            </a:r>
          </a:p>
          <a:p>
            <a:pPr marL="285750" indent="-285750">
              <a:lnSpc>
                <a:spcPct val="150000"/>
              </a:lnSpc>
              <a:buSzPct val="150000"/>
              <a:buFont typeface="Arial" panose="020B0604020202020204" pitchFamily="34" charset="0"/>
              <a:buChar char="•"/>
            </a:pPr>
            <a:r>
              <a:rPr lang="en-ZA" b="0" dirty="0"/>
              <a:t>CDW Skills Audit Summary</a:t>
            </a:r>
          </a:p>
          <a:p>
            <a:pPr marL="285750" indent="-285750">
              <a:lnSpc>
                <a:spcPct val="150000"/>
              </a:lnSpc>
              <a:buSzPct val="150000"/>
              <a:buFont typeface="Arial" panose="020B0604020202020204" pitchFamily="34" charset="0"/>
              <a:buChar char="•"/>
            </a:pPr>
            <a:r>
              <a:rPr lang="en-ZA" b="0" dirty="0"/>
              <a:t>CDWP Capacity Building</a:t>
            </a:r>
          </a:p>
          <a:p>
            <a:pPr marL="285750" indent="-285750">
              <a:lnSpc>
                <a:spcPct val="150000"/>
              </a:lnSpc>
              <a:buSzPct val="150000"/>
              <a:buFont typeface="Arial" panose="020B0604020202020204" pitchFamily="34" charset="0"/>
              <a:buChar char="•"/>
            </a:pPr>
            <a:r>
              <a:rPr lang="en-ZA" b="0" dirty="0"/>
              <a:t>CDW Placement and Institutional Arrangements</a:t>
            </a:r>
          </a:p>
          <a:p>
            <a:pPr marL="285750" indent="-285750">
              <a:lnSpc>
                <a:spcPct val="150000"/>
              </a:lnSpc>
              <a:buSzPct val="150000"/>
              <a:buFont typeface="Arial" panose="020B0604020202020204" pitchFamily="34" charset="0"/>
              <a:buChar char="•"/>
            </a:pPr>
            <a:r>
              <a:rPr lang="en-ZA" b="0" dirty="0"/>
              <a:t>Budget Allocation 2016/17 and 2017/18</a:t>
            </a:r>
          </a:p>
          <a:p>
            <a:pPr marL="285750" indent="-285750">
              <a:lnSpc>
                <a:spcPct val="150000"/>
              </a:lnSpc>
              <a:buSzPct val="150000"/>
              <a:buFont typeface="Arial" panose="020B0604020202020204" pitchFamily="34" charset="0"/>
              <a:buChar char="•"/>
            </a:pPr>
            <a:r>
              <a:rPr lang="en-ZA" b="0" dirty="0"/>
              <a:t>CDWP Transfer Funding 2017/18 and 2018/19</a:t>
            </a:r>
          </a:p>
          <a:p>
            <a:pPr marL="285750" indent="-285750">
              <a:lnSpc>
                <a:spcPct val="150000"/>
              </a:lnSpc>
              <a:buSzPct val="150000"/>
              <a:buFont typeface="Arial" panose="020B0604020202020204" pitchFamily="34" charset="0"/>
              <a:buChar char="•"/>
            </a:pPr>
            <a:r>
              <a:rPr lang="en-ZA" b="0" dirty="0"/>
              <a:t>Partnership Programmes</a:t>
            </a:r>
          </a:p>
          <a:p>
            <a:pPr marL="285750" indent="-285750">
              <a:lnSpc>
                <a:spcPct val="150000"/>
              </a:lnSpc>
              <a:buSzPct val="150000"/>
              <a:buFont typeface="Arial" panose="020B0604020202020204" pitchFamily="34" charset="0"/>
              <a:buChar char="•"/>
            </a:pPr>
            <a:r>
              <a:rPr lang="en-ZA" b="0" dirty="0"/>
              <a:t>Economic Opportunities Supported</a:t>
            </a:r>
          </a:p>
          <a:p>
            <a:pPr>
              <a:buSzPct val="150000"/>
            </a:pPr>
            <a:endParaRPr lang="en-ZA" b="0" dirty="0">
              <a:solidFill>
                <a:srgbClr val="FF0000"/>
              </a:solidFill>
            </a:endParaRPr>
          </a:p>
          <a:p>
            <a:endParaRPr lang="en-ZA" dirty="0"/>
          </a:p>
        </p:txBody>
      </p:sp>
    </p:spTree>
    <p:extLst>
      <p:ext uri="{BB962C8B-B14F-4D97-AF65-F5344CB8AC3E}">
        <p14:creationId xmlns:p14="http://schemas.microsoft.com/office/powerpoint/2010/main" xmlns="" val="3948884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ECONOMIC OPPORTUNITIES SUPPORTED</a:t>
            </a:r>
          </a:p>
        </p:txBody>
      </p:sp>
      <p:sp>
        <p:nvSpPr>
          <p:cNvPr id="3" name="Slide Number Placeholder 2"/>
          <p:cNvSpPr>
            <a:spLocks noGrp="1"/>
          </p:cNvSpPr>
          <p:nvPr>
            <p:ph type="sldNum" sz="quarter" idx="4"/>
          </p:nvPr>
        </p:nvSpPr>
        <p:spPr/>
        <p:txBody>
          <a:bodyPr/>
          <a:lstStyle/>
          <a:p>
            <a:fld id="{8406839F-D7A4-4E5D-B93D-768AD4D1DB36}" type="slidenum">
              <a:rPr lang="en-ZA" smtClean="0"/>
              <a:pPr/>
              <a:t>20</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a:xfrm>
            <a:off x="295275" y="980728"/>
            <a:ext cx="8597205" cy="5112097"/>
          </a:xfrm>
        </p:spPr>
        <p:txBody>
          <a:bodyPr>
            <a:normAutofit fontScale="77500" lnSpcReduction="20000"/>
          </a:bodyPr>
          <a:lstStyle/>
          <a:p>
            <a:pPr algn="just"/>
            <a:r>
              <a:rPr lang="en-ZA" sz="2100" dirty="0"/>
              <a:t>Food Security</a:t>
            </a:r>
          </a:p>
          <a:p>
            <a:pPr algn="just"/>
            <a:endParaRPr lang="en-ZA" dirty="0"/>
          </a:p>
          <a:p>
            <a:pPr marL="285750" indent="-285750" algn="just">
              <a:lnSpc>
                <a:spcPct val="150000"/>
              </a:lnSpc>
              <a:buSzPct val="150000"/>
              <a:buFont typeface="Arial" panose="020B0604020202020204" pitchFamily="34" charset="0"/>
              <a:buChar char="•"/>
            </a:pPr>
            <a:r>
              <a:rPr lang="en-ZA" sz="1900" b="0" dirty="0"/>
              <a:t>Supported </a:t>
            </a:r>
            <a:r>
              <a:rPr lang="en-ZA" sz="1900" b="0" dirty="0" err="1"/>
              <a:t>Teske</a:t>
            </a:r>
            <a:r>
              <a:rPr lang="en-ZA" sz="1900" b="0" dirty="0"/>
              <a:t> </a:t>
            </a:r>
            <a:r>
              <a:rPr lang="en-ZA" sz="1900" b="0" dirty="0" err="1"/>
              <a:t>Gedenk</a:t>
            </a:r>
            <a:r>
              <a:rPr lang="en-ZA" sz="1900" b="0" dirty="0"/>
              <a:t> Primary School Food Garden by networking with the Department of Agriculture and Casidra to source for seedlings and monitoring the progress of the project in Beaufort West (Central Karoo).  The project provides fresh vegetables for the school feeding scheme of approximately 200 kids of the surrounding farms.  Department of Agriculture funded the project with R25 000 for garden equipment.</a:t>
            </a:r>
          </a:p>
          <a:p>
            <a:pPr marL="285750" indent="-285750" algn="just">
              <a:lnSpc>
                <a:spcPct val="150000"/>
              </a:lnSpc>
              <a:buSzPct val="150000"/>
              <a:buFont typeface="Arial" panose="020B0604020202020204" pitchFamily="34" charset="0"/>
              <a:buChar char="•"/>
            </a:pPr>
            <a:r>
              <a:rPr lang="en-ZA" sz="1900" b="0" dirty="0"/>
              <a:t>A cooperative was established in </a:t>
            </a:r>
            <a:r>
              <a:rPr lang="en-ZA" sz="1900" b="0" dirty="0" err="1"/>
              <a:t>Zoar</a:t>
            </a:r>
            <a:r>
              <a:rPr lang="en-ZA" sz="1900" b="0" dirty="0"/>
              <a:t> to start a Food Garden Project with the aim to alleviate poverty by selling the vegetables to the community.  Assistance was provided in drafting a constitution, registering the business as a cooperative, financial literacy training and business development training.</a:t>
            </a:r>
          </a:p>
          <a:p>
            <a:pPr marL="285750" indent="-285750" algn="just">
              <a:lnSpc>
                <a:spcPct val="150000"/>
              </a:lnSpc>
              <a:buSzPct val="150000"/>
              <a:buFont typeface="Arial" panose="020B0604020202020204" pitchFamily="34" charset="0"/>
              <a:buChar char="•"/>
            </a:pPr>
            <a:r>
              <a:rPr lang="en-ZA" sz="1900" b="0" dirty="0"/>
              <a:t>Supported De </a:t>
            </a:r>
            <a:r>
              <a:rPr lang="en-ZA" sz="1900" b="0" dirty="0" err="1"/>
              <a:t>Doorns</a:t>
            </a:r>
            <a:r>
              <a:rPr lang="en-ZA" sz="1900" b="0" dirty="0"/>
              <a:t> Backyard Food Garden by networking and referring the beneficiaries to the Department of Agriculture for seedlings and equipment in De </a:t>
            </a:r>
            <a:r>
              <a:rPr lang="en-ZA" sz="1900" b="0" dirty="0" err="1"/>
              <a:t>Doorns</a:t>
            </a:r>
            <a:r>
              <a:rPr lang="en-ZA" sz="1900" b="0" dirty="0"/>
              <a:t> (Cape Winelands).  The project was established with the objective to produce fresh vegetables for subsistence and selling the surplus vegetables for income to alleviate poverty.</a:t>
            </a:r>
          </a:p>
          <a:p>
            <a:endParaRPr lang="en-ZA" dirty="0"/>
          </a:p>
        </p:txBody>
      </p:sp>
    </p:spTree>
    <p:extLst>
      <p:ext uri="{BB962C8B-B14F-4D97-AF65-F5344CB8AC3E}">
        <p14:creationId xmlns:p14="http://schemas.microsoft.com/office/powerpoint/2010/main" xmlns="" val="2982849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ECONOMIC OPPORTUNITIES SUPPORTED</a:t>
            </a:r>
          </a:p>
        </p:txBody>
      </p:sp>
      <p:sp>
        <p:nvSpPr>
          <p:cNvPr id="3" name="Slide Number Placeholder 2"/>
          <p:cNvSpPr>
            <a:spLocks noGrp="1"/>
          </p:cNvSpPr>
          <p:nvPr>
            <p:ph type="sldNum" sz="quarter" idx="4"/>
          </p:nvPr>
        </p:nvSpPr>
        <p:spPr/>
        <p:txBody>
          <a:bodyPr/>
          <a:lstStyle/>
          <a:p>
            <a:fld id="{8406839F-D7A4-4E5D-B93D-768AD4D1DB36}" type="slidenum">
              <a:rPr lang="en-ZA" smtClean="0"/>
              <a:pPr/>
              <a:t>21</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algn="just"/>
            <a:r>
              <a:rPr lang="en-ZA" dirty="0"/>
              <a:t>Youth Development</a:t>
            </a:r>
          </a:p>
          <a:p>
            <a:pPr algn="just"/>
            <a:endParaRPr lang="en-ZA" dirty="0"/>
          </a:p>
          <a:p>
            <a:pPr marL="285750" indent="-285750" algn="just">
              <a:lnSpc>
                <a:spcPct val="150000"/>
              </a:lnSpc>
              <a:buSzPct val="150000"/>
              <a:buFont typeface="Arial" panose="020B0604020202020204" pitchFamily="34" charset="0"/>
              <a:buChar char="•"/>
            </a:pPr>
            <a:r>
              <a:rPr lang="en-ZA" b="0" dirty="0"/>
              <a:t>Information session was conducted in Beaufort West (Central Karoo) for unemployed youth on recycling goods such as wood to make dog channels and to generate income by selling these goods.  Assistance was provided by liaising with Karoo National Park for funding to buy tools such as pallets, hammers, nails and saws.</a:t>
            </a:r>
          </a:p>
          <a:p>
            <a:pPr marL="285750" indent="-285750" algn="just">
              <a:lnSpc>
                <a:spcPct val="150000"/>
              </a:lnSpc>
              <a:buSzPct val="150000"/>
              <a:buFont typeface="Arial" panose="020B0604020202020204" pitchFamily="34" charset="0"/>
              <a:buChar char="•"/>
            </a:pPr>
            <a:r>
              <a:rPr lang="en-US" b="0" dirty="0"/>
              <a:t>Supported Job seekers </a:t>
            </a:r>
            <a:r>
              <a:rPr lang="en-US" b="0" dirty="0" err="1"/>
              <a:t>programme</a:t>
            </a:r>
            <a:r>
              <a:rPr lang="en-US" b="0" dirty="0"/>
              <a:t> focusing on unemployed youth who are in the </a:t>
            </a:r>
            <a:r>
              <a:rPr lang="en-ZA" b="0" dirty="0"/>
              <a:t>City of Cape Town to secure temporary and contract based job opportunities through the EPWP and community works programme</a:t>
            </a:r>
            <a:r>
              <a:rPr lang="en-US" b="0" dirty="0"/>
              <a:t> in Sub Council 18 (</a:t>
            </a:r>
            <a:r>
              <a:rPr lang="en-US" b="0" dirty="0" err="1"/>
              <a:t>Phumlani</a:t>
            </a:r>
            <a:r>
              <a:rPr lang="en-US" b="0" dirty="0"/>
              <a:t>, Pelican Park, Parkwood, Lotus River, Ottery, Grassy Park and </a:t>
            </a:r>
            <a:r>
              <a:rPr lang="en-US" b="0" dirty="0" err="1"/>
              <a:t>Steenberg</a:t>
            </a:r>
            <a:r>
              <a:rPr lang="en-US" b="0" dirty="0"/>
              <a:t>) Metro 2.</a:t>
            </a:r>
            <a:endParaRPr lang="en-ZA" b="0" dirty="0"/>
          </a:p>
          <a:p>
            <a:endParaRPr lang="en-ZA" dirty="0"/>
          </a:p>
        </p:txBody>
      </p:sp>
    </p:spTree>
    <p:extLst>
      <p:ext uri="{BB962C8B-B14F-4D97-AF65-F5344CB8AC3E}">
        <p14:creationId xmlns:p14="http://schemas.microsoft.com/office/powerpoint/2010/main" xmlns="" val="1681808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ECONOMIC OPPORTUNITIES SUPPORTED</a:t>
            </a:r>
          </a:p>
        </p:txBody>
      </p:sp>
      <p:sp>
        <p:nvSpPr>
          <p:cNvPr id="3" name="Slide Number Placeholder 2"/>
          <p:cNvSpPr>
            <a:spLocks noGrp="1"/>
          </p:cNvSpPr>
          <p:nvPr>
            <p:ph type="sldNum" sz="quarter" idx="4"/>
          </p:nvPr>
        </p:nvSpPr>
        <p:spPr/>
        <p:txBody>
          <a:bodyPr/>
          <a:lstStyle/>
          <a:p>
            <a:fld id="{8406839F-D7A4-4E5D-B93D-768AD4D1DB36}" type="slidenum">
              <a:rPr lang="en-ZA" smtClean="0"/>
              <a:pPr/>
              <a:t>22</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algn="just"/>
            <a:r>
              <a:rPr lang="en-ZA" dirty="0"/>
              <a:t>Early Childhood Development</a:t>
            </a:r>
          </a:p>
          <a:p>
            <a:pPr algn="just"/>
            <a:endParaRPr lang="en-ZA" dirty="0"/>
          </a:p>
          <a:p>
            <a:pPr marL="285750" lvl="0" indent="-285750" algn="just">
              <a:lnSpc>
                <a:spcPct val="150000"/>
              </a:lnSpc>
              <a:buSzPct val="150000"/>
              <a:buFont typeface="Arial" panose="020B0604020202020204" pitchFamily="34" charset="0"/>
              <a:buChar char="•"/>
            </a:pPr>
            <a:r>
              <a:rPr lang="en-US" b="0" dirty="0"/>
              <a:t>Supported Emily’s Playschool Early Childhood Development Centre project with completing application forms for registration as Non Profit </a:t>
            </a:r>
            <a:r>
              <a:rPr lang="en-US" b="0" dirty="0" err="1"/>
              <a:t>Organisation</a:t>
            </a:r>
            <a:r>
              <a:rPr lang="en-US" b="0" dirty="0"/>
              <a:t> and to obtain funding from the Department of Social Development in Sir Lowry’s Pass (Metro 1). Eighty one (81) children are now registered at the school.</a:t>
            </a:r>
          </a:p>
          <a:p>
            <a:pPr marL="285750" indent="-285750" algn="just">
              <a:lnSpc>
                <a:spcPct val="150000"/>
              </a:lnSpc>
              <a:buSzPct val="150000"/>
              <a:buFont typeface="Arial" panose="020B0604020202020204" pitchFamily="34" charset="0"/>
              <a:buChar char="•"/>
            </a:pPr>
            <a:r>
              <a:rPr lang="en-ZA" b="0" dirty="0"/>
              <a:t>Lizalise Learning Centre project was registered as a Non-Profit Organisation in Khayelitsha and the main focus was for looking after children that were abused and orphans in Khayelitsha.</a:t>
            </a:r>
          </a:p>
          <a:p>
            <a:pPr marL="285750" lvl="0" indent="-285750" algn="just">
              <a:lnSpc>
                <a:spcPct val="150000"/>
              </a:lnSpc>
              <a:buSzPct val="150000"/>
              <a:buFont typeface="Arial" panose="020B0604020202020204" pitchFamily="34" charset="0"/>
              <a:buChar char="•"/>
            </a:pPr>
            <a:r>
              <a:rPr lang="en-US" b="0" dirty="0"/>
              <a:t>Supported </a:t>
            </a:r>
            <a:r>
              <a:rPr lang="en-US" b="0" dirty="0" err="1"/>
              <a:t>Ithemba</a:t>
            </a:r>
            <a:r>
              <a:rPr lang="en-US" b="0" dirty="0"/>
              <a:t> Learning Centre with registering the project as Non-Profit </a:t>
            </a:r>
            <a:r>
              <a:rPr lang="en-US" b="0" dirty="0" err="1"/>
              <a:t>Organisation</a:t>
            </a:r>
            <a:r>
              <a:rPr lang="en-US" b="0" dirty="0"/>
              <a:t>, drafting the constitution and forwarded it to the Department of Social Development in Khayelitsha (Metro 1)</a:t>
            </a:r>
            <a:endParaRPr lang="en-ZA" b="0" dirty="0"/>
          </a:p>
          <a:p>
            <a:endParaRPr lang="en-ZA" dirty="0"/>
          </a:p>
        </p:txBody>
      </p:sp>
    </p:spTree>
    <p:extLst>
      <p:ext uri="{BB962C8B-B14F-4D97-AF65-F5344CB8AC3E}">
        <p14:creationId xmlns:p14="http://schemas.microsoft.com/office/powerpoint/2010/main" xmlns="" val="15157948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74906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r>
              <a:rPr lang="en-GB" dirty="0">
                <a:solidFill>
                  <a:schemeClr val="bg2">
                    <a:lumMod val="75000"/>
                  </a:schemeClr>
                </a:solidFill>
              </a:rPr>
              <a:t>Heinrich Magerman</a:t>
            </a:r>
          </a:p>
        </p:txBody>
      </p:sp>
      <p:sp>
        <p:nvSpPr>
          <p:cNvPr id="7" name="Text Placeholder 6"/>
          <p:cNvSpPr>
            <a:spLocks noGrp="1"/>
          </p:cNvSpPr>
          <p:nvPr>
            <p:ph type="body" sz="quarter" idx="11"/>
          </p:nvPr>
        </p:nvSpPr>
        <p:spPr/>
        <p:txBody>
          <a:bodyPr/>
          <a:lstStyle/>
          <a:p>
            <a:r>
              <a:rPr lang="en-GB" dirty="0"/>
              <a:t>Community Development Worker Program</a:t>
            </a:r>
          </a:p>
        </p:txBody>
      </p:sp>
      <p:sp>
        <p:nvSpPr>
          <p:cNvPr id="8" name="Text Placeholder 7"/>
          <p:cNvSpPr>
            <a:spLocks noGrp="1"/>
          </p:cNvSpPr>
          <p:nvPr>
            <p:ph type="body" sz="quarter" idx="12"/>
          </p:nvPr>
        </p:nvSpPr>
        <p:spPr/>
        <p:txBody>
          <a:bodyPr/>
          <a:lstStyle/>
          <a:p>
            <a:r>
              <a:rPr lang="en-GB" b="1" dirty="0">
                <a:solidFill>
                  <a:schemeClr val="bg2">
                    <a:lumMod val="75000"/>
                  </a:schemeClr>
                </a:solidFill>
              </a:rPr>
              <a:t>021 483 2865</a:t>
            </a:r>
          </a:p>
        </p:txBody>
      </p:sp>
      <p:sp>
        <p:nvSpPr>
          <p:cNvPr id="10" name="Text Placeholder 9"/>
          <p:cNvSpPr>
            <a:spLocks noGrp="1"/>
          </p:cNvSpPr>
          <p:nvPr>
            <p:ph type="body" sz="quarter" idx="14"/>
          </p:nvPr>
        </p:nvSpPr>
        <p:spPr/>
        <p:txBody>
          <a:bodyPr/>
          <a:lstStyle/>
          <a:p>
            <a:r>
              <a:rPr lang="en-GB" b="1" dirty="0">
                <a:solidFill>
                  <a:schemeClr val="bg2">
                    <a:lumMod val="75000"/>
                  </a:schemeClr>
                </a:solidFill>
              </a:rPr>
              <a:t>Heinrich.Magerman@westerncape.gov.za</a:t>
            </a:r>
          </a:p>
        </p:txBody>
      </p:sp>
      <p:sp>
        <p:nvSpPr>
          <p:cNvPr id="2" name="Text Placeholder 1"/>
          <p:cNvSpPr>
            <a:spLocks noGrp="1"/>
          </p:cNvSpPr>
          <p:nvPr>
            <p:ph type="body" sz="quarter" idx="13"/>
          </p:nvPr>
        </p:nvSpPr>
        <p:spPr/>
        <p:txBody>
          <a:bodyPr/>
          <a:lstStyle/>
          <a:p>
            <a:endParaRPr lang="en-ZA" dirty="0"/>
          </a:p>
        </p:txBody>
      </p:sp>
    </p:spTree>
    <p:custDataLst>
      <p:tags r:id="rId1"/>
    </p:custDataLst>
    <p:extLst>
      <p:ext uri="{BB962C8B-B14F-4D97-AF65-F5344CB8AC3E}">
        <p14:creationId xmlns:p14="http://schemas.microsoft.com/office/powerpoint/2010/main" xmlns="" val="3056048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CDWP BACKGROUND</a:t>
            </a:r>
            <a:endParaRPr lang="en-ZA" dirty="0"/>
          </a:p>
        </p:txBody>
      </p:sp>
      <p:sp>
        <p:nvSpPr>
          <p:cNvPr id="3" name="Slide Number Placeholder 2"/>
          <p:cNvSpPr>
            <a:spLocks noGrp="1"/>
          </p:cNvSpPr>
          <p:nvPr>
            <p:ph type="sldNum" sz="quarter" idx="4"/>
          </p:nvPr>
        </p:nvSpPr>
        <p:spPr/>
        <p:txBody>
          <a:bodyPr/>
          <a:lstStyle/>
          <a:p>
            <a:fld id="{8406839F-D7A4-4E5D-B93D-768AD4D1DB36}" type="slidenum">
              <a:rPr lang="en-ZA" smtClean="0"/>
              <a:pPr/>
              <a:t>3</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normAutofit fontScale="92500" lnSpcReduction="20000"/>
          </a:bodyPr>
          <a:lstStyle/>
          <a:p>
            <a:pPr marL="285750" indent="-285750" algn="just">
              <a:lnSpc>
                <a:spcPct val="150000"/>
              </a:lnSpc>
              <a:buSzPct val="150000"/>
              <a:buFont typeface="Arial" panose="020B0604020202020204" pitchFamily="34" charset="0"/>
              <a:buChar char="•"/>
              <a:defRPr/>
            </a:pPr>
            <a:r>
              <a:rPr lang="en-US" b="0" dirty="0"/>
              <a:t>Community Development Worker Programme (CDWP) was introduced in 2003 by National Government</a:t>
            </a:r>
            <a:r>
              <a:rPr lang="en-ZA" b="0" dirty="0"/>
              <a:t> to help bridge the gap between government and the community.</a:t>
            </a:r>
          </a:p>
          <a:p>
            <a:pPr marL="285750" indent="-285750" algn="just">
              <a:lnSpc>
                <a:spcPct val="150000"/>
              </a:lnSpc>
              <a:buSzPct val="150000"/>
              <a:buFont typeface="Arial" panose="020B0604020202020204" pitchFamily="34" charset="0"/>
              <a:buChar char="•"/>
              <a:defRPr/>
            </a:pPr>
            <a:r>
              <a:rPr lang="en-US" b="0" dirty="0"/>
              <a:t>In Western Cape the CDWP evolved out of LGSETA Sponsored Learnership in 2005 and 2006. </a:t>
            </a:r>
          </a:p>
          <a:p>
            <a:pPr marL="285750" indent="-285750" algn="just">
              <a:lnSpc>
                <a:spcPct val="150000"/>
              </a:lnSpc>
              <a:buSzPct val="150000"/>
              <a:buFont typeface="Arial" panose="020B0604020202020204" pitchFamily="34" charset="0"/>
              <a:buChar char="•"/>
              <a:defRPr/>
            </a:pPr>
            <a:r>
              <a:rPr lang="en-US" b="0" dirty="0"/>
              <a:t>200 CDWs were employed on permanent basis by DLG in 2006. </a:t>
            </a:r>
          </a:p>
          <a:p>
            <a:pPr marL="285750" indent="-285750" algn="just">
              <a:lnSpc>
                <a:spcPct val="150000"/>
              </a:lnSpc>
              <a:buSzPct val="150000"/>
              <a:buFont typeface="Arial" panose="020B0604020202020204" pitchFamily="34" charset="0"/>
              <a:buChar char="•"/>
              <a:defRPr/>
            </a:pPr>
            <a:r>
              <a:rPr lang="en-US" altLang="en-US" b="0" dirty="0"/>
              <a:t>CDWP staff are employed by DLG and are governed by the Code of Conduct for Public Servants.</a:t>
            </a:r>
          </a:p>
          <a:p>
            <a:pPr marL="285750" indent="-285750" algn="just">
              <a:lnSpc>
                <a:spcPct val="150000"/>
              </a:lnSpc>
              <a:buSzPct val="150000"/>
              <a:buFont typeface="Arial" panose="020B0604020202020204" pitchFamily="34" charset="0"/>
              <a:buChar char="•"/>
              <a:defRPr/>
            </a:pPr>
            <a:r>
              <a:rPr lang="en-US" altLang="en-US" b="0" dirty="0"/>
              <a:t>Performance Agreements are signed based on the Performance Management Information System (PERMIS)</a:t>
            </a:r>
          </a:p>
          <a:p>
            <a:pPr marL="285750" indent="-285750" algn="just">
              <a:lnSpc>
                <a:spcPct val="150000"/>
              </a:lnSpc>
              <a:buSzPct val="150000"/>
              <a:buFont typeface="Arial" panose="020B0604020202020204" pitchFamily="34" charset="0"/>
              <a:buChar char="•"/>
              <a:defRPr/>
            </a:pPr>
            <a:r>
              <a:rPr lang="en-US" altLang="en-US" b="0" dirty="0"/>
              <a:t>Offices for CDWs are predominantly provided by municipalities. </a:t>
            </a:r>
          </a:p>
          <a:p>
            <a:pPr marL="285750" indent="-285750" algn="just">
              <a:lnSpc>
                <a:spcPct val="150000"/>
              </a:lnSpc>
              <a:buSzPct val="150000"/>
              <a:buFont typeface="Arial" panose="020B0604020202020204" pitchFamily="34" charset="0"/>
              <a:buChar char="•"/>
              <a:defRPr/>
            </a:pPr>
            <a:r>
              <a:rPr lang="en-US" altLang="en-US" b="0" dirty="0"/>
              <a:t>CDWs work across three spheres of government </a:t>
            </a:r>
          </a:p>
          <a:p>
            <a:pPr marL="285750" indent="-285750" algn="just">
              <a:lnSpc>
                <a:spcPct val="150000"/>
              </a:lnSpc>
              <a:buSzPct val="150000"/>
              <a:buFont typeface="Arial" panose="020B0604020202020204" pitchFamily="34" charset="0"/>
              <a:buChar char="•"/>
              <a:defRPr/>
            </a:pPr>
            <a:r>
              <a:rPr lang="en-US" altLang="en-US" b="0" dirty="0"/>
              <a:t>60% of CDW work is allocated to Provincial and National spheres</a:t>
            </a:r>
          </a:p>
          <a:p>
            <a:pPr marL="285750" indent="-285750" algn="just">
              <a:lnSpc>
                <a:spcPct val="150000"/>
              </a:lnSpc>
              <a:buSzPct val="150000"/>
              <a:buFont typeface="Arial" panose="020B0604020202020204" pitchFamily="34" charset="0"/>
              <a:buChar char="•"/>
              <a:defRPr/>
            </a:pPr>
            <a:r>
              <a:rPr lang="en-US" altLang="en-US" b="0" dirty="0"/>
              <a:t>40%  of CDW work is allocated to Municipalities</a:t>
            </a:r>
          </a:p>
          <a:p>
            <a:pPr marL="285750" indent="-285750">
              <a:buSzPct val="150000"/>
              <a:buFont typeface="Arial" panose="020B0604020202020204" pitchFamily="34" charset="0"/>
              <a:buChar char="•"/>
              <a:defRPr/>
            </a:pPr>
            <a:endParaRPr lang="en-US" altLang="en-US" b="0" dirty="0"/>
          </a:p>
          <a:p>
            <a:endParaRPr lang="en-ZA" dirty="0"/>
          </a:p>
        </p:txBody>
      </p:sp>
    </p:spTree>
    <p:extLst>
      <p:ext uri="{BB962C8B-B14F-4D97-AF65-F5344CB8AC3E}">
        <p14:creationId xmlns:p14="http://schemas.microsoft.com/office/powerpoint/2010/main" xmlns="" val="3431048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ROLES AND RESPONSIBILITES OF CDWS</a:t>
            </a:r>
          </a:p>
        </p:txBody>
      </p:sp>
      <p:sp>
        <p:nvSpPr>
          <p:cNvPr id="3" name="Slide Number Placeholder 2"/>
          <p:cNvSpPr>
            <a:spLocks noGrp="1"/>
          </p:cNvSpPr>
          <p:nvPr>
            <p:ph type="sldNum" sz="quarter" idx="4"/>
          </p:nvPr>
        </p:nvSpPr>
        <p:spPr/>
        <p:txBody>
          <a:bodyPr/>
          <a:lstStyle/>
          <a:p>
            <a:fld id="{8406839F-D7A4-4E5D-B93D-768AD4D1DB36}" type="slidenum">
              <a:rPr lang="en-ZA" smtClean="0"/>
              <a:pPr/>
              <a:t>4</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algn="just">
              <a:lnSpc>
                <a:spcPct val="150000"/>
              </a:lnSpc>
            </a:pPr>
            <a:r>
              <a:rPr lang="en-ZA" dirty="0"/>
              <a:t>Section 108 of the Public Service Regulations, 2016</a:t>
            </a:r>
          </a:p>
          <a:p>
            <a:pPr marL="342900" indent="-342900" algn="just">
              <a:lnSpc>
                <a:spcPct val="150000"/>
              </a:lnSpc>
              <a:buAutoNum type="arabicParenBoth"/>
            </a:pPr>
            <a:r>
              <a:rPr lang="en-ZA" dirty="0"/>
              <a:t>The objectives of the CDWP are to:</a:t>
            </a:r>
          </a:p>
          <a:p>
            <a:pPr marL="342900" indent="-342900" algn="just">
              <a:lnSpc>
                <a:spcPct val="150000"/>
              </a:lnSpc>
              <a:buAutoNum type="alphaLcParenBoth"/>
            </a:pPr>
            <a:r>
              <a:rPr lang="en-ZA" b="0" dirty="0"/>
              <a:t>Assist </a:t>
            </a:r>
            <a:r>
              <a:rPr lang="en-ZA" dirty="0"/>
              <a:t>with improving service delivery </a:t>
            </a:r>
            <a:r>
              <a:rPr lang="en-ZA" b="0" dirty="0"/>
              <a:t>and accessibility of services to the public;</a:t>
            </a:r>
          </a:p>
          <a:p>
            <a:pPr marL="342900" indent="-342900" algn="just">
              <a:lnSpc>
                <a:spcPct val="150000"/>
              </a:lnSpc>
              <a:buAutoNum type="alphaLcParenBoth"/>
            </a:pPr>
            <a:r>
              <a:rPr lang="en-ZA" b="0" dirty="0"/>
              <a:t>Assist with </a:t>
            </a:r>
            <a:r>
              <a:rPr lang="en-ZA" dirty="0"/>
              <a:t>inter-governmental coordination </a:t>
            </a:r>
            <a:r>
              <a:rPr lang="en-ZA" b="0" dirty="0"/>
              <a:t>both between government line departments and the three spheres of government;</a:t>
            </a:r>
          </a:p>
          <a:p>
            <a:pPr marL="342900" indent="-342900" algn="just">
              <a:lnSpc>
                <a:spcPct val="150000"/>
              </a:lnSpc>
              <a:buAutoNum type="alphaLcParenBoth"/>
            </a:pPr>
            <a:r>
              <a:rPr lang="en-ZA" b="0" dirty="0"/>
              <a:t>Facilitate </a:t>
            </a:r>
            <a:r>
              <a:rPr lang="en-ZA" dirty="0"/>
              <a:t>community development </a:t>
            </a:r>
            <a:r>
              <a:rPr lang="en-ZA" b="0" dirty="0"/>
              <a:t>and stronger interaction and partnerships between government and communities; and</a:t>
            </a:r>
          </a:p>
          <a:p>
            <a:pPr marL="342900" indent="-342900" algn="just">
              <a:lnSpc>
                <a:spcPct val="150000"/>
              </a:lnSpc>
              <a:buAutoNum type="alphaLcParenBoth"/>
            </a:pPr>
            <a:r>
              <a:rPr lang="en-ZA" b="0" dirty="0"/>
              <a:t>Support </a:t>
            </a:r>
            <a:r>
              <a:rPr lang="en-ZA" dirty="0"/>
              <a:t>participatory democracy</a:t>
            </a:r>
            <a:r>
              <a:rPr lang="en-ZA" b="0" dirty="0"/>
              <a:t>.</a:t>
            </a:r>
          </a:p>
          <a:p>
            <a:endParaRPr lang="en-ZA" dirty="0"/>
          </a:p>
        </p:txBody>
      </p:sp>
    </p:spTree>
    <p:extLst>
      <p:ext uri="{BB962C8B-B14F-4D97-AF65-F5344CB8AC3E}">
        <p14:creationId xmlns:p14="http://schemas.microsoft.com/office/powerpoint/2010/main" xmlns="" val="2870529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ROLES AND RESPONSIBILITES OF CDWS</a:t>
            </a:r>
          </a:p>
        </p:txBody>
      </p:sp>
      <p:sp>
        <p:nvSpPr>
          <p:cNvPr id="3" name="Slide Number Placeholder 2"/>
          <p:cNvSpPr>
            <a:spLocks noGrp="1"/>
          </p:cNvSpPr>
          <p:nvPr>
            <p:ph type="sldNum" sz="quarter" idx="4"/>
          </p:nvPr>
        </p:nvSpPr>
        <p:spPr/>
        <p:txBody>
          <a:bodyPr/>
          <a:lstStyle/>
          <a:p>
            <a:fld id="{8406839F-D7A4-4E5D-B93D-768AD4D1DB36}" type="slidenum">
              <a:rPr lang="en-ZA" smtClean="0"/>
              <a:pPr/>
              <a:t>5</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marL="342900" indent="-342900" algn="just">
              <a:lnSpc>
                <a:spcPct val="160000"/>
              </a:lnSpc>
              <a:buAutoNum type="arabicParenBoth" startAt="2"/>
            </a:pPr>
            <a:r>
              <a:rPr lang="en-ZA" dirty="0"/>
              <a:t>The CDWP may achieve the objectives contemplated in subregulation (1) by:</a:t>
            </a:r>
          </a:p>
          <a:p>
            <a:pPr marL="342900" indent="-342900" algn="just">
              <a:lnSpc>
                <a:spcPct val="160000"/>
              </a:lnSpc>
              <a:buAutoNum type="alphaLcParenBoth"/>
            </a:pPr>
            <a:r>
              <a:rPr lang="en-ZA" b="0" dirty="0"/>
              <a:t>Regularly </a:t>
            </a:r>
            <a:r>
              <a:rPr lang="en-ZA" dirty="0"/>
              <a:t>communicating governmental </a:t>
            </a:r>
            <a:r>
              <a:rPr lang="en-ZA" b="0" dirty="0"/>
              <a:t>and </a:t>
            </a:r>
            <a:r>
              <a:rPr lang="en-ZA" dirty="0"/>
              <a:t>other information </a:t>
            </a:r>
            <a:r>
              <a:rPr lang="en-ZA" b="0" dirty="0"/>
              <a:t>to communities in an accessible way;</a:t>
            </a:r>
          </a:p>
          <a:p>
            <a:pPr algn="just">
              <a:lnSpc>
                <a:spcPct val="160000"/>
              </a:lnSpc>
            </a:pPr>
            <a:r>
              <a:rPr lang="en-ZA" b="0" dirty="0"/>
              <a:t>(b) </a:t>
            </a:r>
            <a:r>
              <a:rPr lang="en-ZA" dirty="0"/>
              <a:t>Providing feedback </a:t>
            </a:r>
            <a:r>
              <a:rPr lang="en-ZA" b="0" dirty="0"/>
              <a:t>to government regarding community experiences of service </a:t>
            </a:r>
          </a:p>
          <a:p>
            <a:pPr algn="just">
              <a:lnSpc>
                <a:spcPct val="160000"/>
              </a:lnSpc>
            </a:pPr>
            <a:r>
              <a:rPr lang="en-ZA" b="0" dirty="0"/>
              <a:t>      and governance;</a:t>
            </a:r>
          </a:p>
          <a:p>
            <a:pPr algn="just">
              <a:lnSpc>
                <a:spcPct val="160000"/>
              </a:lnSpc>
            </a:pPr>
            <a:r>
              <a:rPr lang="en-ZA" b="0" dirty="0"/>
              <a:t>(c) Providing </a:t>
            </a:r>
            <a:r>
              <a:rPr lang="en-ZA" dirty="0"/>
              <a:t>early warning </a:t>
            </a:r>
            <a:r>
              <a:rPr lang="en-ZA" b="0" dirty="0"/>
              <a:t>to government of any obvious reduction in service </a:t>
            </a:r>
          </a:p>
          <a:p>
            <a:pPr algn="just">
              <a:lnSpc>
                <a:spcPct val="160000"/>
              </a:lnSpc>
            </a:pPr>
            <a:r>
              <a:rPr lang="en-ZA" b="0" dirty="0"/>
              <a:t>      standards or performance that could lead to the collapse or significant </a:t>
            </a:r>
          </a:p>
          <a:p>
            <a:pPr algn="just">
              <a:lnSpc>
                <a:spcPct val="160000"/>
              </a:lnSpc>
            </a:pPr>
            <a:r>
              <a:rPr lang="en-ZA" b="0" dirty="0"/>
              <a:t>      impairment of the overall service function;</a:t>
            </a:r>
          </a:p>
          <a:p>
            <a:endParaRPr lang="en-ZA" dirty="0"/>
          </a:p>
        </p:txBody>
      </p:sp>
    </p:spTree>
    <p:extLst>
      <p:ext uri="{BB962C8B-B14F-4D97-AF65-F5344CB8AC3E}">
        <p14:creationId xmlns:p14="http://schemas.microsoft.com/office/powerpoint/2010/main" xmlns="" val="2494156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ROLES AND RESPONSIBILITES OF CDWS</a:t>
            </a:r>
          </a:p>
        </p:txBody>
      </p:sp>
      <p:sp>
        <p:nvSpPr>
          <p:cNvPr id="3" name="Slide Number Placeholder 2"/>
          <p:cNvSpPr>
            <a:spLocks noGrp="1"/>
          </p:cNvSpPr>
          <p:nvPr>
            <p:ph type="sldNum" sz="quarter" idx="4"/>
          </p:nvPr>
        </p:nvSpPr>
        <p:spPr/>
        <p:txBody>
          <a:bodyPr/>
          <a:lstStyle/>
          <a:p>
            <a:fld id="{8406839F-D7A4-4E5D-B93D-768AD4D1DB36}" type="slidenum">
              <a:rPr lang="en-ZA" smtClean="0"/>
              <a:pPr/>
              <a:t>6</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lvl="0" algn="just">
              <a:lnSpc>
                <a:spcPct val="160000"/>
              </a:lnSpc>
              <a:tabLst>
                <a:tab pos="361950" algn="l"/>
              </a:tabLst>
            </a:pPr>
            <a:r>
              <a:rPr lang="en-ZA" b="0" dirty="0">
                <a:solidFill>
                  <a:prstClr val="black"/>
                </a:solidFill>
              </a:rPr>
              <a:t>(d) </a:t>
            </a:r>
            <a:r>
              <a:rPr lang="en-ZA" dirty="0">
                <a:solidFill>
                  <a:prstClr val="black"/>
                </a:solidFill>
              </a:rPr>
              <a:t>Reporting any corruption </a:t>
            </a:r>
            <a:r>
              <a:rPr lang="en-ZA" b="0" dirty="0">
                <a:solidFill>
                  <a:prstClr val="black"/>
                </a:solidFill>
              </a:rPr>
              <a:t>or irregularity that is encountered within any sphere of </a:t>
            </a:r>
          </a:p>
          <a:p>
            <a:pPr lvl="0" algn="just">
              <a:lnSpc>
                <a:spcPct val="160000"/>
              </a:lnSpc>
            </a:pPr>
            <a:r>
              <a:rPr lang="en-ZA" b="0" dirty="0">
                <a:solidFill>
                  <a:prstClr val="black"/>
                </a:solidFill>
              </a:rPr>
              <a:t>      government, government department, community organisation or private </a:t>
            </a:r>
          </a:p>
          <a:p>
            <a:pPr lvl="0" algn="just">
              <a:lnSpc>
                <a:spcPct val="160000"/>
              </a:lnSpc>
            </a:pPr>
            <a:r>
              <a:rPr lang="en-ZA" b="0" dirty="0">
                <a:solidFill>
                  <a:prstClr val="black"/>
                </a:solidFill>
              </a:rPr>
              <a:t>      company;</a:t>
            </a:r>
          </a:p>
          <a:p>
            <a:pPr lvl="0" algn="just">
              <a:lnSpc>
                <a:spcPct val="160000"/>
              </a:lnSpc>
            </a:pPr>
            <a:r>
              <a:rPr lang="en-ZA" sz="1400" b="0" dirty="0">
                <a:solidFill>
                  <a:prstClr val="black"/>
                </a:solidFill>
              </a:rPr>
              <a:t>(e)  </a:t>
            </a:r>
            <a:r>
              <a:rPr lang="en-ZA" dirty="0">
                <a:solidFill>
                  <a:prstClr val="black"/>
                </a:solidFill>
              </a:rPr>
              <a:t>Facilitate government assistance </a:t>
            </a:r>
            <a:r>
              <a:rPr lang="en-ZA" b="0" dirty="0">
                <a:solidFill>
                  <a:prstClr val="black"/>
                </a:solidFill>
              </a:rPr>
              <a:t>to community projects where required and </a:t>
            </a:r>
          </a:p>
          <a:p>
            <a:pPr lvl="0" algn="just">
              <a:lnSpc>
                <a:spcPct val="160000"/>
              </a:lnSpc>
            </a:pPr>
            <a:r>
              <a:rPr lang="en-ZA" b="0" dirty="0">
                <a:solidFill>
                  <a:prstClr val="black"/>
                </a:solidFill>
              </a:rPr>
              <a:t>      appropriate;</a:t>
            </a:r>
          </a:p>
          <a:p>
            <a:pPr lvl="0" algn="just">
              <a:lnSpc>
                <a:spcPct val="160000"/>
              </a:lnSpc>
            </a:pPr>
            <a:r>
              <a:rPr lang="en-ZA" b="0" dirty="0">
                <a:solidFill>
                  <a:prstClr val="black"/>
                </a:solidFill>
              </a:rPr>
              <a:t>(f)   Facilitate community interaction with </a:t>
            </a:r>
            <a:r>
              <a:rPr lang="en-ZA" dirty="0">
                <a:solidFill>
                  <a:prstClr val="black"/>
                </a:solidFill>
              </a:rPr>
              <a:t>public works programmes</a:t>
            </a:r>
            <a:r>
              <a:rPr lang="en-ZA" b="0" dirty="0">
                <a:solidFill>
                  <a:prstClr val="black"/>
                </a:solidFill>
              </a:rPr>
              <a:t>;</a:t>
            </a:r>
          </a:p>
          <a:p>
            <a:pPr lvl="0" algn="just">
              <a:lnSpc>
                <a:spcPct val="160000"/>
              </a:lnSpc>
            </a:pPr>
            <a:r>
              <a:rPr lang="en-ZA" b="0" dirty="0">
                <a:solidFill>
                  <a:prstClr val="black"/>
                </a:solidFill>
              </a:rPr>
              <a:t>(g)  Assisting communities to engage with and provide input into integrated </a:t>
            </a:r>
          </a:p>
          <a:p>
            <a:pPr lvl="0" algn="just">
              <a:lnSpc>
                <a:spcPct val="160000"/>
              </a:lnSpc>
            </a:pPr>
            <a:r>
              <a:rPr lang="en-ZA" b="0" dirty="0">
                <a:solidFill>
                  <a:prstClr val="black"/>
                </a:solidFill>
              </a:rPr>
              <a:t>       </a:t>
            </a:r>
            <a:r>
              <a:rPr lang="en-ZA" dirty="0">
                <a:solidFill>
                  <a:prstClr val="black"/>
                </a:solidFill>
              </a:rPr>
              <a:t>development plans </a:t>
            </a:r>
            <a:r>
              <a:rPr lang="en-ZA" b="0" dirty="0">
                <a:solidFill>
                  <a:prstClr val="black"/>
                </a:solidFill>
              </a:rPr>
              <a:t>and other programmes of government;</a:t>
            </a:r>
          </a:p>
          <a:p>
            <a:pPr lvl="0" algn="just">
              <a:lnSpc>
                <a:spcPct val="160000"/>
              </a:lnSpc>
            </a:pPr>
            <a:r>
              <a:rPr lang="en-ZA" b="0" dirty="0">
                <a:solidFill>
                  <a:prstClr val="black"/>
                </a:solidFill>
              </a:rPr>
              <a:t>(h)  Assisting in the coordination of </a:t>
            </a:r>
            <a:r>
              <a:rPr lang="en-ZA" dirty="0">
                <a:solidFill>
                  <a:prstClr val="black"/>
                </a:solidFill>
              </a:rPr>
              <a:t>inter-departmental programmes </a:t>
            </a:r>
            <a:r>
              <a:rPr lang="en-ZA" b="0" dirty="0">
                <a:solidFill>
                  <a:prstClr val="black"/>
                </a:solidFill>
              </a:rPr>
              <a:t>and programmes </a:t>
            </a:r>
          </a:p>
          <a:p>
            <a:pPr lvl="0" algn="just">
              <a:lnSpc>
                <a:spcPct val="160000"/>
              </a:lnSpc>
            </a:pPr>
            <a:r>
              <a:rPr lang="en-ZA" b="0" dirty="0">
                <a:solidFill>
                  <a:prstClr val="black"/>
                </a:solidFill>
              </a:rPr>
              <a:t>       that involve more than one sphere of government;</a:t>
            </a:r>
          </a:p>
          <a:p>
            <a:endParaRPr lang="en-ZA" dirty="0"/>
          </a:p>
        </p:txBody>
      </p:sp>
    </p:spTree>
    <p:extLst>
      <p:ext uri="{BB962C8B-B14F-4D97-AF65-F5344CB8AC3E}">
        <p14:creationId xmlns:p14="http://schemas.microsoft.com/office/powerpoint/2010/main" xmlns="" val="1939504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ROLES AND RESPONSIBILITES OF CDWS</a:t>
            </a:r>
          </a:p>
        </p:txBody>
      </p:sp>
      <p:sp>
        <p:nvSpPr>
          <p:cNvPr id="3" name="Slide Number Placeholder 2"/>
          <p:cNvSpPr>
            <a:spLocks noGrp="1"/>
          </p:cNvSpPr>
          <p:nvPr>
            <p:ph type="sldNum" sz="quarter" idx="4"/>
          </p:nvPr>
        </p:nvSpPr>
        <p:spPr/>
        <p:txBody>
          <a:bodyPr/>
          <a:lstStyle/>
          <a:p>
            <a:fld id="{8406839F-D7A4-4E5D-B93D-768AD4D1DB36}" type="slidenum">
              <a:rPr lang="en-ZA" smtClean="0"/>
              <a:pPr/>
              <a:t>7</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marL="400050" indent="-400050" algn="just">
              <a:lnSpc>
                <a:spcPct val="160000"/>
              </a:lnSpc>
              <a:buAutoNum type="romanLcParenBoth"/>
            </a:pPr>
            <a:r>
              <a:rPr lang="en-ZA" b="0" dirty="0"/>
              <a:t>Maintaining </a:t>
            </a:r>
            <a:r>
              <a:rPr lang="en-ZA" dirty="0"/>
              <a:t>communication with </a:t>
            </a:r>
            <a:r>
              <a:rPr lang="en-ZA" b="0" dirty="0"/>
              <a:t>community based organisations and initiatives of </a:t>
            </a:r>
            <a:r>
              <a:rPr lang="en-ZA" dirty="0"/>
              <a:t>civil society</a:t>
            </a:r>
            <a:r>
              <a:rPr lang="en-ZA" b="0" dirty="0"/>
              <a:t>;</a:t>
            </a:r>
          </a:p>
          <a:p>
            <a:pPr algn="just">
              <a:lnSpc>
                <a:spcPct val="160000"/>
              </a:lnSpc>
            </a:pPr>
            <a:r>
              <a:rPr lang="en-ZA" b="0" dirty="0"/>
              <a:t>(j)    Promoting the principles of </a:t>
            </a:r>
            <a:r>
              <a:rPr lang="en-ZA" dirty="0" err="1"/>
              <a:t>Batho</a:t>
            </a:r>
            <a:r>
              <a:rPr lang="en-ZA" dirty="0"/>
              <a:t> Pele </a:t>
            </a:r>
            <a:r>
              <a:rPr lang="en-ZA" b="0" dirty="0"/>
              <a:t>and community participation;</a:t>
            </a:r>
          </a:p>
          <a:p>
            <a:pPr algn="just">
              <a:lnSpc>
                <a:spcPct val="160000"/>
              </a:lnSpc>
            </a:pPr>
            <a:r>
              <a:rPr lang="en-ZA" b="0" dirty="0"/>
              <a:t>(k)   </a:t>
            </a:r>
            <a:r>
              <a:rPr lang="en-ZA" dirty="0"/>
              <a:t>Improving community linkages </a:t>
            </a:r>
            <a:r>
              <a:rPr lang="en-ZA" b="0" dirty="0"/>
              <a:t>to relevant public entities, non-governmental </a:t>
            </a:r>
          </a:p>
          <a:p>
            <a:pPr algn="just">
              <a:lnSpc>
                <a:spcPct val="160000"/>
              </a:lnSpc>
            </a:pPr>
            <a:r>
              <a:rPr lang="en-ZA" b="0" dirty="0"/>
              <a:t>       organisations and private donors;</a:t>
            </a:r>
          </a:p>
          <a:p>
            <a:pPr marL="342900" indent="-342900" algn="just">
              <a:lnSpc>
                <a:spcPct val="160000"/>
              </a:lnSpc>
              <a:buAutoNum type="alphaLcParenBoth" startAt="12"/>
            </a:pPr>
            <a:r>
              <a:rPr lang="en-ZA" b="0" dirty="0"/>
              <a:t> Monitoring and reporting significant </a:t>
            </a:r>
            <a:r>
              <a:rPr lang="en-ZA" dirty="0"/>
              <a:t>trends within communities </a:t>
            </a:r>
            <a:r>
              <a:rPr lang="en-ZA" b="0" dirty="0"/>
              <a:t>related to health,  </a:t>
            </a:r>
          </a:p>
          <a:p>
            <a:pPr algn="just">
              <a:lnSpc>
                <a:spcPct val="160000"/>
              </a:lnSpc>
            </a:pPr>
            <a:r>
              <a:rPr lang="en-ZA" b="0" dirty="0"/>
              <a:t>       social development and livelihood security as well as the impact of associated </a:t>
            </a:r>
          </a:p>
          <a:p>
            <a:pPr algn="just">
              <a:lnSpc>
                <a:spcPct val="160000"/>
              </a:lnSpc>
            </a:pPr>
            <a:r>
              <a:rPr lang="en-ZA" b="0" dirty="0"/>
              <a:t>       development projects;</a:t>
            </a:r>
          </a:p>
          <a:p>
            <a:pPr algn="just">
              <a:lnSpc>
                <a:spcPct val="160000"/>
              </a:lnSpc>
            </a:pPr>
            <a:r>
              <a:rPr lang="en-ZA" b="0" dirty="0"/>
              <a:t>(m) Performing such </a:t>
            </a:r>
            <a:r>
              <a:rPr lang="en-ZA" dirty="0"/>
              <a:t>other functions </a:t>
            </a:r>
            <a:r>
              <a:rPr lang="en-ZA" b="0" dirty="0"/>
              <a:t>consistent with the objectives of the CDWP as</a:t>
            </a:r>
          </a:p>
          <a:p>
            <a:pPr algn="just">
              <a:lnSpc>
                <a:spcPct val="160000"/>
              </a:lnSpc>
            </a:pPr>
            <a:r>
              <a:rPr lang="en-ZA" b="0" dirty="0"/>
              <a:t>       may be determined by the CDWP Framework.</a:t>
            </a:r>
          </a:p>
          <a:p>
            <a:endParaRPr lang="en-ZA" dirty="0"/>
          </a:p>
        </p:txBody>
      </p:sp>
    </p:spTree>
    <p:extLst>
      <p:ext uri="{BB962C8B-B14F-4D97-AF65-F5344CB8AC3E}">
        <p14:creationId xmlns:p14="http://schemas.microsoft.com/office/powerpoint/2010/main" xmlns="" val="26719840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CDWP ANNUAL PERFORMANCE PLAN INDICATORS</a:t>
            </a:r>
          </a:p>
        </p:txBody>
      </p:sp>
      <p:sp>
        <p:nvSpPr>
          <p:cNvPr id="3" name="Slide Number Placeholder 2"/>
          <p:cNvSpPr>
            <a:spLocks noGrp="1"/>
          </p:cNvSpPr>
          <p:nvPr>
            <p:ph type="sldNum" sz="quarter" idx="4"/>
          </p:nvPr>
        </p:nvSpPr>
        <p:spPr/>
        <p:txBody>
          <a:bodyPr/>
          <a:lstStyle/>
          <a:p>
            <a:fld id="{8406839F-D7A4-4E5D-B93D-768AD4D1DB36}" type="slidenum">
              <a:rPr lang="en-ZA" smtClean="0"/>
              <a:pPr/>
              <a:t>8</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pPr algn="just"/>
            <a:r>
              <a:rPr lang="en-ZA" dirty="0"/>
              <a:t>Support programmes to improve access to government services</a:t>
            </a:r>
          </a:p>
          <a:p>
            <a:pPr marL="342900" marR="32385" lvl="0" indent="-342900" algn="just">
              <a:lnSpc>
                <a:spcPct val="149000"/>
              </a:lnSpc>
              <a:spcBef>
                <a:spcPts val="20"/>
              </a:spcBef>
              <a:buSzPct val="150000"/>
              <a:buFont typeface="Arial" panose="020B0604020202020204" pitchFamily="34" charset="0"/>
              <a:buChar char="•"/>
            </a:pPr>
            <a:r>
              <a:rPr lang="en-US" b="0" dirty="0">
                <a:ea typeface="Century Gothic" panose="020B0502020202020204" pitchFamily="34" charset="0"/>
                <a:cs typeface="Century Gothic" panose="020B0502020202020204" pitchFamily="34" charset="0"/>
              </a:rPr>
              <a:t>Community Outreaches (All Spheres of Government)</a:t>
            </a:r>
            <a:endParaRPr lang="en-ZA" b="0" dirty="0"/>
          </a:p>
          <a:p>
            <a:pPr marL="342900" marR="32385" lvl="0" indent="-342900" algn="just">
              <a:lnSpc>
                <a:spcPct val="149000"/>
              </a:lnSpc>
              <a:spcBef>
                <a:spcPts val="20"/>
              </a:spcBef>
              <a:buSzPct val="150000"/>
              <a:buFont typeface="Arial" panose="020B0604020202020204" pitchFamily="34" charset="0"/>
              <a:buChar char="•"/>
            </a:pPr>
            <a:r>
              <a:rPr lang="en-US" b="0" dirty="0">
                <a:ea typeface="Century Gothic" panose="020B0502020202020204" pitchFamily="34" charset="0"/>
                <a:cs typeface="Century Gothic" panose="020B0502020202020204" pitchFamily="34" charset="0"/>
              </a:rPr>
              <a:t>Mobilisation for Thusong Outreach Programme</a:t>
            </a:r>
            <a:endParaRPr lang="en-ZA" b="0" dirty="0"/>
          </a:p>
          <a:p>
            <a:pPr marL="342900" marR="32385" lvl="0" indent="-342900" algn="just">
              <a:lnSpc>
                <a:spcPct val="149000"/>
              </a:lnSpc>
              <a:spcBef>
                <a:spcPts val="20"/>
              </a:spcBef>
              <a:buSzPct val="150000"/>
              <a:buFont typeface="Arial" panose="020B0604020202020204" pitchFamily="34" charset="0"/>
              <a:buChar char="•"/>
            </a:pPr>
            <a:r>
              <a:rPr lang="en-US" b="0" dirty="0">
                <a:ea typeface="Century Gothic" panose="020B0502020202020204" pitchFamily="34" charset="0"/>
                <a:cs typeface="Century Gothic" panose="020B0502020202020204" pitchFamily="34" charset="0"/>
              </a:rPr>
              <a:t>Indigent Grant Subsidy (Municipality)</a:t>
            </a:r>
            <a:endParaRPr lang="en-ZA" b="0" dirty="0"/>
          </a:p>
          <a:p>
            <a:pPr marL="342900" marR="32385" lvl="0" indent="-342900" algn="just">
              <a:lnSpc>
                <a:spcPct val="149000"/>
              </a:lnSpc>
              <a:spcBef>
                <a:spcPts val="20"/>
              </a:spcBef>
              <a:buSzPct val="150000"/>
              <a:buFont typeface="Arial" panose="020B0604020202020204" pitchFamily="34" charset="0"/>
              <a:buChar char="•"/>
            </a:pPr>
            <a:r>
              <a:rPr lang="en-US" b="0" dirty="0">
                <a:ea typeface="Century Gothic" panose="020B0502020202020204" pitchFamily="34" charset="0"/>
                <a:cs typeface="Century Gothic" panose="020B0502020202020204" pitchFamily="34" charset="0"/>
              </a:rPr>
              <a:t>Child Support Grant/Maintenance</a:t>
            </a:r>
            <a:endParaRPr lang="en-ZA" b="0" dirty="0"/>
          </a:p>
          <a:p>
            <a:pPr marL="342900" marR="32385" lvl="0" indent="-342900" algn="just">
              <a:lnSpc>
                <a:spcPct val="149000"/>
              </a:lnSpc>
              <a:spcBef>
                <a:spcPts val="20"/>
              </a:spcBef>
              <a:buSzPct val="150000"/>
              <a:buFont typeface="Arial" panose="020B0604020202020204" pitchFamily="34" charset="0"/>
              <a:buChar char="•"/>
            </a:pPr>
            <a:r>
              <a:rPr lang="en-US" b="0" dirty="0">
                <a:ea typeface="Century Gothic" panose="020B0502020202020204" pitchFamily="34" charset="0"/>
                <a:cs typeface="Century Gothic" panose="020B0502020202020204" pitchFamily="34" charset="0"/>
              </a:rPr>
              <a:t>Social Relief of Distress</a:t>
            </a:r>
            <a:endParaRPr lang="en-ZA" b="0" dirty="0"/>
          </a:p>
          <a:p>
            <a:pPr algn="just"/>
            <a:endParaRPr lang="en-ZA" dirty="0"/>
          </a:p>
          <a:p>
            <a:pPr algn="just"/>
            <a:r>
              <a:rPr lang="en-ZA" dirty="0"/>
              <a:t>Support programmes to improve access to small scale economic opportunities</a:t>
            </a:r>
          </a:p>
          <a:p>
            <a:pPr marL="285750" lvl="0" indent="-285750" algn="just">
              <a:buSzPct val="150000"/>
              <a:buFont typeface="Arial" panose="020B0604020202020204" pitchFamily="34" charset="0"/>
              <a:buChar char="•"/>
            </a:pPr>
            <a:r>
              <a:rPr lang="en-ZA" b="0" dirty="0"/>
              <a:t>Food Security</a:t>
            </a:r>
          </a:p>
          <a:p>
            <a:pPr marL="285750" lvl="0" indent="-285750" algn="just">
              <a:buSzPct val="150000"/>
              <a:buFont typeface="Arial" panose="020B0604020202020204" pitchFamily="34" charset="0"/>
              <a:buChar char="•"/>
            </a:pPr>
            <a:r>
              <a:rPr lang="en-ZA" b="0" dirty="0"/>
              <a:t>Small Enterprise Development </a:t>
            </a:r>
          </a:p>
          <a:p>
            <a:pPr marL="285750" lvl="0" indent="-285750" algn="just">
              <a:buSzPct val="150000"/>
              <a:buFont typeface="Arial" panose="020B0604020202020204" pitchFamily="34" charset="0"/>
              <a:buChar char="•"/>
            </a:pPr>
            <a:r>
              <a:rPr lang="en-ZA" b="0" dirty="0"/>
              <a:t>Tourism Development</a:t>
            </a:r>
          </a:p>
          <a:p>
            <a:pPr marL="285750" lvl="0" indent="-285750" algn="just">
              <a:buSzPct val="150000"/>
              <a:buFont typeface="Arial" panose="020B0604020202020204" pitchFamily="34" charset="0"/>
              <a:buChar char="•"/>
            </a:pPr>
            <a:r>
              <a:rPr lang="en-ZA" b="0" dirty="0"/>
              <a:t>Heritage Development </a:t>
            </a:r>
          </a:p>
          <a:p>
            <a:pPr marL="285750" lvl="0" indent="-285750" algn="just">
              <a:buSzPct val="150000"/>
              <a:buFont typeface="Arial" panose="020B0604020202020204" pitchFamily="34" charset="0"/>
              <a:buChar char="•"/>
            </a:pPr>
            <a:r>
              <a:rPr lang="en-ZA" b="0" dirty="0"/>
              <a:t>Environmental Management projects</a:t>
            </a:r>
          </a:p>
          <a:p>
            <a:endParaRPr lang="en-ZA" dirty="0"/>
          </a:p>
        </p:txBody>
      </p:sp>
    </p:spTree>
    <p:extLst>
      <p:ext uri="{BB962C8B-B14F-4D97-AF65-F5344CB8AC3E}">
        <p14:creationId xmlns:p14="http://schemas.microsoft.com/office/powerpoint/2010/main" xmlns="" val="4242981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275" y="151380"/>
            <a:ext cx="8597205" cy="528600"/>
          </a:xfrm>
        </p:spPr>
        <p:txBody>
          <a:bodyPr/>
          <a:lstStyle/>
          <a:p>
            <a:r>
              <a:rPr lang="en-ZA" sz="2000" dirty="0"/>
              <a:t>CDWP ALLOCATION AND REGIONAL BREAKDOWN</a:t>
            </a:r>
          </a:p>
        </p:txBody>
      </p:sp>
      <p:sp>
        <p:nvSpPr>
          <p:cNvPr id="3" name="Slide Number Placeholder 2"/>
          <p:cNvSpPr>
            <a:spLocks noGrp="1"/>
          </p:cNvSpPr>
          <p:nvPr>
            <p:ph type="sldNum" sz="quarter" idx="4"/>
          </p:nvPr>
        </p:nvSpPr>
        <p:spPr/>
        <p:txBody>
          <a:bodyPr/>
          <a:lstStyle/>
          <a:p>
            <a:fld id="{8406839F-D7A4-4E5D-B93D-768AD4D1DB36}" type="slidenum">
              <a:rPr lang="en-ZA" smtClean="0"/>
              <a:pPr/>
              <a:t>9</a:t>
            </a:fld>
            <a:endParaRPr lang="en-ZA" dirty="0"/>
          </a:p>
        </p:txBody>
      </p:sp>
      <p:sp>
        <p:nvSpPr>
          <p:cNvPr id="4" name="Footer Placeholder 3"/>
          <p:cNvSpPr>
            <a:spLocks noGrp="1"/>
          </p:cNvSpPr>
          <p:nvPr>
            <p:ph type="ftr" sz="quarter" idx="3"/>
          </p:nvPr>
        </p:nvSpPr>
        <p:spPr/>
        <p:txBody>
          <a:bodyPr/>
          <a:lstStyle/>
          <a:p>
            <a:r>
              <a:rPr lang="en-ZA"/>
              <a:t>Heinrich Magerman</a:t>
            </a:r>
            <a:endParaRPr lang="en-GB" dirty="0"/>
          </a:p>
        </p:txBody>
      </p:sp>
      <p:sp>
        <p:nvSpPr>
          <p:cNvPr id="5" name="Text Placeholder 4"/>
          <p:cNvSpPr>
            <a:spLocks noGrp="1"/>
          </p:cNvSpPr>
          <p:nvPr>
            <p:ph type="body" sz="quarter" idx="10"/>
          </p:nvPr>
        </p:nvSpPr>
        <p:spPr/>
        <p:txBody>
          <a:bodyPr/>
          <a:lstStyle/>
          <a:p>
            <a:endParaRPr lang="en-ZA" dirty="0"/>
          </a:p>
        </p:txBody>
      </p:sp>
      <p:graphicFrame>
        <p:nvGraphicFramePr>
          <p:cNvPr id="7" name="Table 6"/>
          <p:cNvGraphicFramePr>
            <a:graphicFrameLocks noGrp="1"/>
          </p:cNvGraphicFramePr>
          <p:nvPr>
            <p:extLst>
              <p:ext uri="{D42A27DB-BD31-4B8C-83A1-F6EECF244321}">
                <p14:modId xmlns:p14="http://schemas.microsoft.com/office/powerpoint/2010/main" xmlns="" val="2996048537"/>
              </p:ext>
            </p:extLst>
          </p:nvPr>
        </p:nvGraphicFramePr>
        <p:xfrm>
          <a:off x="295275" y="679979"/>
          <a:ext cx="8741221" cy="6207472"/>
        </p:xfrm>
        <a:graphic>
          <a:graphicData uri="http://schemas.openxmlformats.org/drawingml/2006/table">
            <a:tbl>
              <a:tblPr firstRow="1" bandRow="1">
                <a:tableStyleId>{5C22544A-7EE6-4342-B048-85BDC9FD1C3A}</a:tableStyleId>
              </a:tblPr>
              <a:tblGrid>
                <a:gridCol w="2476525">
                  <a:extLst>
                    <a:ext uri="{9D8B030D-6E8A-4147-A177-3AD203B41FA5}">
                      <a16:colId xmlns:a16="http://schemas.microsoft.com/office/drawing/2014/main" xmlns="" val="2661546796"/>
                    </a:ext>
                  </a:extLst>
                </a:gridCol>
                <a:gridCol w="3312368">
                  <a:extLst>
                    <a:ext uri="{9D8B030D-6E8A-4147-A177-3AD203B41FA5}">
                      <a16:colId xmlns:a16="http://schemas.microsoft.com/office/drawing/2014/main" xmlns="" val="2362809687"/>
                    </a:ext>
                  </a:extLst>
                </a:gridCol>
                <a:gridCol w="2952328">
                  <a:extLst>
                    <a:ext uri="{9D8B030D-6E8A-4147-A177-3AD203B41FA5}">
                      <a16:colId xmlns:a16="http://schemas.microsoft.com/office/drawing/2014/main" xmlns="" val="2725981381"/>
                    </a:ext>
                  </a:extLst>
                </a:gridCol>
              </a:tblGrid>
              <a:tr h="347138">
                <a:tc>
                  <a:txBody>
                    <a:bodyPr/>
                    <a:lstStyle/>
                    <a:p>
                      <a:r>
                        <a:rPr lang="en-ZA" sz="1300" dirty="0"/>
                        <a:t>District</a:t>
                      </a:r>
                    </a:p>
                  </a:txBody>
                  <a:tcPr/>
                </a:tc>
                <a:tc>
                  <a:txBody>
                    <a:bodyPr/>
                    <a:lstStyle/>
                    <a:p>
                      <a:r>
                        <a:rPr lang="en-ZA" sz="1300" dirty="0"/>
                        <a:t>Municipalities</a:t>
                      </a:r>
                    </a:p>
                  </a:txBody>
                  <a:tcPr/>
                </a:tc>
                <a:tc>
                  <a:txBody>
                    <a:bodyPr/>
                    <a:lstStyle/>
                    <a:p>
                      <a:r>
                        <a:rPr lang="en-ZA" sz="1300" dirty="0"/>
                        <a:t>Regional Structure</a:t>
                      </a:r>
                    </a:p>
                  </a:txBody>
                  <a:tcPr/>
                </a:tc>
                <a:extLst>
                  <a:ext uri="{0D108BD9-81ED-4DB2-BD59-A6C34878D82A}">
                    <a16:rowId xmlns:a16="http://schemas.microsoft.com/office/drawing/2014/main" xmlns="" val="226787006"/>
                  </a:ext>
                </a:extLst>
              </a:tr>
              <a:tr h="1371600">
                <a:tc>
                  <a:txBody>
                    <a:bodyPr/>
                    <a:lstStyle/>
                    <a:p>
                      <a:r>
                        <a:rPr lang="en-ZA" sz="1200" b="1" dirty="0"/>
                        <a:t>Cape</a:t>
                      </a:r>
                      <a:r>
                        <a:rPr lang="en-ZA" sz="1200" b="1" baseline="0" dirty="0"/>
                        <a:t> Winelands</a:t>
                      </a:r>
                      <a:endParaRPr lang="en-ZA" sz="1200" b="1"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hueOff val="0"/>
                              <a:satOff val="0"/>
                              <a:lumOff val="0"/>
                              <a:alphaOff val="0"/>
                            </a:sysClr>
                          </a:solidFill>
                          <a:latin typeface="+mn-lt"/>
                          <a:ea typeface="+mn-ea"/>
                          <a:cs typeface="+mn-cs"/>
                        </a:rPr>
                        <a:t>Cape Winelands District – 2 CDWs</a:t>
                      </a:r>
                      <a:endParaRPr lang="en-US" sz="1200" b="0" dirty="0">
                        <a:latin typeface="+mn-lt"/>
                      </a:endParaRPr>
                    </a:p>
                    <a:p>
                      <a:pPr lvl="0">
                        <a:buNone/>
                      </a:pPr>
                      <a:r>
                        <a:rPr lang="en-ZA" sz="1200" b="0" i="0" u="none" dirty="0" err="1">
                          <a:solidFill>
                            <a:sysClr val="windowText" lastClr="000000">
                              <a:hueOff val="0"/>
                              <a:satOff val="0"/>
                              <a:lumOff val="0"/>
                              <a:alphaOff val="0"/>
                            </a:sysClr>
                          </a:solidFill>
                          <a:latin typeface="+mn-lt"/>
                          <a:ea typeface="+mn-ea"/>
                          <a:cs typeface="+mn-cs"/>
                        </a:rPr>
                        <a:t>Witzenberg</a:t>
                      </a:r>
                      <a:r>
                        <a:rPr lang="en-ZA" sz="1200" b="0" i="0" u="none" dirty="0">
                          <a:solidFill>
                            <a:sysClr val="windowText" lastClr="000000">
                              <a:hueOff val="0"/>
                              <a:satOff val="0"/>
                              <a:lumOff val="0"/>
                              <a:alphaOff val="0"/>
                            </a:sysClr>
                          </a:solidFill>
                          <a:latin typeface="+mn-lt"/>
                          <a:ea typeface="+mn-ea"/>
                          <a:cs typeface="+mn-cs"/>
                        </a:rPr>
                        <a:t> – 7 CDWs</a:t>
                      </a:r>
                      <a:endParaRPr lang="en-US" sz="1200" b="0" dirty="0">
                        <a:solidFill>
                          <a:sysClr val="windowText" lastClr="000000">
                            <a:hueOff val="0"/>
                            <a:satOff val="0"/>
                            <a:lumOff val="0"/>
                            <a:alphaOff val="0"/>
                          </a:sysClr>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err="1">
                          <a:solidFill>
                            <a:sysClr val="windowText" lastClr="000000">
                              <a:hueOff val="0"/>
                              <a:satOff val="0"/>
                              <a:lumOff val="0"/>
                              <a:alphaOff val="0"/>
                            </a:sysClr>
                          </a:solidFill>
                          <a:latin typeface="+mn-lt"/>
                          <a:ea typeface="+mn-ea"/>
                          <a:cs typeface="+mn-cs"/>
                        </a:rPr>
                        <a:t>Drakenstein</a:t>
                      </a:r>
                      <a:r>
                        <a:rPr lang="en-US" sz="1200" b="0" dirty="0">
                          <a:solidFill>
                            <a:sysClr val="windowText" lastClr="000000">
                              <a:hueOff val="0"/>
                              <a:satOff val="0"/>
                              <a:lumOff val="0"/>
                              <a:alphaOff val="0"/>
                            </a:sysClr>
                          </a:solidFill>
                          <a:latin typeface="+mn-lt"/>
                          <a:ea typeface="+mn-ea"/>
                          <a:cs typeface="+mn-cs"/>
                        </a:rPr>
                        <a:t> -  6 CDWs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solidFill>
                            <a:sysClr val="windowText" lastClr="000000">
                              <a:hueOff val="0"/>
                              <a:satOff val="0"/>
                              <a:lumOff val="0"/>
                              <a:alphaOff val="0"/>
                            </a:sysClr>
                          </a:solidFill>
                          <a:latin typeface="+mn-lt"/>
                          <a:ea typeface="+mn-ea"/>
                          <a:cs typeface="+mn-cs"/>
                        </a:rPr>
                        <a:t>Stellenbosch - 3 CDWs</a:t>
                      </a:r>
                    </a:p>
                    <a:p>
                      <a:pPr lvl="0">
                        <a:buNone/>
                      </a:pPr>
                      <a:r>
                        <a:rPr lang="en-US" sz="1200" b="0" dirty="0" err="1">
                          <a:solidFill>
                            <a:sysClr val="windowText" lastClr="000000">
                              <a:hueOff val="0"/>
                              <a:satOff val="0"/>
                              <a:lumOff val="0"/>
                              <a:alphaOff val="0"/>
                            </a:sysClr>
                          </a:solidFill>
                          <a:latin typeface="+mn-lt"/>
                          <a:ea typeface="+mn-ea"/>
                          <a:cs typeface="+mn-cs"/>
                        </a:rPr>
                        <a:t>Breede</a:t>
                      </a:r>
                      <a:r>
                        <a:rPr lang="en-US" sz="1200" b="0" dirty="0">
                          <a:solidFill>
                            <a:sysClr val="windowText" lastClr="000000">
                              <a:hueOff val="0"/>
                              <a:satOff val="0"/>
                              <a:lumOff val="0"/>
                              <a:alphaOff val="0"/>
                            </a:sysClr>
                          </a:solidFill>
                          <a:latin typeface="+mn-lt"/>
                          <a:ea typeface="+mn-ea"/>
                          <a:cs typeface="+mn-cs"/>
                        </a:rPr>
                        <a:t> Valley  - 7 CDWs</a:t>
                      </a:r>
                    </a:p>
                    <a:p>
                      <a:pPr lvl="0">
                        <a:buNone/>
                      </a:pPr>
                      <a:r>
                        <a:rPr lang="en-US" sz="1200" b="0" dirty="0">
                          <a:solidFill>
                            <a:sysClr val="windowText" lastClr="000000">
                              <a:hueOff val="0"/>
                              <a:satOff val="0"/>
                              <a:lumOff val="0"/>
                              <a:alphaOff val="0"/>
                            </a:sysClr>
                          </a:solidFill>
                          <a:latin typeface="+mn-lt"/>
                          <a:ea typeface="+mn-ea"/>
                          <a:cs typeface="+mn-cs"/>
                        </a:rPr>
                        <a:t>Stellenbosch - 3 CDWs</a:t>
                      </a:r>
                    </a:p>
                    <a:p>
                      <a:pPr lvl="0"/>
                      <a:r>
                        <a:rPr lang="en-US" sz="1200" b="0" dirty="0" err="1">
                          <a:solidFill>
                            <a:sysClr val="windowText" lastClr="000000">
                              <a:hueOff val="0"/>
                              <a:satOff val="0"/>
                              <a:lumOff val="0"/>
                              <a:alphaOff val="0"/>
                            </a:sysClr>
                          </a:solidFill>
                          <a:latin typeface="+mn-lt"/>
                          <a:ea typeface="+mn-ea"/>
                          <a:cs typeface="+mn-cs"/>
                        </a:rPr>
                        <a:t>Langeberg</a:t>
                      </a:r>
                      <a:r>
                        <a:rPr lang="en-US" sz="1200" b="0" dirty="0">
                          <a:solidFill>
                            <a:sysClr val="windowText" lastClr="000000">
                              <a:hueOff val="0"/>
                              <a:satOff val="0"/>
                              <a:lumOff val="0"/>
                              <a:alphaOff val="0"/>
                            </a:sysClr>
                          </a:solidFill>
                          <a:latin typeface="+mn-lt"/>
                          <a:ea typeface="+mn-ea"/>
                          <a:cs typeface="+mn-cs"/>
                        </a:rPr>
                        <a:t> - 1 CDW</a:t>
                      </a:r>
                    </a:p>
                  </a:txBody>
                  <a:tcPr/>
                </a:tc>
                <a:tc>
                  <a:txBody>
                    <a:bodyPr/>
                    <a:lstStyle/>
                    <a:p>
                      <a:pPr lvl="0"/>
                      <a:r>
                        <a:rPr lang="en-US" sz="1200" b="0" dirty="0">
                          <a:latin typeface="+mn-lt"/>
                        </a:rPr>
                        <a:t>1 Regional Coordinator</a:t>
                      </a:r>
                    </a:p>
                    <a:p>
                      <a:pPr lvl="0"/>
                      <a:r>
                        <a:rPr lang="en-US" sz="1200" b="0" dirty="0">
                          <a:latin typeface="+mn-lt"/>
                        </a:rPr>
                        <a:t>2 CDW Supervisors</a:t>
                      </a:r>
                    </a:p>
                  </a:txBody>
                  <a:tcPr/>
                </a:tc>
                <a:extLst>
                  <a:ext uri="{0D108BD9-81ED-4DB2-BD59-A6C34878D82A}">
                    <a16:rowId xmlns:a16="http://schemas.microsoft.com/office/drawing/2014/main" xmlns="" val="2569643188"/>
                  </a:ext>
                </a:extLst>
              </a:tr>
              <a:tr h="640080">
                <a:tc>
                  <a:txBody>
                    <a:bodyPr/>
                    <a:lstStyle/>
                    <a:p>
                      <a:r>
                        <a:rPr lang="en-ZA" sz="1200" b="1" dirty="0"/>
                        <a:t>Central Karoo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Laingsburg – 5 CDWs</a:t>
                      </a: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p>
                      <a:pPr lvl="0"/>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Prince Albert  - 4 CDWs</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Beaufort-West – 9 CDWs</a:t>
                      </a:r>
                      <a:endParaRPr lang="en-US" sz="1200" b="0" dirty="0">
                        <a:solidFill>
                          <a:sysClr val="windowText" lastClr="000000">
                            <a:hueOff val="0"/>
                            <a:satOff val="0"/>
                            <a:lumOff val="0"/>
                            <a:alphaOff val="0"/>
                          </a:sysClr>
                        </a:solidFill>
                        <a:latin typeface="Century Gothic" panose="020B0502020202020204" pitchFamily="34" charset="0"/>
                        <a:ea typeface="+mn-ea"/>
                        <a:cs typeface="+mn-cs"/>
                      </a:endParaRPr>
                    </a:p>
                  </a:txBody>
                  <a:tcPr/>
                </a:tc>
                <a:tc>
                  <a:txBody>
                    <a:bodyPr/>
                    <a:lstStyle/>
                    <a:p>
                      <a:pPr lvl="0"/>
                      <a:r>
                        <a:rPr lang="en-US" sz="1200" b="0" dirty="0">
                          <a:latin typeface="+mn-lt"/>
                        </a:rPr>
                        <a:t>1 Regional Coordinator</a:t>
                      </a:r>
                    </a:p>
                    <a:p>
                      <a:pPr lvl="0"/>
                      <a:r>
                        <a:rPr lang="en-US" sz="1200" b="0" dirty="0">
                          <a:latin typeface="+mn-lt"/>
                        </a:rPr>
                        <a:t>1 CDW Supervisors</a:t>
                      </a:r>
                    </a:p>
                    <a:p>
                      <a:pPr lvl="0"/>
                      <a:endParaRPr lang="en-US" sz="1200" b="0" dirty="0">
                        <a:latin typeface="Century Gothic" panose="020B0502020202020204" pitchFamily="34" charset="0"/>
                      </a:endParaRPr>
                    </a:p>
                  </a:txBody>
                  <a:tcPr/>
                </a:tc>
                <a:extLst>
                  <a:ext uri="{0D108BD9-81ED-4DB2-BD59-A6C34878D82A}">
                    <a16:rowId xmlns:a16="http://schemas.microsoft.com/office/drawing/2014/main" xmlns="" val="2601055581"/>
                  </a:ext>
                </a:extLst>
              </a:tr>
              <a:tr h="1379774">
                <a:tc>
                  <a:txBody>
                    <a:bodyPr/>
                    <a:lstStyle/>
                    <a:p>
                      <a:r>
                        <a:rPr lang="en-ZA" sz="1200" b="1" dirty="0"/>
                        <a:t>Eden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dirty="0" err="1">
                          <a:solidFill>
                            <a:sysClr val="windowText" lastClr="000000">
                              <a:hueOff val="0"/>
                              <a:satOff val="0"/>
                              <a:lumOff val="0"/>
                              <a:alphaOff val="0"/>
                            </a:sysClr>
                          </a:solidFill>
                          <a:latin typeface="Century Gothic" panose="020B0502020202020204" pitchFamily="34" charset="0"/>
                          <a:ea typeface="+mn-ea"/>
                          <a:cs typeface="+mn-cs"/>
                        </a:rPr>
                        <a:t>Kannaland</a:t>
                      </a: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  -  6 CDWs</a:t>
                      </a: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dirty="0" err="1">
                          <a:solidFill>
                            <a:sysClr val="windowText" lastClr="000000">
                              <a:hueOff val="0"/>
                              <a:satOff val="0"/>
                              <a:lumOff val="0"/>
                              <a:alphaOff val="0"/>
                            </a:sysClr>
                          </a:solidFill>
                          <a:latin typeface="Century Gothic" panose="020B0502020202020204" pitchFamily="34" charset="0"/>
                          <a:ea typeface="+mn-ea"/>
                          <a:cs typeface="+mn-cs"/>
                        </a:rPr>
                        <a:t>Hessequa</a:t>
                      </a:r>
                      <a:r>
                        <a:rPr lang="en-ZA" sz="1200" b="0" dirty="0">
                          <a:solidFill>
                            <a:sysClr val="windowText" lastClr="000000">
                              <a:hueOff val="0"/>
                              <a:satOff val="0"/>
                              <a:lumOff val="0"/>
                              <a:alphaOff val="0"/>
                            </a:sysClr>
                          </a:solidFill>
                          <a:latin typeface="Century Gothic" panose="020B0502020202020204" pitchFamily="34" charset="0"/>
                          <a:ea typeface="+mn-ea"/>
                          <a:cs typeface="+mn-cs"/>
                        </a:rPr>
                        <a:t> – 1 CDW</a:t>
                      </a:r>
                    </a:p>
                    <a:p>
                      <a:pPr lvl="0">
                        <a:buNone/>
                      </a:pPr>
                      <a:r>
                        <a:rPr lang="en-ZA" sz="1200" b="0" i="0" u="none" dirty="0" err="1">
                          <a:solidFill>
                            <a:sysClr val="windowText" lastClr="000000">
                              <a:hueOff val="0"/>
                              <a:satOff val="0"/>
                              <a:lumOff val="0"/>
                              <a:alphaOff val="0"/>
                            </a:sysClr>
                          </a:solidFill>
                          <a:latin typeface="Century Gothic" panose="020B0502020202020204" pitchFamily="34" charset="0"/>
                          <a:ea typeface="+mn-ea"/>
                          <a:cs typeface="+mn-cs"/>
                        </a:rPr>
                        <a:t>Mossel</a:t>
                      </a: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 Bay  -  3 CDWs</a:t>
                      </a: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p>
                      <a:pPr lvl="0">
                        <a:buNone/>
                      </a:pP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George  -  3 CDWs</a:t>
                      </a: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p>
                      <a:pPr lvl="0">
                        <a:buNone/>
                      </a:pPr>
                      <a:r>
                        <a:rPr lang="en-ZA" sz="1200" b="0" i="0" u="none" dirty="0" err="1">
                          <a:solidFill>
                            <a:sysClr val="windowText" lastClr="000000">
                              <a:hueOff val="0"/>
                              <a:satOff val="0"/>
                              <a:lumOff val="0"/>
                              <a:alphaOff val="0"/>
                            </a:sysClr>
                          </a:solidFill>
                          <a:latin typeface="Century Gothic" panose="020B0502020202020204" pitchFamily="34" charset="0"/>
                          <a:ea typeface="+mn-ea"/>
                          <a:cs typeface="+mn-cs"/>
                        </a:rPr>
                        <a:t>Oudtshoorn</a:t>
                      </a: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  -  3 CDWs</a:t>
                      </a: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p>
                      <a:pPr lvl="0">
                        <a:buNone/>
                      </a:pPr>
                      <a:r>
                        <a:rPr lang="en-ZA" sz="1200" b="0" i="0" u="none" dirty="0" err="1">
                          <a:solidFill>
                            <a:sysClr val="windowText" lastClr="000000">
                              <a:hueOff val="0"/>
                              <a:satOff val="0"/>
                              <a:lumOff val="0"/>
                              <a:alphaOff val="0"/>
                            </a:sysClr>
                          </a:solidFill>
                          <a:latin typeface="Century Gothic" panose="020B0502020202020204" pitchFamily="34" charset="0"/>
                          <a:ea typeface="+mn-ea"/>
                          <a:cs typeface="+mn-cs"/>
                        </a:rPr>
                        <a:t>Bitou</a:t>
                      </a: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  -  1 CDW</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u="none" dirty="0" err="1">
                          <a:solidFill>
                            <a:sysClr val="windowText" lastClr="000000">
                              <a:hueOff val="0"/>
                              <a:satOff val="0"/>
                              <a:lumOff val="0"/>
                              <a:alphaOff val="0"/>
                            </a:sysClr>
                          </a:solidFill>
                          <a:latin typeface="Century Gothic" panose="020B0502020202020204" pitchFamily="34" charset="0"/>
                          <a:ea typeface="+mn-ea"/>
                          <a:cs typeface="+mn-cs"/>
                        </a:rPr>
                        <a:t>Knysna</a:t>
                      </a:r>
                      <a:r>
                        <a:rPr lang="en-ZA" sz="1200" b="0" i="0" u="none" dirty="0">
                          <a:solidFill>
                            <a:sysClr val="windowText" lastClr="000000">
                              <a:hueOff val="0"/>
                              <a:satOff val="0"/>
                              <a:lumOff val="0"/>
                              <a:alphaOff val="0"/>
                            </a:sysClr>
                          </a:solidFill>
                          <a:latin typeface="Century Gothic" panose="020B0502020202020204" pitchFamily="34" charset="0"/>
                          <a:ea typeface="+mn-ea"/>
                          <a:cs typeface="+mn-cs"/>
                        </a:rPr>
                        <a:t>  -  3 CDWs</a:t>
                      </a: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txBody>
                  <a:tcPr/>
                </a:tc>
                <a:tc>
                  <a:txBody>
                    <a:bodyPr/>
                    <a:lstStyle/>
                    <a:p>
                      <a:pPr lvl="0"/>
                      <a:r>
                        <a:rPr lang="en-US" sz="1200" b="0" dirty="0">
                          <a:latin typeface="+mn-lt"/>
                        </a:rPr>
                        <a:t>2 Regional Coordinator</a:t>
                      </a:r>
                    </a:p>
                    <a:p>
                      <a:pPr lvl="0"/>
                      <a:r>
                        <a:rPr lang="en-US" sz="1200" b="0" dirty="0">
                          <a:latin typeface="+mn-lt"/>
                        </a:rPr>
                        <a:t>2 CDW Supervisors</a:t>
                      </a:r>
                    </a:p>
                    <a:p>
                      <a:pPr lvl="0">
                        <a:buNone/>
                      </a:pPr>
                      <a:endParaRPr lang="en-ZA" sz="1200" b="0" dirty="0">
                        <a:solidFill>
                          <a:sysClr val="windowText" lastClr="000000">
                            <a:hueOff val="0"/>
                            <a:satOff val="0"/>
                            <a:lumOff val="0"/>
                            <a:alphaOff val="0"/>
                          </a:sysClr>
                        </a:solidFill>
                        <a:latin typeface="Century Gothic" panose="020B0502020202020204" pitchFamily="34" charset="0"/>
                        <a:ea typeface="+mn-ea"/>
                        <a:cs typeface="+mn-cs"/>
                      </a:endParaRPr>
                    </a:p>
                  </a:txBody>
                  <a:tcPr/>
                </a:tc>
                <a:extLst>
                  <a:ext uri="{0D108BD9-81ED-4DB2-BD59-A6C34878D82A}">
                    <a16:rowId xmlns:a16="http://schemas.microsoft.com/office/drawing/2014/main" xmlns="" val="2283366336"/>
                  </a:ext>
                </a:extLst>
              </a:tr>
              <a:tr h="457200">
                <a:tc>
                  <a:txBody>
                    <a:bodyPr/>
                    <a:lstStyle/>
                    <a:p>
                      <a:r>
                        <a:rPr lang="en-ZA" sz="1200" b="1" dirty="0"/>
                        <a:t>Metro</a:t>
                      </a:r>
                    </a:p>
                  </a:txBody>
                  <a:tcPr/>
                </a:tc>
                <a:tc>
                  <a:txBody>
                    <a:bodyPr/>
                    <a:lstStyle/>
                    <a:p>
                      <a:r>
                        <a:rPr lang="en-ZA" sz="1200" dirty="0"/>
                        <a:t>City of Cape Town – 50 CDWs</a:t>
                      </a:r>
                    </a:p>
                  </a:txBody>
                  <a:tcPr/>
                </a:tc>
                <a:tc>
                  <a:txBody>
                    <a:bodyPr/>
                    <a:lstStyle/>
                    <a:p>
                      <a:pPr lvl="0"/>
                      <a:r>
                        <a:rPr lang="en-US" sz="1200" b="0" dirty="0">
                          <a:latin typeface="+mn-lt"/>
                        </a:rPr>
                        <a:t>2 Regional Coordinator</a:t>
                      </a:r>
                    </a:p>
                    <a:p>
                      <a:pPr lvl="0"/>
                      <a:r>
                        <a:rPr lang="en-US" sz="1200" b="0" dirty="0">
                          <a:latin typeface="+mn-lt"/>
                        </a:rPr>
                        <a:t>4 CDW Supervisors</a:t>
                      </a:r>
                      <a:endParaRPr lang="en-ZA" sz="1200" dirty="0"/>
                    </a:p>
                  </a:txBody>
                  <a:tcPr/>
                </a:tc>
                <a:extLst>
                  <a:ext uri="{0D108BD9-81ED-4DB2-BD59-A6C34878D82A}">
                    <a16:rowId xmlns:a16="http://schemas.microsoft.com/office/drawing/2014/main" xmlns="" val="2790655360"/>
                  </a:ext>
                </a:extLst>
              </a:tr>
              <a:tr h="1005840">
                <a:tc>
                  <a:txBody>
                    <a:bodyPr/>
                    <a:lstStyle/>
                    <a:p>
                      <a:r>
                        <a:rPr lang="en-ZA" sz="1200" b="1" dirty="0"/>
                        <a:t>Overberg</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dk1"/>
                          </a:solidFill>
                          <a:latin typeface="+mn-lt"/>
                          <a:ea typeface="+mn-ea"/>
                          <a:cs typeface="+mn-cs"/>
                        </a:rPr>
                        <a:t>Overberg District -  1 CDWs</a:t>
                      </a:r>
                    </a:p>
                    <a:p>
                      <a:pPr marL="0" lvl="0" algn="l" defTabSz="914400" rtl="0" eaLnBrk="1" latinLnBrk="0" hangingPunct="1">
                        <a:buNone/>
                      </a:pPr>
                      <a:r>
                        <a:rPr lang="en-US" sz="1200" kern="1200" dirty="0" err="1">
                          <a:solidFill>
                            <a:schemeClr val="dk1"/>
                          </a:solidFill>
                          <a:latin typeface="+mn-lt"/>
                          <a:ea typeface="+mn-ea"/>
                          <a:cs typeface="+mn-cs"/>
                        </a:rPr>
                        <a:t>Theewaterskloof</a:t>
                      </a:r>
                      <a:r>
                        <a:rPr lang="en-US" sz="1200" kern="1200" dirty="0">
                          <a:solidFill>
                            <a:schemeClr val="dk1"/>
                          </a:solidFill>
                          <a:latin typeface="+mn-lt"/>
                          <a:ea typeface="+mn-ea"/>
                          <a:cs typeface="+mn-cs"/>
                        </a:rPr>
                        <a:t> - 7 CDWs</a:t>
                      </a:r>
                    </a:p>
                    <a:p>
                      <a:pPr marL="0" lvl="0" algn="l" defTabSz="914400" rtl="0" eaLnBrk="1" latinLnBrk="0" hangingPunct="1">
                        <a:buNone/>
                      </a:pPr>
                      <a:r>
                        <a:rPr lang="en-US" sz="1200" kern="1200" dirty="0" err="1">
                          <a:solidFill>
                            <a:schemeClr val="dk1"/>
                          </a:solidFill>
                          <a:latin typeface="+mn-lt"/>
                          <a:ea typeface="+mn-ea"/>
                          <a:cs typeface="+mn-cs"/>
                        </a:rPr>
                        <a:t>Overstrand</a:t>
                      </a:r>
                      <a:r>
                        <a:rPr lang="en-US" sz="1200" kern="1200" dirty="0">
                          <a:solidFill>
                            <a:schemeClr val="dk1"/>
                          </a:solidFill>
                          <a:latin typeface="+mn-lt"/>
                          <a:ea typeface="+mn-ea"/>
                          <a:cs typeface="+mn-cs"/>
                        </a:rPr>
                        <a:t> - 3 CDWs</a:t>
                      </a:r>
                    </a:p>
                    <a:p>
                      <a:pPr marL="0" lvl="0" algn="l" defTabSz="914400" rtl="0" eaLnBrk="1" latinLnBrk="0" hangingPunct="1">
                        <a:buNone/>
                      </a:pPr>
                      <a:r>
                        <a:rPr lang="en-US" sz="1200" kern="1200" dirty="0">
                          <a:solidFill>
                            <a:schemeClr val="dk1"/>
                          </a:solidFill>
                          <a:latin typeface="+mn-lt"/>
                          <a:ea typeface="+mn-ea"/>
                          <a:cs typeface="+mn-cs"/>
                        </a:rPr>
                        <a:t>Cape Agulhas - 2 CDWs</a:t>
                      </a:r>
                    </a:p>
                    <a:p>
                      <a:pPr marL="0" lvl="0" algn="l" defTabSz="914400" rtl="0" eaLnBrk="1" latinLnBrk="0" hangingPunct="1">
                        <a:buNone/>
                      </a:pPr>
                      <a:r>
                        <a:rPr lang="en-US" sz="1200" kern="1200" dirty="0" err="1">
                          <a:solidFill>
                            <a:schemeClr val="dk1"/>
                          </a:solidFill>
                          <a:latin typeface="+mn-lt"/>
                          <a:ea typeface="+mn-ea"/>
                          <a:cs typeface="+mn-cs"/>
                        </a:rPr>
                        <a:t>Swellendam</a:t>
                      </a:r>
                      <a:r>
                        <a:rPr lang="en-US" sz="1200" kern="1200" baseline="0" dirty="0">
                          <a:solidFill>
                            <a:schemeClr val="dk1"/>
                          </a:solidFill>
                          <a:latin typeface="+mn-lt"/>
                          <a:ea typeface="+mn-ea"/>
                          <a:cs typeface="+mn-cs"/>
                        </a:rPr>
                        <a:t> – 2 CDWs</a:t>
                      </a:r>
                      <a:endParaRPr lang="en-US" sz="1200" kern="1200" dirty="0">
                        <a:solidFill>
                          <a:schemeClr val="dk1"/>
                        </a:solidFill>
                        <a:latin typeface="+mn-lt"/>
                        <a:ea typeface="+mn-ea"/>
                        <a:cs typeface="+mn-cs"/>
                      </a:endParaRPr>
                    </a:p>
                  </a:txBody>
                  <a:tcPr/>
                </a:tc>
                <a:tc>
                  <a:txBody>
                    <a:bodyPr/>
                    <a:lstStyle/>
                    <a:p>
                      <a:pPr marL="0" lvl="0" algn="l" defTabSz="914400" rtl="0" eaLnBrk="1" latinLnBrk="0" hangingPunct="1"/>
                      <a:r>
                        <a:rPr lang="en-US" sz="1200" kern="1200" dirty="0">
                          <a:solidFill>
                            <a:schemeClr val="dk1"/>
                          </a:solidFill>
                          <a:latin typeface="+mn-lt"/>
                          <a:ea typeface="+mn-ea"/>
                          <a:cs typeface="+mn-cs"/>
                        </a:rPr>
                        <a:t>1 Regional Coordinator</a:t>
                      </a:r>
                    </a:p>
                    <a:p>
                      <a:pPr marL="0" lvl="0" algn="l" defTabSz="914400" rtl="0" eaLnBrk="1" latinLnBrk="0" hangingPunct="1"/>
                      <a:r>
                        <a:rPr lang="en-US" sz="1200" kern="1200" dirty="0">
                          <a:solidFill>
                            <a:schemeClr val="dk1"/>
                          </a:solidFill>
                          <a:latin typeface="+mn-lt"/>
                          <a:ea typeface="+mn-ea"/>
                          <a:cs typeface="+mn-cs"/>
                        </a:rPr>
                        <a:t>1 CDW Supervisors</a:t>
                      </a:r>
                    </a:p>
                    <a:p>
                      <a:pPr marL="0" lvl="0" algn="l" defTabSz="914400" rtl="0" eaLnBrk="1" latinLnBrk="0" hangingPunct="1">
                        <a:buNone/>
                      </a:pPr>
                      <a:endParaRPr lang="en-US" sz="1200" kern="1200" dirty="0">
                        <a:solidFill>
                          <a:schemeClr val="dk1"/>
                        </a:solidFill>
                        <a:latin typeface="+mn-lt"/>
                        <a:ea typeface="+mn-ea"/>
                        <a:cs typeface="+mn-cs"/>
                      </a:endParaRPr>
                    </a:p>
                  </a:txBody>
                  <a:tcPr/>
                </a:tc>
                <a:extLst>
                  <a:ext uri="{0D108BD9-81ED-4DB2-BD59-A6C34878D82A}">
                    <a16:rowId xmlns:a16="http://schemas.microsoft.com/office/drawing/2014/main" xmlns="" val="4114594863"/>
                  </a:ext>
                </a:extLst>
              </a:tr>
              <a:tr h="1005840">
                <a:tc>
                  <a:txBody>
                    <a:bodyPr/>
                    <a:lstStyle/>
                    <a:p>
                      <a:r>
                        <a:rPr lang="en-ZA" sz="1200" b="1" dirty="0"/>
                        <a:t>West Coast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kern="1200" dirty="0">
                          <a:solidFill>
                            <a:schemeClr val="dk1"/>
                          </a:solidFill>
                          <a:latin typeface="+mn-lt"/>
                          <a:ea typeface="+mn-ea"/>
                          <a:cs typeface="+mn-cs"/>
                        </a:rPr>
                        <a:t>West Coast District - 2 CDWs</a:t>
                      </a:r>
                    </a:p>
                    <a:p>
                      <a:pPr marL="0" lvl="0" algn="l" defTabSz="914400" rtl="0" eaLnBrk="1" latinLnBrk="0" hangingPunct="1">
                        <a:buNone/>
                      </a:pPr>
                      <a:r>
                        <a:rPr lang="en-ZA" sz="1200" kern="1200" dirty="0" err="1">
                          <a:solidFill>
                            <a:schemeClr val="dk1"/>
                          </a:solidFill>
                          <a:latin typeface="+mn-lt"/>
                          <a:ea typeface="+mn-ea"/>
                          <a:cs typeface="+mn-cs"/>
                        </a:rPr>
                        <a:t>Matzikama</a:t>
                      </a:r>
                      <a:r>
                        <a:rPr lang="en-ZA" sz="1200" kern="1200" dirty="0">
                          <a:solidFill>
                            <a:schemeClr val="dk1"/>
                          </a:solidFill>
                          <a:latin typeface="+mn-lt"/>
                          <a:ea typeface="+mn-ea"/>
                          <a:cs typeface="+mn-cs"/>
                        </a:rPr>
                        <a:t> -  4 CDWs</a:t>
                      </a:r>
                    </a:p>
                    <a:p>
                      <a:pPr marL="0" lvl="0" algn="l" defTabSz="914400" rtl="0" eaLnBrk="1" latinLnBrk="0" hangingPunct="1">
                        <a:buNone/>
                      </a:pPr>
                      <a:r>
                        <a:rPr lang="en-ZA" sz="1200" kern="1200" dirty="0">
                          <a:solidFill>
                            <a:schemeClr val="dk1"/>
                          </a:solidFill>
                          <a:latin typeface="+mn-lt"/>
                          <a:ea typeface="+mn-ea"/>
                          <a:cs typeface="+mn-cs"/>
                        </a:rPr>
                        <a:t>Cederberg - 8 CDWs</a:t>
                      </a:r>
                    </a:p>
                    <a:p>
                      <a:pPr marL="0" lvl="0" algn="l" defTabSz="914400" rtl="0" eaLnBrk="1" latinLnBrk="0" hangingPunct="1">
                        <a:buNone/>
                      </a:pPr>
                      <a:r>
                        <a:rPr lang="en-ZA" sz="1200" kern="1200" dirty="0" err="1">
                          <a:solidFill>
                            <a:schemeClr val="dk1"/>
                          </a:solidFill>
                          <a:latin typeface="+mn-lt"/>
                          <a:ea typeface="+mn-ea"/>
                          <a:cs typeface="+mn-cs"/>
                        </a:rPr>
                        <a:t>Saldanha</a:t>
                      </a:r>
                      <a:r>
                        <a:rPr lang="en-ZA" sz="1200" kern="1200" dirty="0">
                          <a:solidFill>
                            <a:schemeClr val="dk1"/>
                          </a:solidFill>
                          <a:latin typeface="+mn-lt"/>
                          <a:ea typeface="+mn-ea"/>
                          <a:cs typeface="+mn-cs"/>
                        </a:rPr>
                        <a:t> - 4 CDWs</a:t>
                      </a:r>
                    </a:p>
                    <a:p>
                      <a:pPr marL="0" lvl="0" algn="l" defTabSz="914400" rtl="0" eaLnBrk="1" latinLnBrk="0" hangingPunct="1">
                        <a:buNone/>
                      </a:pPr>
                      <a:r>
                        <a:rPr lang="en-ZA" sz="1200" kern="1200" dirty="0" err="1">
                          <a:solidFill>
                            <a:schemeClr val="dk1"/>
                          </a:solidFill>
                          <a:latin typeface="+mn-lt"/>
                          <a:ea typeface="+mn-ea"/>
                          <a:cs typeface="+mn-cs"/>
                        </a:rPr>
                        <a:t>Swartland</a:t>
                      </a:r>
                      <a:r>
                        <a:rPr lang="en-ZA" sz="1200" kern="1200" dirty="0">
                          <a:solidFill>
                            <a:schemeClr val="dk1"/>
                          </a:solidFill>
                          <a:latin typeface="+mn-lt"/>
                          <a:ea typeface="+mn-ea"/>
                          <a:cs typeface="+mn-cs"/>
                        </a:rPr>
                        <a:t> - 2 CDWs</a:t>
                      </a:r>
                    </a:p>
                  </a:txBody>
                  <a:tcPr/>
                </a:tc>
                <a:tc>
                  <a:txBody>
                    <a:bodyPr/>
                    <a:lstStyle/>
                    <a:p>
                      <a:pPr marL="0" lvl="0" algn="l" defTabSz="914400" rtl="0" eaLnBrk="1" latinLnBrk="0" hangingPunct="1"/>
                      <a:r>
                        <a:rPr lang="en-US" sz="1200" kern="1200" dirty="0">
                          <a:solidFill>
                            <a:schemeClr val="dk1"/>
                          </a:solidFill>
                          <a:latin typeface="+mn-lt"/>
                          <a:ea typeface="+mn-ea"/>
                          <a:cs typeface="+mn-cs"/>
                        </a:rPr>
                        <a:t>1 Regional Coordinator</a:t>
                      </a:r>
                    </a:p>
                    <a:p>
                      <a:pPr marL="0" lvl="0" algn="l" defTabSz="914400" rtl="0" eaLnBrk="1" latinLnBrk="0" hangingPunct="1"/>
                      <a:r>
                        <a:rPr lang="en-US" sz="1200" kern="1200" dirty="0">
                          <a:solidFill>
                            <a:schemeClr val="dk1"/>
                          </a:solidFill>
                          <a:latin typeface="+mn-lt"/>
                          <a:ea typeface="+mn-ea"/>
                          <a:cs typeface="+mn-cs"/>
                        </a:rPr>
                        <a:t>2 CDW Supervisors</a:t>
                      </a:r>
                    </a:p>
                    <a:p>
                      <a:pPr marL="0" lvl="0" algn="l" defTabSz="914400" rtl="0" eaLnBrk="1" latinLnBrk="0" hangingPunct="1">
                        <a:buNone/>
                      </a:pPr>
                      <a:endParaRPr lang="en-ZA" sz="1200" kern="1200" dirty="0">
                        <a:solidFill>
                          <a:schemeClr val="dk1"/>
                        </a:solidFill>
                        <a:latin typeface="+mn-lt"/>
                        <a:ea typeface="+mn-ea"/>
                        <a:cs typeface="+mn-cs"/>
                      </a:endParaRPr>
                    </a:p>
                  </a:txBody>
                  <a:tcPr/>
                </a:tc>
                <a:extLst>
                  <a:ext uri="{0D108BD9-81ED-4DB2-BD59-A6C34878D82A}">
                    <a16:rowId xmlns:a16="http://schemas.microsoft.com/office/drawing/2014/main" xmlns="" val="1563641124"/>
                  </a:ext>
                </a:extLst>
              </a:tr>
            </a:tbl>
          </a:graphicData>
        </a:graphic>
      </p:graphicFrame>
    </p:spTree>
    <p:extLst>
      <p:ext uri="{BB962C8B-B14F-4D97-AF65-F5344CB8AC3E}">
        <p14:creationId xmlns:p14="http://schemas.microsoft.com/office/powerpoint/2010/main" xmlns="" val="16960246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BOX_SB5" val="n/h/r1zNZ+uLfX4pvKHBZZMsZqKpVmQp"/>
  <p:tag name="SMARTBOX_SB2" val="4EA1ZNr7a5lNBMyQCX9x/TKDuKOrxNs8"/>
  <p:tag name="THINKCELLPRESENTATIONDONOTDELETE" val="&lt;?xml version=&quot;1.0&quot; encoding=&quot;UTF-16&quot; standalone=&quot;yes&quot;?&gt;&#10;&lt;root reqver=&quot;17839&quot;&gt;&lt;version val=&quot;21070&quot;/&gt;&lt;CPresentation id=&quot;1&quot;&gt;&lt;m_defprecNumber idref=&quot;2&quot;/&gt;&lt;m_defprecPercent idref=&quot;3&quot;/&gt;&lt;m_defprecDate idref=&quot;4&quot;/&gt;&lt;m_defprecYear idref=&quot;5&quot;/&gt;&lt;m_defprecQuarter idref=&quot;6&quot;/&gt;&lt;m_defprecMonth idref=&quot;7&quot;/&gt;&lt;m_defprecWeek idref=&quot;8&quot;/&gt;&lt;m_defprecDay idref=&quot;9&quot;/&gt;&lt;m_mruColor&gt;&lt;m_vecMRU length=&quot;2&quot;&gt;&lt;elem m_fUsage=&quot;2.71000000000000000000E+000&quot;&gt;&lt;m_ppcolschidx val=&quot;0&quot;/&gt;&lt;m_rgb r=&quot;0&quot; g=&quot;32&quot; b=&quot;9b&quot;/&gt;&lt;/elem&gt;&lt;elem m_fUsage=&quot;7.29000000000000090000E-001&quot;&gt;&lt;m_ppcolschidx val=&quot;0&quot;/&gt;&lt;m_rgb r=&quot;0&quot; g=&quot;96&quot; b=&quot;33&quot;/&gt;&lt;/elem&gt;&lt;/m_vecMRU&gt;&lt;/m_mruColor&gt;&lt;m_mapectfillschemeMRU/&gt;&lt;m_eweekdayFirstOfWeek val=&quot;2&quot;/&gt;&lt;m_eweekdayFirstOfWorkweek val=&quot;2&quot;/&gt;&lt;m_eweekdayFirstOfWeekend val=&quot;7&quot;/&gt;&lt;/CPresentation&gt;&lt;CDefaultPrec id=&quot;9&quot;&gt;&lt;m_precDefault/&gt;&lt;/CDefaultPrec&gt;&lt;CDefaultPrec id=&quot;8&quot;&gt;&lt;m_precDefault/&gt;&lt;/CDefaultPrec&gt;&lt;CDefaultPrec id=&quot;7&quot;&gt;&lt;m_precDefault/&gt;&lt;/CDefaultPrec&gt;&lt;CDefaultPrec id=&quot;6&quot;&gt;&lt;m_precDefault/&gt;&lt;/CDefaultPrec&gt;&lt;CDefaultPrec id=&quot;5&quot;&gt;&lt;m_precDefault/&gt;&lt;/CDefaultPrec&gt;&lt;CDefaultPrec id=&quot;4&quot;&gt;&lt;m_precDefault/&gt;&lt;/CDefaultPrec&gt;&lt;CDefaultPrec id=&quot;3&quot;&gt;&lt;m_precDefault/&gt;&lt;/CDefaultPrec&gt;&lt;CDefaultPrec id=&quot;2&quot;&gt;&lt;m_precDefault&gt;&lt;m_chDecimalSymbol&gt;.&lt;/m_chDecimalSymbol&gt;&lt;m_nGroupingDigits val=&quot;3&quot;/&gt;&lt;m_chGroupingSymbol&gt;,&lt;/m_chGroupingSymbol&gt;&lt;m_chDecimalSymbol17909&gt;.&lt;/m_chDecimalSymbol17909&gt;&lt;m_nGroupingDigits17909 val=&quot;3&quot;/&gt;&lt;m_chGroupingSymbol17909&gt;,&lt;/m_chGroupingSymbol17909&gt;&lt;/m_precDefault&gt;&lt;/CDefaultPrec&gt;&lt;/root&gt;"/>
  <p:tag name="THINKCELLUNDODONOTDELETE" val="368"/>
  <p:tag name="SMARTBOX_SB1" val="rdPekedhi143r2fhuh8yLMLCMVMwHfLDvrdgLIFASCSHzd5hkObK5BB6AGPf3FOv5Jl7czrZ8Wfky51wuPIo8daV00AoNOnv+PXxI+AotPRXRaB3B0Msl5hD7FTLE0+OH4yn4wKF8tf2G07sc0BLDDTwFOzbj4H1IstfdBktSxs="/>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pqYFU8dMoM0esyVn7WNQT3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beNAe8ZTEEyKIIjjGV93sg"/>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plljdaNviGkeHob23qOkiCQ"/>
</p:tagLst>
</file>

<file path=ppt/tags/tag96.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97.xml><?xml version="1.0" encoding="utf-8"?>
<p:tagLst xmlns:a="http://schemas.openxmlformats.org/drawingml/2006/main" xmlns:r="http://schemas.openxmlformats.org/officeDocument/2006/relationships" xmlns:p="http://schemas.openxmlformats.org/presentationml/2006/main">
  <p:tag name="SMARTBOX_SB6" val="ExV0lgmBfxs4p/Ctn6PAZzkJrxNZh9dP"/>
  <p:tag name="SMARTBOX_SB8" val="TGX+G0PGAnUARCSWBtSV8A=="/>
  <p:tag name="SMARTBOX_SB7" val="QCFeyGRrGmX3AMjrtsQnCw=="/>
</p:tagLst>
</file>

<file path=ppt/theme/theme1.xml><?xml version="1.0" encoding="utf-8"?>
<a:theme xmlns:a="http://schemas.openxmlformats.org/drawingml/2006/main" name="WCG-Local Government-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1_WCG-Local Government-New PPT Master-01112012">
  <a:themeElements>
    <a:clrScheme name="Custom 18">
      <a:dk1>
        <a:sysClr val="windowText" lastClr="000000"/>
      </a:dk1>
      <a:lt1>
        <a:sysClr val="window" lastClr="FFFFFF"/>
      </a:lt1>
      <a:dk2>
        <a:srgbClr val="003399"/>
      </a:dk2>
      <a:lt2>
        <a:srgbClr val="3377FF"/>
      </a:lt2>
      <a:accent1>
        <a:srgbClr val="73AFB6"/>
      </a:accent1>
      <a:accent2>
        <a:srgbClr val="956E8E"/>
      </a:accent2>
      <a:accent3>
        <a:srgbClr val="998F86"/>
      </a:accent3>
      <a:accent4>
        <a:srgbClr val="C4BEB8"/>
      </a:accent4>
      <a:accent5>
        <a:srgbClr val="5C8727"/>
      </a:accent5>
      <a:accent6>
        <a:srgbClr val="F89728"/>
      </a:accent6>
      <a:hlink>
        <a:srgbClr val="B5121B"/>
      </a:hlink>
      <a:folHlink>
        <a:srgbClr val="998F86"/>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WCG-Local Government-New PPT Master-01112012</Template>
  <TotalTime>6759</TotalTime>
  <Words>1945</Words>
  <Application>Microsoft Office PowerPoint</Application>
  <PresentationFormat>On-screen Show (4:3)</PresentationFormat>
  <Paragraphs>300</Paragraphs>
  <Slides>24</Slides>
  <Notes>2</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24</vt:i4>
      </vt:variant>
    </vt:vector>
  </HeadingPairs>
  <TitlesOfParts>
    <vt:vector size="27" baseType="lpstr">
      <vt:lpstr>WCG-Local Government-New PPT Master-01112012</vt:lpstr>
      <vt:lpstr>1_WCG-Local Government-New PPT Master-01112012</vt:lpstr>
      <vt:lpstr>think-cell Slide</vt:lpstr>
      <vt:lpstr> COMMUNITY DEVELOPMENT WORKER PROGRAMME</vt:lpstr>
      <vt:lpstr>CONTENT PAGE</vt:lpstr>
      <vt:lpstr>CDWP BACKGROUND</vt:lpstr>
      <vt:lpstr>ROLES AND RESPONSIBILITES OF CDWS</vt:lpstr>
      <vt:lpstr>ROLES AND RESPONSIBILITES OF CDWS</vt:lpstr>
      <vt:lpstr>ROLES AND RESPONSIBILITES OF CDWS</vt:lpstr>
      <vt:lpstr>ROLES AND RESPONSIBILITES OF CDWS</vt:lpstr>
      <vt:lpstr>CDWP ANNUAL PERFORMANCE PLAN INDICATORS</vt:lpstr>
      <vt:lpstr>CDWP ALLOCATION AND REGIONAL BREAKDOWN</vt:lpstr>
      <vt:lpstr>CDWP SKILLS AUDIT SUMMARY </vt:lpstr>
      <vt:lpstr>CDWP CAPACITY BUILDING</vt:lpstr>
      <vt:lpstr>CDW PLACEMENT AND INSTITUTIONAL ARRANGEMENT</vt:lpstr>
      <vt:lpstr>CDWP BUDGET 2016/17 AND 2017/18</vt:lpstr>
      <vt:lpstr>CDWP TRANSFER FUNDING 2017/18</vt:lpstr>
      <vt:lpstr>CDWP TRANSFER FUNDING 2018/19</vt:lpstr>
      <vt:lpstr>PARTNERSHIP PROGRAMMES</vt:lpstr>
      <vt:lpstr>PARTNERSHIP PROGRAMMES</vt:lpstr>
      <vt:lpstr>Slide 18</vt:lpstr>
      <vt:lpstr>ECONOMIC OPPORTUNITIES SUPPORTED</vt:lpstr>
      <vt:lpstr>ECONOMIC OPPORTUNITIES SUPPORTED</vt:lpstr>
      <vt:lpstr>ECONOMIC OPPORTUNITIES SUPPORTED</vt:lpstr>
      <vt:lpstr>ECONOMIC OPPORTUNITIES SUPPORTED</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OUTREACH PROGRAMME:  TAKING THE NCR AND THE OFFICE OF  THE CONSUMER PROTECTOR TO THE PEOPLE</dc:title>
  <dc:creator>Grant Cook</dc:creator>
  <cp:keywords>POTX</cp:keywords>
  <cp:lastModifiedBy>PUMZA</cp:lastModifiedBy>
  <cp:revision>356</cp:revision>
  <cp:lastPrinted>2018-08-16T13:34:54Z</cp:lastPrinted>
  <dcterms:created xsi:type="dcterms:W3CDTF">2016-03-18T06:24:52Z</dcterms:created>
  <dcterms:modified xsi:type="dcterms:W3CDTF">2018-08-29T06:48:49Z</dcterms:modified>
  <cp:category>CI</cp:category>
</cp:coreProperties>
</file>