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450" r:id="rId3"/>
    <p:sldId id="516" r:id="rId4"/>
    <p:sldId id="518" r:id="rId5"/>
    <p:sldId id="519" r:id="rId6"/>
    <p:sldId id="522" r:id="rId7"/>
    <p:sldId id="520" r:id="rId8"/>
    <p:sldId id="490" r:id="rId9"/>
    <p:sldId id="492" r:id="rId10"/>
    <p:sldId id="494" r:id="rId11"/>
    <p:sldId id="503" r:id="rId12"/>
    <p:sldId id="469" r:id="rId13"/>
    <p:sldId id="474" r:id="rId14"/>
    <p:sldId id="316" r:id="rId1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Arial" charset="0"/>
      </a:defRPr>
    </a:lvl5pPr>
    <a:lvl6pPr marL="2286000" algn="l" defTabSz="914400" rtl="0" eaLnBrk="1" latinLnBrk="0" hangingPunct="1">
      <a:defRPr sz="2400" kern="1200">
        <a:solidFill>
          <a:schemeClr val="tx1"/>
        </a:solidFill>
        <a:latin typeface="Times" pitchFamily="18" charset="0"/>
        <a:ea typeface="+mn-ea"/>
        <a:cs typeface="Arial" charset="0"/>
      </a:defRPr>
    </a:lvl6pPr>
    <a:lvl7pPr marL="2743200" algn="l" defTabSz="914400" rtl="0" eaLnBrk="1" latinLnBrk="0" hangingPunct="1">
      <a:defRPr sz="2400" kern="1200">
        <a:solidFill>
          <a:schemeClr val="tx1"/>
        </a:solidFill>
        <a:latin typeface="Times" pitchFamily="18" charset="0"/>
        <a:ea typeface="+mn-ea"/>
        <a:cs typeface="Arial" charset="0"/>
      </a:defRPr>
    </a:lvl7pPr>
    <a:lvl8pPr marL="3200400" algn="l" defTabSz="914400" rtl="0" eaLnBrk="1" latinLnBrk="0" hangingPunct="1">
      <a:defRPr sz="2400" kern="1200">
        <a:solidFill>
          <a:schemeClr val="tx1"/>
        </a:solidFill>
        <a:latin typeface="Times" pitchFamily="18" charset="0"/>
        <a:ea typeface="+mn-ea"/>
        <a:cs typeface="Arial" charset="0"/>
      </a:defRPr>
    </a:lvl8pPr>
    <a:lvl9pPr marL="3657600" algn="l" defTabSz="914400" rtl="0" eaLnBrk="1" latinLnBrk="0" hangingPunct="1">
      <a:defRPr sz="2400" kern="1200">
        <a:solidFill>
          <a:schemeClr val="tx1"/>
        </a:solidFill>
        <a:latin typeface="Times"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CC0000"/>
    <a:srgbClr val="CC3300"/>
    <a:srgbClr val="66FF33"/>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38"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cs typeface="+mn-cs"/>
              </a:defRPr>
            </a:lvl1pPr>
          </a:lstStyle>
          <a:p>
            <a:pPr>
              <a:defRPr/>
            </a:pPr>
            <a:endParaRPr lang="en-US"/>
          </a:p>
        </p:txBody>
      </p:sp>
      <p:sp>
        <p:nvSpPr>
          <p:cNvPr id="14339" name="Rectangle 3"/>
          <p:cNvSpPr>
            <a:spLocks noGrp="1" noChangeArrowheads="1"/>
          </p:cNvSpPr>
          <p:nvPr>
            <p:ph type="dt" sz="quarter" idx="1"/>
          </p:nvPr>
        </p:nvSpPr>
        <p:spPr bwMode="auto">
          <a:xfrm>
            <a:off x="3971926"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cs typeface="+mn-cs"/>
              </a:defRPr>
            </a:lvl1pPr>
          </a:lstStyle>
          <a:p>
            <a:pPr>
              <a:defRPr/>
            </a:pPr>
            <a:endParaRPr lang="en-US"/>
          </a:p>
        </p:txBody>
      </p:sp>
      <p:sp>
        <p:nvSpPr>
          <p:cNvPr id="14340" name="Rectangle 4"/>
          <p:cNvSpPr>
            <a:spLocks noGrp="1" noChangeArrowheads="1"/>
          </p:cNvSpPr>
          <p:nvPr>
            <p:ph type="ftr" sz="quarter" idx="2"/>
          </p:nvPr>
        </p:nvSpPr>
        <p:spPr bwMode="auto">
          <a:xfrm>
            <a:off x="1"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cs typeface="+mn-cs"/>
              </a:defRPr>
            </a:lvl1pPr>
          </a:lstStyle>
          <a:p>
            <a:pPr>
              <a:defRPr/>
            </a:pPr>
            <a:endParaRPr lang="en-US"/>
          </a:p>
        </p:txBody>
      </p:sp>
      <p:sp>
        <p:nvSpPr>
          <p:cNvPr id="14341" name="Rectangle 5"/>
          <p:cNvSpPr>
            <a:spLocks noGrp="1" noChangeArrowheads="1"/>
          </p:cNvSpPr>
          <p:nvPr>
            <p:ph type="sldNum" sz="quarter" idx="3"/>
          </p:nvPr>
        </p:nvSpPr>
        <p:spPr bwMode="auto">
          <a:xfrm>
            <a:off x="3971926"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59946561-7927-4FC7-85DC-709998CF3B8C}" type="slidenum">
              <a:rPr lang="en-US"/>
              <a:pPr/>
              <a:t>‹#›</a:t>
            </a:fld>
            <a:endParaRPr lang="en-US"/>
          </a:p>
        </p:txBody>
      </p:sp>
    </p:spTree>
    <p:extLst>
      <p:ext uri="{BB962C8B-B14F-4D97-AF65-F5344CB8AC3E}">
        <p14:creationId xmlns:p14="http://schemas.microsoft.com/office/powerpoint/2010/main" xmlns="" val="18504682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cs typeface="+mn-cs"/>
              </a:defRPr>
            </a:lvl1pPr>
          </a:lstStyle>
          <a:p>
            <a:pPr>
              <a:defRPr/>
            </a:pPr>
            <a:endParaRPr lang="en-US"/>
          </a:p>
        </p:txBody>
      </p:sp>
      <p:sp>
        <p:nvSpPr>
          <p:cNvPr id="11267" name="Rectangle 3"/>
          <p:cNvSpPr>
            <a:spLocks noGrp="1" noChangeArrowheads="1"/>
          </p:cNvSpPr>
          <p:nvPr>
            <p:ph type="dt" idx="1"/>
          </p:nvPr>
        </p:nvSpPr>
        <p:spPr bwMode="auto">
          <a:xfrm>
            <a:off x="3971926"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5038" y="4416426"/>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1"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cs typeface="+mn-cs"/>
              </a:defRPr>
            </a:lvl1pPr>
          </a:lstStyle>
          <a:p>
            <a:pPr>
              <a:defRPr/>
            </a:pPr>
            <a:endParaRPr lang="en-US"/>
          </a:p>
        </p:txBody>
      </p:sp>
      <p:sp>
        <p:nvSpPr>
          <p:cNvPr id="11271" name="Rectangle 7"/>
          <p:cNvSpPr>
            <a:spLocks noGrp="1" noChangeArrowheads="1"/>
          </p:cNvSpPr>
          <p:nvPr>
            <p:ph type="sldNum" sz="quarter" idx="5"/>
          </p:nvPr>
        </p:nvSpPr>
        <p:spPr bwMode="auto">
          <a:xfrm>
            <a:off x="3971926"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B47BAEFB-4C0D-408C-A427-165D6D4D7419}" type="slidenum">
              <a:rPr lang="en-US"/>
              <a:pPr/>
              <a:t>‹#›</a:t>
            </a:fld>
            <a:endParaRPr lang="en-US"/>
          </a:p>
        </p:txBody>
      </p:sp>
    </p:spTree>
    <p:extLst>
      <p:ext uri="{BB962C8B-B14F-4D97-AF65-F5344CB8AC3E}">
        <p14:creationId xmlns:p14="http://schemas.microsoft.com/office/powerpoint/2010/main" xmlns="" val="284571721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D9D3B755-2DEC-43FE-87DA-E6F055992E3C}" type="slidenum">
              <a:rPr lang="en-US"/>
              <a:pPr/>
              <a:t>1</a:t>
            </a:fld>
            <a:endParaRPr 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GB" smtClean="0">
              <a:latin typeface="Times" pitchFamily="18" charset="0"/>
            </a:endParaRPr>
          </a:p>
        </p:txBody>
      </p:sp>
    </p:spTree>
    <p:extLst>
      <p:ext uri="{BB962C8B-B14F-4D97-AF65-F5344CB8AC3E}">
        <p14:creationId xmlns:p14="http://schemas.microsoft.com/office/powerpoint/2010/main" xmlns="" val="2062763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47BAEFB-4C0D-408C-A427-165D6D4D7419}" type="slidenum">
              <a:rPr lang="en-US" smtClean="0"/>
              <a:pPr/>
              <a:t>2</a:t>
            </a:fld>
            <a:endParaRPr lang="en-US"/>
          </a:p>
        </p:txBody>
      </p:sp>
    </p:spTree>
    <p:extLst>
      <p:ext uri="{BB962C8B-B14F-4D97-AF65-F5344CB8AC3E}">
        <p14:creationId xmlns:p14="http://schemas.microsoft.com/office/powerpoint/2010/main" xmlns="" val="4149755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7BAEFB-4C0D-408C-A427-165D6D4D7419}" type="slidenum">
              <a:rPr lang="en-US" smtClean="0"/>
              <a:pPr/>
              <a:t>10</a:t>
            </a:fld>
            <a:endParaRPr lang="en-US"/>
          </a:p>
        </p:txBody>
      </p:sp>
    </p:spTree>
    <p:extLst>
      <p:ext uri="{BB962C8B-B14F-4D97-AF65-F5344CB8AC3E}">
        <p14:creationId xmlns:p14="http://schemas.microsoft.com/office/powerpoint/2010/main" xmlns="" val="2037079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p:nvSpPr>
        <p:spPr bwMode="auto">
          <a:xfrm>
            <a:off x="0" y="5715000"/>
            <a:ext cx="9144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endParaRPr lang="en-US" smtClean="0"/>
          </a:p>
        </p:txBody>
      </p:sp>
      <p:pic>
        <p:nvPicPr>
          <p:cNvPr id="6" name="Picture 7" descr="dirclogo"/>
          <p:cNvPicPr>
            <a:picLocks noChangeAspect="1" noChangeArrowheads="1"/>
          </p:cNvPicPr>
          <p:nvPr/>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smtClean="0"/>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smtClean="0"/>
              <a:t>Click to edit Master subtitle style</a:t>
            </a:r>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fld id="{25E58217-36AF-4C41-980F-45DDC110FF9A}" type="slidenum">
              <a:rPr lang="en-GB"/>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fld id="{A9E4B067-AE98-494E-8F6F-64D09CF23C38}" type="slidenum">
              <a:rPr lang="en-GB"/>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fld id="{40675641-3759-4C39-99E8-B27AF1496109}" type="slidenum">
              <a:rPr lang="en-GB"/>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fld id="{8E8099CE-37D3-4A14-8D7B-3EBCDA70B9DA}" type="slidenum">
              <a:rPr lang="en-GB"/>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sldNum" sz="quarter" idx="10"/>
          </p:nvPr>
        </p:nvSpPr>
        <p:spPr>
          <a:ln/>
        </p:spPr>
        <p:txBody>
          <a:bodyPr/>
          <a:lstStyle>
            <a:lvl1pPr>
              <a:defRPr/>
            </a:lvl1pPr>
          </a:lstStyle>
          <a:p>
            <a:fld id="{AF441457-537D-4FC7-B49D-405C57A224A2}" type="slidenum">
              <a:rPr lang="en-GB"/>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
          <p:cNvSpPr>
            <a:spLocks noGrp="1" noChangeArrowheads="1"/>
          </p:cNvSpPr>
          <p:nvPr>
            <p:ph type="sldNum" sz="quarter" idx="10"/>
          </p:nvPr>
        </p:nvSpPr>
        <p:spPr>
          <a:ln/>
        </p:spPr>
        <p:txBody>
          <a:bodyPr/>
          <a:lstStyle>
            <a:lvl1pPr>
              <a:defRPr/>
            </a:lvl1pPr>
          </a:lstStyle>
          <a:p>
            <a:fld id="{63A79F4C-43E3-493F-961A-4EA47909823A}" type="slidenum">
              <a:rPr lang="en-GB"/>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
          <p:cNvSpPr>
            <a:spLocks noGrp="1" noChangeArrowheads="1"/>
          </p:cNvSpPr>
          <p:nvPr>
            <p:ph type="sldNum" sz="quarter" idx="10"/>
          </p:nvPr>
        </p:nvSpPr>
        <p:spPr>
          <a:ln/>
        </p:spPr>
        <p:txBody>
          <a:bodyPr/>
          <a:lstStyle>
            <a:lvl1pPr>
              <a:defRPr/>
            </a:lvl1pPr>
          </a:lstStyle>
          <a:p>
            <a:fld id="{43959264-D993-4762-AFF5-055FF35A9CB6}" type="slidenum">
              <a:rPr lang="en-GB"/>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fld id="{E9747A7E-3BF5-4B48-A86F-31E719FD6BA3}" type="slidenum">
              <a:rPr lang="en-GB"/>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fld id="{EF4B01A9-1A85-4CD1-B486-794670F48E32}" type="slidenum">
              <a:rPr lang="en-GB"/>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fld id="{9A665AF2-B9C6-41B4-875E-A4EACD263EAD}" type="slidenum">
              <a:rPr lang="en-GB"/>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9144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endParaRPr lang="en-US" smtClean="0"/>
          </a:p>
        </p:txBody>
      </p:sp>
      <p:pic>
        <p:nvPicPr>
          <p:cNvPr id="1027" name="Picture 20" descr="dirclogo"/>
          <p:cNvPicPr>
            <a:picLocks noChangeAspect="1" noChangeArrowheads="1"/>
          </p:cNvPicPr>
          <p:nvPr/>
        </p:nvPicPr>
        <p:blipFill>
          <a:blip r:embed="rId13"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FC0521CA-5A30-4436-B91A-87ADBE693541}"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4127"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Lst>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9"/>
          <p:cNvSpPr>
            <a:spLocks noGrp="1" noChangeArrowheads="1"/>
          </p:cNvSpPr>
          <p:nvPr>
            <p:ph type="ctrTitle"/>
          </p:nvPr>
        </p:nvSpPr>
        <p:spPr>
          <a:xfrm>
            <a:off x="107504" y="332656"/>
            <a:ext cx="8928992" cy="4896544"/>
          </a:xfrm>
        </p:spPr>
        <p:txBody>
          <a:bodyPr/>
          <a:lstStyle/>
          <a:p>
            <a:r>
              <a:rPr lang="en-ZA" sz="2000" dirty="0" smtClean="0"/>
              <a:t/>
            </a:r>
            <a:br>
              <a:rPr lang="en-ZA" sz="2000" dirty="0" smtClean="0"/>
            </a:br>
            <a:r>
              <a:rPr lang="en-ZA" sz="2000" dirty="0"/>
              <a:t/>
            </a:r>
            <a:br>
              <a:rPr lang="en-ZA" sz="2000" dirty="0"/>
            </a:br>
            <a:r>
              <a:rPr lang="en-ZA" dirty="0" smtClean="0"/>
              <a:t>BRIEFING ON THE HARMONISED ELECTIONS IN ZIMBABWE</a:t>
            </a:r>
            <a:br>
              <a:rPr lang="en-ZA" dirty="0" smtClean="0"/>
            </a:br>
            <a:r>
              <a:rPr lang="en-ZA" dirty="0" smtClean="0"/>
              <a:t> </a:t>
            </a:r>
            <a:br>
              <a:rPr lang="en-ZA" dirty="0" smtClean="0"/>
            </a:br>
            <a:r>
              <a:rPr lang="en-ZA" sz="1800" dirty="0" smtClean="0"/>
              <a:t>22 AUGUST 2018</a:t>
            </a:r>
            <a:r>
              <a:rPr lang="en-GB" dirty="0" smtClean="0"/>
              <a:t/>
            </a:r>
            <a:br>
              <a:rPr lang="en-GB" dirty="0" smtClean="0"/>
            </a:br>
            <a:r>
              <a:rPr lang="en-GB" dirty="0" smtClean="0"/>
              <a:t/>
            </a:r>
            <a:br>
              <a:rPr lang="en-GB" dirty="0" smtClean="0"/>
            </a:br>
            <a:r>
              <a:rPr lang="en-GB" dirty="0" smtClean="0"/>
              <a:t/>
            </a:r>
            <a:br>
              <a:rPr lang="en-GB" dirty="0" smtClean="0"/>
            </a:br>
            <a:r>
              <a:rPr lang="en-US" sz="2000" dirty="0" smtClean="0"/>
              <a:t/>
            </a:r>
            <a:br>
              <a:rPr lang="en-US" sz="2000" dirty="0" smtClean="0"/>
            </a:br>
            <a:r>
              <a:rPr lang="en-ZA" sz="2000" dirty="0" smtClean="0"/>
              <a:t/>
            </a:r>
            <a:br>
              <a:rPr lang="en-ZA" sz="2000" dirty="0" smtClean="0"/>
            </a:br>
            <a:r>
              <a:rPr lang="en-ZA" sz="2000" dirty="0" smtClean="0"/>
              <a:t/>
            </a:r>
            <a:br>
              <a:rPr lang="en-ZA" sz="2000" dirty="0" smtClean="0"/>
            </a:br>
            <a:r>
              <a:rPr lang="en-ZA" sz="3600" dirty="0" smtClean="0"/>
              <a:t/>
            </a:r>
            <a:br>
              <a:rPr lang="en-ZA" sz="3600" dirty="0" smtClean="0"/>
            </a:br>
            <a:r>
              <a:rPr lang="en-ZA" dirty="0" smtClean="0"/>
              <a:t>								</a:t>
            </a:r>
            <a:endParaRPr lang="en-GB" sz="2000" b="0" dirty="0" smtClean="0"/>
          </a:p>
        </p:txBody>
      </p:sp>
      <p:sp>
        <p:nvSpPr>
          <p:cNvPr id="5123" name="Rectangle 20"/>
          <p:cNvSpPr>
            <a:spLocks noGrp="1" noChangeArrowheads="1"/>
          </p:cNvSpPr>
          <p:nvPr>
            <p:ph type="subTitle" idx="1"/>
          </p:nvPr>
        </p:nvSpPr>
        <p:spPr>
          <a:xfrm>
            <a:off x="30822" y="3356992"/>
            <a:ext cx="8784976" cy="864096"/>
          </a:xfrm>
        </p:spPr>
        <p:txBody>
          <a:bodyPr/>
          <a:lstStyle/>
          <a:p>
            <a:pPr eaLnBrk="1" hangingPunct="1"/>
            <a:r>
              <a:rPr lang="en-GB" sz="2000" b="1" dirty="0" smtClean="0"/>
              <a:t>DEPARTMENT OF INTERNATIONAL RELATIONS AND COOPERATION </a:t>
            </a:r>
          </a:p>
          <a:p>
            <a:pPr eaLnBrk="1" hangingPunct="1"/>
            <a:r>
              <a:rPr lang="en-GB" sz="2000" b="1" dirty="0" smtClean="0"/>
              <a:t>(DIRCO)</a:t>
            </a:r>
          </a:p>
          <a:p>
            <a:pPr eaLnBrk="1" hangingPunct="1"/>
            <a:endParaRPr lang="en-GB" sz="2000" b="1" dirty="0"/>
          </a:p>
          <a:p>
            <a:pPr eaLnBrk="1" hangingPunct="1"/>
            <a:endParaRPr lang="en-GB" sz="2000" b="1" dirty="0" smtClean="0"/>
          </a:p>
        </p:txBody>
      </p:sp>
      <p:sp>
        <p:nvSpPr>
          <p:cNvPr id="4" name="TextBox 3"/>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3824"/>
            <a:ext cx="8229600" cy="576904"/>
          </a:xfrm>
        </p:spPr>
        <p:txBody>
          <a:bodyPr/>
          <a:lstStyle/>
          <a:p>
            <a:r>
              <a:rPr lang="en-US" dirty="0" smtClean="0"/>
              <a:t>MDC Alliance court challenge</a:t>
            </a:r>
            <a:endParaRPr lang="en-ZA" dirty="0"/>
          </a:p>
        </p:txBody>
      </p:sp>
      <p:sp>
        <p:nvSpPr>
          <p:cNvPr id="3" name="Content Placeholder 2"/>
          <p:cNvSpPr>
            <a:spLocks noGrp="1"/>
          </p:cNvSpPr>
          <p:nvPr>
            <p:ph idx="1"/>
          </p:nvPr>
        </p:nvSpPr>
        <p:spPr>
          <a:xfrm>
            <a:off x="179512" y="980728"/>
            <a:ext cx="8856984" cy="4658072"/>
          </a:xfrm>
        </p:spPr>
        <p:txBody>
          <a:bodyPr/>
          <a:lstStyle/>
          <a:p>
            <a:pPr marL="0" indent="0" algn="just">
              <a:buNone/>
            </a:pPr>
            <a:endParaRPr lang="en-US" sz="2000" dirty="0" smtClean="0"/>
          </a:p>
          <a:p>
            <a:pPr algn="just">
              <a:buFont typeface="Arial" panose="020B0604020202020204" pitchFamily="34" charset="0"/>
              <a:buChar char="•"/>
            </a:pPr>
            <a:r>
              <a:rPr lang="en-US" sz="2000" dirty="0" smtClean="0"/>
              <a:t>On </a:t>
            </a:r>
            <a:r>
              <a:rPr lang="en-US" sz="2000" dirty="0"/>
              <a:t>10 August </a:t>
            </a:r>
            <a:r>
              <a:rPr lang="en-US" sz="2000" dirty="0" smtClean="0"/>
              <a:t>2018, </a:t>
            </a:r>
            <a:r>
              <a:rPr lang="en-US" sz="2000" dirty="0"/>
              <a:t>the MDC Alliance submitted its appeal to the outcome of the presidential elections to the Constitutional Court. </a:t>
            </a:r>
            <a:endParaRPr lang="en-US" sz="2000" dirty="0" smtClean="0"/>
          </a:p>
          <a:p>
            <a:pPr marL="0" indent="0" algn="just">
              <a:buNone/>
            </a:pPr>
            <a:endParaRPr lang="en-US" sz="2000" dirty="0"/>
          </a:p>
          <a:p>
            <a:r>
              <a:rPr lang="en-US" sz="2000" dirty="0"/>
              <a:t>The Constitutional Court </a:t>
            </a:r>
            <a:r>
              <a:rPr lang="en-US" sz="2000" dirty="0" smtClean="0"/>
              <a:t>will hear the MDC Alliance appeal on 22 August 2018. </a:t>
            </a:r>
            <a:endParaRPr lang="en-ZA" sz="2000" dirty="0" smtClean="0"/>
          </a:p>
          <a:p>
            <a:endParaRPr lang="en-ZA" sz="2000" dirty="0"/>
          </a:p>
          <a:p>
            <a:pPr marL="0" indent="0">
              <a:buNone/>
            </a:pPr>
            <a:endParaRPr lang="en-ZA" sz="2000" dirty="0"/>
          </a:p>
        </p:txBody>
      </p:sp>
      <p:sp>
        <p:nvSpPr>
          <p:cNvPr id="4" name="TextBox 3"/>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
        <p:nvSpPr>
          <p:cNvPr id="5" name="Slide Number Placeholder 4"/>
          <p:cNvSpPr>
            <a:spLocks noGrp="1"/>
          </p:cNvSpPr>
          <p:nvPr>
            <p:ph type="sldNum" sz="quarter" idx="10"/>
          </p:nvPr>
        </p:nvSpPr>
        <p:spPr/>
        <p:txBody>
          <a:bodyPr/>
          <a:lstStyle/>
          <a:p>
            <a:fld id="{40675641-3759-4C39-99E8-B27AF1496109}" type="slidenum">
              <a:rPr lang="en-GB" smtClean="0"/>
              <a:pPr/>
              <a:t>10</a:t>
            </a:fld>
            <a:endParaRPr lang="en-GB"/>
          </a:p>
        </p:txBody>
      </p:sp>
    </p:spTree>
    <p:extLst>
      <p:ext uri="{BB962C8B-B14F-4D97-AF65-F5344CB8AC3E}">
        <p14:creationId xmlns:p14="http://schemas.microsoft.com/office/powerpoint/2010/main" xmlns="" val="152007727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Bilateral </a:t>
            </a:r>
            <a:r>
              <a:rPr lang="en-US" dirty="0"/>
              <a:t>O</a:t>
            </a:r>
            <a:r>
              <a:rPr lang="en-US" dirty="0" smtClean="0"/>
              <a:t>verview</a:t>
            </a:r>
            <a:endParaRPr lang="en-ZA" dirty="0"/>
          </a:p>
        </p:txBody>
      </p:sp>
      <p:sp>
        <p:nvSpPr>
          <p:cNvPr id="3" name="Content Placeholder 2"/>
          <p:cNvSpPr>
            <a:spLocks noGrp="1"/>
          </p:cNvSpPr>
          <p:nvPr>
            <p:ph idx="1"/>
          </p:nvPr>
        </p:nvSpPr>
        <p:spPr>
          <a:xfrm>
            <a:off x="107504" y="980728"/>
            <a:ext cx="8928992" cy="4658072"/>
          </a:xfrm>
        </p:spPr>
        <p:txBody>
          <a:bodyPr/>
          <a:lstStyle/>
          <a:p>
            <a:pPr algn="just"/>
            <a:r>
              <a:rPr lang="en-US" sz="2000" dirty="0"/>
              <a:t>South Africa and Zimbabwe share strong historical relations and have maintained cordial relations since 1994. </a:t>
            </a:r>
            <a:endParaRPr lang="en-US" sz="2000" dirty="0" smtClean="0"/>
          </a:p>
          <a:p>
            <a:pPr marL="0" indent="0" algn="just">
              <a:buNone/>
            </a:pPr>
            <a:endParaRPr lang="en-ZA" sz="2000" dirty="0"/>
          </a:p>
          <a:p>
            <a:pPr algn="just"/>
            <a:r>
              <a:rPr lang="en-US" sz="2000" dirty="0"/>
              <a:t>Structured bilateral cooperation between South Africa and Zimbabwe since 2015 takes place through the Bi-National Commission (BNC).  </a:t>
            </a:r>
            <a:r>
              <a:rPr lang="en-US" sz="2000" dirty="0" smtClean="0"/>
              <a:t>Two Sessions of the BNC have taken place in 2016 and 2017. The Third Session of the BNC is expected to take place before year end. </a:t>
            </a:r>
          </a:p>
          <a:p>
            <a:pPr marL="0" indent="0" algn="just">
              <a:buNone/>
            </a:pPr>
            <a:endParaRPr lang="en-US" sz="2000" dirty="0" smtClean="0"/>
          </a:p>
          <a:p>
            <a:pPr algn="just"/>
            <a:r>
              <a:rPr lang="en-US" sz="2000" dirty="0" smtClean="0"/>
              <a:t>The </a:t>
            </a:r>
            <a:r>
              <a:rPr lang="en-US" sz="2000" dirty="0"/>
              <a:t>two countries </a:t>
            </a:r>
            <a:r>
              <a:rPr lang="en-US" sz="2000" dirty="0" smtClean="0"/>
              <a:t>have over the years signed </a:t>
            </a:r>
            <a:r>
              <a:rPr lang="en-US" sz="2000" dirty="0"/>
              <a:t>more than forty (40) MoUs and Agreements. The implementation of these agreements is progressing relatively well.</a:t>
            </a:r>
          </a:p>
          <a:p>
            <a:pPr marL="0" indent="0" algn="just">
              <a:buNone/>
            </a:pPr>
            <a:endParaRPr lang="en-ZA" sz="2000" dirty="0"/>
          </a:p>
          <a:p>
            <a:pPr marL="0" indent="0" algn="just">
              <a:buNone/>
            </a:pPr>
            <a:endParaRPr lang="en-US" sz="2000" dirty="0" smtClean="0"/>
          </a:p>
        </p:txBody>
      </p:sp>
      <p:sp>
        <p:nvSpPr>
          <p:cNvPr id="4" name="TextBox 3"/>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
        <p:nvSpPr>
          <p:cNvPr id="5" name="Slide Number Placeholder 4"/>
          <p:cNvSpPr>
            <a:spLocks noGrp="1"/>
          </p:cNvSpPr>
          <p:nvPr>
            <p:ph type="sldNum" sz="quarter" idx="10"/>
          </p:nvPr>
        </p:nvSpPr>
        <p:spPr/>
        <p:txBody>
          <a:bodyPr/>
          <a:lstStyle/>
          <a:p>
            <a:fld id="{40675641-3759-4C39-99E8-B27AF1496109}" type="slidenum">
              <a:rPr lang="en-GB" smtClean="0"/>
              <a:pPr/>
              <a:t>11</a:t>
            </a:fld>
            <a:endParaRPr lang="en-GB"/>
          </a:p>
        </p:txBody>
      </p:sp>
    </p:spTree>
    <p:extLst>
      <p:ext uri="{BB962C8B-B14F-4D97-AF65-F5344CB8AC3E}">
        <p14:creationId xmlns:p14="http://schemas.microsoft.com/office/powerpoint/2010/main" xmlns="" val="165178331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0675641-3759-4C39-99E8-B27AF1496109}" type="slidenum">
              <a:rPr lang="en-GB" smtClean="0"/>
              <a:pPr/>
              <a:t>12</a:t>
            </a:fld>
            <a:endParaRPr lang="en-GB"/>
          </a:p>
        </p:txBody>
      </p:sp>
      <p:sp>
        <p:nvSpPr>
          <p:cNvPr id="13315" name="Content Placeholder 2"/>
          <p:cNvSpPr>
            <a:spLocks noGrp="1"/>
          </p:cNvSpPr>
          <p:nvPr>
            <p:ph idx="1"/>
          </p:nvPr>
        </p:nvSpPr>
        <p:spPr>
          <a:xfrm>
            <a:off x="179512" y="980728"/>
            <a:ext cx="8856984" cy="4536282"/>
          </a:xfrm>
        </p:spPr>
        <p:txBody>
          <a:bodyPr/>
          <a:lstStyle/>
          <a:p>
            <a:pPr algn="just"/>
            <a:r>
              <a:rPr lang="en-US" sz="2000" dirty="0" smtClean="0"/>
              <a:t>There </a:t>
            </a:r>
            <a:r>
              <a:rPr lang="en-US" sz="2000" dirty="0"/>
              <a:t>is strong economic cooperation between South Africa and Zimbabwe. The two economies are historically interlinked. South Africa is one of the top investors in the Zimbabwean </a:t>
            </a:r>
            <a:r>
              <a:rPr lang="en-US" sz="2000" dirty="0" smtClean="0"/>
              <a:t>economy in the following sectors in particular</a:t>
            </a:r>
            <a:r>
              <a:rPr lang="en-US" sz="2000" dirty="0"/>
              <a:t>: mining, manufacturing, tourism, agriculture, banking and retail sectors</a:t>
            </a:r>
            <a:r>
              <a:rPr lang="en-US" sz="2000" dirty="0" smtClean="0"/>
              <a:t>.</a:t>
            </a:r>
          </a:p>
          <a:p>
            <a:pPr marL="0" indent="0" algn="just">
              <a:buNone/>
            </a:pPr>
            <a:endParaRPr lang="en-US" sz="2000" dirty="0" smtClean="0"/>
          </a:p>
          <a:p>
            <a:pPr algn="just"/>
            <a:r>
              <a:rPr lang="en-US" sz="2000" dirty="0" smtClean="0"/>
              <a:t>Zimbabwe is one of South Africa’s leading trade partners on the Continent. For example, </a:t>
            </a:r>
            <a:r>
              <a:rPr lang="en-US" sz="2000" dirty="0"/>
              <a:t>in 2016 </a:t>
            </a:r>
            <a:r>
              <a:rPr lang="en-US" sz="2000" dirty="0" smtClean="0"/>
              <a:t>total </a:t>
            </a:r>
            <a:r>
              <a:rPr lang="en-US" sz="2000" dirty="0"/>
              <a:t>exports to Zimbabwe </a:t>
            </a:r>
            <a:r>
              <a:rPr lang="en-US" sz="2000" dirty="0" smtClean="0"/>
              <a:t>reached R29.39 </a:t>
            </a:r>
            <a:r>
              <a:rPr lang="en-US" sz="2000" dirty="0"/>
              <a:t>billion whereas in </a:t>
            </a:r>
            <a:r>
              <a:rPr lang="en-US" sz="2000" dirty="0" smtClean="0"/>
              <a:t>2017 exports </a:t>
            </a:r>
            <a:r>
              <a:rPr lang="en-US" sz="2000" dirty="0"/>
              <a:t>stood at R 27.94 </a:t>
            </a:r>
            <a:r>
              <a:rPr lang="en-US" sz="2000" dirty="0" smtClean="0"/>
              <a:t>billion; while imports were recorded at </a:t>
            </a:r>
            <a:r>
              <a:rPr lang="en-US" sz="2000" dirty="0"/>
              <a:t>R2.26 billion. </a:t>
            </a:r>
          </a:p>
          <a:p>
            <a:pPr marL="0" indent="0" algn="just">
              <a:buNone/>
            </a:pPr>
            <a:endParaRPr lang="en-ZA" sz="2000" dirty="0"/>
          </a:p>
          <a:p>
            <a:pPr marL="0" indent="0">
              <a:buNone/>
            </a:pPr>
            <a:endParaRPr lang="en-GB" sz="2000" dirty="0" smtClean="0">
              <a:solidFill>
                <a:srgbClr val="000000"/>
              </a:solidFill>
            </a:endParaRPr>
          </a:p>
        </p:txBody>
      </p:sp>
      <p:sp>
        <p:nvSpPr>
          <p:cNvPr id="6" name="Title 1"/>
          <p:cNvSpPr>
            <a:spLocks noGrp="1"/>
          </p:cNvSpPr>
          <p:nvPr>
            <p:ph type="title"/>
          </p:nvPr>
        </p:nvSpPr>
        <p:spPr>
          <a:xfrm>
            <a:off x="457200" y="274638"/>
            <a:ext cx="8229600" cy="778098"/>
          </a:xfrm>
        </p:spPr>
        <p:txBody>
          <a:bodyPr/>
          <a:lstStyle/>
          <a:p>
            <a:r>
              <a:rPr lang="en-US" dirty="0" smtClean="0"/>
              <a:t>Bilateral Overview cont.</a:t>
            </a:r>
            <a:endParaRPr lang="en-ZA" dirty="0"/>
          </a:p>
        </p:txBody>
      </p:sp>
      <p:sp>
        <p:nvSpPr>
          <p:cNvPr id="7" name="TextBox 6"/>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Tree>
    <p:extLst>
      <p:ext uri="{BB962C8B-B14F-4D97-AF65-F5344CB8AC3E}">
        <p14:creationId xmlns:p14="http://schemas.microsoft.com/office/powerpoint/2010/main" xmlns="" val="55276884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856984" cy="4752528"/>
          </a:xfrm>
        </p:spPr>
        <p:txBody>
          <a:bodyPr/>
          <a:lstStyle/>
          <a:p>
            <a:pPr algn="just"/>
            <a:r>
              <a:rPr lang="en-US" sz="1900" dirty="0" smtClean="0"/>
              <a:t>The 2018 Harmonised Elections in Zimbabwe is believed to have opened a new page in the country, a page where Zimbabwe is open for investments and consolidating democracy, political and economic stability.</a:t>
            </a:r>
          </a:p>
          <a:p>
            <a:pPr marL="0" indent="0" algn="just">
              <a:buNone/>
            </a:pPr>
            <a:endParaRPr lang="en-US" sz="1900" dirty="0"/>
          </a:p>
          <a:p>
            <a:pPr algn="just"/>
            <a:r>
              <a:rPr lang="en-US" sz="1900" dirty="0" smtClean="0"/>
              <a:t>Informed by this, the recent SADC Summit in Windhoek, elected Zimbabwe as the incoming Chair of the SADC Organ on Politics, Defence and Security Cooperation. </a:t>
            </a:r>
          </a:p>
          <a:p>
            <a:pPr marL="0" indent="0" algn="just">
              <a:buNone/>
            </a:pPr>
            <a:endParaRPr lang="en-US" sz="1900" dirty="0" smtClean="0"/>
          </a:p>
          <a:p>
            <a:pPr algn="just"/>
            <a:r>
              <a:rPr lang="en-US" sz="1900" dirty="0" smtClean="0"/>
              <a:t>The Summit also called for the lifting of all sanctions imposed against Zimbabwe.</a:t>
            </a:r>
          </a:p>
          <a:p>
            <a:pPr marL="0" indent="0" algn="just">
              <a:buNone/>
            </a:pPr>
            <a:endParaRPr lang="en-US" sz="1900" dirty="0" smtClean="0"/>
          </a:p>
          <a:p>
            <a:pPr algn="just"/>
            <a:r>
              <a:rPr lang="en-US" sz="1900" dirty="0" smtClean="0"/>
              <a:t>South Africa will closely work with Zimbabwe towards her socio-economic development, focusing on infrastructure development, energy, tourism, scientific and technological cooperation.    </a:t>
            </a:r>
          </a:p>
          <a:p>
            <a:pPr algn="just"/>
            <a:endParaRPr lang="en-US" sz="1900" dirty="0"/>
          </a:p>
          <a:p>
            <a:pPr algn="just">
              <a:buFont typeface="Wingdings" panose="05000000000000000000" pitchFamily="2" charset="2"/>
              <a:buChar char="§"/>
            </a:pPr>
            <a:endParaRPr lang="en-US" sz="1900" dirty="0" smtClean="0"/>
          </a:p>
          <a:p>
            <a:pPr algn="just">
              <a:buFont typeface="Wingdings" panose="05000000000000000000" pitchFamily="2" charset="2"/>
              <a:buChar char="§"/>
            </a:pPr>
            <a:endParaRPr lang="en-ZA" sz="1900" dirty="0"/>
          </a:p>
        </p:txBody>
      </p:sp>
      <p:sp>
        <p:nvSpPr>
          <p:cNvPr id="5" name="Slide Number Placeholder 4"/>
          <p:cNvSpPr>
            <a:spLocks noGrp="1"/>
          </p:cNvSpPr>
          <p:nvPr>
            <p:ph type="sldNum" sz="quarter" idx="10"/>
          </p:nvPr>
        </p:nvSpPr>
        <p:spPr/>
        <p:txBody>
          <a:bodyPr/>
          <a:lstStyle/>
          <a:p>
            <a:fld id="{40675641-3759-4C39-99E8-B27AF1496109}" type="slidenum">
              <a:rPr lang="en-GB" smtClean="0"/>
              <a:pPr/>
              <a:t>13</a:t>
            </a:fld>
            <a:endParaRPr lang="en-GB"/>
          </a:p>
        </p:txBody>
      </p:sp>
      <p:sp>
        <p:nvSpPr>
          <p:cNvPr id="7" name="Title 1"/>
          <p:cNvSpPr>
            <a:spLocks noGrp="1"/>
          </p:cNvSpPr>
          <p:nvPr>
            <p:ph type="title"/>
          </p:nvPr>
        </p:nvSpPr>
        <p:spPr>
          <a:xfrm>
            <a:off x="457200" y="274638"/>
            <a:ext cx="8229600" cy="778098"/>
          </a:xfrm>
        </p:spPr>
        <p:txBody>
          <a:bodyPr/>
          <a:lstStyle/>
          <a:p>
            <a:r>
              <a:rPr lang="en-US" dirty="0" smtClean="0"/>
              <a:t>Bilateral Overview cont.</a:t>
            </a:r>
            <a:endParaRPr lang="en-ZA" dirty="0"/>
          </a:p>
        </p:txBody>
      </p:sp>
      <p:sp>
        <p:nvSpPr>
          <p:cNvPr id="8" name="TextBox 7"/>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Tree>
    <p:extLst>
      <p:ext uri="{BB962C8B-B14F-4D97-AF65-F5344CB8AC3E}">
        <p14:creationId xmlns:p14="http://schemas.microsoft.com/office/powerpoint/2010/main" xmlns="" val="117840948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484784"/>
            <a:ext cx="8229600" cy="2016224"/>
          </a:xfrm>
        </p:spPr>
        <p:txBody>
          <a:bodyPr/>
          <a:lstStyle/>
          <a:p>
            <a:r>
              <a:rPr lang="en-ZA" sz="4800" dirty="0" smtClean="0"/>
              <a:t/>
            </a:r>
            <a:br>
              <a:rPr lang="en-ZA" sz="4800" dirty="0" smtClean="0"/>
            </a:br>
            <a:r>
              <a:rPr lang="en-ZA" sz="4800" dirty="0" smtClean="0"/>
              <a:t>Thank you</a:t>
            </a:r>
            <a:endParaRPr lang="en-US" sz="4800" dirty="0" smtClean="0"/>
          </a:p>
        </p:txBody>
      </p:sp>
      <p:sp>
        <p:nvSpPr>
          <p:cNvPr id="3" name="TextBox 2"/>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
        <p:nvSpPr>
          <p:cNvPr id="2" name="Slide Number Placeholder 1"/>
          <p:cNvSpPr>
            <a:spLocks noGrp="1"/>
          </p:cNvSpPr>
          <p:nvPr>
            <p:ph type="sldNum" sz="quarter" idx="10"/>
          </p:nvPr>
        </p:nvSpPr>
        <p:spPr/>
        <p:txBody>
          <a:bodyPr/>
          <a:lstStyle/>
          <a:p>
            <a:fld id="{43959264-D993-4762-AFF5-055FF35A9CB6}" type="slidenum">
              <a:rPr lang="en-GB" smtClean="0"/>
              <a:pPr/>
              <a:t>14</a:t>
            </a:fld>
            <a:endParaRPr lang="en-GB"/>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55576" y="400396"/>
            <a:ext cx="7931224" cy="706090"/>
          </a:xfrm>
        </p:spPr>
        <p:txBody>
          <a:bodyPr/>
          <a:lstStyle/>
          <a:p>
            <a:r>
              <a:rPr lang="en-US" dirty="0" smtClean="0"/>
              <a:t>Introduction</a:t>
            </a:r>
            <a:endParaRPr lang="en-ZA" sz="2400" dirty="0" smtClean="0"/>
          </a:p>
        </p:txBody>
      </p:sp>
      <p:sp>
        <p:nvSpPr>
          <p:cNvPr id="7171" name="Content Placeholder 2"/>
          <p:cNvSpPr>
            <a:spLocks noGrp="1"/>
          </p:cNvSpPr>
          <p:nvPr>
            <p:ph idx="1"/>
          </p:nvPr>
        </p:nvSpPr>
        <p:spPr>
          <a:xfrm>
            <a:off x="179512" y="1124744"/>
            <a:ext cx="8856984" cy="4514056"/>
          </a:xfrm>
        </p:spPr>
        <p:txBody>
          <a:bodyPr/>
          <a:lstStyle/>
          <a:p>
            <a:pPr algn="just">
              <a:buFont typeface="Arial" panose="020B0604020202020204" pitchFamily="34" charset="0"/>
              <a:buChar char="•"/>
              <a:defRPr/>
            </a:pPr>
            <a:r>
              <a:rPr lang="en-ZA" sz="2000" dirty="0" smtClean="0"/>
              <a:t>This briefing focuses on the Harmonised Elections in Zimbabwe which took place on 30 July 2018.</a:t>
            </a:r>
            <a:endParaRPr lang="en-US" sz="2000" dirty="0" smtClean="0"/>
          </a:p>
          <a:p>
            <a:pPr algn="just">
              <a:buFont typeface="Arial" panose="020B0604020202020204" pitchFamily="34" charset="0"/>
              <a:buChar char="•"/>
              <a:defRPr/>
            </a:pPr>
            <a:r>
              <a:rPr lang="en-US" sz="2000" dirty="0" smtClean="0"/>
              <a:t>The holding of the elections was done in accordance with </a:t>
            </a:r>
            <a:r>
              <a:rPr lang="en-US" sz="2000" dirty="0"/>
              <a:t>Section 158 (1)(a) of the Constitution of </a:t>
            </a:r>
            <a:r>
              <a:rPr lang="en-US" sz="2000" dirty="0" smtClean="0"/>
              <a:t>Zimbabwe (2013) as well as Zimbabwe’s electoral law. </a:t>
            </a:r>
          </a:p>
          <a:p>
            <a:pPr algn="just">
              <a:buFont typeface="Arial" panose="020B0604020202020204" pitchFamily="34" charset="0"/>
              <a:buChar char="•"/>
              <a:defRPr/>
            </a:pPr>
            <a:r>
              <a:rPr lang="en-ZA" sz="2000" dirty="0" smtClean="0"/>
              <a:t>Over five million </a:t>
            </a:r>
            <a:r>
              <a:rPr lang="en-ZA" sz="2000" dirty="0"/>
              <a:t>citizens registered to cast </a:t>
            </a:r>
            <a:r>
              <a:rPr lang="en-ZA" sz="2000" dirty="0" smtClean="0"/>
              <a:t>their vote.</a:t>
            </a:r>
          </a:p>
          <a:p>
            <a:pPr algn="just">
              <a:buFont typeface="Arial" panose="020B0604020202020204" pitchFamily="34" charset="0"/>
              <a:buChar char="•"/>
              <a:defRPr/>
            </a:pPr>
            <a:r>
              <a:rPr lang="en-ZA" sz="2000" dirty="0"/>
              <a:t>In comparison with previous elections, the political situation in Zimbabwe was relatively calm amid a few reported incidents of violence including the explosion that took place on 23 June 2018, in Bulawayo where President Mnangagwa was addressing a ZANU-PF rally.</a:t>
            </a:r>
          </a:p>
          <a:p>
            <a:pPr algn="just">
              <a:buFont typeface="Arial" panose="020B0604020202020204" pitchFamily="34" charset="0"/>
              <a:buChar char="•"/>
              <a:defRPr/>
            </a:pPr>
            <a:r>
              <a:rPr lang="en-ZA" sz="2000" dirty="0"/>
              <a:t>All the election observer missions in Zimbabwe acknowledged in their statements the peaceful manner under which the elections were conducted. </a:t>
            </a:r>
            <a:endParaRPr lang="en-ZA" sz="1600" dirty="0"/>
          </a:p>
          <a:p>
            <a:pPr algn="just">
              <a:buFont typeface="Arial" panose="020B0604020202020204" pitchFamily="34" charset="0"/>
              <a:buChar char="•"/>
              <a:defRPr/>
            </a:pPr>
            <a:endParaRPr lang="en-ZA" sz="2000" dirty="0" smtClean="0"/>
          </a:p>
          <a:p>
            <a:pPr marL="0" indent="0" algn="just">
              <a:buNone/>
              <a:defRPr/>
            </a:pPr>
            <a:endParaRPr lang="en-ZA" sz="2000" dirty="0" smtClean="0"/>
          </a:p>
          <a:p>
            <a:pPr algn="just">
              <a:defRPr/>
            </a:pPr>
            <a:endParaRPr lang="en-US" sz="2000" dirty="0" smtClean="0"/>
          </a:p>
          <a:p>
            <a:pPr algn="just">
              <a:defRPr/>
            </a:pPr>
            <a:endParaRPr lang="en-US" sz="2000" dirty="0" smtClean="0"/>
          </a:p>
        </p:txBody>
      </p:sp>
      <p:sp>
        <p:nvSpPr>
          <p:cNvPr id="4" name="TextBox 3"/>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
        <p:nvSpPr>
          <p:cNvPr id="2" name="Slide Number Placeholder 1"/>
          <p:cNvSpPr>
            <a:spLocks noGrp="1"/>
          </p:cNvSpPr>
          <p:nvPr>
            <p:ph type="sldNum" sz="quarter" idx="10"/>
          </p:nvPr>
        </p:nvSpPr>
        <p:spPr/>
        <p:txBody>
          <a:bodyPr/>
          <a:lstStyle/>
          <a:p>
            <a:fld id="{40675641-3759-4C39-99E8-B27AF1496109}" type="slidenum">
              <a:rPr lang="en-GB" smtClean="0"/>
              <a:pPr/>
              <a:t>2</a:t>
            </a:fld>
            <a:endParaRPr lang="en-GB"/>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ZA" dirty="0" smtClean="0"/>
              <a:t>SADC Observer Mission</a:t>
            </a:r>
            <a:endParaRPr lang="en-ZA" dirty="0"/>
          </a:p>
        </p:txBody>
      </p:sp>
      <p:sp>
        <p:nvSpPr>
          <p:cNvPr id="3" name="Content Placeholder 2"/>
          <p:cNvSpPr>
            <a:spLocks noGrp="1"/>
          </p:cNvSpPr>
          <p:nvPr>
            <p:ph idx="1"/>
          </p:nvPr>
        </p:nvSpPr>
        <p:spPr>
          <a:xfrm>
            <a:off x="179512" y="980728"/>
            <a:ext cx="8856984" cy="4658072"/>
          </a:xfrm>
        </p:spPr>
        <p:txBody>
          <a:bodyPr/>
          <a:lstStyle/>
          <a:p>
            <a:pPr algn="just"/>
            <a:r>
              <a:rPr lang="en-ZA" dirty="0" smtClean="0"/>
              <a:t>Guided by the SADC Principles and Guidelines Governing Democratic Elections,  SADC deployed  an election observer Mission (SEOM) to Zimbabwe from 9 July 2018 to 8 August 2018.</a:t>
            </a:r>
          </a:p>
          <a:p>
            <a:pPr marL="0" indent="0" algn="just">
              <a:buNone/>
            </a:pPr>
            <a:endParaRPr lang="en-ZA" dirty="0"/>
          </a:p>
          <a:p>
            <a:pPr algn="just"/>
            <a:r>
              <a:rPr lang="en-US" dirty="0" smtClean="0"/>
              <a:t>The Mission was led  by His Excellency </a:t>
            </a:r>
            <a:r>
              <a:rPr lang="en-US" dirty="0"/>
              <a:t>Manuel Domingo Augusto</a:t>
            </a:r>
            <a:r>
              <a:rPr lang="en-US" dirty="0" smtClean="0"/>
              <a:t>, the Angolan </a:t>
            </a:r>
            <a:r>
              <a:rPr lang="en-US" dirty="0"/>
              <a:t>Minister of External </a:t>
            </a:r>
            <a:r>
              <a:rPr lang="en-US" dirty="0" smtClean="0"/>
              <a:t>Relations (in Angola's capacity as Chair </a:t>
            </a:r>
            <a:r>
              <a:rPr lang="en-US" dirty="0"/>
              <a:t>of the </a:t>
            </a:r>
            <a:r>
              <a:rPr lang="en-US" dirty="0" smtClean="0"/>
              <a:t>SADC Organ </a:t>
            </a:r>
            <a:r>
              <a:rPr lang="en-US" dirty="0"/>
              <a:t>on Politics, Defence and </a:t>
            </a:r>
            <a:r>
              <a:rPr lang="en-US" dirty="0" smtClean="0"/>
              <a:t>Security Cooperation)</a:t>
            </a:r>
          </a:p>
          <a:p>
            <a:pPr marL="0" indent="0" algn="just">
              <a:buNone/>
            </a:pPr>
            <a:endParaRPr lang="en-ZA" dirty="0" smtClean="0"/>
          </a:p>
          <a:p>
            <a:pPr algn="just"/>
            <a:r>
              <a:rPr lang="en-ZA" dirty="0" smtClean="0"/>
              <a:t>Based on the invitation from the SADC Secretariat, South Africa deployed </a:t>
            </a:r>
            <a:r>
              <a:rPr lang="en-ZA" dirty="0"/>
              <a:t>three (3) election </a:t>
            </a:r>
            <a:r>
              <a:rPr lang="en-ZA" dirty="0" smtClean="0"/>
              <a:t>observes to be part of the SEOM in Zimbabwe.</a:t>
            </a:r>
            <a:endParaRPr lang="en-ZA" dirty="0"/>
          </a:p>
          <a:p>
            <a:pPr marL="0" indent="0" algn="just">
              <a:buNone/>
            </a:pPr>
            <a:endParaRPr lang="en-US" dirty="0"/>
          </a:p>
          <a:p>
            <a:pPr algn="just"/>
            <a:endParaRPr lang="en-ZA" dirty="0"/>
          </a:p>
        </p:txBody>
      </p:sp>
      <p:sp>
        <p:nvSpPr>
          <p:cNvPr id="4" name="Slide Number Placeholder 3"/>
          <p:cNvSpPr>
            <a:spLocks noGrp="1"/>
          </p:cNvSpPr>
          <p:nvPr>
            <p:ph type="sldNum" sz="quarter" idx="10"/>
          </p:nvPr>
        </p:nvSpPr>
        <p:spPr/>
        <p:txBody>
          <a:bodyPr/>
          <a:lstStyle/>
          <a:p>
            <a:fld id="{40675641-3759-4C39-99E8-B27AF1496109}" type="slidenum">
              <a:rPr lang="en-GB" smtClean="0"/>
              <a:pPr/>
              <a:t>3</a:t>
            </a:fld>
            <a:endParaRPr lang="en-GB"/>
          </a:p>
        </p:txBody>
      </p:sp>
      <p:sp>
        <p:nvSpPr>
          <p:cNvPr id="5" name="TextBox 4"/>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Tree>
    <p:extLst>
      <p:ext uri="{BB962C8B-B14F-4D97-AF65-F5344CB8AC3E}">
        <p14:creationId xmlns:p14="http://schemas.microsoft.com/office/powerpoint/2010/main" xmlns="" val="113782295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ZA" dirty="0" smtClean="0"/>
              <a:t>SADC Observer Mission Statement</a:t>
            </a:r>
            <a:endParaRPr lang="en-ZA" dirty="0"/>
          </a:p>
        </p:txBody>
      </p:sp>
      <p:sp>
        <p:nvSpPr>
          <p:cNvPr id="3" name="Content Placeholder 2"/>
          <p:cNvSpPr>
            <a:spLocks noGrp="1"/>
          </p:cNvSpPr>
          <p:nvPr>
            <p:ph idx="1"/>
          </p:nvPr>
        </p:nvSpPr>
        <p:spPr>
          <a:xfrm>
            <a:off x="179512" y="980728"/>
            <a:ext cx="8856984" cy="4658072"/>
          </a:xfrm>
        </p:spPr>
        <p:txBody>
          <a:bodyPr/>
          <a:lstStyle/>
          <a:p>
            <a:pPr marL="446088" indent="-446088" algn="just">
              <a:lnSpc>
                <a:spcPct val="107000"/>
              </a:lnSpc>
              <a:spcAft>
                <a:spcPts val="0"/>
              </a:spcAft>
              <a:buFont typeface="Arial" panose="020B0604020202020204" pitchFamily="34" charset="0"/>
              <a:buChar char="•"/>
            </a:pPr>
            <a:r>
              <a:rPr lang="en-US" sz="2000" dirty="0" smtClean="0">
                <a:ea typeface="Calibri" panose="020F0502020204030204" pitchFamily="34" charset="0"/>
                <a:cs typeface="Times New Roman" panose="02020603050405020304" pitchFamily="18" charset="0"/>
              </a:rPr>
              <a:t>The SEOM </a:t>
            </a:r>
            <a:r>
              <a:rPr lang="en-US" sz="2000" dirty="0">
                <a:ea typeface="Calibri" panose="020F0502020204030204" pitchFamily="34" charset="0"/>
                <a:cs typeface="Times New Roman" panose="02020603050405020304" pitchFamily="18" charset="0"/>
              </a:rPr>
              <a:t>issued its Preliminary Statement on 1 August </a:t>
            </a:r>
            <a:r>
              <a:rPr lang="en-US" sz="2000" dirty="0" smtClean="0">
                <a:ea typeface="Calibri" panose="020F0502020204030204" pitchFamily="34" charset="0"/>
                <a:cs typeface="Times New Roman" panose="02020603050405020304" pitchFamily="18" charset="0"/>
              </a:rPr>
              <a:t>2018, and after observing 178 </a:t>
            </a:r>
            <a:r>
              <a:rPr lang="en-US" sz="2000" dirty="0">
                <a:ea typeface="Calibri" panose="020F0502020204030204" pitchFamily="34" charset="0"/>
                <a:cs typeface="Times New Roman" panose="02020603050405020304" pitchFamily="18" charset="0"/>
              </a:rPr>
              <a:t>polling stations in rural and urban </a:t>
            </a:r>
            <a:r>
              <a:rPr lang="en-US" sz="2000" dirty="0" smtClean="0">
                <a:ea typeface="Calibri" panose="020F0502020204030204" pitchFamily="34" charset="0"/>
                <a:cs typeface="Times New Roman" panose="02020603050405020304" pitchFamily="18" charset="0"/>
              </a:rPr>
              <a:t>areas, and made the following </a:t>
            </a:r>
            <a:r>
              <a:rPr lang="en-US" sz="2000" dirty="0">
                <a:ea typeface="Calibri" panose="020F0502020204030204" pitchFamily="34" charset="0"/>
                <a:cs typeface="Times New Roman" panose="02020603050405020304" pitchFamily="18" charset="0"/>
              </a:rPr>
              <a:t>observations:</a:t>
            </a:r>
          </a:p>
          <a:p>
            <a:pPr marL="811213" indent="-365125" algn="just">
              <a:lnSpc>
                <a:spcPct val="107000"/>
              </a:lnSpc>
              <a:spcAft>
                <a:spcPts val="0"/>
              </a:spcAft>
              <a:buFont typeface="Wingdings" pitchFamily="2" charset="2"/>
              <a:buChar char="Ø"/>
              <a:tabLst>
                <a:tab pos="811213" algn="l"/>
              </a:tabLst>
            </a:pPr>
            <a:r>
              <a:rPr lang="en-US" sz="2000" dirty="0">
                <a:ea typeface="Calibri" panose="020F0502020204030204" pitchFamily="34" charset="0"/>
                <a:cs typeface="Times New Roman" panose="02020603050405020304" pitchFamily="18" charset="0"/>
              </a:rPr>
              <a:t>The Environment at polling stations was peaceful</a:t>
            </a:r>
          </a:p>
          <a:p>
            <a:pPr marL="811213" indent="-365125" algn="just">
              <a:lnSpc>
                <a:spcPct val="107000"/>
              </a:lnSpc>
              <a:spcAft>
                <a:spcPts val="0"/>
              </a:spcAft>
              <a:buFont typeface="Wingdings" pitchFamily="2" charset="2"/>
              <a:buChar char="Ø"/>
              <a:tabLst>
                <a:tab pos="811213" algn="l"/>
              </a:tabLst>
            </a:pPr>
            <a:r>
              <a:rPr lang="en-US" sz="2000" dirty="0">
                <a:ea typeface="Calibri" panose="020F0502020204030204" pitchFamily="34" charset="0"/>
                <a:cs typeface="Times New Roman" panose="02020603050405020304" pitchFamily="18" charset="0"/>
              </a:rPr>
              <a:t>The voting process in stations was according to procedures</a:t>
            </a:r>
          </a:p>
          <a:p>
            <a:pPr marL="811213" indent="-365125" algn="just">
              <a:lnSpc>
                <a:spcPct val="107000"/>
              </a:lnSpc>
              <a:spcAft>
                <a:spcPts val="0"/>
              </a:spcAft>
              <a:buFont typeface="Wingdings" pitchFamily="2" charset="2"/>
              <a:buChar char="Ø"/>
              <a:tabLst>
                <a:tab pos="811213" algn="l"/>
              </a:tabLst>
            </a:pPr>
            <a:r>
              <a:rPr lang="en-US" sz="2000" dirty="0">
                <a:ea typeface="Calibri" panose="020F0502020204030204" pitchFamily="34" charset="0"/>
                <a:cs typeface="Times New Roman" panose="02020603050405020304" pitchFamily="18" charset="0"/>
              </a:rPr>
              <a:t>Most polling station accessible</a:t>
            </a:r>
          </a:p>
          <a:p>
            <a:pPr marL="811213" indent="-365125" algn="just">
              <a:lnSpc>
                <a:spcPct val="107000"/>
              </a:lnSpc>
              <a:spcAft>
                <a:spcPts val="0"/>
              </a:spcAft>
              <a:buFont typeface="Wingdings" pitchFamily="2" charset="2"/>
              <a:buChar char="Ø"/>
              <a:tabLst>
                <a:tab pos="811213" algn="l"/>
              </a:tabLst>
            </a:pPr>
            <a:r>
              <a:rPr lang="en-US" sz="2000" dirty="0">
                <a:ea typeface="Calibri" panose="020F0502020204030204" pitchFamily="34" charset="0"/>
                <a:cs typeface="Times New Roman" panose="02020603050405020304" pitchFamily="18" charset="0"/>
              </a:rPr>
              <a:t>Police at polling stations were found to be professional</a:t>
            </a:r>
          </a:p>
          <a:p>
            <a:pPr marL="811213" indent="-365125" algn="just">
              <a:buFont typeface="Wingdings" pitchFamily="2" charset="2"/>
              <a:buChar char="Ø"/>
              <a:tabLst>
                <a:tab pos="811213" algn="l"/>
              </a:tabLst>
            </a:pPr>
            <a:r>
              <a:rPr lang="en-US" sz="2000" dirty="0"/>
              <a:t>Voters in need of assistance assisted</a:t>
            </a:r>
          </a:p>
          <a:p>
            <a:pPr marL="811213" indent="-365125" algn="just">
              <a:buFont typeface="Wingdings" pitchFamily="2" charset="2"/>
              <a:buChar char="Ø"/>
              <a:tabLst>
                <a:tab pos="811213" algn="l"/>
              </a:tabLst>
            </a:pPr>
            <a:r>
              <a:rPr lang="en-US" sz="2000" dirty="0"/>
              <a:t>Counting and reconciliation of votes took place in the presence of party agents</a:t>
            </a:r>
          </a:p>
          <a:p>
            <a:pPr marL="811213" indent="-365125" algn="just">
              <a:buFont typeface="Wingdings" pitchFamily="2" charset="2"/>
              <a:buChar char="Ø"/>
              <a:tabLst>
                <a:tab pos="811213" algn="l"/>
              </a:tabLst>
            </a:pPr>
            <a:r>
              <a:rPr lang="en-US" sz="2000" dirty="0"/>
              <a:t>Reconciliation numbers were announced to all present</a:t>
            </a:r>
          </a:p>
          <a:p>
            <a:pPr marL="811213" indent="-365125" algn="just">
              <a:buFont typeface="Wingdings" pitchFamily="2" charset="2"/>
              <a:buChar char="Ø"/>
              <a:tabLst>
                <a:tab pos="811213" algn="l"/>
              </a:tabLst>
            </a:pPr>
            <a:r>
              <a:rPr lang="en-US" sz="2000" dirty="0"/>
              <a:t>The V.11 Form which confirm the results was duly completed and signed by party agents, and pasted on the doors of poling stations. </a:t>
            </a:r>
            <a:endParaRPr lang="en-US" sz="2000" dirty="0">
              <a:ea typeface="Calibri" panose="020F0502020204030204" pitchFamily="34" charset="0"/>
              <a:cs typeface="Times New Roman" panose="02020603050405020304" pitchFamily="18" charset="0"/>
            </a:endParaRPr>
          </a:p>
          <a:p>
            <a:pPr marL="811213" indent="-365125">
              <a:tabLst>
                <a:tab pos="811213" algn="l"/>
              </a:tabLst>
            </a:pPr>
            <a:endParaRPr lang="en-ZA" sz="2000" dirty="0"/>
          </a:p>
        </p:txBody>
      </p:sp>
      <p:sp>
        <p:nvSpPr>
          <p:cNvPr id="4" name="Slide Number Placeholder 3"/>
          <p:cNvSpPr>
            <a:spLocks noGrp="1"/>
          </p:cNvSpPr>
          <p:nvPr>
            <p:ph type="sldNum" sz="quarter" idx="10"/>
          </p:nvPr>
        </p:nvSpPr>
        <p:spPr/>
        <p:txBody>
          <a:bodyPr/>
          <a:lstStyle/>
          <a:p>
            <a:fld id="{40675641-3759-4C39-99E8-B27AF1496109}" type="slidenum">
              <a:rPr lang="en-GB" smtClean="0"/>
              <a:pPr/>
              <a:t>4</a:t>
            </a:fld>
            <a:endParaRPr lang="en-GB"/>
          </a:p>
        </p:txBody>
      </p:sp>
      <p:sp>
        <p:nvSpPr>
          <p:cNvPr id="5" name="TextBox 4"/>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Tree>
    <p:extLst>
      <p:ext uri="{BB962C8B-B14F-4D97-AF65-F5344CB8AC3E}">
        <p14:creationId xmlns:p14="http://schemas.microsoft.com/office/powerpoint/2010/main" xmlns="" val="168157998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ZA" dirty="0" smtClean="0"/>
              <a:t>SADC Observer Mission Findings</a:t>
            </a:r>
            <a:endParaRPr lang="en-ZA" dirty="0"/>
          </a:p>
        </p:txBody>
      </p:sp>
      <p:sp>
        <p:nvSpPr>
          <p:cNvPr id="3" name="Content Placeholder 2"/>
          <p:cNvSpPr>
            <a:spLocks noGrp="1"/>
          </p:cNvSpPr>
          <p:nvPr>
            <p:ph idx="1"/>
          </p:nvPr>
        </p:nvSpPr>
        <p:spPr>
          <a:xfrm>
            <a:off x="179512" y="980728"/>
            <a:ext cx="8856984" cy="4658072"/>
          </a:xfrm>
        </p:spPr>
        <p:txBody>
          <a:bodyPr/>
          <a:lstStyle/>
          <a:p>
            <a:pPr marL="457200" indent="-457200" algn="just">
              <a:buFont typeface="Arial" panose="020B0604020202020204" pitchFamily="34" charset="0"/>
              <a:buChar char="•"/>
            </a:pPr>
            <a:r>
              <a:rPr lang="en-US" sz="1800" dirty="0" smtClean="0"/>
              <a:t>The SEOM found that the </a:t>
            </a:r>
            <a:r>
              <a:rPr lang="en-US" sz="1800" dirty="0"/>
              <a:t>pre-election phase and the voting proceeded in a peaceful and orderly manner, and were largely in line with key provisions of the Legal and Constitutional Framework and in conformity with the revised SADC Principles and Guidelines Governing Democratic Elections. </a:t>
            </a:r>
            <a:endParaRPr lang="en-US" sz="1800" dirty="0" smtClean="0"/>
          </a:p>
          <a:p>
            <a:pPr marL="457200" indent="-457200" algn="just">
              <a:buFont typeface="Arial" panose="020B0604020202020204" pitchFamily="34" charset="0"/>
              <a:buChar char="•"/>
            </a:pPr>
            <a:r>
              <a:rPr lang="en-US" sz="1800" dirty="0" smtClean="0"/>
              <a:t>The </a:t>
            </a:r>
            <a:r>
              <a:rPr lang="en-US" sz="1800" dirty="0"/>
              <a:t>peaceful environment provided the people of Zimbabwe the opportunity to exercise their constitutional right. SEOM will continue to assess the post-election period covering the counting, tallying and tabulation of results; and other relevant aspects of the result management process. </a:t>
            </a:r>
            <a:endParaRPr lang="en-ZA" sz="1800" dirty="0" smtClean="0"/>
          </a:p>
          <a:p>
            <a:pPr marL="457200" indent="-457200" algn="just">
              <a:buFont typeface="Arial" panose="020B0604020202020204" pitchFamily="34" charset="0"/>
              <a:buChar char="•"/>
            </a:pPr>
            <a:r>
              <a:rPr lang="en-ZA" sz="1800" dirty="0" smtClean="0"/>
              <a:t>The SEOM  concluded </a:t>
            </a:r>
            <a:r>
              <a:rPr lang="en-ZA" sz="1800" dirty="0"/>
              <a:t>that the Harmonised </a:t>
            </a:r>
            <a:r>
              <a:rPr lang="en-ZA" sz="1800" dirty="0" smtClean="0"/>
              <a:t>Elections:</a:t>
            </a:r>
          </a:p>
          <a:p>
            <a:pPr marL="811213" algn="just">
              <a:buFont typeface="Wingdings" pitchFamily="2" charset="2"/>
              <a:buChar char="Ø"/>
            </a:pPr>
            <a:r>
              <a:rPr lang="en-ZA" sz="1800" dirty="0" smtClean="0"/>
              <a:t>opened </a:t>
            </a:r>
            <a:r>
              <a:rPr lang="en-ZA" sz="1800" dirty="0"/>
              <a:t>a new chapter towards socio-economic recovery and consolidation of democracy in </a:t>
            </a:r>
            <a:r>
              <a:rPr lang="en-ZA" sz="1800" dirty="0" smtClean="0"/>
              <a:t>Zimbabwe;</a:t>
            </a:r>
            <a:endParaRPr lang="en-ZA" sz="1800" dirty="0"/>
          </a:p>
          <a:p>
            <a:pPr marL="811213" algn="just">
              <a:buFont typeface="Wingdings" pitchFamily="2" charset="2"/>
              <a:buChar char="Ø"/>
            </a:pPr>
            <a:r>
              <a:rPr lang="en-US" sz="1800" dirty="0"/>
              <a:t>commend the people of Zimbabwe for conducting themselves in a peaceful, orderly and exemplary manner during the pre-election phase and voting </a:t>
            </a:r>
            <a:r>
              <a:rPr lang="en-US" sz="1800" dirty="0" smtClean="0"/>
              <a:t>day</a:t>
            </a:r>
          </a:p>
          <a:p>
            <a:pPr marL="811213" algn="just">
              <a:buFont typeface="Wingdings" pitchFamily="2" charset="2"/>
              <a:buChar char="Ø"/>
            </a:pPr>
            <a:r>
              <a:rPr lang="en-US" sz="1800" dirty="0"/>
              <a:t>u</a:t>
            </a:r>
            <a:r>
              <a:rPr lang="en-US" sz="1800" dirty="0" smtClean="0"/>
              <a:t>rged candidates </a:t>
            </a:r>
            <a:r>
              <a:rPr lang="en-US" sz="1800" dirty="0"/>
              <a:t>to channel their grievances through established dispute resolution mechanisms as provided by the law; and refrain from any form of violence.</a:t>
            </a:r>
            <a:endParaRPr lang="en-ZA" sz="1800" dirty="0"/>
          </a:p>
        </p:txBody>
      </p:sp>
      <p:sp>
        <p:nvSpPr>
          <p:cNvPr id="4" name="Slide Number Placeholder 3"/>
          <p:cNvSpPr>
            <a:spLocks noGrp="1"/>
          </p:cNvSpPr>
          <p:nvPr>
            <p:ph type="sldNum" sz="quarter" idx="10"/>
          </p:nvPr>
        </p:nvSpPr>
        <p:spPr/>
        <p:txBody>
          <a:bodyPr/>
          <a:lstStyle/>
          <a:p>
            <a:fld id="{40675641-3759-4C39-99E8-B27AF1496109}" type="slidenum">
              <a:rPr lang="en-GB" smtClean="0"/>
              <a:pPr/>
              <a:t>5</a:t>
            </a:fld>
            <a:endParaRPr lang="en-GB"/>
          </a:p>
        </p:txBody>
      </p:sp>
      <p:sp>
        <p:nvSpPr>
          <p:cNvPr id="5" name="TextBox 4"/>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Tree>
    <p:extLst>
      <p:ext uri="{BB962C8B-B14F-4D97-AF65-F5344CB8AC3E}">
        <p14:creationId xmlns:p14="http://schemas.microsoft.com/office/powerpoint/2010/main" xmlns="" val="18266269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25508"/>
            <a:ext cx="8229600" cy="634082"/>
          </a:xfrm>
        </p:spPr>
        <p:txBody>
          <a:bodyPr/>
          <a:lstStyle/>
          <a:p>
            <a:r>
              <a:rPr lang="en-ZA" dirty="0" smtClean="0"/>
              <a:t>Other Observer Mission Findings</a:t>
            </a:r>
            <a:endParaRPr lang="en-ZA" dirty="0"/>
          </a:p>
        </p:txBody>
      </p:sp>
      <p:sp>
        <p:nvSpPr>
          <p:cNvPr id="3" name="Content Placeholder 2"/>
          <p:cNvSpPr>
            <a:spLocks noGrp="1"/>
          </p:cNvSpPr>
          <p:nvPr>
            <p:ph idx="1"/>
          </p:nvPr>
        </p:nvSpPr>
        <p:spPr>
          <a:xfrm>
            <a:off x="179512" y="1124744"/>
            <a:ext cx="8856984" cy="4514056"/>
          </a:xfrm>
        </p:spPr>
        <p:txBody>
          <a:bodyPr/>
          <a:lstStyle/>
          <a:p>
            <a:pPr marL="457200" indent="-457200" algn="just">
              <a:buFont typeface="Arial" panose="020B0604020202020204" pitchFamily="34" charset="0"/>
              <a:buChar char="•"/>
            </a:pPr>
            <a:r>
              <a:rPr lang="en-US" sz="2000" dirty="0"/>
              <a:t>The international observers viz. </a:t>
            </a:r>
            <a:r>
              <a:rPr lang="en-US" sz="2000" dirty="0" smtClean="0"/>
              <a:t>SADC Parliamentary Forum, African Union, COMESA, Commonwealth, and the European Union; </a:t>
            </a:r>
            <a:r>
              <a:rPr lang="en-US" sz="2000" dirty="0"/>
              <a:t>in their preliminary statements endorsed the election and encouraged aggrieved candidates to address grievances through proper legal channels.</a:t>
            </a:r>
          </a:p>
          <a:p>
            <a:pPr marL="457200" indent="-457200" algn="just">
              <a:buFont typeface="Arial" panose="020B0604020202020204" pitchFamily="34" charset="0"/>
              <a:buChar char="•"/>
            </a:pPr>
            <a:endParaRPr lang="en-ZA" sz="2000" dirty="0"/>
          </a:p>
        </p:txBody>
      </p:sp>
      <p:sp>
        <p:nvSpPr>
          <p:cNvPr id="4" name="Slide Number Placeholder 3"/>
          <p:cNvSpPr>
            <a:spLocks noGrp="1"/>
          </p:cNvSpPr>
          <p:nvPr>
            <p:ph type="sldNum" sz="quarter" idx="10"/>
          </p:nvPr>
        </p:nvSpPr>
        <p:spPr/>
        <p:txBody>
          <a:bodyPr/>
          <a:lstStyle/>
          <a:p>
            <a:fld id="{40675641-3759-4C39-99E8-B27AF1496109}" type="slidenum">
              <a:rPr lang="en-GB" smtClean="0"/>
              <a:pPr/>
              <a:t>6</a:t>
            </a:fld>
            <a:endParaRPr lang="en-GB"/>
          </a:p>
        </p:txBody>
      </p:sp>
      <p:sp>
        <p:nvSpPr>
          <p:cNvPr id="5" name="TextBox 4"/>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Tree>
    <p:extLst>
      <p:ext uri="{BB962C8B-B14F-4D97-AF65-F5344CB8AC3E}">
        <p14:creationId xmlns:p14="http://schemas.microsoft.com/office/powerpoint/2010/main" xmlns="" val="150183148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25508"/>
            <a:ext cx="8229600" cy="555220"/>
          </a:xfrm>
        </p:spPr>
        <p:txBody>
          <a:bodyPr/>
          <a:lstStyle/>
          <a:p>
            <a:r>
              <a:rPr lang="en-US" dirty="0" smtClean="0"/>
              <a:t>Election Results &amp; Aftermath</a:t>
            </a:r>
            <a:endParaRPr lang="en-ZA" dirty="0"/>
          </a:p>
        </p:txBody>
      </p:sp>
      <p:sp>
        <p:nvSpPr>
          <p:cNvPr id="3" name="Content Placeholder 2"/>
          <p:cNvSpPr>
            <a:spLocks noGrp="1"/>
          </p:cNvSpPr>
          <p:nvPr>
            <p:ph idx="1"/>
          </p:nvPr>
        </p:nvSpPr>
        <p:spPr>
          <a:xfrm>
            <a:off x="0" y="1052736"/>
            <a:ext cx="9036496" cy="4586064"/>
          </a:xfrm>
        </p:spPr>
        <p:txBody>
          <a:bodyPr/>
          <a:lstStyle/>
          <a:p>
            <a:pPr algn="just"/>
            <a:r>
              <a:rPr lang="en-US" sz="2000" dirty="0" smtClean="0"/>
              <a:t>On </a:t>
            </a:r>
            <a:r>
              <a:rPr lang="en-US" sz="2000" dirty="0"/>
              <a:t>1 August 2018, </a:t>
            </a:r>
            <a:r>
              <a:rPr lang="en-US" sz="2000" dirty="0" smtClean="0"/>
              <a:t>ZEC started releasing election results </a:t>
            </a:r>
            <a:r>
              <a:rPr lang="en-US" sz="2000" dirty="0"/>
              <a:t>of Parliamentary seats which showed that the ruling ZANU-PF won </a:t>
            </a:r>
            <a:r>
              <a:rPr lang="en-US" sz="2000" dirty="0" smtClean="0"/>
              <a:t>over two-thirds (68.57%) </a:t>
            </a:r>
            <a:r>
              <a:rPr lang="en-US" sz="2000" dirty="0"/>
              <a:t>of the </a:t>
            </a:r>
            <a:r>
              <a:rPr lang="en-US" sz="2000" dirty="0" smtClean="0"/>
              <a:t>seats.</a:t>
            </a:r>
          </a:p>
          <a:p>
            <a:pPr algn="just"/>
            <a:endParaRPr lang="en-US" sz="2000" dirty="0"/>
          </a:p>
          <a:p>
            <a:pPr algn="just"/>
            <a:r>
              <a:rPr lang="en-US" sz="2000" dirty="0" smtClean="0"/>
              <a:t>As the first results were being announced there were protests in the capital Harare, which was clamped down by the army resulting in the death of six people.</a:t>
            </a:r>
          </a:p>
          <a:p>
            <a:pPr marL="0" indent="0" algn="just">
              <a:buNone/>
            </a:pPr>
            <a:endParaRPr lang="en-US" sz="2000" dirty="0" smtClean="0"/>
          </a:p>
          <a:p>
            <a:pPr algn="just">
              <a:buFont typeface="Arial" panose="020B0604020202020204" pitchFamily="34" charset="0"/>
              <a:buChar char="•"/>
            </a:pPr>
            <a:r>
              <a:rPr lang="en-ZA" sz="2000" dirty="0" smtClean="0"/>
              <a:t>President Mnangagwa released a statement condemning the violence and promised to institute commission </a:t>
            </a:r>
            <a:r>
              <a:rPr lang="en-ZA" sz="2000" dirty="0"/>
              <a:t>of enquiry to investigate the </a:t>
            </a:r>
            <a:r>
              <a:rPr lang="en-ZA" sz="2000" dirty="0" smtClean="0"/>
              <a:t>circumstances which led to the death of the six individuals. </a:t>
            </a:r>
            <a:endParaRPr lang="en-US" sz="2000" dirty="0" smtClean="0"/>
          </a:p>
          <a:p>
            <a:pPr algn="just">
              <a:buFont typeface="Wingdings" panose="05000000000000000000" pitchFamily="2" charset="2"/>
              <a:buChar char="§"/>
            </a:pPr>
            <a:endParaRPr lang="en-ZA" sz="2000" dirty="0"/>
          </a:p>
          <a:p>
            <a:pPr algn="just"/>
            <a:endParaRPr lang="en-ZA" sz="2000" dirty="0" smtClean="0"/>
          </a:p>
          <a:p>
            <a:pPr algn="ctr"/>
            <a:endParaRPr lang="en-ZA" sz="2000" dirty="0"/>
          </a:p>
        </p:txBody>
      </p:sp>
      <p:sp>
        <p:nvSpPr>
          <p:cNvPr id="4" name="TextBox 3"/>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
        <p:nvSpPr>
          <p:cNvPr id="5" name="Slide Number Placeholder 4"/>
          <p:cNvSpPr>
            <a:spLocks noGrp="1"/>
          </p:cNvSpPr>
          <p:nvPr>
            <p:ph type="sldNum" sz="quarter" idx="10"/>
          </p:nvPr>
        </p:nvSpPr>
        <p:spPr/>
        <p:txBody>
          <a:bodyPr/>
          <a:lstStyle/>
          <a:p>
            <a:fld id="{40675641-3759-4C39-99E8-B27AF1496109}" type="slidenum">
              <a:rPr lang="en-GB" smtClean="0"/>
              <a:pPr/>
              <a:t>7</a:t>
            </a:fld>
            <a:endParaRPr lang="en-GB"/>
          </a:p>
        </p:txBody>
      </p:sp>
    </p:spTree>
    <p:extLst>
      <p:ext uri="{BB962C8B-B14F-4D97-AF65-F5344CB8AC3E}">
        <p14:creationId xmlns:p14="http://schemas.microsoft.com/office/powerpoint/2010/main" xmlns="" val="174395593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25508"/>
            <a:ext cx="8229600" cy="483212"/>
          </a:xfrm>
        </p:spPr>
        <p:txBody>
          <a:bodyPr/>
          <a:lstStyle/>
          <a:p>
            <a:r>
              <a:rPr lang="en-US" dirty="0"/>
              <a:t>Election Results &amp; </a:t>
            </a:r>
            <a:r>
              <a:rPr lang="en-US" dirty="0" smtClean="0"/>
              <a:t>Aftermath cont.</a:t>
            </a:r>
            <a:endParaRPr lang="en-ZA" dirty="0"/>
          </a:p>
        </p:txBody>
      </p:sp>
      <p:sp>
        <p:nvSpPr>
          <p:cNvPr id="3" name="Content Placeholder 2"/>
          <p:cNvSpPr>
            <a:spLocks noGrp="1"/>
          </p:cNvSpPr>
          <p:nvPr>
            <p:ph idx="1"/>
          </p:nvPr>
        </p:nvSpPr>
        <p:spPr>
          <a:xfrm>
            <a:off x="251520" y="1124744"/>
            <a:ext cx="8784976" cy="4514056"/>
          </a:xfrm>
        </p:spPr>
        <p:txBody>
          <a:bodyPr/>
          <a:lstStyle/>
          <a:p>
            <a:pPr algn="just"/>
            <a:r>
              <a:rPr lang="en-US" sz="1600" b="1" dirty="0" smtClean="0"/>
              <a:t>Presidential</a:t>
            </a:r>
            <a:r>
              <a:rPr lang="en-US" sz="1600" b="1" dirty="0"/>
              <a:t>:</a:t>
            </a:r>
          </a:p>
          <a:p>
            <a:pPr lvl="1" algn="just"/>
            <a:r>
              <a:rPr lang="en-US" sz="1600" dirty="0" smtClean="0"/>
              <a:t>Emmerson Mnangagwa (ZANU-PF) – 50.8%</a:t>
            </a:r>
          </a:p>
          <a:p>
            <a:pPr lvl="1" algn="just"/>
            <a:r>
              <a:rPr lang="en-US" sz="1600" dirty="0" smtClean="0"/>
              <a:t>Nelson Chamisa (MDC Alliance) – 44.3%</a:t>
            </a:r>
          </a:p>
          <a:p>
            <a:pPr marL="457200" lvl="1" indent="0" algn="just">
              <a:buNone/>
            </a:pPr>
            <a:endParaRPr lang="en-US" sz="1600" dirty="0" smtClean="0"/>
          </a:p>
          <a:p>
            <a:pPr marL="354013" lvl="1" indent="-354013" algn="just">
              <a:buFont typeface="Arial" pitchFamily="34" charset="0"/>
              <a:buChar char="•"/>
            </a:pPr>
            <a:r>
              <a:rPr lang="en-US" sz="1600" b="1" dirty="0" smtClean="0"/>
              <a:t>Parliamentary:</a:t>
            </a:r>
          </a:p>
          <a:p>
            <a:pPr lvl="1" algn="just"/>
            <a:r>
              <a:rPr lang="en-US" sz="1600" dirty="0" smtClean="0"/>
              <a:t>ZANU-PF – 144 Seats</a:t>
            </a:r>
          </a:p>
          <a:p>
            <a:pPr lvl="1" algn="just"/>
            <a:r>
              <a:rPr lang="en-US" sz="1600" dirty="0" smtClean="0"/>
              <a:t>MDC Alliance – 64 Seats</a:t>
            </a:r>
          </a:p>
          <a:p>
            <a:pPr lvl="1" algn="just"/>
            <a:r>
              <a:rPr lang="en-US" sz="1600" dirty="0" smtClean="0"/>
              <a:t>Others – 2 Seats</a:t>
            </a:r>
          </a:p>
          <a:p>
            <a:pPr marL="457200" lvl="1" indent="0" algn="just">
              <a:buNone/>
            </a:pPr>
            <a:endParaRPr lang="en-US" sz="1600" dirty="0" smtClean="0"/>
          </a:p>
          <a:p>
            <a:pPr algn="just"/>
            <a:r>
              <a:rPr lang="en-US" sz="1600" b="1" dirty="0" smtClean="0"/>
              <a:t>Provincial Councils:</a:t>
            </a:r>
            <a:endParaRPr lang="en-US" sz="1600" b="1" dirty="0"/>
          </a:p>
          <a:p>
            <a:pPr lvl="1" algn="just"/>
            <a:r>
              <a:rPr lang="en-US" sz="1600" dirty="0"/>
              <a:t>ZANU-PF – 8 </a:t>
            </a:r>
          </a:p>
          <a:p>
            <a:pPr lvl="1" algn="just"/>
            <a:r>
              <a:rPr lang="en-US" sz="1600" dirty="0"/>
              <a:t>MDC Alliance – 2 (Harare and Bulawayo) </a:t>
            </a:r>
            <a:endParaRPr lang="en-US" sz="1600" dirty="0" smtClean="0"/>
          </a:p>
          <a:p>
            <a:pPr lvl="1" algn="just"/>
            <a:endParaRPr lang="en-US" sz="1600" dirty="0"/>
          </a:p>
          <a:p>
            <a:pPr marL="354013" lvl="1" indent="-354013" algn="just">
              <a:buFont typeface="Wingdings" pitchFamily="2" charset="2"/>
              <a:buChar char="v"/>
            </a:pPr>
            <a:r>
              <a:rPr lang="en-US" sz="1600" b="1" dirty="0" smtClean="0"/>
              <a:t>Vote </a:t>
            </a:r>
            <a:r>
              <a:rPr lang="en-US" sz="1600" b="1" dirty="0"/>
              <a:t>Turnout: </a:t>
            </a:r>
            <a:r>
              <a:rPr lang="en-US" sz="1600" dirty="0"/>
              <a:t>70%</a:t>
            </a:r>
          </a:p>
          <a:p>
            <a:pPr lvl="1" algn="just"/>
            <a:endParaRPr lang="en-US" sz="1600" dirty="0"/>
          </a:p>
          <a:p>
            <a:pPr marL="457200" lvl="1" indent="0" algn="just">
              <a:buNone/>
            </a:pPr>
            <a:endParaRPr lang="en-US" sz="1600" dirty="0"/>
          </a:p>
          <a:p>
            <a:pPr lvl="1" algn="just"/>
            <a:endParaRPr lang="en-US" sz="1600" dirty="0"/>
          </a:p>
          <a:p>
            <a:pPr marL="0" indent="0" algn="just">
              <a:buNone/>
            </a:pPr>
            <a:endParaRPr lang="en-US" sz="1600" dirty="0" smtClean="0"/>
          </a:p>
          <a:p>
            <a:pPr algn="just">
              <a:buFont typeface="Wingdings" panose="05000000000000000000" pitchFamily="2" charset="2"/>
              <a:buChar char="§"/>
            </a:pPr>
            <a:endParaRPr lang="en-ZA" sz="1600" dirty="0"/>
          </a:p>
          <a:p>
            <a:pPr algn="just"/>
            <a:endParaRPr lang="en-ZA" sz="1600" dirty="0" smtClean="0"/>
          </a:p>
          <a:p>
            <a:pPr algn="ctr"/>
            <a:endParaRPr lang="en-ZA" sz="1600" dirty="0"/>
          </a:p>
        </p:txBody>
      </p:sp>
      <p:sp>
        <p:nvSpPr>
          <p:cNvPr id="4" name="TextBox 3"/>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
        <p:nvSpPr>
          <p:cNvPr id="5" name="Slide Number Placeholder 4"/>
          <p:cNvSpPr>
            <a:spLocks noGrp="1"/>
          </p:cNvSpPr>
          <p:nvPr>
            <p:ph type="sldNum" sz="quarter" idx="10"/>
          </p:nvPr>
        </p:nvSpPr>
        <p:spPr/>
        <p:txBody>
          <a:bodyPr/>
          <a:lstStyle/>
          <a:p>
            <a:fld id="{40675641-3759-4C39-99E8-B27AF1496109}" type="slidenum">
              <a:rPr lang="en-GB" smtClean="0"/>
              <a:pPr/>
              <a:t>8</a:t>
            </a:fld>
            <a:endParaRPr lang="en-GB"/>
          </a:p>
        </p:txBody>
      </p:sp>
    </p:spTree>
    <p:extLst>
      <p:ext uri="{BB962C8B-B14F-4D97-AF65-F5344CB8AC3E}">
        <p14:creationId xmlns:p14="http://schemas.microsoft.com/office/powerpoint/2010/main" xmlns="" val="346948832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a:t>Election Results &amp; Aftermath</a:t>
            </a:r>
            <a:endParaRPr lang="en-ZA" dirty="0"/>
          </a:p>
        </p:txBody>
      </p:sp>
      <p:sp>
        <p:nvSpPr>
          <p:cNvPr id="3" name="Content Placeholder 2"/>
          <p:cNvSpPr>
            <a:spLocks noGrp="1"/>
          </p:cNvSpPr>
          <p:nvPr>
            <p:ph idx="1"/>
          </p:nvPr>
        </p:nvSpPr>
        <p:spPr>
          <a:xfrm>
            <a:off x="457200" y="1124744"/>
            <a:ext cx="8229600" cy="4514056"/>
          </a:xfrm>
        </p:spPr>
        <p:txBody>
          <a:bodyPr/>
          <a:lstStyle/>
          <a:p>
            <a:pPr algn="just"/>
            <a:r>
              <a:rPr lang="en-US" sz="2000" dirty="0" smtClean="0"/>
              <a:t>President Cyril </a:t>
            </a:r>
            <a:r>
              <a:rPr lang="en-US" sz="2000" dirty="0"/>
              <a:t>Ramaphosa and Chair of SADC issued a media statement on 3 August 2018 congratulating President Mnangagwa on his election as President of </a:t>
            </a:r>
            <a:r>
              <a:rPr lang="en-US" sz="2000" dirty="0" smtClean="0"/>
              <a:t>Zimbabwe.  </a:t>
            </a:r>
          </a:p>
          <a:p>
            <a:pPr marL="0" indent="0" algn="just">
              <a:buNone/>
            </a:pPr>
            <a:endParaRPr lang="en-ZA" sz="2000" dirty="0"/>
          </a:p>
          <a:p>
            <a:pPr algn="just">
              <a:buFont typeface="Arial" panose="020B0604020202020204" pitchFamily="34" charset="0"/>
              <a:buChar char="•"/>
            </a:pPr>
            <a:r>
              <a:rPr lang="en-US" sz="2000" dirty="0" smtClean="0"/>
              <a:t>President Ramaphosa also </a:t>
            </a:r>
            <a:r>
              <a:rPr lang="en-US" sz="2000" dirty="0"/>
              <a:t>appealed to all political leaders and the people of Zimbabwe in general to accept the outcome of the election; encouraged those who have challenges to follow legal routes as </a:t>
            </a:r>
            <a:r>
              <a:rPr lang="en-US" sz="2000" dirty="0" smtClean="0"/>
              <a:t>opposed to </a:t>
            </a:r>
            <a:r>
              <a:rPr lang="en-US" sz="2000" dirty="0"/>
              <a:t>resorting to </a:t>
            </a:r>
            <a:r>
              <a:rPr lang="en-US" sz="2000" dirty="0" smtClean="0"/>
              <a:t>violence.</a:t>
            </a:r>
          </a:p>
          <a:p>
            <a:pPr marL="0" indent="0" algn="just">
              <a:buNone/>
            </a:pPr>
            <a:endParaRPr lang="en-US" sz="2000" dirty="0" smtClean="0"/>
          </a:p>
          <a:p>
            <a:pPr algn="just">
              <a:buFont typeface="Arial" panose="020B0604020202020204" pitchFamily="34" charset="0"/>
              <a:buChar char="•"/>
            </a:pPr>
            <a:r>
              <a:rPr lang="en-US" sz="2000" dirty="0" smtClean="0"/>
              <a:t>Many other Heads of State and Government congratulated President Mnangagwa on his election. </a:t>
            </a:r>
            <a:endParaRPr lang="en-US" sz="2000" dirty="0"/>
          </a:p>
          <a:p>
            <a:pPr algn="just">
              <a:buFont typeface="Wingdings" panose="05000000000000000000" pitchFamily="2" charset="2"/>
              <a:buChar char="§"/>
            </a:pPr>
            <a:endParaRPr lang="en-US" sz="2000" dirty="0" smtClean="0"/>
          </a:p>
          <a:p>
            <a:pPr algn="just">
              <a:buFont typeface="Wingdings" panose="05000000000000000000" pitchFamily="2" charset="2"/>
              <a:buChar char="§"/>
            </a:pPr>
            <a:endParaRPr lang="en-ZA" sz="2000" dirty="0"/>
          </a:p>
          <a:p>
            <a:pPr>
              <a:buFont typeface="Wingdings" panose="05000000000000000000" pitchFamily="2" charset="2"/>
              <a:buChar char="§"/>
            </a:pPr>
            <a:endParaRPr lang="en-ZA" dirty="0"/>
          </a:p>
        </p:txBody>
      </p:sp>
      <p:sp>
        <p:nvSpPr>
          <p:cNvPr id="4" name="TextBox 3"/>
          <p:cNvSpPr txBox="1"/>
          <p:nvPr/>
        </p:nvSpPr>
        <p:spPr>
          <a:xfrm>
            <a:off x="2267744" y="86954"/>
            <a:ext cx="4248472" cy="338554"/>
          </a:xfrm>
          <a:prstGeom prst="rect">
            <a:avLst/>
          </a:prstGeom>
          <a:noFill/>
        </p:spPr>
        <p:txBody>
          <a:bodyPr wrap="square" rtlCol="0">
            <a:spAutoFit/>
          </a:bodyPr>
          <a:lstStyle/>
          <a:p>
            <a:pPr algn="ctr"/>
            <a:r>
              <a:rPr lang="en-ZA" sz="1600" dirty="0" smtClean="0">
                <a:latin typeface="+mn-lt"/>
              </a:rPr>
              <a:t>CONFIDENTIAL</a:t>
            </a:r>
            <a:endParaRPr lang="en-ZA" sz="1600" dirty="0">
              <a:latin typeface="+mn-lt"/>
            </a:endParaRPr>
          </a:p>
        </p:txBody>
      </p:sp>
      <p:sp>
        <p:nvSpPr>
          <p:cNvPr id="5" name="Slide Number Placeholder 4"/>
          <p:cNvSpPr>
            <a:spLocks noGrp="1"/>
          </p:cNvSpPr>
          <p:nvPr>
            <p:ph type="sldNum" sz="quarter" idx="10"/>
          </p:nvPr>
        </p:nvSpPr>
        <p:spPr/>
        <p:txBody>
          <a:bodyPr/>
          <a:lstStyle/>
          <a:p>
            <a:fld id="{40675641-3759-4C39-99E8-B27AF1496109}" type="slidenum">
              <a:rPr lang="en-GB" smtClean="0"/>
              <a:pPr/>
              <a:t>9</a:t>
            </a:fld>
            <a:endParaRPr lang="en-GB"/>
          </a:p>
        </p:txBody>
      </p:sp>
    </p:spTree>
    <p:extLst>
      <p:ext uri="{BB962C8B-B14F-4D97-AF65-F5344CB8AC3E}">
        <p14:creationId xmlns:p14="http://schemas.microsoft.com/office/powerpoint/2010/main" xmlns="" val="423241754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DICO Presentation</Template>
  <TotalTime>6703</TotalTime>
  <Words>1154</Words>
  <Application>Microsoft Office PowerPoint</Application>
  <PresentationFormat>On-screen Show (4:3)</PresentationFormat>
  <Paragraphs>125</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DICO Presentation</vt:lpstr>
      <vt:lpstr>  BRIEFING ON THE HARMONISED ELECTIONS IN ZIMBABWE   22 AUGUST 2018               </vt:lpstr>
      <vt:lpstr>Introduction</vt:lpstr>
      <vt:lpstr>SADC Observer Mission</vt:lpstr>
      <vt:lpstr>SADC Observer Mission Statement</vt:lpstr>
      <vt:lpstr>SADC Observer Mission Findings</vt:lpstr>
      <vt:lpstr>Other Observer Mission Findings</vt:lpstr>
      <vt:lpstr>Election Results &amp; Aftermath</vt:lpstr>
      <vt:lpstr>Election Results &amp; Aftermath cont.</vt:lpstr>
      <vt:lpstr>Election Results &amp; Aftermath</vt:lpstr>
      <vt:lpstr>MDC Alliance court challenge</vt:lpstr>
      <vt:lpstr>Bilateral Overview</vt:lpstr>
      <vt:lpstr>Bilateral Overview cont.</vt:lpstr>
      <vt:lpstr>Bilateral Overview cont.</vt:lpstr>
      <vt:lpstr> Thank you</vt:lpstr>
    </vt:vector>
  </TitlesOfParts>
  <Company>DIRCO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czz022</dc:creator>
  <cp:lastModifiedBy>PUMZA</cp:lastModifiedBy>
  <cp:revision>638</cp:revision>
  <cp:lastPrinted>2018-08-20T15:52:35Z</cp:lastPrinted>
  <dcterms:created xsi:type="dcterms:W3CDTF">2010-03-09T13:58:39Z</dcterms:created>
  <dcterms:modified xsi:type="dcterms:W3CDTF">2018-08-23T14:05:16Z</dcterms:modified>
</cp:coreProperties>
</file>