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 id="2147483672" r:id="rId3"/>
  </p:sldMasterIdLst>
  <p:notesMasterIdLst>
    <p:notesMasterId r:id="rId22"/>
  </p:notesMasterIdLst>
  <p:handoutMasterIdLst>
    <p:handoutMasterId r:id="rId23"/>
  </p:handoutMasterIdLst>
  <p:sldIdLst>
    <p:sldId id="376" r:id="rId4"/>
    <p:sldId id="338" r:id="rId5"/>
    <p:sldId id="367" r:id="rId6"/>
    <p:sldId id="353" r:id="rId7"/>
    <p:sldId id="354" r:id="rId8"/>
    <p:sldId id="382" r:id="rId9"/>
    <p:sldId id="392" r:id="rId10"/>
    <p:sldId id="394" r:id="rId11"/>
    <p:sldId id="395" r:id="rId12"/>
    <p:sldId id="396" r:id="rId13"/>
    <p:sldId id="377" r:id="rId14"/>
    <p:sldId id="378" r:id="rId15"/>
    <p:sldId id="379" r:id="rId16"/>
    <p:sldId id="380" r:id="rId17"/>
    <p:sldId id="368" r:id="rId18"/>
    <p:sldId id="383" r:id="rId19"/>
    <p:sldId id="397" r:id="rId20"/>
    <p:sldId id="372" r:id="rId2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 id="1" name="sandisas" initials="s" lastIdx="6" clrIdx="1"/>
  <p:cmAuthor id="2" name="mavisa" initials="m" lastIdx="3" clrIdx="2"/>
  <p:cmAuthor id="3" name="napem" initials="n" lastIdx="8"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E66B1"/>
    <a:srgbClr val="8EAED9"/>
    <a:srgbClr val="F364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12" autoAdjust="0"/>
    <p:restoredTop sz="86380" autoAdjust="0"/>
  </p:normalViewPr>
  <p:slideViewPr>
    <p:cSldViewPr snapToGrid="0" snapToObjects="1">
      <p:cViewPr varScale="1">
        <p:scale>
          <a:sx n="116" d="100"/>
          <a:sy n="116" d="100"/>
        </p:scale>
        <p:origin x="-1824" y="-114"/>
      </p:cViewPr>
      <p:guideLst>
        <p:guide orient="horz" pos="2160"/>
        <p:guide pos="2880"/>
      </p:guideLst>
    </p:cSldViewPr>
  </p:slideViewPr>
  <p:outlineViewPr>
    <p:cViewPr>
      <p:scale>
        <a:sx n="33" d="100"/>
        <a:sy n="33" d="100"/>
      </p:scale>
      <p:origin x="246" y="10111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66" d="100"/>
          <a:sy n="166" d="100"/>
        </p:scale>
        <p:origin x="-474" y="-7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FF82A2A-1220-4C5F-A9A1-B0A0E5239055}" type="datetimeFigureOut">
              <a:rPr lang="en-US" smtClean="0"/>
              <a:pPr/>
              <a:t>8/23/2018</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CDF21D6-7271-4F6F-8611-710337E5336F}" type="slidenum">
              <a:rPr lang="en-GB" smtClean="0"/>
              <a:pPr/>
              <a:t>‹#›</a:t>
            </a:fld>
            <a:endParaRPr lang="en-GB" dirty="0"/>
          </a:p>
        </p:txBody>
      </p:sp>
    </p:spTree>
    <p:extLst>
      <p:ext uri="{BB962C8B-B14F-4D97-AF65-F5344CB8AC3E}">
        <p14:creationId xmlns:p14="http://schemas.microsoft.com/office/powerpoint/2010/main" xmlns="" val="1753664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3446AEE-F0D2-4557-BD04-2D52A5444299}" type="datetimeFigureOut">
              <a:rPr lang="en-US" smtClean="0"/>
              <a:pPr/>
              <a:t>8/23/2018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47D9B5D-04B8-4E04-9CD6-926A30318DC3}" type="slidenum">
              <a:rPr lang="en-GB" smtClean="0"/>
              <a:pPr/>
              <a:t>‹#›</a:t>
            </a:fld>
            <a:endParaRPr lang="en-GB" dirty="0"/>
          </a:p>
        </p:txBody>
      </p:sp>
    </p:spTree>
    <p:extLst>
      <p:ext uri="{BB962C8B-B14F-4D97-AF65-F5344CB8AC3E}">
        <p14:creationId xmlns:p14="http://schemas.microsoft.com/office/powerpoint/2010/main" xmlns="" val="2026589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Footer Placeholder 3"/>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lide Number Placeholder 4"/>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0DBC8AA-7F69-41DC-9DFD-308D8A8CC429}"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322737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8DAAC2-F134-44C5-B384-DEA260AF0EFF}" type="datetime1">
              <a:rPr lang="en-ZA" smtClean="0"/>
              <a:pPr/>
              <a:t>2018/08/23</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500823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E9002-E41C-470B-8770-A8161069969C}" type="datetime1">
              <a:rPr lang="en-ZA" smtClean="0"/>
              <a:pPr/>
              <a:t>2018/08/23</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0073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28B6B0-24B3-4F6E-BDA2-B27E9790DCF5}" type="datetime1">
              <a:rPr lang="en-ZA" smtClean="0"/>
              <a:pPr/>
              <a:t>2018/08/23</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784776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968F953-19A1-48A9-A4D2-3067139DD560}" type="datetime1">
              <a:rPr lang="en-ZA" smtClean="0"/>
              <a:pPr>
                <a:defRPr/>
              </a:pPr>
              <a:t>2018/08/23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3ACA9B6-2297-4198-A736-8BB070F62B9C}" type="slidenum">
              <a:rPr lang="en-US" altLang="en-US"/>
              <a:pPr>
                <a:defRPr/>
              </a:pPr>
              <a:t>‹#›</a:t>
            </a:fld>
            <a:endParaRPr lang="en-US" altLang="en-US" dirty="0"/>
          </a:p>
        </p:txBody>
      </p:sp>
    </p:spTree>
    <p:extLst>
      <p:ext uri="{BB962C8B-B14F-4D97-AF65-F5344CB8AC3E}">
        <p14:creationId xmlns:p14="http://schemas.microsoft.com/office/powerpoint/2010/main" xmlns="" val="3484029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8B1002-D7DD-4C88-BDD0-ED6F68342D31}" type="datetime1">
              <a:rPr lang="en-ZA" smtClean="0"/>
              <a:pPr>
                <a:defRPr/>
              </a:pPr>
              <a:t>2018/08/23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C31C431-D49B-4BFD-9245-B03C51B34E86}" type="slidenum">
              <a:rPr lang="en-US" altLang="en-US"/>
              <a:pPr>
                <a:defRPr/>
              </a:pPr>
              <a:t>‹#›</a:t>
            </a:fld>
            <a:endParaRPr lang="en-US" altLang="en-US" dirty="0"/>
          </a:p>
        </p:txBody>
      </p:sp>
    </p:spTree>
    <p:extLst>
      <p:ext uri="{BB962C8B-B14F-4D97-AF65-F5344CB8AC3E}">
        <p14:creationId xmlns:p14="http://schemas.microsoft.com/office/powerpoint/2010/main" xmlns="" val="3123794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28DA46-7AD0-443E-8D36-B81BC9B36492}" type="datetime1">
              <a:rPr lang="en-ZA" smtClean="0"/>
              <a:pPr>
                <a:defRPr/>
              </a:pPr>
              <a:t>2018/08/23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82C1EBB-7864-4EB4-9E1A-0E6A7369A9B7}" type="slidenum">
              <a:rPr lang="en-US" altLang="en-US"/>
              <a:pPr>
                <a:defRPr/>
              </a:pPr>
              <a:t>‹#›</a:t>
            </a:fld>
            <a:endParaRPr lang="en-US" altLang="en-US" dirty="0"/>
          </a:p>
        </p:txBody>
      </p:sp>
    </p:spTree>
    <p:extLst>
      <p:ext uri="{BB962C8B-B14F-4D97-AF65-F5344CB8AC3E}">
        <p14:creationId xmlns:p14="http://schemas.microsoft.com/office/powerpoint/2010/main" xmlns="" val="3155181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3FB1F8-316B-4F59-AB6E-F1BCB94D98D0}" type="datetime1">
              <a:rPr lang="en-ZA" smtClean="0"/>
              <a:pPr>
                <a:defRPr/>
              </a:pPr>
              <a:t>2018/08/23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310ED24-E88C-42C4-A1BE-ABE6BC2EBEDD}" type="slidenum">
              <a:rPr lang="en-US" altLang="en-US"/>
              <a:pPr>
                <a:defRPr/>
              </a:pPr>
              <a:t>‹#›</a:t>
            </a:fld>
            <a:endParaRPr lang="en-US" altLang="en-US" dirty="0"/>
          </a:p>
        </p:txBody>
      </p:sp>
    </p:spTree>
    <p:extLst>
      <p:ext uri="{BB962C8B-B14F-4D97-AF65-F5344CB8AC3E}">
        <p14:creationId xmlns:p14="http://schemas.microsoft.com/office/powerpoint/2010/main" xmlns="" val="4104717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F1E1E66-AC7F-4CDD-B39E-6CF1165204A5}" type="datetime1">
              <a:rPr lang="en-ZA" smtClean="0"/>
              <a:pPr>
                <a:defRPr/>
              </a:pPr>
              <a:t>2018/08/23</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773942F-FBD9-4E69-82B3-AE5DDC7788F0}" type="slidenum">
              <a:rPr lang="en-US" altLang="en-US"/>
              <a:pPr>
                <a:defRPr/>
              </a:pPr>
              <a:t>‹#›</a:t>
            </a:fld>
            <a:endParaRPr lang="en-US" altLang="en-US" dirty="0"/>
          </a:p>
        </p:txBody>
      </p:sp>
    </p:spTree>
    <p:extLst>
      <p:ext uri="{BB962C8B-B14F-4D97-AF65-F5344CB8AC3E}">
        <p14:creationId xmlns:p14="http://schemas.microsoft.com/office/powerpoint/2010/main" xmlns="" val="3188551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0DFD48-5511-42A9-B575-754E66F97F9E}" type="datetime1">
              <a:rPr lang="en-ZA" smtClean="0"/>
              <a:pPr>
                <a:defRPr/>
              </a:pPr>
              <a:t>2018/08/23</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990D63B-445F-4605-B9D0-6BD4CC861C92}" type="slidenum">
              <a:rPr lang="en-US" altLang="en-US"/>
              <a:pPr>
                <a:defRPr/>
              </a:pPr>
              <a:t>‹#›</a:t>
            </a:fld>
            <a:endParaRPr lang="en-US" altLang="en-US" dirty="0"/>
          </a:p>
        </p:txBody>
      </p:sp>
    </p:spTree>
    <p:extLst>
      <p:ext uri="{BB962C8B-B14F-4D97-AF65-F5344CB8AC3E}">
        <p14:creationId xmlns:p14="http://schemas.microsoft.com/office/powerpoint/2010/main" xmlns="" val="438612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986A9A-89E8-46D8-A9AF-49863851EDB2}" type="datetime1">
              <a:rPr lang="en-ZA" smtClean="0"/>
              <a:pPr>
                <a:defRPr/>
              </a:pPr>
              <a:t>2018/08/23</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06E5CD7-7A7F-4F68-AFC5-7E8F5844E0B6}" type="slidenum">
              <a:rPr lang="en-US" altLang="en-US"/>
              <a:pPr>
                <a:defRPr/>
              </a:pPr>
              <a:t>‹#›</a:t>
            </a:fld>
            <a:endParaRPr lang="en-US" altLang="en-US" dirty="0"/>
          </a:p>
        </p:txBody>
      </p:sp>
    </p:spTree>
    <p:extLst>
      <p:ext uri="{BB962C8B-B14F-4D97-AF65-F5344CB8AC3E}">
        <p14:creationId xmlns:p14="http://schemas.microsoft.com/office/powerpoint/2010/main" xmlns="" val="23110718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179E57-1115-4D49-8600-B0C40E1FBBF3}" type="datetime1">
              <a:rPr lang="en-ZA" smtClean="0"/>
              <a:pPr>
                <a:defRPr/>
              </a:pPr>
              <a:t>2018/08/23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D8F56E6-AC38-4FB3-A1FE-67414B7542A0}" type="slidenum">
              <a:rPr lang="en-US" altLang="en-US"/>
              <a:pPr>
                <a:defRPr/>
              </a:pPr>
              <a:t>‹#›</a:t>
            </a:fld>
            <a:endParaRPr lang="en-US" altLang="en-US" dirty="0"/>
          </a:p>
        </p:txBody>
      </p:sp>
    </p:spTree>
    <p:extLst>
      <p:ext uri="{BB962C8B-B14F-4D97-AF65-F5344CB8AC3E}">
        <p14:creationId xmlns:p14="http://schemas.microsoft.com/office/powerpoint/2010/main" xmlns="" val="3203209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176C9-8906-4CB6-90DD-373EFFC575F3}" type="datetime1">
              <a:rPr lang="en-ZA" smtClean="0"/>
              <a:pPr/>
              <a:t>2018/08/23</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823567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BE7743-55EC-4661-A71F-6666947B7692}" type="datetime1">
              <a:rPr lang="en-ZA" smtClean="0"/>
              <a:pPr>
                <a:defRPr/>
              </a:pPr>
              <a:t>2018/08/23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720BBCB-B09C-49A8-ADDB-3F111D4C1998}" type="slidenum">
              <a:rPr lang="en-US" altLang="en-US"/>
              <a:pPr>
                <a:defRPr/>
              </a:pPr>
              <a:t>‹#›</a:t>
            </a:fld>
            <a:endParaRPr lang="en-US" altLang="en-US" dirty="0"/>
          </a:p>
        </p:txBody>
      </p:sp>
    </p:spTree>
    <p:extLst>
      <p:ext uri="{BB962C8B-B14F-4D97-AF65-F5344CB8AC3E}">
        <p14:creationId xmlns:p14="http://schemas.microsoft.com/office/powerpoint/2010/main" xmlns="" val="36455692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CF1892-AA79-4183-AE52-04DF4C216E37}" type="datetime1">
              <a:rPr lang="en-ZA" smtClean="0"/>
              <a:pPr>
                <a:defRPr/>
              </a:pPr>
              <a:t>2018/08/23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AF6C517-1278-4677-AA09-8CA099C30D24}" type="slidenum">
              <a:rPr lang="en-US" altLang="en-US"/>
              <a:pPr>
                <a:defRPr/>
              </a:pPr>
              <a:t>‹#›</a:t>
            </a:fld>
            <a:endParaRPr lang="en-US" altLang="en-US" dirty="0"/>
          </a:p>
        </p:txBody>
      </p:sp>
    </p:spTree>
    <p:extLst>
      <p:ext uri="{BB962C8B-B14F-4D97-AF65-F5344CB8AC3E}">
        <p14:creationId xmlns:p14="http://schemas.microsoft.com/office/powerpoint/2010/main" xmlns="" val="36688074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E912E9-C8CA-48DB-A7E6-E58469C80611}" type="datetime1">
              <a:rPr lang="en-ZA" smtClean="0"/>
              <a:pPr>
                <a:defRPr/>
              </a:pPr>
              <a:t>2018/08/23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6E2333-F4FA-40A5-A566-F1DD0DD86D17}" type="slidenum">
              <a:rPr lang="en-US" altLang="en-US"/>
              <a:pPr>
                <a:defRPr/>
              </a:pPr>
              <a:t>‹#›</a:t>
            </a:fld>
            <a:endParaRPr lang="en-US" altLang="en-US" dirty="0"/>
          </a:p>
        </p:txBody>
      </p:sp>
    </p:spTree>
    <p:extLst>
      <p:ext uri="{BB962C8B-B14F-4D97-AF65-F5344CB8AC3E}">
        <p14:creationId xmlns:p14="http://schemas.microsoft.com/office/powerpoint/2010/main" xmlns="" val="1631914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9063CF-FD72-4539-9863-0055F2431E2D}" type="datetime1">
              <a:rPr lang="en-US" smtClean="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2662522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8F898-D7F8-431E-BFE8-9209278F26E0}" type="datetime1">
              <a:rPr lang="en-US" smtClean="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07554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51E0AE-E4A2-4267-8CAF-CFB4E793D500}" type="datetime1">
              <a:rPr lang="en-US" smtClean="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4094177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893E9A-6F3A-409D-8129-34E8D501BCE1}" type="datetime1">
              <a:rPr lang="en-US" smtClean="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8916324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16515-F49A-4710-B297-1C2BBC3030B0}" type="datetime1">
              <a:rPr lang="en-US" smtClean="0"/>
              <a:pPr/>
              <a:t>8/23/2018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6027966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25E781-4433-4532-9DA0-521580C2BE1F}" type="datetime1">
              <a:rPr lang="en-US" smtClean="0"/>
              <a:pPr/>
              <a:t>8/23/2018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7286233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C15E9-A171-4641-A703-0221D7361877}" type="datetime1">
              <a:rPr lang="en-US" smtClean="0"/>
              <a:pPr/>
              <a:t>8/23/2018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42036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7397B-6956-4F96-B9D0-20DC9D95D271}" type="datetime1">
              <a:rPr lang="en-ZA" smtClean="0"/>
              <a:pPr/>
              <a:t>2018/08/23</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758419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47DBB-51A0-4595-B715-63F11F12DE00}" type="datetime1">
              <a:rPr lang="en-US" smtClean="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0700468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1680C-276E-40D4-92C8-5F281FA8DAB6}" type="datetime1">
              <a:rPr lang="en-US" smtClean="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9297418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4FB83-FF52-47ED-B297-4DFC06406E97}" type="datetime1">
              <a:rPr lang="en-US" smtClean="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0559311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B13AA-4C78-458D-A4CD-7DE6084539ED}" type="datetime1">
              <a:rPr lang="en-US" smtClean="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69495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E2DDE8-447F-42B3-96BE-3E8FC247EB7D}" type="datetime1">
              <a:rPr lang="en-ZA" smtClean="0"/>
              <a:pPr/>
              <a:t>2018/08/23</a:t>
            </a:fld>
            <a:endParaRPr lang="en-US" dirty="0"/>
          </a:p>
        </p:txBody>
      </p:sp>
      <p:sp>
        <p:nvSpPr>
          <p:cNvPr id="6" name="Footer Placeholder 5"/>
          <p:cNvSpPr>
            <a:spLocks noGrp="1"/>
          </p:cNvSpPr>
          <p:nvPr>
            <p:ph type="ftr" sz="quarter" idx="11"/>
          </p:nvPr>
        </p:nvSpPr>
        <p:spPr/>
        <p:txBody>
          <a:bodyPr/>
          <a:lstStyle/>
          <a:p>
            <a:r>
              <a:rPr lang="en-US" dirty="0" smtClean="0"/>
              <a:t>CONFIDENTIAL</a:t>
            </a:r>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09018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7AD156-BBA2-4E6E-BC36-84DE209798DB}" type="datetime1">
              <a:rPr lang="en-ZA" smtClean="0"/>
              <a:pPr/>
              <a:t>2018/08/23</a:t>
            </a:fld>
            <a:endParaRPr lang="en-US" dirty="0"/>
          </a:p>
        </p:txBody>
      </p:sp>
      <p:sp>
        <p:nvSpPr>
          <p:cNvPr id="8" name="Footer Placeholder 7"/>
          <p:cNvSpPr>
            <a:spLocks noGrp="1"/>
          </p:cNvSpPr>
          <p:nvPr>
            <p:ph type="ftr" sz="quarter" idx="11"/>
          </p:nvPr>
        </p:nvSpPr>
        <p:spPr/>
        <p:txBody>
          <a:bodyPr/>
          <a:lstStyle/>
          <a:p>
            <a:r>
              <a:rPr lang="en-US" dirty="0" smtClean="0"/>
              <a:t>CONFIDENTIAL</a:t>
            </a:r>
            <a:endParaRPr lang="en-US" dirty="0"/>
          </a:p>
        </p:txBody>
      </p:sp>
      <p:sp>
        <p:nvSpPr>
          <p:cNvPr id="9" name="Slide Number Placeholder 8"/>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98384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7FF12E-825B-443E-AB3E-5F68E4617F42}" type="datetime1">
              <a:rPr lang="en-ZA" smtClean="0"/>
              <a:pPr/>
              <a:t>2018/08/23</a:t>
            </a:fld>
            <a:endParaRPr lang="en-US" dirty="0"/>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924494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4B7D6-731B-4FFD-B2C7-9854BC57D927}" type="datetime1">
              <a:rPr lang="en-ZA" smtClean="0"/>
              <a:pPr/>
              <a:t>2018/08/23</a:t>
            </a:fld>
            <a:endParaRPr lang="en-US" dirty="0"/>
          </a:p>
        </p:txBody>
      </p:sp>
      <p:sp>
        <p:nvSpPr>
          <p:cNvPr id="3" name="Footer Placeholder 2"/>
          <p:cNvSpPr>
            <a:spLocks noGrp="1"/>
          </p:cNvSpPr>
          <p:nvPr>
            <p:ph type="ftr" sz="quarter" idx="11"/>
          </p:nvPr>
        </p:nvSpPr>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098623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90C7D-F2FC-4A44-964B-EC4D98C1764E}" type="datetime1">
              <a:rPr lang="en-ZA" smtClean="0"/>
              <a:pPr/>
              <a:t>2018/08/23</a:t>
            </a:fld>
            <a:endParaRPr lang="en-US" dirty="0"/>
          </a:p>
        </p:txBody>
      </p:sp>
      <p:sp>
        <p:nvSpPr>
          <p:cNvPr id="6" name="Footer Placeholder 5"/>
          <p:cNvSpPr>
            <a:spLocks noGrp="1"/>
          </p:cNvSpPr>
          <p:nvPr>
            <p:ph type="ftr" sz="quarter" idx="11"/>
          </p:nvPr>
        </p:nvSpPr>
        <p:spPr/>
        <p:txBody>
          <a:bodyPr/>
          <a:lstStyle/>
          <a:p>
            <a:r>
              <a:rPr lang="en-US" dirty="0" smtClean="0"/>
              <a:t>CONFIDENTIAL</a:t>
            </a:r>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27949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B195A-5309-48F0-A667-45066F56E774}" type="datetime1">
              <a:rPr lang="en-ZA" smtClean="0"/>
              <a:pPr/>
              <a:t>2018/08/23</a:t>
            </a:fld>
            <a:endParaRPr lang="en-US" dirty="0"/>
          </a:p>
        </p:txBody>
      </p:sp>
      <p:sp>
        <p:nvSpPr>
          <p:cNvPr id="6" name="Footer Placeholder 5"/>
          <p:cNvSpPr>
            <a:spLocks noGrp="1"/>
          </p:cNvSpPr>
          <p:nvPr>
            <p:ph type="ftr" sz="quarter" idx="11"/>
          </p:nvPr>
        </p:nvSpPr>
        <p:spPr/>
        <p:txBody>
          <a:bodyPr/>
          <a:lstStyle/>
          <a:p>
            <a:r>
              <a:rPr lang="en-US" dirty="0" smtClean="0"/>
              <a:t>CONFIDENTIAL</a:t>
            </a:r>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42760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05971"/>
            <a:ext cx="8229600" cy="4873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98134"/>
            <a:ext cx="8229600" cy="366236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88CB4383-A527-4109-8E20-2D66BA3039B0}" type="datetime1">
              <a:rPr lang="en-ZA" smtClean="0"/>
              <a:pPr/>
              <a:t>2018/08/23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r>
              <a:rPr lang="en-US" dirty="0" smtClean="0"/>
              <a:t>CONFIDENTIAL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8C3CF23F-F4B0-0F44-A119-6B9F1815CC85}" type="slidenum">
              <a:rPr lang="en-US" smtClean="0"/>
              <a:pPr/>
              <a:t>‹#›</a:t>
            </a:fld>
            <a:endParaRPr lang="en-US" dirty="0"/>
          </a:p>
        </p:txBody>
      </p:sp>
      <p:sp>
        <p:nvSpPr>
          <p:cNvPr id="9" name="Title Placeholder 1"/>
          <p:cNvSpPr txBox="1">
            <a:spLocks/>
          </p:cNvSpPr>
          <p:nvPr userDrawn="1"/>
        </p:nvSpPr>
        <p:spPr>
          <a:xfrm>
            <a:off x="2125133" y="312209"/>
            <a:ext cx="6561667" cy="487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1800" b="1" kern="1200">
                <a:solidFill>
                  <a:schemeClr val="tx1"/>
                </a:solidFill>
                <a:latin typeface="Arial"/>
                <a:ea typeface="+mj-ea"/>
                <a:cs typeface="Arial"/>
              </a:defRPr>
            </a:lvl1pPr>
          </a:lstStyle>
          <a:p>
            <a:r>
              <a:rPr lang="en-US" dirty="0" smtClean="0">
                <a:solidFill>
                  <a:schemeClr val="bg1"/>
                </a:solidFill>
              </a:rPr>
              <a:t>Theme</a:t>
            </a:r>
            <a:r>
              <a:rPr lang="en-US" baseline="0" dirty="0" smtClean="0">
                <a:solidFill>
                  <a:schemeClr val="bg1"/>
                </a:solidFill>
              </a:rPr>
              <a:t> heading insert</a:t>
            </a:r>
            <a:endParaRPr lang="en-US" dirty="0">
              <a:solidFill>
                <a:schemeClr val="bg1"/>
              </a:solidFill>
            </a:endParaRPr>
          </a:p>
        </p:txBody>
      </p:sp>
    </p:spTree>
    <p:extLst>
      <p:ext uri="{BB962C8B-B14F-4D97-AF65-F5344CB8AC3E}">
        <p14:creationId xmlns:p14="http://schemas.microsoft.com/office/powerpoint/2010/main" xmlns="" val="3597545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1800" b="1" kern="1200">
          <a:solidFill>
            <a:srgbClr val="F36403"/>
          </a:solidFill>
          <a:latin typeface="Arial"/>
          <a:ea typeface="+mj-ea"/>
          <a:cs typeface="Arial"/>
        </a:defRPr>
      </a:lvl1pPr>
    </p:titleStyle>
    <p:bodyStyle>
      <a:lvl1pPr marL="342900" indent="-342900" algn="l" defTabSz="457200" rtl="0" eaLnBrk="1" latinLnBrk="0" hangingPunct="1">
        <a:spcBef>
          <a:spcPct val="20000"/>
        </a:spcBef>
        <a:buClr>
          <a:srgbClr val="F36403"/>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06500"/>
            <a:ext cx="8229600" cy="487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998663"/>
            <a:ext cx="8229600" cy="3662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Arial"/>
                <a:cs typeface="Arial"/>
              </a:defRPr>
            </a:lvl1pPr>
          </a:lstStyle>
          <a:p>
            <a:pPr>
              <a:defRPr/>
            </a:pPr>
            <a:fld id="{90EF492D-2D0B-4D54-BBAA-DA05705A0C8B}" type="datetime1">
              <a:rPr lang="en-ZA" smtClean="0"/>
              <a:pPr>
                <a:defRPr/>
              </a:pPr>
              <a:t>2018/08/23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Arial"/>
                <a:cs typeface="Arial"/>
              </a:defRPr>
            </a:lvl1pPr>
          </a:lstStyle>
          <a:p>
            <a:pPr>
              <a:defRPr/>
            </a:pPr>
            <a:r>
              <a:rPr lang="en-US" dirty="0" smtClean="0"/>
              <a:t>CONFIDENTIAL</a:t>
            </a:r>
            <a:endParaRPr lang="en-US" dirty="0"/>
          </a:p>
        </p:txBody>
      </p:sp>
      <p:sp>
        <p:nvSpPr>
          <p:cNvPr id="6" name="Slide Number Placeholder 5"/>
          <p:cNvSpPr>
            <a:spLocks noGrp="1"/>
          </p:cNvSpPr>
          <p:nvPr>
            <p:ph type="sldNum" sz="quarter" idx="4"/>
          </p:nvPr>
        </p:nvSpPr>
        <p:spPr>
          <a:xfrm>
            <a:off x="6218238" y="63769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latin typeface="Gill Sans MT" panose="020B0502020104020203" pitchFamily="34" charset="0"/>
              </a:defRPr>
            </a:lvl1pPr>
          </a:lstStyle>
          <a:p>
            <a:pPr>
              <a:defRPr/>
            </a:pPr>
            <a:fld id="{F3319626-5A6F-4DA2-9603-3469A70BC652}" type="slidenum">
              <a:rPr lang="en-US" altLang="en-US"/>
              <a:pPr>
                <a:defRPr/>
              </a:pPr>
              <a:t>‹#›</a:t>
            </a:fld>
            <a:endParaRPr lang="en-US" altLang="en-US" dirty="0"/>
          </a:p>
        </p:txBody>
      </p:sp>
    </p:spTree>
    <p:extLst>
      <p:ext uri="{BB962C8B-B14F-4D97-AF65-F5344CB8AC3E}">
        <p14:creationId xmlns:p14="http://schemas.microsoft.com/office/powerpoint/2010/main" xmlns="" val="1047847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457200" rtl="0" eaLnBrk="0" fontAlgn="base" hangingPunct="0">
        <a:spcBef>
          <a:spcPct val="0"/>
        </a:spcBef>
        <a:spcAft>
          <a:spcPct val="0"/>
        </a:spcAft>
        <a:defRPr sz="4400" b="1" kern="1200">
          <a:solidFill>
            <a:srgbClr val="F36403"/>
          </a:solidFill>
          <a:latin typeface="Arial"/>
          <a:ea typeface="+mj-ea"/>
          <a:cs typeface="Arial"/>
        </a:defRPr>
      </a:lvl1pPr>
      <a:lvl2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2pPr>
      <a:lvl3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3pPr>
      <a:lvl4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4pPr>
      <a:lvl5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5pPr>
      <a:lvl6pPr marL="457200" algn="l" defTabSz="457200" rtl="0" fontAlgn="base">
        <a:spcBef>
          <a:spcPct val="0"/>
        </a:spcBef>
        <a:spcAft>
          <a:spcPct val="0"/>
        </a:spcAft>
        <a:defRPr b="1">
          <a:solidFill>
            <a:srgbClr val="F36403"/>
          </a:solidFill>
          <a:latin typeface="Arial" pitchFamily="34" charset="0"/>
          <a:cs typeface="Arial" pitchFamily="34" charset="0"/>
        </a:defRPr>
      </a:lvl6pPr>
      <a:lvl7pPr marL="914400" algn="l" defTabSz="457200" rtl="0" fontAlgn="base">
        <a:spcBef>
          <a:spcPct val="0"/>
        </a:spcBef>
        <a:spcAft>
          <a:spcPct val="0"/>
        </a:spcAft>
        <a:defRPr b="1">
          <a:solidFill>
            <a:srgbClr val="F36403"/>
          </a:solidFill>
          <a:latin typeface="Arial" pitchFamily="34" charset="0"/>
          <a:cs typeface="Arial" pitchFamily="34" charset="0"/>
        </a:defRPr>
      </a:lvl7pPr>
      <a:lvl8pPr marL="1371600" algn="l" defTabSz="457200" rtl="0" fontAlgn="base">
        <a:spcBef>
          <a:spcPct val="0"/>
        </a:spcBef>
        <a:spcAft>
          <a:spcPct val="0"/>
        </a:spcAft>
        <a:defRPr b="1">
          <a:solidFill>
            <a:srgbClr val="F36403"/>
          </a:solidFill>
          <a:latin typeface="Arial" pitchFamily="34" charset="0"/>
          <a:cs typeface="Arial" pitchFamily="34" charset="0"/>
        </a:defRPr>
      </a:lvl8pPr>
      <a:lvl9pPr marL="1828800" algn="l" defTabSz="457200" rtl="0" fontAlgn="base">
        <a:spcBef>
          <a:spcPct val="0"/>
        </a:spcBef>
        <a:spcAft>
          <a:spcPct val="0"/>
        </a:spcAft>
        <a:defRPr b="1">
          <a:solidFill>
            <a:srgbClr val="F36403"/>
          </a:solidFill>
          <a:latin typeface="Arial" pitchFamily="34" charset="0"/>
          <a:cs typeface="Arial" pitchFamily="34" charset="0"/>
        </a:defRPr>
      </a:lvl9pPr>
    </p:titleStyle>
    <p:bodyStyle>
      <a:lvl1pPr marL="342900" indent="-342900" algn="l" defTabSz="457200" rtl="0" eaLnBrk="0" fontAlgn="base" hangingPunct="0">
        <a:spcBef>
          <a:spcPct val="20000"/>
        </a:spcBef>
        <a:spcAft>
          <a:spcPct val="0"/>
        </a:spcAft>
        <a:buClr>
          <a:srgbClr val="F36403"/>
        </a:buClr>
        <a:buFont typeface="Arial" panose="020B0604020202020204" pitchFamily="34" charset="0"/>
        <a:buChar char="•"/>
        <a:defRPr sz="3200" kern="1200">
          <a:solidFill>
            <a:schemeClr val="tx1"/>
          </a:solidFill>
          <a:latin typeface="Arial"/>
          <a:ea typeface="+mn-ea"/>
          <a:cs typeface="Arial"/>
        </a:defRPr>
      </a:lvl1pPr>
      <a:lvl2pPr marL="742950" indent="-285750" algn="l" defTabSz="457200" rtl="0" eaLnBrk="0" fontAlgn="base" hangingPunct="0">
        <a:spcBef>
          <a:spcPct val="20000"/>
        </a:spcBef>
        <a:spcAft>
          <a:spcPct val="0"/>
        </a:spcAft>
        <a:buClr>
          <a:srgbClr val="0E66B1"/>
        </a:buClr>
        <a:buFont typeface="Arial" panose="020B0604020202020204" pitchFamily="34" charset="0"/>
        <a:buChar char="–"/>
        <a:defRPr sz="2800" kern="1200">
          <a:solidFill>
            <a:srgbClr val="404040"/>
          </a:solidFill>
          <a:latin typeface="Arial"/>
          <a:ea typeface="+mn-ea"/>
          <a:cs typeface="Arial"/>
        </a:defRPr>
      </a:lvl2pPr>
      <a:lvl3pPr marL="1143000" indent="-228600" algn="l" defTabSz="457200" rtl="0" eaLnBrk="0" fontAlgn="base" hangingPunct="0">
        <a:spcBef>
          <a:spcPct val="20000"/>
        </a:spcBef>
        <a:spcAft>
          <a:spcPct val="0"/>
        </a:spcAft>
        <a:buClr>
          <a:srgbClr val="0E66B1"/>
        </a:buClr>
        <a:buFont typeface="Arial" panose="020B0604020202020204" pitchFamily="34" charset="0"/>
        <a:buChar char="•"/>
        <a:defRPr sz="2400" kern="1200">
          <a:solidFill>
            <a:srgbClr val="404040"/>
          </a:solidFill>
          <a:latin typeface="Arial"/>
          <a:ea typeface="+mn-ea"/>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Arial"/>
          <a:ea typeface="+mn-ea"/>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05971"/>
            <a:ext cx="8229600" cy="4873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98134"/>
            <a:ext cx="8229600" cy="366236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3E4351DB-D65B-41FB-B268-84E138BAFB2C}" type="datetime1">
              <a:rPr lang="en-US" smtClean="0"/>
              <a:pPr/>
              <a:t>8/23/2018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8C3CF23F-F4B0-0F44-A119-6B9F1815CC85}" type="slidenum">
              <a:rPr lang="en-US" smtClean="0"/>
              <a:pPr/>
              <a:t>‹#›</a:t>
            </a:fld>
            <a:endParaRPr lang="en-US" dirty="0"/>
          </a:p>
        </p:txBody>
      </p:sp>
      <p:sp>
        <p:nvSpPr>
          <p:cNvPr id="9" name="Title Placeholder 1"/>
          <p:cNvSpPr txBox="1">
            <a:spLocks/>
          </p:cNvSpPr>
          <p:nvPr userDrawn="1"/>
        </p:nvSpPr>
        <p:spPr>
          <a:xfrm>
            <a:off x="2125133" y="312209"/>
            <a:ext cx="6561667" cy="487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1800" b="1" kern="1200">
                <a:solidFill>
                  <a:schemeClr val="tx1"/>
                </a:solidFill>
                <a:latin typeface="Arial"/>
                <a:ea typeface="+mj-ea"/>
                <a:cs typeface="Arial"/>
              </a:defRPr>
            </a:lvl1pPr>
          </a:lstStyle>
          <a:p>
            <a:r>
              <a:rPr lang="en-US" dirty="0" smtClean="0">
                <a:solidFill>
                  <a:schemeClr val="bg1"/>
                </a:solidFill>
              </a:rPr>
              <a:t>Theme</a:t>
            </a:r>
            <a:r>
              <a:rPr lang="en-US" baseline="0" dirty="0" smtClean="0">
                <a:solidFill>
                  <a:schemeClr val="bg1"/>
                </a:solidFill>
              </a:rPr>
              <a:t> heading insert</a:t>
            </a:r>
            <a:endParaRPr lang="en-US" dirty="0">
              <a:solidFill>
                <a:schemeClr val="bg1"/>
              </a:solidFill>
            </a:endParaRPr>
          </a:p>
        </p:txBody>
      </p:sp>
    </p:spTree>
    <p:extLst>
      <p:ext uri="{BB962C8B-B14F-4D97-AF65-F5344CB8AC3E}">
        <p14:creationId xmlns:p14="http://schemas.microsoft.com/office/powerpoint/2010/main" xmlns="" val="274871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1800" b="1" kern="1200">
          <a:solidFill>
            <a:srgbClr val="F36403"/>
          </a:solidFill>
          <a:latin typeface="Arial"/>
          <a:ea typeface="+mj-ea"/>
          <a:cs typeface="Arial"/>
        </a:defRPr>
      </a:lvl1pPr>
    </p:titleStyle>
    <p:bodyStyle>
      <a:lvl1pPr marL="342900" indent="-342900" algn="l" defTabSz="457200" rtl="0" eaLnBrk="1" latinLnBrk="0" hangingPunct="1">
        <a:spcBef>
          <a:spcPct val="20000"/>
        </a:spcBef>
        <a:buClr>
          <a:srgbClr val="F36403"/>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8" descr="C:\Users\AzwilitsheiM\Desktop\DST BRAND MANUAL\PRESENTATION_PICS..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4"/>
          <p:cNvSpPr txBox="1"/>
          <p:nvPr/>
        </p:nvSpPr>
        <p:spPr>
          <a:xfrm>
            <a:off x="0" y="124938"/>
            <a:ext cx="9144000" cy="1200329"/>
          </a:xfrm>
          <a:prstGeom prst="rect">
            <a:avLst/>
          </a:prstGeom>
          <a:noFill/>
        </p:spPr>
        <p:txBody>
          <a:bodyPr>
            <a:spAutoFit/>
          </a:bodyPr>
          <a:lstStyle/>
          <a:p>
            <a:pPr lvl="0" algn="ctr"/>
            <a:r>
              <a:rPr lang="en-ZA" sz="3600" dirty="0">
                <a:solidFill>
                  <a:srgbClr val="F79646">
                    <a:lumMod val="75000"/>
                  </a:srgbClr>
                </a:solidFill>
                <a:latin typeface="Arial Rounded MT Bold" pitchFamily="34" charset="0"/>
                <a:cs typeface="Arial" pitchFamily="34" charset="0"/>
              </a:rPr>
              <a:t>Science and Technology Laws Amendment Bill</a:t>
            </a:r>
            <a:r>
              <a:rPr lang="en-ZA" sz="3600">
                <a:solidFill>
                  <a:srgbClr val="F79646">
                    <a:lumMod val="75000"/>
                  </a:srgbClr>
                </a:solidFill>
                <a:latin typeface="Arial Rounded MT Bold" pitchFamily="34" charset="0"/>
                <a:cs typeface="Arial" pitchFamily="34" charset="0"/>
              </a:rPr>
              <a:t>, </a:t>
            </a:r>
            <a:r>
              <a:rPr lang="en-ZA" sz="3600" smtClean="0">
                <a:solidFill>
                  <a:srgbClr val="F79646">
                    <a:lumMod val="75000"/>
                  </a:srgbClr>
                </a:solidFill>
                <a:latin typeface="Arial Rounded MT Bold" pitchFamily="34" charset="0"/>
                <a:cs typeface="Arial" pitchFamily="34" charset="0"/>
              </a:rPr>
              <a:t>2018</a:t>
            </a:r>
            <a:endParaRPr lang="en-US" sz="3600" spc="600" dirty="0">
              <a:solidFill>
                <a:srgbClr val="F36403"/>
              </a:solidFill>
              <a:latin typeface="Arial Rounded MT Bold" pitchFamily="34" charset="0"/>
              <a:cs typeface="Arial" pitchFamily="34" charset="0"/>
            </a:endParaRPr>
          </a:p>
        </p:txBody>
      </p:sp>
      <p:sp>
        <p:nvSpPr>
          <p:cNvPr id="4100" name="TextBox 2"/>
          <p:cNvSpPr txBox="1">
            <a:spLocks noChangeArrowheads="1"/>
          </p:cNvSpPr>
          <p:nvPr/>
        </p:nvSpPr>
        <p:spPr bwMode="auto">
          <a:xfrm>
            <a:off x="4784437" y="4205407"/>
            <a:ext cx="4174836"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F36403"/>
              </a:buClr>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E66B1"/>
              </a:buClr>
              <a:buFont typeface="Arial" panose="020B0604020202020204" pitchFamily="34" charset="0"/>
              <a:buChar char="–"/>
              <a:defRPr sz="2800">
                <a:solidFill>
                  <a:srgbClr val="404040"/>
                </a:solidFill>
                <a:latin typeface="Arial" panose="020B0604020202020204" pitchFamily="34" charset="0"/>
                <a:cs typeface="Arial" panose="020B0604020202020204" pitchFamily="34" charset="0"/>
              </a:defRPr>
            </a:lvl2pPr>
            <a:lvl3pPr marL="1143000" indent="-228600">
              <a:spcBef>
                <a:spcPct val="20000"/>
              </a:spcBef>
              <a:buClr>
                <a:srgbClr val="0E66B1"/>
              </a:buClr>
              <a:buFont typeface="Arial" panose="020B0604020202020204" pitchFamily="34" charset="0"/>
              <a:buChar char="•"/>
              <a:defRPr sz="2400">
                <a:solidFill>
                  <a:srgbClr val="404040"/>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9pPr>
          </a:lstStyle>
          <a:p>
            <a:pPr lvl="0">
              <a:spcBef>
                <a:spcPts val="0"/>
              </a:spcBef>
              <a:buClrTx/>
              <a:buNone/>
            </a:pPr>
            <a:endParaRPr lang="en-US" sz="1800" b="1" dirty="0" smtClean="0">
              <a:solidFill>
                <a:prstClr val="white"/>
              </a:solidFill>
              <a:latin typeface="Arial Rounded MT Bold" panose="020F0704030504030204" pitchFamily="34" charset="0"/>
              <a:cs typeface="+mn-cs"/>
            </a:endParaRPr>
          </a:p>
          <a:p>
            <a:pPr lvl="0">
              <a:spcBef>
                <a:spcPts val="0"/>
              </a:spcBef>
              <a:buClrTx/>
              <a:buNone/>
            </a:pPr>
            <a:r>
              <a:rPr lang="en-US" sz="1800" b="1" dirty="0" smtClean="0">
                <a:solidFill>
                  <a:prstClr val="white"/>
                </a:solidFill>
                <a:latin typeface="Arial Rounded MT Bold" panose="020F0704030504030204" pitchFamily="34" charset="0"/>
                <a:cs typeface="+mn-cs"/>
              </a:rPr>
              <a:t>Portfolio Committee on Science and Technology</a:t>
            </a:r>
            <a:endParaRPr lang="en-GB" sz="1800" b="1" dirty="0">
              <a:solidFill>
                <a:prstClr val="white"/>
              </a:solidFill>
              <a:latin typeface="Arial Rounded MT Bold" panose="020F0704030504030204" pitchFamily="34" charset="0"/>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altLang="en-US" sz="1800" b="1" i="0" u="none" strike="noStrike" kern="1200" cap="none" spc="0" normalizeH="0" baseline="0" noProof="0" dirty="0" smtClean="0">
                <a:ln>
                  <a:noFill/>
                </a:ln>
                <a:solidFill>
                  <a:srgbClr val="EEECE1"/>
                </a:solidFill>
                <a:effectLst/>
                <a:uLnTx/>
                <a:uFillTx/>
                <a:latin typeface="Arial Rounded MT Bold" panose="020F0704030504030204" pitchFamily="34" charset="0"/>
              </a:rPr>
              <a:t>22 August 2018</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altLang="en-US" sz="1600" b="1" i="0" u="none" strike="noStrike" kern="1200" cap="none" spc="0" normalizeH="0" baseline="0" noProof="0" dirty="0" smtClean="0">
              <a:ln>
                <a:noFill/>
              </a:ln>
              <a:solidFill>
                <a:srgbClr val="EEECE1"/>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altLang="en-US" sz="1600" b="1" i="0" u="none" strike="noStrike" kern="1200" cap="none" spc="0" normalizeH="0" baseline="0" noProof="0" dirty="0" smtClean="0">
              <a:ln>
                <a:noFill/>
              </a:ln>
              <a:solidFill>
                <a:srgbClr val="EEECE1"/>
              </a:solidFill>
              <a:effectLst/>
              <a:uLnTx/>
              <a:uFillTx/>
              <a:latin typeface="Arial" panose="020B0604020202020204" pitchFamily="34" charset="0"/>
              <a:ea typeface="+mn-ea"/>
              <a:cs typeface="Arial" panose="020B0604020202020204" pitchFamily="34" charset="0"/>
            </a:endParaRPr>
          </a:p>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GB" altLang="en-US" sz="1600" b="1" i="0" u="none" strike="noStrike" kern="1200" cap="none" spc="0" normalizeH="0" baseline="0" noProof="0" dirty="0" smtClean="0">
              <a:ln>
                <a:noFill/>
              </a:ln>
              <a:solidFill>
                <a:srgbClr val="EEECE1"/>
              </a:solidFill>
              <a:effectLst/>
              <a:uLnTx/>
              <a:uFillTx/>
              <a:latin typeface="Gill Sans MT" panose="020B0502020104020203" pitchFamily="34" charset="0"/>
              <a:ea typeface="+mn-ea"/>
              <a:cs typeface="Arial" panose="020B0604020202020204" pitchFamily="34" charset="0"/>
            </a:endParaRPr>
          </a:p>
        </p:txBody>
      </p:sp>
      <p:pic>
        <p:nvPicPr>
          <p:cNvPr id="4101" name="Picture 5"/>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848600" y="5867400"/>
            <a:ext cx="9906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xmlns="" val="3453957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5800725"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endParaRPr kumimoji="0" lang="en-GB" sz="2800" b="0" i="0" u="none" strike="noStrike" kern="1200" cap="none" spc="0" normalizeH="0" baseline="0" noProof="0" dirty="0">
              <a:ln>
                <a:noFill/>
              </a:ln>
              <a:solidFill>
                <a:prstClr val="white"/>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2"/>
          <p:cNvSpPr>
            <a:spLocks noGrp="1"/>
          </p:cNvSpPr>
          <p:nvPr>
            <p:ph idx="1"/>
          </p:nvPr>
        </p:nvSpPr>
        <p:spPr>
          <a:xfrm>
            <a:off x="64654" y="1063306"/>
            <a:ext cx="9079345" cy="4977276"/>
          </a:xfrm>
        </p:spPr>
        <p:txBody>
          <a:bodyPr>
            <a:normAutofit fontScale="92500" lnSpcReduction="10000"/>
          </a:bodyPr>
          <a:lstStyle/>
          <a:p>
            <a:pPr algn="just">
              <a:lnSpc>
                <a:spcPct val="150000"/>
              </a:lnSpc>
              <a:spcBef>
                <a:spcPts val="0"/>
              </a:spcBef>
            </a:pPr>
            <a:r>
              <a:rPr lang="en-US" sz="2400" dirty="0"/>
              <a:t>T</a:t>
            </a:r>
            <a:r>
              <a:rPr lang="en-US" sz="2400" dirty="0" smtClean="0"/>
              <a:t>o </a:t>
            </a:r>
            <a:r>
              <a:rPr lang="en-US" sz="2400" dirty="0"/>
              <a:t>provide for </a:t>
            </a:r>
            <a:r>
              <a:rPr lang="en-US" sz="2400" dirty="0" smtClean="0"/>
              <a:t>instances </a:t>
            </a:r>
            <a:r>
              <a:rPr lang="en-US" sz="2400" dirty="0"/>
              <a:t>under which the entities may be liquidated; </a:t>
            </a:r>
          </a:p>
          <a:p>
            <a:pPr algn="just">
              <a:lnSpc>
                <a:spcPct val="150000"/>
              </a:lnSpc>
              <a:spcBef>
                <a:spcPts val="0"/>
              </a:spcBef>
            </a:pPr>
            <a:r>
              <a:rPr lang="en-US" sz="2400" dirty="0"/>
              <a:t>T</a:t>
            </a:r>
            <a:r>
              <a:rPr lang="en-US" sz="2400" dirty="0" smtClean="0"/>
              <a:t>o </a:t>
            </a:r>
            <a:r>
              <a:rPr lang="en-US" sz="2400" dirty="0"/>
              <a:t>provide for consultation by the Minister with the Boards or Councils of the entities before making regulations in terms of these Acts; </a:t>
            </a:r>
          </a:p>
          <a:p>
            <a:pPr algn="just">
              <a:lnSpc>
                <a:spcPct val="150000"/>
              </a:lnSpc>
              <a:spcBef>
                <a:spcPts val="0"/>
              </a:spcBef>
            </a:pPr>
            <a:r>
              <a:rPr lang="en-US" sz="2400" dirty="0"/>
              <a:t>T</a:t>
            </a:r>
            <a:r>
              <a:rPr lang="en-US" sz="2400" dirty="0" smtClean="0"/>
              <a:t>o </a:t>
            </a:r>
            <a:r>
              <a:rPr lang="en-US" sz="2400" dirty="0"/>
              <a:t>provide for the delegation of functions in writing by the Boards or Councils of the entities to individual members or committees of Boards or Councils; </a:t>
            </a:r>
          </a:p>
          <a:p>
            <a:pPr algn="just">
              <a:lnSpc>
                <a:spcPct val="150000"/>
              </a:lnSpc>
              <a:spcBef>
                <a:spcPts val="0"/>
              </a:spcBef>
            </a:pPr>
            <a:r>
              <a:rPr lang="en-US" sz="2400" dirty="0"/>
              <a:t>T</a:t>
            </a:r>
            <a:r>
              <a:rPr lang="en-US" sz="2400" dirty="0" smtClean="0"/>
              <a:t>o </a:t>
            </a:r>
            <a:r>
              <a:rPr lang="en-US" sz="2400" dirty="0"/>
              <a:t>provide for the requirements for the performance of functions by the entities outside the Republic; and </a:t>
            </a:r>
          </a:p>
          <a:p>
            <a:pPr algn="just">
              <a:lnSpc>
                <a:spcPct val="150000"/>
              </a:lnSpc>
              <a:spcBef>
                <a:spcPts val="0"/>
              </a:spcBef>
            </a:pPr>
            <a:r>
              <a:rPr lang="en-US" sz="2400" dirty="0"/>
              <a:t>T</a:t>
            </a:r>
            <a:r>
              <a:rPr lang="en-US" sz="2400" dirty="0" smtClean="0"/>
              <a:t>o </a:t>
            </a:r>
            <a:r>
              <a:rPr lang="en-US" sz="2400" dirty="0"/>
              <a:t>provide for matters connected therewith.</a:t>
            </a:r>
          </a:p>
          <a:p>
            <a:endParaRPr lang="en-GB" sz="2400" dirty="0" smtClean="0"/>
          </a:p>
        </p:txBody>
      </p:sp>
    </p:spTree>
    <p:extLst>
      <p:ext uri="{BB962C8B-B14F-4D97-AF65-F5344CB8AC3E}">
        <p14:creationId xmlns:p14="http://schemas.microsoft.com/office/powerpoint/2010/main" xmlns="" val="3875196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088039"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p>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1800" b="0" i="0" u="none" strike="noStrike" kern="1200" cap="none" spc="0" normalizeH="0" baseline="0" noProof="0" dirty="0" smtClean="0">
                <a:ln>
                  <a:noFill/>
                </a:ln>
                <a:solidFill>
                  <a:srgbClr val="F79646">
                    <a:lumMod val="60000"/>
                    <a:lumOff val="40000"/>
                  </a:srgbClr>
                </a:solidFill>
                <a:effectLst/>
                <a:uLnTx/>
                <a:uFillTx/>
                <a:latin typeface="Arial Rounded MT Bold" pitchFamily="34" charset="0"/>
                <a:ea typeface="+mn-ea"/>
                <a:cs typeface="Arial" pitchFamily="34" charset="0"/>
              </a:rPr>
              <a:t>(How will amendment be effected)</a:t>
            </a:r>
            <a:endParaRPr kumimoji="0" lang="en-GB" sz="1800" b="0" i="0" u="none" strike="noStrike" kern="1200" cap="none" spc="0" normalizeH="0" baseline="0" noProof="0" dirty="0">
              <a:ln>
                <a:noFill/>
              </a:ln>
              <a:solidFill>
                <a:srgbClr val="F79646">
                  <a:lumMod val="60000"/>
                  <a:lumOff val="40000"/>
                </a:srgbClr>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graphicFrame>
        <p:nvGraphicFramePr>
          <p:cNvPr id="9" name="Content Placeholder 1"/>
          <p:cNvGraphicFramePr>
            <a:graphicFrameLocks noGrp="1"/>
          </p:cNvGraphicFramePr>
          <p:nvPr>
            <p:ph idx="1"/>
            <p:extLst>
              <p:ext uri="{D42A27DB-BD31-4B8C-83A1-F6EECF244321}">
                <p14:modId xmlns:p14="http://schemas.microsoft.com/office/powerpoint/2010/main" xmlns="" val="1193350105"/>
              </p:ext>
            </p:extLst>
          </p:nvPr>
        </p:nvGraphicFramePr>
        <p:xfrm>
          <a:off x="231775" y="1309689"/>
          <a:ext cx="8763000" cy="4845451"/>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981200">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14050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Section to be amended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Gaps/ challenges that</a:t>
                      </a:r>
                      <a:r>
                        <a:rPr lang="en-US" sz="1600" b="0" baseline="0" dirty="0" smtClean="0">
                          <a:solidFill>
                            <a:schemeClr val="tx1"/>
                          </a:solidFill>
                        </a:rPr>
                        <a:t> </a:t>
                      </a:r>
                      <a:r>
                        <a:rPr lang="en-US" sz="1600" b="0" dirty="0" smtClean="0">
                          <a:solidFill>
                            <a:schemeClr val="tx1"/>
                          </a:solidFill>
                        </a:rPr>
                        <a:t>will be addressed</a:t>
                      </a:r>
                      <a:r>
                        <a:rPr lang="en-US" sz="1600" b="0" baseline="0" dirty="0" smtClean="0">
                          <a:solidFill>
                            <a:schemeClr val="tx1"/>
                          </a:solidFill>
                        </a:rPr>
                        <a:t> </a:t>
                      </a:r>
                      <a:r>
                        <a:rPr lang="en-US" sz="1600" b="0" dirty="0" smtClean="0">
                          <a:solidFill>
                            <a:schemeClr val="tx1"/>
                          </a:solidFill>
                        </a:rPr>
                        <a:t>through</a:t>
                      </a:r>
                      <a:r>
                        <a:rPr lang="en-US" sz="1600" b="0" baseline="0" dirty="0" smtClean="0">
                          <a:solidFill>
                            <a:schemeClr val="tx1"/>
                          </a:solidFill>
                        </a:rPr>
                        <a:t> the amendments </a:t>
                      </a:r>
                      <a:endParaRPr lang="en-ZA"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 Amendments that will be made </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What it will read</a:t>
                      </a:r>
                      <a:r>
                        <a:rPr lang="en-US" sz="1600" b="0" baseline="0" dirty="0" smtClean="0">
                          <a:solidFill>
                            <a:schemeClr val="tx1"/>
                          </a:solidFill>
                        </a:rPr>
                        <a:t> like when amended</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benefit / impact of</a:t>
                      </a:r>
                      <a:r>
                        <a:rPr lang="en-US" sz="1600" b="0" baseline="0" dirty="0" smtClean="0">
                          <a:solidFill>
                            <a:schemeClr val="tx1"/>
                          </a:solidFill>
                        </a:rPr>
                        <a:t> the amendment</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40393">
                <a:tc>
                  <a:txBody>
                    <a:bodyPr/>
                    <a:lstStyle/>
                    <a:p>
                      <a:pPr algn="just"/>
                      <a:r>
                        <a:rPr lang="en-ZA" sz="1600" dirty="0" smtClean="0">
                          <a:latin typeface="Tahoma"/>
                          <a:cs typeface="Tahoma"/>
                        </a:rPr>
                        <a:t>Sections 10 of CSIR Act, 9 of ASSAf Act, 10 of HSRC Act, 11 of TIA Act and 14 of SANSA Act.</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latin typeface="Tahoma"/>
                          <a:cs typeface="Tahoma"/>
                        </a:rPr>
                        <a:t>Department unaware a</a:t>
                      </a:r>
                      <a:r>
                        <a:rPr lang="en-ZA" sz="1600" baseline="0" dirty="0" smtClean="0">
                          <a:latin typeface="Tahoma"/>
                          <a:cs typeface="Tahoma"/>
                        </a:rPr>
                        <a:t>bout appointment of CEO of entity.</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latin typeface="Tahoma"/>
                          <a:cs typeface="Tahoma"/>
                        </a:rPr>
                        <a:t>Insert a provision to consult the Minister during the appointment of the CEO.</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latin typeface="Tahoma"/>
                          <a:cs typeface="Tahoma"/>
                        </a:rPr>
                        <a:t>The Board shall, in consultation with the Minister, appoint a suitably skilled and qualified person as the chief executive officer of the CSIR, after following a transparent and competitive selection process.</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latin typeface="Tahoma"/>
                          <a:cs typeface="Tahoma"/>
                        </a:rPr>
                        <a:t>The Department will know about the appointment of the CEO before it is publicly communicated by the entity.</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462369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088039"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p>
          <a:p>
            <a:pPr lvl="0" algn="ctr">
              <a:spcBef>
                <a:spcPct val="0"/>
              </a:spcBef>
              <a:tabLst>
                <a:tab pos="2606675" algn="l"/>
              </a:tabLst>
              <a:defRPr/>
            </a:pPr>
            <a:r>
              <a:rPr lang="en-ZA" dirty="0">
                <a:solidFill>
                  <a:srgbClr val="F79646">
                    <a:lumMod val="60000"/>
                    <a:lumOff val="40000"/>
                  </a:srgbClr>
                </a:solidFill>
                <a:latin typeface="Arial Rounded MT Bold" pitchFamily="34" charset="0"/>
                <a:cs typeface="Arial" pitchFamily="34" charset="0"/>
              </a:rPr>
              <a:t>(How will amendment be effected)</a:t>
            </a:r>
            <a:endParaRPr lang="en-GB" dirty="0">
              <a:solidFill>
                <a:srgbClr val="F79646">
                  <a:lumMod val="60000"/>
                  <a:lumOff val="40000"/>
                </a:srgbClr>
              </a:solidFill>
              <a:latin typeface="Arial Rounded MT Bold" pitchFamily="34" charset="0"/>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graphicFrame>
        <p:nvGraphicFramePr>
          <p:cNvPr id="9" name="Content Placeholder 1"/>
          <p:cNvGraphicFramePr>
            <a:graphicFrameLocks noGrp="1"/>
          </p:cNvGraphicFramePr>
          <p:nvPr>
            <p:ph idx="1"/>
            <p:extLst>
              <p:ext uri="{D42A27DB-BD31-4B8C-83A1-F6EECF244321}">
                <p14:modId xmlns:p14="http://schemas.microsoft.com/office/powerpoint/2010/main" xmlns="" val="3728857746"/>
              </p:ext>
            </p:extLst>
          </p:nvPr>
        </p:nvGraphicFramePr>
        <p:xfrm>
          <a:off x="231775" y="1309689"/>
          <a:ext cx="8763000" cy="4845451"/>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981200">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14050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Section to be amended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Gaps/ challenges that</a:t>
                      </a:r>
                      <a:r>
                        <a:rPr lang="en-US" sz="1600" b="0" baseline="0" dirty="0" smtClean="0">
                          <a:solidFill>
                            <a:schemeClr val="tx1"/>
                          </a:solidFill>
                        </a:rPr>
                        <a:t> </a:t>
                      </a:r>
                      <a:r>
                        <a:rPr lang="en-US" sz="1600" b="0" dirty="0" smtClean="0">
                          <a:solidFill>
                            <a:schemeClr val="tx1"/>
                          </a:solidFill>
                        </a:rPr>
                        <a:t>will be addressed</a:t>
                      </a:r>
                      <a:r>
                        <a:rPr lang="en-US" sz="1600" b="0" baseline="0" dirty="0" smtClean="0">
                          <a:solidFill>
                            <a:schemeClr val="tx1"/>
                          </a:solidFill>
                        </a:rPr>
                        <a:t> </a:t>
                      </a:r>
                      <a:r>
                        <a:rPr lang="en-US" sz="1600" b="0" dirty="0" smtClean="0">
                          <a:solidFill>
                            <a:schemeClr val="tx1"/>
                          </a:solidFill>
                        </a:rPr>
                        <a:t>through</a:t>
                      </a:r>
                      <a:r>
                        <a:rPr lang="en-US" sz="1600" b="0" baseline="0" dirty="0" smtClean="0">
                          <a:solidFill>
                            <a:schemeClr val="tx1"/>
                          </a:solidFill>
                        </a:rPr>
                        <a:t> the amendments </a:t>
                      </a:r>
                      <a:endParaRPr lang="en-ZA"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 Amendments that will be made </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What it will read</a:t>
                      </a:r>
                      <a:r>
                        <a:rPr lang="en-US" sz="1600" b="0" baseline="0" dirty="0" smtClean="0">
                          <a:solidFill>
                            <a:schemeClr val="tx1"/>
                          </a:solidFill>
                        </a:rPr>
                        <a:t> like when amended</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benefit / impact of</a:t>
                      </a:r>
                      <a:r>
                        <a:rPr lang="en-US" sz="1600" b="0" baseline="0" dirty="0" smtClean="0">
                          <a:solidFill>
                            <a:schemeClr val="tx1"/>
                          </a:solidFill>
                        </a:rPr>
                        <a:t> the amendment</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4039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600" dirty="0" smtClean="0"/>
                        <a:t>Sections 11 of CSIR Act, 6 of ASSAf Act, 7 of HSRC Act, 10 of TIA Act and 12 of SANSA Act.</a:t>
                      </a:r>
                    </a:p>
                    <a:p>
                      <a:pPr algn="just"/>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Disclosure</a:t>
                      </a:r>
                      <a:r>
                        <a:rPr lang="en-ZA" sz="1600" baseline="0" dirty="0" smtClean="0"/>
                        <a:t> of conflict of interest by Board members</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Insert a provision for all members to disclose any conflict of interest upon appointment by</a:t>
                      </a:r>
                      <a:r>
                        <a:rPr lang="en-ZA" sz="1600" baseline="0" dirty="0" smtClean="0"/>
                        <a:t> </a:t>
                      </a:r>
                      <a:r>
                        <a:rPr lang="en-ZA" sz="1600" dirty="0" smtClean="0"/>
                        <a:t>the Minister.</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A member of the Board must, upon appointment and thereafter annually, disclose to the Minister, by way of a written statement, any interest which could reasonably compromise the Board in the performance of its functions.</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Good corporate governance practice</a:t>
                      </a:r>
                      <a:r>
                        <a:rPr lang="en-ZA" sz="1600" baseline="0" dirty="0" smtClean="0"/>
                        <a:t> and also compliance with the PFMA.</a:t>
                      </a:r>
                      <a:r>
                        <a:rPr lang="en-ZA" sz="1600" dirty="0" smtClean="0"/>
                        <a:t> </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478459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088039"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p>
          <a:p>
            <a:pPr lvl="0" algn="ctr">
              <a:spcBef>
                <a:spcPct val="0"/>
              </a:spcBef>
              <a:tabLst>
                <a:tab pos="2606675" algn="l"/>
              </a:tabLst>
              <a:defRPr/>
            </a:pPr>
            <a:r>
              <a:rPr lang="en-ZA" dirty="0">
                <a:solidFill>
                  <a:srgbClr val="F79646">
                    <a:lumMod val="60000"/>
                    <a:lumOff val="40000"/>
                  </a:srgbClr>
                </a:solidFill>
                <a:latin typeface="Arial Rounded MT Bold" pitchFamily="34" charset="0"/>
                <a:cs typeface="Arial" pitchFamily="34" charset="0"/>
              </a:rPr>
              <a:t>(How will amendment be effected)</a:t>
            </a:r>
            <a:endParaRPr lang="en-GB" dirty="0">
              <a:solidFill>
                <a:srgbClr val="F79646">
                  <a:lumMod val="60000"/>
                  <a:lumOff val="40000"/>
                </a:srgbClr>
              </a:solidFill>
              <a:latin typeface="Arial Rounded MT Bold" pitchFamily="34" charset="0"/>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graphicFrame>
        <p:nvGraphicFramePr>
          <p:cNvPr id="9" name="Content Placeholder 1"/>
          <p:cNvGraphicFramePr>
            <a:graphicFrameLocks noGrp="1"/>
          </p:cNvGraphicFramePr>
          <p:nvPr>
            <p:ph idx="1"/>
            <p:extLst>
              <p:ext uri="{D42A27DB-BD31-4B8C-83A1-F6EECF244321}">
                <p14:modId xmlns:p14="http://schemas.microsoft.com/office/powerpoint/2010/main" xmlns="" val="3802777019"/>
              </p:ext>
            </p:extLst>
          </p:nvPr>
        </p:nvGraphicFramePr>
        <p:xfrm>
          <a:off x="231775" y="1309689"/>
          <a:ext cx="8763000" cy="4845451"/>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981200">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14050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Section to be amended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Gaps/ challenges that</a:t>
                      </a:r>
                      <a:r>
                        <a:rPr lang="en-US" sz="1600" b="0" baseline="0" dirty="0" smtClean="0">
                          <a:solidFill>
                            <a:schemeClr val="tx1"/>
                          </a:solidFill>
                        </a:rPr>
                        <a:t> </a:t>
                      </a:r>
                      <a:r>
                        <a:rPr lang="en-US" sz="1600" b="0" dirty="0" smtClean="0">
                          <a:solidFill>
                            <a:schemeClr val="tx1"/>
                          </a:solidFill>
                        </a:rPr>
                        <a:t>will be addressed</a:t>
                      </a:r>
                      <a:r>
                        <a:rPr lang="en-US" sz="1600" b="0" baseline="0" dirty="0" smtClean="0">
                          <a:solidFill>
                            <a:schemeClr val="tx1"/>
                          </a:solidFill>
                        </a:rPr>
                        <a:t> </a:t>
                      </a:r>
                      <a:r>
                        <a:rPr lang="en-US" sz="1600" b="0" dirty="0" smtClean="0">
                          <a:solidFill>
                            <a:schemeClr val="tx1"/>
                          </a:solidFill>
                        </a:rPr>
                        <a:t>through</a:t>
                      </a:r>
                      <a:r>
                        <a:rPr lang="en-US" sz="1600" b="0" baseline="0" dirty="0" smtClean="0">
                          <a:solidFill>
                            <a:schemeClr val="tx1"/>
                          </a:solidFill>
                        </a:rPr>
                        <a:t> the amendments </a:t>
                      </a:r>
                      <a:endParaRPr lang="en-ZA"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 Amendments that will be made </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What it will read</a:t>
                      </a:r>
                      <a:r>
                        <a:rPr lang="en-US" sz="1600" b="0" baseline="0" dirty="0" smtClean="0">
                          <a:solidFill>
                            <a:schemeClr val="tx1"/>
                          </a:solidFill>
                        </a:rPr>
                        <a:t> like when amended</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benefit / impact of</a:t>
                      </a:r>
                      <a:r>
                        <a:rPr lang="en-US" sz="1600" b="0" baseline="0" dirty="0" smtClean="0">
                          <a:solidFill>
                            <a:schemeClr val="tx1"/>
                          </a:solidFill>
                        </a:rPr>
                        <a:t> the amendment</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4039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600" dirty="0" smtClean="0"/>
                        <a:t>Sections 19 of CSIR Act, 15 of ASSAf Act, 14 of TIA Act and 18 of SANSA Act.</a:t>
                      </a:r>
                    </a:p>
                    <a:p>
                      <a:pPr algn="just"/>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Delegations of the functions</a:t>
                      </a:r>
                      <a:r>
                        <a:rPr lang="en-ZA" sz="1600" baseline="0" dirty="0" smtClean="0"/>
                        <a:t> of </a:t>
                      </a:r>
                      <a:r>
                        <a:rPr lang="en-ZA" sz="1600" dirty="0" smtClean="0"/>
                        <a:t>Board to the employees of the entity.</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Board will only delegate to the CEO who will then have the power to delegate to employees</a:t>
                      </a:r>
                      <a:r>
                        <a:rPr lang="en-ZA" sz="1600" baseline="0" dirty="0" smtClean="0"/>
                        <a:t> of the entity.</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The Board may delegate to the chairperson, any member or committee of the Board or the chief executive officer any function entrusted to the Board by or under this Act, on such conditions as the Board may determine. </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Good corporate governance practice and accountability by the entity. </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778123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088039"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p>
          <a:p>
            <a:pPr lvl="0" algn="ctr">
              <a:spcBef>
                <a:spcPct val="0"/>
              </a:spcBef>
              <a:tabLst>
                <a:tab pos="2606675" algn="l"/>
              </a:tabLst>
              <a:defRPr/>
            </a:pPr>
            <a:r>
              <a:rPr lang="en-ZA" dirty="0">
                <a:solidFill>
                  <a:srgbClr val="F79646">
                    <a:lumMod val="60000"/>
                    <a:lumOff val="40000"/>
                  </a:srgbClr>
                </a:solidFill>
                <a:latin typeface="Arial Rounded MT Bold" pitchFamily="34" charset="0"/>
                <a:cs typeface="Arial" pitchFamily="34" charset="0"/>
              </a:rPr>
              <a:t>(How will amendment be effected)</a:t>
            </a:r>
            <a:endParaRPr lang="en-GB" dirty="0">
              <a:solidFill>
                <a:srgbClr val="F79646">
                  <a:lumMod val="60000"/>
                  <a:lumOff val="40000"/>
                </a:srgbClr>
              </a:solidFill>
              <a:latin typeface="Arial Rounded MT Bold" pitchFamily="34" charset="0"/>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graphicFrame>
        <p:nvGraphicFramePr>
          <p:cNvPr id="9" name="Content Placeholder 1"/>
          <p:cNvGraphicFramePr>
            <a:graphicFrameLocks noGrp="1"/>
          </p:cNvGraphicFramePr>
          <p:nvPr>
            <p:ph idx="1"/>
            <p:extLst>
              <p:ext uri="{D42A27DB-BD31-4B8C-83A1-F6EECF244321}">
                <p14:modId xmlns:p14="http://schemas.microsoft.com/office/powerpoint/2010/main" xmlns="" val="4081695153"/>
              </p:ext>
            </p:extLst>
          </p:nvPr>
        </p:nvGraphicFramePr>
        <p:xfrm>
          <a:off x="231775" y="1309689"/>
          <a:ext cx="8763000" cy="4845451"/>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981200">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14050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Section to be amended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Gaps/ challenges that</a:t>
                      </a:r>
                      <a:r>
                        <a:rPr lang="en-US" sz="1600" b="0" baseline="0" dirty="0" smtClean="0">
                          <a:solidFill>
                            <a:schemeClr val="tx1"/>
                          </a:solidFill>
                        </a:rPr>
                        <a:t> </a:t>
                      </a:r>
                      <a:r>
                        <a:rPr lang="en-US" sz="1600" b="0" dirty="0" smtClean="0">
                          <a:solidFill>
                            <a:schemeClr val="tx1"/>
                          </a:solidFill>
                        </a:rPr>
                        <a:t>will be addressed</a:t>
                      </a:r>
                      <a:r>
                        <a:rPr lang="en-US" sz="1600" b="0" baseline="0" dirty="0" smtClean="0">
                          <a:solidFill>
                            <a:schemeClr val="tx1"/>
                          </a:solidFill>
                        </a:rPr>
                        <a:t> </a:t>
                      </a:r>
                      <a:r>
                        <a:rPr lang="en-US" sz="1600" b="0" dirty="0" smtClean="0">
                          <a:solidFill>
                            <a:schemeClr val="tx1"/>
                          </a:solidFill>
                        </a:rPr>
                        <a:t>through</a:t>
                      </a:r>
                      <a:r>
                        <a:rPr lang="en-US" sz="1600" b="0" baseline="0" dirty="0" smtClean="0">
                          <a:solidFill>
                            <a:schemeClr val="tx1"/>
                          </a:solidFill>
                        </a:rPr>
                        <a:t> the amendments </a:t>
                      </a:r>
                      <a:endParaRPr lang="en-ZA"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 Amendments that will be made </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What it will read</a:t>
                      </a:r>
                      <a:r>
                        <a:rPr lang="en-US" sz="1600" b="0" baseline="0" dirty="0" smtClean="0">
                          <a:solidFill>
                            <a:schemeClr val="tx1"/>
                          </a:solidFill>
                        </a:rPr>
                        <a:t> like when amended</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benefit / impact of</a:t>
                      </a:r>
                      <a:r>
                        <a:rPr lang="en-US" sz="1600" b="0" baseline="0" dirty="0" smtClean="0">
                          <a:solidFill>
                            <a:schemeClr val="tx1"/>
                          </a:solidFill>
                        </a:rPr>
                        <a:t> the amendment</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4039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600" dirty="0" smtClean="0"/>
                        <a:t>Sections 14 and 15 of CSIR Act, 2 of ASSAf Act</a:t>
                      </a:r>
                      <a:r>
                        <a:rPr lang="en-ZA" sz="1600" baseline="0" dirty="0" smtClean="0"/>
                        <a:t> and</a:t>
                      </a:r>
                      <a:r>
                        <a:rPr lang="en-ZA" sz="1600" dirty="0" smtClean="0"/>
                        <a:t> 15 of HSRC Act.</a:t>
                      </a:r>
                    </a:p>
                    <a:p>
                      <a:pPr algn="just"/>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Certain provisions contrary to the PFMA.</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Delete all provisions that are provided for in the PFMA.</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600" dirty="0" smtClean="0"/>
                        <a:t>No provision.</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There will be no provision that is contrary to the PFMA and governance of the entities will be easier.</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25828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06680" y="130629"/>
            <a:ext cx="9037320" cy="785084"/>
          </a:xfrm>
          <a:prstGeom prst="rect">
            <a:avLst/>
          </a:prstGeom>
        </p:spPr>
        <p:txBody>
          <a:bodyPr vert="horz" lIns="91440" tIns="45720" rIns="91440" bIns="45720" rtlCol="0" anchor="ctr">
            <a:noAutofit/>
          </a:bodyPr>
          <a:lstStyle/>
          <a:p>
            <a:pPr lvl="0" algn="ctr">
              <a:spcBef>
                <a:spcPct val="0"/>
              </a:spcBef>
              <a:tabLst>
                <a:tab pos="2606675" algn="l"/>
              </a:tabLst>
              <a:defRPr/>
            </a:pPr>
            <a:r>
              <a:rPr lang="en-ZA" sz="3600" dirty="0" smtClean="0">
                <a:solidFill>
                  <a:schemeClr val="bg1"/>
                </a:solidFill>
                <a:latin typeface="Arial Rounded MT Bold" pitchFamily="34" charset="0"/>
                <a:ea typeface="+mj-ea"/>
                <a:cs typeface="Arial" pitchFamily="34" charset="0"/>
              </a:rPr>
              <a:t>STAKEHOLDERS CONSULTED</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117566" y="1063305"/>
            <a:ext cx="8934994" cy="4997861"/>
          </a:xfrm>
        </p:spPr>
        <p:txBody>
          <a:bodyPr>
            <a:normAutofit/>
          </a:bodyPr>
          <a:lstStyle/>
          <a:p>
            <a:pPr algn="just">
              <a:lnSpc>
                <a:spcPct val="150000"/>
              </a:lnSpc>
            </a:pPr>
            <a:endParaRPr lang="en-GB" sz="2800" dirty="0" smtClean="0"/>
          </a:p>
          <a:p>
            <a:pPr algn="just">
              <a:lnSpc>
                <a:spcPct val="150000"/>
              </a:lnSpc>
            </a:pPr>
            <a:r>
              <a:rPr lang="en-GB" sz="2400" dirty="0" smtClean="0"/>
              <a:t>All affected stakeholders (relevant entities) were consulted individually.</a:t>
            </a:r>
          </a:p>
          <a:p>
            <a:pPr marL="0" indent="0" algn="just">
              <a:lnSpc>
                <a:spcPct val="150000"/>
              </a:lnSpc>
              <a:buNone/>
            </a:pPr>
            <a:endParaRPr lang="en-GB" sz="2400" dirty="0" smtClean="0"/>
          </a:p>
          <a:p>
            <a:pPr algn="just">
              <a:lnSpc>
                <a:spcPct val="150000"/>
              </a:lnSpc>
              <a:spcBef>
                <a:spcPts val="0"/>
              </a:spcBef>
            </a:pPr>
            <a:r>
              <a:rPr lang="en-GB" sz="2400" dirty="0" smtClean="0"/>
              <a:t>Office of the Chief State Law Advisor also certified the Bill as constitutional compliant. </a:t>
            </a:r>
          </a:p>
          <a:p>
            <a:pPr algn="just">
              <a:lnSpc>
                <a:spcPct val="150000"/>
              </a:lnSpc>
            </a:pPr>
            <a:endParaRPr lang="en-US" sz="2800" dirty="0" smtClean="0"/>
          </a:p>
          <a:p>
            <a:pPr>
              <a:lnSpc>
                <a:spcPct val="150000"/>
              </a:lnSpc>
            </a:pPr>
            <a:endParaRPr lang="en-GB" sz="2000" dirty="0" smtClean="0"/>
          </a:p>
          <a:p>
            <a:pPr lvl="0">
              <a:lnSpc>
                <a:spcPct val="150000"/>
              </a:lnSpc>
            </a:pPr>
            <a:endParaRPr lang="en-GB" sz="20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15</a:t>
            </a:fld>
            <a:endParaRPr lang="en-US" dirty="0"/>
          </a:p>
        </p:txBody>
      </p:sp>
    </p:spTree>
    <p:extLst>
      <p:ext uri="{BB962C8B-B14F-4D97-AF65-F5344CB8AC3E}">
        <p14:creationId xmlns:p14="http://schemas.microsoft.com/office/powerpoint/2010/main" xmlns="" val="2738364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06680" y="130629"/>
            <a:ext cx="9037320" cy="785084"/>
          </a:xfrm>
          <a:prstGeom prst="rect">
            <a:avLst/>
          </a:prstGeom>
        </p:spPr>
        <p:txBody>
          <a:bodyPr vert="horz" lIns="91440" tIns="45720" rIns="91440" bIns="45720" rtlCol="0" anchor="ctr">
            <a:noAutofit/>
          </a:bodyPr>
          <a:lstStyle/>
          <a:p>
            <a:pPr lvl="0" algn="ctr">
              <a:spcBef>
                <a:spcPct val="0"/>
              </a:spcBef>
              <a:tabLst>
                <a:tab pos="2606675" algn="l"/>
              </a:tabLst>
              <a:defRPr/>
            </a:pPr>
            <a:r>
              <a:rPr lang="en-ZA" sz="3600" dirty="0" smtClean="0">
                <a:solidFill>
                  <a:schemeClr val="bg1"/>
                </a:solidFill>
                <a:latin typeface="Arial Rounded MT Bold" pitchFamily="34" charset="0"/>
                <a:ea typeface="+mj-ea"/>
                <a:cs typeface="Arial" pitchFamily="34" charset="0"/>
              </a:rPr>
              <a:t>SEIAS OUTCOME</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117566" y="1063305"/>
            <a:ext cx="8934994" cy="4997861"/>
          </a:xfrm>
        </p:spPr>
        <p:txBody>
          <a:bodyPr>
            <a:normAutofit/>
          </a:bodyPr>
          <a:lstStyle/>
          <a:p>
            <a:pPr algn="just">
              <a:lnSpc>
                <a:spcPct val="150000"/>
              </a:lnSpc>
              <a:spcBef>
                <a:spcPts val="0"/>
              </a:spcBef>
            </a:pPr>
            <a:r>
              <a:rPr lang="en-GB" sz="2800" dirty="0" smtClean="0"/>
              <a:t>The Department of Planning, Monitoring and Evaluation exempted the application of SEIAS in respect of the Bill.</a:t>
            </a:r>
          </a:p>
          <a:p>
            <a:pPr algn="just">
              <a:lnSpc>
                <a:spcPct val="150000"/>
              </a:lnSpc>
            </a:pPr>
            <a:endParaRPr lang="en-US" sz="2800" dirty="0" smtClean="0"/>
          </a:p>
          <a:p>
            <a:pPr>
              <a:lnSpc>
                <a:spcPct val="150000"/>
              </a:lnSpc>
            </a:pPr>
            <a:endParaRPr lang="en-GB" sz="2000" dirty="0" smtClean="0"/>
          </a:p>
          <a:p>
            <a:pPr lvl="0">
              <a:lnSpc>
                <a:spcPct val="150000"/>
              </a:lnSpc>
            </a:pPr>
            <a:endParaRPr lang="en-GB" sz="20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16</a:t>
            </a:fld>
            <a:endParaRPr lang="en-US" dirty="0"/>
          </a:p>
        </p:txBody>
      </p:sp>
    </p:spTree>
    <p:extLst>
      <p:ext uri="{BB962C8B-B14F-4D97-AF65-F5344CB8AC3E}">
        <p14:creationId xmlns:p14="http://schemas.microsoft.com/office/powerpoint/2010/main" xmlns="" val="2048369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49019" y="38794"/>
            <a:ext cx="6934200" cy="941385"/>
          </a:xfrm>
          <a:prstGeom prst="rect">
            <a:avLst/>
          </a:prstGeom>
        </p:spPr>
        <p:txBody>
          <a:bodyPr vert="horz" lIns="91440" tIns="45720" rIns="91440" bIns="45720" rtlCol="0" anchor="ctr">
            <a:noAutofit/>
          </a:bodyPr>
          <a:lstStyle/>
          <a:p>
            <a:pPr marL="0" marR="0" lvl="0" indent="0" algn="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anose="020F0704030504030204" pitchFamily="34" charset="0"/>
                <a:ea typeface="+mn-ea"/>
                <a:cs typeface="Arial" panose="020B0604020202020204" pitchFamily="34" charset="0"/>
              </a:rPr>
              <a:t>PUBLIC COMMENTS</a:t>
            </a:r>
            <a:endParaRPr kumimoji="0" lang="en-GB" sz="28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7"/>
          <p:cNvSpPr>
            <a:spLocks noGrp="1"/>
          </p:cNvSpPr>
          <p:nvPr>
            <p:ph idx="1"/>
          </p:nvPr>
        </p:nvSpPr>
        <p:spPr>
          <a:xfrm>
            <a:off x="49018" y="980180"/>
            <a:ext cx="9094981" cy="5051166"/>
          </a:xfrm>
        </p:spPr>
        <p:txBody>
          <a:bodyPr>
            <a:normAutofit lnSpcReduction="10000"/>
          </a:bodyPr>
          <a:lstStyle/>
          <a:p>
            <a:pPr algn="just">
              <a:lnSpc>
                <a:spcPct val="150000"/>
              </a:lnSpc>
              <a:spcBef>
                <a:spcPts val="0"/>
              </a:spcBef>
            </a:pPr>
            <a:r>
              <a:rPr lang="en-GB" sz="2000" dirty="0" smtClean="0"/>
              <a:t>The Bill was published in the Government Gazette for public comment in November 2017 inviting all interested parties to submit their comments within 60 days. In addition to this publication, the DST also published the Bill in its website </a:t>
            </a:r>
            <a:r>
              <a:rPr lang="en-GB" sz="2000" dirty="0">
                <a:solidFill>
                  <a:prstClr val="black"/>
                </a:solidFill>
              </a:rPr>
              <a:t>inviting all interested parties to submit their comments within 60 </a:t>
            </a:r>
            <a:r>
              <a:rPr lang="en-GB" sz="2000" dirty="0" smtClean="0">
                <a:solidFill>
                  <a:prstClr val="black"/>
                </a:solidFill>
              </a:rPr>
              <a:t>days</a:t>
            </a:r>
            <a:r>
              <a:rPr lang="en-GB" sz="2000" dirty="0" smtClean="0"/>
              <a:t>. </a:t>
            </a:r>
          </a:p>
          <a:p>
            <a:pPr marL="0" indent="0" algn="just">
              <a:lnSpc>
                <a:spcPct val="150000"/>
              </a:lnSpc>
              <a:spcBef>
                <a:spcPts val="0"/>
              </a:spcBef>
              <a:buNone/>
            </a:pPr>
            <a:endParaRPr lang="en-GB" sz="2000" dirty="0" smtClean="0"/>
          </a:p>
          <a:p>
            <a:pPr algn="just">
              <a:lnSpc>
                <a:spcPct val="150000"/>
              </a:lnSpc>
              <a:spcBef>
                <a:spcPts val="0"/>
              </a:spcBef>
            </a:pPr>
            <a:r>
              <a:rPr lang="en-GB" sz="2000" dirty="0" smtClean="0"/>
              <a:t>On closing of the call for comment, submissions from 2 organisations were received; namely, the Western Cape Provincial Government and the Technology Innovation Agency. The DST reviewed the comments received and reviewed the Bill accordingly where necessary and responded to both organisations in writing.</a:t>
            </a:r>
          </a:p>
        </p:txBody>
      </p:sp>
    </p:spTree>
    <p:extLst>
      <p:ext uri="{BB962C8B-B14F-4D97-AF65-F5344CB8AC3E}">
        <p14:creationId xmlns:p14="http://schemas.microsoft.com/office/powerpoint/2010/main" xmlns="" val="683401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715836" cy="941385"/>
          </a:xfrm>
          <a:prstGeom prst="rect">
            <a:avLst/>
          </a:prstGeom>
        </p:spPr>
        <p:txBody>
          <a:bodyPr vert="horz" lIns="91440" tIns="45720" rIns="91440" bIns="45720" rtlCol="0" anchor="ctr">
            <a:noAutofit/>
          </a:bodyPr>
          <a:lstStyle/>
          <a:p>
            <a:pPr lvl="0" algn="ctr">
              <a:spcBef>
                <a:spcPct val="0"/>
              </a:spcBef>
              <a:tabLst>
                <a:tab pos="2606675" algn="l"/>
              </a:tabLst>
              <a:defRPr/>
            </a:pPr>
            <a:endParaRPr kumimoji="0" lang="en-GB" sz="28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120073" y="1063305"/>
            <a:ext cx="9023927" cy="4971735"/>
          </a:xfrm>
        </p:spPr>
        <p:txBody>
          <a:bodyPr>
            <a:normAutofit fontScale="70000" lnSpcReduction="20000"/>
          </a:bodyPr>
          <a:lstStyle/>
          <a:p>
            <a:pPr lvl="0" algn="just">
              <a:lnSpc>
                <a:spcPct val="150000"/>
              </a:lnSpc>
            </a:pPr>
            <a:endParaRPr lang="en-ZA" sz="800" dirty="0" smtClean="0"/>
          </a:p>
          <a:p>
            <a:pPr algn="ctr">
              <a:lnSpc>
                <a:spcPct val="120000"/>
              </a:lnSpc>
              <a:spcBef>
                <a:spcPts val="0"/>
              </a:spcBef>
              <a:buNone/>
            </a:pPr>
            <a:r>
              <a:rPr lang="en-US" sz="2500" b="1" dirty="0">
                <a:latin typeface="Arial" panose="020B0604020202020204" pitchFamily="34" charset="0"/>
                <a:cs typeface="Arial" panose="020B0604020202020204" pitchFamily="34" charset="0"/>
              </a:rPr>
              <a:t>Dankie</a:t>
            </a:r>
          </a:p>
          <a:p>
            <a:pPr algn="ctr">
              <a:lnSpc>
                <a:spcPct val="120000"/>
              </a:lnSpc>
              <a:spcBef>
                <a:spcPts val="0"/>
              </a:spcBef>
              <a:buNone/>
            </a:pP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Enkosi</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Ha khensa</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Re a leboga</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Ro livhuwa </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 Siyabonga</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 Siyathokoza</a:t>
            </a:r>
          </a:p>
          <a:p>
            <a:pPr algn="ctr">
              <a:lnSpc>
                <a:spcPct val="120000"/>
              </a:lnSpc>
              <a:spcBef>
                <a:spcPts val="0"/>
              </a:spcBef>
              <a:buNone/>
            </a:pP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Thank  you</a:t>
            </a:r>
          </a:p>
          <a:p>
            <a:pPr marL="0" indent="0">
              <a:lnSpc>
                <a:spcPct val="120000"/>
              </a:lnSpc>
              <a:spcBef>
                <a:spcPts val="0"/>
              </a:spcBef>
              <a:buNone/>
            </a:pPr>
            <a:r>
              <a:rPr lang="en-US" sz="2500" b="1" dirty="0">
                <a:latin typeface="Arial" panose="020B0604020202020204" pitchFamily="34" charset="0"/>
                <a:cs typeface="Arial" panose="020B0604020202020204" pitchFamily="34" charset="0"/>
              </a:rPr>
              <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marL="0" lvl="0" indent="0">
              <a:lnSpc>
                <a:spcPct val="150000"/>
              </a:lnSpc>
              <a:buNone/>
            </a:pPr>
            <a:endParaRPr lang="en-GB" sz="20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18</a:t>
            </a:fld>
            <a:endParaRPr lang="en-US" dirty="0"/>
          </a:p>
        </p:txBody>
      </p:sp>
    </p:spTree>
    <p:extLst>
      <p:ext uri="{BB962C8B-B14F-4D97-AF65-F5344CB8AC3E}">
        <p14:creationId xmlns:p14="http://schemas.microsoft.com/office/powerpoint/2010/main" xmlns="" val="3560041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0"/>
            <a:ext cx="9144000" cy="1076043"/>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CONTENTS</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91440" y="968991"/>
            <a:ext cx="9052560" cy="5025409"/>
          </a:xfrm>
        </p:spPr>
        <p:txBody>
          <a:bodyPr>
            <a:normAutofit/>
          </a:bodyPr>
          <a:lstStyle/>
          <a:p>
            <a:pPr lvl="0">
              <a:lnSpc>
                <a:spcPct val="150000"/>
              </a:lnSpc>
            </a:pPr>
            <a:endParaRPr lang="en-ZA" sz="2000" dirty="0" smtClean="0"/>
          </a:p>
          <a:p>
            <a:pPr marL="0" lvl="0" indent="0">
              <a:lnSpc>
                <a:spcPct val="150000"/>
              </a:lnSpc>
              <a:buNone/>
            </a:pPr>
            <a:endParaRPr lang="en-GB" sz="2000" dirty="0"/>
          </a:p>
        </p:txBody>
      </p:sp>
      <p:sp>
        <p:nvSpPr>
          <p:cNvPr id="9" name="Content Placeholder 2"/>
          <p:cNvSpPr txBox="1">
            <a:spLocks/>
          </p:cNvSpPr>
          <p:nvPr/>
        </p:nvSpPr>
        <p:spPr>
          <a:xfrm>
            <a:off x="1" y="968991"/>
            <a:ext cx="9079344" cy="50254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F36403"/>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50000"/>
              </a:lnSpc>
              <a:spcBef>
                <a:spcPts val="0"/>
              </a:spcBef>
            </a:pPr>
            <a:r>
              <a:rPr lang="en-ZA" sz="2800" dirty="0" smtClean="0"/>
              <a:t>Introduction  </a:t>
            </a:r>
          </a:p>
          <a:p>
            <a:pPr marL="0" indent="0" algn="just">
              <a:lnSpc>
                <a:spcPct val="150000"/>
              </a:lnSpc>
              <a:spcBef>
                <a:spcPts val="0"/>
              </a:spcBef>
            </a:pPr>
            <a:r>
              <a:rPr lang="en-ZA" sz="2800" dirty="0" smtClean="0"/>
              <a:t>  Problem statement </a:t>
            </a:r>
          </a:p>
          <a:p>
            <a:pPr marL="0" indent="0" algn="just">
              <a:lnSpc>
                <a:spcPct val="150000"/>
              </a:lnSpc>
              <a:spcBef>
                <a:spcPts val="0"/>
              </a:spcBef>
            </a:pPr>
            <a:r>
              <a:rPr lang="en-ZA" sz="2800" dirty="0" smtClean="0"/>
              <a:t>  Objectives of the Bill</a:t>
            </a:r>
          </a:p>
          <a:p>
            <a:pPr marL="0" indent="0" algn="just">
              <a:lnSpc>
                <a:spcPct val="150000"/>
              </a:lnSpc>
              <a:spcBef>
                <a:spcPts val="0"/>
              </a:spcBef>
            </a:pPr>
            <a:r>
              <a:rPr lang="en-ZA" sz="2800" dirty="0" smtClean="0"/>
              <a:t>  Proposed amendments </a:t>
            </a:r>
          </a:p>
          <a:p>
            <a:pPr marL="0" indent="0" algn="just">
              <a:lnSpc>
                <a:spcPct val="150000"/>
              </a:lnSpc>
              <a:spcBef>
                <a:spcPts val="0"/>
              </a:spcBef>
            </a:pPr>
            <a:r>
              <a:rPr lang="en-ZA" sz="2800" dirty="0" smtClean="0"/>
              <a:t>  Stakeholders consulted</a:t>
            </a:r>
          </a:p>
          <a:p>
            <a:pPr marL="0" indent="0" algn="just">
              <a:lnSpc>
                <a:spcPct val="150000"/>
              </a:lnSpc>
              <a:spcBef>
                <a:spcPts val="0"/>
              </a:spcBef>
            </a:pPr>
            <a:r>
              <a:rPr lang="en-ZA" sz="2800" dirty="0" smtClean="0"/>
              <a:t>  SEIAS outcome</a:t>
            </a:r>
          </a:p>
          <a:p>
            <a:pPr marL="0" indent="0" algn="just">
              <a:lnSpc>
                <a:spcPct val="150000"/>
              </a:lnSpc>
              <a:spcBef>
                <a:spcPts val="0"/>
              </a:spcBef>
            </a:pPr>
            <a:r>
              <a:rPr lang="en-ZA" sz="2800" dirty="0" smtClean="0"/>
              <a:t>  Public Comments</a:t>
            </a:r>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1"/>
            <a:ext cx="9144000" cy="1018902"/>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INTRODUCTION</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0" y="1018904"/>
            <a:ext cx="9052559" cy="5907336"/>
          </a:xfrm>
        </p:spPr>
        <p:txBody>
          <a:bodyPr>
            <a:normAutofit fontScale="92500" lnSpcReduction="10000"/>
          </a:bodyPr>
          <a:lstStyle/>
          <a:p>
            <a:pPr marL="0" lvl="0" indent="0" algn="just">
              <a:lnSpc>
                <a:spcPct val="170000"/>
              </a:lnSpc>
              <a:spcBef>
                <a:spcPts val="0"/>
              </a:spcBef>
              <a:buNone/>
            </a:pPr>
            <a:r>
              <a:rPr lang="en-GB" sz="2800" dirty="0"/>
              <a:t>The </a:t>
            </a:r>
            <a:r>
              <a:rPr lang="en-GB" sz="2800" dirty="0" smtClean="0"/>
              <a:t>Department of Science and Technology has recognised the need to harmonise the provisions which regulate the operations and governance of the public entities that report to the Minister established in terms of the following statutes:</a:t>
            </a:r>
          </a:p>
          <a:p>
            <a:pPr algn="just">
              <a:lnSpc>
                <a:spcPct val="170000"/>
              </a:lnSpc>
              <a:spcBef>
                <a:spcPts val="0"/>
              </a:spcBef>
            </a:pPr>
            <a:r>
              <a:rPr lang="en-GB" sz="2800" dirty="0" smtClean="0"/>
              <a:t>The </a:t>
            </a:r>
            <a:r>
              <a:rPr lang="en-ZA" sz="2800" dirty="0"/>
              <a:t>Scientific Research Council Act, </a:t>
            </a:r>
            <a:r>
              <a:rPr lang="en-ZA" sz="2800" dirty="0" smtClean="0"/>
              <a:t>1988;</a:t>
            </a:r>
          </a:p>
          <a:p>
            <a:pPr algn="just">
              <a:lnSpc>
                <a:spcPct val="170000"/>
              </a:lnSpc>
              <a:spcBef>
                <a:spcPts val="0"/>
              </a:spcBef>
            </a:pPr>
            <a:r>
              <a:rPr lang="en-ZA" sz="2800" dirty="0"/>
              <a:t>T</a:t>
            </a:r>
            <a:r>
              <a:rPr lang="en-ZA" sz="2800" dirty="0" smtClean="0"/>
              <a:t>he </a:t>
            </a:r>
            <a:r>
              <a:rPr lang="en-ZA" sz="2800" dirty="0"/>
              <a:t>Academy of Science of South Africa Act, </a:t>
            </a:r>
            <a:r>
              <a:rPr lang="en-ZA" sz="2800" dirty="0" smtClean="0"/>
              <a:t>2001;</a:t>
            </a:r>
          </a:p>
          <a:p>
            <a:pPr algn="just">
              <a:lnSpc>
                <a:spcPct val="170000"/>
              </a:lnSpc>
              <a:spcBef>
                <a:spcPts val="0"/>
              </a:spcBef>
            </a:pPr>
            <a:r>
              <a:rPr lang="en-ZA" sz="2800" dirty="0" smtClean="0"/>
              <a:t>The </a:t>
            </a:r>
            <a:r>
              <a:rPr lang="en-ZA" sz="2800" dirty="0"/>
              <a:t>Human Sciences Research Act, </a:t>
            </a:r>
            <a:r>
              <a:rPr lang="en-ZA" sz="2800" dirty="0" smtClean="0"/>
              <a:t>2008</a:t>
            </a:r>
            <a:r>
              <a:rPr lang="en-ZA" sz="2800" dirty="0"/>
              <a:t>;</a:t>
            </a:r>
            <a:endParaRPr lang="en-ZA" sz="2800" dirty="0" smtClean="0"/>
          </a:p>
          <a:p>
            <a:pPr algn="just">
              <a:lnSpc>
                <a:spcPct val="170000"/>
              </a:lnSpc>
              <a:spcBef>
                <a:spcPts val="0"/>
              </a:spcBef>
            </a:pPr>
            <a:r>
              <a:rPr lang="en-ZA" sz="2800" dirty="0" smtClean="0"/>
              <a:t>The </a:t>
            </a:r>
            <a:r>
              <a:rPr lang="en-ZA" sz="2800" dirty="0"/>
              <a:t>Technology Innovation Agency Act, </a:t>
            </a:r>
            <a:r>
              <a:rPr lang="en-ZA" sz="2800" dirty="0" smtClean="0"/>
              <a:t>2008; and  </a:t>
            </a:r>
          </a:p>
          <a:p>
            <a:pPr algn="just">
              <a:lnSpc>
                <a:spcPct val="170000"/>
              </a:lnSpc>
              <a:spcBef>
                <a:spcPts val="0"/>
              </a:spcBef>
            </a:pPr>
            <a:r>
              <a:rPr lang="en-US" sz="2800" dirty="0" smtClean="0"/>
              <a:t>The </a:t>
            </a:r>
            <a:r>
              <a:rPr lang="en-US" sz="2800" dirty="0"/>
              <a:t>South African National Space Agency Act, </a:t>
            </a:r>
            <a:r>
              <a:rPr lang="en-US" sz="2800" dirty="0" smtClean="0"/>
              <a:t>2008</a:t>
            </a:r>
            <a:r>
              <a:rPr lang="en-GB" sz="2800" dirty="0" smtClean="0"/>
              <a:t>.</a:t>
            </a:r>
          </a:p>
          <a:p>
            <a:pPr marL="0" lvl="0" indent="0" algn="just">
              <a:lnSpc>
                <a:spcPct val="150000"/>
              </a:lnSpc>
              <a:buNone/>
            </a:pPr>
            <a:endParaRPr lang="en-US" sz="3200" dirty="0" smtClean="0"/>
          </a:p>
          <a:p>
            <a:pPr lvl="0" algn="just">
              <a:lnSpc>
                <a:spcPct val="150000"/>
              </a:lnSpc>
            </a:pPr>
            <a:endParaRPr lang="en-ZA" sz="3200" dirty="0" smtClean="0"/>
          </a:p>
          <a:p>
            <a:pPr lvl="0" algn="just">
              <a:lnSpc>
                <a:spcPct val="150000"/>
              </a:lnSpc>
            </a:pPr>
            <a:endParaRPr lang="en-GB" sz="20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3</a:t>
            </a:fld>
            <a:endParaRPr lang="en-US" dirty="0"/>
          </a:p>
        </p:txBody>
      </p:sp>
    </p:spTree>
    <p:extLst>
      <p:ext uri="{BB962C8B-B14F-4D97-AF65-F5344CB8AC3E}">
        <p14:creationId xmlns:p14="http://schemas.microsoft.com/office/powerpoint/2010/main" xmlns="" val="946923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1"/>
            <a:ext cx="9144000" cy="1145630"/>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PROBLEM</a:t>
            </a:r>
            <a:r>
              <a:rPr kumimoji="0" lang="en-ZA" sz="3600" i="0" u="none" strike="noStrike" kern="1200" cap="none" spc="0" normalizeH="0" noProof="0" dirty="0" smtClean="0">
                <a:ln>
                  <a:noFill/>
                </a:ln>
                <a:solidFill>
                  <a:schemeClr val="bg1"/>
                </a:solidFill>
                <a:effectLst/>
                <a:uLnTx/>
                <a:uFillTx/>
                <a:latin typeface="Arial Rounded MT Bold" pitchFamily="34" charset="0"/>
                <a:ea typeface="+mj-ea"/>
                <a:cs typeface="Arial" pitchFamily="34" charset="0"/>
              </a:rPr>
              <a:t> STATEMENT</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10" name="Content Placeholder 2"/>
          <p:cNvSpPr>
            <a:spLocks noGrp="1"/>
          </p:cNvSpPr>
          <p:nvPr>
            <p:ph idx="1"/>
          </p:nvPr>
        </p:nvSpPr>
        <p:spPr>
          <a:xfrm>
            <a:off x="104503" y="988291"/>
            <a:ext cx="9039498" cy="5024582"/>
          </a:xfrm>
        </p:spPr>
        <p:txBody>
          <a:bodyPr>
            <a:normAutofit/>
          </a:bodyPr>
          <a:lstStyle/>
          <a:p>
            <a:pPr algn="just">
              <a:lnSpc>
                <a:spcPct val="150000"/>
              </a:lnSpc>
              <a:spcBef>
                <a:spcPts val="0"/>
              </a:spcBef>
            </a:pPr>
            <a:r>
              <a:rPr lang="en-ZA" sz="2800" dirty="0" smtClean="0"/>
              <a:t>Inconsistent, inadequate and uncoordinated management of public entities reporting to the Minister of Science and Technology.</a:t>
            </a:r>
          </a:p>
          <a:p>
            <a:pPr marL="0" indent="0" algn="just">
              <a:lnSpc>
                <a:spcPct val="150000"/>
              </a:lnSpc>
              <a:spcBef>
                <a:spcPts val="0"/>
              </a:spcBef>
            </a:pPr>
            <a:endParaRPr lang="en-GB" sz="2800" dirty="0" smtClean="0"/>
          </a:p>
          <a:p>
            <a:pPr algn="just">
              <a:lnSpc>
                <a:spcPct val="150000"/>
              </a:lnSpc>
              <a:spcBef>
                <a:spcPts val="0"/>
              </a:spcBef>
            </a:pPr>
            <a:r>
              <a:rPr lang="en-ZA" sz="2800" dirty="0" smtClean="0"/>
              <a:t>Different requirements regulates the operations and governance of the public entities reporting to the Minister. </a:t>
            </a:r>
          </a:p>
          <a:p>
            <a:endParaRPr lang="en-GB" sz="800" dirty="0" smtClean="0"/>
          </a:p>
        </p:txBody>
      </p:sp>
      <p:sp>
        <p:nvSpPr>
          <p:cNvPr id="2" name="Footer Placeholder 1"/>
          <p:cNvSpPr>
            <a:spLocks noGrp="1"/>
          </p:cNvSpPr>
          <p:nvPr>
            <p:ph type="ftr" sz="quarter" idx="11"/>
          </p:nvPr>
        </p:nvSpPr>
        <p:spPr/>
        <p:txBody>
          <a:bodyPr/>
          <a:lstStyle/>
          <a:p>
            <a:r>
              <a:rPr lang="en-US" b="1" dirty="0" smtClean="0">
                <a:solidFill>
                  <a:schemeClr val="tx1"/>
                </a:solidFill>
              </a:rPr>
              <a:t>CONFIDENTIAL</a:t>
            </a:r>
            <a:endParaRPr lang="en-US" b="1" dirty="0">
              <a:solidFill>
                <a:schemeClr val="tx1"/>
              </a:solidFill>
            </a:endParaRPr>
          </a:p>
        </p:txBody>
      </p:sp>
      <p:sp>
        <p:nvSpPr>
          <p:cNvPr id="3" name="Slide Number Placeholder 2"/>
          <p:cNvSpPr>
            <a:spLocks noGrp="1"/>
          </p:cNvSpPr>
          <p:nvPr>
            <p:ph type="sldNum" sz="quarter" idx="12"/>
          </p:nvPr>
        </p:nvSpPr>
        <p:spPr/>
        <p:txBody>
          <a:bodyPr/>
          <a:lstStyle/>
          <a:p>
            <a:fld id="{8C3CF23F-F4B0-0F44-A119-6B9F1815CC85}"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0"/>
            <a:ext cx="9144000" cy="1199783"/>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OBJECTIVES</a:t>
            </a:r>
            <a:r>
              <a:rPr kumimoji="0" lang="en-ZA" sz="3600" i="0" u="none" strike="noStrike" kern="1200" cap="none" spc="0" normalizeH="0" noProof="0" dirty="0" smtClean="0">
                <a:ln>
                  <a:noFill/>
                </a:ln>
                <a:solidFill>
                  <a:schemeClr val="bg1"/>
                </a:solidFill>
                <a:effectLst/>
                <a:uLnTx/>
                <a:uFillTx/>
                <a:latin typeface="Arial Rounded MT Bold" pitchFamily="34" charset="0"/>
                <a:ea typeface="+mj-ea"/>
                <a:cs typeface="Arial" pitchFamily="34" charset="0"/>
              </a:rPr>
              <a:t> OF THE BILL</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9" name="Content Placeholder 2"/>
          <p:cNvSpPr>
            <a:spLocks noGrp="1"/>
          </p:cNvSpPr>
          <p:nvPr>
            <p:ph idx="1"/>
          </p:nvPr>
        </p:nvSpPr>
        <p:spPr>
          <a:xfrm>
            <a:off x="0" y="1025237"/>
            <a:ext cx="9143999" cy="4978399"/>
          </a:xfrm>
        </p:spPr>
        <p:txBody>
          <a:bodyPr>
            <a:normAutofit/>
          </a:bodyPr>
          <a:lstStyle/>
          <a:p>
            <a:pPr algn="just">
              <a:lnSpc>
                <a:spcPct val="150000"/>
              </a:lnSpc>
              <a:spcBef>
                <a:spcPts val="0"/>
              </a:spcBef>
            </a:pPr>
            <a:r>
              <a:rPr lang="en-ZA" sz="2800" dirty="0" smtClean="0"/>
              <a:t>The objects of the Bill is to, among others, “harmonise the processes for the termination of the membership of Boards or Councils of the entities established by the principal Acts; to clarify the requirements for the disqualification of persons from membership of Boards or Councils; and to provide for the appointment of external persons to committees of Boards or Councils. </a:t>
            </a:r>
          </a:p>
          <a:p>
            <a:pPr marL="0" indent="0" algn="just">
              <a:lnSpc>
                <a:spcPct val="150000"/>
              </a:lnSpc>
              <a:spcBef>
                <a:spcPts val="0"/>
              </a:spcBef>
            </a:pPr>
            <a:endParaRPr lang="en-ZA" sz="2800" dirty="0" smtClean="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0"/>
            <a:ext cx="9144000" cy="1199783"/>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OBJECTIVES</a:t>
            </a:r>
            <a:r>
              <a:rPr kumimoji="0" lang="en-ZA" sz="3600" i="0" u="none" strike="noStrike" kern="1200" cap="none" spc="0" normalizeH="0" noProof="0" dirty="0" smtClean="0">
                <a:ln>
                  <a:noFill/>
                </a:ln>
                <a:solidFill>
                  <a:schemeClr val="bg1"/>
                </a:solidFill>
                <a:effectLst/>
                <a:uLnTx/>
                <a:uFillTx/>
                <a:latin typeface="Arial Rounded MT Bold" pitchFamily="34" charset="0"/>
                <a:ea typeface="+mj-ea"/>
                <a:cs typeface="Arial" pitchFamily="34" charset="0"/>
              </a:rPr>
              <a:t> OF THE BILL</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9" name="Content Placeholder 2"/>
          <p:cNvSpPr>
            <a:spLocks noGrp="1"/>
          </p:cNvSpPr>
          <p:nvPr>
            <p:ph idx="1"/>
          </p:nvPr>
        </p:nvSpPr>
        <p:spPr>
          <a:xfrm>
            <a:off x="1" y="1016001"/>
            <a:ext cx="8924924" cy="5704978"/>
          </a:xfrm>
        </p:spPr>
        <p:txBody>
          <a:bodyPr>
            <a:normAutofit fontScale="85000" lnSpcReduction="20000"/>
          </a:bodyPr>
          <a:lstStyle/>
          <a:p>
            <a:pPr marL="0" indent="0" algn="just">
              <a:lnSpc>
                <a:spcPct val="150000"/>
              </a:lnSpc>
              <a:spcBef>
                <a:spcPts val="0"/>
              </a:spcBef>
              <a:buNone/>
            </a:pPr>
            <a:r>
              <a:rPr lang="en-ZA" sz="2400" dirty="0" smtClean="0"/>
              <a:t>The Bill further seeks to, among others harmonise the following:</a:t>
            </a:r>
          </a:p>
          <a:p>
            <a:pPr algn="just">
              <a:lnSpc>
                <a:spcPct val="150000"/>
              </a:lnSpc>
              <a:spcBef>
                <a:spcPts val="0"/>
              </a:spcBef>
            </a:pPr>
            <a:r>
              <a:rPr lang="en-US" sz="2400" dirty="0">
                <a:latin typeface="Arial" panose="020B0604020202020204" pitchFamily="34" charset="0"/>
                <a:ea typeface="Calibri" panose="020F0502020204030204" pitchFamily="34" charset="0"/>
              </a:rPr>
              <a:t>T</a:t>
            </a:r>
            <a:r>
              <a:rPr lang="en-US" sz="2400" dirty="0" smtClean="0">
                <a:latin typeface="Arial" panose="020B0604020202020204" pitchFamily="34" charset="0"/>
                <a:ea typeface="Calibri" panose="020F0502020204030204" pitchFamily="34" charset="0"/>
              </a:rPr>
              <a:t>he </a:t>
            </a:r>
            <a:r>
              <a:rPr lang="en-US" sz="2400" dirty="0">
                <a:latin typeface="Arial" panose="020B0604020202020204" pitchFamily="34" charset="0"/>
                <a:ea typeface="Calibri" panose="020F0502020204030204" pitchFamily="34" charset="0"/>
              </a:rPr>
              <a:t>processes for the determination of </a:t>
            </a:r>
            <a:r>
              <a:rPr lang="en-GB" sz="2400" dirty="0">
                <a:solidFill>
                  <a:srgbClr val="000000"/>
                </a:solidFill>
                <a:latin typeface="Arial" panose="020B0604020202020204" pitchFamily="34" charset="0"/>
                <a:ea typeface="Calibri" panose="020F0502020204030204" pitchFamily="34" charset="0"/>
              </a:rPr>
              <a:t>the remuneration and allowances of the members of the Board</a:t>
            </a:r>
            <a:r>
              <a:rPr lang="en-US" sz="2400" dirty="0">
                <a:latin typeface="Arial" panose="020B0604020202020204" pitchFamily="34" charset="0"/>
                <a:ea typeface="Calibri" panose="020F0502020204030204" pitchFamily="34" charset="0"/>
              </a:rPr>
              <a:t>s or </a:t>
            </a:r>
            <a:r>
              <a:rPr lang="en-US" sz="2400" dirty="0" smtClean="0">
                <a:latin typeface="Arial" panose="020B0604020202020204" pitchFamily="34" charset="0"/>
                <a:ea typeface="Calibri" panose="020F0502020204030204" pitchFamily="34" charset="0"/>
              </a:rPr>
              <a:t>Councils </a:t>
            </a:r>
            <a:r>
              <a:rPr lang="en-US" sz="2400" dirty="0">
                <a:latin typeface="Arial" panose="020B0604020202020204" pitchFamily="34" charset="0"/>
                <a:ea typeface="Calibri" panose="020F0502020204030204" pitchFamily="34" charset="0"/>
              </a:rPr>
              <a:t>and members of the committees of the </a:t>
            </a:r>
            <a:r>
              <a:rPr lang="en-GB" sz="2400" dirty="0">
                <a:solidFill>
                  <a:srgbClr val="000000"/>
                </a:solidFill>
                <a:latin typeface="Arial" panose="020B0604020202020204" pitchFamily="34" charset="0"/>
                <a:ea typeface="Calibri" panose="020F0502020204030204" pitchFamily="34" charset="0"/>
              </a:rPr>
              <a:t>Board</a:t>
            </a:r>
            <a:r>
              <a:rPr lang="en-US" sz="2400" dirty="0">
                <a:latin typeface="Arial" panose="020B0604020202020204" pitchFamily="34" charset="0"/>
                <a:ea typeface="Calibri" panose="020F0502020204030204" pitchFamily="34" charset="0"/>
              </a:rPr>
              <a:t>s or </a:t>
            </a:r>
            <a:r>
              <a:rPr lang="en-US" sz="2400" dirty="0" smtClean="0">
                <a:latin typeface="Arial" panose="020B0604020202020204" pitchFamily="34" charset="0"/>
                <a:ea typeface="Calibri" panose="020F0502020204030204" pitchFamily="34" charset="0"/>
              </a:rPr>
              <a:t>Councils of the entities</a:t>
            </a:r>
            <a:r>
              <a:rPr lang="en-US" sz="2400" dirty="0">
                <a:latin typeface="Arial" panose="020B0604020202020204" pitchFamily="34" charset="0"/>
                <a:ea typeface="Calibri" panose="020F0502020204030204" pitchFamily="34" charset="0"/>
              </a:rPr>
              <a:t>;</a:t>
            </a:r>
            <a:endParaRPr lang="en-US" sz="2400" dirty="0" smtClean="0">
              <a:latin typeface="Arial" panose="020B0604020202020204" pitchFamily="34" charset="0"/>
              <a:ea typeface="Calibri" panose="020F0502020204030204" pitchFamily="34" charset="0"/>
            </a:endParaRPr>
          </a:p>
          <a:p>
            <a:pPr algn="just">
              <a:lnSpc>
                <a:spcPct val="150000"/>
              </a:lnSpc>
              <a:spcBef>
                <a:spcPts val="0"/>
              </a:spcBef>
            </a:pPr>
            <a:r>
              <a:rPr lang="en-US" sz="2400" dirty="0">
                <a:latin typeface="Arial" panose="020B0604020202020204" pitchFamily="34" charset="0"/>
                <a:ea typeface="Calibri" panose="020F0502020204030204" pitchFamily="34" charset="0"/>
              </a:rPr>
              <a:t>T</a:t>
            </a:r>
            <a:r>
              <a:rPr lang="en-US" sz="2400" dirty="0" smtClean="0">
                <a:latin typeface="Arial" panose="020B0604020202020204" pitchFamily="34" charset="0"/>
                <a:ea typeface="Calibri" panose="020F0502020204030204" pitchFamily="34" charset="0"/>
              </a:rPr>
              <a:t>he </a:t>
            </a:r>
            <a:r>
              <a:rPr lang="en-US" sz="2400" dirty="0">
                <a:latin typeface="Arial" panose="020B0604020202020204" pitchFamily="34" charset="0"/>
                <a:ea typeface="Calibri" panose="020F0502020204030204" pitchFamily="34" charset="0"/>
              </a:rPr>
              <a:t>termination of membership of Boards or Councils of the entities, as well as the disqualification of members or potential members from the membership of Boards or Councils</a:t>
            </a:r>
            <a:r>
              <a:rPr lang="en-US" sz="2400" dirty="0" smtClean="0">
                <a:latin typeface="Arial" panose="020B0604020202020204" pitchFamily="34" charset="0"/>
                <a:ea typeface="Calibri" panose="020F0502020204030204" pitchFamily="34" charset="0"/>
              </a:rPr>
              <a:t>;</a:t>
            </a:r>
          </a:p>
          <a:p>
            <a:pPr algn="just">
              <a:lnSpc>
                <a:spcPct val="150000"/>
              </a:lnSpc>
              <a:spcBef>
                <a:spcPts val="0"/>
              </a:spcBef>
            </a:pPr>
            <a:r>
              <a:rPr lang="en-US" sz="2400" dirty="0">
                <a:latin typeface="Arial" panose="020B0604020202020204" pitchFamily="34" charset="0"/>
                <a:ea typeface="Calibri" panose="020F0502020204030204" pitchFamily="34" charset="0"/>
              </a:rPr>
              <a:t>T</a:t>
            </a:r>
            <a:r>
              <a:rPr lang="en-US" sz="2400" dirty="0" smtClean="0">
                <a:latin typeface="Arial" panose="020B0604020202020204" pitchFamily="34" charset="0"/>
                <a:ea typeface="Calibri" panose="020F0502020204030204" pitchFamily="34" charset="0"/>
              </a:rPr>
              <a:t>he </a:t>
            </a:r>
            <a:r>
              <a:rPr lang="en-US" sz="2400" dirty="0">
                <a:latin typeface="Arial" panose="020B0604020202020204" pitchFamily="34" charset="0"/>
                <a:ea typeface="Calibri" panose="020F0502020204030204" pitchFamily="34" charset="0"/>
              </a:rPr>
              <a:t>processes for the </a:t>
            </a:r>
            <a:r>
              <a:rPr lang="en-GB" sz="2400" dirty="0">
                <a:latin typeface="Arial" panose="020B0604020202020204" pitchFamily="34" charset="0"/>
                <a:ea typeface="Calibri" panose="020F0502020204030204" pitchFamily="34" charset="0"/>
              </a:rPr>
              <a:t>appointment of Chief Executive Officers of the entities as well as the secondment of employees of the </a:t>
            </a:r>
            <a:r>
              <a:rPr lang="en-GB" sz="2400" dirty="0" smtClean="0">
                <a:latin typeface="Arial" panose="020B0604020202020204" pitchFamily="34" charset="0"/>
                <a:ea typeface="Calibri" panose="020F0502020204030204" pitchFamily="34" charset="0"/>
              </a:rPr>
              <a:t>entities;</a:t>
            </a:r>
          </a:p>
          <a:p>
            <a:pPr algn="just">
              <a:lnSpc>
                <a:spcPct val="150000"/>
              </a:lnSpc>
              <a:spcBef>
                <a:spcPts val="0"/>
              </a:spcBef>
            </a:pPr>
            <a:r>
              <a:rPr lang="en-GB" sz="2400" dirty="0">
                <a:latin typeface="Arial" panose="020B0604020202020204" pitchFamily="34" charset="0"/>
                <a:ea typeface="Calibri" panose="020F0502020204030204" pitchFamily="34" charset="0"/>
              </a:rPr>
              <a:t>T</a:t>
            </a:r>
            <a:r>
              <a:rPr lang="en-GB" sz="2400" dirty="0" smtClean="0">
                <a:latin typeface="Arial" panose="020B0604020202020204" pitchFamily="34" charset="0"/>
                <a:ea typeface="Calibri" panose="020F0502020204030204" pitchFamily="34" charset="0"/>
              </a:rPr>
              <a:t>he </a:t>
            </a:r>
            <a:r>
              <a:rPr lang="en-GB" sz="2400" dirty="0">
                <a:latin typeface="Arial" panose="020B0604020202020204" pitchFamily="34" charset="0"/>
                <a:ea typeface="Calibri" panose="020F0502020204030204" pitchFamily="34" charset="0"/>
              </a:rPr>
              <a:t>determination of the conditions of appointment or secondment of such employees</a:t>
            </a:r>
            <a:r>
              <a:rPr lang="en-GB" sz="2400" dirty="0" smtClean="0">
                <a:latin typeface="Arial" panose="020B0604020202020204" pitchFamily="34" charset="0"/>
                <a:ea typeface="Calibri" panose="020F0502020204030204" pitchFamily="34" charset="0"/>
              </a:rPr>
              <a:t>; and</a:t>
            </a:r>
          </a:p>
          <a:p>
            <a:pPr algn="just">
              <a:lnSpc>
                <a:spcPct val="150000"/>
              </a:lnSpc>
              <a:spcBef>
                <a:spcPts val="0"/>
              </a:spcBef>
            </a:pPr>
            <a:r>
              <a:rPr lang="en-US" sz="2400" dirty="0">
                <a:latin typeface="Arial" panose="020B0604020202020204" pitchFamily="34" charset="0"/>
                <a:ea typeface="Calibri" panose="020F0502020204030204" pitchFamily="34" charset="0"/>
              </a:rPr>
              <a:t>T</a:t>
            </a:r>
            <a:r>
              <a:rPr lang="en-US" sz="2400" dirty="0" smtClean="0">
                <a:latin typeface="Arial" panose="020B0604020202020204" pitchFamily="34" charset="0"/>
                <a:ea typeface="Calibri" panose="020F0502020204030204" pitchFamily="34" charset="0"/>
              </a:rPr>
              <a:t>he </a:t>
            </a:r>
            <a:r>
              <a:rPr lang="en-US" sz="2400" dirty="0">
                <a:latin typeface="Arial" panose="020B0604020202020204" pitchFamily="34" charset="0"/>
                <a:ea typeface="Calibri" panose="020F0502020204030204" pitchFamily="34" charset="0"/>
              </a:rPr>
              <a:t>provisions relating to the delegation of powers by the Boards or Councils of the entities to individual </a:t>
            </a:r>
            <a:r>
              <a:rPr lang="en-GB" sz="2400" dirty="0">
                <a:latin typeface="Arial" panose="020B0604020202020204" pitchFamily="34" charset="0"/>
                <a:ea typeface="Calibri" panose="020F0502020204030204" pitchFamily="34" charset="0"/>
              </a:rPr>
              <a:t>members or committees of the Boards or Councils, and provides for such delegations to be in </a:t>
            </a:r>
            <a:r>
              <a:rPr lang="en-GB" sz="2400" dirty="0" smtClean="0">
                <a:latin typeface="Arial" panose="020B0604020202020204" pitchFamily="34" charset="0"/>
                <a:ea typeface="Calibri" panose="020F0502020204030204" pitchFamily="34" charset="0"/>
              </a:rPr>
              <a:t>writing.</a:t>
            </a:r>
            <a:r>
              <a:rPr lang="en-ZA" sz="2400" dirty="0" smtClean="0"/>
              <a:t> </a:t>
            </a:r>
            <a:endParaRPr lang="en-GB" sz="24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6</a:t>
            </a:fld>
            <a:endParaRPr lang="en-US" dirty="0"/>
          </a:p>
        </p:txBody>
      </p:sp>
    </p:spTree>
    <p:extLst>
      <p:ext uri="{BB962C8B-B14F-4D97-AF65-F5344CB8AC3E}">
        <p14:creationId xmlns:p14="http://schemas.microsoft.com/office/powerpoint/2010/main" xmlns="" val="2170438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5800725"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endParaRPr kumimoji="0" lang="en-GB" sz="2800" b="0" i="0" u="none" strike="noStrike" kern="1200" cap="none" spc="0" normalizeH="0" baseline="0" noProof="0" dirty="0">
              <a:ln>
                <a:noFill/>
              </a:ln>
              <a:solidFill>
                <a:prstClr val="white"/>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2"/>
          <p:cNvSpPr>
            <a:spLocks noGrp="1"/>
          </p:cNvSpPr>
          <p:nvPr>
            <p:ph idx="1"/>
          </p:nvPr>
        </p:nvSpPr>
        <p:spPr>
          <a:xfrm>
            <a:off x="0" y="1063306"/>
            <a:ext cx="9144000" cy="5293044"/>
          </a:xfrm>
        </p:spPr>
        <p:txBody>
          <a:bodyPr>
            <a:normAutofit fontScale="25000" lnSpcReduction="20000"/>
          </a:bodyPr>
          <a:lstStyle/>
          <a:p>
            <a:pPr algn="just">
              <a:lnSpc>
                <a:spcPct val="160000"/>
              </a:lnSpc>
              <a:spcBef>
                <a:spcPts val="0"/>
              </a:spcBef>
            </a:pPr>
            <a:r>
              <a:rPr lang="en-US" sz="7400" dirty="0" smtClean="0"/>
              <a:t>To amend the Scientific Research Council Act, 1988, the Academy of Science of South Africa Act, 2001, the Human Sciences Research Act, 2008, the Technology Innovation Agency Act, 2008, and the South African National Space Agency Act, 2008</a:t>
            </a:r>
            <a:r>
              <a:rPr lang="en-ZA" sz="7400" dirty="0" smtClean="0"/>
              <a:t>; </a:t>
            </a:r>
          </a:p>
          <a:p>
            <a:pPr algn="just">
              <a:lnSpc>
                <a:spcPct val="160000"/>
              </a:lnSpc>
              <a:spcBef>
                <a:spcPts val="0"/>
              </a:spcBef>
            </a:pPr>
            <a:r>
              <a:rPr lang="en-US" sz="7400" dirty="0"/>
              <a:t>T</a:t>
            </a:r>
            <a:r>
              <a:rPr lang="en-US" sz="7400" dirty="0" smtClean="0"/>
              <a:t>o harmonise the processes for the termination of the membership of Boards or Councils of the entities established by these Acts;</a:t>
            </a:r>
          </a:p>
          <a:p>
            <a:pPr algn="just">
              <a:lnSpc>
                <a:spcPct val="160000"/>
              </a:lnSpc>
              <a:spcBef>
                <a:spcPts val="0"/>
              </a:spcBef>
            </a:pPr>
            <a:r>
              <a:rPr lang="en-US" sz="7400" dirty="0"/>
              <a:t>T</a:t>
            </a:r>
            <a:r>
              <a:rPr lang="en-US" sz="7400" dirty="0" smtClean="0"/>
              <a:t>o clarify the requirements for the disqualification of persons from membership of Boards or Councils; </a:t>
            </a:r>
          </a:p>
          <a:p>
            <a:pPr algn="just">
              <a:lnSpc>
                <a:spcPct val="160000"/>
              </a:lnSpc>
              <a:spcBef>
                <a:spcPts val="0"/>
              </a:spcBef>
            </a:pPr>
            <a:r>
              <a:rPr lang="en-US" sz="7400" dirty="0" smtClean="0"/>
              <a:t>To provide for the appointment of external persons to committees of Boards or Councils; </a:t>
            </a:r>
          </a:p>
          <a:p>
            <a:pPr algn="just">
              <a:lnSpc>
                <a:spcPct val="160000"/>
              </a:lnSpc>
              <a:spcBef>
                <a:spcPts val="0"/>
              </a:spcBef>
            </a:pPr>
            <a:r>
              <a:rPr lang="en-US" sz="7400" dirty="0"/>
              <a:t>T</a:t>
            </a:r>
            <a:r>
              <a:rPr lang="en-US" sz="7400" dirty="0" smtClean="0"/>
              <a:t>o provide for the determination of the remuneration and allowances of members of the Boards or Councils and committees of the Boards or Councils by the Minister in accordance with the National Treasury Directives; </a:t>
            </a:r>
          </a:p>
          <a:p>
            <a:endParaRPr lang="en-GB" sz="2400" dirty="0" smtClean="0"/>
          </a:p>
        </p:txBody>
      </p:sp>
    </p:spTree>
    <p:extLst>
      <p:ext uri="{BB962C8B-B14F-4D97-AF65-F5344CB8AC3E}">
        <p14:creationId xmlns:p14="http://schemas.microsoft.com/office/powerpoint/2010/main" xmlns="" val="2328007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5800725"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endParaRPr kumimoji="0" lang="en-GB" sz="2800" b="0" i="0" u="none" strike="noStrike" kern="1200" cap="none" spc="0" normalizeH="0" baseline="0" noProof="0" dirty="0">
              <a:ln>
                <a:noFill/>
              </a:ln>
              <a:solidFill>
                <a:prstClr val="white"/>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2"/>
          <p:cNvSpPr>
            <a:spLocks noGrp="1"/>
          </p:cNvSpPr>
          <p:nvPr>
            <p:ph idx="1"/>
          </p:nvPr>
        </p:nvSpPr>
        <p:spPr>
          <a:xfrm>
            <a:off x="0" y="1063306"/>
            <a:ext cx="9144000" cy="4986512"/>
          </a:xfrm>
        </p:spPr>
        <p:txBody>
          <a:bodyPr>
            <a:normAutofit fontScale="92500" lnSpcReduction="10000"/>
          </a:bodyPr>
          <a:lstStyle/>
          <a:p>
            <a:pPr algn="just">
              <a:lnSpc>
                <a:spcPct val="150000"/>
              </a:lnSpc>
              <a:spcBef>
                <a:spcPts val="0"/>
              </a:spcBef>
            </a:pPr>
            <a:endParaRPr lang="en-US" sz="2400" dirty="0" smtClean="0">
              <a:solidFill>
                <a:prstClr val="black"/>
              </a:solidFill>
            </a:endParaRPr>
          </a:p>
          <a:p>
            <a:pPr algn="just">
              <a:lnSpc>
                <a:spcPct val="150000"/>
              </a:lnSpc>
              <a:spcBef>
                <a:spcPts val="0"/>
              </a:spcBef>
            </a:pPr>
            <a:r>
              <a:rPr lang="en-US" sz="2400" dirty="0" smtClean="0">
                <a:solidFill>
                  <a:prstClr val="black"/>
                </a:solidFill>
              </a:rPr>
              <a:t>To </a:t>
            </a:r>
            <a:r>
              <a:rPr lang="en-US" sz="2400" dirty="0">
                <a:solidFill>
                  <a:prstClr val="black"/>
                </a:solidFill>
              </a:rPr>
              <a:t>provide for consultation with the Minister in the appointment of the Chief Executive Officers of the entities; </a:t>
            </a:r>
          </a:p>
          <a:p>
            <a:pPr algn="just">
              <a:lnSpc>
                <a:spcPct val="150000"/>
              </a:lnSpc>
              <a:spcBef>
                <a:spcPts val="0"/>
              </a:spcBef>
            </a:pPr>
            <a:r>
              <a:rPr lang="en-US" sz="2400" dirty="0" smtClean="0">
                <a:solidFill>
                  <a:prstClr val="black"/>
                </a:solidFill>
              </a:rPr>
              <a:t>To </a:t>
            </a:r>
            <a:r>
              <a:rPr lang="en-US" sz="2400" dirty="0">
                <a:solidFill>
                  <a:prstClr val="black"/>
                </a:solidFill>
              </a:rPr>
              <a:t>provide for the limitation of the term of office of the Chief Executive Officers of the entities, </a:t>
            </a:r>
          </a:p>
          <a:p>
            <a:pPr algn="just">
              <a:lnSpc>
                <a:spcPct val="150000"/>
              </a:lnSpc>
              <a:spcBef>
                <a:spcPts val="0"/>
              </a:spcBef>
            </a:pPr>
            <a:r>
              <a:rPr lang="en-US" sz="2400" dirty="0">
                <a:solidFill>
                  <a:prstClr val="black"/>
                </a:solidFill>
              </a:rPr>
              <a:t>T</a:t>
            </a:r>
            <a:r>
              <a:rPr lang="en-US" sz="2400" dirty="0" smtClean="0">
                <a:solidFill>
                  <a:prstClr val="black"/>
                </a:solidFill>
              </a:rPr>
              <a:t>o </a:t>
            </a:r>
            <a:r>
              <a:rPr lang="en-US" sz="2400" dirty="0">
                <a:solidFill>
                  <a:prstClr val="black"/>
                </a:solidFill>
              </a:rPr>
              <a:t>provide for the determination by the Boards or Councils of the procedures </a:t>
            </a:r>
            <a:r>
              <a:rPr lang="en-US" sz="2400" dirty="0" smtClean="0">
                <a:solidFill>
                  <a:prstClr val="black"/>
                </a:solidFill>
              </a:rPr>
              <a:t>at the </a:t>
            </a:r>
            <a:r>
              <a:rPr lang="en-US" sz="2400" dirty="0">
                <a:solidFill>
                  <a:prstClr val="black"/>
                </a:solidFill>
              </a:rPr>
              <a:t>Boards’ or Councils’ meetings; </a:t>
            </a:r>
          </a:p>
          <a:p>
            <a:pPr algn="just">
              <a:lnSpc>
                <a:spcPct val="150000"/>
              </a:lnSpc>
              <a:spcBef>
                <a:spcPts val="0"/>
              </a:spcBef>
            </a:pPr>
            <a:r>
              <a:rPr lang="en-US" sz="2400" dirty="0">
                <a:solidFill>
                  <a:prstClr val="black"/>
                </a:solidFill>
              </a:rPr>
              <a:t>T</a:t>
            </a:r>
            <a:r>
              <a:rPr lang="en-US" sz="2400" dirty="0" smtClean="0">
                <a:solidFill>
                  <a:prstClr val="black"/>
                </a:solidFill>
              </a:rPr>
              <a:t>o </a:t>
            </a:r>
            <a:r>
              <a:rPr lang="en-US" sz="2400" dirty="0">
                <a:solidFill>
                  <a:prstClr val="black"/>
                </a:solidFill>
              </a:rPr>
              <a:t>provide for the procedure for the convening of the Boards’ or Councils’ meetings at the request of the members of the Boards or Councils; </a:t>
            </a:r>
          </a:p>
          <a:p>
            <a:pPr marL="0" indent="0" algn="just">
              <a:lnSpc>
                <a:spcPct val="150000"/>
              </a:lnSpc>
              <a:spcBef>
                <a:spcPts val="0"/>
              </a:spcBef>
            </a:pPr>
            <a:endParaRPr lang="en-GB" sz="2400" dirty="0" smtClean="0"/>
          </a:p>
        </p:txBody>
      </p:sp>
    </p:spTree>
    <p:extLst>
      <p:ext uri="{BB962C8B-B14F-4D97-AF65-F5344CB8AC3E}">
        <p14:creationId xmlns:p14="http://schemas.microsoft.com/office/powerpoint/2010/main" xmlns="" val="2316440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5800725"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endParaRPr kumimoji="0" lang="en-GB" sz="2800" b="0" i="0" u="none" strike="noStrike" kern="1200" cap="none" spc="0" normalizeH="0" baseline="0" noProof="0" dirty="0">
              <a:ln>
                <a:noFill/>
              </a:ln>
              <a:solidFill>
                <a:prstClr val="white"/>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2"/>
          <p:cNvSpPr>
            <a:spLocks noGrp="1"/>
          </p:cNvSpPr>
          <p:nvPr>
            <p:ph idx="1"/>
          </p:nvPr>
        </p:nvSpPr>
        <p:spPr>
          <a:xfrm>
            <a:off x="0" y="1063306"/>
            <a:ext cx="9042400" cy="5658170"/>
          </a:xfrm>
        </p:spPr>
        <p:txBody>
          <a:bodyPr>
            <a:normAutofit lnSpcReduction="10000"/>
          </a:bodyPr>
          <a:lstStyle/>
          <a:p>
            <a:pPr algn="just">
              <a:lnSpc>
                <a:spcPct val="150000"/>
              </a:lnSpc>
              <a:spcBef>
                <a:spcPts val="0"/>
              </a:spcBef>
            </a:pPr>
            <a:r>
              <a:rPr lang="en-US" sz="2000" dirty="0"/>
              <a:t>T</a:t>
            </a:r>
            <a:r>
              <a:rPr lang="en-US" sz="2000" dirty="0" smtClean="0"/>
              <a:t>o </a:t>
            </a:r>
            <a:r>
              <a:rPr lang="en-US" sz="2000" dirty="0"/>
              <a:t>provide for disclosure by members of the Boards or Councils of interests in the business of the entities and to harmonise the timeframes for making such disclosures to the Minister; </a:t>
            </a:r>
          </a:p>
          <a:p>
            <a:pPr algn="just">
              <a:lnSpc>
                <a:spcPct val="150000"/>
              </a:lnSpc>
              <a:spcBef>
                <a:spcPts val="0"/>
              </a:spcBef>
            </a:pPr>
            <a:r>
              <a:rPr lang="en-US" sz="2000" dirty="0"/>
              <a:t>T</a:t>
            </a:r>
            <a:r>
              <a:rPr lang="en-US" sz="2000" dirty="0" smtClean="0"/>
              <a:t>o </a:t>
            </a:r>
            <a:r>
              <a:rPr lang="en-US" sz="2000" dirty="0"/>
              <a:t>provide for the circumstances where the members of Boards or Councils are prohibited from participating or voting in Boards’ or Councils’ meetings; </a:t>
            </a:r>
          </a:p>
          <a:p>
            <a:pPr algn="just">
              <a:lnSpc>
                <a:spcPct val="150000"/>
              </a:lnSpc>
              <a:spcBef>
                <a:spcPts val="0"/>
              </a:spcBef>
            </a:pPr>
            <a:r>
              <a:rPr lang="en-US" sz="2000" dirty="0"/>
              <a:t>T</a:t>
            </a:r>
            <a:r>
              <a:rPr lang="en-US" sz="2000" dirty="0" smtClean="0"/>
              <a:t>o </a:t>
            </a:r>
            <a:r>
              <a:rPr lang="en-US" sz="2000" dirty="0"/>
              <a:t>provide for the circumstances where the decisions or acts authorised by the decisions of Boards or Councils may not be invalidated; </a:t>
            </a:r>
          </a:p>
          <a:p>
            <a:pPr algn="just">
              <a:lnSpc>
                <a:spcPct val="150000"/>
              </a:lnSpc>
              <a:spcBef>
                <a:spcPts val="0"/>
              </a:spcBef>
            </a:pPr>
            <a:r>
              <a:rPr lang="en-US" sz="2000" dirty="0"/>
              <a:t>T</a:t>
            </a:r>
            <a:r>
              <a:rPr lang="en-US" sz="2000" dirty="0" smtClean="0"/>
              <a:t>o </a:t>
            </a:r>
            <a:r>
              <a:rPr lang="en-US" sz="2000" dirty="0"/>
              <a:t>provide for the appointment and secondment of employees of the entities by the Chief Executive Officers and the determination of the conditions of appointment and secondment of employees by the Boards or Councils; </a:t>
            </a:r>
          </a:p>
          <a:p>
            <a:pPr algn="just">
              <a:lnSpc>
                <a:spcPct val="150000"/>
              </a:lnSpc>
              <a:spcBef>
                <a:spcPts val="0"/>
              </a:spcBef>
            </a:pPr>
            <a:r>
              <a:rPr lang="en-US" sz="2000" dirty="0"/>
              <a:t>T</a:t>
            </a:r>
            <a:r>
              <a:rPr lang="en-US" sz="2000" dirty="0" smtClean="0"/>
              <a:t>o </a:t>
            </a:r>
            <a:r>
              <a:rPr lang="en-US" sz="2000" dirty="0"/>
              <a:t>provide for the repeal of sections dealing with matters that are contained in the Public Finance Management Act, 1999; </a:t>
            </a:r>
          </a:p>
          <a:p>
            <a:endParaRPr lang="en-GB" sz="2400" dirty="0" smtClean="0"/>
          </a:p>
        </p:txBody>
      </p:sp>
    </p:spTree>
    <p:extLst>
      <p:ext uri="{BB962C8B-B14F-4D97-AF65-F5344CB8AC3E}">
        <p14:creationId xmlns:p14="http://schemas.microsoft.com/office/powerpoint/2010/main" xmlns="" val="3290212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16448</TotalTime>
  <Words>1565</Words>
  <Application>Microsoft Office PowerPoint</Application>
  <PresentationFormat>On-screen Show (4:3)</PresentationFormat>
  <Paragraphs>157</Paragraphs>
  <Slides>18</Slides>
  <Notes>1</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Office Theme</vt:lpstr>
      <vt:lpstr>1_Office Theme</vt:lpstr>
      <vt:lpstr>2_Office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Studio1</dc:creator>
  <cp:lastModifiedBy>PUMZA</cp:lastModifiedBy>
  <cp:revision>393</cp:revision>
  <cp:lastPrinted>2018-08-03T10:01:21Z</cp:lastPrinted>
  <dcterms:created xsi:type="dcterms:W3CDTF">2013-02-22T07:37:51Z</dcterms:created>
  <dcterms:modified xsi:type="dcterms:W3CDTF">2018-08-23T11:01:01Z</dcterms:modified>
</cp:coreProperties>
</file>