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3" r:id="rId3"/>
    <p:sldId id="257" r:id="rId4"/>
    <p:sldId id="294" r:id="rId5"/>
    <p:sldId id="295" r:id="rId6"/>
    <p:sldId id="297" r:id="rId7"/>
    <p:sldId id="258" r:id="rId8"/>
    <p:sldId id="263" r:id="rId9"/>
    <p:sldId id="264" r:id="rId10"/>
    <p:sldId id="288" r:id="rId11"/>
    <p:sldId id="266" r:id="rId12"/>
    <p:sldId id="289" r:id="rId13"/>
    <p:sldId id="267" r:id="rId14"/>
    <p:sldId id="292" r:id="rId15"/>
    <p:sldId id="290" r:id="rId16"/>
    <p:sldId id="291" r:id="rId17"/>
    <p:sldId id="268" r:id="rId18"/>
    <p:sldId id="287" r:id="rId19"/>
    <p:sldId id="269" r:id="rId20"/>
    <p:sldId id="270" r:id="rId21"/>
    <p:sldId id="271" r:id="rId22"/>
    <p:sldId id="259" r:id="rId23"/>
    <p:sldId id="277" r:id="rId24"/>
    <p:sldId id="274" r:id="rId25"/>
    <p:sldId id="275" r:id="rId26"/>
    <p:sldId id="276" r:id="rId27"/>
    <p:sldId id="278" r:id="rId28"/>
    <p:sldId id="279" r:id="rId29"/>
    <p:sldId id="280" r:id="rId30"/>
    <p:sldId id="281" r:id="rId31"/>
    <p:sldId id="260" r:id="rId32"/>
    <p:sldId id="283" r:id="rId33"/>
    <p:sldId id="282" r:id="rId34"/>
    <p:sldId id="262" r:id="rId35"/>
    <p:sldId id="285" r:id="rId36"/>
    <p:sldId id="286" r:id="rId37"/>
    <p:sldId id="284" r:id="rId38"/>
    <p:sldId id="261" r:id="rId39"/>
    <p:sldId id="296" r:id="rId40"/>
    <p:sldId id="2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6" autoAdjust="0"/>
    <p:restoredTop sz="94660"/>
  </p:normalViewPr>
  <p:slideViewPr>
    <p:cSldViewPr snapToGrid="0">
      <p:cViewPr varScale="1">
        <p:scale>
          <a:sx n="116" d="100"/>
          <a:sy n="116" d="100"/>
        </p:scale>
        <p:origin x="-408"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AE7983C2-816B-4FB4-B1F2-92455DD19471}" type="datetimeFigureOut">
              <a:rPr lang="en-ZA" smtClean="0"/>
              <a:pPr/>
              <a:t>2018/08/23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99135D4-F05B-4093-9883-2CB9DB0E9FA0}" type="slidenum">
              <a:rPr lang="en-ZA" smtClean="0"/>
              <a:pPr/>
              <a:t>‹#›</a:t>
            </a:fld>
            <a:endParaRPr lang="en-ZA"/>
          </a:p>
        </p:txBody>
      </p:sp>
    </p:spTree>
    <p:extLst>
      <p:ext uri="{BB962C8B-B14F-4D97-AF65-F5344CB8AC3E}">
        <p14:creationId xmlns:p14="http://schemas.microsoft.com/office/powerpoint/2010/main" xmlns="" val="2236360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AE7983C2-816B-4FB4-B1F2-92455DD19471}" type="datetimeFigureOut">
              <a:rPr lang="en-ZA" smtClean="0"/>
              <a:pPr/>
              <a:t>2018/08/23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99135D4-F05B-4093-9883-2CB9DB0E9FA0}" type="slidenum">
              <a:rPr lang="en-ZA" smtClean="0"/>
              <a:pPr/>
              <a:t>‹#›</a:t>
            </a:fld>
            <a:endParaRPr lang="en-ZA"/>
          </a:p>
        </p:txBody>
      </p:sp>
    </p:spTree>
    <p:extLst>
      <p:ext uri="{BB962C8B-B14F-4D97-AF65-F5344CB8AC3E}">
        <p14:creationId xmlns:p14="http://schemas.microsoft.com/office/powerpoint/2010/main" xmlns="" val="2867620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AE7983C2-816B-4FB4-B1F2-92455DD19471}" type="datetimeFigureOut">
              <a:rPr lang="en-ZA" smtClean="0"/>
              <a:pPr/>
              <a:t>2018/08/23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99135D4-F05B-4093-9883-2CB9DB0E9FA0}" type="slidenum">
              <a:rPr lang="en-ZA" smtClean="0"/>
              <a:pPr/>
              <a:t>‹#›</a:t>
            </a:fld>
            <a:endParaRPr lang="en-ZA"/>
          </a:p>
        </p:txBody>
      </p:sp>
    </p:spTree>
    <p:extLst>
      <p:ext uri="{BB962C8B-B14F-4D97-AF65-F5344CB8AC3E}">
        <p14:creationId xmlns:p14="http://schemas.microsoft.com/office/powerpoint/2010/main" xmlns="" val="1868668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AE7983C2-816B-4FB4-B1F2-92455DD19471}" type="datetimeFigureOut">
              <a:rPr lang="en-ZA" smtClean="0"/>
              <a:pPr/>
              <a:t>2018/08/23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99135D4-F05B-4093-9883-2CB9DB0E9FA0}" type="slidenum">
              <a:rPr lang="en-ZA" smtClean="0"/>
              <a:pPr/>
              <a:t>‹#›</a:t>
            </a:fld>
            <a:endParaRPr lang="en-ZA"/>
          </a:p>
        </p:txBody>
      </p:sp>
    </p:spTree>
    <p:extLst>
      <p:ext uri="{BB962C8B-B14F-4D97-AF65-F5344CB8AC3E}">
        <p14:creationId xmlns:p14="http://schemas.microsoft.com/office/powerpoint/2010/main" xmlns="" val="2036666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7983C2-816B-4FB4-B1F2-92455DD19471}" type="datetimeFigureOut">
              <a:rPr lang="en-ZA" smtClean="0"/>
              <a:pPr/>
              <a:t>2018/08/23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99135D4-F05B-4093-9883-2CB9DB0E9FA0}" type="slidenum">
              <a:rPr lang="en-ZA" smtClean="0"/>
              <a:pPr/>
              <a:t>‹#›</a:t>
            </a:fld>
            <a:endParaRPr lang="en-ZA"/>
          </a:p>
        </p:txBody>
      </p:sp>
    </p:spTree>
    <p:extLst>
      <p:ext uri="{BB962C8B-B14F-4D97-AF65-F5344CB8AC3E}">
        <p14:creationId xmlns:p14="http://schemas.microsoft.com/office/powerpoint/2010/main" xmlns="" val="1806887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AE7983C2-816B-4FB4-B1F2-92455DD19471}" type="datetimeFigureOut">
              <a:rPr lang="en-ZA" smtClean="0"/>
              <a:pPr/>
              <a:t>2018/08/23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99135D4-F05B-4093-9883-2CB9DB0E9FA0}" type="slidenum">
              <a:rPr lang="en-ZA" smtClean="0"/>
              <a:pPr/>
              <a:t>‹#›</a:t>
            </a:fld>
            <a:endParaRPr lang="en-ZA"/>
          </a:p>
        </p:txBody>
      </p:sp>
    </p:spTree>
    <p:extLst>
      <p:ext uri="{BB962C8B-B14F-4D97-AF65-F5344CB8AC3E}">
        <p14:creationId xmlns:p14="http://schemas.microsoft.com/office/powerpoint/2010/main" xmlns="" val="4265501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AE7983C2-816B-4FB4-B1F2-92455DD19471}" type="datetimeFigureOut">
              <a:rPr lang="en-ZA" smtClean="0"/>
              <a:pPr/>
              <a:t>2018/08/23</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899135D4-F05B-4093-9883-2CB9DB0E9FA0}" type="slidenum">
              <a:rPr lang="en-ZA" smtClean="0"/>
              <a:pPr/>
              <a:t>‹#›</a:t>
            </a:fld>
            <a:endParaRPr lang="en-ZA"/>
          </a:p>
        </p:txBody>
      </p:sp>
    </p:spTree>
    <p:extLst>
      <p:ext uri="{BB962C8B-B14F-4D97-AF65-F5344CB8AC3E}">
        <p14:creationId xmlns:p14="http://schemas.microsoft.com/office/powerpoint/2010/main" xmlns="" val="2570373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AE7983C2-816B-4FB4-B1F2-92455DD19471}" type="datetimeFigureOut">
              <a:rPr lang="en-ZA" smtClean="0"/>
              <a:pPr/>
              <a:t>2018/08/23</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899135D4-F05B-4093-9883-2CB9DB0E9FA0}" type="slidenum">
              <a:rPr lang="en-ZA" smtClean="0"/>
              <a:pPr/>
              <a:t>‹#›</a:t>
            </a:fld>
            <a:endParaRPr lang="en-ZA"/>
          </a:p>
        </p:txBody>
      </p:sp>
    </p:spTree>
    <p:extLst>
      <p:ext uri="{BB962C8B-B14F-4D97-AF65-F5344CB8AC3E}">
        <p14:creationId xmlns:p14="http://schemas.microsoft.com/office/powerpoint/2010/main" xmlns="" val="4086459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7983C2-816B-4FB4-B1F2-92455DD19471}" type="datetimeFigureOut">
              <a:rPr lang="en-ZA" smtClean="0"/>
              <a:pPr/>
              <a:t>2018/08/23</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899135D4-F05B-4093-9883-2CB9DB0E9FA0}" type="slidenum">
              <a:rPr lang="en-ZA" smtClean="0"/>
              <a:pPr/>
              <a:t>‹#›</a:t>
            </a:fld>
            <a:endParaRPr lang="en-ZA"/>
          </a:p>
        </p:txBody>
      </p:sp>
    </p:spTree>
    <p:extLst>
      <p:ext uri="{BB962C8B-B14F-4D97-AF65-F5344CB8AC3E}">
        <p14:creationId xmlns:p14="http://schemas.microsoft.com/office/powerpoint/2010/main" xmlns="" val="1071766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7983C2-816B-4FB4-B1F2-92455DD19471}" type="datetimeFigureOut">
              <a:rPr lang="en-ZA" smtClean="0"/>
              <a:pPr/>
              <a:t>2018/08/23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99135D4-F05B-4093-9883-2CB9DB0E9FA0}" type="slidenum">
              <a:rPr lang="en-ZA" smtClean="0"/>
              <a:pPr/>
              <a:t>‹#›</a:t>
            </a:fld>
            <a:endParaRPr lang="en-ZA"/>
          </a:p>
        </p:txBody>
      </p:sp>
    </p:spTree>
    <p:extLst>
      <p:ext uri="{BB962C8B-B14F-4D97-AF65-F5344CB8AC3E}">
        <p14:creationId xmlns:p14="http://schemas.microsoft.com/office/powerpoint/2010/main" xmlns="" val="3263146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7983C2-816B-4FB4-B1F2-92455DD19471}" type="datetimeFigureOut">
              <a:rPr lang="en-ZA" smtClean="0"/>
              <a:pPr/>
              <a:t>2018/08/23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99135D4-F05B-4093-9883-2CB9DB0E9FA0}" type="slidenum">
              <a:rPr lang="en-ZA" smtClean="0"/>
              <a:pPr/>
              <a:t>‹#›</a:t>
            </a:fld>
            <a:endParaRPr lang="en-ZA"/>
          </a:p>
        </p:txBody>
      </p:sp>
    </p:spTree>
    <p:extLst>
      <p:ext uri="{BB962C8B-B14F-4D97-AF65-F5344CB8AC3E}">
        <p14:creationId xmlns:p14="http://schemas.microsoft.com/office/powerpoint/2010/main" xmlns="" val="3583444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7983C2-816B-4FB4-B1F2-92455DD19471}" type="datetimeFigureOut">
              <a:rPr lang="en-ZA" smtClean="0"/>
              <a:pPr/>
              <a:t>2018/08/23</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9135D4-F05B-4093-9883-2CB9DB0E9FA0}" type="slidenum">
              <a:rPr lang="en-ZA" smtClean="0"/>
              <a:pPr/>
              <a:t>‹#›</a:t>
            </a:fld>
            <a:endParaRPr lang="en-ZA"/>
          </a:p>
        </p:txBody>
      </p:sp>
    </p:spTree>
    <p:extLst>
      <p:ext uri="{BB962C8B-B14F-4D97-AF65-F5344CB8AC3E}">
        <p14:creationId xmlns:p14="http://schemas.microsoft.com/office/powerpoint/2010/main" xmlns="" val="1034244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asbfeo.gov.au/what-we-do"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81451"/>
            <a:ext cx="9144000" cy="2387600"/>
          </a:xfrm>
        </p:spPr>
        <p:txBody>
          <a:bodyPr/>
          <a:lstStyle/>
          <a:p>
            <a:r>
              <a:rPr lang="en-ZA" dirty="0" smtClean="0"/>
              <a:t>Small Enterprises </a:t>
            </a:r>
            <a:r>
              <a:rPr lang="en-ZA" dirty="0" err="1" smtClean="0"/>
              <a:t>Ombud</a:t>
            </a:r>
            <a:r>
              <a:rPr lang="en-ZA" dirty="0" smtClean="0"/>
              <a:t> Service Bill</a:t>
            </a:r>
            <a:endParaRPr lang="en-ZA" dirty="0"/>
          </a:p>
        </p:txBody>
      </p:sp>
      <p:sp>
        <p:nvSpPr>
          <p:cNvPr id="3" name="Subtitle 2"/>
          <p:cNvSpPr>
            <a:spLocks noGrp="1"/>
          </p:cNvSpPr>
          <p:nvPr>
            <p:ph type="subTitle" idx="1"/>
          </p:nvPr>
        </p:nvSpPr>
        <p:spPr>
          <a:xfrm>
            <a:off x="1524000" y="3602037"/>
            <a:ext cx="9144000" cy="2669973"/>
          </a:xfrm>
        </p:spPr>
        <p:txBody>
          <a:bodyPr>
            <a:normAutofit fontScale="85000" lnSpcReduction="20000"/>
          </a:bodyPr>
          <a:lstStyle/>
          <a:p>
            <a:endParaRPr lang="en-ZA" dirty="0" smtClean="0"/>
          </a:p>
          <a:p>
            <a:r>
              <a:rPr lang="en-ZA" sz="3200" dirty="0" smtClean="0"/>
              <a:t>Presentation to the Portfolio Committee on </a:t>
            </a:r>
          </a:p>
          <a:p>
            <a:r>
              <a:rPr lang="en-ZA" sz="3200" dirty="0" smtClean="0"/>
              <a:t>Small Business Development </a:t>
            </a:r>
          </a:p>
          <a:p>
            <a:endParaRPr lang="en-ZA" dirty="0" smtClean="0"/>
          </a:p>
          <a:p>
            <a:endParaRPr lang="en-ZA" dirty="0" smtClean="0"/>
          </a:p>
          <a:p>
            <a:r>
              <a:rPr lang="en-ZA" dirty="0" smtClean="0"/>
              <a:t>Toby Chance MP</a:t>
            </a:r>
          </a:p>
          <a:p>
            <a:r>
              <a:rPr lang="en-ZA" dirty="0" smtClean="0"/>
              <a:t>22</a:t>
            </a:r>
            <a:r>
              <a:rPr lang="en-ZA" baseline="30000" dirty="0" smtClean="0"/>
              <a:t>nd</a:t>
            </a:r>
            <a:r>
              <a:rPr lang="en-ZA" dirty="0" smtClean="0"/>
              <a:t> August 2018</a:t>
            </a:r>
            <a:endParaRPr lang="en-ZA" dirty="0"/>
          </a:p>
        </p:txBody>
      </p:sp>
    </p:spTree>
    <p:extLst>
      <p:ext uri="{BB962C8B-B14F-4D97-AF65-F5344CB8AC3E}">
        <p14:creationId xmlns:p14="http://schemas.microsoft.com/office/powerpoint/2010/main" xmlns="" val="3453991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59222" y="1246575"/>
            <a:ext cx="3552393" cy="4736523"/>
          </a:xfrm>
          <a:prstGeom prst="rect">
            <a:avLst/>
          </a:prstGeom>
        </p:spPr>
      </p:pic>
      <p:sp>
        <p:nvSpPr>
          <p:cNvPr id="6" name="TextBox 5"/>
          <p:cNvSpPr txBox="1"/>
          <p:nvPr/>
        </p:nvSpPr>
        <p:spPr>
          <a:xfrm>
            <a:off x="399245" y="334850"/>
            <a:ext cx="6992152" cy="3016210"/>
          </a:xfrm>
          <a:prstGeom prst="rect">
            <a:avLst/>
          </a:prstGeom>
          <a:noFill/>
        </p:spPr>
        <p:txBody>
          <a:bodyPr wrap="square" rtlCol="0">
            <a:spAutoFit/>
          </a:bodyPr>
          <a:lstStyle/>
          <a:p>
            <a:r>
              <a:rPr lang="en-ZA" sz="2800" b="1" dirty="0" smtClean="0"/>
              <a:t>The Aldous Bill</a:t>
            </a:r>
          </a:p>
          <a:p>
            <a:endParaRPr lang="en-ZA" dirty="0"/>
          </a:p>
          <a:p>
            <a:r>
              <a:rPr lang="en-ZA" dirty="0"/>
              <a:t>Construction (Retention Deposit Schemes) Bill </a:t>
            </a:r>
            <a:endParaRPr lang="en-ZA" dirty="0" smtClean="0"/>
          </a:p>
          <a:p>
            <a:endParaRPr lang="en-ZA" dirty="0" smtClean="0"/>
          </a:p>
          <a:p>
            <a:r>
              <a:rPr lang="en-ZA" dirty="0" smtClean="0"/>
              <a:t>Peter Aldous’ Private Member’s Bill received its first reading in the House of Commons in January 2018. 12 Parliamentary sponsors across all parties</a:t>
            </a:r>
          </a:p>
          <a:p>
            <a:endParaRPr lang="en-ZA" dirty="0"/>
          </a:p>
          <a:p>
            <a:r>
              <a:rPr lang="en-ZA" dirty="0" smtClean="0"/>
              <a:t>Its purpose is to regulate the abuse of retentions in the construction industry – a form of late payment</a:t>
            </a:r>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9245" y="3614836"/>
            <a:ext cx="6565900" cy="2946400"/>
          </a:xfrm>
          <a:prstGeom prst="rect">
            <a:avLst/>
          </a:prstGeom>
        </p:spPr>
      </p:pic>
    </p:spTree>
    <p:extLst>
      <p:ext uri="{BB962C8B-B14F-4D97-AF65-F5344CB8AC3E}">
        <p14:creationId xmlns:p14="http://schemas.microsoft.com/office/powerpoint/2010/main" xmlns="" val="40238153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486" y="4205606"/>
            <a:ext cx="4713668" cy="2349739"/>
          </a:xfrm>
        </p:spPr>
        <p:txBody>
          <a:bodyPr>
            <a:normAutofit fontScale="77500" lnSpcReduction="20000"/>
          </a:bodyPr>
          <a:lstStyle/>
          <a:p>
            <a:r>
              <a:rPr lang="en-ZA" dirty="0" smtClean="0"/>
              <a:t>Established in terms of </a:t>
            </a:r>
            <a:r>
              <a:rPr lang="en-ZA" dirty="0"/>
              <a:t>the Australian Small Business and Family Enterprise Ombudsman Act </a:t>
            </a:r>
            <a:r>
              <a:rPr lang="en-ZA" dirty="0" smtClean="0"/>
              <a:t>2015</a:t>
            </a:r>
          </a:p>
          <a:p>
            <a:r>
              <a:rPr lang="en-ZA" dirty="0"/>
              <a:t>T</a:t>
            </a:r>
            <a:r>
              <a:rPr lang="en-ZA" dirty="0" smtClean="0"/>
              <a:t>wo </a:t>
            </a:r>
            <a:r>
              <a:rPr lang="en-ZA" dirty="0"/>
              <a:t>key functions: to </a:t>
            </a:r>
            <a:r>
              <a:rPr lang="en-ZA" b="1" dirty="0"/>
              <a:t>assist</a:t>
            </a:r>
            <a:r>
              <a:rPr lang="en-ZA" dirty="0"/>
              <a:t> and to </a:t>
            </a:r>
            <a:r>
              <a:rPr lang="en-ZA" b="1" dirty="0"/>
              <a:t>advocate</a:t>
            </a:r>
            <a:r>
              <a:rPr lang="en-ZA" dirty="0"/>
              <a:t> for small businesses and family enterprises</a:t>
            </a:r>
            <a:r>
              <a:rPr lang="en-ZA" dirty="0" smtClean="0"/>
              <a:t>.</a:t>
            </a:r>
          </a:p>
          <a:p>
            <a:r>
              <a:rPr lang="en-ZA" dirty="0" smtClean="0">
                <a:hlinkClick r:id="rId2"/>
              </a:rPr>
              <a:t>http://www.asbfeo.gov.au/what-we-do</a:t>
            </a:r>
            <a:endParaRPr lang="en-ZA" dirty="0">
              <a:hlinkClick r:id="rId2"/>
            </a:endParaRPr>
          </a:p>
          <a:p>
            <a:endParaRPr lang="en-ZA"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87154" y="4205606"/>
            <a:ext cx="6862070" cy="2292239"/>
          </a:xfrm>
          <a:prstGeom prst="rect">
            <a:avLst/>
          </a:prstGeom>
        </p:spPr>
      </p:pic>
      <p:pic>
        <p:nvPicPr>
          <p:cNvPr id="6" name="Picture 5"/>
          <p:cNvPicPr>
            <a:picLocks noChangeAspect="1"/>
          </p:cNvPicPr>
          <p:nvPr/>
        </p:nvPicPr>
        <p:blipFill>
          <a:blip r:embed="rId4" cstate="print"/>
          <a:stretch>
            <a:fillRect/>
          </a:stretch>
        </p:blipFill>
        <p:spPr>
          <a:xfrm>
            <a:off x="1655637" y="242829"/>
            <a:ext cx="8325490" cy="3520890"/>
          </a:xfrm>
          <a:prstGeom prst="rect">
            <a:avLst/>
          </a:prstGeom>
        </p:spPr>
      </p:pic>
    </p:spTree>
    <p:extLst>
      <p:ext uri="{BB962C8B-B14F-4D97-AF65-F5344CB8AC3E}">
        <p14:creationId xmlns:p14="http://schemas.microsoft.com/office/powerpoint/2010/main" xmlns="" val="41014000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b="1" dirty="0" smtClean="0"/>
              <a:t>India - Micro </a:t>
            </a:r>
            <a:r>
              <a:rPr lang="en-ZA" sz="3200" b="1" dirty="0"/>
              <a:t>and Small Enterprises Facilitation Councils</a:t>
            </a:r>
            <a:endParaRPr lang="en-ZA" sz="32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838200" y="1922507"/>
            <a:ext cx="8017831" cy="3666923"/>
          </a:xfrm>
        </p:spPr>
      </p:pic>
      <p:sp>
        <p:nvSpPr>
          <p:cNvPr id="5" name="TextBox 4"/>
          <p:cNvSpPr txBox="1"/>
          <p:nvPr/>
        </p:nvSpPr>
        <p:spPr>
          <a:xfrm>
            <a:off x="9440214" y="2459864"/>
            <a:ext cx="2530215" cy="2554545"/>
          </a:xfrm>
          <a:prstGeom prst="rect">
            <a:avLst/>
          </a:prstGeom>
          <a:noFill/>
        </p:spPr>
        <p:txBody>
          <a:bodyPr wrap="square" rtlCol="0">
            <a:spAutoFit/>
          </a:bodyPr>
          <a:lstStyle/>
          <a:p>
            <a:r>
              <a:rPr lang="en-ZA" sz="3200" dirty="0" smtClean="0"/>
              <a:t>Councils established in</a:t>
            </a:r>
          </a:p>
          <a:p>
            <a:r>
              <a:rPr lang="en-ZA" sz="3200" dirty="0" smtClean="0"/>
              <a:t>36 regions throughout</a:t>
            </a:r>
          </a:p>
          <a:p>
            <a:r>
              <a:rPr lang="en-ZA" sz="3200" dirty="0" smtClean="0"/>
              <a:t>India</a:t>
            </a:r>
            <a:endParaRPr lang="en-ZA" sz="3200" dirty="0"/>
          </a:p>
        </p:txBody>
      </p:sp>
    </p:spTree>
    <p:extLst>
      <p:ext uri="{BB962C8B-B14F-4D97-AF65-F5344CB8AC3E}">
        <p14:creationId xmlns:p14="http://schemas.microsoft.com/office/powerpoint/2010/main" xmlns="" val="20736989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275" y="373487"/>
            <a:ext cx="5499279" cy="6284889"/>
          </a:xfrm>
        </p:spPr>
        <p:txBody>
          <a:bodyPr>
            <a:normAutofit fontScale="85000" lnSpcReduction="10000"/>
          </a:bodyPr>
          <a:lstStyle/>
          <a:p>
            <a:r>
              <a:rPr lang="en-ZA" dirty="0" smtClean="0"/>
              <a:t>United States office of the National Ombudsman</a:t>
            </a:r>
          </a:p>
          <a:p>
            <a:pPr lvl="1"/>
            <a:r>
              <a:rPr lang="en-ZA" dirty="0"/>
              <a:t>The National Ombudsman's mission is to assist small businesses when they experience excessive or unfair federal regulatory enforcement actions, such as repetitive audits or investigations, excessive fines, penalties, threats, retaliation or other unfair enforcement action by a federal agency</a:t>
            </a:r>
            <a:r>
              <a:rPr lang="en-ZA" dirty="0" smtClean="0"/>
              <a:t>.</a:t>
            </a:r>
          </a:p>
          <a:p>
            <a:pPr lvl="1"/>
            <a:r>
              <a:rPr lang="en-ZA" dirty="0"/>
              <a:t>Congress established the Office of the National Ombudsman in 1996 as part of the Small Business Regulatory Enforcement Fairness Act (SBREFA). The Act ensures that businesses, small government entities, and small </a:t>
            </a:r>
            <a:r>
              <a:rPr lang="en-ZA" dirty="0" smtClean="0"/>
              <a:t>non profit </a:t>
            </a:r>
            <a:r>
              <a:rPr lang="en-ZA" dirty="0"/>
              <a:t>organizations that experience unfair regulatory enforcement actions by federal agencies have a means to comment about such actions</a:t>
            </a:r>
            <a:r>
              <a:rPr lang="en-ZA" dirty="0" smtClean="0"/>
              <a:t>.</a:t>
            </a:r>
          </a:p>
          <a:p>
            <a:pPr lvl="1"/>
            <a:r>
              <a:rPr lang="en-ZA" dirty="0"/>
              <a:t>The SBA Administrator is required to appoint 10 Small Business Regulatory Fairness Boards. The Ombudsman </a:t>
            </a:r>
            <a:r>
              <a:rPr lang="en-ZA" dirty="0" smtClean="0"/>
              <a:t>coordinates </a:t>
            </a:r>
            <a:r>
              <a:rPr lang="en-ZA" dirty="0"/>
              <a:t>activities of </a:t>
            </a:r>
            <a:r>
              <a:rPr lang="en-ZA" dirty="0" smtClean="0"/>
              <a:t>the </a:t>
            </a:r>
            <a:r>
              <a:rPr lang="en-ZA" dirty="0"/>
              <a:t>boards </a:t>
            </a:r>
            <a:r>
              <a:rPr lang="en-ZA" dirty="0" smtClean="0"/>
              <a:t>which are </a:t>
            </a:r>
            <a:r>
              <a:rPr lang="en-ZA" dirty="0"/>
              <a:t>comprised of five volunteer small business owners.</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177376" y="373487"/>
            <a:ext cx="3267389" cy="5806971"/>
          </a:xfrm>
          <a:prstGeom prst="rect">
            <a:avLst/>
          </a:prstGeom>
        </p:spPr>
      </p:pic>
    </p:spTree>
    <p:extLst>
      <p:ext uri="{BB962C8B-B14F-4D97-AF65-F5344CB8AC3E}">
        <p14:creationId xmlns:p14="http://schemas.microsoft.com/office/powerpoint/2010/main" xmlns="" val="33223441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32556" y="1150334"/>
            <a:ext cx="6540500" cy="37846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530912" y="2401193"/>
            <a:ext cx="2857500" cy="1727200"/>
          </a:xfrm>
          <a:prstGeom prst="rect">
            <a:avLst/>
          </a:prstGeom>
        </p:spPr>
      </p:pic>
      <p:sp>
        <p:nvSpPr>
          <p:cNvPr id="3" name="TextBox 2"/>
          <p:cNvSpPr txBox="1"/>
          <p:nvPr/>
        </p:nvSpPr>
        <p:spPr>
          <a:xfrm>
            <a:off x="8392732" y="4481849"/>
            <a:ext cx="3799268" cy="1323439"/>
          </a:xfrm>
          <a:prstGeom prst="rect">
            <a:avLst/>
          </a:prstGeom>
          <a:noFill/>
        </p:spPr>
        <p:txBody>
          <a:bodyPr wrap="square" rtlCol="0">
            <a:spAutoFit/>
          </a:bodyPr>
          <a:lstStyle/>
          <a:p>
            <a:r>
              <a:rPr lang="en-ZA" sz="2000" dirty="0" smtClean="0"/>
              <a:t>Arbitration Foundation of </a:t>
            </a:r>
          </a:p>
          <a:p>
            <a:r>
              <a:rPr lang="en-ZA" sz="2000" dirty="0" smtClean="0"/>
              <a:t>South Africa still inaccessible </a:t>
            </a:r>
          </a:p>
          <a:p>
            <a:r>
              <a:rPr lang="en-ZA" sz="2000" dirty="0" smtClean="0"/>
              <a:t>for small businesses due to </a:t>
            </a:r>
          </a:p>
          <a:p>
            <a:r>
              <a:rPr lang="en-ZA" sz="2000" dirty="0" smtClean="0"/>
              <a:t>high cost of legal fees</a:t>
            </a:r>
            <a:endParaRPr lang="en-ZA" sz="2000" dirty="0"/>
          </a:p>
        </p:txBody>
      </p:sp>
    </p:spTree>
    <p:extLst>
      <p:ext uri="{BB962C8B-B14F-4D97-AF65-F5344CB8AC3E}">
        <p14:creationId xmlns:p14="http://schemas.microsoft.com/office/powerpoint/2010/main" xmlns="" val="316708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What factors were considered in writing the bill?</a:t>
            </a:r>
            <a:endParaRPr lang="en-ZA" dirty="0"/>
          </a:p>
        </p:txBody>
      </p:sp>
      <p:sp>
        <p:nvSpPr>
          <p:cNvPr id="3" name="Content Placeholder 2"/>
          <p:cNvSpPr>
            <a:spLocks noGrp="1"/>
          </p:cNvSpPr>
          <p:nvPr>
            <p:ph idx="1"/>
          </p:nvPr>
        </p:nvSpPr>
        <p:spPr>
          <a:xfrm>
            <a:off x="838200" y="2302143"/>
            <a:ext cx="10515600" cy="3454713"/>
          </a:xfrm>
        </p:spPr>
        <p:txBody>
          <a:bodyPr>
            <a:normAutofit/>
          </a:bodyPr>
          <a:lstStyle/>
          <a:p>
            <a:pPr lvl="0"/>
            <a:r>
              <a:rPr lang="en-ZA" sz="2400" dirty="0"/>
              <a:t>Scope: The size and nature of businesses that can approach the Ombudsman (as well as government agencies)</a:t>
            </a:r>
          </a:p>
          <a:p>
            <a:pPr lvl="0"/>
            <a:r>
              <a:rPr lang="en-ZA" sz="2400" dirty="0"/>
              <a:t>Functions: Assistance, advocacy, dispute resolution processes, investigative hearings or inquiries</a:t>
            </a:r>
          </a:p>
          <a:p>
            <a:pPr lvl="0"/>
            <a:r>
              <a:rPr lang="en-ZA" sz="2400" dirty="0"/>
              <a:t>Powers: legally binding decisions; voluntary association</a:t>
            </a:r>
          </a:p>
          <a:p>
            <a:pPr lvl="0"/>
            <a:r>
              <a:rPr lang="en-ZA" sz="2400" dirty="0"/>
              <a:t>Administration: Which entity would administer the office?</a:t>
            </a:r>
          </a:p>
          <a:p>
            <a:pPr lvl="0"/>
            <a:r>
              <a:rPr lang="en-ZA" sz="2400" dirty="0"/>
              <a:t>Type: Executive, legislative or </a:t>
            </a:r>
            <a:r>
              <a:rPr lang="en-ZA" sz="2400" dirty="0" smtClean="0"/>
              <a:t>organisational</a:t>
            </a:r>
            <a:endParaRPr lang="en-ZA" sz="2400" dirty="0"/>
          </a:p>
        </p:txBody>
      </p:sp>
    </p:spTree>
    <p:extLst>
      <p:ext uri="{BB962C8B-B14F-4D97-AF65-F5344CB8AC3E}">
        <p14:creationId xmlns:p14="http://schemas.microsoft.com/office/powerpoint/2010/main" xmlns="" val="32891603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9716" y="2250628"/>
            <a:ext cx="10515600" cy="4351338"/>
          </a:xfrm>
        </p:spPr>
        <p:txBody>
          <a:bodyPr>
            <a:normAutofit lnSpcReduction="10000"/>
          </a:bodyPr>
          <a:lstStyle/>
          <a:p>
            <a:pPr marL="0" indent="0" fontAlgn="base">
              <a:buNone/>
            </a:pPr>
            <a:r>
              <a:rPr lang="en-ZA" b="1" dirty="0"/>
              <a:t>Ombudsman Standards</a:t>
            </a:r>
          </a:p>
          <a:p>
            <a:pPr marL="0" indent="0" fontAlgn="base">
              <a:buNone/>
            </a:pPr>
            <a:r>
              <a:rPr lang="en-ZA" dirty="0"/>
              <a:t>The term ‘Ombudsman’ should only be used if six key criteria are met. Those criteria are</a:t>
            </a:r>
            <a:r>
              <a:rPr lang="en-ZA" dirty="0" smtClean="0"/>
              <a:t>:</a:t>
            </a:r>
          </a:p>
          <a:p>
            <a:pPr marL="0" indent="0" fontAlgn="base">
              <a:buNone/>
            </a:pPr>
            <a:endParaRPr lang="en-ZA" dirty="0"/>
          </a:p>
          <a:p>
            <a:pPr lvl="1" fontAlgn="base"/>
            <a:r>
              <a:rPr lang="en-ZA" dirty="0"/>
              <a:t>Independence of the Ombudsman from those whom the Ombudsman has the power to </a:t>
            </a:r>
            <a:r>
              <a:rPr lang="en-ZA" dirty="0" smtClean="0"/>
              <a:t>investigate</a:t>
            </a:r>
            <a:endParaRPr lang="en-ZA" dirty="0"/>
          </a:p>
          <a:p>
            <a:pPr lvl="1" fontAlgn="base"/>
            <a:r>
              <a:rPr lang="en-ZA" dirty="0" smtClean="0"/>
              <a:t>Accessibility</a:t>
            </a:r>
            <a:endParaRPr lang="en-ZA" dirty="0"/>
          </a:p>
          <a:p>
            <a:pPr lvl="1" fontAlgn="base"/>
            <a:r>
              <a:rPr lang="en-ZA" dirty="0" smtClean="0"/>
              <a:t>Fairness</a:t>
            </a:r>
            <a:endParaRPr lang="en-ZA" dirty="0"/>
          </a:p>
          <a:p>
            <a:pPr lvl="1" fontAlgn="base"/>
            <a:r>
              <a:rPr lang="en-ZA" dirty="0"/>
              <a:t>Public </a:t>
            </a:r>
            <a:r>
              <a:rPr lang="en-ZA" dirty="0" smtClean="0"/>
              <a:t>accountability</a:t>
            </a:r>
            <a:endParaRPr lang="en-ZA" dirty="0"/>
          </a:p>
          <a:p>
            <a:pPr lvl="1" fontAlgn="base"/>
            <a:r>
              <a:rPr lang="en-ZA" dirty="0" smtClean="0"/>
              <a:t>Effectiveness</a:t>
            </a:r>
            <a:endParaRPr lang="en-ZA" dirty="0"/>
          </a:p>
          <a:p>
            <a:pPr lvl="1" fontAlgn="base"/>
            <a:r>
              <a:rPr lang="en-ZA" dirty="0" smtClean="0"/>
              <a:t>Impartiality</a:t>
            </a:r>
            <a:endParaRPr lang="en-ZA" dirty="0"/>
          </a:p>
          <a:p>
            <a:endParaRPr lang="en-Z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291258" y="345220"/>
            <a:ext cx="3178488" cy="174252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986520" y="4428053"/>
            <a:ext cx="3009900" cy="2336800"/>
          </a:xfrm>
          <a:prstGeom prst="rect">
            <a:avLst/>
          </a:prstGeom>
        </p:spPr>
      </p:pic>
    </p:spTree>
    <p:extLst>
      <p:ext uri="{BB962C8B-B14F-4D97-AF65-F5344CB8AC3E}">
        <p14:creationId xmlns:p14="http://schemas.microsoft.com/office/powerpoint/2010/main" xmlns="" val="16957107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986" y="0"/>
            <a:ext cx="10515600" cy="1325563"/>
          </a:xfrm>
        </p:spPr>
        <p:txBody>
          <a:bodyPr/>
          <a:lstStyle/>
          <a:p>
            <a:r>
              <a:rPr lang="en-ZA" dirty="0" smtClean="0"/>
              <a:t>The bill’s sections </a:t>
            </a:r>
            <a:endParaRPr lang="en-ZA" dirty="0"/>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47383" y="1414531"/>
            <a:ext cx="6305040" cy="487036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18187" y="6351501"/>
            <a:ext cx="6030354" cy="434790"/>
          </a:xfrm>
          <a:prstGeom prst="rect">
            <a:avLst/>
          </a:prstGeom>
        </p:spPr>
      </p:pic>
    </p:spTree>
    <p:extLst>
      <p:ext uri="{BB962C8B-B14F-4D97-AF65-F5344CB8AC3E}">
        <p14:creationId xmlns:p14="http://schemas.microsoft.com/office/powerpoint/2010/main" xmlns="" val="32881752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430186" y="218940"/>
            <a:ext cx="8149828" cy="6349285"/>
          </a:xfrm>
        </p:spPr>
      </p:pic>
    </p:spTree>
    <p:extLst>
      <p:ext uri="{BB962C8B-B14F-4D97-AF65-F5344CB8AC3E}">
        <p14:creationId xmlns:p14="http://schemas.microsoft.com/office/powerpoint/2010/main" xmlns="" val="13257083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10108" y="891861"/>
            <a:ext cx="8623300" cy="5257800"/>
          </a:xfrm>
          <a:prstGeom prst="rect">
            <a:avLst/>
          </a:prstGeom>
        </p:spPr>
      </p:pic>
    </p:spTree>
    <p:extLst>
      <p:ext uri="{BB962C8B-B14F-4D97-AF65-F5344CB8AC3E}">
        <p14:creationId xmlns:p14="http://schemas.microsoft.com/office/powerpoint/2010/main" xmlns="" val="16157747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Agenda</a:t>
            </a:r>
            <a:endParaRPr lang="en-ZA"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ZA" dirty="0" smtClean="0"/>
              <a:t>Why is this bill necessary?</a:t>
            </a:r>
          </a:p>
          <a:p>
            <a:pPr marL="514350" indent="-514350">
              <a:buFont typeface="+mj-lt"/>
              <a:buAutoNum type="arabicPeriod"/>
            </a:pPr>
            <a:r>
              <a:rPr lang="en-ZA" dirty="0" smtClean="0"/>
              <a:t>What are the international precedents?</a:t>
            </a:r>
          </a:p>
          <a:p>
            <a:pPr marL="514350" indent="-514350">
              <a:buFont typeface="+mj-lt"/>
              <a:buAutoNum type="arabicPeriod"/>
            </a:pPr>
            <a:r>
              <a:rPr lang="en-ZA" dirty="0" smtClean="0"/>
              <a:t>What factors were considered in writing this bill?</a:t>
            </a:r>
          </a:p>
          <a:p>
            <a:pPr marL="514350" indent="-514350">
              <a:buFont typeface="+mj-lt"/>
              <a:buAutoNum type="arabicPeriod"/>
            </a:pPr>
            <a:r>
              <a:rPr lang="en-ZA" dirty="0" smtClean="0"/>
              <a:t>The bill’s sections</a:t>
            </a:r>
          </a:p>
          <a:p>
            <a:pPr marL="514350" indent="-514350">
              <a:buFont typeface="+mj-lt"/>
              <a:buAutoNum type="arabicPeriod"/>
            </a:pPr>
            <a:r>
              <a:rPr lang="en-ZA" dirty="0" smtClean="0"/>
              <a:t>What are the main provisions of the bill?</a:t>
            </a:r>
          </a:p>
          <a:p>
            <a:pPr marL="514350" indent="-514350">
              <a:buFont typeface="+mj-lt"/>
              <a:buAutoNum type="arabicPeriod"/>
            </a:pPr>
            <a:r>
              <a:rPr lang="en-ZA" dirty="0" smtClean="0"/>
              <a:t>What is the anticipated cost of the </a:t>
            </a:r>
            <a:r>
              <a:rPr lang="en-ZA" dirty="0" err="1" smtClean="0"/>
              <a:t>Ombud</a:t>
            </a:r>
            <a:r>
              <a:rPr lang="en-ZA" dirty="0" smtClean="0"/>
              <a:t> Service?</a:t>
            </a:r>
            <a:endParaRPr lang="en-ZA" dirty="0"/>
          </a:p>
          <a:p>
            <a:pPr marL="514350" indent="-514350">
              <a:buFont typeface="+mj-lt"/>
              <a:buAutoNum type="arabicPeriod"/>
            </a:pPr>
            <a:r>
              <a:rPr lang="en-ZA" dirty="0" smtClean="0"/>
              <a:t>What measures are necessary to treat causes of disputes?</a:t>
            </a:r>
          </a:p>
          <a:p>
            <a:pPr marL="514350" indent="-514350">
              <a:buFont typeface="+mj-lt"/>
              <a:buAutoNum type="arabicPeriod"/>
            </a:pPr>
            <a:r>
              <a:rPr lang="en-ZA" dirty="0" smtClean="0"/>
              <a:t>What have submissions/comments said?</a:t>
            </a:r>
          </a:p>
          <a:p>
            <a:pPr marL="514350" indent="-514350">
              <a:buFont typeface="+mj-lt"/>
              <a:buAutoNum type="arabicPeriod"/>
            </a:pPr>
            <a:r>
              <a:rPr lang="en-ZA" dirty="0" smtClean="0"/>
              <a:t>What are the benefits to the economy and society?</a:t>
            </a:r>
          </a:p>
          <a:p>
            <a:pPr marL="514350" indent="-514350">
              <a:buFont typeface="+mj-lt"/>
              <a:buAutoNum type="arabicPeriod"/>
            </a:pPr>
            <a:r>
              <a:rPr lang="en-ZA" dirty="0" smtClean="0"/>
              <a:t>Conclusion</a:t>
            </a:r>
            <a:endParaRPr lang="en-ZA" dirty="0"/>
          </a:p>
        </p:txBody>
      </p:sp>
    </p:spTree>
    <p:extLst>
      <p:ext uri="{BB962C8B-B14F-4D97-AF65-F5344CB8AC3E}">
        <p14:creationId xmlns:p14="http://schemas.microsoft.com/office/powerpoint/2010/main" xmlns="" val="36284100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66681" y="382076"/>
            <a:ext cx="8126922" cy="5864178"/>
          </a:xfrm>
          <a:prstGeom prst="rect">
            <a:avLst/>
          </a:prstGeom>
        </p:spPr>
      </p:pic>
    </p:spTree>
    <p:extLst>
      <p:ext uri="{BB962C8B-B14F-4D97-AF65-F5344CB8AC3E}">
        <p14:creationId xmlns:p14="http://schemas.microsoft.com/office/powerpoint/2010/main" xmlns="" val="3533132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16638" y="1487868"/>
            <a:ext cx="8636000" cy="4165600"/>
          </a:xfrm>
          <a:prstGeom prst="rect">
            <a:avLst/>
          </a:prstGeom>
        </p:spPr>
      </p:pic>
    </p:spTree>
    <p:extLst>
      <p:ext uri="{BB962C8B-B14F-4D97-AF65-F5344CB8AC3E}">
        <p14:creationId xmlns:p14="http://schemas.microsoft.com/office/powerpoint/2010/main" xmlns="" val="21525258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349" y="49499"/>
            <a:ext cx="10515600" cy="1325563"/>
          </a:xfrm>
        </p:spPr>
        <p:txBody>
          <a:bodyPr/>
          <a:lstStyle/>
          <a:p>
            <a:r>
              <a:rPr lang="en-ZA" dirty="0" smtClean="0"/>
              <a:t>What are the main provisions of the bill?</a:t>
            </a:r>
            <a:endParaRPr lang="en-ZA" dirty="0"/>
          </a:p>
        </p:txBody>
      </p:sp>
      <p:sp>
        <p:nvSpPr>
          <p:cNvPr id="4" name="TextBox 3"/>
          <p:cNvSpPr txBox="1"/>
          <p:nvPr/>
        </p:nvSpPr>
        <p:spPr>
          <a:xfrm>
            <a:off x="838200" y="1690688"/>
            <a:ext cx="8661685" cy="1477328"/>
          </a:xfrm>
          <a:prstGeom prst="rect">
            <a:avLst/>
          </a:prstGeom>
          <a:noFill/>
        </p:spPr>
        <p:txBody>
          <a:bodyPr wrap="square" rtlCol="0">
            <a:spAutoFit/>
          </a:bodyPr>
          <a:lstStyle/>
          <a:p>
            <a:r>
              <a:rPr lang="en-ZA" b="1"/>
              <a:t>3. </a:t>
            </a:r>
            <a:r>
              <a:rPr lang="en-ZA"/>
              <a:t>(1) The Small Enterprises Ombud Service is hereby established as a juristic person.</a:t>
            </a:r>
          </a:p>
          <a:p>
            <a:r>
              <a:rPr lang="en-ZA"/>
              <a:t>(2) The Service operates as a national public entity listed in terms of the Public</a:t>
            </a:r>
          </a:p>
          <a:p>
            <a:r>
              <a:rPr lang="en-ZA"/>
              <a:t>Finance Management Act with its executive authority vested in the Minister.</a:t>
            </a:r>
          </a:p>
          <a:p>
            <a:r>
              <a:rPr lang="en-ZA"/>
              <a:t>(3) The Service must establish a national head office and regional offices.</a:t>
            </a:r>
          </a:p>
          <a:p>
            <a:r>
              <a:rPr lang="en-ZA"/>
              <a:t>(4) The provisions of the Public Finance Management Act apply to the Service.</a:t>
            </a:r>
            <a:endParaRPr lang="en-ZA" dirty="0"/>
          </a:p>
        </p:txBody>
      </p:sp>
      <p:sp>
        <p:nvSpPr>
          <p:cNvPr id="5" name="TextBox 4"/>
          <p:cNvSpPr txBox="1"/>
          <p:nvPr/>
        </p:nvSpPr>
        <p:spPr>
          <a:xfrm>
            <a:off x="838200" y="3799268"/>
            <a:ext cx="7666842" cy="2031325"/>
          </a:xfrm>
          <a:prstGeom prst="rect">
            <a:avLst/>
          </a:prstGeom>
          <a:noFill/>
        </p:spPr>
        <p:txBody>
          <a:bodyPr wrap="none" rtlCol="0">
            <a:spAutoFit/>
          </a:bodyPr>
          <a:lstStyle/>
          <a:p>
            <a:r>
              <a:rPr lang="en-ZA" b="1" dirty="0"/>
              <a:t>4. </a:t>
            </a:r>
            <a:r>
              <a:rPr lang="en-ZA" dirty="0"/>
              <a:t>(1) The Service must—</a:t>
            </a:r>
          </a:p>
          <a:p>
            <a:r>
              <a:rPr lang="en-ZA" i="1" dirty="0"/>
              <a:t>(a) </a:t>
            </a:r>
            <a:r>
              <a:rPr lang="en-ZA" dirty="0"/>
              <a:t>develop and provide a dispute resolution service in terms of this Act;</a:t>
            </a:r>
          </a:p>
          <a:p>
            <a:r>
              <a:rPr lang="en-ZA" i="1" dirty="0"/>
              <a:t>(b) </a:t>
            </a:r>
            <a:r>
              <a:rPr lang="en-ZA" dirty="0"/>
              <a:t>provide training for conciliators, adjudicators and other employees of the</a:t>
            </a:r>
          </a:p>
          <a:p>
            <a:r>
              <a:rPr lang="en-ZA" dirty="0"/>
              <a:t>Service; and</a:t>
            </a:r>
          </a:p>
          <a:p>
            <a:r>
              <a:rPr lang="en-ZA" i="1" dirty="0"/>
              <a:t>(c) </a:t>
            </a:r>
            <a:r>
              <a:rPr lang="en-ZA" dirty="0"/>
              <a:t>take custody of, preserve and provide public access electronically or by other</a:t>
            </a:r>
          </a:p>
          <a:p>
            <a:r>
              <a:rPr lang="en-ZA" dirty="0"/>
              <a:t>means to small enterprises documentation and information such as may be</a:t>
            </a:r>
          </a:p>
          <a:p>
            <a:r>
              <a:rPr lang="en-ZA" dirty="0"/>
              <a:t>determined by the Minister by notice in the </a:t>
            </a:r>
            <a:r>
              <a:rPr lang="en-ZA" i="1" dirty="0"/>
              <a:t>Gazette</a:t>
            </a:r>
            <a:r>
              <a:rPr lang="en-ZA" dirty="0"/>
              <a:t>.</a:t>
            </a:r>
          </a:p>
        </p:txBody>
      </p:sp>
    </p:spTree>
    <p:extLst>
      <p:ext uri="{BB962C8B-B14F-4D97-AF65-F5344CB8AC3E}">
        <p14:creationId xmlns:p14="http://schemas.microsoft.com/office/powerpoint/2010/main" xmlns="" val="31307085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2923504"/>
            <a:ext cx="8212889" cy="3693319"/>
          </a:xfrm>
          <a:prstGeom prst="rect">
            <a:avLst/>
          </a:prstGeom>
          <a:noFill/>
        </p:spPr>
        <p:txBody>
          <a:bodyPr wrap="none" rtlCol="0">
            <a:spAutoFit/>
          </a:bodyPr>
          <a:lstStyle/>
          <a:p>
            <a:r>
              <a:rPr lang="en-ZA" b="1" dirty="0"/>
              <a:t>Appointment of Chief </a:t>
            </a:r>
            <a:r>
              <a:rPr lang="en-ZA" b="1" dirty="0" err="1"/>
              <a:t>Ombud</a:t>
            </a:r>
            <a:r>
              <a:rPr lang="en-ZA" b="1" dirty="0"/>
              <a:t> and chief financial officer</a:t>
            </a:r>
            <a:endParaRPr lang="en-ZA" b="1" dirty="0" smtClean="0"/>
          </a:p>
          <a:p>
            <a:endParaRPr lang="en-ZA" b="1" dirty="0"/>
          </a:p>
          <a:p>
            <a:r>
              <a:rPr lang="en-ZA" b="1" dirty="0" smtClean="0"/>
              <a:t>14</a:t>
            </a:r>
            <a:r>
              <a:rPr lang="en-ZA" b="1" dirty="0"/>
              <a:t>. </a:t>
            </a:r>
            <a:r>
              <a:rPr lang="en-ZA" dirty="0"/>
              <a:t>(1) The Board must, with the approval of the Minister, appoint a Chief </a:t>
            </a:r>
            <a:r>
              <a:rPr lang="en-ZA" dirty="0" err="1"/>
              <a:t>Ombud</a:t>
            </a:r>
            <a:r>
              <a:rPr lang="en-ZA" dirty="0"/>
              <a:t> and</a:t>
            </a:r>
          </a:p>
          <a:p>
            <a:r>
              <a:rPr lang="en-ZA" dirty="0"/>
              <a:t>a chief financial officer to assist the Service in meeting its objectives.</a:t>
            </a:r>
          </a:p>
          <a:p>
            <a:r>
              <a:rPr lang="en-ZA" dirty="0"/>
              <a:t>(2) The Board must invite applications for the posts of Chief </a:t>
            </a:r>
            <a:r>
              <a:rPr lang="en-ZA" dirty="0" err="1"/>
              <a:t>Ombud</a:t>
            </a:r>
            <a:r>
              <a:rPr lang="en-ZA" dirty="0"/>
              <a:t> and chief</a:t>
            </a:r>
          </a:p>
          <a:p>
            <a:r>
              <a:rPr lang="en-ZA" dirty="0"/>
              <a:t>financial officer by publishing advertisements in the media.</a:t>
            </a:r>
          </a:p>
          <a:p>
            <a:r>
              <a:rPr lang="en-ZA" dirty="0"/>
              <a:t>(3) The appointment must be made after following a transparent and competitive</a:t>
            </a:r>
          </a:p>
          <a:p>
            <a:r>
              <a:rPr lang="en-ZA" dirty="0"/>
              <a:t>process.</a:t>
            </a:r>
          </a:p>
          <a:p>
            <a:r>
              <a:rPr lang="en-ZA" dirty="0"/>
              <a:t>(4) A person appointed as Chief </a:t>
            </a:r>
            <a:r>
              <a:rPr lang="en-ZA" dirty="0" err="1"/>
              <a:t>Ombud</a:t>
            </a:r>
            <a:r>
              <a:rPr lang="en-ZA" dirty="0"/>
              <a:t> or chief financial officer must—</a:t>
            </a:r>
          </a:p>
          <a:p>
            <a:r>
              <a:rPr lang="en-ZA" i="1" dirty="0"/>
              <a:t>(a) </a:t>
            </a:r>
            <a:r>
              <a:rPr lang="en-ZA" dirty="0"/>
              <a:t>have suitable qualifications and experience relevant to the functions of the</a:t>
            </a:r>
          </a:p>
          <a:p>
            <a:r>
              <a:rPr lang="en-ZA" dirty="0"/>
              <a:t>Service;</a:t>
            </a:r>
          </a:p>
          <a:p>
            <a:r>
              <a:rPr lang="en-ZA" i="1" dirty="0" smtClean="0"/>
              <a:t>(</a:t>
            </a:r>
            <a:r>
              <a:rPr lang="en-ZA" i="1" dirty="0"/>
              <a:t>b) </a:t>
            </a:r>
            <a:r>
              <a:rPr lang="en-ZA" dirty="0"/>
              <a:t>have suitable expertise in and understanding of small enterprises; and</a:t>
            </a:r>
          </a:p>
          <a:p>
            <a:r>
              <a:rPr lang="en-ZA" i="1" dirty="0"/>
              <a:t>(c) </a:t>
            </a:r>
            <a:r>
              <a:rPr lang="en-ZA" dirty="0"/>
              <a:t>not be disqualified as contemplated in section 9.</a:t>
            </a:r>
          </a:p>
        </p:txBody>
      </p:sp>
      <p:pic>
        <p:nvPicPr>
          <p:cNvPr id="2" name="Picture 1"/>
          <p:cNvPicPr>
            <a:picLocks noChangeAspect="1"/>
          </p:cNvPicPr>
          <p:nvPr/>
        </p:nvPicPr>
        <p:blipFill>
          <a:blip r:embed="rId2" cstate="print"/>
          <a:stretch>
            <a:fillRect/>
          </a:stretch>
        </p:blipFill>
        <p:spPr>
          <a:xfrm>
            <a:off x="735478" y="228838"/>
            <a:ext cx="8711939" cy="2694666"/>
          </a:xfrm>
          <a:prstGeom prst="rect">
            <a:avLst/>
          </a:prstGeom>
        </p:spPr>
      </p:pic>
    </p:spTree>
    <p:extLst>
      <p:ext uri="{BB962C8B-B14F-4D97-AF65-F5344CB8AC3E}">
        <p14:creationId xmlns:p14="http://schemas.microsoft.com/office/powerpoint/2010/main" xmlns="" val="3153646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54110" y="3452333"/>
            <a:ext cx="9877021" cy="3416320"/>
          </a:xfrm>
          <a:prstGeom prst="rect">
            <a:avLst/>
          </a:prstGeom>
          <a:noFill/>
        </p:spPr>
        <p:txBody>
          <a:bodyPr wrap="square" rtlCol="0">
            <a:spAutoFit/>
          </a:bodyPr>
          <a:lstStyle/>
          <a:p>
            <a:r>
              <a:rPr lang="en-ZA" b="1" dirty="0" smtClean="0"/>
              <a:t>Applications</a:t>
            </a:r>
          </a:p>
          <a:p>
            <a:endParaRPr lang="en-ZA" b="1" dirty="0"/>
          </a:p>
          <a:p>
            <a:r>
              <a:rPr lang="en-ZA" b="1" dirty="0" smtClean="0"/>
              <a:t>38</a:t>
            </a:r>
            <a:r>
              <a:rPr lang="en-ZA" b="1" dirty="0"/>
              <a:t>. </a:t>
            </a:r>
            <a:r>
              <a:rPr lang="en-ZA" dirty="0"/>
              <a:t>(1) Any person may make an application if such person is a party to a dispute</a:t>
            </a:r>
          </a:p>
          <a:p>
            <a:r>
              <a:rPr lang="en-ZA" dirty="0"/>
              <a:t>between a small enterprise on the one hand and either another enterprise or the State on</a:t>
            </a:r>
          </a:p>
          <a:p>
            <a:r>
              <a:rPr lang="en-ZA" dirty="0"/>
              <a:t>the other hand.</a:t>
            </a:r>
          </a:p>
          <a:p>
            <a:r>
              <a:rPr lang="en-ZA" dirty="0"/>
              <a:t>(2) An application must be—</a:t>
            </a:r>
          </a:p>
          <a:p>
            <a:r>
              <a:rPr lang="en-ZA" i="1" dirty="0"/>
              <a:t>(a) </a:t>
            </a:r>
            <a:r>
              <a:rPr lang="en-ZA" dirty="0"/>
              <a:t>made in the prescribed manner and as may be required by practice directives;</a:t>
            </a:r>
          </a:p>
          <a:p>
            <a:r>
              <a:rPr lang="en-ZA" dirty="0"/>
              <a:t>and</a:t>
            </a:r>
          </a:p>
          <a:p>
            <a:r>
              <a:rPr lang="en-ZA" i="1" dirty="0"/>
              <a:t>(b) </a:t>
            </a:r>
            <a:r>
              <a:rPr lang="en-ZA" dirty="0"/>
              <a:t>lodged with the—</a:t>
            </a:r>
          </a:p>
          <a:p>
            <a:r>
              <a:rPr lang="en-ZA" dirty="0"/>
              <a:t>(</a:t>
            </a:r>
            <a:r>
              <a:rPr lang="en-ZA" dirty="0" err="1"/>
              <a:t>i</a:t>
            </a:r>
            <a:r>
              <a:rPr lang="en-ZA" dirty="0"/>
              <a:t>) </a:t>
            </a:r>
            <a:r>
              <a:rPr lang="en-ZA" dirty="0" err="1"/>
              <a:t>Ombud</a:t>
            </a:r>
            <a:r>
              <a:rPr lang="en-ZA" dirty="0"/>
              <a:t> of the relevant regional office directly; or</a:t>
            </a:r>
          </a:p>
          <a:p>
            <a:r>
              <a:rPr lang="en-ZA" dirty="0"/>
              <a:t>(ii) Small Business Development Agency, as established by the National</a:t>
            </a:r>
          </a:p>
          <a:p>
            <a:r>
              <a:rPr lang="en-ZA" dirty="0"/>
              <a:t>Small Business Act, 1996 (Act No. 102 of 1996).</a:t>
            </a:r>
          </a:p>
        </p:txBody>
      </p:sp>
      <p:pic>
        <p:nvPicPr>
          <p:cNvPr id="2" name="Picture 1"/>
          <p:cNvPicPr>
            <a:picLocks noChangeAspect="1"/>
          </p:cNvPicPr>
          <p:nvPr/>
        </p:nvPicPr>
        <p:blipFill>
          <a:blip r:embed="rId2" cstate="print"/>
          <a:stretch>
            <a:fillRect/>
          </a:stretch>
        </p:blipFill>
        <p:spPr>
          <a:xfrm>
            <a:off x="851080" y="0"/>
            <a:ext cx="8988379" cy="3565222"/>
          </a:xfrm>
          <a:prstGeom prst="rect">
            <a:avLst/>
          </a:prstGeom>
        </p:spPr>
      </p:pic>
    </p:spTree>
    <p:extLst>
      <p:ext uri="{BB962C8B-B14F-4D97-AF65-F5344CB8AC3E}">
        <p14:creationId xmlns:p14="http://schemas.microsoft.com/office/powerpoint/2010/main" xmlns="" val="40406290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5778" y="1252806"/>
            <a:ext cx="8661685" cy="4524315"/>
          </a:xfrm>
          <a:prstGeom prst="rect">
            <a:avLst/>
          </a:prstGeom>
          <a:noFill/>
        </p:spPr>
        <p:txBody>
          <a:bodyPr wrap="square" rtlCol="0">
            <a:spAutoFit/>
          </a:bodyPr>
          <a:lstStyle/>
          <a:p>
            <a:r>
              <a:rPr lang="en-ZA" dirty="0"/>
              <a:t>(3) In the event that an application is lodged in terms of subsection (2)</a:t>
            </a:r>
            <a:r>
              <a:rPr lang="en-ZA" i="1" dirty="0"/>
              <a:t>(b)</a:t>
            </a:r>
            <a:r>
              <a:rPr lang="en-ZA" dirty="0"/>
              <a:t>(ii), the</a:t>
            </a:r>
          </a:p>
          <a:p>
            <a:r>
              <a:rPr lang="en-ZA" dirty="0"/>
              <a:t>Small Business Development Agency must immediately refer such application to the</a:t>
            </a:r>
          </a:p>
          <a:p>
            <a:r>
              <a:rPr lang="en-ZA" dirty="0" err="1"/>
              <a:t>Ombud</a:t>
            </a:r>
            <a:r>
              <a:rPr lang="en-ZA" dirty="0"/>
              <a:t> of the relevant regional office.</a:t>
            </a:r>
          </a:p>
          <a:p>
            <a:r>
              <a:rPr lang="en-ZA" dirty="0"/>
              <a:t>(4) The application must include statements setting out—</a:t>
            </a:r>
          </a:p>
          <a:p>
            <a:r>
              <a:rPr lang="en-ZA" i="1" dirty="0"/>
              <a:t>(a) </a:t>
            </a:r>
            <a:r>
              <a:rPr lang="en-ZA" dirty="0"/>
              <a:t>the nature of the dispute;</a:t>
            </a:r>
          </a:p>
          <a:p>
            <a:r>
              <a:rPr lang="en-ZA" i="1" dirty="0"/>
              <a:t>(b) </a:t>
            </a:r>
            <a:r>
              <a:rPr lang="en-ZA" dirty="0"/>
              <a:t>the supporting evidence that may be relevant to the dispute;</a:t>
            </a:r>
          </a:p>
          <a:p>
            <a:r>
              <a:rPr lang="en-ZA" i="1" dirty="0"/>
              <a:t>(c) </a:t>
            </a:r>
            <a:r>
              <a:rPr lang="en-ZA" dirty="0"/>
              <a:t>the relief sought by the applicant, which relief must be within the scope of one</a:t>
            </a:r>
          </a:p>
          <a:p>
            <a:r>
              <a:rPr lang="en-ZA" dirty="0"/>
              <a:t>or more of the prayers for the relief contemplated in section 39;</a:t>
            </a:r>
          </a:p>
          <a:p>
            <a:r>
              <a:rPr lang="en-ZA" i="1" dirty="0"/>
              <a:t>(d) </a:t>
            </a:r>
            <a:r>
              <a:rPr lang="en-ZA" dirty="0"/>
              <a:t>the name and address of each person the applicant considers to be affected</a:t>
            </a:r>
          </a:p>
          <a:p>
            <a:r>
              <a:rPr lang="en-ZA" dirty="0"/>
              <a:t>materially by the application; and</a:t>
            </a:r>
          </a:p>
          <a:p>
            <a:r>
              <a:rPr lang="en-ZA" i="1" dirty="0"/>
              <a:t>(e) </a:t>
            </a:r>
            <a:r>
              <a:rPr lang="en-ZA" dirty="0"/>
              <a:t>the grounds on which the relief is sought.</a:t>
            </a:r>
          </a:p>
          <a:p>
            <a:r>
              <a:rPr lang="en-ZA" dirty="0"/>
              <a:t>(5) If the applicant is a large enterprise, the application must be accompanied by the</a:t>
            </a:r>
          </a:p>
          <a:p>
            <a:r>
              <a:rPr lang="en-ZA" dirty="0"/>
              <a:t>prescribed adjudication fees.</a:t>
            </a:r>
          </a:p>
          <a:p>
            <a:r>
              <a:rPr lang="en-ZA" dirty="0"/>
              <a:t>(6) If the applicant is of the view that the application qualifies for a discount or a</a:t>
            </a:r>
          </a:p>
          <a:p>
            <a:r>
              <a:rPr lang="en-ZA" dirty="0"/>
              <a:t>waiver of adjudication fees as prescribed, the application must substantiate the grounds</a:t>
            </a:r>
          </a:p>
          <a:p>
            <a:r>
              <a:rPr lang="en-ZA" dirty="0"/>
              <a:t>on which the applicant relies in the prescribed manner.</a:t>
            </a:r>
          </a:p>
        </p:txBody>
      </p:sp>
    </p:spTree>
    <p:extLst>
      <p:ext uri="{BB962C8B-B14F-4D97-AF65-F5344CB8AC3E}">
        <p14:creationId xmlns:p14="http://schemas.microsoft.com/office/powerpoint/2010/main" xmlns="" val="23301321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21535" y="1098259"/>
            <a:ext cx="8661685" cy="2862322"/>
          </a:xfrm>
          <a:prstGeom prst="rect">
            <a:avLst/>
          </a:prstGeom>
          <a:noFill/>
        </p:spPr>
        <p:txBody>
          <a:bodyPr wrap="square" rtlCol="0">
            <a:spAutoFit/>
          </a:bodyPr>
          <a:lstStyle/>
          <a:p>
            <a:r>
              <a:rPr lang="en-ZA" b="1" dirty="0" smtClean="0"/>
              <a:t>Prayers for relief</a:t>
            </a:r>
          </a:p>
          <a:p>
            <a:endParaRPr lang="en-ZA" b="1" dirty="0"/>
          </a:p>
          <a:p>
            <a:r>
              <a:rPr lang="en-ZA" b="1" dirty="0" smtClean="0"/>
              <a:t>39</a:t>
            </a:r>
            <a:r>
              <a:rPr lang="en-ZA" b="1" dirty="0"/>
              <a:t>. </a:t>
            </a:r>
            <a:r>
              <a:rPr lang="en-ZA" dirty="0"/>
              <a:t>An application made in terms of section 38 must include a prayer for one or more</a:t>
            </a:r>
          </a:p>
          <a:p>
            <a:r>
              <a:rPr lang="en-ZA" dirty="0"/>
              <a:t>of the following orders:</a:t>
            </a:r>
          </a:p>
          <a:p>
            <a:r>
              <a:rPr lang="en-ZA" i="1" dirty="0"/>
              <a:t>(a) </a:t>
            </a:r>
            <a:r>
              <a:rPr lang="en-ZA" dirty="0"/>
              <a:t>Payment or repayment of monies owed in terms of a service agreement</a:t>
            </a:r>
          </a:p>
          <a:p>
            <a:r>
              <a:rPr lang="en-ZA" dirty="0"/>
              <a:t>between the parties;</a:t>
            </a:r>
          </a:p>
          <a:p>
            <a:r>
              <a:rPr lang="en-ZA" i="1" dirty="0"/>
              <a:t>(b) </a:t>
            </a:r>
            <a:r>
              <a:rPr lang="en-ZA" dirty="0"/>
              <a:t>specific performance in respect of the execution of the terms of a service</a:t>
            </a:r>
          </a:p>
          <a:p>
            <a:r>
              <a:rPr lang="en-ZA" dirty="0"/>
              <a:t>agreement between the parties;</a:t>
            </a:r>
          </a:p>
          <a:p>
            <a:r>
              <a:rPr lang="en-ZA" i="1" dirty="0"/>
              <a:t>(c) </a:t>
            </a:r>
            <a:r>
              <a:rPr lang="en-ZA" dirty="0"/>
              <a:t>cancellation of a service agreement between the parties; or</a:t>
            </a:r>
          </a:p>
          <a:p>
            <a:r>
              <a:rPr lang="en-ZA" i="1" dirty="0"/>
              <a:t>(d) </a:t>
            </a:r>
            <a:r>
              <a:rPr lang="en-ZA" dirty="0"/>
              <a:t>a declaratory order clarifying a</a:t>
            </a:r>
          </a:p>
        </p:txBody>
      </p:sp>
      <p:sp>
        <p:nvSpPr>
          <p:cNvPr id="3" name="TextBox 2"/>
          <p:cNvSpPr txBox="1"/>
          <p:nvPr/>
        </p:nvSpPr>
        <p:spPr>
          <a:xfrm>
            <a:off x="1121535" y="4082602"/>
            <a:ext cx="8384796" cy="1754326"/>
          </a:xfrm>
          <a:prstGeom prst="rect">
            <a:avLst/>
          </a:prstGeom>
          <a:noFill/>
        </p:spPr>
        <p:txBody>
          <a:bodyPr wrap="none" rtlCol="0">
            <a:spAutoFit/>
          </a:bodyPr>
          <a:lstStyle/>
          <a:p>
            <a:r>
              <a:rPr lang="en-ZA" b="1" dirty="0" smtClean="0"/>
              <a:t>Conciliation</a:t>
            </a:r>
          </a:p>
          <a:p>
            <a:endParaRPr lang="en-ZA" b="1" dirty="0"/>
          </a:p>
          <a:p>
            <a:r>
              <a:rPr lang="en-ZA" b="1" dirty="0"/>
              <a:t>47. </a:t>
            </a:r>
            <a:r>
              <a:rPr lang="en-ZA" dirty="0"/>
              <a:t>On acceptance of an application and after receipt of any submissions from</a:t>
            </a:r>
          </a:p>
          <a:p>
            <a:r>
              <a:rPr lang="en-ZA" dirty="0"/>
              <a:t>affected persons or responses from the applicant, if the </a:t>
            </a:r>
            <a:r>
              <a:rPr lang="en-ZA" dirty="0" err="1"/>
              <a:t>Ombud</a:t>
            </a:r>
            <a:r>
              <a:rPr lang="en-ZA" dirty="0"/>
              <a:t> of the relevant regional</a:t>
            </a:r>
          </a:p>
          <a:p>
            <a:r>
              <a:rPr lang="en-ZA" dirty="0"/>
              <a:t>office considers that there is a reasonable prospect of a negotiated settlement of the</a:t>
            </a:r>
          </a:p>
          <a:p>
            <a:r>
              <a:rPr lang="en-ZA" dirty="0"/>
              <a:t>disputes set out in the application, that </a:t>
            </a:r>
            <a:r>
              <a:rPr lang="en-ZA" dirty="0" err="1"/>
              <a:t>Ombud</a:t>
            </a:r>
            <a:r>
              <a:rPr lang="en-ZA" dirty="0"/>
              <a:t> must refer the matter to conciliation.</a:t>
            </a:r>
          </a:p>
        </p:txBody>
      </p:sp>
    </p:spTree>
    <p:extLst>
      <p:ext uri="{BB962C8B-B14F-4D97-AF65-F5344CB8AC3E}">
        <p14:creationId xmlns:p14="http://schemas.microsoft.com/office/powerpoint/2010/main" xmlns="" val="18736498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21535" y="699014"/>
            <a:ext cx="8661685" cy="2308324"/>
          </a:xfrm>
          <a:prstGeom prst="rect">
            <a:avLst/>
          </a:prstGeom>
          <a:noFill/>
        </p:spPr>
        <p:txBody>
          <a:bodyPr wrap="square" rtlCol="0">
            <a:spAutoFit/>
          </a:bodyPr>
          <a:lstStyle/>
          <a:p>
            <a:r>
              <a:rPr lang="en-ZA" b="1" dirty="0"/>
              <a:t>Referral to adjudicator for </a:t>
            </a:r>
            <a:r>
              <a:rPr lang="en-ZA" b="1" dirty="0" smtClean="0"/>
              <a:t>arbitration</a:t>
            </a:r>
          </a:p>
          <a:p>
            <a:endParaRPr lang="en-ZA" b="1" dirty="0"/>
          </a:p>
          <a:p>
            <a:r>
              <a:rPr lang="en-ZA" b="1" dirty="0"/>
              <a:t>48. </a:t>
            </a:r>
            <a:r>
              <a:rPr lang="en-ZA" dirty="0"/>
              <a:t>(1) If the conciliation contemplated in section 47 fails, the relevant </a:t>
            </a:r>
            <a:r>
              <a:rPr lang="en-ZA" dirty="0" err="1"/>
              <a:t>Ombud</a:t>
            </a:r>
            <a:r>
              <a:rPr lang="en-ZA" dirty="0"/>
              <a:t> must</a:t>
            </a:r>
          </a:p>
          <a:p>
            <a:r>
              <a:rPr lang="en-ZA" dirty="0"/>
              <a:t>refer the application together with any submissions and responses thereto for arbitration,</a:t>
            </a:r>
          </a:p>
          <a:p>
            <a:r>
              <a:rPr lang="en-ZA" dirty="0"/>
              <a:t>the date of which may not be later than 10 days or such a period as may be prescribed,</a:t>
            </a:r>
          </a:p>
          <a:p>
            <a:r>
              <a:rPr lang="en-ZA" dirty="0"/>
              <a:t>from the date on which the conciliation process was deemed to have failed.</a:t>
            </a:r>
          </a:p>
          <a:p>
            <a:r>
              <a:rPr lang="en-ZA" dirty="0"/>
              <a:t>(2) The </a:t>
            </a:r>
            <a:r>
              <a:rPr lang="en-ZA" dirty="0" err="1"/>
              <a:t>Ombud</a:t>
            </a:r>
            <a:r>
              <a:rPr lang="en-ZA" dirty="0"/>
              <a:t> of the relevant regional office must give the applicant and all affected</a:t>
            </a:r>
          </a:p>
          <a:p>
            <a:r>
              <a:rPr lang="en-ZA" dirty="0"/>
              <a:t>parties notice of the referral in the prescribed format.</a:t>
            </a:r>
          </a:p>
        </p:txBody>
      </p:sp>
      <p:sp>
        <p:nvSpPr>
          <p:cNvPr id="3" name="TextBox 2"/>
          <p:cNvSpPr txBox="1"/>
          <p:nvPr/>
        </p:nvSpPr>
        <p:spPr>
          <a:xfrm>
            <a:off x="1121535" y="3309870"/>
            <a:ext cx="7843044" cy="2585323"/>
          </a:xfrm>
          <a:prstGeom prst="rect">
            <a:avLst/>
          </a:prstGeom>
          <a:noFill/>
        </p:spPr>
        <p:txBody>
          <a:bodyPr wrap="none" rtlCol="0">
            <a:spAutoFit/>
          </a:bodyPr>
          <a:lstStyle/>
          <a:p>
            <a:r>
              <a:rPr lang="en-ZA" b="1" dirty="0"/>
              <a:t>Investigation by </a:t>
            </a:r>
            <a:r>
              <a:rPr lang="en-ZA" b="1" dirty="0" smtClean="0"/>
              <a:t>adjudicator</a:t>
            </a:r>
          </a:p>
          <a:p>
            <a:endParaRPr lang="en-ZA" b="1" dirty="0"/>
          </a:p>
          <a:p>
            <a:r>
              <a:rPr lang="en-ZA" b="1" dirty="0"/>
              <a:t>50. </a:t>
            </a:r>
            <a:r>
              <a:rPr lang="en-ZA" dirty="0"/>
              <a:t>The adjudicator must investigate an application to decide whether it would be</a:t>
            </a:r>
          </a:p>
          <a:p>
            <a:r>
              <a:rPr lang="en-ZA" dirty="0"/>
              <a:t>appropriate to make an order, and in this process the adjudicator must—</a:t>
            </a:r>
          </a:p>
          <a:p>
            <a:r>
              <a:rPr lang="en-ZA" i="1" dirty="0"/>
              <a:t>(a) </a:t>
            </a:r>
            <a:r>
              <a:rPr lang="en-ZA" dirty="0"/>
              <a:t>observe the principles of due process of law;</a:t>
            </a:r>
          </a:p>
          <a:p>
            <a:r>
              <a:rPr lang="en-ZA" i="1" dirty="0"/>
              <a:t>(b) </a:t>
            </a:r>
            <a:r>
              <a:rPr lang="en-ZA" dirty="0"/>
              <a:t>act quickly, and with as little formality and technicality as is consistent with a</a:t>
            </a:r>
          </a:p>
          <a:p>
            <a:r>
              <a:rPr lang="en-ZA" dirty="0"/>
              <a:t>proper consideration of the application; and</a:t>
            </a:r>
          </a:p>
          <a:p>
            <a:r>
              <a:rPr lang="en-ZA" i="1" dirty="0"/>
              <a:t>(c) </a:t>
            </a:r>
            <a:r>
              <a:rPr lang="en-ZA" dirty="0"/>
              <a:t>consider the relevance of all evidence, but is not obliged to apply the</a:t>
            </a:r>
          </a:p>
          <a:p>
            <a:r>
              <a:rPr lang="en-ZA" dirty="0"/>
              <a:t>exclusionary rules of evidence as they are applied in civil courts.</a:t>
            </a:r>
          </a:p>
        </p:txBody>
      </p:sp>
    </p:spTree>
    <p:extLst>
      <p:ext uri="{BB962C8B-B14F-4D97-AF65-F5344CB8AC3E}">
        <p14:creationId xmlns:p14="http://schemas.microsoft.com/office/powerpoint/2010/main" xmlns="" val="6013132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21535" y="1510383"/>
            <a:ext cx="8661685" cy="3139321"/>
          </a:xfrm>
          <a:prstGeom prst="rect">
            <a:avLst/>
          </a:prstGeom>
          <a:noFill/>
        </p:spPr>
        <p:txBody>
          <a:bodyPr wrap="square" rtlCol="0">
            <a:spAutoFit/>
          </a:bodyPr>
          <a:lstStyle/>
          <a:p>
            <a:r>
              <a:rPr lang="en-ZA" b="1" dirty="0"/>
              <a:t>Legal </a:t>
            </a:r>
            <a:r>
              <a:rPr lang="en-ZA" b="1" dirty="0" smtClean="0"/>
              <a:t>representation</a:t>
            </a:r>
          </a:p>
          <a:p>
            <a:endParaRPr lang="en-ZA" b="1" dirty="0"/>
          </a:p>
          <a:p>
            <a:r>
              <a:rPr lang="en-ZA" b="1" dirty="0"/>
              <a:t>52. </a:t>
            </a:r>
            <a:r>
              <a:rPr lang="en-ZA" dirty="0"/>
              <a:t>The parties to an application referred to in terms of this Chapter are not entitled to</a:t>
            </a:r>
          </a:p>
          <a:p>
            <a:r>
              <a:rPr lang="en-ZA" dirty="0"/>
              <a:t>legal representation during the adjudication process unless—</a:t>
            </a:r>
          </a:p>
          <a:p>
            <a:r>
              <a:rPr lang="en-ZA" i="1" dirty="0"/>
              <a:t>(a) </a:t>
            </a:r>
            <a:r>
              <a:rPr lang="en-ZA" dirty="0"/>
              <a:t>the adjudicator and all other parties consent; or</a:t>
            </a:r>
          </a:p>
          <a:p>
            <a:r>
              <a:rPr lang="en-ZA" i="1" dirty="0"/>
              <a:t>(b) </a:t>
            </a:r>
            <a:r>
              <a:rPr lang="en-ZA" dirty="0"/>
              <a:t>the adjudicator, after considering—</a:t>
            </a:r>
          </a:p>
          <a:p>
            <a:r>
              <a:rPr lang="en-ZA" dirty="0"/>
              <a:t>(</a:t>
            </a:r>
            <a:r>
              <a:rPr lang="en-ZA" dirty="0" err="1"/>
              <a:t>i</a:t>
            </a:r>
            <a:r>
              <a:rPr lang="en-ZA" dirty="0"/>
              <a:t>) the nature of the questions of law raised by the dispute;</a:t>
            </a:r>
          </a:p>
          <a:p>
            <a:r>
              <a:rPr lang="en-ZA" dirty="0"/>
              <a:t>(ii) the relative complexity and importance of the dispute; and</a:t>
            </a:r>
          </a:p>
          <a:p>
            <a:r>
              <a:rPr lang="en-ZA" dirty="0"/>
              <a:t>(iii) the comparative ability of the parties to represent themselves in the</a:t>
            </a:r>
          </a:p>
          <a:p>
            <a:r>
              <a:rPr lang="en-ZA" dirty="0" smtClean="0"/>
              <a:t>adjudication, concludes </a:t>
            </a:r>
            <a:r>
              <a:rPr lang="en-ZA" dirty="0"/>
              <a:t>that it would be unreasonable to expect the party to deal with the</a:t>
            </a:r>
          </a:p>
          <a:p>
            <a:r>
              <a:rPr lang="en-ZA" dirty="0"/>
              <a:t>adjudication without legal representation.</a:t>
            </a:r>
          </a:p>
        </p:txBody>
      </p:sp>
    </p:spTree>
    <p:extLst>
      <p:ext uri="{BB962C8B-B14F-4D97-AF65-F5344CB8AC3E}">
        <p14:creationId xmlns:p14="http://schemas.microsoft.com/office/powerpoint/2010/main" xmlns="" val="22282055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21535" y="1510383"/>
            <a:ext cx="8661685" cy="3970318"/>
          </a:xfrm>
          <a:prstGeom prst="rect">
            <a:avLst/>
          </a:prstGeom>
          <a:noFill/>
        </p:spPr>
        <p:txBody>
          <a:bodyPr wrap="square" rtlCol="0">
            <a:spAutoFit/>
          </a:bodyPr>
          <a:lstStyle/>
          <a:p>
            <a:r>
              <a:rPr lang="en-ZA" b="1" dirty="0"/>
              <a:t>Order dealing with </a:t>
            </a:r>
            <a:r>
              <a:rPr lang="en-ZA" b="1" dirty="0" smtClean="0"/>
              <a:t>application</a:t>
            </a:r>
          </a:p>
          <a:p>
            <a:endParaRPr lang="en-ZA" b="1" dirty="0"/>
          </a:p>
          <a:p>
            <a:r>
              <a:rPr lang="en-ZA" b="1" dirty="0"/>
              <a:t>54. </a:t>
            </a:r>
            <a:r>
              <a:rPr lang="en-ZA" dirty="0"/>
              <a:t>(1) If the application is not dismissed, the adjudicator must make an order—</a:t>
            </a:r>
          </a:p>
          <a:p>
            <a:r>
              <a:rPr lang="en-ZA" i="1" dirty="0"/>
              <a:t>(a) </a:t>
            </a:r>
            <a:r>
              <a:rPr lang="en-ZA" dirty="0"/>
              <a:t>granting or refusing each part of the relief sought by the applicant;</a:t>
            </a:r>
          </a:p>
          <a:p>
            <a:r>
              <a:rPr lang="en-ZA" i="1" dirty="0"/>
              <a:t>(b) </a:t>
            </a:r>
            <a:r>
              <a:rPr lang="en-ZA" dirty="0"/>
              <a:t>in the case of an application which does not qualify for a waiver of</a:t>
            </a:r>
          </a:p>
          <a:p>
            <a:r>
              <a:rPr lang="en-ZA" dirty="0"/>
              <a:t>adjudication fees, apportioning liability for costs;</a:t>
            </a:r>
          </a:p>
          <a:p>
            <a:r>
              <a:rPr lang="en-ZA" i="1" dirty="0"/>
              <a:t>(c) </a:t>
            </a:r>
            <a:r>
              <a:rPr lang="en-ZA" dirty="0"/>
              <a:t>including a statement of the adjudicator’s reasons for the order; and</a:t>
            </a:r>
          </a:p>
          <a:p>
            <a:r>
              <a:rPr lang="en-ZA" i="1" dirty="0"/>
              <a:t>(d) </a:t>
            </a:r>
            <a:r>
              <a:rPr lang="en-ZA" dirty="0"/>
              <a:t>drawing attention in the prescribed form to the right of appeal.</a:t>
            </a:r>
          </a:p>
          <a:p>
            <a:r>
              <a:rPr lang="en-ZA" dirty="0"/>
              <a:t>(2) An order may require a person to act, or refrain from acting, in a specified way.</a:t>
            </a:r>
          </a:p>
          <a:p>
            <a:r>
              <a:rPr lang="en-ZA" dirty="0"/>
              <a:t>(3) The order may contain such ancillary and ensuing provisions as the adjudicator</a:t>
            </a:r>
          </a:p>
          <a:p>
            <a:r>
              <a:rPr lang="en-ZA" dirty="0"/>
              <a:t>considers necessary or appropriate.</a:t>
            </a:r>
          </a:p>
          <a:p>
            <a:r>
              <a:rPr lang="en-ZA" dirty="0"/>
              <a:t>(4) The order must set the time—</a:t>
            </a:r>
          </a:p>
          <a:p>
            <a:r>
              <a:rPr lang="en-ZA" i="1" dirty="0"/>
              <a:t>(a) </a:t>
            </a:r>
            <a:r>
              <a:rPr lang="en-ZA" dirty="0"/>
              <a:t>when the order takes effect; or</a:t>
            </a:r>
          </a:p>
          <a:p>
            <a:r>
              <a:rPr lang="en-ZA" i="1" dirty="0"/>
              <a:t>(b) </a:t>
            </a:r>
            <a:r>
              <a:rPr lang="en-ZA" dirty="0"/>
              <a:t>within which the order must be complied with.</a:t>
            </a:r>
          </a:p>
        </p:txBody>
      </p:sp>
    </p:spTree>
    <p:extLst>
      <p:ext uri="{BB962C8B-B14F-4D97-AF65-F5344CB8AC3E}">
        <p14:creationId xmlns:p14="http://schemas.microsoft.com/office/powerpoint/2010/main" xmlns="" val="25063909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409" y="35745"/>
            <a:ext cx="10515600" cy="1325563"/>
          </a:xfrm>
        </p:spPr>
        <p:txBody>
          <a:bodyPr/>
          <a:lstStyle/>
          <a:p>
            <a:r>
              <a:rPr lang="en-ZA" dirty="0" smtClean="0"/>
              <a:t>Why is this bill necessary?</a:t>
            </a:r>
            <a:endParaRPr lang="en-ZA" dirty="0"/>
          </a:p>
        </p:txBody>
      </p:sp>
      <p:sp>
        <p:nvSpPr>
          <p:cNvPr id="3" name="Content Placeholder 2"/>
          <p:cNvSpPr>
            <a:spLocks noGrp="1"/>
          </p:cNvSpPr>
          <p:nvPr>
            <p:ph idx="1"/>
          </p:nvPr>
        </p:nvSpPr>
        <p:spPr>
          <a:xfrm>
            <a:off x="554863" y="2010634"/>
            <a:ext cx="11246741" cy="4768358"/>
          </a:xfrm>
        </p:spPr>
        <p:txBody>
          <a:bodyPr>
            <a:normAutofit fontScale="85000" lnSpcReduction="20000"/>
          </a:bodyPr>
          <a:lstStyle/>
          <a:p>
            <a:r>
              <a:rPr lang="en-ZA" dirty="0" smtClean="0"/>
              <a:t>Small businesses do not operate on a level playing with big business and government</a:t>
            </a:r>
          </a:p>
          <a:p>
            <a:r>
              <a:rPr lang="en-ZA" dirty="0"/>
              <a:t>B</a:t>
            </a:r>
            <a:r>
              <a:rPr lang="en-ZA" dirty="0" smtClean="0"/>
              <a:t>ig businesses use </a:t>
            </a:r>
            <a:r>
              <a:rPr lang="en-ZA" dirty="0"/>
              <a:t>their financial </a:t>
            </a:r>
            <a:r>
              <a:rPr lang="en-ZA" dirty="0" smtClean="0"/>
              <a:t>muscle to bully and elbow aside small businesses</a:t>
            </a:r>
          </a:p>
          <a:p>
            <a:r>
              <a:rPr lang="en-ZA" dirty="0" smtClean="0"/>
              <a:t>Government inefficiency negates the objectives of preferential procurement</a:t>
            </a:r>
          </a:p>
          <a:p>
            <a:r>
              <a:rPr lang="en-ZA" dirty="0" smtClean="0"/>
              <a:t>Poor understanding of procurement/invoicing/contracting best practices particularly among emerging enterprises leads to unnecessary, costly and protracted disputes</a:t>
            </a:r>
          </a:p>
          <a:p>
            <a:r>
              <a:rPr lang="en-ZA" dirty="0" smtClean="0"/>
              <a:t>Available dispute resolution mechanisms are failing small businesses:</a:t>
            </a:r>
          </a:p>
          <a:p>
            <a:pPr lvl="1"/>
            <a:r>
              <a:rPr lang="en-ZA" dirty="0" smtClean="0"/>
              <a:t>Internal company/government processes</a:t>
            </a:r>
          </a:p>
          <a:p>
            <a:pPr lvl="1"/>
            <a:r>
              <a:rPr lang="en-ZA" dirty="0" smtClean="0"/>
              <a:t>The courts</a:t>
            </a:r>
          </a:p>
          <a:p>
            <a:pPr lvl="1"/>
            <a:r>
              <a:rPr lang="en-ZA" dirty="0" smtClean="0"/>
              <a:t>Arbitration services</a:t>
            </a:r>
          </a:p>
          <a:p>
            <a:r>
              <a:rPr lang="en-ZA" dirty="0" smtClean="0"/>
              <a:t>SA’s economy is dominated by big business and government to the detriment of growth and employment creation by small and medium enterprises</a:t>
            </a:r>
          </a:p>
          <a:p>
            <a:r>
              <a:rPr lang="en-ZA" dirty="0" smtClean="0"/>
              <a:t>The time for paying lip service to small business is over</a:t>
            </a:r>
          </a:p>
          <a:p>
            <a:r>
              <a:rPr lang="en-ZA" dirty="0" smtClean="0"/>
              <a:t>We need something with teeth to give power to small business to level the playing field</a:t>
            </a:r>
            <a:endParaRPr lang="en-ZA" dirty="0"/>
          </a:p>
        </p:txBody>
      </p:sp>
      <p:pic>
        <p:nvPicPr>
          <p:cNvPr id="5" name="Picture 4"/>
          <p:cNvPicPr>
            <a:picLocks noChangeAspect="1"/>
          </p:cNvPicPr>
          <p:nvPr/>
        </p:nvPicPr>
        <p:blipFill>
          <a:blip r:embed="rId2" cstate="print"/>
          <a:stretch>
            <a:fillRect/>
          </a:stretch>
        </p:blipFill>
        <p:spPr>
          <a:xfrm>
            <a:off x="8397808" y="-4704"/>
            <a:ext cx="2737341" cy="1804572"/>
          </a:xfrm>
          <a:prstGeom prst="rect">
            <a:avLst/>
          </a:prstGeom>
        </p:spPr>
      </p:pic>
      <p:cxnSp>
        <p:nvCxnSpPr>
          <p:cNvPr id="7" name="Straight Connector 6"/>
          <p:cNvCxnSpPr/>
          <p:nvPr/>
        </p:nvCxnSpPr>
        <p:spPr>
          <a:xfrm>
            <a:off x="8641724" y="206062"/>
            <a:ext cx="2279561" cy="1468192"/>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cstate="print"/>
          <a:stretch>
            <a:fillRect/>
          </a:stretch>
        </p:blipFill>
        <p:spPr>
          <a:xfrm flipH="1">
            <a:off x="8565305" y="206062"/>
            <a:ext cx="2330046" cy="1530999"/>
          </a:xfrm>
          <a:prstGeom prst="rect">
            <a:avLst/>
          </a:prstGeom>
        </p:spPr>
      </p:pic>
    </p:spTree>
    <p:extLst>
      <p:ext uri="{BB962C8B-B14F-4D97-AF65-F5344CB8AC3E}">
        <p14:creationId xmlns:p14="http://schemas.microsoft.com/office/powerpoint/2010/main" xmlns="" val="33483731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5778" y="789167"/>
            <a:ext cx="8661685" cy="5078313"/>
          </a:xfrm>
          <a:prstGeom prst="rect">
            <a:avLst/>
          </a:prstGeom>
          <a:noFill/>
        </p:spPr>
        <p:txBody>
          <a:bodyPr wrap="square" rtlCol="0">
            <a:spAutoFit/>
          </a:bodyPr>
          <a:lstStyle/>
          <a:p>
            <a:r>
              <a:rPr lang="en-ZA" b="1" dirty="0"/>
              <a:t>Enforcement of </a:t>
            </a:r>
            <a:r>
              <a:rPr lang="en-ZA" b="1" dirty="0" smtClean="0"/>
              <a:t>order</a:t>
            </a:r>
          </a:p>
          <a:p>
            <a:endParaRPr lang="en-ZA" b="1" dirty="0"/>
          </a:p>
          <a:p>
            <a:r>
              <a:rPr lang="en-ZA" b="1" dirty="0"/>
              <a:t>56. </a:t>
            </a:r>
            <a:r>
              <a:rPr lang="en-ZA" dirty="0"/>
              <a:t>(1) If an adjudicator’s order is for the payment of an amount of money or any other</a:t>
            </a:r>
          </a:p>
          <a:p>
            <a:r>
              <a:rPr lang="en-ZA" dirty="0"/>
              <a:t>relief which is within the jurisdiction of a magistrate’s court, the order must be enforced</a:t>
            </a:r>
          </a:p>
          <a:p>
            <a:r>
              <a:rPr lang="en-ZA" dirty="0"/>
              <a:t>as if it were a judgment of the magistrate’s court and a clerk of the magistrate’s court</a:t>
            </a:r>
          </a:p>
          <a:p>
            <a:r>
              <a:rPr lang="en-ZA" dirty="0"/>
              <a:t>must, on lodgement of a copy of the order, register it as an order of the magistrate’s</a:t>
            </a:r>
          </a:p>
          <a:p>
            <a:r>
              <a:rPr lang="en-ZA" dirty="0"/>
              <a:t>court.</a:t>
            </a:r>
          </a:p>
          <a:p>
            <a:r>
              <a:rPr lang="en-ZA" dirty="0"/>
              <a:t>(2) If an adjudicator’s order is for the payment of an amount of money or any other</a:t>
            </a:r>
          </a:p>
          <a:p>
            <a:r>
              <a:rPr lang="en-ZA" dirty="0"/>
              <a:t>relief which is beyond the jurisdiction of the magistrate’s court, the order may be</a:t>
            </a:r>
          </a:p>
          <a:p>
            <a:r>
              <a:rPr lang="en-ZA" dirty="0"/>
              <a:t>enforced as if it were a judgment of the High Court, and a registrar of the High Court</a:t>
            </a:r>
          </a:p>
          <a:p>
            <a:r>
              <a:rPr lang="en-ZA" dirty="0"/>
              <a:t>must, on lodgement of a copy of the order, register it as an order of the High Court</a:t>
            </a:r>
            <a:r>
              <a:rPr lang="en-ZA" dirty="0" smtClean="0"/>
              <a:t>.</a:t>
            </a:r>
          </a:p>
          <a:p>
            <a:endParaRPr lang="en-ZA" dirty="0"/>
          </a:p>
          <a:p>
            <a:r>
              <a:rPr lang="en-ZA" b="1" dirty="0"/>
              <a:t>Right of </a:t>
            </a:r>
            <a:r>
              <a:rPr lang="en-ZA" b="1" dirty="0" smtClean="0"/>
              <a:t>appeal</a:t>
            </a:r>
          </a:p>
          <a:p>
            <a:endParaRPr lang="en-ZA" b="1" dirty="0"/>
          </a:p>
          <a:p>
            <a:r>
              <a:rPr lang="en-ZA" b="1" dirty="0"/>
              <a:t>57. </a:t>
            </a:r>
            <a:r>
              <a:rPr lang="en-ZA" dirty="0"/>
              <a:t>(1) An affected person may appeal an adjudicator’s order to the High Court, but</a:t>
            </a:r>
          </a:p>
          <a:p>
            <a:r>
              <a:rPr lang="en-ZA" dirty="0"/>
              <a:t>only on a question of law.</a:t>
            </a:r>
          </a:p>
          <a:p>
            <a:r>
              <a:rPr lang="en-ZA" dirty="0"/>
              <a:t>(2)An appeal against an order </a:t>
            </a:r>
            <a:r>
              <a:rPr lang="en-ZA" dirty="0" smtClean="0"/>
              <a:t>must </a:t>
            </a:r>
            <a:r>
              <a:rPr lang="en-ZA" dirty="0"/>
              <a:t>be lodged within 30 days after the date of delivery</a:t>
            </a:r>
          </a:p>
          <a:p>
            <a:r>
              <a:rPr lang="en-ZA" dirty="0"/>
              <a:t>of the order of the adjudicator.</a:t>
            </a:r>
          </a:p>
        </p:txBody>
      </p:sp>
    </p:spTree>
    <p:extLst>
      <p:ext uri="{BB962C8B-B14F-4D97-AF65-F5344CB8AC3E}">
        <p14:creationId xmlns:p14="http://schemas.microsoft.com/office/powerpoint/2010/main" xmlns="" val="32603284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048" y="146184"/>
            <a:ext cx="10515600" cy="1325563"/>
          </a:xfrm>
        </p:spPr>
        <p:txBody>
          <a:bodyPr/>
          <a:lstStyle/>
          <a:p>
            <a:r>
              <a:rPr lang="en-ZA" dirty="0" smtClean="0"/>
              <a:t>What is the anticipated cost of the service?</a:t>
            </a:r>
            <a:endParaRPr lang="en-ZA" dirty="0"/>
          </a:p>
        </p:txBody>
      </p:sp>
      <p:sp>
        <p:nvSpPr>
          <p:cNvPr id="3" name="Content Placeholder 2"/>
          <p:cNvSpPr>
            <a:spLocks noGrp="1"/>
          </p:cNvSpPr>
          <p:nvPr>
            <p:ph idx="1"/>
          </p:nvPr>
        </p:nvSpPr>
        <p:spPr>
          <a:xfrm>
            <a:off x="838200" y="1838796"/>
            <a:ext cx="10701270" cy="4137002"/>
          </a:xfrm>
        </p:spPr>
        <p:txBody>
          <a:bodyPr>
            <a:normAutofit/>
          </a:bodyPr>
          <a:lstStyle/>
          <a:p>
            <a:r>
              <a:rPr lang="en-ZA" dirty="0" smtClean="0"/>
              <a:t>Comparisons with other </a:t>
            </a:r>
            <a:r>
              <a:rPr lang="en-ZA" dirty="0" err="1" smtClean="0"/>
              <a:t>ombud</a:t>
            </a:r>
            <a:r>
              <a:rPr lang="en-ZA" dirty="0" smtClean="0"/>
              <a:t> services</a:t>
            </a:r>
          </a:p>
          <a:p>
            <a:pPr marL="0" indent="0">
              <a:buNone/>
            </a:pPr>
            <a:endParaRPr lang="en-ZA" dirty="0" smtClean="0"/>
          </a:p>
          <a:p>
            <a:pPr lvl="1"/>
            <a:r>
              <a:rPr lang="en-ZA" dirty="0" smtClean="0"/>
              <a:t>Community Schemes </a:t>
            </a:r>
            <a:r>
              <a:rPr lang="en-ZA" dirty="0" err="1" smtClean="0"/>
              <a:t>Ombud</a:t>
            </a:r>
            <a:r>
              <a:rPr lang="en-ZA" dirty="0" smtClean="0"/>
              <a:t> Service </a:t>
            </a:r>
          </a:p>
          <a:p>
            <a:pPr marL="457200" lvl="1" indent="0">
              <a:buNone/>
            </a:pPr>
            <a:endParaRPr lang="en-ZA" dirty="0" smtClean="0"/>
          </a:p>
          <a:p>
            <a:pPr lvl="2"/>
            <a:r>
              <a:rPr lang="en-ZA" dirty="0" smtClean="0"/>
              <a:t>Established by the </a:t>
            </a:r>
            <a:r>
              <a:rPr lang="en-ZA" dirty="0"/>
              <a:t>Community Schemes </a:t>
            </a:r>
            <a:r>
              <a:rPr lang="en-ZA" dirty="0" err="1"/>
              <a:t>Ombuds</a:t>
            </a:r>
            <a:r>
              <a:rPr lang="en-ZA" dirty="0"/>
              <a:t> Service </a:t>
            </a:r>
            <a:r>
              <a:rPr lang="en-ZA" dirty="0" smtClean="0"/>
              <a:t> Act 2011</a:t>
            </a:r>
          </a:p>
          <a:p>
            <a:pPr lvl="2"/>
            <a:r>
              <a:rPr lang="en-ZA" dirty="0" smtClean="0"/>
              <a:t>Dispute resolution service for community / sectional title schemes </a:t>
            </a:r>
          </a:p>
          <a:p>
            <a:pPr lvl="2"/>
            <a:r>
              <a:rPr lang="en-ZA" dirty="0" smtClean="0"/>
              <a:t>2016/17 financial year</a:t>
            </a:r>
          </a:p>
          <a:p>
            <a:pPr lvl="3"/>
            <a:r>
              <a:rPr lang="en-ZA" dirty="0" smtClean="0"/>
              <a:t>Total income R61 million (R30m government grant, R30m levies)</a:t>
            </a:r>
          </a:p>
          <a:p>
            <a:pPr lvl="3"/>
            <a:r>
              <a:rPr lang="en-ZA" dirty="0" smtClean="0"/>
              <a:t>Total expenditure R45 million (R28m salaries, R12m general expenses)</a:t>
            </a:r>
          </a:p>
          <a:p>
            <a:pPr lvl="2"/>
            <a:r>
              <a:rPr lang="en-ZA" dirty="0" smtClean="0"/>
              <a:t>285 complaints conciliated, 141 referred for arbitration</a:t>
            </a:r>
          </a:p>
          <a:p>
            <a:pPr lvl="2"/>
            <a:endParaRPr lang="en-ZA" dirty="0"/>
          </a:p>
          <a:p>
            <a:pPr marL="914400" lvl="2" indent="0">
              <a:buNone/>
            </a:pPr>
            <a:endParaRPr lang="en-ZA" dirty="0"/>
          </a:p>
        </p:txBody>
      </p:sp>
    </p:spTree>
    <p:extLst>
      <p:ext uri="{BB962C8B-B14F-4D97-AF65-F5344CB8AC3E}">
        <p14:creationId xmlns:p14="http://schemas.microsoft.com/office/powerpoint/2010/main" xmlns="" val="31061847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7744" y="789167"/>
            <a:ext cx="10701270" cy="5019205"/>
          </a:xfrm>
        </p:spPr>
        <p:txBody>
          <a:bodyPr>
            <a:normAutofit/>
          </a:bodyPr>
          <a:lstStyle/>
          <a:p>
            <a:pPr marL="914400" lvl="2" indent="0">
              <a:buNone/>
            </a:pPr>
            <a:endParaRPr lang="en-ZA" dirty="0"/>
          </a:p>
          <a:p>
            <a:pPr lvl="1"/>
            <a:r>
              <a:rPr lang="en-US" dirty="0"/>
              <a:t>The Office of the </a:t>
            </a:r>
            <a:r>
              <a:rPr lang="en-US" dirty="0" err="1"/>
              <a:t>Ombud</a:t>
            </a:r>
            <a:r>
              <a:rPr lang="en-US" dirty="0"/>
              <a:t> for Financial Services Providers </a:t>
            </a:r>
            <a:endParaRPr lang="en-US" dirty="0" smtClean="0"/>
          </a:p>
          <a:p>
            <a:pPr marL="457200" lvl="1" indent="0">
              <a:buNone/>
            </a:pPr>
            <a:endParaRPr lang="en-US" dirty="0" smtClean="0"/>
          </a:p>
          <a:p>
            <a:pPr lvl="2"/>
            <a:r>
              <a:rPr lang="en-US" dirty="0" smtClean="0"/>
              <a:t>Established in the </a:t>
            </a:r>
            <a:r>
              <a:rPr lang="en-US" dirty="0"/>
              <a:t>Financial Advisory and </a:t>
            </a:r>
            <a:r>
              <a:rPr lang="en-US" dirty="0" smtClean="0"/>
              <a:t>Intermediary </a:t>
            </a:r>
            <a:r>
              <a:rPr lang="en-US" dirty="0"/>
              <a:t>Service Act 37 of 2002 (FAIS Act)</a:t>
            </a:r>
            <a:endParaRPr lang="en-US" dirty="0" smtClean="0"/>
          </a:p>
          <a:p>
            <a:pPr lvl="2"/>
            <a:r>
              <a:rPr lang="en-ZA" dirty="0" smtClean="0"/>
              <a:t>2016-17 financial year</a:t>
            </a:r>
          </a:p>
          <a:p>
            <a:pPr lvl="3"/>
            <a:r>
              <a:rPr lang="en-ZA" dirty="0" smtClean="0"/>
              <a:t>Total income R39 million</a:t>
            </a:r>
          </a:p>
          <a:p>
            <a:pPr lvl="3"/>
            <a:r>
              <a:rPr lang="en-ZA" dirty="0" smtClean="0"/>
              <a:t>Total expenditure R45 million</a:t>
            </a:r>
          </a:p>
          <a:p>
            <a:pPr lvl="2"/>
            <a:r>
              <a:rPr lang="en-ZA" dirty="0"/>
              <a:t>Number of new complaints received – 10 </a:t>
            </a:r>
            <a:r>
              <a:rPr lang="en-ZA" dirty="0" smtClean="0"/>
              <a:t>864, of which 5 </a:t>
            </a:r>
            <a:r>
              <a:rPr lang="en-ZA" dirty="0"/>
              <a:t>630 </a:t>
            </a:r>
            <a:r>
              <a:rPr lang="en-ZA" dirty="0" smtClean="0"/>
              <a:t>were </a:t>
            </a:r>
            <a:r>
              <a:rPr lang="en-ZA" dirty="0"/>
              <a:t>justiciable. </a:t>
            </a:r>
          </a:p>
          <a:p>
            <a:pPr lvl="2"/>
            <a:r>
              <a:rPr lang="en-ZA" dirty="0"/>
              <a:t>How the complaints were resolved: </a:t>
            </a:r>
          </a:p>
          <a:p>
            <a:pPr marL="1371600" lvl="3" indent="0">
              <a:buNone/>
            </a:pPr>
            <a:r>
              <a:rPr lang="en-ZA" dirty="0"/>
              <a:t>(a)	Dismissed – 5 183 </a:t>
            </a:r>
          </a:p>
          <a:p>
            <a:pPr marL="1371600" lvl="3" indent="0">
              <a:buNone/>
            </a:pPr>
            <a:r>
              <a:rPr lang="en-ZA" dirty="0"/>
              <a:t>(b)	Settled – 1005 </a:t>
            </a:r>
          </a:p>
          <a:p>
            <a:pPr marL="1371600" lvl="3" indent="0">
              <a:buNone/>
            </a:pPr>
            <a:r>
              <a:rPr lang="en-ZA" dirty="0"/>
              <a:t>(c)	Determined –  68</a:t>
            </a:r>
          </a:p>
          <a:p>
            <a:pPr marL="1371600" lvl="3" indent="0">
              <a:buNone/>
            </a:pPr>
            <a:r>
              <a:rPr lang="en-ZA" dirty="0"/>
              <a:t>(d)	Referred to other fora –  4 769</a:t>
            </a:r>
          </a:p>
          <a:p>
            <a:pPr marL="914400" lvl="2" indent="0">
              <a:buNone/>
            </a:pPr>
            <a:endParaRPr lang="en-ZA" dirty="0"/>
          </a:p>
        </p:txBody>
      </p:sp>
    </p:spTree>
    <p:extLst>
      <p:ext uri="{BB962C8B-B14F-4D97-AF65-F5344CB8AC3E}">
        <p14:creationId xmlns:p14="http://schemas.microsoft.com/office/powerpoint/2010/main" xmlns="" val="24781039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a:xfrm>
            <a:off x="1546538" y="2224870"/>
            <a:ext cx="9490656" cy="3841079"/>
          </a:xfrm>
        </p:spPr>
        <p:txBody>
          <a:bodyPr>
            <a:normAutofit fontScale="85000" lnSpcReduction="10000"/>
          </a:bodyPr>
          <a:lstStyle/>
          <a:p>
            <a:r>
              <a:rPr lang="en-ZA" dirty="0" smtClean="0"/>
              <a:t>Motor Industry Ombudsman of SA</a:t>
            </a:r>
          </a:p>
          <a:p>
            <a:pPr marL="0" indent="0">
              <a:buNone/>
            </a:pPr>
            <a:endParaRPr lang="en-ZA" dirty="0" smtClean="0"/>
          </a:p>
          <a:p>
            <a:pPr lvl="1"/>
            <a:r>
              <a:rPr lang="en-ZA" dirty="0" smtClean="0"/>
              <a:t>Established in 2001 by the SA motor industry </a:t>
            </a:r>
          </a:p>
          <a:p>
            <a:pPr lvl="1"/>
            <a:r>
              <a:rPr lang="en-ZA" dirty="0" smtClean="0"/>
              <a:t>Regulated in terms of King IV</a:t>
            </a:r>
          </a:p>
          <a:p>
            <a:pPr lvl="1"/>
            <a:r>
              <a:rPr lang="en-ZA" dirty="0"/>
              <a:t>The MIOSA has had a very positive influence on relieving the Courts of having to deal with cases of highly complicated automotive technical matters</a:t>
            </a:r>
            <a:r>
              <a:rPr lang="en-ZA" dirty="0" smtClean="0"/>
              <a:t>.</a:t>
            </a:r>
          </a:p>
          <a:p>
            <a:pPr lvl="1"/>
            <a:r>
              <a:rPr lang="en-ZA" dirty="0" smtClean="0"/>
              <a:t>Provided free of charge to consumers</a:t>
            </a:r>
          </a:p>
          <a:p>
            <a:pPr lvl="1"/>
            <a:r>
              <a:rPr lang="en-ZA" dirty="0" smtClean="0"/>
              <a:t>Funded from levies raised by the motor industry 2017/18 financial year</a:t>
            </a:r>
          </a:p>
          <a:p>
            <a:pPr lvl="2"/>
            <a:r>
              <a:rPr lang="en-ZA" dirty="0"/>
              <a:t>Total income R32 million</a:t>
            </a:r>
          </a:p>
          <a:p>
            <a:pPr lvl="2"/>
            <a:r>
              <a:rPr lang="en-ZA" dirty="0" smtClean="0"/>
              <a:t>Total expenditure R32 million</a:t>
            </a:r>
          </a:p>
          <a:p>
            <a:pPr lvl="1"/>
            <a:r>
              <a:rPr lang="en-ZA" dirty="0" smtClean="0"/>
              <a:t>Cases heard 7,695</a:t>
            </a:r>
          </a:p>
          <a:p>
            <a:pPr lvl="1"/>
            <a:r>
              <a:rPr lang="en-ZA" dirty="0" smtClean="0"/>
              <a:t>Cases resolved 15,117</a:t>
            </a:r>
          </a:p>
        </p:txBody>
      </p:sp>
    </p:spTree>
    <p:extLst>
      <p:ext uri="{BB962C8B-B14F-4D97-AF65-F5344CB8AC3E}">
        <p14:creationId xmlns:p14="http://schemas.microsoft.com/office/powerpoint/2010/main" xmlns="" val="41795813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228" y="159063"/>
            <a:ext cx="10515600" cy="1325563"/>
          </a:xfrm>
        </p:spPr>
        <p:txBody>
          <a:bodyPr/>
          <a:lstStyle/>
          <a:p>
            <a:r>
              <a:rPr lang="en-ZA" dirty="0" smtClean="0"/>
              <a:t>What other measures are necessary to treat the causes as well as the symptoms?</a:t>
            </a:r>
            <a:endParaRPr lang="en-ZA" dirty="0"/>
          </a:p>
        </p:txBody>
      </p:sp>
      <p:sp>
        <p:nvSpPr>
          <p:cNvPr id="3" name="Content Placeholder 2"/>
          <p:cNvSpPr>
            <a:spLocks noGrp="1"/>
          </p:cNvSpPr>
          <p:nvPr>
            <p:ph idx="1"/>
          </p:nvPr>
        </p:nvSpPr>
        <p:spPr>
          <a:xfrm>
            <a:off x="5512158" y="1717786"/>
            <a:ext cx="5970430" cy="5009882"/>
          </a:xfrm>
        </p:spPr>
        <p:txBody>
          <a:bodyPr>
            <a:normAutofit fontScale="92500" lnSpcReduction="10000"/>
          </a:bodyPr>
          <a:lstStyle/>
          <a:p>
            <a:r>
              <a:rPr lang="en-ZA" dirty="0" smtClean="0"/>
              <a:t>Prompt payment legislation and regulations must be enforced</a:t>
            </a:r>
          </a:p>
          <a:p>
            <a:pPr lvl="1"/>
            <a:r>
              <a:rPr lang="en-ZA" dirty="0" smtClean="0"/>
              <a:t>30 day payment provision in PFMA and MFMA</a:t>
            </a:r>
          </a:p>
          <a:p>
            <a:pPr lvl="1"/>
            <a:r>
              <a:rPr lang="en-ZA" dirty="0" smtClean="0"/>
              <a:t>Amendments required to facilitate pre-payments – priming the pump</a:t>
            </a:r>
          </a:p>
          <a:p>
            <a:pPr lvl="1"/>
            <a:r>
              <a:rPr lang="en-ZA" dirty="0" smtClean="0"/>
              <a:t>Naming and shaming offenders</a:t>
            </a:r>
          </a:p>
          <a:p>
            <a:pPr lvl="1"/>
            <a:r>
              <a:rPr lang="en-ZA" dirty="0" smtClean="0"/>
              <a:t>Holding offenders accountable – misconduct charges</a:t>
            </a:r>
          </a:p>
          <a:p>
            <a:pPr lvl="1"/>
            <a:r>
              <a:rPr lang="en-ZA" dirty="0" smtClean="0"/>
              <a:t>Government agencies should publish payments performance quarterly</a:t>
            </a:r>
          </a:p>
          <a:p>
            <a:pPr lvl="1"/>
            <a:r>
              <a:rPr lang="en-ZA" dirty="0" smtClean="0"/>
              <a:t>Late payment legislation (as per UK </a:t>
            </a:r>
            <a:r>
              <a:rPr lang="en-ZA" dirty="0"/>
              <a:t>Late Payment of Commercial Debts (Interest) Act </a:t>
            </a:r>
            <a:r>
              <a:rPr lang="en-ZA" dirty="0" smtClean="0"/>
              <a:t>1998</a:t>
            </a:r>
            <a:r>
              <a:rPr lang="en-ZA" dirty="0"/>
              <a:t> </a:t>
            </a:r>
            <a:r>
              <a:rPr lang="en-ZA" dirty="0" smtClean="0"/>
              <a:t>– interest of 8% plus BoE base rate payable on late payments)</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89715" y="1894498"/>
            <a:ext cx="3437857" cy="214587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63095" y="3539003"/>
            <a:ext cx="2101086" cy="259134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30560" y="4479048"/>
            <a:ext cx="2191691" cy="2191691"/>
          </a:xfrm>
          <a:prstGeom prst="rect">
            <a:avLst/>
          </a:prstGeom>
        </p:spPr>
      </p:pic>
    </p:spTree>
    <p:extLst>
      <p:ext uri="{BB962C8B-B14F-4D97-AF65-F5344CB8AC3E}">
        <p14:creationId xmlns:p14="http://schemas.microsoft.com/office/powerpoint/2010/main" xmlns="" val="31273456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0730" y="381992"/>
            <a:ext cx="10069227" cy="154911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84708" y="2330600"/>
            <a:ext cx="5566036" cy="404444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94667" y="3116211"/>
            <a:ext cx="5496939" cy="2202763"/>
          </a:xfrm>
          <a:prstGeom prst="rect">
            <a:avLst/>
          </a:prstGeom>
        </p:spPr>
      </p:pic>
    </p:spTree>
    <p:extLst>
      <p:ext uri="{BB962C8B-B14F-4D97-AF65-F5344CB8AC3E}">
        <p14:creationId xmlns:p14="http://schemas.microsoft.com/office/powerpoint/2010/main" xmlns="" val="6982465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439" y="1708273"/>
            <a:ext cx="3862589" cy="3417518"/>
          </a:xfrm>
        </p:spPr>
        <p:txBody>
          <a:bodyPr>
            <a:normAutofit fontScale="92500"/>
          </a:bodyPr>
          <a:lstStyle/>
          <a:p>
            <a:r>
              <a:rPr lang="en-ZA" dirty="0" smtClean="0"/>
              <a:t>Supply chain finance solutions</a:t>
            </a:r>
          </a:p>
          <a:p>
            <a:pPr lvl="1"/>
            <a:r>
              <a:rPr lang="en-ZA" dirty="0" smtClean="0"/>
              <a:t>Small businesses piggyback on the superior creditworthiness of their customers</a:t>
            </a:r>
          </a:p>
          <a:p>
            <a:pPr lvl="1"/>
            <a:r>
              <a:rPr lang="en-ZA" dirty="0" smtClean="0"/>
              <a:t>Enable suppliers to be paid early for a small fee – typically far less than they can borrow for </a:t>
            </a:r>
            <a:endParaRPr lang="en-ZA" dirty="0"/>
          </a:p>
        </p:txBody>
      </p:sp>
      <p:pic>
        <p:nvPicPr>
          <p:cNvPr id="4" name="Picture 3"/>
          <p:cNvPicPr/>
          <p:nvPr/>
        </p:nvPicPr>
        <p:blipFill>
          <a:blip r:embed="rId2" cstate="print"/>
          <a:srcRect/>
          <a:stretch>
            <a:fillRect/>
          </a:stretch>
        </p:blipFill>
        <p:spPr bwMode="auto">
          <a:xfrm>
            <a:off x="4546240" y="1188412"/>
            <a:ext cx="7044745" cy="5167312"/>
          </a:xfrm>
          <a:prstGeom prst="rect">
            <a:avLst/>
          </a:prstGeom>
          <a:noFill/>
          <a:ln w="9525">
            <a:noFill/>
            <a:miter lim="800000"/>
            <a:headEnd/>
            <a:tailEnd/>
          </a:ln>
        </p:spPr>
      </p:pic>
    </p:spTree>
    <p:extLst>
      <p:ext uri="{BB962C8B-B14F-4D97-AF65-F5344CB8AC3E}">
        <p14:creationId xmlns:p14="http://schemas.microsoft.com/office/powerpoint/2010/main" xmlns="" val="20785880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What have the submissions/comments said?</a:t>
            </a:r>
            <a:endParaRPr lang="en-ZA" dirty="0"/>
          </a:p>
        </p:txBody>
      </p:sp>
      <p:sp>
        <p:nvSpPr>
          <p:cNvPr id="3" name="Content Placeholder 2"/>
          <p:cNvSpPr>
            <a:spLocks noGrp="1"/>
          </p:cNvSpPr>
          <p:nvPr>
            <p:ph idx="1"/>
          </p:nvPr>
        </p:nvSpPr>
        <p:spPr/>
        <p:txBody>
          <a:bodyPr>
            <a:normAutofit lnSpcReduction="10000"/>
          </a:bodyPr>
          <a:lstStyle/>
          <a:p>
            <a:r>
              <a:rPr lang="en-ZA" dirty="0" smtClean="0"/>
              <a:t>Overwhelming support expressed in the majority of submissions and comments received – Cape Chamber of Commerce, NSBC, NEASA…</a:t>
            </a:r>
          </a:p>
          <a:p>
            <a:r>
              <a:rPr lang="en-ZA" dirty="0" smtClean="0"/>
              <a:t>Some concerns over treating symptoms not causes</a:t>
            </a:r>
          </a:p>
          <a:p>
            <a:pPr lvl="1"/>
            <a:r>
              <a:rPr lang="en-ZA" dirty="0" smtClean="0"/>
              <a:t>Need for a holistic approach – carrot and stick</a:t>
            </a:r>
          </a:p>
          <a:p>
            <a:pPr lvl="1"/>
            <a:r>
              <a:rPr lang="en-ZA" dirty="0" smtClean="0"/>
              <a:t>King Code of corporate governance should include payment practices</a:t>
            </a:r>
          </a:p>
          <a:p>
            <a:r>
              <a:rPr lang="en-ZA" dirty="0"/>
              <a:t>M</a:t>
            </a:r>
            <a:r>
              <a:rPr lang="en-ZA" dirty="0" smtClean="0"/>
              <a:t>arket based solutions can contribute</a:t>
            </a:r>
          </a:p>
          <a:p>
            <a:pPr lvl="1"/>
            <a:r>
              <a:rPr lang="en-ZA" dirty="0" smtClean="0"/>
              <a:t>The Gentle Reminders Club</a:t>
            </a:r>
          </a:p>
          <a:p>
            <a:pPr lvl="1"/>
            <a:r>
              <a:rPr lang="en-ZA" dirty="0" smtClean="0"/>
              <a:t>Reputation management</a:t>
            </a:r>
          </a:p>
          <a:p>
            <a:r>
              <a:rPr lang="en-ZA" dirty="0" smtClean="0"/>
              <a:t>Some cynicism the </a:t>
            </a:r>
            <a:r>
              <a:rPr lang="en-ZA" dirty="0" err="1" smtClean="0"/>
              <a:t>Ombud</a:t>
            </a:r>
            <a:r>
              <a:rPr lang="en-ZA" dirty="0" smtClean="0"/>
              <a:t> service will actually do its job</a:t>
            </a:r>
          </a:p>
          <a:p>
            <a:pPr lvl="1"/>
            <a:r>
              <a:rPr lang="en-ZA" dirty="0" smtClean="0"/>
              <a:t>Crucial to appoint professional, committed board/executives/staff</a:t>
            </a:r>
          </a:p>
          <a:p>
            <a:endParaRPr lang="en-ZA" dirty="0"/>
          </a:p>
        </p:txBody>
      </p:sp>
    </p:spTree>
    <p:extLst>
      <p:ext uri="{BB962C8B-B14F-4D97-AF65-F5344CB8AC3E}">
        <p14:creationId xmlns:p14="http://schemas.microsoft.com/office/powerpoint/2010/main" xmlns="" val="9502705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What are the benefits to the economy and society?</a:t>
            </a:r>
            <a:endParaRPr lang="en-ZA" dirty="0"/>
          </a:p>
        </p:txBody>
      </p:sp>
      <p:sp>
        <p:nvSpPr>
          <p:cNvPr id="3" name="Content Placeholder 2"/>
          <p:cNvSpPr>
            <a:spLocks noGrp="1"/>
          </p:cNvSpPr>
          <p:nvPr>
            <p:ph idx="1"/>
          </p:nvPr>
        </p:nvSpPr>
        <p:spPr>
          <a:xfrm>
            <a:off x="1082898" y="2199113"/>
            <a:ext cx="10270901" cy="3982746"/>
          </a:xfrm>
        </p:spPr>
        <p:txBody>
          <a:bodyPr>
            <a:normAutofit fontScale="92500" lnSpcReduction="20000"/>
          </a:bodyPr>
          <a:lstStyle/>
          <a:p>
            <a:r>
              <a:rPr lang="en-ZA" dirty="0" smtClean="0"/>
              <a:t>Levelling the playing field for small business, big business and government</a:t>
            </a:r>
          </a:p>
          <a:p>
            <a:r>
              <a:rPr lang="en-ZA" dirty="0" smtClean="0"/>
              <a:t>A powerful, legislated backstop to resolve disputes – dissuades abusers </a:t>
            </a:r>
          </a:p>
          <a:p>
            <a:r>
              <a:rPr lang="en-ZA" dirty="0" smtClean="0"/>
              <a:t>The </a:t>
            </a:r>
            <a:r>
              <a:rPr lang="en-ZA" dirty="0" err="1" smtClean="0"/>
              <a:t>ombud</a:t>
            </a:r>
            <a:r>
              <a:rPr lang="en-ZA" dirty="0" smtClean="0"/>
              <a:t> is a voluntary service and does not impose mandatory regulations on claimants – no increase in red tape</a:t>
            </a:r>
          </a:p>
          <a:p>
            <a:r>
              <a:rPr lang="en-ZA" dirty="0" smtClean="0"/>
              <a:t>R350 billion in payables on business balance sheets, government commitment to paying within 30 days – releasing this money into the economy will boost small business and enable them to invest and grow, creating jobs</a:t>
            </a:r>
          </a:p>
          <a:p>
            <a:r>
              <a:rPr lang="en-ZA" dirty="0" smtClean="0"/>
              <a:t>Finally, a mechanism to put flesh on the bone in SA’s commitment to supporting small business</a:t>
            </a:r>
            <a:endParaRPr lang="en-ZA" dirty="0"/>
          </a:p>
        </p:txBody>
      </p:sp>
    </p:spTree>
    <p:extLst>
      <p:ext uri="{BB962C8B-B14F-4D97-AF65-F5344CB8AC3E}">
        <p14:creationId xmlns:p14="http://schemas.microsoft.com/office/powerpoint/2010/main" xmlns="" val="40348677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Conclusion</a:t>
            </a:r>
            <a:endParaRPr lang="en-ZA" dirty="0"/>
          </a:p>
        </p:txBody>
      </p:sp>
      <p:sp>
        <p:nvSpPr>
          <p:cNvPr id="3" name="Content Placeholder 2"/>
          <p:cNvSpPr>
            <a:spLocks noGrp="1"/>
          </p:cNvSpPr>
          <p:nvPr>
            <p:ph idx="1"/>
          </p:nvPr>
        </p:nvSpPr>
        <p:spPr/>
        <p:txBody>
          <a:bodyPr>
            <a:normAutofit fontScale="92500"/>
          </a:bodyPr>
          <a:lstStyle/>
          <a:p>
            <a:r>
              <a:rPr lang="en-ZA" dirty="0" smtClean="0"/>
              <a:t>The need for a mechanism to quickly and cheaply resolve disputes involving SMMEs and their customers is evident</a:t>
            </a:r>
          </a:p>
          <a:p>
            <a:r>
              <a:rPr lang="en-ZA" dirty="0"/>
              <a:t>The Department and Portfolio Committee have both acknowledged this</a:t>
            </a:r>
          </a:p>
          <a:p>
            <a:r>
              <a:rPr lang="en-ZA" dirty="0" smtClean="0"/>
              <a:t>The Small Enterprises </a:t>
            </a:r>
            <a:r>
              <a:rPr lang="en-ZA" dirty="0" err="1" smtClean="0"/>
              <a:t>Ombud</a:t>
            </a:r>
            <a:r>
              <a:rPr lang="en-ZA" dirty="0" smtClean="0"/>
              <a:t> Service is that mechanism</a:t>
            </a:r>
          </a:p>
          <a:p>
            <a:r>
              <a:rPr lang="en-ZA" dirty="0" smtClean="0"/>
              <a:t>This is the last piece of legislation the Committee is likely to be able to process in the 5</a:t>
            </a:r>
            <a:r>
              <a:rPr lang="en-ZA" baseline="30000" dirty="0" smtClean="0"/>
              <a:t>th</a:t>
            </a:r>
            <a:r>
              <a:rPr lang="en-ZA" dirty="0" smtClean="0"/>
              <a:t> Parliament</a:t>
            </a:r>
          </a:p>
          <a:p>
            <a:r>
              <a:rPr lang="en-ZA" dirty="0" smtClean="0"/>
              <a:t>Let the Committee make its mark and achieve cross-party support for the bill</a:t>
            </a:r>
          </a:p>
          <a:p>
            <a:r>
              <a:rPr lang="en-ZA" dirty="0" smtClean="0"/>
              <a:t>This is a win-win opportunity for the overwhelming majority of stakeholders</a:t>
            </a:r>
          </a:p>
          <a:p>
            <a:endParaRPr lang="en-ZA" dirty="0"/>
          </a:p>
        </p:txBody>
      </p:sp>
    </p:spTree>
    <p:extLst>
      <p:ext uri="{BB962C8B-B14F-4D97-AF65-F5344CB8AC3E}">
        <p14:creationId xmlns:p14="http://schemas.microsoft.com/office/powerpoint/2010/main" xmlns="" val="15965969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r>
              <a:rPr lang="en-ZA" dirty="0" smtClean="0"/>
              <a:t>At any one time, business is sitting on R350 billion of payables</a:t>
            </a:r>
          </a:p>
          <a:p>
            <a:pPr lvl="1"/>
            <a:r>
              <a:rPr lang="en-ZA" dirty="0" smtClean="0"/>
              <a:t>Much of this will be overdue</a:t>
            </a:r>
          </a:p>
          <a:p>
            <a:pPr lvl="1"/>
            <a:r>
              <a:rPr lang="en-ZA" dirty="0" smtClean="0"/>
              <a:t>Imagine how the cash flow of small businesses would improve if this were paid out!</a:t>
            </a:r>
          </a:p>
          <a:p>
            <a:r>
              <a:rPr lang="en-ZA" dirty="0" smtClean="0"/>
              <a:t>As at December 2017, national Government and its agencies owed R7,7 billion of which R2,2 billion was 120 days or older</a:t>
            </a:r>
          </a:p>
          <a:p>
            <a:r>
              <a:rPr lang="en-ZA" dirty="0" smtClean="0"/>
              <a:t>July 2018, reported that provincial government owed suppliers R20 billion in unpaid invoices</a:t>
            </a:r>
          </a:p>
          <a:p>
            <a:endParaRPr lang="en-ZA" dirty="0"/>
          </a:p>
        </p:txBody>
      </p:sp>
    </p:spTree>
    <p:extLst>
      <p:ext uri="{BB962C8B-B14F-4D97-AF65-F5344CB8AC3E}">
        <p14:creationId xmlns:p14="http://schemas.microsoft.com/office/powerpoint/2010/main" xmlns="" val="25965381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normAutofit/>
          </a:bodyPr>
          <a:lstStyle/>
          <a:p>
            <a:pPr marL="0" indent="0" algn="ctr">
              <a:buNone/>
            </a:pPr>
            <a:r>
              <a:rPr lang="en-ZA" sz="7200" dirty="0" smtClean="0"/>
              <a:t>Thank You</a:t>
            </a:r>
            <a:endParaRPr lang="en-ZA" sz="7200" dirty="0"/>
          </a:p>
        </p:txBody>
      </p:sp>
    </p:spTree>
    <p:extLst>
      <p:ext uri="{BB962C8B-B14F-4D97-AF65-F5344CB8AC3E}">
        <p14:creationId xmlns:p14="http://schemas.microsoft.com/office/powerpoint/2010/main" xmlns="" val="19214537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r>
              <a:rPr lang="en-ZA" dirty="0" smtClean="0"/>
              <a:t>This Committee has received numerous pleas from small businesses to intervene in disputes they have with big business and government</a:t>
            </a:r>
          </a:p>
          <a:p>
            <a:r>
              <a:rPr lang="en-ZA" dirty="0" smtClean="0"/>
              <a:t>Currently there is no legislative framework to enable SMMEs to effectively handle these disputes</a:t>
            </a:r>
          </a:p>
          <a:p>
            <a:r>
              <a:rPr lang="en-ZA" dirty="0" smtClean="0"/>
              <a:t>The Committee has done its best to resolve them but applying pressure alone is not sufficient</a:t>
            </a:r>
          </a:p>
          <a:p>
            <a:r>
              <a:rPr lang="en-ZA" dirty="0" smtClean="0"/>
              <a:t>The Small Enterprises </a:t>
            </a:r>
            <a:r>
              <a:rPr lang="en-ZA" dirty="0" err="1" smtClean="0"/>
              <a:t>Ombud</a:t>
            </a:r>
            <a:r>
              <a:rPr lang="en-ZA" dirty="0" smtClean="0"/>
              <a:t> Service Bill </a:t>
            </a:r>
            <a:r>
              <a:rPr lang="en-ZA" dirty="0"/>
              <a:t>e</a:t>
            </a:r>
            <a:r>
              <a:rPr lang="en-ZA" dirty="0" smtClean="0"/>
              <a:t>xplanatory memo was gazetted on May 10</a:t>
            </a:r>
            <a:r>
              <a:rPr lang="en-ZA" baseline="30000" dirty="0" smtClean="0"/>
              <a:t>th</a:t>
            </a:r>
            <a:r>
              <a:rPr lang="en-ZA" dirty="0" smtClean="0"/>
              <a:t>, the Bill was tabled in Parliament on 30</a:t>
            </a:r>
            <a:r>
              <a:rPr lang="en-ZA" baseline="30000" dirty="0" smtClean="0"/>
              <a:t>th</a:t>
            </a:r>
            <a:r>
              <a:rPr lang="en-ZA" dirty="0" smtClean="0"/>
              <a:t> May</a:t>
            </a:r>
            <a:endParaRPr lang="en-ZA" dirty="0"/>
          </a:p>
        </p:txBody>
      </p:sp>
    </p:spTree>
    <p:extLst>
      <p:ext uri="{BB962C8B-B14F-4D97-AF65-F5344CB8AC3E}">
        <p14:creationId xmlns:p14="http://schemas.microsoft.com/office/powerpoint/2010/main" xmlns="" val="3828216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Questionnaire for Members of Parliament: Remuneration Review 2018/2019</a:t>
            </a:r>
          </a:p>
        </p:txBody>
      </p:sp>
      <p:sp>
        <p:nvSpPr>
          <p:cNvPr id="3" name="Content Placeholder 2"/>
          <p:cNvSpPr>
            <a:spLocks noGrp="1"/>
          </p:cNvSpPr>
          <p:nvPr>
            <p:ph idx="1"/>
          </p:nvPr>
        </p:nvSpPr>
        <p:spPr/>
        <p:txBody>
          <a:bodyPr>
            <a:normAutofit/>
          </a:bodyPr>
          <a:lstStyle/>
          <a:p>
            <a:pPr marL="0" indent="0">
              <a:buNone/>
            </a:pPr>
            <a:r>
              <a:rPr lang="en-ZA" b="1" dirty="0" smtClean="0"/>
              <a:t>1</a:t>
            </a:r>
            <a:r>
              <a:rPr lang="en-ZA" b="1" dirty="0"/>
              <a:t>. Legislative responsibilities - law making </a:t>
            </a:r>
            <a:endParaRPr lang="en-ZA" dirty="0"/>
          </a:p>
          <a:p>
            <a:endParaRPr lang="en-ZA" dirty="0"/>
          </a:p>
          <a:p>
            <a:r>
              <a:rPr lang="en-ZA" dirty="0" smtClean="0"/>
              <a:t>Processing </a:t>
            </a:r>
            <a:r>
              <a:rPr lang="en-ZA" dirty="0"/>
              <a:t>legislation at committee level and engaging with relevant stakeholders </a:t>
            </a:r>
          </a:p>
          <a:p>
            <a:r>
              <a:rPr lang="en-ZA" dirty="0" smtClean="0"/>
              <a:t>Convening/Attending </a:t>
            </a:r>
            <a:r>
              <a:rPr lang="en-ZA" dirty="0"/>
              <a:t>public hearings </a:t>
            </a:r>
          </a:p>
          <a:p>
            <a:r>
              <a:rPr lang="en-ZA" dirty="0" smtClean="0"/>
              <a:t>Participating </a:t>
            </a:r>
            <a:r>
              <a:rPr lang="en-ZA" dirty="0"/>
              <a:t>in debates in Parliament </a:t>
            </a:r>
          </a:p>
          <a:p>
            <a:r>
              <a:rPr lang="en-ZA" dirty="0" smtClean="0"/>
              <a:t>Research </a:t>
            </a:r>
            <a:r>
              <a:rPr lang="en-ZA" dirty="0"/>
              <a:t>related to the assigned portfolio </a:t>
            </a:r>
          </a:p>
          <a:p>
            <a:r>
              <a:rPr lang="en-ZA" dirty="0" smtClean="0"/>
              <a:t>Initiating </a:t>
            </a:r>
            <a:r>
              <a:rPr lang="en-ZA" dirty="0"/>
              <a:t>Private Members’ Bills </a:t>
            </a:r>
          </a:p>
          <a:p>
            <a:endParaRPr lang="en-ZA" dirty="0"/>
          </a:p>
        </p:txBody>
      </p:sp>
    </p:spTree>
    <p:extLst>
      <p:ext uri="{BB962C8B-B14F-4D97-AF65-F5344CB8AC3E}">
        <p14:creationId xmlns:p14="http://schemas.microsoft.com/office/powerpoint/2010/main" xmlns="" val="2256260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592" y="0"/>
            <a:ext cx="10515600" cy="1325563"/>
          </a:xfrm>
        </p:spPr>
        <p:txBody>
          <a:bodyPr/>
          <a:lstStyle/>
          <a:p>
            <a:r>
              <a:rPr lang="en-ZA" dirty="0" smtClean="0"/>
              <a:t>What are the international precedents?</a:t>
            </a:r>
            <a:endParaRPr lang="en-ZA" dirty="0"/>
          </a:p>
        </p:txBody>
      </p:sp>
      <p:sp>
        <p:nvSpPr>
          <p:cNvPr id="3" name="Content Placeholder 2"/>
          <p:cNvSpPr>
            <a:spLocks noGrp="1"/>
          </p:cNvSpPr>
          <p:nvPr>
            <p:ph idx="1"/>
          </p:nvPr>
        </p:nvSpPr>
        <p:spPr>
          <a:xfrm>
            <a:off x="731145" y="4480886"/>
            <a:ext cx="10008494" cy="1868397"/>
          </a:xfrm>
        </p:spPr>
        <p:txBody>
          <a:bodyPr>
            <a:normAutofit fontScale="92500" lnSpcReduction="20000"/>
          </a:bodyPr>
          <a:lstStyle/>
          <a:p>
            <a:r>
              <a:rPr lang="en-ZA" dirty="0" smtClean="0"/>
              <a:t>UK Small Business Commissioner set up in December 2017</a:t>
            </a:r>
          </a:p>
          <a:p>
            <a:pPr lvl="1"/>
            <a:r>
              <a:rPr lang="en-ZA" dirty="0" smtClean="0"/>
              <a:t>“</a:t>
            </a:r>
            <a:r>
              <a:rPr lang="en-ZA" dirty="0"/>
              <a:t>T</a:t>
            </a:r>
            <a:r>
              <a:rPr lang="en-ZA" dirty="0" smtClean="0"/>
              <a:t>o </a:t>
            </a:r>
            <a:r>
              <a:rPr lang="en-ZA" dirty="0"/>
              <a:t>ensure fair payment practices for Britain's 5.7 million small businesses, and support them in resolving their payment disputes with larger businesses and bring </a:t>
            </a:r>
            <a:r>
              <a:rPr lang="en-ZA" dirty="0" smtClean="0"/>
              <a:t>about </a:t>
            </a:r>
            <a:r>
              <a:rPr lang="en-ZA" dirty="0"/>
              <a:t>culture </a:t>
            </a:r>
            <a:r>
              <a:rPr lang="en-ZA" dirty="0" smtClean="0"/>
              <a:t>change”.</a:t>
            </a:r>
          </a:p>
          <a:p>
            <a:pPr lvl="1"/>
            <a:r>
              <a:rPr lang="en-ZA" dirty="0"/>
              <a:t>The Federation of Small Business reported that in 2014 late payment cost the UK economy in the region of £2.5 billion and caused 50,000 businesses to go under.</a:t>
            </a:r>
          </a:p>
        </p:txBody>
      </p:sp>
      <p:pic>
        <p:nvPicPr>
          <p:cNvPr id="15" name="Picture 1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29553" y="1180425"/>
            <a:ext cx="8993209" cy="2956245"/>
          </a:xfrm>
          <a:prstGeom prst="rect">
            <a:avLst/>
          </a:prstGeom>
        </p:spPr>
      </p:pic>
    </p:spTree>
    <p:extLst>
      <p:ext uri="{BB962C8B-B14F-4D97-AF65-F5344CB8AC3E}">
        <p14:creationId xmlns:p14="http://schemas.microsoft.com/office/powerpoint/2010/main" xmlns="" val="26300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3943" y="3734872"/>
            <a:ext cx="11173495" cy="3000779"/>
          </a:xfrm>
        </p:spPr>
        <p:txBody>
          <a:bodyPr>
            <a:normAutofit lnSpcReduction="10000"/>
          </a:bodyPr>
          <a:lstStyle/>
          <a:p>
            <a:r>
              <a:rPr lang="en-ZA" dirty="0"/>
              <a:t>The late payment culture that exists between businesses in the UK means that:</a:t>
            </a:r>
          </a:p>
          <a:p>
            <a:pPr lvl="1"/>
            <a:r>
              <a:rPr lang="en-ZA" dirty="0"/>
              <a:t>a third of payments to small businesses are late</a:t>
            </a:r>
          </a:p>
          <a:p>
            <a:pPr lvl="1"/>
            <a:r>
              <a:rPr lang="en-ZA" dirty="0"/>
              <a:t>the average value of each payment is £6,142</a:t>
            </a:r>
          </a:p>
          <a:p>
            <a:pPr lvl="1"/>
            <a:r>
              <a:rPr lang="en-ZA" dirty="0"/>
              <a:t>20% of small businesses have run in to cash flow problems due to late payments</a:t>
            </a:r>
          </a:p>
          <a:p>
            <a:r>
              <a:rPr lang="en-ZA" dirty="0" smtClean="0"/>
              <a:t>The SB Commissioner can make non-binding recommendations on late payment and other issues affecting businesses with less than 50 employees</a:t>
            </a:r>
            <a:endParaRPr lang="en-ZA" dirty="0"/>
          </a:p>
          <a:p>
            <a:endParaRPr lang="en-ZA"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76294" y="115910"/>
            <a:ext cx="6645735" cy="3436971"/>
          </a:xfrm>
          <a:prstGeom prst="rect">
            <a:avLst/>
          </a:prstGeom>
        </p:spPr>
      </p:pic>
    </p:spTree>
    <p:extLst>
      <p:ext uri="{BB962C8B-B14F-4D97-AF65-F5344CB8AC3E}">
        <p14:creationId xmlns:p14="http://schemas.microsoft.com/office/powerpoint/2010/main" xmlns="" val="4139506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10957" y="605307"/>
            <a:ext cx="6202251" cy="5859887"/>
          </a:xfrm>
        </p:spPr>
        <p:txBody>
          <a:bodyPr>
            <a:normAutofit fontScale="92500"/>
          </a:bodyPr>
          <a:lstStyle/>
          <a:p>
            <a:pPr marL="0" indent="0">
              <a:buNone/>
            </a:pPr>
            <a:r>
              <a:rPr lang="en-ZA" dirty="0" smtClean="0"/>
              <a:t>UK Groceries Code Adjudicator</a:t>
            </a:r>
          </a:p>
          <a:p>
            <a:pPr marL="0" indent="0">
              <a:buNone/>
            </a:pPr>
            <a:endParaRPr lang="en-ZA" dirty="0" smtClean="0"/>
          </a:p>
          <a:p>
            <a:pPr lvl="1"/>
            <a:r>
              <a:rPr lang="en-ZA" dirty="0" smtClean="0"/>
              <a:t>Established in terms </a:t>
            </a:r>
            <a:r>
              <a:rPr lang="en-ZA" dirty="0"/>
              <a:t>of the Groceries Code Adjudicator Act </a:t>
            </a:r>
            <a:r>
              <a:rPr lang="en-ZA" dirty="0" smtClean="0"/>
              <a:t>2013</a:t>
            </a:r>
          </a:p>
          <a:p>
            <a:pPr lvl="1"/>
            <a:r>
              <a:rPr lang="en-ZA" dirty="0"/>
              <a:t>At a supplier’s request the GCA must arbitrate in disputes and may also do so following a request from a regulated </a:t>
            </a:r>
            <a:r>
              <a:rPr lang="en-ZA" dirty="0" smtClean="0"/>
              <a:t>retailer</a:t>
            </a:r>
          </a:p>
          <a:p>
            <a:pPr lvl="1"/>
            <a:r>
              <a:rPr lang="en-ZA" dirty="0" smtClean="0"/>
              <a:t>Arbitration </a:t>
            </a:r>
            <a:r>
              <a:rPr lang="en-ZA" dirty="0"/>
              <a:t>awards are binding and may include </a:t>
            </a:r>
            <a:r>
              <a:rPr lang="en-ZA" dirty="0" smtClean="0"/>
              <a:t>compensation</a:t>
            </a:r>
          </a:p>
          <a:p>
            <a:pPr lvl="1"/>
            <a:r>
              <a:rPr lang="en-ZA" dirty="0"/>
              <a:t>The GCA can launch investigations. If a breach of the Code is found, the GCA can make recommendations, require regulated retailers to publish details of any breach and in the most serious cases impose a </a:t>
            </a:r>
            <a:r>
              <a:rPr lang="en-ZA" dirty="0" smtClean="0"/>
              <a:t>fine</a:t>
            </a:r>
          </a:p>
          <a:p>
            <a:pPr lvl="1"/>
            <a:r>
              <a:rPr lang="en-ZA" dirty="0" smtClean="0"/>
              <a:t>The GCA </a:t>
            </a:r>
            <a:r>
              <a:rPr lang="en-ZA" dirty="0"/>
              <a:t>power to fine a retailer up to 1% of its UK turnover came into force on 6 April </a:t>
            </a:r>
            <a:r>
              <a:rPr lang="en-ZA" dirty="0" smtClean="0"/>
              <a:t>2015</a:t>
            </a:r>
            <a:endParaRPr lang="en-ZA"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7334" y="1670318"/>
            <a:ext cx="5243623" cy="3506989"/>
          </a:xfrm>
          <a:prstGeom prst="rect">
            <a:avLst/>
          </a:prstGeom>
        </p:spPr>
      </p:pic>
    </p:spTree>
    <p:extLst>
      <p:ext uri="{BB962C8B-B14F-4D97-AF65-F5344CB8AC3E}">
        <p14:creationId xmlns:p14="http://schemas.microsoft.com/office/powerpoint/2010/main" xmlns="" val="41641512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882</TotalTime>
  <Words>2985</Words>
  <Application>Microsoft Office PowerPoint</Application>
  <PresentationFormat>Custom</PresentationFormat>
  <Paragraphs>302</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Small Enterprises Ombud Service Bill</vt:lpstr>
      <vt:lpstr>Agenda</vt:lpstr>
      <vt:lpstr>Why is this bill necessary?</vt:lpstr>
      <vt:lpstr>Slide 4</vt:lpstr>
      <vt:lpstr>Slide 5</vt:lpstr>
      <vt:lpstr>Questionnaire for Members of Parliament: Remuneration Review 2018/2019</vt:lpstr>
      <vt:lpstr>What are the international precedents?</vt:lpstr>
      <vt:lpstr>Slide 8</vt:lpstr>
      <vt:lpstr>Slide 9</vt:lpstr>
      <vt:lpstr>Slide 10</vt:lpstr>
      <vt:lpstr>Slide 11</vt:lpstr>
      <vt:lpstr>India - Micro and Small Enterprises Facilitation Councils</vt:lpstr>
      <vt:lpstr>Slide 13</vt:lpstr>
      <vt:lpstr>Slide 14</vt:lpstr>
      <vt:lpstr>What factors were considered in writing the bill?</vt:lpstr>
      <vt:lpstr>Slide 16</vt:lpstr>
      <vt:lpstr>The bill’s sections </vt:lpstr>
      <vt:lpstr>Slide 18</vt:lpstr>
      <vt:lpstr>Slide 19</vt:lpstr>
      <vt:lpstr>Slide 20</vt:lpstr>
      <vt:lpstr>Slide 21</vt:lpstr>
      <vt:lpstr>What are the main provisions of the bill?</vt:lpstr>
      <vt:lpstr>Slide 23</vt:lpstr>
      <vt:lpstr>Slide 24</vt:lpstr>
      <vt:lpstr>Slide 25</vt:lpstr>
      <vt:lpstr>Slide 26</vt:lpstr>
      <vt:lpstr>Slide 27</vt:lpstr>
      <vt:lpstr>Slide 28</vt:lpstr>
      <vt:lpstr>Slide 29</vt:lpstr>
      <vt:lpstr>Slide 30</vt:lpstr>
      <vt:lpstr>What is the anticipated cost of the service?</vt:lpstr>
      <vt:lpstr>Slide 32</vt:lpstr>
      <vt:lpstr>Slide 33</vt:lpstr>
      <vt:lpstr>What other measures are necessary to treat the causes as well as the symptoms?</vt:lpstr>
      <vt:lpstr>Slide 35</vt:lpstr>
      <vt:lpstr>Slide 36</vt:lpstr>
      <vt:lpstr>What have the submissions/comments said?</vt:lpstr>
      <vt:lpstr>What are the benefits to the economy and society?</vt:lpstr>
      <vt:lpstr>Conclusion</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Toby Chance</dc:creator>
  <cp:lastModifiedBy>PUMZA</cp:lastModifiedBy>
  <cp:revision>52</cp:revision>
  <dcterms:created xsi:type="dcterms:W3CDTF">2018-08-16T09:58:26Z</dcterms:created>
  <dcterms:modified xsi:type="dcterms:W3CDTF">2018-08-23T10:17:43Z</dcterms:modified>
</cp:coreProperties>
</file>