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708" r:id="rId2"/>
    <p:sldMasterId id="2147483720" r:id="rId3"/>
    <p:sldMasterId id="2147483732" r:id="rId4"/>
  </p:sldMasterIdLst>
  <p:notesMasterIdLst>
    <p:notesMasterId r:id="rId15"/>
  </p:notesMasterIdLst>
  <p:sldIdLst>
    <p:sldId id="353" r:id="rId5"/>
    <p:sldId id="342" r:id="rId6"/>
    <p:sldId id="360" r:id="rId7"/>
    <p:sldId id="358" r:id="rId8"/>
    <p:sldId id="349" r:id="rId9"/>
    <p:sldId id="352" r:id="rId10"/>
    <p:sldId id="355" r:id="rId11"/>
    <p:sldId id="357" r:id="rId12"/>
    <p:sldId id="351" r:id="rId13"/>
    <p:sldId id="356"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CCECFF"/>
    <a:srgbClr val="CCFFFF"/>
    <a:srgbClr val="FF6600"/>
    <a:srgbClr val="996633"/>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062" autoAdjust="0"/>
    <p:restoredTop sz="95394" autoAdjust="0"/>
  </p:normalViewPr>
  <p:slideViewPr>
    <p:cSldViewPr snapToGrid="0">
      <p:cViewPr varScale="1">
        <p:scale>
          <a:sx n="85" d="100"/>
          <a:sy n="85" d="100"/>
        </p:scale>
        <p:origin x="258" y="90"/>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854412C-6DEC-4A30-889F-F2B8611B253F}" type="doc">
      <dgm:prSet loTypeId="urn:microsoft.com/office/officeart/2005/8/layout/pyramid1" loCatId="pyramid" qsTypeId="urn:microsoft.com/office/officeart/2005/8/quickstyle/simple1" qsCatId="simple" csTypeId="urn:microsoft.com/office/officeart/2005/8/colors/accent1_2" csCatId="accent1" phldr="1"/>
      <dgm:spPr/>
    </dgm:pt>
    <dgm:pt modelId="{FEA1DA9A-1238-4D74-AF91-73C5709C0DC7}">
      <dgm:prSet phldrT="[Text]" custT="1"/>
      <dgm:spPr/>
      <dgm:t>
        <a:bodyPr/>
        <a:lstStyle/>
        <a:p>
          <a:pPr algn="ctr"/>
          <a:r>
            <a:rPr lang="en-ZA" sz="1600" b="1" dirty="0" smtClean="0"/>
            <a:t>Conventions, Treaties, Legal framework</a:t>
          </a:r>
        </a:p>
      </dgm:t>
    </dgm:pt>
    <dgm:pt modelId="{B70AEA66-8348-4EE4-A8C2-B1C1DDCB42C0}" type="parTrans" cxnId="{2FA5E736-BBCD-4FDD-BE07-0D3BD4C0085E}">
      <dgm:prSet/>
      <dgm:spPr/>
      <dgm:t>
        <a:bodyPr/>
        <a:lstStyle/>
        <a:p>
          <a:pPr algn="r"/>
          <a:endParaRPr lang="en-ZA" sz="1600" b="1"/>
        </a:p>
      </dgm:t>
    </dgm:pt>
    <dgm:pt modelId="{4D9ED133-EBEA-4E9A-8B75-F3872E104ADA}" type="sibTrans" cxnId="{2FA5E736-BBCD-4FDD-BE07-0D3BD4C0085E}">
      <dgm:prSet/>
      <dgm:spPr/>
      <dgm:t>
        <a:bodyPr/>
        <a:lstStyle/>
        <a:p>
          <a:pPr algn="r"/>
          <a:endParaRPr lang="en-ZA" sz="1600" b="1"/>
        </a:p>
      </dgm:t>
    </dgm:pt>
    <dgm:pt modelId="{50CDE4AB-447B-45E8-9855-8D684846BADD}">
      <dgm:prSet phldrT="[Text]" custT="1"/>
      <dgm:spPr>
        <a:solidFill>
          <a:schemeClr val="accent2">
            <a:lumMod val="60000"/>
            <a:lumOff val="40000"/>
          </a:schemeClr>
        </a:solidFill>
      </dgm:spPr>
      <dgm:t>
        <a:bodyPr/>
        <a:lstStyle/>
        <a:p>
          <a:pPr algn="r"/>
          <a:r>
            <a:rPr lang="en-ZA" sz="1600" b="1" dirty="0" smtClean="0"/>
            <a:t>		Immediate</a:t>
          </a:r>
        </a:p>
        <a:p>
          <a:pPr algn="r"/>
          <a:r>
            <a:rPr lang="en-ZA" sz="1600" b="1" dirty="0" smtClean="0"/>
            <a:t> cooperative level,</a:t>
          </a:r>
        </a:p>
        <a:p>
          <a:pPr algn="r"/>
          <a:r>
            <a:rPr lang="en-ZA" sz="1600" b="1" dirty="0" smtClean="0"/>
            <a:t> e.g. APNR</a:t>
          </a:r>
          <a:endParaRPr lang="en-ZA" sz="1600" b="1" dirty="0"/>
        </a:p>
      </dgm:t>
    </dgm:pt>
    <dgm:pt modelId="{93894E6E-7EA4-4291-9BEB-EDC85BA3B57B}" type="parTrans" cxnId="{F2E70D87-0565-4AD2-85EC-B1BAA0EDF551}">
      <dgm:prSet/>
      <dgm:spPr/>
      <dgm:t>
        <a:bodyPr/>
        <a:lstStyle/>
        <a:p>
          <a:pPr algn="r"/>
          <a:endParaRPr lang="en-ZA" sz="1600" b="1"/>
        </a:p>
      </dgm:t>
    </dgm:pt>
    <dgm:pt modelId="{8053615A-ECC6-47F0-895E-107479E503C4}" type="sibTrans" cxnId="{F2E70D87-0565-4AD2-85EC-B1BAA0EDF551}">
      <dgm:prSet/>
      <dgm:spPr/>
      <dgm:t>
        <a:bodyPr/>
        <a:lstStyle/>
        <a:p>
          <a:pPr algn="r"/>
          <a:endParaRPr lang="en-ZA" sz="1600" b="1"/>
        </a:p>
      </dgm:t>
    </dgm:pt>
    <dgm:pt modelId="{6EA4524D-836D-4DCE-9CDB-2C589F72CDA1}">
      <dgm:prSet phldrT="[Text]" custT="1"/>
      <dgm:spPr>
        <a:solidFill>
          <a:srgbClr val="00B0F0"/>
        </a:solidFill>
      </dgm:spPr>
      <dgm:t>
        <a:bodyPr/>
        <a:lstStyle/>
        <a:p>
          <a:pPr algn="r"/>
          <a:r>
            <a:rPr lang="en-ZA" sz="1600" b="1" dirty="0" smtClean="0"/>
            <a:t>              </a:t>
          </a:r>
        </a:p>
        <a:p>
          <a:pPr algn="r"/>
          <a:endParaRPr lang="en-ZA" sz="1600" b="1" dirty="0" smtClean="0"/>
        </a:p>
        <a:p>
          <a:pPr algn="r"/>
          <a:r>
            <a:rPr lang="en-ZA" sz="1600" b="1" dirty="0" smtClean="0"/>
            <a:t>		Reserve level</a:t>
          </a:r>
          <a:endParaRPr lang="en-ZA" sz="1600" b="1" dirty="0"/>
        </a:p>
      </dgm:t>
    </dgm:pt>
    <dgm:pt modelId="{82D51D56-CAAA-47F5-9125-8A441353F601}" type="parTrans" cxnId="{CE464067-5594-4CF7-A76C-945149636DBF}">
      <dgm:prSet/>
      <dgm:spPr/>
      <dgm:t>
        <a:bodyPr/>
        <a:lstStyle/>
        <a:p>
          <a:pPr algn="r"/>
          <a:endParaRPr lang="en-ZA" sz="1600" b="1"/>
        </a:p>
      </dgm:t>
    </dgm:pt>
    <dgm:pt modelId="{AF56ED4B-A36C-4F63-AC77-F28302C6A91C}" type="sibTrans" cxnId="{CE464067-5594-4CF7-A76C-945149636DBF}">
      <dgm:prSet/>
      <dgm:spPr/>
      <dgm:t>
        <a:bodyPr/>
        <a:lstStyle/>
        <a:p>
          <a:pPr algn="r"/>
          <a:endParaRPr lang="en-ZA" sz="1600" b="1"/>
        </a:p>
      </dgm:t>
    </dgm:pt>
    <dgm:pt modelId="{35CDE0BA-818B-4D24-80E0-40521EDC8778}">
      <dgm:prSet custT="1"/>
      <dgm:spPr>
        <a:solidFill>
          <a:schemeClr val="accent2">
            <a:lumMod val="40000"/>
            <a:lumOff val="60000"/>
          </a:schemeClr>
        </a:solidFill>
      </dgm:spPr>
      <dgm:t>
        <a:bodyPr/>
        <a:lstStyle/>
        <a:p>
          <a:pPr algn="r"/>
          <a:r>
            <a:rPr lang="en-ZA" sz="1600" b="1" dirty="0" smtClean="0"/>
            <a:t>GLTFCA level</a:t>
          </a:r>
          <a:endParaRPr lang="en-ZA" sz="1600" b="1" dirty="0"/>
        </a:p>
      </dgm:t>
    </dgm:pt>
    <dgm:pt modelId="{12041571-0B0B-408B-9D72-A765352E197E}" type="parTrans" cxnId="{D9B8995E-B686-4F8B-A5C4-2E9269FAF345}">
      <dgm:prSet/>
      <dgm:spPr/>
      <dgm:t>
        <a:bodyPr/>
        <a:lstStyle/>
        <a:p>
          <a:pPr algn="r"/>
          <a:endParaRPr lang="en-ZA" sz="1600" b="1"/>
        </a:p>
      </dgm:t>
    </dgm:pt>
    <dgm:pt modelId="{9EA65678-D62D-4C3E-8EFF-8796401AFCA7}" type="sibTrans" cxnId="{D9B8995E-B686-4F8B-A5C4-2E9269FAF345}">
      <dgm:prSet/>
      <dgm:spPr/>
      <dgm:t>
        <a:bodyPr/>
        <a:lstStyle/>
        <a:p>
          <a:pPr algn="r"/>
          <a:endParaRPr lang="en-ZA" sz="1600" b="1"/>
        </a:p>
      </dgm:t>
    </dgm:pt>
    <dgm:pt modelId="{401F6ABE-E5D0-46C1-ADDD-BB3142820179}" type="pres">
      <dgm:prSet presAssocID="{B854412C-6DEC-4A30-889F-F2B8611B253F}" presName="Name0" presStyleCnt="0">
        <dgm:presLayoutVars>
          <dgm:dir/>
          <dgm:animLvl val="lvl"/>
          <dgm:resizeHandles val="exact"/>
        </dgm:presLayoutVars>
      </dgm:prSet>
      <dgm:spPr/>
    </dgm:pt>
    <dgm:pt modelId="{D25100E5-6939-4877-ABB4-B5595E9DB14C}" type="pres">
      <dgm:prSet presAssocID="{FEA1DA9A-1238-4D74-AF91-73C5709C0DC7}" presName="Name8" presStyleCnt="0"/>
      <dgm:spPr/>
    </dgm:pt>
    <dgm:pt modelId="{500230C8-B02E-49E1-BBC3-043FB53BD45E}" type="pres">
      <dgm:prSet presAssocID="{FEA1DA9A-1238-4D74-AF91-73C5709C0DC7}" presName="level" presStyleLbl="node1" presStyleIdx="0" presStyleCnt="4">
        <dgm:presLayoutVars>
          <dgm:chMax val="1"/>
          <dgm:bulletEnabled val="1"/>
        </dgm:presLayoutVars>
      </dgm:prSet>
      <dgm:spPr/>
      <dgm:t>
        <a:bodyPr/>
        <a:lstStyle/>
        <a:p>
          <a:endParaRPr lang="en-ZA"/>
        </a:p>
      </dgm:t>
    </dgm:pt>
    <dgm:pt modelId="{1FA85A1E-961C-4D6B-9239-17B692F7E887}" type="pres">
      <dgm:prSet presAssocID="{FEA1DA9A-1238-4D74-AF91-73C5709C0DC7}" presName="levelTx" presStyleLbl="revTx" presStyleIdx="0" presStyleCnt="0">
        <dgm:presLayoutVars>
          <dgm:chMax val="1"/>
          <dgm:bulletEnabled val="1"/>
        </dgm:presLayoutVars>
      </dgm:prSet>
      <dgm:spPr/>
      <dgm:t>
        <a:bodyPr/>
        <a:lstStyle/>
        <a:p>
          <a:endParaRPr lang="en-ZA"/>
        </a:p>
      </dgm:t>
    </dgm:pt>
    <dgm:pt modelId="{EA143E2A-4F3A-41CB-B50D-DDEE1449AB57}" type="pres">
      <dgm:prSet presAssocID="{35CDE0BA-818B-4D24-80E0-40521EDC8778}" presName="Name8" presStyleCnt="0"/>
      <dgm:spPr/>
    </dgm:pt>
    <dgm:pt modelId="{6622FC70-2FD6-48AC-AF57-0E176FE5D62E}" type="pres">
      <dgm:prSet presAssocID="{35CDE0BA-818B-4D24-80E0-40521EDC8778}" presName="level" presStyleLbl="node1" presStyleIdx="1" presStyleCnt="4" custLinFactNeighborX="-1205" custLinFactNeighborY="-2069">
        <dgm:presLayoutVars>
          <dgm:chMax val="1"/>
          <dgm:bulletEnabled val="1"/>
        </dgm:presLayoutVars>
      </dgm:prSet>
      <dgm:spPr/>
      <dgm:t>
        <a:bodyPr/>
        <a:lstStyle/>
        <a:p>
          <a:endParaRPr lang="en-ZA"/>
        </a:p>
      </dgm:t>
    </dgm:pt>
    <dgm:pt modelId="{74B9244B-6BEE-4633-972F-641AC47B3D66}" type="pres">
      <dgm:prSet presAssocID="{35CDE0BA-818B-4D24-80E0-40521EDC8778}" presName="levelTx" presStyleLbl="revTx" presStyleIdx="0" presStyleCnt="0">
        <dgm:presLayoutVars>
          <dgm:chMax val="1"/>
          <dgm:bulletEnabled val="1"/>
        </dgm:presLayoutVars>
      </dgm:prSet>
      <dgm:spPr/>
      <dgm:t>
        <a:bodyPr/>
        <a:lstStyle/>
        <a:p>
          <a:endParaRPr lang="en-ZA"/>
        </a:p>
      </dgm:t>
    </dgm:pt>
    <dgm:pt modelId="{CD62E2EE-160B-490A-907F-6AA8729EDB39}" type="pres">
      <dgm:prSet presAssocID="{50CDE4AB-447B-45E8-9855-8D684846BADD}" presName="Name8" presStyleCnt="0"/>
      <dgm:spPr/>
    </dgm:pt>
    <dgm:pt modelId="{9C5666D7-5F9A-42A2-873F-1CBE1844BD79}" type="pres">
      <dgm:prSet presAssocID="{50CDE4AB-447B-45E8-9855-8D684846BADD}" presName="level" presStyleLbl="node1" presStyleIdx="2" presStyleCnt="4">
        <dgm:presLayoutVars>
          <dgm:chMax val="1"/>
          <dgm:bulletEnabled val="1"/>
        </dgm:presLayoutVars>
      </dgm:prSet>
      <dgm:spPr/>
      <dgm:t>
        <a:bodyPr/>
        <a:lstStyle/>
        <a:p>
          <a:endParaRPr lang="en-ZA"/>
        </a:p>
      </dgm:t>
    </dgm:pt>
    <dgm:pt modelId="{07DF3DEF-1809-41CE-80F3-C454AC7CC827}" type="pres">
      <dgm:prSet presAssocID="{50CDE4AB-447B-45E8-9855-8D684846BADD}" presName="levelTx" presStyleLbl="revTx" presStyleIdx="0" presStyleCnt="0">
        <dgm:presLayoutVars>
          <dgm:chMax val="1"/>
          <dgm:bulletEnabled val="1"/>
        </dgm:presLayoutVars>
      </dgm:prSet>
      <dgm:spPr/>
      <dgm:t>
        <a:bodyPr/>
        <a:lstStyle/>
        <a:p>
          <a:endParaRPr lang="en-ZA"/>
        </a:p>
      </dgm:t>
    </dgm:pt>
    <dgm:pt modelId="{76BE273E-64A7-4B2D-A20B-4B88AD2C663D}" type="pres">
      <dgm:prSet presAssocID="{6EA4524D-836D-4DCE-9CDB-2C589F72CDA1}" presName="Name8" presStyleCnt="0"/>
      <dgm:spPr/>
    </dgm:pt>
    <dgm:pt modelId="{DB0D628A-16C9-4F6E-8A7E-F0EA19CFDB1D}" type="pres">
      <dgm:prSet presAssocID="{6EA4524D-836D-4DCE-9CDB-2C589F72CDA1}" presName="level" presStyleLbl="node1" presStyleIdx="3" presStyleCnt="4" custLinFactNeighborX="-182">
        <dgm:presLayoutVars>
          <dgm:chMax val="1"/>
          <dgm:bulletEnabled val="1"/>
        </dgm:presLayoutVars>
      </dgm:prSet>
      <dgm:spPr/>
      <dgm:t>
        <a:bodyPr/>
        <a:lstStyle/>
        <a:p>
          <a:endParaRPr lang="en-ZA"/>
        </a:p>
      </dgm:t>
    </dgm:pt>
    <dgm:pt modelId="{E55730B1-EC52-47EA-B4EA-DCEC03D37718}" type="pres">
      <dgm:prSet presAssocID="{6EA4524D-836D-4DCE-9CDB-2C589F72CDA1}" presName="levelTx" presStyleLbl="revTx" presStyleIdx="0" presStyleCnt="0">
        <dgm:presLayoutVars>
          <dgm:chMax val="1"/>
          <dgm:bulletEnabled val="1"/>
        </dgm:presLayoutVars>
      </dgm:prSet>
      <dgm:spPr/>
      <dgm:t>
        <a:bodyPr/>
        <a:lstStyle/>
        <a:p>
          <a:endParaRPr lang="en-ZA"/>
        </a:p>
      </dgm:t>
    </dgm:pt>
  </dgm:ptLst>
  <dgm:cxnLst>
    <dgm:cxn modelId="{F2E70D87-0565-4AD2-85EC-B1BAA0EDF551}" srcId="{B854412C-6DEC-4A30-889F-F2B8611B253F}" destId="{50CDE4AB-447B-45E8-9855-8D684846BADD}" srcOrd="2" destOrd="0" parTransId="{93894E6E-7EA4-4291-9BEB-EDC85BA3B57B}" sibTransId="{8053615A-ECC6-47F0-895E-107479E503C4}"/>
    <dgm:cxn modelId="{1EDFE341-D668-44A4-BF9E-680F301C44D4}" type="presOf" srcId="{35CDE0BA-818B-4D24-80E0-40521EDC8778}" destId="{6622FC70-2FD6-48AC-AF57-0E176FE5D62E}" srcOrd="0" destOrd="0" presId="urn:microsoft.com/office/officeart/2005/8/layout/pyramid1"/>
    <dgm:cxn modelId="{2FA5E736-BBCD-4FDD-BE07-0D3BD4C0085E}" srcId="{B854412C-6DEC-4A30-889F-F2B8611B253F}" destId="{FEA1DA9A-1238-4D74-AF91-73C5709C0DC7}" srcOrd="0" destOrd="0" parTransId="{B70AEA66-8348-4EE4-A8C2-B1C1DDCB42C0}" sibTransId="{4D9ED133-EBEA-4E9A-8B75-F3872E104ADA}"/>
    <dgm:cxn modelId="{64F24C78-5767-4957-9A74-715C57CEB6B0}" type="presOf" srcId="{B854412C-6DEC-4A30-889F-F2B8611B253F}" destId="{401F6ABE-E5D0-46C1-ADDD-BB3142820179}" srcOrd="0" destOrd="0" presId="urn:microsoft.com/office/officeart/2005/8/layout/pyramid1"/>
    <dgm:cxn modelId="{7EBB6631-52D7-4C12-95A9-3CFE241B32E5}" type="presOf" srcId="{FEA1DA9A-1238-4D74-AF91-73C5709C0DC7}" destId="{500230C8-B02E-49E1-BBC3-043FB53BD45E}" srcOrd="0" destOrd="0" presId="urn:microsoft.com/office/officeart/2005/8/layout/pyramid1"/>
    <dgm:cxn modelId="{3D079500-31D1-47FD-BCBB-DCC490B9F823}" type="presOf" srcId="{FEA1DA9A-1238-4D74-AF91-73C5709C0DC7}" destId="{1FA85A1E-961C-4D6B-9239-17B692F7E887}" srcOrd="1" destOrd="0" presId="urn:microsoft.com/office/officeart/2005/8/layout/pyramid1"/>
    <dgm:cxn modelId="{B9731284-EF8F-4BCE-B488-B036A164FA6B}" type="presOf" srcId="{6EA4524D-836D-4DCE-9CDB-2C589F72CDA1}" destId="{E55730B1-EC52-47EA-B4EA-DCEC03D37718}" srcOrd="1" destOrd="0" presId="urn:microsoft.com/office/officeart/2005/8/layout/pyramid1"/>
    <dgm:cxn modelId="{38C56F77-A81C-4B91-B139-C38DD9CC741F}" type="presOf" srcId="{50CDE4AB-447B-45E8-9855-8D684846BADD}" destId="{9C5666D7-5F9A-42A2-873F-1CBE1844BD79}" srcOrd="0" destOrd="0" presId="urn:microsoft.com/office/officeart/2005/8/layout/pyramid1"/>
    <dgm:cxn modelId="{CE464067-5594-4CF7-A76C-945149636DBF}" srcId="{B854412C-6DEC-4A30-889F-F2B8611B253F}" destId="{6EA4524D-836D-4DCE-9CDB-2C589F72CDA1}" srcOrd="3" destOrd="0" parTransId="{82D51D56-CAAA-47F5-9125-8A441353F601}" sibTransId="{AF56ED4B-A36C-4F63-AC77-F28302C6A91C}"/>
    <dgm:cxn modelId="{10A853FC-1C93-4ABC-84FB-460DEEEB3B54}" type="presOf" srcId="{35CDE0BA-818B-4D24-80E0-40521EDC8778}" destId="{74B9244B-6BEE-4633-972F-641AC47B3D66}" srcOrd="1" destOrd="0" presId="urn:microsoft.com/office/officeart/2005/8/layout/pyramid1"/>
    <dgm:cxn modelId="{86993249-DCD6-4813-8614-5965515F9B26}" type="presOf" srcId="{50CDE4AB-447B-45E8-9855-8D684846BADD}" destId="{07DF3DEF-1809-41CE-80F3-C454AC7CC827}" srcOrd="1" destOrd="0" presId="urn:microsoft.com/office/officeart/2005/8/layout/pyramid1"/>
    <dgm:cxn modelId="{D9B8995E-B686-4F8B-A5C4-2E9269FAF345}" srcId="{B854412C-6DEC-4A30-889F-F2B8611B253F}" destId="{35CDE0BA-818B-4D24-80E0-40521EDC8778}" srcOrd="1" destOrd="0" parTransId="{12041571-0B0B-408B-9D72-A765352E197E}" sibTransId="{9EA65678-D62D-4C3E-8EFF-8796401AFCA7}"/>
    <dgm:cxn modelId="{34F4D374-0AD7-4469-ABA6-98BD8A611C40}" type="presOf" srcId="{6EA4524D-836D-4DCE-9CDB-2C589F72CDA1}" destId="{DB0D628A-16C9-4F6E-8A7E-F0EA19CFDB1D}" srcOrd="0" destOrd="0" presId="urn:microsoft.com/office/officeart/2005/8/layout/pyramid1"/>
    <dgm:cxn modelId="{AF656D6F-A3AC-44EC-9823-E6E526BFB367}" type="presParOf" srcId="{401F6ABE-E5D0-46C1-ADDD-BB3142820179}" destId="{D25100E5-6939-4877-ABB4-B5595E9DB14C}" srcOrd="0" destOrd="0" presId="urn:microsoft.com/office/officeart/2005/8/layout/pyramid1"/>
    <dgm:cxn modelId="{6B7F930A-E6DB-4125-A702-5816B6274926}" type="presParOf" srcId="{D25100E5-6939-4877-ABB4-B5595E9DB14C}" destId="{500230C8-B02E-49E1-BBC3-043FB53BD45E}" srcOrd="0" destOrd="0" presId="urn:microsoft.com/office/officeart/2005/8/layout/pyramid1"/>
    <dgm:cxn modelId="{A89CD550-D2A7-4A14-8157-667E0E30C093}" type="presParOf" srcId="{D25100E5-6939-4877-ABB4-B5595E9DB14C}" destId="{1FA85A1E-961C-4D6B-9239-17B692F7E887}" srcOrd="1" destOrd="0" presId="urn:microsoft.com/office/officeart/2005/8/layout/pyramid1"/>
    <dgm:cxn modelId="{55BBCB58-F55A-4249-9FE6-0CA5E96E9E62}" type="presParOf" srcId="{401F6ABE-E5D0-46C1-ADDD-BB3142820179}" destId="{EA143E2A-4F3A-41CB-B50D-DDEE1449AB57}" srcOrd="1" destOrd="0" presId="urn:microsoft.com/office/officeart/2005/8/layout/pyramid1"/>
    <dgm:cxn modelId="{10403630-884C-4E3F-9A06-328934BD9359}" type="presParOf" srcId="{EA143E2A-4F3A-41CB-B50D-DDEE1449AB57}" destId="{6622FC70-2FD6-48AC-AF57-0E176FE5D62E}" srcOrd="0" destOrd="0" presId="urn:microsoft.com/office/officeart/2005/8/layout/pyramid1"/>
    <dgm:cxn modelId="{FA88D3EB-F963-44A1-A2A4-8B88DBB35C2F}" type="presParOf" srcId="{EA143E2A-4F3A-41CB-B50D-DDEE1449AB57}" destId="{74B9244B-6BEE-4633-972F-641AC47B3D66}" srcOrd="1" destOrd="0" presId="urn:microsoft.com/office/officeart/2005/8/layout/pyramid1"/>
    <dgm:cxn modelId="{B8EE584E-5EDF-409B-8031-7AD94EDD7193}" type="presParOf" srcId="{401F6ABE-E5D0-46C1-ADDD-BB3142820179}" destId="{CD62E2EE-160B-490A-907F-6AA8729EDB39}" srcOrd="2" destOrd="0" presId="urn:microsoft.com/office/officeart/2005/8/layout/pyramid1"/>
    <dgm:cxn modelId="{2E850123-C580-441C-AD38-4F6350C8087B}" type="presParOf" srcId="{CD62E2EE-160B-490A-907F-6AA8729EDB39}" destId="{9C5666D7-5F9A-42A2-873F-1CBE1844BD79}" srcOrd="0" destOrd="0" presId="urn:microsoft.com/office/officeart/2005/8/layout/pyramid1"/>
    <dgm:cxn modelId="{2EF07533-11C3-44C7-AB62-2C72070A3AED}" type="presParOf" srcId="{CD62E2EE-160B-490A-907F-6AA8729EDB39}" destId="{07DF3DEF-1809-41CE-80F3-C454AC7CC827}" srcOrd="1" destOrd="0" presId="urn:microsoft.com/office/officeart/2005/8/layout/pyramid1"/>
    <dgm:cxn modelId="{56735C5E-D3F0-4132-920C-24079FDF8EBE}" type="presParOf" srcId="{401F6ABE-E5D0-46C1-ADDD-BB3142820179}" destId="{76BE273E-64A7-4B2D-A20B-4B88AD2C663D}" srcOrd="3" destOrd="0" presId="urn:microsoft.com/office/officeart/2005/8/layout/pyramid1"/>
    <dgm:cxn modelId="{1004F8D0-5A67-4D67-94F5-73F82E042271}" type="presParOf" srcId="{76BE273E-64A7-4B2D-A20B-4B88AD2C663D}" destId="{DB0D628A-16C9-4F6E-8A7E-F0EA19CFDB1D}" srcOrd="0" destOrd="0" presId="urn:microsoft.com/office/officeart/2005/8/layout/pyramid1"/>
    <dgm:cxn modelId="{5F7699B3-3873-4B1F-AC6B-8C996C2AFF27}" type="presParOf" srcId="{76BE273E-64A7-4B2D-A20B-4B88AD2C663D}" destId="{E55730B1-EC52-47EA-B4EA-DCEC03D37718}"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CDCAFEB-E5C3-4EA0-99CC-BC209E9B198F}" type="doc">
      <dgm:prSet loTypeId="urn:microsoft.com/office/officeart/2005/8/layout/venn1" loCatId="relationship" qsTypeId="urn:microsoft.com/office/officeart/2005/8/quickstyle/simple1" qsCatId="simple" csTypeId="urn:microsoft.com/office/officeart/2005/8/colors/accent1_2" csCatId="accent1" phldr="1"/>
      <dgm:spPr/>
    </dgm:pt>
    <dgm:pt modelId="{207B9CBB-A511-4B68-B8C9-55CD8DDBA9F0}">
      <dgm:prSet phldrT="[Text]"/>
      <dgm:spPr>
        <a:solidFill>
          <a:schemeClr val="bg1">
            <a:lumMod val="65000"/>
            <a:alpha val="50000"/>
          </a:schemeClr>
        </a:solidFill>
      </dgm:spPr>
      <dgm:t>
        <a:bodyPr/>
        <a:lstStyle/>
        <a:p>
          <a:r>
            <a:rPr lang="en-ZA" b="1" dirty="0" smtClean="0"/>
            <a:t>Environment </a:t>
          </a:r>
          <a:endParaRPr lang="en-ZA" b="1" dirty="0"/>
        </a:p>
      </dgm:t>
    </dgm:pt>
    <dgm:pt modelId="{F87A6FB1-F40D-4099-9836-FEDDAFDFCFD8}" type="parTrans" cxnId="{FFADD6D8-0046-4132-A706-24A10FCD68D5}">
      <dgm:prSet/>
      <dgm:spPr/>
      <dgm:t>
        <a:bodyPr/>
        <a:lstStyle/>
        <a:p>
          <a:endParaRPr lang="en-ZA"/>
        </a:p>
      </dgm:t>
    </dgm:pt>
    <dgm:pt modelId="{12CDBA51-42BA-48C9-AC74-5525C2947B96}" type="sibTrans" cxnId="{FFADD6D8-0046-4132-A706-24A10FCD68D5}">
      <dgm:prSet/>
      <dgm:spPr/>
      <dgm:t>
        <a:bodyPr/>
        <a:lstStyle/>
        <a:p>
          <a:endParaRPr lang="en-ZA"/>
        </a:p>
      </dgm:t>
    </dgm:pt>
    <dgm:pt modelId="{E707D9E5-DD93-4E5E-AC44-8EB96BEBB53B}">
      <dgm:prSet phldrT="[Text]"/>
      <dgm:spPr>
        <a:solidFill>
          <a:srgbClr val="FFC000">
            <a:alpha val="50000"/>
          </a:srgbClr>
        </a:solidFill>
      </dgm:spPr>
      <dgm:t>
        <a:bodyPr/>
        <a:lstStyle/>
        <a:p>
          <a:r>
            <a:rPr lang="en-ZA" b="1" dirty="0" smtClean="0"/>
            <a:t>Socio-economic </a:t>
          </a:r>
          <a:endParaRPr lang="en-ZA" b="1" dirty="0"/>
        </a:p>
      </dgm:t>
    </dgm:pt>
    <dgm:pt modelId="{E010BC01-2795-4D6F-AD4A-F8992D5B9620}" type="parTrans" cxnId="{F5AC5DB4-BB1A-4824-AA30-1F8AD06EF801}">
      <dgm:prSet/>
      <dgm:spPr/>
      <dgm:t>
        <a:bodyPr/>
        <a:lstStyle/>
        <a:p>
          <a:endParaRPr lang="en-ZA"/>
        </a:p>
      </dgm:t>
    </dgm:pt>
    <dgm:pt modelId="{EA71D2C4-5627-4968-BF4A-C0C94656FF9E}" type="sibTrans" cxnId="{F5AC5DB4-BB1A-4824-AA30-1F8AD06EF801}">
      <dgm:prSet/>
      <dgm:spPr/>
      <dgm:t>
        <a:bodyPr/>
        <a:lstStyle/>
        <a:p>
          <a:endParaRPr lang="en-ZA"/>
        </a:p>
      </dgm:t>
    </dgm:pt>
    <dgm:pt modelId="{6EF769B2-55FA-4B17-8271-BBF8B1B173D8}">
      <dgm:prSet phldrT="[Text]"/>
      <dgm:spPr>
        <a:solidFill>
          <a:srgbClr val="00B0F0">
            <a:alpha val="50000"/>
          </a:srgbClr>
        </a:solidFill>
      </dgm:spPr>
      <dgm:t>
        <a:bodyPr/>
        <a:lstStyle/>
        <a:p>
          <a:r>
            <a:rPr lang="en-ZA" b="1" dirty="0" smtClean="0"/>
            <a:t>Safety and security </a:t>
          </a:r>
          <a:endParaRPr lang="en-ZA" b="1" dirty="0"/>
        </a:p>
      </dgm:t>
    </dgm:pt>
    <dgm:pt modelId="{FD8CA583-DAFA-4CA4-9994-765D3B676C40}" type="parTrans" cxnId="{FEEF3079-E00D-4AF3-906E-B9F30DFFDF66}">
      <dgm:prSet/>
      <dgm:spPr/>
      <dgm:t>
        <a:bodyPr/>
        <a:lstStyle/>
        <a:p>
          <a:endParaRPr lang="en-ZA"/>
        </a:p>
      </dgm:t>
    </dgm:pt>
    <dgm:pt modelId="{02BC098B-440A-4A48-BD7C-1A4A7DF3DE37}" type="sibTrans" cxnId="{FEEF3079-E00D-4AF3-906E-B9F30DFFDF66}">
      <dgm:prSet/>
      <dgm:spPr/>
      <dgm:t>
        <a:bodyPr/>
        <a:lstStyle/>
        <a:p>
          <a:endParaRPr lang="en-ZA"/>
        </a:p>
      </dgm:t>
    </dgm:pt>
    <dgm:pt modelId="{558683BE-3CF4-4C70-AC01-81432C1A84FB}">
      <dgm:prSet/>
      <dgm:spPr>
        <a:solidFill>
          <a:srgbClr val="92D050">
            <a:alpha val="70000"/>
          </a:srgbClr>
        </a:solidFill>
      </dgm:spPr>
      <dgm:t>
        <a:bodyPr/>
        <a:lstStyle/>
        <a:p>
          <a:pPr algn="ctr"/>
          <a:r>
            <a:rPr lang="en-ZA" b="1" dirty="0" smtClean="0"/>
            <a:t>Strategic and Policy</a:t>
          </a:r>
          <a:endParaRPr lang="en-ZA" b="1" dirty="0"/>
        </a:p>
      </dgm:t>
    </dgm:pt>
    <dgm:pt modelId="{D606CBDE-7C81-4474-B838-E9172B40BAF7}" type="parTrans" cxnId="{55E1AC75-52A6-41FB-AF71-BD949798B53A}">
      <dgm:prSet/>
      <dgm:spPr/>
      <dgm:t>
        <a:bodyPr/>
        <a:lstStyle/>
        <a:p>
          <a:endParaRPr lang="en-ZA"/>
        </a:p>
      </dgm:t>
    </dgm:pt>
    <dgm:pt modelId="{CBC8B03A-BB90-4992-9D59-97FE893EAE28}" type="sibTrans" cxnId="{55E1AC75-52A6-41FB-AF71-BD949798B53A}">
      <dgm:prSet/>
      <dgm:spPr/>
      <dgm:t>
        <a:bodyPr/>
        <a:lstStyle/>
        <a:p>
          <a:endParaRPr lang="en-ZA"/>
        </a:p>
      </dgm:t>
    </dgm:pt>
    <dgm:pt modelId="{82DF4322-CBDC-48A8-9788-AADADE649E88}" type="pres">
      <dgm:prSet presAssocID="{2CDCAFEB-E5C3-4EA0-99CC-BC209E9B198F}" presName="compositeShape" presStyleCnt="0">
        <dgm:presLayoutVars>
          <dgm:chMax val="7"/>
          <dgm:dir/>
          <dgm:resizeHandles val="exact"/>
        </dgm:presLayoutVars>
      </dgm:prSet>
      <dgm:spPr/>
    </dgm:pt>
    <dgm:pt modelId="{761D43E7-C4A2-44DA-AF3E-FEAB1CB11A9B}" type="pres">
      <dgm:prSet presAssocID="{207B9CBB-A511-4B68-B8C9-55CD8DDBA9F0}" presName="circ1" presStyleLbl="vennNode1" presStyleIdx="0" presStyleCnt="4"/>
      <dgm:spPr/>
      <dgm:t>
        <a:bodyPr/>
        <a:lstStyle/>
        <a:p>
          <a:endParaRPr lang="en-ZA"/>
        </a:p>
      </dgm:t>
    </dgm:pt>
    <dgm:pt modelId="{400DFCA3-A2DE-4967-BDB4-913C19ED311E}" type="pres">
      <dgm:prSet presAssocID="{207B9CBB-A511-4B68-B8C9-55CD8DDBA9F0}" presName="circ1Tx" presStyleLbl="revTx" presStyleIdx="0" presStyleCnt="0">
        <dgm:presLayoutVars>
          <dgm:chMax val="0"/>
          <dgm:chPref val="0"/>
          <dgm:bulletEnabled val="1"/>
        </dgm:presLayoutVars>
      </dgm:prSet>
      <dgm:spPr/>
      <dgm:t>
        <a:bodyPr/>
        <a:lstStyle/>
        <a:p>
          <a:endParaRPr lang="en-ZA"/>
        </a:p>
      </dgm:t>
    </dgm:pt>
    <dgm:pt modelId="{78223159-7557-4F84-AC82-D75F8450E10F}" type="pres">
      <dgm:prSet presAssocID="{E707D9E5-DD93-4E5E-AC44-8EB96BEBB53B}" presName="circ2" presStyleLbl="vennNode1" presStyleIdx="1" presStyleCnt="4"/>
      <dgm:spPr/>
      <dgm:t>
        <a:bodyPr/>
        <a:lstStyle/>
        <a:p>
          <a:endParaRPr lang="en-ZA"/>
        </a:p>
      </dgm:t>
    </dgm:pt>
    <dgm:pt modelId="{FB78AAF6-5096-4054-9002-445967F34BE5}" type="pres">
      <dgm:prSet presAssocID="{E707D9E5-DD93-4E5E-AC44-8EB96BEBB53B}" presName="circ2Tx" presStyleLbl="revTx" presStyleIdx="0" presStyleCnt="0">
        <dgm:presLayoutVars>
          <dgm:chMax val="0"/>
          <dgm:chPref val="0"/>
          <dgm:bulletEnabled val="1"/>
        </dgm:presLayoutVars>
      </dgm:prSet>
      <dgm:spPr/>
      <dgm:t>
        <a:bodyPr/>
        <a:lstStyle/>
        <a:p>
          <a:endParaRPr lang="en-ZA"/>
        </a:p>
      </dgm:t>
    </dgm:pt>
    <dgm:pt modelId="{D2333FA5-670B-4CDD-888B-B0CFFBFAA4DD}" type="pres">
      <dgm:prSet presAssocID="{6EF769B2-55FA-4B17-8271-BBF8B1B173D8}" presName="circ3" presStyleLbl="vennNode1" presStyleIdx="2" presStyleCnt="4"/>
      <dgm:spPr/>
      <dgm:t>
        <a:bodyPr/>
        <a:lstStyle/>
        <a:p>
          <a:endParaRPr lang="en-ZA"/>
        </a:p>
      </dgm:t>
    </dgm:pt>
    <dgm:pt modelId="{82A7734F-3BD2-4F78-87CD-9AE8411B9F70}" type="pres">
      <dgm:prSet presAssocID="{6EF769B2-55FA-4B17-8271-BBF8B1B173D8}" presName="circ3Tx" presStyleLbl="revTx" presStyleIdx="0" presStyleCnt="0">
        <dgm:presLayoutVars>
          <dgm:chMax val="0"/>
          <dgm:chPref val="0"/>
          <dgm:bulletEnabled val="1"/>
        </dgm:presLayoutVars>
      </dgm:prSet>
      <dgm:spPr/>
      <dgm:t>
        <a:bodyPr/>
        <a:lstStyle/>
        <a:p>
          <a:endParaRPr lang="en-ZA"/>
        </a:p>
      </dgm:t>
    </dgm:pt>
    <dgm:pt modelId="{3793201C-7050-4226-A28B-622B44E58259}" type="pres">
      <dgm:prSet presAssocID="{558683BE-3CF4-4C70-AC01-81432C1A84FB}" presName="circ4" presStyleLbl="vennNode1" presStyleIdx="3" presStyleCnt="4"/>
      <dgm:spPr/>
      <dgm:t>
        <a:bodyPr/>
        <a:lstStyle/>
        <a:p>
          <a:endParaRPr lang="en-ZA"/>
        </a:p>
      </dgm:t>
    </dgm:pt>
    <dgm:pt modelId="{185F71E0-C618-4A26-BF54-393C058D763E}" type="pres">
      <dgm:prSet presAssocID="{558683BE-3CF4-4C70-AC01-81432C1A84FB}" presName="circ4Tx" presStyleLbl="revTx" presStyleIdx="0" presStyleCnt="0">
        <dgm:presLayoutVars>
          <dgm:chMax val="0"/>
          <dgm:chPref val="0"/>
          <dgm:bulletEnabled val="1"/>
        </dgm:presLayoutVars>
      </dgm:prSet>
      <dgm:spPr/>
      <dgm:t>
        <a:bodyPr/>
        <a:lstStyle/>
        <a:p>
          <a:endParaRPr lang="en-ZA"/>
        </a:p>
      </dgm:t>
    </dgm:pt>
  </dgm:ptLst>
  <dgm:cxnLst>
    <dgm:cxn modelId="{808E72D7-FE4F-4D94-A85F-3D6A0DC3DB2D}" type="presOf" srcId="{207B9CBB-A511-4B68-B8C9-55CD8DDBA9F0}" destId="{400DFCA3-A2DE-4967-BDB4-913C19ED311E}" srcOrd="1" destOrd="0" presId="urn:microsoft.com/office/officeart/2005/8/layout/venn1"/>
    <dgm:cxn modelId="{F5AC5DB4-BB1A-4824-AA30-1F8AD06EF801}" srcId="{2CDCAFEB-E5C3-4EA0-99CC-BC209E9B198F}" destId="{E707D9E5-DD93-4E5E-AC44-8EB96BEBB53B}" srcOrd="1" destOrd="0" parTransId="{E010BC01-2795-4D6F-AD4A-F8992D5B9620}" sibTransId="{EA71D2C4-5627-4968-BF4A-C0C94656FF9E}"/>
    <dgm:cxn modelId="{9CED3C58-F8FD-400A-9843-77EB209C47AE}" type="presOf" srcId="{207B9CBB-A511-4B68-B8C9-55CD8DDBA9F0}" destId="{761D43E7-C4A2-44DA-AF3E-FEAB1CB11A9B}" srcOrd="0" destOrd="0" presId="urn:microsoft.com/office/officeart/2005/8/layout/venn1"/>
    <dgm:cxn modelId="{FEEF3079-E00D-4AF3-906E-B9F30DFFDF66}" srcId="{2CDCAFEB-E5C3-4EA0-99CC-BC209E9B198F}" destId="{6EF769B2-55FA-4B17-8271-BBF8B1B173D8}" srcOrd="2" destOrd="0" parTransId="{FD8CA583-DAFA-4CA4-9994-765D3B676C40}" sibTransId="{02BC098B-440A-4A48-BD7C-1A4A7DF3DE37}"/>
    <dgm:cxn modelId="{F4CB4562-56D5-4C94-A50E-A68ECD9458D2}" type="presOf" srcId="{558683BE-3CF4-4C70-AC01-81432C1A84FB}" destId="{3793201C-7050-4226-A28B-622B44E58259}" srcOrd="0" destOrd="0" presId="urn:microsoft.com/office/officeart/2005/8/layout/venn1"/>
    <dgm:cxn modelId="{4F0F8D93-BE05-41EC-9E43-DCF88F479B04}" type="presOf" srcId="{E707D9E5-DD93-4E5E-AC44-8EB96BEBB53B}" destId="{78223159-7557-4F84-AC82-D75F8450E10F}" srcOrd="0" destOrd="0" presId="urn:microsoft.com/office/officeart/2005/8/layout/venn1"/>
    <dgm:cxn modelId="{FFADD6D8-0046-4132-A706-24A10FCD68D5}" srcId="{2CDCAFEB-E5C3-4EA0-99CC-BC209E9B198F}" destId="{207B9CBB-A511-4B68-B8C9-55CD8DDBA9F0}" srcOrd="0" destOrd="0" parTransId="{F87A6FB1-F40D-4099-9836-FEDDAFDFCFD8}" sibTransId="{12CDBA51-42BA-48C9-AC74-5525C2947B96}"/>
    <dgm:cxn modelId="{0299C604-345F-43F8-88BB-B4DC1071EB8C}" type="presOf" srcId="{6EF769B2-55FA-4B17-8271-BBF8B1B173D8}" destId="{D2333FA5-670B-4CDD-888B-B0CFFBFAA4DD}" srcOrd="0" destOrd="0" presId="urn:microsoft.com/office/officeart/2005/8/layout/venn1"/>
    <dgm:cxn modelId="{B9B65330-BB69-4E77-9CDC-73A02E1B4BD9}" type="presOf" srcId="{558683BE-3CF4-4C70-AC01-81432C1A84FB}" destId="{185F71E0-C618-4A26-BF54-393C058D763E}" srcOrd="1" destOrd="0" presId="urn:microsoft.com/office/officeart/2005/8/layout/venn1"/>
    <dgm:cxn modelId="{55E1AC75-52A6-41FB-AF71-BD949798B53A}" srcId="{2CDCAFEB-E5C3-4EA0-99CC-BC209E9B198F}" destId="{558683BE-3CF4-4C70-AC01-81432C1A84FB}" srcOrd="3" destOrd="0" parTransId="{D606CBDE-7C81-4474-B838-E9172B40BAF7}" sibTransId="{CBC8B03A-BB90-4992-9D59-97FE893EAE28}"/>
    <dgm:cxn modelId="{4D895715-A4BB-4AC1-ACDD-B2CD96F7DA55}" type="presOf" srcId="{6EF769B2-55FA-4B17-8271-BBF8B1B173D8}" destId="{82A7734F-3BD2-4F78-87CD-9AE8411B9F70}" srcOrd="1" destOrd="0" presId="urn:microsoft.com/office/officeart/2005/8/layout/venn1"/>
    <dgm:cxn modelId="{CAADD5E4-E77D-4FF5-BBB7-F68162A53C8B}" type="presOf" srcId="{E707D9E5-DD93-4E5E-AC44-8EB96BEBB53B}" destId="{FB78AAF6-5096-4054-9002-445967F34BE5}" srcOrd="1" destOrd="0" presId="urn:microsoft.com/office/officeart/2005/8/layout/venn1"/>
    <dgm:cxn modelId="{D968A692-83A0-4B3E-A5AC-5B2A5DF309DF}" type="presOf" srcId="{2CDCAFEB-E5C3-4EA0-99CC-BC209E9B198F}" destId="{82DF4322-CBDC-48A8-9788-AADADE649E88}" srcOrd="0" destOrd="0" presId="urn:microsoft.com/office/officeart/2005/8/layout/venn1"/>
    <dgm:cxn modelId="{D5343298-0E9C-464E-A39D-9CCF2B8B3B88}" type="presParOf" srcId="{82DF4322-CBDC-48A8-9788-AADADE649E88}" destId="{761D43E7-C4A2-44DA-AF3E-FEAB1CB11A9B}" srcOrd="0" destOrd="0" presId="urn:microsoft.com/office/officeart/2005/8/layout/venn1"/>
    <dgm:cxn modelId="{5F2FEAD6-B584-48E7-A271-783456C0695D}" type="presParOf" srcId="{82DF4322-CBDC-48A8-9788-AADADE649E88}" destId="{400DFCA3-A2DE-4967-BDB4-913C19ED311E}" srcOrd="1" destOrd="0" presId="urn:microsoft.com/office/officeart/2005/8/layout/venn1"/>
    <dgm:cxn modelId="{A707FB76-7BBB-4A8A-9AF9-A23DF686D958}" type="presParOf" srcId="{82DF4322-CBDC-48A8-9788-AADADE649E88}" destId="{78223159-7557-4F84-AC82-D75F8450E10F}" srcOrd="2" destOrd="0" presId="urn:microsoft.com/office/officeart/2005/8/layout/venn1"/>
    <dgm:cxn modelId="{08A99C68-99ED-4F73-9A06-851A796E86A8}" type="presParOf" srcId="{82DF4322-CBDC-48A8-9788-AADADE649E88}" destId="{FB78AAF6-5096-4054-9002-445967F34BE5}" srcOrd="3" destOrd="0" presId="urn:microsoft.com/office/officeart/2005/8/layout/venn1"/>
    <dgm:cxn modelId="{B170AFCB-209C-4CEE-BAAB-F5FCCEB3C8E6}" type="presParOf" srcId="{82DF4322-CBDC-48A8-9788-AADADE649E88}" destId="{D2333FA5-670B-4CDD-888B-B0CFFBFAA4DD}" srcOrd="4" destOrd="0" presId="urn:microsoft.com/office/officeart/2005/8/layout/venn1"/>
    <dgm:cxn modelId="{7FFEB76E-1EDB-4C6B-9023-D04467400706}" type="presParOf" srcId="{82DF4322-CBDC-48A8-9788-AADADE649E88}" destId="{82A7734F-3BD2-4F78-87CD-9AE8411B9F70}" srcOrd="5" destOrd="0" presId="urn:microsoft.com/office/officeart/2005/8/layout/venn1"/>
    <dgm:cxn modelId="{6A72099B-0B11-4716-9FE7-A6066ADC2A29}" type="presParOf" srcId="{82DF4322-CBDC-48A8-9788-AADADE649E88}" destId="{3793201C-7050-4226-A28B-622B44E58259}" srcOrd="6" destOrd="0" presId="urn:microsoft.com/office/officeart/2005/8/layout/venn1"/>
    <dgm:cxn modelId="{18115FF9-CDA5-4998-A269-B1AFD725B88B}" type="presParOf" srcId="{82DF4322-CBDC-48A8-9788-AADADE649E88}" destId="{185F71E0-C618-4A26-BF54-393C058D763E}" srcOrd="7" destOrd="0" presId="urn:microsoft.com/office/officeart/2005/8/layout/venn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2FD0DDA-C828-4838-A6E3-77D451D847FC}"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ZA"/>
        </a:p>
      </dgm:t>
    </dgm:pt>
    <dgm:pt modelId="{5FC00A11-F8C7-4E86-9623-AAC8125C0374}">
      <dgm:prSet phldrT="[Text]" custT="1"/>
      <dgm:spPr/>
      <dgm:t>
        <a:bodyPr/>
        <a:lstStyle/>
        <a:p>
          <a:r>
            <a:rPr lang="en-ZA" sz="1600" dirty="0" smtClean="0">
              <a:solidFill>
                <a:schemeClr val="tx1"/>
              </a:solidFill>
            </a:rPr>
            <a:t>Step 1. Management plans to provide for hunting, including cooperative aspects around it within an open landscape (consultation, ecological management, governance)</a:t>
          </a:r>
          <a:endParaRPr lang="en-ZA" sz="1600" dirty="0">
            <a:solidFill>
              <a:schemeClr val="tx1"/>
            </a:solidFill>
          </a:endParaRPr>
        </a:p>
      </dgm:t>
    </dgm:pt>
    <dgm:pt modelId="{6B687A26-9EC2-4AC9-9C1C-25F2B7E5B4D5}" type="parTrans" cxnId="{3FA4A305-117D-4F5B-A433-A4BB68F91642}">
      <dgm:prSet/>
      <dgm:spPr/>
      <dgm:t>
        <a:bodyPr/>
        <a:lstStyle/>
        <a:p>
          <a:endParaRPr lang="en-ZA" sz="1600">
            <a:solidFill>
              <a:schemeClr val="tx1"/>
            </a:solidFill>
          </a:endParaRPr>
        </a:p>
      </dgm:t>
    </dgm:pt>
    <dgm:pt modelId="{7A381907-49B7-4C1F-980C-E6D36015C6CB}" type="sibTrans" cxnId="{3FA4A305-117D-4F5B-A433-A4BB68F91642}">
      <dgm:prSet custT="1"/>
      <dgm:spPr/>
      <dgm:t>
        <a:bodyPr/>
        <a:lstStyle/>
        <a:p>
          <a:endParaRPr lang="en-ZA" sz="1600">
            <a:solidFill>
              <a:schemeClr val="tx1"/>
            </a:solidFill>
          </a:endParaRPr>
        </a:p>
      </dgm:t>
    </dgm:pt>
    <dgm:pt modelId="{E489DB6A-8F83-4610-A595-5793845672DE}">
      <dgm:prSet phldrT="[Text]" custT="1"/>
      <dgm:spPr/>
      <dgm:t>
        <a:bodyPr/>
        <a:lstStyle/>
        <a:p>
          <a:r>
            <a:rPr lang="en-ZA" sz="1600" dirty="0" smtClean="0">
              <a:solidFill>
                <a:schemeClr val="tx1"/>
              </a:solidFill>
            </a:rPr>
            <a:t>Step 2. Ecological surveys, censuses, specialist studies, observation inform off-takes (around August- October)</a:t>
          </a:r>
          <a:endParaRPr lang="en-ZA" sz="1600" dirty="0">
            <a:solidFill>
              <a:schemeClr val="tx1"/>
            </a:solidFill>
          </a:endParaRPr>
        </a:p>
      </dgm:t>
    </dgm:pt>
    <dgm:pt modelId="{C474396D-5B40-4EBB-A4AE-118776C8991E}" type="parTrans" cxnId="{EAC66B15-B5EB-4782-AA04-61579929D7B1}">
      <dgm:prSet/>
      <dgm:spPr/>
      <dgm:t>
        <a:bodyPr/>
        <a:lstStyle/>
        <a:p>
          <a:endParaRPr lang="en-ZA" sz="1600">
            <a:solidFill>
              <a:schemeClr val="tx1"/>
            </a:solidFill>
          </a:endParaRPr>
        </a:p>
      </dgm:t>
    </dgm:pt>
    <dgm:pt modelId="{71DE0F93-2CE4-4DF8-9E9D-6683D9DF5DFC}" type="sibTrans" cxnId="{EAC66B15-B5EB-4782-AA04-61579929D7B1}">
      <dgm:prSet custT="1"/>
      <dgm:spPr/>
      <dgm:t>
        <a:bodyPr/>
        <a:lstStyle/>
        <a:p>
          <a:endParaRPr lang="en-ZA" sz="1600">
            <a:solidFill>
              <a:schemeClr val="tx1"/>
            </a:solidFill>
          </a:endParaRPr>
        </a:p>
      </dgm:t>
    </dgm:pt>
    <dgm:pt modelId="{3E6CD706-7C62-46EB-8D9E-3D5C189A38A8}">
      <dgm:prSet phldrT="[Text]" custT="1"/>
      <dgm:spPr/>
      <dgm:t>
        <a:bodyPr/>
        <a:lstStyle/>
        <a:p>
          <a:r>
            <a:rPr lang="en-ZA" sz="1600" dirty="0" smtClean="0">
              <a:solidFill>
                <a:schemeClr val="tx1"/>
              </a:solidFill>
            </a:rPr>
            <a:t>Step 3. Submit detailed post-off take records, in consideration with the above (around October)</a:t>
          </a:r>
        </a:p>
      </dgm:t>
    </dgm:pt>
    <dgm:pt modelId="{DD50AFC7-9B36-448D-9F2D-D240E5F04E1F}" type="parTrans" cxnId="{A99E0B42-BB64-47AB-B9B8-312DE0265320}">
      <dgm:prSet/>
      <dgm:spPr/>
      <dgm:t>
        <a:bodyPr/>
        <a:lstStyle/>
        <a:p>
          <a:endParaRPr lang="en-ZA" sz="1600">
            <a:solidFill>
              <a:schemeClr val="tx1"/>
            </a:solidFill>
          </a:endParaRPr>
        </a:p>
      </dgm:t>
    </dgm:pt>
    <dgm:pt modelId="{7B67A04B-A512-4D4F-BD7B-2AB3B4399F00}" type="sibTrans" cxnId="{A99E0B42-BB64-47AB-B9B8-312DE0265320}">
      <dgm:prSet custT="1"/>
      <dgm:spPr/>
      <dgm:t>
        <a:bodyPr/>
        <a:lstStyle/>
        <a:p>
          <a:endParaRPr lang="en-ZA" sz="1600">
            <a:solidFill>
              <a:schemeClr val="tx1"/>
            </a:solidFill>
          </a:endParaRPr>
        </a:p>
      </dgm:t>
    </dgm:pt>
    <dgm:pt modelId="{AF3220DA-BE7F-40EB-92D4-11ECB9B04C17}">
      <dgm:prSet custT="1"/>
      <dgm:spPr/>
      <dgm:t>
        <a:bodyPr/>
        <a:lstStyle/>
        <a:p>
          <a:r>
            <a:rPr lang="en-ZA" sz="1600" dirty="0" smtClean="0">
              <a:solidFill>
                <a:schemeClr val="tx1"/>
              </a:solidFill>
            </a:rPr>
            <a:t>Step 4.  Off-take committees make recommendations, and submit to respective EXCO structures for approval, including e.g. the APNR JMC (November)</a:t>
          </a:r>
          <a:endParaRPr lang="en-ZA" sz="1600" dirty="0">
            <a:solidFill>
              <a:schemeClr val="tx1"/>
            </a:solidFill>
          </a:endParaRPr>
        </a:p>
      </dgm:t>
    </dgm:pt>
    <dgm:pt modelId="{114484A2-F20B-46B6-86DE-49052DDFDA1C}" type="parTrans" cxnId="{59DC1743-4802-498C-9B54-853CAB953187}">
      <dgm:prSet/>
      <dgm:spPr/>
      <dgm:t>
        <a:bodyPr/>
        <a:lstStyle/>
        <a:p>
          <a:endParaRPr lang="en-ZA" sz="1600">
            <a:solidFill>
              <a:schemeClr val="tx1"/>
            </a:solidFill>
          </a:endParaRPr>
        </a:p>
      </dgm:t>
    </dgm:pt>
    <dgm:pt modelId="{5247BF9B-65A8-497B-B4BF-D72A589677FA}" type="sibTrans" cxnId="{59DC1743-4802-498C-9B54-853CAB953187}">
      <dgm:prSet custT="1"/>
      <dgm:spPr/>
      <dgm:t>
        <a:bodyPr/>
        <a:lstStyle/>
        <a:p>
          <a:endParaRPr lang="en-ZA" sz="1600">
            <a:solidFill>
              <a:schemeClr val="tx1"/>
            </a:solidFill>
          </a:endParaRPr>
        </a:p>
      </dgm:t>
    </dgm:pt>
    <dgm:pt modelId="{8EE37C3F-E9D8-4342-98E0-857C295BE115}">
      <dgm:prSet custT="1"/>
      <dgm:spPr/>
      <dgm:t>
        <a:bodyPr/>
        <a:lstStyle/>
        <a:p>
          <a:r>
            <a:rPr lang="en-ZA" sz="1600" dirty="0" smtClean="0">
              <a:solidFill>
                <a:schemeClr val="tx1"/>
              </a:solidFill>
            </a:rPr>
            <a:t>Step 5.  EXCO obtains support from KNP, MTPA and LEDET, based on the following supporting documentation:  pre-and post off-take information, Management plans, signed protocols and members being part of the Constitution, motivation of financial sustainability, Service level agreements (e.g. </a:t>
          </a:r>
          <a:r>
            <a:rPr lang="en-ZA" sz="1600" dirty="0" err="1" smtClean="0">
              <a:solidFill>
                <a:schemeClr val="tx1"/>
              </a:solidFill>
            </a:rPr>
            <a:t>wrt</a:t>
          </a:r>
          <a:r>
            <a:rPr lang="en-ZA" sz="1600" dirty="0" smtClean="0">
              <a:solidFill>
                <a:schemeClr val="tx1"/>
              </a:solidFill>
            </a:rPr>
            <a:t> LEDET)</a:t>
          </a:r>
          <a:endParaRPr lang="en-ZA" sz="1600" dirty="0">
            <a:solidFill>
              <a:schemeClr val="tx1"/>
            </a:solidFill>
          </a:endParaRPr>
        </a:p>
      </dgm:t>
    </dgm:pt>
    <dgm:pt modelId="{A0216F4E-085A-4F34-AD84-155D697F8B48}" type="parTrans" cxnId="{4F1D7361-23B9-4EF8-B7D5-D789A007FABA}">
      <dgm:prSet/>
      <dgm:spPr/>
      <dgm:t>
        <a:bodyPr/>
        <a:lstStyle/>
        <a:p>
          <a:endParaRPr lang="en-ZA" sz="1600">
            <a:solidFill>
              <a:schemeClr val="tx1"/>
            </a:solidFill>
          </a:endParaRPr>
        </a:p>
      </dgm:t>
    </dgm:pt>
    <dgm:pt modelId="{83CCE93E-8130-4A9E-8B29-0112F26C656A}" type="sibTrans" cxnId="{4F1D7361-23B9-4EF8-B7D5-D789A007FABA}">
      <dgm:prSet/>
      <dgm:spPr/>
      <dgm:t>
        <a:bodyPr/>
        <a:lstStyle/>
        <a:p>
          <a:endParaRPr lang="en-ZA" sz="1600">
            <a:solidFill>
              <a:schemeClr val="tx1"/>
            </a:solidFill>
          </a:endParaRPr>
        </a:p>
      </dgm:t>
    </dgm:pt>
    <dgm:pt modelId="{89DBE859-48A2-489C-9820-55BA37ADAFB5}" type="pres">
      <dgm:prSet presAssocID="{12FD0DDA-C828-4838-A6E3-77D451D847FC}" presName="outerComposite" presStyleCnt="0">
        <dgm:presLayoutVars>
          <dgm:chMax val="5"/>
          <dgm:dir/>
          <dgm:resizeHandles val="exact"/>
        </dgm:presLayoutVars>
      </dgm:prSet>
      <dgm:spPr/>
      <dgm:t>
        <a:bodyPr/>
        <a:lstStyle/>
        <a:p>
          <a:endParaRPr lang="en-ZA"/>
        </a:p>
      </dgm:t>
    </dgm:pt>
    <dgm:pt modelId="{2540A9D2-0180-47BF-82F9-04E16514DE5F}" type="pres">
      <dgm:prSet presAssocID="{12FD0DDA-C828-4838-A6E3-77D451D847FC}" presName="dummyMaxCanvas" presStyleCnt="0">
        <dgm:presLayoutVars/>
      </dgm:prSet>
      <dgm:spPr/>
    </dgm:pt>
    <dgm:pt modelId="{E3EE8D72-1C0B-46D7-BE0F-8D7662FFAF58}" type="pres">
      <dgm:prSet presAssocID="{12FD0DDA-C828-4838-A6E3-77D451D847FC}" presName="FiveNodes_1" presStyleLbl="node1" presStyleIdx="0" presStyleCnt="5">
        <dgm:presLayoutVars>
          <dgm:bulletEnabled val="1"/>
        </dgm:presLayoutVars>
      </dgm:prSet>
      <dgm:spPr/>
      <dgm:t>
        <a:bodyPr/>
        <a:lstStyle/>
        <a:p>
          <a:endParaRPr lang="en-ZA"/>
        </a:p>
      </dgm:t>
    </dgm:pt>
    <dgm:pt modelId="{B23C38A3-ABAA-49DE-B3E2-08B561C22804}" type="pres">
      <dgm:prSet presAssocID="{12FD0DDA-C828-4838-A6E3-77D451D847FC}" presName="FiveNodes_2" presStyleLbl="node1" presStyleIdx="1" presStyleCnt="5">
        <dgm:presLayoutVars>
          <dgm:bulletEnabled val="1"/>
        </dgm:presLayoutVars>
      </dgm:prSet>
      <dgm:spPr/>
      <dgm:t>
        <a:bodyPr/>
        <a:lstStyle/>
        <a:p>
          <a:endParaRPr lang="en-ZA"/>
        </a:p>
      </dgm:t>
    </dgm:pt>
    <dgm:pt modelId="{154C0CE7-E265-41EC-BB3F-101357B0CB0E}" type="pres">
      <dgm:prSet presAssocID="{12FD0DDA-C828-4838-A6E3-77D451D847FC}" presName="FiveNodes_3" presStyleLbl="node1" presStyleIdx="2" presStyleCnt="5">
        <dgm:presLayoutVars>
          <dgm:bulletEnabled val="1"/>
        </dgm:presLayoutVars>
      </dgm:prSet>
      <dgm:spPr/>
      <dgm:t>
        <a:bodyPr/>
        <a:lstStyle/>
        <a:p>
          <a:endParaRPr lang="en-ZA"/>
        </a:p>
      </dgm:t>
    </dgm:pt>
    <dgm:pt modelId="{80B3A66A-CFDF-43AF-BBC1-13FF9CE85050}" type="pres">
      <dgm:prSet presAssocID="{12FD0DDA-C828-4838-A6E3-77D451D847FC}" presName="FiveNodes_4" presStyleLbl="node1" presStyleIdx="3" presStyleCnt="5">
        <dgm:presLayoutVars>
          <dgm:bulletEnabled val="1"/>
        </dgm:presLayoutVars>
      </dgm:prSet>
      <dgm:spPr/>
      <dgm:t>
        <a:bodyPr/>
        <a:lstStyle/>
        <a:p>
          <a:endParaRPr lang="en-ZA"/>
        </a:p>
      </dgm:t>
    </dgm:pt>
    <dgm:pt modelId="{467C3CB6-FC1C-4509-8DBC-8D7BAF92FFEB}" type="pres">
      <dgm:prSet presAssocID="{12FD0DDA-C828-4838-A6E3-77D451D847FC}" presName="FiveNodes_5" presStyleLbl="node1" presStyleIdx="4" presStyleCnt="5">
        <dgm:presLayoutVars>
          <dgm:bulletEnabled val="1"/>
        </dgm:presLayoutVars>
      </dgm:prSet>
      <dgm:spPr/>
      <dgm:t>
        <a:bodyPr/>
        <a:lstStyle/>
        <a:p>
          <a:endParaRPr lang="en-ZA"/>
        </a:p>
      </dgm:t>
    </dgm:pt>
    <dgm:pt modelId="{81F0E9D5-99EB-4675-945E-A343FB5F87DA}" type="pres">
      <dgm:prSet presAssocID="{12FD0DDA-C828-4838-A6E3-77D451D847FC}" presName="FiveConn_1-2" presStyleLbl="fgAccFollowNode1" presStyleIdx="0" presStyleCnt="4">
        <dgm:presLayoutVars>
          <dgm:bulletEnabled val="1"/>
        </dgm:presLayoutVars>
      </dgm:prSet>
      <dgm:spPr/>
      <dgm:t>
        <a:bodyPr/>
        <a:lstStyle/>
        <a:p>
          <a:endParaRPr lang="en-ZA"/>
        </a:p>
      </dgm:t>
    </dgm:pt>
    <dgm:pt modelId="{49FC70DE-FE22-4F7E-B8A3-145BD75EEE0E}" type="pres">
      <dgm:prSet presAssocID="{12FD0DDA-C828-4838-A6E3-77D451D847FC}" presName="FiveConn_2-3" presStyleLbl="fgAccFollowNode1" presStyleIdx="1" presStyleCnt="4">
        <dgm:presLayoutVars>
          <dgm:bulletEnabled val="1"/>
        </dgm:presLayoutVars>
      </dgm:prSet>
      <dgm:spPr/>
      <dgm:t>
        <a:bodyPr/>
        <a:lstStyle/>
        <a:p>
          <a:endParaRPr lang="en-ZA"/>
        </a:p>
      </dgm:t>
    </dgm:pt>
    <dgm:pt modelId="{3F807D10-BCB3-45ED-965B-1202568A3B9D}" type="pres">
      <dgm:prSet presAssocID="{12FD0DDA-C828-4838-A6E3-77D451D847FC}" presName="FiveConn_3-4" presStyleLbl="fgAccFollowNode1" presStyleIdx="2" presStyleCnt="4">
        <dgm:presLayoutVars>
          <dgm:bulletEnabled val="1"/>
        </dgm:presLayoutVars>
      </dgm:prSet>
      <dgm:spPr/>
      <dgm:t>
        <a:bodyPr/>
        <a:lstStyle/>
        <a:p>
          <a:endParaRPr lang="en-ZA"/>
        </a:p>
      </dgm:t>
    </dgm:pt>
    <dgm:pt modelId="{A105397A-D182-4FB6-B1E6-AA259E59D3B6}" type="pres">
      <dgm:prSet presAssocID="{12FD0DDA-C828-4838-A6E3-77D451D847FC}" presName="FiveConn_4-5" presStyleLbl="fgAccFollowNode1" presStyleIdx="3" presStyleCnt="4" custLinFactNeighborX="-2930">
        <dgm:presLayoutVars>
          <dgm:bulletEnabled val="1"/>
        </dgm:presLayoutVars>
      </dgm:prSet>
      <dgm:spPr/>
      <dgm:t>
        <a:bodyPr/>
        <a:lstStyle/>
        <a:p>
          <a:endParaRPr lang="en-ZA"/>
        </a:p>
      </dgm:t>
    </dgm:pt>
    <dgm:pt modelId="{66525F65-FB27-4FCE-8EFF-4278BCCEC6D0}" type="pres">
      <dgm:prSet presAssocID="{12FD0DDA-C828-4838-A6E3-77D451D847FC}" presName="FiveNodes_1_text" presStyleLbl="node1" presStyleIdx="4" presStyleCnt="5">
        <dgm:presLayoutVars>
          <dgm:bulletEnabled val="1"/>
        </dgm:presLayoutVars>
      </dgm:prSet>
      <dgm:spPr/>
      <dgm:t>
        <a:bodyPr/>
        <a:lstStyle/>
        <a:p>
          <a:endParaRPr lang="en-ZA"/>
        </a:p>
      </dgm:t>
    </dgm:pt>
    <dgm:pt modelId="{DD682D43-B922-414F-8120-FA26220E5CA2}" type="pres">
      <dgm:prSet presAssocID="{12FD0DDA-C828-4838-A6E3-77D451D847FC}" presName="FiveNodes_2_text" presStyleLbl="node1" presStyleIdx="4" presStyleCnt="5">
        <dgm:presLayoutVars>
          <dgm:bulletEnabled val="1"/>
        </dgm:presLayoutVars>
      </dgm:prSet>
      <dgm:spPr/>
      <dgm:t>
        <a:bodyPr/>
        <a:lstStyle/>
        <a:p>
          <a:endParaRPr lang="en-ZA"/>
        </a:p>
      </dgm:t>
    </dgm:pt>
    <dgm:pt modelId="{FD1926F3-E89B-4FCB-A0EB-0EB631E26008}" type="pres">
      <dgm:prSet presAssocID="{12FD0DDA-C828-4838-A6E3-77D451D847FC}" presName="FiveNodes_3_text" presStyleLbl="node1" presStyleIdx="4" presStyleCnt="5">
        <dgm:presLayoutVars>
          <dgm:bulletEnabled val="1"/>
        </dgm:presLayoutVars>
      </dgm:prSet>
      <dgm:spPr/>
      <dgm:t>
        <a:bodyPr/>
        <a:lstStyle/>
        <a:p>
          <a:endParaRPr lang="en-ZA"/>
        </a:p>
      </dgm:t>
    </dgm:pt>
    <dgm:pt modelId="{1EF9B77A-6005-4F8D-8104-8F703EE663E7}" type="pres">
      <dgm:prSet presAssocID="{12FD0DDA-C828-4838-A6E3-77D451D847FC}" presName="FiveNodes_4_text" presStyleLbl="node1" presStyleIdx="4" presStyleCnt="5">
        <dgm:presLayoutVars>
          <dgm:bulletEnabled val="1"/>
        </dgm:presLayoutVars>
      </dgm:prSet>
      <dgm:spPr/>
      <dgm:t>
        <a:bodyPr/>
        <a:lstStyle/>
        <a:p>
          <a:endParaRPr lang="en-ZA"/>
        </a:p>
      </dgm:t>
    </dgm:pt>
    <dgm:pt modelId="{BEBB0040-90F5-4C02-9056-606CCB89DA37}" type="pres">
      <dgm:prSet presAssocID="{12FD0DDA-C828-4838-A6E3-77D451D847FC}" presName="FiveNodes_5_text" presStyleLbl="node1" presStyleIdx="4" presStyleCnt="5">
        <dgm:presLayoutVars>
          <dgm:bulletEnabled val="1"/>
        </dgm:presLayoutVars>
      </dgm:prSet>
      <dgm:spPr/>
      <dgm:t>
        <a:bodyPr/>
        <a:lstStyle/>
        <a:p>
          <a:endParaRPr lang="en-ZA"/>
        </a:p>
      </dgm:t>
    </dgm:pt>
  </dgm:ptLst>
  <dgm:cxnLst>
    <dgm:cxn modelId="{2638422A-5698-4A12-B988-3AFC0A71BC62}" type="presOf" srcId="{71DE0F93-2CE4-4DF8-9E9D-6683D9DF5DFC}" destId="{49FC70DE-FE22-4F7E-B8A3-145BD75EEE0E}" srcOrd="0" destOrd="0" presId="urn:microsoft.com/office/officeart/2005/8/layout/vProcess5"/>
    <dgm:cxn modelId="{A16D427F-DF59-4308-B926-791059C44416}" type="presOf" srcId="{3E6CD706-7C62-46EB-8D9E-3D5C189A38A8}" destId="{FD1926F3-E89B-4FCB-A0EB-0EB631E26008}" srcOrd="1" destOrd="0" presId="urn:microsoft.com/office/officeart/2005/8/layout/vProcess5"/>
    <dgm:cxn modelId="{3FA4A305-117D-4F5B-A433-A4BB68F91642}" srcId="{12FD0DDA-C828-4838-A6E3-77D451D847FC}" destId="{5FC00A11-F8C7-4E86-9623-AAC8125C0374}" srcOrd="0" destOrd="0" parTransId="{6B687A26-9EC2-4AC9-9C1C-25F2B7E5B4D5}" sibTransId="{7A381907-49B7-4C1F-980C-E6D36015C6CB}"/>
    <dgm:cxn modelId="{A99E0B42-BB64-47AB-B9B8-312DE0265320}" srcId="{12FD0DDA-C828-4838-A6E3-77D451D847FC}" destId="{3E6CD706-7C62-46EB-8D9E-3D5C189A38A8}" srcOrd="2" destOrd="0" parTransId="{DD50AFC7-9B36-448D-9F2D-D240E5F04E1F}" sibTransId="{7B67A04B-A512-4D4F-BD7B-2AB3B4399F00}"/>
    <dgm:cxn modelId="{EB88E353-51D9-4036-80D5-A10339FF6B71}" type="presOf" srcId="{E489DB6A-8F83-4610-A595-5793845672DE}" destId="{B23C38A3-ABAA-49DE-B3E2-08B561C22804}" srcOrd="0" destOrd="0" presId="urn:microsoft.com/office/officeart/2005/8/layout/vProcess5"/>
    <dgm:cxn modelId="{D69360D7-D523-417F-8B27-5BC1F8DA864E}" type="presOf" srcId="{12FD0DDA-C828-4838-A6E3-77D451D847FC}" destId="{89DBE859-48A2-489C-9820-55BA37ADAFB5}" srcOrd="0" destOrd="0" presId="urn:microsoft.com/office/officeart/2005/8/layout/vProcess5"/>
    <dgm:cxn modelId="{C8D9392E-08CA-4267-8D54-932921167758}" type="presOf" srcId="{8EE37C3F-E9D8-4342-98E0-857C295BE115}" destId="{BEBB0040-90F5-4C02-9056-606CCB89DA37}" srcOrd="1" destOrd="0" presId="urn:microsoft.com/office/officeart/2005/8/layout/vProcess5"/>
    <dgm:cxn modelId="{59DC1743-4802-498C-9B54-853CAB953187}" srcId="{12FD0DDA-C828-4838-A6E3-77D451D847FC}" destId="{AF3220DA-BE7F-40EB-92D4-11ECB9B04C17}" srcOrd="3" destOrd="0" parTransId="{114484A2-F20B-46B6-86DE-49052DDFDA1C}" sibTransId="{5247BF9B-65A8-497B-B4BF-D72A589677FA}"/>
    <dgm:cxn modelId="{EAC66B15-B5EB-4782-AA04-61579929D7B1}" srcId="{12FD0DDA-C828-4838-A6E3-77D451D847FC}" destId="{E489DB6A-8F83-4610-A595-5793845672DE}" srcOrd="1" destOrd="0" parTransId="{C474396D-5B40-4EBB-A4AE-118776C8991E}" sibTransId="{71DE0F93-2CE4-4DF8-9E9D-6683D9DF5DFC}"/>
    <dgm:cxn modelId="{CEA820C8-786E-40E3-AC24-801A9D90F772}" type="presOf" srcId="{AF3220DA-BE7F-40EB-92D4-11ECB9B04C17}" destId="{80B3A66A-CFDF-43AF-BBC1-13FF9CE85050}" srcOrd="0" destOrd="0" presId="urn:microsoft.com/office/officeart/2005/8/layout/vProcess5"/>
    <dgm:cxn modelId="{806F0409-0E78-4401-86D8-0BD53FD6BF9A}" type="presOf" srcId="{7A381907-49B7-4C1F-980C-E6D36015C6CB}" destId="{81F0E9D5-99EB-4675-945E-A343FB5F87DA}" srcOrd="0" destOrd="0" presId="urn:microsoft.com/office/officeart/2005/8/layout/vProcess5"/>
    <dgm:cxn modelId="{DD9B1AC0-020E-445E-8E7E-DEEE7B651110}" type="presOf" srcId="{7B67A04B-A512-4D4F-BD7B-2AB3B4399F00}" destId="{3F807D10-BCB3-45ED-965B-1202568A3B9D}" srcOrd="0" destOrd="0" presId="urn:microsoft.com/office/officeart/2005/8/layout/vProcess5"/>
    <dgm:cxn modelId="{BFE77023-858A-4182-BAF4-4B771C11FCEF}" type="presOf" srcId="{5FC00A11-F8C7-4E86-9623-AAC8125C0374}" destId="{66525F65-FB27-4FCE-8EFF-4278BCCEC6D0}" srcOrd="1" destOrd="0" presId="urn:microsoft.com/office/officeart/2005/8/layout/vProcess5"/>
    <dgm:cxn modelId="{6FDB554D-FD49-473B-AA18-25732283D017}" type="presOf" srcId="{3E6CD706-7C62-46EB-8D9E-3D5C189A38A8}" destId="{154C0CE7-E265-41EC-BB3F-101357B0CB0E}" srcOrd="0" destOrd="0" presId="urn:microsoft.com/office/officeart/2005/8/layout/vProcess5"/>
    <dgm:cxn modelId="{47572A1F-B066-41C9-8485-B6E86254C7B9}" type="presOf" srcId="{8EE37C3F-E9D8-4342-98E0-857C295BE115}" destId="{467C3CB6-FC1C-4509-8DBC-8D7BAF92FFEB}" srcOrd="0" destOrd="0" presId="urn:microsoft.com/office/officeart/2005/8/layout/vProcess5"/>
    <dgm:cxn modelId="{78EDADAE-2A9E-4F8B-87CF-4AFC5DF097AB}" type="presOf" srcId="{E489DB6A-8F83-4610-A595-5793845672DE}" destId="{DD682D43-B922-414F-8120-FA26220E5CA2}" srcOrd="1" destOrd="0" presId="urn:microsoft.com/office/officeart/2005/8/layout/vProcess5"/>
    <dgm:cxn modelId="{18562C64-AAC6-4FF3-9768-CD22D7F75DF5}" type="presOf" srcId="{5FC00A11-F8C7-4E86-9623-AAC8125C0374}" destId="{E3EE8D72-1C0B-46D7-BE0F-8D7662FFAF58}" srcOrd="0" destOrd="0" presId="urn:microsoft.com/office/officeart/2005/8/layout/vProcess5"/>
    <dgm:cxn modelId="{D734626E-04EC-437A-88E7-BBC98114FC6B}" type="presOf" srcId="{AF3220DA-BE7F-40EB-92D4-11ECB9B04C17}" destId="{1EF9B77A-6005-4F8D-8104-8F703EE663E7}" srcOrd="1" destOrd="0" presId="urn:microsoft.com/office/officeart/2005/8/layout/vProcess5"/>
    <dgm:cxn modelId="{4F1D7361-23B9-4EF8-B7D5-D789A007FABA}" srcId="{12FD0DDA-C828-4838-A6E3-77D451D847FC}" destId="{8EE37C3F-E9D8-4342-98E0-857C295BE115}" srcOrd="4" destOrd="0" parTransId="{A0216F4E-085A-4F34-AD84-155D697F8B48}" sibTransId="{83CCE93E-8130-4A9E-8B29-0112F26C656A}"/>
    <dgm:cxn modelId="{48894070-42F3-4DDE-BAF3-823E2F625722}" type="presOf" srcId="{5247BF9B-65A8-497B-B4BF-D72A589677FA}" destId="{A105397A-D182-4FB6-B1E6-AA259E59D3B6}" srcOrd="0" destOrd="0" presId="urn:microsoft.com/office/officeart/2005/8/layout/vProcess5"/>
    <dgm:cxn modelId="{2D39A7EF-6764-4548-964C-34524EA8F914}" type="presParOf" srcId="{89DBE859-48A2-489C-9820-55BA37ADAFB5}" destId="{2540A9D2-0180-47BF-82F9-04E16514DE5F}" srcOrd="0" destOrd="0" presId="urn:microsoft.com/office/officeart/2005/8/layout/vProcess5"/>
    <dgm:cxn modelId="{AD9088C1-5543-42FC-A151-35F9966213B2}" type="presParOf" srcId="{89DBE859-48A2-489C-9820-55BA37ADAFB5}" destId="{E3EE8D72-1C0B-46D7-BE0F-8D7662FFAF58}" srcOrd="1" destOrd="0" presId="urn:microsoft.com/office/officeart/2005/8/layout/vProcess5"/>
    <dgm:cxn modelId="{D4C39CD1-2DAB-43B3-B835-6AF4BF4BD5E2}" type="presParOf" srcId="{89DBE859-48A2-489C-9820-55BA37ADAFB5}" destId="{B23C38A3-ABAA-49DE-B3E2-08B561C22804}" srcOrd="2" destOrd="0" presId="urn:microsoft.com/office/officeart/2005/8/layout/vProcess5"/>
    <dgm:cxn modelId="{41F923FE-B837-410C-90AF-EBE509C05D1B}" type="presParOf" srcId="{89DBE859-48A2-489C-9820-55BA37ADAFB5}" destId="{154C0CE7-E265-41EC-BB3F-101357B0CB0E}" srcOrd="3" destOrd="0" presId="urn:microsoft.com/office/officeart/2005/8/layout/vProcess5"/>
    <dgm:cxn modelId="{4E86280A-E48D-46BE-B4E1-F5A3DE438ACB}" type="presParOf" srcId="{89DBE859-48A2-489C-9820-55BA37ADAFB5}" destId="{80B3A66A-CFDF-43AF-BBC1-13FF9CE85050}" srcOrd="4" destOrd="0" presId="urn:microsoft.com/office/officeart/2005/8/layout/vProcess5"/>
    <dgm:cxn modelId="{325DE48C-E234-440C-8C67-695D89E268FD}" type="presParOf" srcId="{89DBE859-48A2-489C-9820-55BA37ADAFB5}" destId="{467C3CB6-FC1C-4509-8DBC-8D7BAF92FFEB}" srcOrd="5" destOrd="0" presId="urn:microsoft.com/office/officeart/2005/8/layout/vProcess5"/>
    <dgm:cxn modelId="{10D94436-83B6-454C-AC2D-F3ED3A85422E}" type="presParOf" srcId="{89DBE859-48A2-489C-9820-55BA37ADAFB5}" destId="{81F0E9D5-99EB-4675-945E-A343FB5F87DA}" srcOrd="6" destOrd="0" presId="urn:microsoft.com/office/officeart/2005/8/layout/vProcess5"/>
    <dgm:cxn modelId="{ED6ADAA9-E043-43A1-8BF1-E9C09DB543C0}" type="presParOf" srcId="{89DBE859-48A2-489C-9820-55BA37ADAFB5}" destId="{49FC70DE-FE22-4F7E-B8A3-145BD75EEE0E}" srcOrd="7" destOrd="0" presId="urn:microsoft.com/office/officeart/2005/8/layout/vProcess5"/>
    <dgm:cxn modelId="{DC1D1ECF-C552-45A6-9778-E2243B93A171}" type="presParOf" srcId="{89DBE859-48A2-489C-9820-55BA37ADAFB5}" destId="{3F807D10-BCB3-45ED-965B-1202568A3B9D}" srcOrd="8" destOrd="0" presId="urn:microsoft.com/office/officeart/2005/8/layout/vProcess5"/>
    <dgm:cxn modelId="{95D94CCB-14ED-4290-A2E2-50AB76FF469A}" type="presParOf" srcId="{89DBE859-48A2-489C-9820-55BA37ADAFB5}" destId="{A105397A-D182-4FB6-B1E6-AA259E59D3B6}" srcOrd="9" destOrd="0" presId="urn:microsoft.com/office/officeart/2005/8/layout/vProcess5"/>
    <dgm:cxn modelId="{9581E80C-23A5-4B91-80F1-BDADB0A32E32}" type="presParOf" srcId="{89DBE859-48A2-489C-9820-55BA37ADAFB5}" destId="{66525F65-FB27-4FCE-8EFF-4278BCCEC6D0}" srcOrd="10" destOrd="0" presId="urn:microsoft.com/office/officeart/2005/8/layout/vProcess5"/>
    <dgm:cxn modelId="{701CA7BE-3CFB-42E9-8389-C1E18FB7A013}" type="presParOf" srcId="{89DBE859-48A2-489C-9820-55BA37ADAFB5}" destId="{DD682D43-B922-414F-8120-FA26220E5CA2}" srcOrd="11" destOrd="0" presId="urn:microsoft.com/office/officeart/2005/8/layout/vProcess5"/>
    <dgm:cxn modelId="{EB31D2C5-3A3A-4B32-8858-C504ACF221E3}" type="presParOf" srcId="{89DBE859-48A2-489C-9820-55BA37ADAFB5}" destId="{FD1926F3-E89B-4FCB-A0EB-0EB631E26008}" srcOrd="12" destOrd="0" presId="urn:microsoft.com/office/officeart/2005/8/layout/vProcess5"/>
    <dgm:cxn modelId="{76BEE979-7089-484C-B41D-9A585940CA54}" type="presParOf" srcId="{89DBE859-48A2-489C-9820-55BA37ADAFB5}" destId="{1EF9B77A-6005-4F8D-8104-8F703EE663E7}" srcOrd="13" destOrd="0" presId="urn:microsoft.com/office/officeart/2005/8/layout/vProcess5"/>
    <dgm:cxn modelId="{3F0A4C67-7526-4C5D-93E4-825015DA141E}" type="presParOf" srcId="{89DBE859-48A2-489C-9820-55BA37ADAFB5}" destId="{BEBB0040-90F5-4C02-9056-606CCB89DA37}" srcOrd="14"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0230C8-B02E-49E1-BBC3-043FB53BD45E}">
      <dsp:nvSpPr>
        <dsp:cNvPr id="0" name=""/>
        <dsp:cNvSpPr/>
      </dsp:nvSpPr>
      <dsp:spPr>
        <a:xfrm>
          <a:off x="2241249" y="0"/>
          <a:ext cx="1494166" cy="1069369"/>
        </a:xfrm>
        <a:prstGeom prst="trapezoid">
          <a:avLst>
            <a:gd name="adj" fmla="val 6986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ZA" sz="1600" b="1" kern="1200" dirty="0" smtClean="0"/>
            <a:t>Conventions, Treaties, Legal framework</a:t>
          </a:r>
        </a:p>
      </dsp:txBody>
      <dsp:txXfrm>
        <a:off x="2241249" y="0"/>
        <a:ext cx="1494166" cy="1069369"/>
      </dsp:txXfrm>
    </dsp:sp>
    <dsp:sp modelId="{6622FC70-2FD6-48AC-AF57-0E176FE5D62E}">
      <dsp:nvSpPr>
        <dsp:cNvPr id="0" name=""/>
        <dsp:cNvSpPr/>
      </dsp:nvSpPr>
      <dsp:spPr>
        <a:xfrm>
          <a:off x="1458156" y="1047244"/>
          <a:ext cx="2988332" cy="1069369"/>
        </a:xfrm>
        <a:prstGeom prst="trapezoid">
          <a:avLst>
            <a:gd name="adj" fmla="val 69862"/>
          </a:avLst>
        </a:prstGeom>
        <a:solidFill>
          <a:schemeClr val="accent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r" defTabSz="711200">
            <a:lnSpc>
              <a:spcPct val="90000"/>
            </a:lnSpc>
            <a:spcBef>
              <a:spcPct val="0"/>
            </a:spcBef>
            <a:spcAft>
              <a:spcPct val="35000"/>
            </a:spcAft>
          </a:pPr>
          <a:r>
            <a:rPr lang="en-ZA" sz="1600" b="1" kern="1200" dirty="0" smtClean="0"/>
            <a:t>GLTFCA level</a:t>
          </a:r>
          <a:endParaRPr lang="en-ZA" sz="1600" b="1" kern="1200" dirty="0"/>
        </a:p>
      </dsp:txBody>
      <dsp:txXfrm>
        <a:off x="1981114" y="1047244"/>
        <a:ext cx="1942415" cy="1069369"/>
      </dsp:txXfrm>
    </dsp:sp>
    <dsp:sp modelId="{9C5666D7-5F9A-42A2-873F-1CBE1844BD79}">
      <dsp:nvSpPr>
        <dsp:cNvPr id="0" name=""/>
        <dsp:cNvSpPr/>
      </dsp:nvSpPr>
      <dsp:spPr>
        <a:xfrm>
          <a:off x="747082" y="2138739"/>
          <a:ext cx="4482498" cy="1069369"/>
        </a:xfrm>
        <a:prstGeom prst="trapezoid">
          <a:avLst>
            <a:gd name="adj" fmla="val 69862"/>
          </a:avLst>
        </a:prstGeom>
        <a:solidFill>
          <a:schemeClr val="accent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r" defTabSz="711200">
            <a:lnSpc>
              <a:spcPct val="90000"/>
            </a:lnSpc>
            <a:spcBef>
              <a:spcPct val="0"/>
            </a:spcBef>
            <a:spcAft>
              <a:spcPct val="35000"/>
            </a:spcAft>
          </a:pPr>
          <a:r>
            <a:rPr lang="en-ZA" sz="1600" b="1" kern="1200" dirty="0" smtClean="0"/>
            <a:t>		Immediate</a:t>
          </a:r>
        </a:p>
        <a:p>
          <a:pPr lvl="0" algn="r" defTabSz="711200">
            <a:lnSpc>
              <a:spcPct val="90000"/>
            </a:lnSpc>
            <a:spcBef>
              <a:spcPct val="0"/>
            </a:spcBef>
            <a:spcAft>
              <a:spcPct val="35000"/>
            </a:spcAft>
          </a:pPr>
          <a:r>
            <a:rPr lang="en-ZA" sz="1600" b="1" kern="1200" dirty="0" smtClean="0"/>
            <a:t> cooperative level,</a:t>
          </a:r>
        </a:p>
        <a:p>
          <a:pPr lvl="0" algn="r" defTabSz="711200">
            <a:lnSpc>
              <a:spcPct val="90000"/>
            </a:lnSpc>
            <a:spcBef>
              <a:spcPct val="0"/>
            </a:spcBef>
            <a:spcAft>
              <a:spcPct val="35000"/>
            </a:spcAft>
          </a:pPr>
          <a:r>
            <a:rPr lang="en-ZA" sz="1600" b="1" kern="1200" dirty="0" smtClean="0"/>
            <a:t> e.g. APNR</a:t>
          </a:r>
          <a:endParaRPr lang="en-ZA" sz="1600" b="1" kern="1200" dirty="0"/>
        </a:p>
      </dsp:txBody>
      <dsp:txXfrm>
        <a:off x="1531520" y="2138739"/>
        <a:ext cx="2913623" cy="1069369"/>
      </dsp:txXfrm>
    </dsp:sp>
    <dsp:sp modelId="{DB0D628A-16C9-4F6E-8A7E-F0EA19CFDB1D}">
      <dsp:nvSpPr>
        <dsp:cNvPr id="0" name=""/>
        <dsp:cNvSpPr/>
      </dsp:nvSpPr>
      <dsp:spPr>
        <a:xfrm>
          <a:off x="0" y="3208108"/>
          <a:ext cx="5976664" cy="1069369"/>
        </a:xfrm>
        <a:prstGeom prst="trapezoid">
          <a:avLst>
            <a:gd name="adj" fmla="val 69862"/>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r" defTabSz="711200">
            <a:lnSpc>
              <a:spcPct val="90000"/>
            </a:lnSpc>
            <a:spcBef>
              <a:spcPct val="0"/>
            </a:spcBef>
            <a:spcAft>
              <a:spcPct val="35000"/>
            </a:spcAft>
          </a:pPr>
          <a:r>
            <a:rPr lang="en-ZA" sz="1600" b="1" kern="1200" dirty="0" smtClean="0"/>
            <a:t>              </a:t>
          </a:r>
        </a:p>
        <a:p>
          <a:pPr lvl="0" algn="r" defTabSz="711200">
            <a:lnSpc>
              <a:spcPct val="90000"/>
            </a:lnSpc>
            <a:spcBef>
              <a:spcPct val="0"/>
            </a:spcBef>
            <a:spcAft>
              <a:spcPct val="35000"/>
            </a:spcAft>
          </a:pPr>
          <a:endParaRPr lang="en-ZA" sz="1600" b="1" kern="1200" dirty="0" smtClean="0"/>
        </a:p>
        <a:p>
          <a:pPr lvl="0" algn="r" defTabSz="711200">
            <a:lnSpc>
              <a:spcPct val="90000"/>
            </a:lnSpc>
            <a:spcBef>
              <a:spcPct val="0"/>
            </a:spcBef>
            <a:spcAft>
              <a:spcPct val="35000"/>
            </a:spcAft>
          </a:pPr>
          <a:r>
            <a:rPr lang="en-ZA" sz="1600" b="1" kern="1200" dirty="0" smtClean="0"/>
            <a:t>		Reserve level</a:t>
          </a:r>
          <a:endParaRPr lang="en-ZA" sz="1600" b="1" kern="1200" dirty="0"/>
        </a:p>
      </dsp:txBody>
      <dsp:txXfrm>
        <a:off x="1045916" y="3208108"/>
        <a:ext cx="3884831" cy="106936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1D43E7-C4A2-44DA-AF3E-FEAB1CB11A9B}">
      <dsp:nvSpPr>
        <dsp:cNvPr id="0" name=""/>
        <dsp:cNvSpPr/>
      </dsp:nvSpPr>
      <dsp:spPr>
        <a:xfrm>
          <a:off x="2007201" y="42800"/>
          <a:ext cx="2225612" cy="2225612"/>
        </a:xfrm>
        <a:prstGeom prst="ellipse">
          <a:avLst/>
        </a:prstGeom>
        <a:solidFill>
          <a:schemeClr val="bg1">
            <a:lumMod val="65000"/>
            <a:alpha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en-ZA" sz="1400" b="1" kern="1200" dirty="0" smtClean="0"/>
            <a:t>Environment </a:t>
          </a:r>
          <a:endParaRPr lang="en-ZA" sz="1400" b="1" kern="1200" dirty="0"/>
        </a:p>
      </dsp:txBody>
      <dsp:txXfrm>
        <a:off x="2264003" y="342401"/>
        <a:ext cx="1712009" cy="706203"/>
      </dsp:txXfrm>
    </dsp:sp>
    <dsp:sp modelId="{78223159-7557-4F84-AC82-D75F8450E10F}">
      <dsp:nvSpPr>
        <dsp:cNvPr id="0" name=""/>
        <dsp:cNvSpPr/>
      </dsp:nvSpPr>
      <dsp:spPr>
        <a:xfrm>
          <a:off x="2991607" y="1027205"/>
          <a:ext cx="2225612" cy="2225612"/>
        </a:xfrm>
        <a:prstGeom prst="ellipse">
          <a:avLst/>
        </a:prstGeom>
        <a:solidFill>
          <a:srgbClr val="FFC00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en-ZA" sz="1400" b="1" kern="1200" dirty="0" smtClean="0"/>
            <a:t>Socio-economic </a:t>
          </a:r>
          <a:endParaRPr lang="en-ZA" sz="1400" b="1" kern="1200" dirty="0"/>
        </a:p>
      </dsp:txBody>
      <dsp:txXfrm>
        <a:off x="4190014" y="1284007"/>
        <a:ext cx="856004" cy="1712009"/>
      </dsp:txXfrm>
    </dsp:sp>
    <dsp:sp modelId="{D2333FA5-670B-4CDD-888B-B0CFFBFAA4DD}">
      <dsp:nvSpPr>
        <dsp:cNvPr id="0" name=""/>
        <dsp:cNvSpPr/>
      </dsp:nvSpPr>
      <dsp:spPr>
        <a:xfrm>
          <a:off x="2007201" y="2011611"/>
          <a:ext cx="2225612" cy="2225612"/>
        </a:xfrm>
        <a:prstGeom prst="ellipse">
          <a:avLst/>
        </a:prstGeom>
        <a:solidFill>
          <a:srgbClr val="00B0F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en-ZA" sz="1400" b="1" kern="1200" dirty="0" smtClean="0"/>
            <a:t>Safety and security </a:t>
          </a:r>
          <a:endParaRPr lang="en-ZA" sz="1400" b="1" kern="1200" dirty="0"/>
        </a:p>
      </dsp:txBody>
      <dsp:txXfrm>
        <a:off x="2264003" y="3231418"/>
        <a:ext cx="1712009" cy="706203"/>
      </dsp:txXfrm>
    </dsp:sp>
    <dsp:sp modelId="{3793201C-7050-4226-A28B-622B44E58259}">
      <dsp:nvSpPr>
        <dsp:cNvPr id="0" name=""/>
        <dsp:cNvSpPr/>
      </dsp:nvSpPr>
      <dsp:spPr>
        <a:xfrm>
          <a:off x="1022796" y="1027205"/>
          <a:ext cx="2225612" cy="2225612"/>
        </a:xfrm>
        <a:prstGeom prst="ellipse">
          <a:avLst/>
        </a:prstGeom>
        <a:solidFill>
          <a:srgbClr val="92D050">
            <a:alpha val="7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en-ZA" sz="1400" b="1" kern="1200" dirty="0" smtClean="0"/>
            <a:t>Strategic and Policy</a:t>
          </a:r>
          <a:endParaRPr lang="en-ZA" sz="1400" b="1" kern="1200" dirty="0"/>
        </a:p>
      </dsp:txBody>
      <dsp:txXfrm>
        <a:off x="1193997" y="1284007"/>
        <a:ext cx="856004" cy="171200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EE8D72-1C0B-46D7-BE0F-8D7662FFAF58}">
      <dsp:nvSpPr>
        <dsp:cNvPr id="0" name=""/>
        <dsp:cNvSpPr/>
      </dsp:nvSpPr>
      <dsp:spPr>
        <a:xfrm>
          <a:off x="0" y="0"/>
          <a:ext cx="7575343" cy="97536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ZA" sz="1600" kern="1200" dirty="0" smtClean="0">
              <a:solidFill>
                <a:schemeClr val="tx1"/>
              </a:solidFill>
            </a:rPr>
            <a:t>Step 1. Management plans to provide for hunting, including cooperative aspects around it within an open landscape (consultation, ecological management, governance)</a:t>
          </a:r>
          <a:endParaRPr lang="en-ZA" sz="1600" kern="1200" dirty="0">
            <a:solidFill>
              <a:schemeClr val="tx1"/>
            </a:solidFill>
          </a:endParaRPr>
        </a:p>
      </dsp:txBody>
      <dsp:txXfrm>
        <a:off x="28567" y="28567"/>
        <a:ext cx="6408737" cy="918226"/>
      </dsp:txXfrm>
    </dsp:sp>
    <dsp:sp modelId="{B23C38A3-ABAA-49DE-B3E2-08B561C22804}">
      <dsp:nvSpPr>
        <dsp:cNvPr id="0" name=""/>
        <dsp:cNvSpPr/>
      </dsp:nvSpPr>
      <dsp:spPr>
        <a:xfrm>
          <a:off x="565691" y="1110826"/>
          <a:ext cx="7575343" cy="97536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ZA" sz="1600" kern="1200" dirty="0" smtClean="0">
              <a:solidFill>
                <a:schemeClr val="tx1"/>
              </a:solidFill>
            </a:rPr>
            <a:t>Step 2. Ecological surveys, censuses, specialist studies, observation inform off-takes (around August- October)</a:t>
          </a:r>
          <a:endParaRPr lang="en-ZA" sz="1600" kern="1200" dirty="0">
            <a:solidFill>
              <a:schemeClr val="tx1"/>
            </a:solidFill>
          </a:endParaRPr>
        </a:p>
      </dsp:txBody>
      <dsp:txXfrm>
        <a:off x="594258" y="1139393"/>
        <a:ext cx="6318534" cy="918226"/>
      </dsp:txXfrm>
    </dsp:sp>
    <dsp:sp modelId="{154C0CE7-E265-41EC-BB3F-101357B0CB0E}">
      <dsp:nvSpPr>
        <dsp:cNvPr id="0" name=""/>
        <dsp:cNvSpPr/>
      </dsp:nvSpPr>
      <dsp:spPr>
        <a:xfrm>
          <a:off x="1131382" y="2221653"/>
          <a:ext cx="7575343" cy="97536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ZA" sz="1600" kern="1200" dirty="0" smtClean="0">
              <a:solidFill>
                <a:schemeClr val="tx1"/>
              </a:solidFill>
            </a:rPr>
            <a:t>Step 3. Submit detailed post-off take records, in consideration with the above (around October)</a:t>
          </a:r>
        </a:p>
      </dsp:txBody>
      <dsp:txXfrm>
        <a:off x="1159949" y="2250220"/>
        <a:ext cx="6318534" cy="918226"/>
      </dsp:txXfrm>
    </dsp:sp>
    <dsp:sp modelId="{80B3A66A-CFDF-43AF-BBC1-13FF9CE85050}">
      <dsp:nvSpPr>
        <dsp:cNvPr id="0" name=""/>
        <dsp:cNvSpPr/>
      </dsp:nvSpPr>
      <dsp:spPr>
        <a:xfrm>
          <a:off x="1697073" y="3332480"/>
          <a:ext cx="7575343" cy="97536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ZA" sz="1600" kern="1200" dirty="0" smtClean="0">
              <a:solidFill>
                <a:schemeClr val="tx1"/>
              </a:solidFill>
            </a:rPr>
            <a:t>Step 4.  Off-take committees make recommendations, and submit to respective EXCO structures for approval, including e.g. the APNR JMC (November)</a:t>
          </a:r>
          <a:endParaRPr lang="en-ZA" sz="1600" kern="1200" dirty="0">
            <a:solidFill>
              <a:schemeClr val="tx1"/>
            </a:solidFill>
          </a:endParaRPr>
        </a:p>
      </dsp:txBody>
      <dsp:txXfrm>
        <a:off x="1725640" y="3361047"/>
        <a:ext cx="6318534" cy="918226"/>
      </dsp:txXfrm>
    </dsp:sp>
    <dsp:sp modelId="{467C3CB6-FC1C-4509-8DBC-8D7BAF92FFEB}">
      <dsp:nvSpPr>
        <dsp:cNvPr id="0" name=""/>
        <dsp:cNvSpPr/>
      </dsp:nvSpPr>
      <dsp:spPr>
        <a:xfrm>
          <a:off x="2262765" y="4443306"/>
          <a:ext cx="7575343" cy="97536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ZA" sz="1600" kern="1200" dirty="0" smtClean="0">
              <a:solidFill>
                <a:schemeClr val="tx1"/>
              </a:solidFill>
            </a:rPr>
            <a:t>Step 5.  EXCO obtains support from KNP, MTPA and LEDET, based on the following supporting documentation:  pre-and post off-take information, Management plans, signed protocols and members being part of the Constitution, motivation of financial sustainability, Service level agreements (e.g. </a:t>
          </a:r>
          <a:r>
            <a:rPr lang="en-ZA" sz="1600" kern="1200" dirty="0" err="1" smtClean="0">
              <a:solidFill>
                <a:schemeClr val="tx1"/>
              </a:solidFill>
            </a:rPr>
            <a:t>wrt</a:t>
          </a:r>
          <a:r>
            <a:rPr lang="en-ZA" sz="1600" kern="1200" dirty="0" smtClean="0">
              <a:solidFill>
                <a:schemeClr val="tx1"/>
              </a:solidFill>
            </a:rPr>
            <a:t> LEDET)</a:t>
          </a:r>
          <a:endParaRPr lang="en-ZA" sz="1600" kern="1200" dirty="0">
            <a:solidFill>
              <a:schemeClr val="tx1"/>
            </a:solidFill>
          </a:endParaRPr>
        </a:p>
      </dsp:txBody>
      <dsp:txXfrm>
        <a:off x="2291332" y="4471873"/>
        <a:ext cx="6318534" cy="918226"/>
      </dsp:txXfrm>
    </dsp:sp>
    <dsp:sp modelId="{81F0E9D5-99EB-4675-945E-A343FB5F87DA}">
      <dsp:nvSpPr>
        <dsp:cNvPr id="0" name=""/>
        <dsp:cNvSpPr/>
      </dsp:nvSpPr>
      <dsp:spPr>
        <a:xfrm>
          <a:off x="6941359" y="712554"/>
          <a:ext cx="633984" cy="633984"/>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endParaRPr lang="en-ZA" sz="1600" kern="1200">
            <a:solidFill>
              <a:schemeClr val="tx1"/>
            </a:solidFill>
          </a:endParaRPr>
        </a:p>
      </dsp:txBody>
      <dsp:txXfrm>
        <a:off x="7084005" y="712554"/>
        <a:ext cx="348692" cy="477073"/>
      </dsp:txXfrm>
    </dsp:sp>
    <dsp:sp modelId="{49FC70DE-FE22-4F7E-B8A3-145BD75EEE0E}">
      <dsp:nvSpPr>
        <dsp:cNvPr id="0" name=""/>
        <dsp:cNvSpPr/>
      </dsp:nvSpPr>
      <dsp:spPr>
        <a:xfrm>
          <a:off x="7507051" y="1823381"/>
          <a:ext cx="633984" cy="633984"/>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endParaRPr lang="en-ZA" sz="1600" kern="1200">
            <a:solidFill>
              <a:schemeClr val="tx1"/>
            </a:solidFill>
          </a:endParaRPr>
        </a:p>
      </dsp:txBody>
      <dsp:txXfrm>
        <a:off x="7649697" y="1823381"/>
        <a:ext cx="348692" cy="477073"/>
      </dsp:txXfrm>
    </dsp:sp>
    <dsp:sp modelId="{3F807D10-BCB3-45ED-965B-1202568A3B9D}">
      <dsp:nvSpPr>
        <dsp:cNvPr id="0" name=""/>
        <dsp:cNvSpPr/>
      </dsp:nvSpPr>
      <dsp:spPr>
        <a:xfrm>
          <a:off x="8072742" y="2917952"/>
          <a:ext cx="633984" cy="633984"/>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endParaRPr lang="en-ZA" sz="1600" kern="1200">
            <a:solidFill>
              <a:schemeClr val="tx1"/>
            </a:solidFill>
          </a:endParaRPr>
        </a:p>
      </dsp:txBody>
      <dsp:txXfrm>
        <a:off x="8215388" y="2917952"/>
        <a:ext cx="348692" cy="477073"/>
      </dsp:txXfrm>
    </dsp:sp>
    <dsp:sp modelId="{A105397A-D182-4FB6-B1E6-AA259E59D3B6}">
      <dsp:nvSpPr>
        <dsp:cNvPr id="0" name=""/>
        <dsp:cNvSpPr/>
      </dsp:nvSpPr>
      <dsp:spPr>
        <a:xfrm>
          <a:off x="8619857" y="4039616"/>
          <a:ext cx="633984" cy="633984"/>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endParaRPr lang="en-ZA" sz="1600" kern="1200">
            <a:solidFill>
              <a:schemeClr val="tx1"/>
            </a:solidFill>
          </a:endParaRPr>
        </a:p>
      </dsp:txBody>
      <dsp:txXfrm>
        <a:off x="8762503" y="4039616"/>
        <a:ext cx="348692" cy="477073"/>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6FCBFD-9579-4E24-8A01-8A4DB736C2EF}" type="datetimeFigureOut">
              <a:rPr lang="en-ZA" smtClean="0"/>
              <a:t>2018-08-22</a:t>
            </a:fld>
            <a:endParaRPr lang="en-Z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5EC1BC-060D-40B5-A152-B14F9C7E2F1F}" type="slidenum">
              <a:rPr lang="en-ZA" smtClean="0"/>
              <a:t>‹#›</a:t>
            </a:fld>
            <a:endParaRPr lang="en-ZA"/>
          </a:p>
        </p:txBody>
      </p:sp>
    </p:spTree>
    <p:extLst>
      <p:ext uri="{BB962C8B-B14F-4D97-AF65-F5344CB8AC3E}">
        <p14:creationId xmlns:p14="http://schemas.microsoft.com/office/powerpoint/2010/main" val="109385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3037FF4-7158-4663-8296-9438AB18E06D}"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4888611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2398DDC-B13D-461A-BAB4-4953D6A1690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3020500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ECA001F-8D3E-419D-9CC1-50CD62A60A3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2102394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5B834EAC-53DA-417C-AC15-1C1EAC39BE1F}" type="slidenum">
              <a:rPr lang="en-US" altLang="en-US"/>
              <a:pPr/>
              <a:t>‹#›</a:t>
            </a:fld>
            <a:endParaRPr lang="en-US" altLang="en-US"/>
          </a:p>
        </p:txBody>
      </p:sp>
    </p:spTree>
    <p:extLst>
      <p:ext uri="{BB962C8B-B14F-4D97-AF65-F5344CB8AC3E}">
        <p14:creationId xmlns:p14="http://schemas.microsoft.com/office/powerpoint/2010/main" val="23591352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483A5CC8-11CA-47B1-83F9-2EAD5E080993}" type="slidenum">
              <a:rPr lang="en-US" altLang="en-US"/>
              <a:pPr/>
              <a:t>‹#›</a:t>
            </a:fld>
            <a:endParaRPr lang="en-US" altLang="en-US"/>
          </a:p>
        </p:txBody>
      </p:sp>
    </p:spTree>
    <p:extLst>
      <p:ext uri="{BB962C8B-B14F-4D97-AF65-F5344CB8AC3E}">
        <p14:creationId xmlns:p14="http://schemas.microsoft.com/office/powerpoint/2010/main" val="39777956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F36E8CC1-18A0-4840-A14E-3A690AE4FDC9}" type="slidenum">
              <a:rPr lang="en-US" altLang="en-US"/>
              <a:pPr/>
              <a:t>‹#›</a:t>
            </a:fld>
            <a:endParaRPr lang="en-US" altLang="en-US"/>
          </a:p>
        </p:txBody>
      </p:sp>
    </p:spTree>
    <p:extLst>
      <p:ext uri="{BB962C8B-B14F-4D97-AF65-F5344CB8AC3E}">
        <p14:creationId xmlns:p14="http://schemas.microsoft.com/office/powerpoint/2010/main" val="21045701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1D2FA127-CFD7-4A90-8994-777DC50F686F}" type="slidenum">
              <a:rPr lang="en-US" altLang="en-US"/>
              <a:pPr/>
              <a:t>‹#›</a:t>
            </a:fld>
            <a:endParaRPr lang="en-US" altLang="en-US"/>
          </a:p>
        </p:txBody>
      </p:sp>
    </p:spTree>
    <p:extLst>
      <p:ext uri="{BB962C8B-B14F-4D97-AF65-F5344CB8AC3E}">
        <p14:creationId xmlns:p14="http://schemas.microsoft.com/office/powerpoint/2010/main" val="10488514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fld id="{2CEAFB33-572D-412B-9E48-577519318FCB}" type="slidenum">
              <a:rPr lang="en-US" altLang="en-US"/>
              <a:pPr/>
              <a:t>‹#›</a:t>
            </a:fld>
            <a:endParaRPr lang="en-US" altLang="en-US"/>
          </a:p>
        </p:txBody>
      </p:sp>
    </p:spTree>
    <p:extLst>
      <p:ext uri="{BB962C8B-B14F-4D97-AF65-F5344CB8AC3E}">
        <p14:creationId xmlns:p14="http://schemas.microsoft.com/office/powerpoint/2010/main" val="24827042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fld id="{35A07586-900A-411C-9DAA-26EA0ACBF7CD}" type="slidenum">
              <a:rPr lang="en-US" altLang="en-US"/>
              <a:pPr/>
              <a:t>‹#›</a:t>
            </a:fld>
            <a:endParaRPr lang="en-US" altLang="en-US"/>
          </a:p>
        </p:txBody>
      </p:sp>
    </p:spTree>
    <p:extLst>
      <p:ext uri="{BB962C8B-B14F-4D97-AF65-F5344CB8AC3E}">
        <p14:creationId xmlns:p14="http://schemas.microsoft.com/office/powerpoint/2010/main" val="7980085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fld id="{418D0597-7855-4D00-9D6D-D4E11A127DCF}" type="slidenum">
              <a:rPr lang="en-US" altLang="en-US"/>
              <a:pPr/>
              <a:t>‹#›</a:t>
            </a:fld>
            <a:endParaRPr lang="en-US" altLang="en-US"/>
          </a:p>
        </p:txBody>
      </p:sp>
    </p:spTree>
    <p:extLst>
      <p:ext uri="{BB962C8B-B14F-4D97-AF65-F5344CB8AC3E}">
        <p14:creationId xmlns:p14="http://schemas.microsoft.com/office/powerpoint/2010/main" val="12489384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3C52302E-6DED-4C13-B0C9-E0752EAB3547}" type="slidenum">
              <a:rPr lang="en-US" altLang="en-US"/>
              <a:pPr/>
              <a:t>‹#›</a:t>
            </a:fld>
            <a:endParaRPr lang="en-US" altLang="en-US"/>
          </a:p>
        </p:txBody>
      </p:sp>
    </p:spTree>
    <p:extLst>
      <p:ext uri="{BB962C8B-B14F-4D97-AF65-F5344CB8AC3E}">
        <p14:creationId xmlns:p14="http://schemas.microsoft.com/office/powerpoint/2010/main" val="1750643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7D15CBF-0740-4AA3-8EF9-3AE9790EFF0D}"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8291830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BF9F4236-6580-4998-8A0E-3EF2A643A280}" type="slidenum">
              <a:rPr lang="en-US" altLang="en-US"/>
              <a:pPr/>
              <a:t>‹#›</a:t>
            </a:fld>
            <a:endParaRPr lang="en-US" altLang="en-US"/>
          </a:p>
        </p:txBody>
      </p:sp>
    </p:spTree>
    <p:extLst>
      <p:ext uri="{BB962C8B-B14F-4D97-AF65-F5344CB8AC3E}">
        <p14:creationId xmlns:p14="http://schemas.microsoft.com/office/powerpoint/2010/main" val="9900635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28A5F3BB-A783-475C-97A6-1306E5B66C4E}" type="slidenum">
              <a:rPr lang="en-US" altLang="en-US"/>
              <a:pPr/>
              <a:t>‹#›</a:t>
            </a:fld>
            <a:endParaRPr lang="en-US" altLang="en-US"/>
          </a:p>
        </p:txBody>
      </p:sp>
    </p:spTree>
    <p:extLst>
      <p:ext uri="{BB962C8B-B14F-4D97-AF65-F5344CB8AC3E}">
        <p14:creationId xmlns:p14="http://schemas.microsoft.com/office/powerpoint/2010/main" val="24501167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86FD4E1D-D164-4709-BAE6-81DDA6FEF210}" type="slidenum">
              <a:rPr lang="en-US" altLang="en-US"/>
              <a:pPr/>
              <a:t>‹#›</a:t>
            </a:fld>
            <a:endParaRPr lang="en-US" altLang="en-US"/>
          </a:p>
        </p:txBody>
      </p:sp>
    </p:spTree>
    <p:extLst>
      <p:ext uri="{BB962C8B-B14F-4D97-AF65-F5344CB8AC3E}">
        <p14:creationId xmlns:p14="http://schemas.microsoft.com/office/powerpoint/2010/main" val="138009434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C8CB69DF-D82A-4C3E-AAF6-2A464A7619A8}" type="slidenum">
              <a:rPr lang="en-US" altLang="en-US"/>
              <a:pPr/>
              <a:t>‹#›</a:t>
            </a:fld>
            <a:endParaRPr lang="en-US" altLang="en-US"/>
          </a:p>
        </p:txBody>
      </p:sp>
    </p:spTree>
    <p:extLst>
      <p:ext uri="{BB962C8B-B14F-4D97-AF65-F5344CB8AC3E}">
        <p14:creationId xmlns:p14="http://schemas.microsoft.com/office/powerpoint/2010/main" val="296143148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48225291-2038-4AA7-949D-47711F6614A3}" type="slidenum">
              <a:rPr lang="en-US" altLang="en-US"/>
              <a:pPr/>
              <a:t>‹#›</a:t>
            </a:fld>
            <a:endParaRPr lang="en-US" altLang="en-US"/>
          </a:p>
        </p:txBody>
      </p:sp>
    </p:spTree>
    <p:extLst>
      <p:ext uri="{BB962C8B-B14F-4D97-AF65-F5344CB8AC3E}">
        <p14:creationId xmlns:p14="http://schemas.microsoft.com/office/powerpoint/2010/main" val="25045926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14266F48-41D2-4717-AC2F-078AEFD5D7A1}" type="slidenum">
              <a:rPr lang="en-US" altLang="en-US"/>
              <a:pPr/>
              <a:t>‹#›</a:t>
            </a:fld>
            <a:endParaRPr lang="en-US" altLang="en-US"/>
          </a:p>
        </p:txBody>
      </p:sp>
    </p:spTree>
    <p:extLst>
      <p:ext uri="{BB962C8B-B14F-4D97-AF65-F5344CB8AC3E}">
        <p14:creationId xmlns:p14="http://schemas.microsoft.com/office/powerpoint/2010/main" val="160653714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55ABE97B-8407-498C-9B46-D34C7A81432D}" type="slidenum">
              <a:rPr lang="en-US" altLang="en-US"/>
              <a:pPr/>
              <a:t>‹#›</a:t>
            </a:fld>
            <a:endParaRPr lang="en-US" altLang="en-US"/>
          </a:p>
        </p:txBody>
      </p:sp>
    </p:spTree>
    <p:extLst>
      <p:ext uri="{BB962C8B-B14F-4D97-AF65-F5344CB8AC3E}">
        <p14:creationId xmlns:p14="http://schemas.microsoft.com/office/powerpoint/2010/main" val="147273814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fld id="{1F9826B3-590D-4342-A0D9-3F490274C8CA}" type="slidenum">
              <a:rPr lang="en-US" altLang="en-US"/>
              <a:pPr/>
              <a:t>‹#›</a:t>
            </a:fld>
            <a:endParaRPr lang="en-US" altLang="en-US"/>
          </a:p>
        </p:txBody>
      </p:sp>
    </p:spTree>
    <p:extLst>
      <p:ext uri="{BB962C8B-B14F-4D97-AF65-F5344CB8AC3E}">
        <p14:creationId xmlns:p14="http://schemas.microsoft.com/office/powerpoint/2010/main" val="55858776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fld id="{6044DFE6-8A92-4A1D-B6F6-F916190EE2A3}" type="slidenum">
              <a:rPr lang="en-US" altLang="en-US"/>
              <a:pPr/>
              <a:t>‹#›</a:t>
            </a:fld>
            <a:endParaRPr lang="en-US" altLang="en-US"/>
          </a:p>
        </p:txBody>
      </p:sp>
    </p:spTree>
    <p:extLst>
      <p:ext uri="{BB962C8B-B14F-4D97-AF65-F5344CB8AC3E}">
        <p14:creationId xmlns:p14="http://schemas.microsoft.com/office/powerpoint/2010/main" val="406176751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fld id="{1F5C855A-78A1-4092-97C2-2D787BC90DB5}" type="slidenum">
              <a:rPr lang="en-US" altLang="en-US"/>
              <a:pPr/>
              <a:t>‹#›</a:t>
            </a:fld>
            <a:endParaRPr lang="en-US" altLang="en-US"/>
          </a:p>
        </p:txBody>
      </p:sp>
    </p:spTree>
    <p:extLst>
      <p:ext uri="{BB962C8B-B14F-4D97-AF65-F5344CB8AC3E}">
        <p14:creationId xmlns:p14="http://schemas.microsoft.com/office/powerpoint/2010/main" val="94499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A7A7805-BF1F-451A-B763-75D1CAFE002F}"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07250953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68B574D6-4C76-4745-BB81-8FCBA875B175}" type="slidenum">
              <a:rPr lang="en-US" altLang="en-US"/>
              <a:pPr/>
              <a:t>‹#›</a:t>
            </a:fld>
            <a:endParaRPr lang="en-US" altLang="en-US"/>
          </a:p>
        </p:txBody>
      </p:sp>
    </p:spTree>
    <p:extLst>
      <p:ext uri="{BB962C8B-B14F-4D97-AF65-F5344CB8AC3E}">
        <p14:creationId xmlns:p14="http://schemas.microsoft.com/office/powerpoint/2010/main" val="54147095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A0368416-FD4E-46DD-9A32-7CBF9899261E}" type="slidenum">
              <a:rPr lang="en-US" altLang="en-US"/>
              <a:pPr/>
              <a:t>‹#›</a:t>
            </a:fld>
            <a:endParaRPr lang="en-US" altLang="en-US"/>
          </a:p>
        </p:txBody>
      </p:sp>
    </p:spTree>
    <p:extLst>
      <p:ext uri="{BB962C8B-B14F-4D97-AF65-F5344CB8AC3E}">
        <p14:creationId xmlns:p14="http://schemas.microsoft.com/office/powerpoint/2010/main" val="348277441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09693810-B966-41CA-A47B-B3502713309A}" type="slidenum">
              <a:rPr lang="en-US" altLang="en-US"/>
              <a:pPr/>
              <a:t>‹#›</a:t>
            </a:fld>
            <a:endParaRPr lang="en-US" altLang="en-US"/>
          </a:p>
        </p:txBody>
      </p:sp>
    </p:spTree>
    <p:extLst>
      <p:ext uri="{BB962C8B-B14F-4D97-AF65-F5344CB8AC3E}">
        <p14:creationId xmlns:p14="http://schemas.microsoft.com/office/powerpoint/2010/main" val="80579118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44B13E1E-0B1A-4FC5-86F2-D4B45F3804CD}" type="slidenum">
              <a:rPr lang="en-US" altLang="en-US"/>
              <a:pPr/>
              <a:t>‹#›</a:t>
            </a:fld>
            <a:endParaRPr lang="en-US" altLang="en-US"/>
          </a:p>
        </p:txBody>
      </p:sp>
    </p:spTree>
    <p:extLst>
      <p:ext uri="{BB962C8B-B14F-4D97-AF65-F5344CB8AC3E}">
        <p14:creationId xmlns:p14="http://schemas.microsoft.com/office/powerpoint/2010/main" val="166367687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3037FF4-7158-4663-8296-9438AB18E06D}"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28013131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7D15CBF-0740-4AA3-8EF9-3AE9790EFF0D}"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51887710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A7A7805-BF1F-451A-B763-75D1CAFE002F}"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17115046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1DE9CA9-766E-4A61-937C-818F565D51D6}"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61148154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A962244E-774F-4CA5-85CD-B8DC4D622C53}"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31568350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00A6EBA4-7935-494E-999F-5EEAA760D01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457147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1DE9CA9-766E-4A61-937C-818F565D51D6}"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57249057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72A3A59F-AA7C-4963-B2ED-1D3D267719E1}"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64733488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B350D98-4B0C-40BE-9638-D3FC6E25A2E1}"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57894637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dirty="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A90A7CB-B317-4A11-BEAF-B0888A6EBCAB}"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58062342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2398DDC-B13D-461A-BAB4-4953D6A1690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19007713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ECA001F-8D3E-419D-9CC1-50CD62A60A3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18205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A962244E-774F-4CA5-85CD-B8DC4D622C53}"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624815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00A6EBA4-7935-494E-999F-5EEAA760D01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218823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72A3A59F-AA7C-4963-B2ED-1D3D267719E1}"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309115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B350D98-4B0C-40BE-9638-D3FC6E25A2E1}"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358197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dirty="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A90A7CB-B317-4A11-BEAF-B0888A6EBCAB}"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7763463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dirty="0">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dirty="0">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72B78182-C271-45BD-8638-39CF4155E3FC}" type="slidenum">
              <a:rPr lang="en-US">
                <a:solidFill>
                  <a:srgbClr val="000000"/>
                </a:solidFill>
              </a:rPr>
              <a:pPr fontAlgn="base">
                <a:spcBef>
                  <a:spcPct val="0"/>
                </a:spcBef>
                <a:spcAft>
                  <a:spcPct val="0"/>
                </a:spcAft>
                <a:defRPr/>
              </a:pPr>
              <a:t>‹#›</a:t>
            </a:fld>
            <a:endParaRPr lang="en-US" dirty="0">
              <a:solidFill>
                <a:srgbClr val="000000"/>
              </a:solidFill>
            </a:endParaRPr>
          </a:p>
        </p:txBody>
      </p:sp>
    </p:spTree>
    <p:extLst>
      <p:ext uri="{BB962C8B-B14F-4D97-AF65-F5344CB8AC3E}">
        <p14:creationId xmlns:p14="http://schemas.microsoft.com/office/powerpoint/2010/main" val="13176361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rgbClr val="000000"/>
                </a:solidFill>
                <a:latin typeface="Arial" charset="0"/>
                <a:cs typeface="+mn-cs"/>
              </a:defRPr>
            </a:lvl1pPr>
          </a:lstStyle>
          <a:p>
            <a:pPr fontAlgn="base">
              <a:spcBef>
                <a:spcPct val="0"/>
              </a:spcBef>
              <a:spcAft>
                <a:spcPct val="0"/>
              </a:spcAft>
              <a:defRPr/>
            </a:pPr>
            <a:endParaRPr lang="en-US" alt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Arial" charset="0"/>
                <a:cs typeface="+mn-cs"/>
              </a:defRPr>
            </a:lvl1pPr>
          </a:lstStyle>
          <a:p>
            <a:pPr fontAlgn="base">
              <a:spcBef>
                <a:spcPct val="0"/>
              </a:spcBef>
              <a:spcAft>
                <a:spcPct val="0"/>
              </a:spcAft>
              <a:defRPr/>
            </a:pPr>
            <a:endParaRPr lang="en-US" alt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rgbClr val="000000"/>
                </a:solidFill>
              </a:defRPr>
            </a:lvl1pPr>
          </a:lstStyle>
          <a:p>
            <a:pPr fontAlgn="base">
              <a:spcBef>
                <a:spcPct val="0"/>
              </a:spcBef>
              <a:spcAft>
                <a:spcPct val="0"/>
              </a:spcAft>
            </a:pPr>
            <a:fld id="{DC1F0760-C241-48E3-BFC1-4DDF1D58FBD9}" type="slidenum">
              <a:rPr lang="en-US" altLang="en-US">
                <a:cs typeface="Arial" panose="020B0604020202020204" pitchFamily="34" charset="0"/>
              </a:rPr>
              <a:pPr fontAlgn="base">
                <a:spcBef>
                  <a:spcPct val="0"/>
                </a:spcBef>
                <a:spcAft>
                  <a:spcPct val="0"/>
                </a:spcAft>
              </a:pPr>
              <a:t>‹#›</a:t>
            </a:fld>
            <a:endParaRPr lang="en-US" altLang="en-US">
              <a:cs typeface="Arial" panose="020B0604020202020204" pitchFamily="34" charset="0"/>
            </a:endParaRPr>
          </a:p>
        </p:txBody>
      </p:sp>
    </p:spTree>
    <p:extLst>
      <p:ext uri="{BB962C8B-B14F-4D97-AF65-F5344CB8AC3E}">
        <p14:creationId xmlns:p14="http://schemas.microsoft.com/office/powerpoint/2010/main" val="179173586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rgbClr val="000000"/>
                </a:solidFill>
                <a:latin typeface="Arial" charset="0"/>
                <a:cs typeface="+mn-cs"/>
              </a:defRPr>
            </a:lvl1pPr>
          </a:lstStyle>
          <a:p>
            <a:pPr fontAlgn="base">
              <a:spcBef>
                <a:spcPct val="0"/>
              </a:spcBef>
              <a:spcAft>
                <a:spcPct val="0"/>
              </a:spcAft>
              <a:defRPr/>
            </a:pPr>
            <a:endParaRPr lang="en-US" alt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Arial" charset="0"/>
                <a:cs typeface="+mn-cs"/>
              </a:defRPr>
            </a:lvl1pPr>
          </a:lstStyle>
          <a:p>
            <a:pPr fontAlgn="base">
              <a:spcBef>
                <a:spcPct val="0"/>
              </a:spcBef>
              <a:spcAft>
                <a:spcPct val="0"/>
              </a:spcAft>
              <a:defRPr/>
            </a:pPr>
            <a:endParaRPr lang="en-US" alt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rgbClr val="000000"/>
                </a:solidFill>
              </a:defRPr>
            </a:lvl1pPr>
          </a:lstStyle>
          <a:p>
            <a:pPr fontAlgn="base">
              <a:spcBef>
                <a:spcPct val="0"/>
              </a:spcBef>
              <a:spcAft>
                <a:spcPct val="0"/>
              </a:spcAft>
            </a:pPr>
            <a:fld id="{5F1976F7-466C-4997-812B-DE56684DB0F4}" type="slidenum">
              <a:rPr lang="en-US" altLang="en-US">
                <a:cs typeface="Arial" panose="020B0604020202020204" pitchFamily="34" charset="0"/>
              </a:rPr>
              <a:pPr fontAlgn="base">
                <a:spcBef>
                  <a:spcPct val="0"/>
                </a:spcBef>
                <a:spcAft>
                  <a:spcPct val="0"/>
                </a:spcAft>
              </a:pPr>
              <a:t>‹#›</a:t>
            </a:fld>
            <a:endParaRPr lang="en-US" altLang="en-US">
              <a:cs typeface="Arial" panose="020B0604020202020204" pitchFamily="34" charset="0"/>
            </a:endParaRPr>
          </a:p>
        </p:txBody>
      </p:sp>
    </p:spTree>
    <p:extLst>
      <p:ext uri="{BB962C8B-B14F-4D97-AF65-F5344CB8AC3E}">
        <p14:creationId xmlns:p14="http://schemas.microsoft.com/office/powerpoint/2010/main" val="3171674902"/>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dirty="0">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dirty="0">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72B78182-C271-45BD-8638-39CF4155E3FC}" type="slidenum">
              <a:rPr lang="en-US">
                <a:solidFill>
                  <a:srgbClr val="000000"/>
                </a:solidFill>
              </a:rPr>
              <a:pPr fontAlgn="base">
                <a:spcBef>
                  <a:spcPct val="0"/>
                </a:spcBef>
                <a:spcAft>
                  <a:spcPct val="0"/>
                </a:spcAft>
                <a:defRPr/>
              </a:pPr>
              <a:t>‹#›</a:t>
            </a:fld>
            <a:endParaRPr lang="en-US" dirty="0">
              <a:solidFill>
                <a:srgbClr val="000000"/>
              </a:solidFill>
            </a:endParaRPr>
          </a:p>
        </p:txBody>
      </p:sp>
    </p:spTree>
    <p:extLst>
      <p:ext uri="{BB962C8B-B14F-4D97-AF65-F5344CB8AC3E}">
        <p14:creationId xmlns:p14="http://schemas.microsoft.com/office/powerpoint/2010/main" val="371725453"/>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4.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35.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jpeg"/><Relationship Id="rId1" Type="http://schemas.openxmlformats.org/officeDocument/2006/relationships/slideLayout" Target="../slideLayouts/slideLayout1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ZA" b="1" dirty="0" smtClean="0"/>
              <a:t>Determination of hunting quotas in the </a:t>
            </a:r>
          </a:p>
          <a:p>
            <a:pPr marL="0" indent="0" algn="ctr">
              <a:buNone/>
            </a:pPr>
            <a:r>
              <a:rPr lang="en-ZA" b="1" dirty="0" smtClean="0"/>
              <a:t>Greater Kruger system</a:t>
            </a:r>
          </a:p>
          <a:p>
            <a:pPr marL="0" indent="0" algn="ctr">
              <a:buNone/>
            </a:pPr>
            <a:endParaRPr lang="en-ZA" b="1" dirty="0"/>
          </a:p>
          <a:p>
            <a:pPr marL="0" indent="0" algn="ctr">
              <a:buNone/>
            </a:pPr>
            <a:r>
              <a:rPr lang="en-ZA" b="1" dirty="0" smtClean="0"/>
              <a:t>Colloquium, 22 August 2018</a:t>
            </a:r>
          </a:p>
          <a:p>
            <a:pPr marL="0" indent="0" algn="ctr">
              <a:buNone/>
            </a:pPr>
            <a:endParaRPr lang="en-ZA" b="1" dirty="0"/>
          </a:p>
        </p:txBody>
      </p:sp>
    </p:spTree>
    <p:extLst>
      <p:ext uri="{BB962C8B-B14F-4D97-AF65-F5344CB8AC3E}">
        <p14:creationId xmlns:p14="http://schemas.microsoft.com/office/powerpoint/2010/main" val="14560625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alphaModFix amt="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91695"/>
            <a:ext cx="10972800" cy="1143000"/>
          </a:xfrm>
        </p:spPr>
        <p:txBody>
          <a:bodyPr/>
          <a:lstStyle/>
          <a:p>
            <a:r>
              <a:rPr lang="en-ZA" sz="3200" b="1" dirty="0" smtClean="0"/>
              <a:t>Final thoughts</a:t>
            </a:r>
            <a:endParaRPr lang="en-ZA" sz="3200" b="1" dirty="0"/>
          </a:p>
        </p:txBody>
      </p:sp>
      <p:sp>
        <p:nvSpPr>
          <p:cNvPr id="3" name="Content Placeholder 2"/>
          <p:cNvSpPr>
            <a:spLocks noGrp="1"/>
          </p:cNvSpPr>
          <p:nvPr>
            <p:ph idx="1"/>
          </p:nvPr>
        </p:nvSpPr>
        <p:spPr>
          <a:xfrm>
            <a:off x="255814" y="620828"/>
            <a:ext cx="11680372" cy="4525963"/>
          </a:xfrm>
        </p:spPr>
        <p:txBody>
          <a:bodyPr/>
          <a:lstStyle/>
          <a:p>
            <a:pPr marL="0" indent="0" algn="ctr">
              <a:buNone/>
            </a:pPr>
            <a:r>
              <a:rPr lang="en-ZA" sz="2000" b="1" dirty="0"/>
              <a:t>Moving forward, the following procedural and other governance improvements will be pursued in the open systems:</a:t>
            </a:r>
            <a:endParaRPr lang="en-ZA" sz="2000" dirty="0"/>
          </a:p>
          <a:p>
            <a:pPr lvl="0"/>
            <a:r>
              <a:rPr lang="en-ZA" sz="2000" dirty="0" smtClean="0"/>
              <a:t>The </a:t>
            </a:r>
            <a:r>
              <a:rPr lang="en-ZA" sz="2000" dirty="0"/>
              <a:t>GLTFCA/ Greater Kruger Cooperative agreement </a:t>
            </a:r>
            <a:r>
              <a:rPr lang="en-ZA" sz="2000" dirty="0" smtClean="0"/>
              <a:t>will </a:t>
            </a:r>
            <a:r>
              <a:rPr lang="en-ZA" sz="2000" dirty="0"/>
              <a:t>be signed between parties in the open system, to ensure consistent, transparent and well governed practices related to all aspects of protected area management, in support of the GLTP Treaty.  This is </a:t>
            </a:r>
            <a:r>
              <a:rPr lang="en-ZA" sz="2000" b="1" dirty="0"/>
              <a:t>not limited to resource use</a:t>
            </a:r>
            <a:r>
              <a:rPr lang="en-ZA" sz="2000" dirty="0"/>
              <a:t>, but also includes </a:t>
            </a:r>
            <a:r>
              <a:rPr lang="en-ZA" sz="2000" b="1" dirty="0"/>
              <a:t>responsible</a:t>
            </a:r>
            <a:r>
              <a:rPr lang="en-ZA" sz="2000" dirty="0"/>
              <a:t> tourism practices, safety and security management and social investment.</a:t>
            </a:r>
          </a:p>
          <a:p>
            <a:pPr lvl="0"/>
            <a:r>
              <a:rPr lang="en-ZA" sz="2000" b="1" dirty="0"/>
              <a:t>Management plans </a:t>
            </a:r>
            <a:r>
              <a:rPr lang="en-ZA" sz="2000" dirty="0"/>
              <a:t>of most </a:t>
            </a:r>
            <a:r>
              <a:rPr lang="en-ZA" sz="2000" dirty="0" smtClean="0"/>
              <a:t>protected areas </a:t>
            </a:r>
            <a:r>
              <a:rPr lang="en-ZA" sz="2000" dirty="0"/>
              <a:t>in the Greater Kruger open system are currently being reviewed, and protected areas are being </a:t>
            </a:r>
            <a:r>
              <a:rPr lang="en-ZA" sz="2000" b="1" dirty="0"/>
              <a:t>regularised</a:t>
            </a:r>
            <a:r>
              <a:rPr lang="en-ZA" sz="2000" dirty="0"/>
              <a:t>, to adequately address cooperative aspects </a:t>
            </a:r>
            <a:r>
              <a:rPr lang="en-ZA" sz="2000" dirty="0" smtClean="0"/>
              <a:t>in </a:t>
            </a:r>
            <a:r>
              <a:rPr lang="en-ZA" sz="2000" dirty="0"/>
              <a:t>the open system</a:t>
            </a:r>
            <a:r>
              <a:rPr lang="en-ZA" sz="2000" dirty="0" smtClean="0"/>
              <a:t>.  The </a:t>
            </a:r>
            <a:r>
              <a:rPr lang="en-ZA" sz="2000" b="1" dirty="0" smtClean="0"/>
              <a:t>financial sustainability </a:t>
            </a:r>
            <a:r>
              <a:rPr lang="en-ZA" sz="2000" dirty="0" smtClean="0"/>
              <a:t>and contribution to the protected area management effectiveness need to be reflected.</a:t>
            </a:r>
            <a:endParaRPr lang="en-ZA" sz="2000" dirty="0"/>
          </a:p>
          <a:p>
            <a:r>
              <a:rPr lang="en-ZA" sz="2000" dirty="0"/>
              <a:t> </a:t>
            </a:r>
            <a:r>
              <a:rPr lang="en-ZA" sz="2000" b="1" dirty="0"/>
              <a:t>Joint censuses and ecological surveys </a:t>
            </a:r>
            <a:r>
              <a:rPr lang="en-ZA" sz="2000" dirty="0" smtClean="0"/>
              <a:t>to be conducted </a:t>
            </a:r>
            <a:r>
              <a:rPr lang="en-ZA" sz="2000" dirty="0"/>
              <a:t>and aligned in the open system as </a:t>
            </a:r>
            <a:r>
              <a:rPr lang="en-ZA" sz="2000" dirty="0" smtClean="0"/>
              <a:t>far as </a:t>
            </a:r>
            <a:r>
              <a:rPr lang="en-ZA" sz="2000" b="1" dirty="0"/>
              <a:t>reasonably possible</a:t>
            </a:r>
            <a:r>
              <a:rPr lang="en-ZA" sz="2000" dirty="0"/>
              <a:t>.  This will </a:t>
            </a:r>
            <a:r>
              <a:rPr lang="en-ZA" sz="2000" dirty="0" smtClean="0"/>
              <a:t>require </a:t>
            </a:r>
            <a:r>
              <a:rPr lang="en-ZA" sz="2000" dirty="0"/>
              <a:t>joint action by all parties in the open system, including with the APNR, </a:t>
            </a:r>
            <a:r>
              <a:rPr lang="en-ZA" sz="2000" dirty="0" smtClean="0"/>
              <a:t>LEDET-managed </a:t>
            </a:r>
            <a:r>
              <a:rPr lang="en-ZA" sz="2000" dirty="0"/>
              <a:t>areas, </a:t>
            </a:r>
            <a:r>
              <a:rPr lang="en-ZA" sz="2000" dirty="0" smtClean="0"/>
              <a:t>MTPA-managed </a:t>
            </a:r>
            <a:r>
              <a:rPr lang="en-ZA" sz="2000" dirty="0"/>
              <a:t>areas, SANParks-KNP and entities on the Mozambique &amp; Zimbabwe borders.</a:t>
            </a:r>
          </a:p>
          <a:p>
            <a:pPr lvl="0"/>
            <a:r>
              <a:rPr lang="en-ZA" sz="2000" dirty="0"/>
              <a:t>Approved off-take quotas will be made publically available, </a:t>
            </a:r>
            <a:r>
              <a:rPr lang="en-ZA" sz="2000" b="1" dirty="0"/>
              <a:t>however,</a:t>
            </a:r>
            <a:r>
              <a:rPr lang="en-ZA" sz="2000" dirty="0"/>
              <a:t> the rights of the reserve, land owner and hunter </a:t>
            </a:r>
            <a:r>
              <a:rPr lang="en-ZA" sz="2000" dirty="0" smtClean="0"/>
              <a:t>outfitters </a:t>
            </a:r>
            <a:r>
              <a:rPr lang="en-ZA" sz="2000" dirty="0"/>
              <a:t>will be </a:t>
            </a:r>
            <a:r>
              <a:rPr lang="en-ZA" sz="2000" dirty="0" smtClean="0"/>
              <a:t>respected, and implementation done as per </a:t>
            </a:r>
            <a:r>
              <a:rPr lang="en-ZA" sz="2000" dirty="0"/>
              <a:t>Management Plans</a:t>
            </a:r>
          </a:p>
          <a:p>
            <a:pPr lvl="0"/>
            <a:r>
              <a:rPr lang="en-ZA" sz="2000" b="1" dirty="0"/>
              <a:t>Official feedback </a:t>
            </a:r>
            <a:r>
              <a:rPr lang="en-ZA" sz="2000" dirty="0" smtClean="0"/>
              <a:t>will be given </a:t>
            </a:r>
            <a:r>
              <a:rPr lang="en-ZA" sz="2000" dirty="0"/>
              <a:t>to </a:t>
            </a:r>
            <a:r>
              <a:rPr lang="en-ZA" sz="2000" dirty="0" smtClean="0"/>
              <a:t>parties in terms of final approved quotas, and if </a:t>
            </a:r>
            <a:r>
              <a:rPr lang="en-ZA" sz="2000" dirty="0"/>
              <a:t>amendments </a:t>
            </a:r>
            <a:r>
              <a:rPr lang="en-ZA" sz="2000" dirty="0" smtClean="0"/>
              <a:t>are approved following </a:t>
            </a:r>
            <a:r>
              <a:rPr lang="en-ZA" sz="2000" dirty="0"/>
              <a:t>due diligence processes.</a:t>
            </a:r>
          </a:p>
        </p:txBody>
      </p:sp>
      <p:sp>
        <p:nvSpPr>
          <p:cNvPr id="4" name="Slide Number Placeholder 3"/>
          <p:cNvSpPr>
            <a:spLocks noGrp="1"/>
          </p:cNvSpPr>
          <p:nvPr>
            <p:ph type="sldNum" sz="quarter" idx="12"/>
          </p:nvPr>
        </p:nvSpPr>
        <p:spPr/>
        <p:txBody>
          <a:bodyPr/>
          <a:lstStyle/>
          <a:p>
            <a:fld id="{483A5CC8-11CA-47B1-83F9-2EAD5E080993}" type="slidenum">
              <a:rPr lang="en-US" altLang="en-US" smtClean="0"/>
              <a:pPr/>
              <a:t>10</a:t>
            </a:fld>
            <a:endParaRPr lang="en-US" altLang="en-US"/>
          </a:p>
        </p:txBody>
      </p:sp>
    </p:spTree>
    <p:extLst>
      <p:ext uri="{BB962C8B-B14F-4D97-AF65-F5344CB8AC3E}">
        <p14:creationId xmlns:p14="http://schemas.microsoft.com/office/powerpoint/2010/main" val="19042930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alphaModFix amt="0"/>
            <a:lum/>
          </a:blip>
          <a:srcRect/>
          <a:stretch>
            <a:fillRect/>
          </a:stretch>
        </a:blipFill>
        <a:effectLst/>
      </p:bgPr>
    </p:bg>
    <p:spTree>
      <p:nvGrpSpPr>
        <p:cNvPr id="1" name=""/>
        <p:cNvGrpSpPr/>
        <p:nvPr/>
      </p:nvGrpSpPr>
      <p:grpSpPr>
        <a:xfrm>
          <a:off x="0" y="0"/>
          <a:ext cx="0" cy="0"/>
          <a:chOff x="0" y="0"/>
          <a:chExt cx="0" cy="0"/>
        </a:xfrm>
      </p:grpSpPr>
      <p:pic>
        <p:nvPicPr>
          <p:cNvPr id="4" name="Picture 4"/>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83256" y="1928387"/>
            <a:ext cx="2790730" cy="395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07295" y="1858348"/>
            <a:ext cx="2901260" cy="4104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6" name="Group 5"/>
          <p:cNvGrpSpPr/>
          <p:nvPr/>
        </p:nvGrpSpPr>
        <p:grpSpPr>
          <a:xfrm>
            <a:off x="9284516" y="1934981"/>
            <a:ext cx="2742010" cy="3968566"/>
            <a:chOff x="1138238" y="-217679"/>
            <a:chExt cx="4962885" cy="7050279"/>
          </a:xfrm>
        </p:grpSpPr>
        <p:pic>
          <p:nvPicPr>
            <p:cNvPr id="7" name="Picture 6" descr="gltp_plain_a3_l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38238" y="-217679"/>
              <a:ext cx="4962885" cy="7050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Freeform 7" descr="Green marble"/>
            <p:cNvSpPr>
              <a:spLocks/>
            </p:cNvSpPr>
            <p:nvPr/>
          </p:nvSpPr>
          <p:spPr bwMode="auto">
            <a:xfrm>
              <a:off x="2173288" y="795338"/>
              <a:ext cx="3551237" cy="4999037"/>
            </a:xfrm>
            <a:custGeom>
              <a:avLst/>
              <a:gdLst>
                <a:gd name="T0" fmla="*/ 456 w 2237"/>
                <a:gd name="T1" fmla="*/ 3000 h 3149"/>
                <a:gd name="T2" fmla="*/ 434 w 2237"/>
                <a:gd name="T3" fmla="*/ 2626 h 3149"/>
                <a:gd name="T4" fmla="*/ 426 w 2237"/>
                <a:gd name="T5" fmla="*/ 2304 h 3149"/>
                <a:gd name="T6" fmla="*/ 359 w 2237"/>
                <a:gd name="T7" fmla="*/ 2125 h 3149"/>
                <a:gd name="T8" fmla="*/ 501 w 2237"/>
                <a:gd name="T9" fmla="*/ 2042 h 3149"/>
                <a:gd name="T10" fmla="*/ 628 w 2237"/>
                <a:gd name="T11" fmla="*/ 2102 h 3149"/>
                <a:gd name="T12" fmla="*/ 785 w 2237"/>
                <a:gd name="T13" fmla="*/ 2199 h 3149"/>
                <a:gd name="T14" fmla="*/ 875 w 2237"/>
                <a:gd name="T15" fmla="*/ 2199 h 3149"/>
                <a:gd name="T16" fmla="*/ 845 w 2237"/>
                <a:gd name="T17" fmla="*/ 2050 h 3149"/>
                <a:gd name="T18" fmla="*/ 778 w 2237"/>
                <a:gd name="T19" fmla="*/ 1938 h 3149"/>
                <a:gd name="T20" fmla="*/ 748 w 2237"/>
                <a:gd name="T21" fmla="*/ 1810 h 3149"/>
                <a:gd name="T22" fmla="*/ 651 w 2237"/>
                <a:gd name="T23" fmla="*/ 1668 h 3149"/>
                <a:gd name="T24" fmla="*/ 583 w 2237"/>
                <a:gd name="T25" fmla="*/ 1549 h 3149"/>
                <a:gd name="T26" fmla="*/ 539 w 2237"/>
                <a:gd name="T27" fmla="*/ 1466 h 3149"/>
                <a:gd name="T28" fmla="*/ 434 w 2237"/>
                <a:gd name="T29" fmla="*/ 1369 h 3149"/>
                <a:gd name="T30" fmla="*/ 307 w 2237"/>
                <a:gd name="T31" fmla="*/ 1212 h 3149"/>
                <a:gd name="T32" fmla="*/ 202 w 2237"/>
                <a:gd name="T33" fmla="*/ 1130 h 3149"/>
                <a:gd name="T34" fmla="*/ 0 w 2237"/>
                <a:gd name="T35" fmla="*/ 1033 h 3149"/>
                <a:gd name="T36" fmla="*/ 890 w 2237"/>
                <a:gd name="T37" fmla="*/ 269 h 3149"/>
                <a:gd name="T38" fmla="*/ 1204 w 2237"/>
                <a:gd name="T39" fmla="*/ 217 h 3149"/>
                <a:gd name="T40" fmla="*/ 1474 w 2237"/>
                <a:gd name="T41" fmla="*/ 180 h 3149"/>
                <a:gd name="T42" fmla="*/ 1735 w 2237"/>
                <a:gd name="T43" fmla="*/ 127 h 3149"/>
                <a:gd name="T44" fmla="*/ 1893 w 2237"/>
                <a:gd name="T45" fmla="*/ 53 h 3149"/>
                <a:gd name="T46" fmla="*/ 2192 w 2237"/>
                <a:gd name="T47" fmla="*/ 0 h 3149"/>
                <a:gd name="T48" fmla="*/ 2229 w 2237"/>
                <a:gd name="T49" fmla="*/ 150 h 3149"/>
                <a:gd name="T50" fmla="*/ 2080 w 2237"/>
                <a:gd name="T51" fmla="*/ 292 h 3149"/>
                <a:gd name="T52" fmla="*/ 1893 w 2237"/>
                <a:gd name="T53" fmla="*/ 277 h 3149"/>
                <a:gd name="T54" fmla="*/ 1750 w 2237"/>
                <a:gd name="T55" fmla="*/ 322 h 3149"/>
                <a:gd name="T56" fmla="*/ 1750 w 2237"/>
                <a:gd name="T57" fmla="*/ 786 h 3149"/>
                <a:gd name="T58" fmla="*/ 1631 w 2237"/>
                <a:gd name="T59" fmla="*/ 943 h 3149"/>
                <a:gd name="T60" fmla="*/ 1533 w 2237"/>
                <a:gd name="T61" fmla="*/ 1122 h 3149"/>
                <a:gd name="T62" fmla="*/ 1436 w 2237"/>
                <a:gd name="T63" fmla="*/ 1317 h 3149"/>
                <a:gd name="T64" fmla="*/ 1249 w 2237"/>
                <a:gd name="T65" fmla="*/ 1481 h 3149"/>
                <a:gd name="T66" fmla="*/ 1062 w 2237"/>
                <a:gd name="T67" fmla="*/ 1638 h 3149"/>
                <a:gd name="T68" fmla="*/ 1055 w 2237"/>
                <a:gd name="T69" fmla="*/ 1773 h 3149"/>
                <a:gd name="T70" fmla="*/ 1017 w 2237"/>
                <a:gd name="T71" fmla="*/ 1863 h 3149"/>
                <a:gd name="T72" fmla="*/ 1002 w 2237"/>
                <a:gd name="T73" fmla="*/ 1997 h 3149"/>
                <a:gd name="T74" fmla="*/ 928 w 2237"/>
                <a:gd name="T75" fmla="*/ 2117 h 3149"/>
                <a:gd name="T76" fmla="*/ 830 w 2237"/>
                <a:gd name="T77" fmla="*/ 2237 h 3149"/>
                <a:gd name="T78" fmla="*/ 868 w 2237"/>
                <a:gd name="T79" fmla="*/ 2559 h 3149"/>
                <a:gd name="T80" fmla="*/ 815 w 2237"/>
                <a:gd name="T81" fmla="*/ 2761 h 3149"/>
                <a:gd name="T82" fmla="*/ 733 w 2237"/>
                <a:gd name="T83" fmla="*/ 2873 h 3149"/>
                <a:gd name="T84" fmla="*/ 643 w 2237"/>
                <a:gd name="T85" fmla="*/ 3037 h 3149"/>
                <a:gd name="T86" fmla="*/ 568 w 2237"/>
                <a:gd name="T87" fmla="*/ 3149 h 3149"/>
                <a:gd name="T88" fmla="*/ 456 w 2237"/>
                <a:gd name="T89" fmla="*/ 3112 h 3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237" h="3149">
                  <a:moveTo>
                    <a:pt x="456" y="3112"/>
                  </a:moveTo>
                  <a:lnTo>
                    <a:pt x="456" y="3000"/>
                  </a:lnTo>
                  <a:lnTo>
                    <a:pt x="456" y="2813"/>
                  </a:lnTo>
                  <a:lnTo>
                    <a:pt x="434" y="2626"/>
                  </a:lnTo>
                  <a:lnTo>
                    <a:pt x="441" y="2424"/>
                  </a:lnTo>
                  <a:lnTo>
                    <a:pt x="426" y="2304"/>
                  </a:lnTo>
                  <a:lnTo>
                    <a:pt x="366" y="2237"/>
                  </a:lnTo>
                  <a:lnTo>
                    <a:pt x="359" y="2125"/>
                  </a:lnTo>
                  <a:lnTo>
                    <a:pt x="411" y="2072"/>
                  </a:lnTo>
                  <a:lnTo>
                    <a:pt x="501" y="2042"/>
                  </a:lnTo>
                  <a:lnTo>
                    <a:pt x="621" y="2050"/>
                  </a:lnTo>
                  <a:lnTo>
                    <a:pt x="628" y="2102"/>
                  </a:lnTo>
                  <a:lnTo>
                    <a:pt x="726" y="2110"/>
                  </a:lnTo>
                  <a:lnTo>
                    <a:pt x="785" y="2199"/>
                  </a:lnTo>
                  <a:lnTo>
                    <a:pt x="823" y="2244"/>
                  </a:lnTo>
                  <a:lnTo>
                    <a:pt x="875" y="2199"/>
                  </a:lnTo>
                  <a:lnTo>
                    <a:pt x="838" y="2125"/>
                  </a:lnTo>
                  <a:lnTo>
                    <a:pt x="845" y="2050"/>
                  </a:lnTo>
                  <a:lnTo>
                    <a:pt x="823" y="2005"/>
                  </a:lnTo>
                  <a:lnTo>
                    <a:pt x="778" y="1938"/>
                  </a:lnTo>
                  <a:lnTo>
                    <a:pt x="778" y="1848"/>
                  </a:lnTo>
                  <a:lnTo>
                    <a:pt x="748" y="1810"/>
                  </a:lnTo>
                  <a:lnTo>
                    <a:pt x="748" y="1751"/>
                  </a:lnTo>
                  <a:lnTo>
                    <a:pt x="651" y="1668"/>
                  </a:lnTo>
                  <a:lnTo>
                    <a:pt x="613" y="1609"/>
                  </a:lnTo>
                  <a:lnTo>
                    <a:pt x="583" y="1549"/>
                  </a:lnTo>
                  <a:lnTo>
                    <a:pt x="583" y="1489"/>
                  </a:lnTo>
                  <a:lnTo>
                    <a:pt x="539" y="1466"/>
                  </a:lnTo>
                  <a:lnTo>
                    <a:pt x="479" y="1429"/>
                  </a:lnTo>
                  <a:lnTo>
                    <a:pt x="434" y="1369"/>
                  </a:lnTo>
                  <a:lnTo>
                    <a:pt x="396" y="1309"/>
                  </a:lnTo>
                  <a:lnTo>
                    <a:pt x="307" y="1212"/>
                  </a:lnTo>
                  <a:lnTo>
                    <a:pt x="239" y="1175"/>
                  </a:lnTo>
                  <a:lnTo>
                    <a:pt x="202" y="1130"/>
                  </a:lnTo>
                  <a:lnTo>
                    <a:pt x="150" y="1047"/>
                  </a:lnTo>
                  <a:lnTo>
                    <a:pt x="0" y="1033"/>
                  </a:lnTo>
                  <a:lnTo>
                    <a:pt x="733" y="262"/>
                  </a:lnTo>
                  <a:lnTo>
                    <a:pt x="890" y="269"/>
                  </a:lnTo>
                  <a:lnTo>
                    <a:pt x="1070" y="247"/>
                  </a:lnTo>
                  <a:lnTo>
                    <a:pt x="1204" y="217"/>
                  </a:lnTo>
                  <a:lnTo>
                    <a:pt x="1361" y="180"/>
                  </a:lnTo>
                  <a:lnTo>
                    <a:pt x="1474" y="180"/>
                  </a:lnTo>
                  <a:lnTo>
                    <a:pt x="1616" y="165"/>
                  </a:lnTo>
                  <a:lnTo>
                    <a:pt x="1735" y="127"/>
                  </a:lnTo>
                  <a:lnTo>
                    <a:pt x="1803" y="75"/>
                  </a:lnTo>
                  <a:lnTo>
                    <a:pt x="1893" y="53"/>
                  </a:lnTo>
                  <a:lnTo>
                    <a:pt x="2042" y="8"/>
                  </a:lnTo>
                  <a:lnTo>
                    <a:pt x="2192" y="0"/>
                  </a:lnTo>
                  <a:lnTo>
                    <a:pt x="2237" y="0"/>
                  </a:lnTo>
                  <a:lnTo>
                    <a:pt x="2229" y="150"/>
                  </a:lnTo>
                  <a:lnTo>
                    <a:pt x="2117" y="210"/>
                  </a:lnTo>
                  <a:lnTo>
                    <a:pt x="2080" y="292"/>
                  </a:lnTo>
                  <a:lnTo>
                    <a:pt x="1945" y="292"/>
                  </a:lnTo>
                  <a:lnTo>
                    <a:pt x="1893" y="277"/>
                  </a:lnTo>
                  <a:lnTo>
                    <a:pt x="1788" y="284"/>
                  </a:lnTo>
                  <a:lnTo>
                    <a:pt x="1750" y="322"/>
                  </a:lnTo>
                  <a:lnTo>
                    <a:pt x="1773" y="703"/>
                  </a:lnTo>
                  <a:lnTo>
                    <a:pt x="1750" y="786"/>
                  </a:lnTo>
                  <a:lnTo>
                    <a:pt x="1683" y="868"/>
                  </a:lnTo>
                  <a:lnTo>
                    <a:pt x="1631" y="943"/>
                  </a:lnTo>
                  <a:lnTo>
                    <a:pt x="1586" y="1018"/>
                  </a:lnTo>
                  <a:lnTo>
                    <a:pt x="1533" y="1122"/>
                  </a:lnTo>
                  <a:lnTo>
                    <a:pt x="1451" y="1220"/>
                  </a:lnTo>
                  <a:lnTo>
                    <a:pt x="1436" y="1317"/>
                  </a:lnTo>
                  <a:lnTo>
                    <a:pt x="1429" y="1369"/>
                  </a:lnTo>
                  <a:lnTo>
                    <a:pt x="1249" y="1481"/>
                  </a:lnTo>
                  <a:lnTo>
                    <a:pt x="1137" y="1556"/>
                  </a:lnTo>
                  <a:lnTo>
                    <a:pt x="1062" y="1638"/>
                  </a:lnTo>
                  <a:lnTo>
                    <a:pt x="1062" y="1683"/>
                  </a:lnTo>
                  <a:lnTo>
                    <a:pt x="1055" y="1773"/>
                  </a:lnTo>
                  <a:lnTo>
                    <a:pt x="1055" y="1818"/>
                  </a:lnTo>
                  <a:lnTo>
                    <a:pt x="1017" y="1863"/>
                  </a:lnTo>
                  <a:lnTo>
                    <a:pt x="1017" y="1915"/>
                  </a:lnTo>
                  <a:lnTo>
                    <a:pt x="1002" y="1997"/>
                  </a:lnTo>
                  <a:lnTo>
                    <a:pt x="987" y="2050"/>
                  </a:lnTo>
                  <a:lnTo>
                    <a:pt x="928" y="2117"/>
                  </a:lnTo>
                  <a:lnTo>
                    <a:pt x="883" y="2170"/>
                  </a:lnTo>
                  <a:lnTo>
                    <a:pt x="830" y="2237"/>
                  </a:lnTo>
                  <a:lnTo>
                    <a:pt x="860" y="2424"/>
                  </a:lnTo>
                  <a:lnTo>
                    <a:pt x="868" y="2559"/>
                  </a:lnTo>
                  <a:lnTo>
                    <a:pt x="853" y="2701"/>
                  </a:lnTo>
                  <a:lnTo>
                    <a:pt x="815" y="2761"/>
                  </a:lnTo>
                  <a:lnTo>
                    <a:pt x="741" y="2775"/>
                  </a:lnTo>
                  <a:lnTo>
                    <a:pt x="733" y="2873"/>
                  </a:lnTo>
                  <a:lnTo>
                    <a:pt x="703" y="2962"/>
                  </a:lnTo>
                  <a:lnTo>
                    <a:pt x="643" y="3037"/>
                  </a:lnTo>
                  <a:lnTo>
                    <a:pt x="621" y="3120"/>
                  </a:lnTo>
                  <a:lnTo>
                    <a:pt x="568" y="3149"/>
                  </a:lnTo>
                  <a:lnTo>
                    <a:pt x="501" y="3149"/>
                  </a:lnTo>
                  <a:lnTo>
                    <a:pt x="456" y="3112"/>
                  </a:lnTo>
                  <a:close/>
                </a:path>
              </a:pathLst>
            </a:custGeom>
            <a:blipFill dpi="0" rotWithShape="1">
              <a:blip r:embed="rId6">
                <a:alphaModFix amt="30000"/>
              </a:blip>
              <a:srcRect/>
              <a:tile tx="0" ty="0" sx="100000" sy="100000" flip="none" algn="tl"/>
            </a:bli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dirty="0">
                <a:solidFill>
                  <a:prstClr val="black"/>
                </a:solidFill>
              </a:endParaRPr>
            </a:p>
          </p:txBody>
        </p:sp>
        <p:sp>
          <p:nvSpPr>
            <p:cNvPr id="9" name="Freeform 8" descr="Green marble"/>
            <p:cNvSpPr>
              <a:spLocks/>
            </p:cNvSpPr>
            <p:nvPr/>
          </p:nvSpPr>
          <p:spPr bwMode="auto">
            <a:xfrm>
              <a:off x="1508125" y="769938"/>
              <a:ext cx="1852613" cy="1603375"/>
            </a:xfrm>
            <a:custGeom>
              <a:avLst/>
              <a:gdLst>
                <a:gd name="T0" fmla="*/ 1152 w 1167"/>
                <a:gd name="T1" fmla="*/ 292 h 1010"/>
                <a:gd name="T2" fmla="*/ 1070 w 1167"/>
                <a:gd name="T3" fmla="*/ 232 h 1010"/>
                <a:gd name="T4" fmla="*/ 1047 w 1167"/>
                <a:gd name="T5" fmla="*/ 172 h 1010"/>
                <a:gd name="T6" fmla="*/ 980 w 1167"/>
                <a:gd name="T7" fmla="*/ 172 h 1010"/>
                <a:gd name="T8" fmla="*/ 935 w 1167"/>
                <a:gd name="T9" fmla="*/ 195 h 1010"/>
                <a:gd name="T10" fmla="*/ 853 w 1167"/>
                <a:gd name="T11" fmla="*/ 165 h 1010"/>
                <a:gd name="T12" fmla="*/ 815 w 1167"/>
                <a:gd name="T13" fmla="*/ 195 h 1010"/>
                <a:gd name="T14" fmla="*/ 763 w 1167"/>
                <a:gd name="T15" fmla="*/ 217 h 1010"/>
                <a:gd name="T16" fmla="*/ 785 w 1167"/>
                <a:gd name="T17" fmla="*/ 262 h 1010"/>
                <a:gd name="T18" fmla="*/ 785 w 1167"/>
                <a:gd name="T19" fmla="*/ 307 h 1010"/>
                <a:gd name="T20" fmla="*/ 741 w 1167"/>
                <a:gd name="T21" fmla="*/ 344 h 1010"/>
                <a:gd name="T22" fmla="*/ 711 w 1167"/>
                <a:gd name="T23" fmla="*/ 389 h 1010"/>
                <a:gd name="T24" fmla="*/ 658 w 1167"/>
                <a:gd name="T25" fmla="*/ 442 h 1010"/>
                <a:gd name="T26" fmla="*/ 636 w 1167"/>
                <a:gd name="T27" fmla="*/ 501 h 1010"/>
                <a:gd name="T28" fmla="*/ 561 w 1167"/>
                <a:gd name="T29" fmla="*/ 576 h 1010"/>
                <a:gd name="T30" fmla="*/ 389 w 1167"/>
                <a:gd name="T31" fmla="*/ 576 h 1010"/>
                <a:gd name="T32" fmla="*/ 411 w 1167"/>
                <a:gd name="T33" fmla="*/ 629 h 1010"/>
                <a:gd name="T34" fmla="*/ 426 w 1167"/>
                <a:gd name="T35" fmla="*/ 801 h 1010"/>
                <a:gd name="T36" fmla="*/ 471 w 1167"/>
                <a:gd name="T37" fmla="*/ 846 h 1010"/>
                <a:gd name="T38" fmla="*/ 337 w 1167"/>
                <a:gd name="T39" fmla="*/ 1010 h 1010"/>
                <a:gd name="T40" fmla="*/ 262 w 1167"/>
                <a:gd name="T41" fmla="*/ 980 h 1010"/>
                <a:gd name="T42" fmla="*/ 187 w 1167"/>
                <a:gd name="T43" fmla="*/ 973 h 1010"/>
                <a:gd name="T44" fmla="*/ 120 w 1167"/>
                <a:gd name="T45" fmla="*/ 965 h 1010"/>
                <a:gd name="T46" fmla="*/ 60 w 1167"/>
                <a:gd name="T47" fmla="*/ 973 h 1010"/>
                <a:gd name="T48" fmla="*/ 0 w 1167"/>
                <a:gd name="T49" fmla="*/ 980 h 1010"/>
                <a:gd name="T50" fmla="*/ 0 w 1167"/>
                <a:gd name="T51" fmla="*/ 935 h 1010"/>
                <a:gd name="T52" fmla="*/ 97 w 1167"/>
                <a:gd name="T53" fmla="*/ 898 h 1010"/>
                <a:gd name="T54" fmla="*/ 157 w 1167"/>
                <a:gd name="T55" fmla="*/ 890 h 1010"/>
                <a:gd name="T56" fmla="*/ 232 w 1167"/>
                <a:gd name="T57" fmla="*/ 890 h 1010"/>
                <a:gd name="T58" fmla="*/ 284 w 1167"/>
                <a:gd name="T59" fmla="*/ 913 h 1010"/>
                <a:gd name="T60" fmla="*/ 329 w 1167"/>
                <a:gd name="T61" fmla="*/ 913 h 1010"/>
                <a:gd name="T62" fmla="*/ 322 w 1167"/>
                <a:gd name="T63" fmla="*/ 861 h 1010"/>
                <a:gd name="T64" fmla="*/ 277 w 1167"/>
                <a:gd name="T65" fmla="*/ 823 h 1010"/>
                <a:gd name="T66" fmla="*/ 239 w 1167"/>
                <a:gd name="T67" fmla="*/ 786 h 1010"/>
                <a:gd name="T68" fmla="*/ 224 w 1167"/>
                <a:gd name="T69" fmla="*/ 688 h 1010"/>
                <a:gd name="T70" fmla="*/ 224 w 1167"/>
                <a:gd name="T71" fmla="*/ 644 h 1010"/>
                <a:gd name="T72" fmla="*/ 239 w 1167"/>
                <a:gd name="T73" fmla="*/ 599 h 1010"/>
                <a:gd name="T74" fmla="*/ 247 w 1167"/>
                <a:gd name="T75" fmla="*/ 524 h 1010"/>
                <a:gd name="T76" fmla="*/ 217 w 1167"/>
                <a:gd name="T77" fmla="*/ 479 h 1010"/>
                <a:gd name="T78" fmla="*/ 269 w 1167"/>
                <a:gd name="T79" fmla="*/ 427 h 1010"/>
                <a:gd name="T80" fmla="*/ 329 w 1167"/>
                <a:gd name="T81" fmla="*/ 434 h 1010"/>
                <a:gd name="T82" fmla="*/ 419 w 1167"/>
                <a:gd name="T83" fmla="*/ 442 h 1010"/>
                <a:gd name="T84" fmla="*/ 464 w 1167"/>
                <a:gd name="T85" fmla="*/ 442 h 1010"/>
                <a:gd name="T86" fmla="*/ 509 w 1167"/>
                <a:gd name="T87" fmla="*/ 419 h 1010"/>
                <a:gd name="T88" fmla="*/ 524 w 1167"/>
                <a:gd name="T89" fmla="*/ 367 h 1010"/>
                <a:gd name="T90" fmla="*/ 539 w 1167"/>
                <a:gd name="T91" fmla="*/ 307 h 1010"/>
                <a:gd name="T92" fmla="*/ 591 w 1167"/>
                <a:gd name="T93" fmla="*/ 255 h 1010"/>
                <a:gd name="T94" fmla="*/ 651 w 1167"/>
                <a:gd name="T95" fmla="*/ 255 h 1010"/>
                <a:gd name="T96" fmla="*/ 681 w 1167"/>
                <a:gd name="T97" fmla="*/ 187 h 1010"/>
                <a:gd name="T98" fmla="*/ 681 w 1167"/>
                <a:gd name="T99" fmla="*/ 142 h 1010"/>
                <a:gd name="T100" fmla="*/ 726 w 1167"/>
                <a:gd name="T101" fmla="*/ 112 h 1010"/>
                <a:gd name="T102" fmla="*/ 763 w 1167"/>
                <a:gd name="T103" fmla="*/ 83 h 1010"/>
                <a:gd name="T104" fmla="*/ 793 w 1167"/>
                <a:gd name="T105" fmla="*/ 38 h 1010"/>
                <a:gd name="T106" fmla="*/ 883 w 1167"/>
                <a:gd name="T107" fmla="*/ 0 h 1010"/>
                <a:gd name="T108" fmla="*/ 1002 w 1167"/>
                <a:gd name="T109" fmla="*/ 8 h 1010"/>
                <a:gd name="T110" fmla="*/ 1062 w 1167"/>
                <a:gd name="T111" fmla="*/ 8 h 1010"/>
                <a:gd name="T112" fmla="*/ 1137 w 1167"/>
                <a:gd name="T113" fmla="*/ 60 h 1010"/>
                <a:gd name="T114" fmla="*/ 1167 w 1167"/>
                <a:gd name="T115" fmla="*/ 120 h 1010"/>
                <a:gd name="T116" fmla="*/ 1130 w 1167"/>
                <a:gd name="T117" fmla="*/ 157 h 1010"/>
                <a:gd name="T118" fmla="*/ 1122 w 1167"/>
                <a:gd name="T119" fmla="*/ 210 h 1010"/>
                <a:gd name="T120" fmla="*/ 1152 w 1167"/>
                <a:gd name="T121" fmla="*/ 292 h 10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167" h="1010">
                  <a:moveTo>
                    <a:pt x="1152" y="292"/>
                  </a:moveTo>
                  <a:lnTo>
                    <a:pt x="1070" y="232"/>
                  </a:lnTo>
                  <a:lnTo>
                    <a:pt x="1047" y="172"/>
                  </a:lnTo>
                  <a:lnTo>
                    <a:pt x="980" y="172"/>
                  </a:lnTo>
                  <a:lnTo>
                    <a:pt x="935" y="195"/>
                  </a:lnTo>
                  <a:lnTo>
                    <a:pt x="853" y="165"/>
                  </a:lnTo>
                  <a:lnTo>
                    <a:pt x="815" y="195"/>
                  </a:lnTo>
                  <a:lnTo>
                    <a:pt x="763" y="217"/>
                  </a:lnTo>
                  <a:lnTo>
                    <a:pt x="785" y="262"/>
                  </a:lnTo>
                  <a:lnTo>
                    <a:pt x="785" y="307"/>
                  </a:lnTo>
                  <a:lnTo>
                    <a:pt x="741" y="344"/>
                  </a:lnTo>
                  <a:lnTo>
                    <a:pt x="711" y="389"/>
                  </a:lnTo>
                  <a:lnTo>
                    <a:pt x="658" y="442"/>
                  </a:lnTo>
                  <a:lnTo>
                    <a:pt x="636" y="501"/>
                  </a:lnTo>
                  <a:lnTo>
                    <a:pt x="561" y="576"/>
                  </a:lnTo>
                  <a:lnTo>
                    <a:pt x="389" y="576"/>
                  </a:lnTo>
                  <a:lnTo>
                    <a:pt x="411" y="629"/>
                  </a:lnTo>
                  <a:lnTo>
                    <a:pt x="426" y="801"/>
                  </a:lnTo>
                  <a:lnTo>
                    <a:pt x="471" y="846"/>
                  </a:lnTo>
                  <a:lnTo>
                    <a:pt x="337" y="1010"/>
                  </a:lnTo>
                  <a:lnTo>
                    <a:pt x="262" y="980"/>
                  </a:lnTo>
                  <a:lnTo>
                    <a:pt x="187" y="973"/>
                  </a:lnTo>
                  <a:lnTo>
                    <a:pt x="120" y="965"/>
                  </a:lnTo>
                  <a:lnTo>
                    <a:pt x="60" y="973"/>
                  </a:lnTo>
                  <a:lnTo>
                    <a:pt x="0" y="980"/>
                  </a:lnTo>
                  <a:lnTo>
                    <a:pt x="0" y="935"/>
                  </a:lnTo>
                  <a:lnTo>
                    <a:pt x="97" y="898"/>
                  </a:lnTo>
                  <a:lnTo>
                    <a:pt x="157" y="890"/>
                  </a:lnTo>
                  <a:lnTo>
                    <a:pt x="232" y="890"/>
                  </a:lnTo>
                  <a:lnTo>
                    <a:pt x="284" y="913"/>
                  </a:lnTo>
                  <a:lnTo>
                    <a:pt x="329" y="913"/>
                  </a:lnTo>
                  <a:lnTo>
                    <a:pt x="322" y="861"/>
                  </a:lnTo>
                  <a:lnTo>
                    <a:pt x="277" y="823"/>
                  </a:lnTo>
                  <a:lnTo>
                    <a:pt x="239" y="786"/>
                  </a:lnTo>
                  <a:lnTo>
                    <a:pt x="224" y="688"/>
                  </a:lnTo>
                  <a:lnTo>
                    <a:pt x="224" y="644"/>
                  </a:lnTo>
                  <a:lnTo>
                    <a:pt x="239" y="599"/>
                  </a:lnTo>
                  <a:lnTo>
                    <a:pt x="247" y="524"/>
                  </a:lnTo>
                  <a:lnTo>
                    <a:pt x="217" y="479"/>
                  </a:lnTo>
                  <a:lnTo>
                    <a:pt x="269" y="427"/>
                  </a:lnTo>
                  <a:lnTo>
                    <a:pt x="329" y="434"/>
                  </a:lnTo>
                  <a:lnTo>
                    <a:pt x="419" y="442"/>
                  </a:lnTo>
                  <a:lnTo>
                    <a:pt x="464" y="442"/>
                  </a:lnTo>
                  <a:lnTo>
                    <a:pt x="509" y="419"/>
                  </a:lnTo>
                  <a:lnTo>
                    <a:pt x="524" y="367"/>
                  </a:lnTo>
                  <a:lnTo>
                    <a:pt x="539" y="307"/>
                  </a:lnTo>
                  <a:lnTo>
                    <a:pt x="591" y="255"/>
                  </a:lnTo>
                  <a:lnTo>
                    <a:pt x="651" y="255"/>
                  </a:lnTo>
                  <a:lnTo>
                    <a:pt x="681" y="187"/>
                  </a:lnTo>
                  <a:lnTo>
                    <a:pt x="681" y="142"/>
                  </a:lnTo>
                  <a:lnTo>
                    <a:pt x="726" y="112"/>
                  </a:lnTo>
                  <a:lnTo>
                    <a:pt x="763" y="83"/>
                  </a:lnTo>
                  <a:lnTo>
                    <a:pt x="793" y="38"/>
                  </a:lnTo>
                  <a:lnTo>
                    <a:pt x="883" y="0"/>
                  </a:lnTo>
                  <a:lnTo>
                    <a:pt x="1002" y="8"/>
                  </a:lnTo>
                  <a:lnTo>
                    <a:pt x="1062" y="8"/>
                  </a:lnTo>
                  <a:lnTo>
                    <a:pt x="1137" y="60"/>
                  </a:lnTo>
                  <a:lnTo>
                    <a:pt x="1167" y="120"/>
                  </a:lnTo>
                  <a:lnTo>
                    <a:pt x="1130" y="157"/>
                  </a:lnTo>
                  <a:lnTo>
                    <a:pt x="1122" y="210"/>
                  </a:lnTo>
                  <a:lnTo>
                    <a:pt x="1152" y="292"/>
                  </a:lnTo>
                  <a:close/>
                </a:path>
              </a:pathLst>
            </a:custGeom>
            <a:blipFill dpi="0" rotWithShape="1">
              <a:blip r:embed="rId6">
                <a:alphaModFix amt="30000"/>
              </a:blip>
              <a:srcRect/>
              <a:tile tx="0" ty="0" sx="100000" sy="100000" flip="none" algn="tl"/>
            </a:bli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dirty="0">
                <a:solidFill>
                  <a:prstClr val="black"/>
                </a:solidFill>
              </a:endParaRPr>
            </a:p>
          </p:txBody>
        </p:sp>
        <p:grpSp>
          <p:nvGrpSpPr>
            <p:cNvPr id="10" name="Group 20"/>
            <p:cNvGrpSpPr>
              <a:grpSpLocks/>
            </p:cNvGrpSpPr>
            <p:nvPr/>
          </p:nvGrpSpPr>
          <p:grpSpPr bwMode="auto">
            <a:xfrm>
              <a:off x="1282700" y="2292350"/>
              <a:ext cx="1627188" cy="3586163"/>
              <a:chOff x="808" y="1444"/>
              <a:chExt cx="1025" cy="2259"/>
            </a:xfrm>
          </p:grpSpPr>
          <p:sp>
            <p:nvSpPr>
              <p:cNvPr id="11" name="Freeform 10" descr="Green marble"/>
              <p:cNvSpPr>
                <a:spLocks/>
              </p:cNvSpPr>
              <p:nvPr/>
            </p:nvSpPr>
            <p:spPr bwMode="auto">
              <a:xfrm>
                <a:off x="808" y="1444"/>
                <a:ext cx="1025" cy="2244"/>
              </a:xfrm>
              <a:custGeom>
                <a:avLst/>
                <a:gdLst>
                  <a:gd name="T0" fmla="*/ 389 w 1025"/>
                  <a:gd name="T1" fmla="*/ 37 h 2244"/>
                  <a:gd name="T2" fmla="*/ 359 w 1025"/>
                  <a:gd name="T3" fmla="*/ 157 h 2244"/>
                  <a:gd name="T4" fmla="*/ 307 w 1025"/>
                  <a:gd name="T5" fmla="*/ 187 h 2244"/>
                  <a:gd name="T6" fmla="*/ 277 w 1025"/>
                  <a:gd name="T7" fmla="*/ 291 h 2244"/>
                  <a:gd name="T8" fmla="*/ 254 w 1025"/>
                  <a:gd name="T9" fmla="*/ 531 h 2244"/>
                  <a:gd name="T10" fmla="*/ 374 w 1025"/>
                  <a:gd name="T11" fmla="*/ 912 h 2244"/>
                  <a:gd name="T12" fmla="*/ 411 w 1025"/>
                  <a:gd name="T13" fmla="*/ 1122 h 2244"/>
                  <a:gd name="T14" fmla="*/ 434 w 1025"/>
                  <a:gd name="T15" fmla="*/ 1219 h 2244"/>
                  <a:gd name="T16" fmla="*/ 636 w 1025"/>
                  <a:gd name="T17" fmla="*/ 1256 h 2244"/>
                  <a:gd name="T18" fmla="*/ 613 w 1025"/>
                  <a:gd name="T19" fmla="*/ 1361 h 2244"/>
                  <a:gd name="T20" fmla="*/ 643 w 1025"/>
                  <a:gd name="T21" fmla="*/ 1503 h 2244"/>
                  <a:gd name="T22" fmla="*/ 718 w 1025"/>
                  <a:gd name="T23" fmla="*/ 1601 h 2244"/>
                  <a:gd name="T24" fmla="*/ 733 w 1025"/>
                  <a:gd name="T25" fmla="*/ 1720 h 2244"/>
                  <a:gd name="T26" fmla="*/ 688 w 1025"/>
                  <a:gd name="T27" fmla="*/ 1877 h 2244"/>
                  <a:gd name="T28" fmla="*/ 553 w 1025"/>
                  <a:gd name="T29" fmla="*/ 1855 h 2244"/>
                  <a:gd name="T30" fmla="*/ 464 w 1025"/>
                  <a:gd name="T31" fmla="*/ 1885 h 2244"/>
                  <a:gd name="T32" fmla="*/ 479 w 1025"/>
                  <a:gd name="T33" fmla="*/ 2057 h 2244"/>
                  <a:gd name="T34" fmla="*/ 538 w 1025"/>
                  <a:gd name="T35" fmla="*/ 2244 h 2244"/>
                  <a:gd name="T36" fmla="*/ 688 w 1025"/>
                  <a:gd name="T37" fmla="*/ 2184 h 2244"/>
                  <a:gd name="T38" fmla="*/ 785 w 1025"/>
                  <a:gd name="T39" fmla="*/ 2094 h 2244"/>
                  <a:gd name="T40" fmla="*/ 823 w 1025"/>
                  <a:gd name="T41" fmla="*/ 2079 h 2244"/>
                  <a:gd name="T42" fmla="*/ 980 w 1025"/>
                  <a:gd name="T43" fmla="*/ 2124 h 2244"/>
                  <a:gd name="T44" fmla="*/ 957 w 1025"/>
                  <a:gd name="T45" fmla="*/ 2192 h 2244"/>
                  <a:gd name="T46" fmla="*/ 808 w 1025"/>
                  <a:gd name="T47" fmla="*/ 2184 h 2244"/>
                  <a:gd name="T48" fmla="*/ 711 w 1025"/>
                  <a:gd name="T49" fmla="*/ 2229 h 2244"/>
                  <a:gd name="T50" fmla="*/ 553 w 1025"/>
                  <a:gd name="T51" fmla="*/ 2229 h 2244"/>
                  <a:gd name="T52" fmla="*/ 404 w 1025"/>
                  <a:gd name="T53" fmla="*/ 2147 h 2244"/>
                  <a:gd name="T54" fmla="*/ 374 w 1025"/>
                  <a:gd name="T55" fmla="*/ 1960 h 2244"/>
                  <a:gd name="T56" fmla="*/ 441 w 1025"/>
                  <a:gd name="T57" fmla="*/ 1870 h 2244"/>
                  <a:gd name="T58" fmla="*/ 538 w 1025"/>
                  <a:gd name="T59" fmla="*/ 1795 h 2244"/>
                  <a:gd name="T60" fmla="*/ 546 w 1025"/>
                  <a:gd name="T61" fmla="*/ 1750 h 2244"/>
                  <a:gd name="T62" fmla="*/ 538 w 1025"/>
                  <a:gd name="T63" fmla="*/ 1660 h 2244"/>
                  <a:gd name="T64" fmla="*/ 591 w 1025"/>
                  <a:gd name="T65" fmla="*/ 1601 h 2244"/>
                  <a:gd name="T66" fmla="*/ 471 w 1025"/>
                  <a:gd name="T67" fmla="*/ 1563 h 2244"/>
                  <a:gd name="T68" fmla="*/ 426 w 1025"/>
                  <a:gd name="T69" fmla="*/ 1466 h 2244"/>
                  <a:gd name="T70" fmla="*/ 284 w 1025"/>
                  <a:gd name="T71" fmla="*/ 1421 h 2244"/>
                  <a:gd name="T72" fmla="*/ 254 w 1025"/>
                  <a:gd name="T73" fmla="*/ 1316 h 2244"/>
                  <a:gd name="T74" fmla="*/ 337 w 1025"/>
                  <a:gd name="T75" fmla="*/ 1182 h 2244"/>
                  <a:gd name="T76" fmla="*/ 322 w 1025"/>
                  <a:gd name="T77" fmla="*/ 1040 h 2244"/>
                  <a:gd name="T78" fmla="*/ 292 w 1025"/>
                  <a:gd name="T79" fmla="*/ 935 h 2244"/>
                  <a:gd name="T80" fmla="*/ 299 w 1025"/>
                  <a:gd name="T81" fmla="*/ 793 h 2244"/>
                  <a:gd name="T82" fmla="*/ 187 w 1025"/>
                  <a:gd name="T83" fmla="*/ 628 h 2244"/>
                  <a:gd name="T84" fmla="*/ 97 w 1025"/>
                  <a:gd name="T85" fmla="*/ 531 h 2244"/>
                  <a:gd name="T86" fmla="*/ 90 w 1025"/>
                  <a:gd name="T87" fmla="*/ 389 h 2244"/>
                  <a:gd name="T88" fmla="*/ 209 w 1025"/>
                  <a:gd name="T89" fmla="*/ 224 h 2244"/>
                  <a:gd name="T90" fmla="*/ 164 w 1025"/>
                  <a:gd name="T91" fmla="*/ 97 h 2244"/>
                  <a:gd name="T92" fmla="*/ 22 w 1025"/>
                  <a:gd name="T93" fmla="*/ 75 h 2244"/>
                  <a:gd name="T94" fmla="*/ 52 w 1025"/>
                  <a:gd name="T95" fmla="*/ 22 h 2244"/>
                  <a:gd name="T96" fmla="*/ 164 w 1025"/>
                  <a:gd name="T97" fmla="*/ 7 h 2244"/>
                  <a:gd name="T98" fmla="*/ 329 w 1025"/>
                  <a:gd name="T99" fmla="*/ 0 h 2244"/>
                  <a:gd name="T100" fmla="*/ 449 w 1025"/>
                  <a:gd name="T101" fmla="*/ 37 h 2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025" h="2244">
                    <a:moveTo>
                      <a:pt x="449" y="37"/>
                    </a:moveTo>
                    <a:lnTo>
                      <a:pt x="389" y="37"/>
                    </a:lnTo>
                    <a:lnTo>
                      <a:pt x="366" y="112"/>
                    </a:lnTo>
                    <a:lnTo>
                      <a:pt x="359" y="157"/>
                    </a:lnTo>
                    <a:lnTo>
                      <a:pt x="307" y="134"/>
                    </a:lnTo>
                    <a:lnTo>
                      <a:pt x="307" y="187"/>
                    </a:lnTo>
                    <a:lnTo>
                      <a:pt x="254" y="247"/>
                    </a:lnTo>
                    <a:lnTo>
                      <a:pt x="277" y="291"/>
                    </a:lnTo>
                    <a:lnTo>
                      <a:pt x="322" y="329"/>
                    </a:lnTo>
                    <a:lnTo>
                      <a:pt x="254" y="531"/>
                    </a:lnTo>
                    <a:lnTo>
                      <a:pt x="374" y="860"/>
                    </a:lnTo>
                    <a:lnTo>
                      <a:pt x="374" y="912"/>
                    </a:lnTo>
                    <a:lnTo>
                      <a:pt x="411" y="935"/>
                    </a:lnTo>
                    <a:lnTo>
                      <a:pt x="411" y="1122"/>
                    </a:lnTo>
                    <a:lnTo>
                      <a:pt x="456" y="1167"/>
                    </a:lnTo>
                    <a:lnTo>
                      <a:pt x="434" y="1219"/>
                    </a:lnTo>
                    <a:lnTo>
                      <a:pt x="486" y="1264"/>
                    </a:lnTo>
                    <a:lnTo>
                      <a:pt x="636" y="1256"/>
                    </a:lnTo>
                    <a:lnTo>
                      <a:pt x="598" y="1309"/>
                    </a:lnTo>
                    <a:lnTo>
                      <a:pt x="613" y="1361"/>
                    </a:lnTo>
                    <a:lnTo>
                      <a:pt x="598" y="1451"/>
                    </a:lnTo>
                    <a:lnTo>
                      <a:pt x="643" y="1503"/>
                    </a:lnTo>
                    <a:lnTo>
                      <a:pt x="651" y="1563"/>
                    </a:lnTo>
                    <a:lnTo>
                      <a:pt x="718" y="1601"/>
                    </a:lnTo>
                    <a:lnTo>
                      <a:pt x="733" y="1645"/>
                    </a:lnTo>
                    <a:lnTo>
                      <a:pt x="733" y="1720"/>
                    </a:lnTo>
                    <a:lnTo>
                      <a:pt x="718" y="1773"/>
                    </a:lnTo>
                    <a:lnTo>
                      <a:pt x="688" y="1877"/>
                    </a:lnTo>
                    <a:lnTo>
                      <a:pt x="621" y="1847"/>
                    </a:lnTo>
                    <a:lnTo>
                      <a:pt x="553" y="1855"/>
                    </a:lnTo>
                    <a:lnTo>
                      <a:pt x="509" y="1862"/>
                    </a:lnTo>
                    <a:lnTo>
                      <a:pt x="464" y="1885"/>
                    </a:lnTo>
                    <a:lnTo>
                      <a:pt x="449" y="1937"/>
                    </a:lnTo>
                    <a:lnTo>
                      <a:pt x="479" y="2057"/>
                    </a:lnTo>
                    <a:lnTo>
                      <a:pt x="516" y="2184"/>
                    </a:lnTo>
                    <a:lnTo>
                      <a:pt x="538" y="2244"/>
                    </a:lnTo>
                    <a:lnTo>
                      <a:pt x="673" y="2229"/>
                    </a:lnTo>
                    <a:lnTo>
                      <a:pt x="688" y="2184"/>
                    </a:lnTo>
                    <a:lnTo>
                      <a:pt x="733" y="2154"/>
                    </a:lnTo>
                    <a:lnTo>
                      <a:pt x="785" y="2094"/>
                    </a:lnTo>
                    <a:lnTo>
                      <a:pt x="823" y="2124"/>
                    </a:lnTo>
                    <a:lnTo>
                      <a:pt x="823" y="2079"/>
                    </a:lnTo>
                    <a:lnTo>
                      <a:pt x="898" y="2132"/>
                    </a:lnTo>
                    <a:lnTo>
                      <a:pt x="980" y="2124"/>
                    </a:lnTo>
                    <a:lnTo>
                      <a:pt x="1025" y="2162"/>
                    </a:lnTo>
                    <a:lnTo>
                      <a:pt x="957" y="2192"/>
                    </a:lnTo>
                    <a:lnTo>
                      <a:pt x="883" y="2162"/>
                    </a:lnTo>
                    <a:lnTo>
                      <a:pt x="808" y="2184"/>
                    </a:lnTo>
                    <a:lnTo>
                      <a:pt x="770" y="2206"/>
                    </a:lnTo>
                    <a:lnTo>
                      <a:pt x="711" y="2229"/>
                    </a:lnTo>
                    <a:lnTo>
                      <a:pt x="643" y="2229"/>
                    </a:lnTo>
                    <a:lnTo>
                      <a:pt x="553" y="2229"/>
                    </a:lnTo>
                    <a:lnTo>
                      <a:pt x="464" y="2221"/>
                    </a:lnTo>
                    <a:lnTo>
                      <a:pt x="404" y="2147"/>
                    </a:lnTo>
                    <a:lnTo>
                      <a:pt x="374" y="2042"/>
                    </a:lnTo>
                    <a:lnTo>
                      <a:pt x="374" y="1960"/>
                    </a:lnTo>
                    <a:lnTo>
                      <a:pt x="411" y="1915"/>
                    </a:lnTo>
                    <a:lnTo>
                      <a:pt x="441" y="1870"/>
                    </a:lnTo>
                    <a:lnTo>
                      <a:pt x="486" y="1832"/>
                    </a:lnTo>
                    <a:lnTo>
                      <a:pt x="538" y="1795"/>
                    </a:lnTo>
                    <a:lnTo>
                      <a:pt x="591" y="1788"/>
                    </a:lnTo>
                    <a:lnTo>
                      <a:pt x="546" y="1750"/>
                    </a:lnTo>
                    <a:lnTo>
                      <a:pt x="494" y="1698"/>
                    </a:lnTo>
                    <a:lnTo>
                      <a:pt x="538" y="1660"/>
                    </a:lnTo>
                    <a:lnTo>
                      <a:pt x="591" y="1653"/>
                    </a:lnTo>
                    <a:lnTo>
                      <a:pt x="591" y="1601"/>
                    </a:lnTo>
                    <a:lnTo>
                      <a:pt x="531" y="1578"/>
                    </a:lnTo>
                    <a:lnTo>
                      <a:pt x="471" y="1563"/>
                    </a:lnTo>
                    <a:lnTo>
                      <a:pt x="441" y="1511"/>
                    </a:lnTo>
                    <a:lnTo>
                      <a:pt x="426" y="1466"/>
                    </a:lnTo>
                    <a:lnTo>
                      <a:pt x="351" y="1451"/>
                    </a:lnTo>
                    <a:lnTo>
                      <a:pt x="284" y="1421"/>
                    </a:lnTo>
                    <a:lnTo>
                      <a:pt x="262" y="1369"/>
                    </a:lnTo>
                    <a:lnTo>
                      <a:pt x="254" y="1316"/>
                    </a:lnTo>
                    <a:lnTo>
                      <a:pt x="254" y="1271"/>
                    </a:lnTo>
                    <a:lnTo>
                      <a:pt x="337" y="1182"/>
                    </a:lnTo>
                    <a:lnTo>
                      <a:pt x="381" y="1092"/>
                    </a:lnTo>
                    <a:lnTo>
                      <a:pt x="322" y="1040"/>
                    </a:lnTo>
                    <a:lnTo>
                      <a:pt x="292" y="987"/>
                    </a:lnTo>
                    <a:lnTo>
                      <a:pt x="292" y="935"/>
                    </a:lnTo>
                    <a:lnTo>
                      <a:pt x="299" y="875"/>
                    </a:lnTo>
                    <a:lnTo>
                      <a:pt x="299" y="793"/>
                    </a:lnTo>
                    <a:lnTo>
                      <a:pt x="269" y="710"/>
                    </a:lnTo>
                    <a:lnTo>
                      <a:pt x="187" y="628"/>
                    </a:lnTo>
                    <a:lnTo>
                      <a:pt x="127" y="583"/>
                    </a:lnTo>
                    <a:lnTo>
                      <a:pt x="97" y="531"/>
                    </a:lnTo>
                    <a:lnTo>
                      <a:pt x="90" y="441"/>
                    </a:lnTo>
                    <a:lnTo>
                      <a:pt x="90" y="389"/>
                    </a:lnTo>
                    <a:lnTo>
                      <a:pt x="179" y="277"/>
                    </a:lnTo>
                    <a:lnTo>
                      <a:pt x="209" y="224"/>
                    </a:lnTo>
                    <a:lnTo>
                      <a:pt x="202" y="127"/>
                    </a:lnTo>
                    <a:lnTo>
                      <a:pt x="164" y="97"/>
                    </a:lnTo>
                    <a:lnTo>
                      <a:pt x="97" y="75"/>
                    </a:lnTo>
                    <a:lnTo>
                      <a:pt x="22" y="75"/>
                    </a:lnTo>
                    <a:lnTo>
                      <a:pt x="0" y="30"/>
                    </a:lnTo>
                    <a:lnTo>
                      <a:pt x="52" y="22"/>
                    </a:lnTo>
                    <a:lnTo>
                      <a:pt x="112" y="22"/>
                    </a:lnTo>
                    <a:lnTo>
                      <a:pt x="164" y="7"/>
                    </a:lnTo>
                    <a:lnTo>
                      <a:pt x="232" y="0"/>
                    </a:lnTo>
                    <a:lnTo>
                      <a:pt x="329" y="0"/>
                    </a:lnTo>
                    <a:lnTo>
                      <a:pt x="381" y="0"/>
                    </a:lnTo>
                    <a:lnTo>
                      <a:pt x="449" y="37"/>
                    </a:lnTo>
                    <a:close/>
                  </a:path>
                </a:pathLst>
              </a:custGeom>
              <a:blipFill dpi="0" rotWithShape="1">
                <a:blip r:embed="rId6">
                  <a:alphaModFix amt="30000"/>
                </a:blip>
                <a:srcRect/>
                <a:tile tx="0" ty="0" sx="100000" sy="100000" flip="none" algn="tl"/>
              </a:bli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dirty="0">
                  <a:solidFill>
                    <a:prstClr val="black"/>
                  </a:solidFill>
                </a:endParaRPr>
              </a:p>
            </p:txBody>
          </p:sp>
          <p:sp>
            <p:nvSpPr>
              <p:cNvPr id="12" name="AutoShape 12" descr="Green marble"/>
              <p:cNvSpPr>
                <a:spLocks noChangeArrowheads="1"/>
              </p:cNvSpPr>
              <p:nvPr/>
            </p:nvSpPr>
            <p:spPr bwMode="auto">
              <a:xfrm rot="37673870">
                <a:off x="1565" y="3527"/>
                <a:ext cx="135" cy="217"/>
              </a:xfrm>
              <a:prstGeom prst="leftArrow">
                <a:avLst>
                  <a:gd name="adj1" fmla="val 50000"/>
                  <a:gd name="adj2" fmla="val 25000"/>
                </a:avLst>
              </a:prstGeom>
              <a:blipFill dpi="0" rotWithShape="1">
                <a:blip r:embed="rId6">
                  <a:alphaModFix amt="30000"/>
                </a:blip>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solidFill>
                    <a:prstClr val="black"/>
                  </a:solidFill>
                </a:endParaRPr>
              </a:p>
            </p:txBody>
          </p:sp>
        </p:grpSp>
      </p:grpSp>
      <p:sp>
        <p:nvSpPr>
          <p:cNvPr id="13" name="TextBox 12"/>
          <p:cNvSpPr txBox="1"/>
          <p:nvPr/>
        </p:nvSpPr>
        <p:spPr>
          <a:xfrm>
            <a:off x="6186895" y="4914195"/>
            <a:ext cx="312906" cy="230832"/>
          </a:xfrm>
          <a:prstGeom prst="rect">
            <a:avLst/>
          </a:prstGeom>
          <a:noFill/>
        </p:spPr>
        <p:txBody>
          <a:bodyPr wrap="none" rtlCol="0">
            <a:spAutoFit/>
          </a:bodyPr>
          <a:lstStyle/>
          <a:p>
            <a:r>
              <a:rPr lang="en-ZA" sz="900" dirty="0" smtClean="0"/>
              <a:t>18</a:t>
            </a:r>
            <a:endParaRPr lang="en-ZA" sz="900" dirty="0"/>
          </a:p>
        </p:txBody>
      </p:sp>
      <p:sp>
        <p:nvSpPr>
          <p:cNvPr id="21" name="TextBox 20"/>
          <p:cNvSpPr txBox="1"/>
          <p:nvPr/>
        </p:nvSpPr>
        <p:spPr>
          <a:xfrm>
            <a:off x="5365444" y="1928387"/>
            <a:ext cx="312906" cy="230832"/>
          </a:xfrm>
          <a:prstGeom prst="rect">
            <a:avLst/>
          </a:prstGeom>
          <a:noFill/>
        </p:spPr>
        <p:txBody>
          <a:bodyPr wrap="none" rtlCol="0">
            <a:spAutoFit/>
          </a:bodyPr>
          <a:lstStyle/>
          <a:p>
            <a:r>
              <a:rPr lang="en-ZA" sz="900" dirty="0" smtClean="0"/>
              <a:t>20</a:t>
            </a:r>
            <a:endParaRPr lang="en-ZA" sz="900" dirty="0"/>
          </a:p>
        </p:txBody>
      </p:sp>
      <p:sp>
        <p:nvSpPr>
          <p:cNvPr id="22" name="TextBox 21"/>
          <p:cNvSpPr txBox="1"/>
          <p:nvPr/>
        </p:nvSpPr>
        <p:spPr>
          <a:xfrm>
            <a:off x="5716428" y="2792542"/>
            <a:ext cx="312906" cy="230832"/>
          </a:xfrm>
          <a:prstGeom prst="rect">
            <a:avLst/>
          </a:prstGeom>
          <a:noFill/>
        </p:spPr>
        <p:txBody>
          <a:bodyPr wrap="none" rtlCol="0">
            <a:spAutoFit/>
          </a:bodyPr>
          <a:lstStyle/>
          <a:p>
            <a:r>
              <a:rPr lang="en-ZA" sz="900" dirty="0" smtClean="0"/>
              <a:t>19</a:t>
            </a:r>
            <a:endParaRPr lang="en-ZA" sz="900" dirty="0"/>
          </a:p>
        </p:txBody>
      </p:sp>
      <p:sp>
        <p:nvSpPr>
          <p:cNvPr id="23" name="TextBox 22"/>
          <p:cNvSpPr txBox="1"/>
          <p:nvPr/>
        </p:nvSpPr>
        <p:spPr>
          <a:xfrm>
            <a:off x="3803472" y="1524036"/>
            <a:ext cx="2557110" cy="369332"/>
          </a:xfrm>
          <a:prstGeom prst="rect">
            <a:avLst/>
          </a:prstGeom>
          <a:noFill/>
        </p:spPr>
        <p:txBody>
          <a:bodyPr wrap="none" rtlCol="0">
            <a:spAutoFit/>
          </a:bodyPr>
          <a:lstStyle/>
          <a:p>
            <a:r>
              <a:rPr lang="en-ZA" dirty="0" smtClean="0"/>
              <a:t>Phase 1 -regularisation</a:t>
            </a:r>
            <a:endParaRPr lang="en-ZA" dirty="0"/>
          </a:p>
        </p:txBody>
      </p:sp>
      <p:sp>
        <p:nvSpPr>
          <p:cNvPr id="24" name="TextBox 23"/>
          <p:cNvSpPr txBox="1"/>
          <p:nvPr/>
        </p:nvSpPr>
        <p:spPr>
          <a:xfrm>
            <a:off x="9089860" y="1581128"/>
            <a:ext cx="3242719" cy="369332"/>
          </a:xfrm>
          <a:prstGeom prst="rect">
            <a:avLst/>
          </a:prstGeom>
          <a:noFill/>
        </p:spPr>
        <p:txBody>
          <a:bodyPr wrap="square" rtlCol="0">
            <a:spAutoFit/>
          </a:bodyPr>
          <a:lstStyle/>
          <a:p>
            <a:pPr algn="ctr"/>
            <a:r>
              <a:rPr lang="en-ZA" dirty="0" smtClean="0"/>
              <a:t>Phase 3 – integrated sector</a:t>
            </a:r>
            <a:endParaRPr lang="en-ZA" dirty="0"/>
          </a:p>
        </p:txBody>
      </p:sp>
      <p:sp>
        <p:nvSpPr>
          <p:cNvPr id="25" name="TextBox 24"/>
          <p:cNvSpPr txBox="1"/>
          <p:nvPr/>
        </p:nvSpPr>
        <p:spPr>
          <a:xfrm>
            <a:off x="6779427" y="1565649"/>
            <a:ext cx="2223686" cy="369332"/>
          </a:xfrm>
          <a:prstGeom prst="rect">
            <a:avLst/>
          </a:prstGeom>
          <a:noFill/>
        </p:spPr>
        <p:txBody>
          <a:bodyPr wrap="none" rtlCol="0">
            <a:spAutoFit/>
          </a:bodyPr>
          <a:lstStyle/>
          <a:p>
            <a:r>
              <a:rPr lang="en-ZA" dirty="0" smtClean="0"/>
              <a:t>Phase 2 -expansion</a:t>
            </a:r>
            <a:endParaRPr lang="en-ZA" dirty="0"/>
          </a:p>
        </p:txBody>
      </p:sp>
      <p:sp>
        <p:nvSpPr>
          <p:cNvPr id="26" name="TextBox 25"/>
          <p:cNvSpPr txBox="1"/>
          <p:nvPr/>
        </p:nvSpPr>
        <p:spPr>
          <a:xfrm>
            <a:off x="6485848" y="5886849"/>
            <a:ext cx="5531998" cy="338554"/>
          </a:xfrm>
          <a:prstGeom prst="rect">
            <a:avLst/>
          </a:prstGeom>
          <a:noFill/>
        </p:spPr>
        <p:txBody>
          <a:bodyPr wrap="square" rtlCol="0">
            <a:spAutoFit/>
          </a:bodyPr>
          <a:lstStyle/>
          <a:p>
            <a:pPr algn="r"/>
            <a:r>
              <a:rPr lang="en-ZA" sz="1600" dirty="0" smtClean="0"/>
              <a:t>Broader Desired state:  GLTFCA Cooperative Agreement</a:t>
            </a:r>
            <a:endParaRPr lang="en-ZA" sz="1600" dirty="0"/>
          </a:p>
        </p:txBody>
      </p:sp>
      <p:pic>
        <p:nvPicPr>
          <p:cNvPr id="27" name="Picture 4" descr="gltfp_treaty20112002 1 December 200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2984" y="1818555"/>
            <a:ext cx="3397623" cy="4377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Box 15"/>
          <p:cNvSpPr txBox="1"/>
          <p:nvPr/>
        </p:nvSpPr>
        <p:spPr>
          <a:xfrm>
            <a:off x="0" y="19503"/>
            <a:ext cx="9089860" cy="430887"/>
          </a:xfrm>
          <a:prstGeom prst="rect">
            <a:avLst/>
          </a:prstGeom>
          <a:noFill/>
        </p:spPr>
        <p:txBody>
          <a:bodyPr wrap="square" rtlCol="0">
            <a:spAutoFit/>
          </a:bodyPr>
          <a:lstStyle/>
          <a:p>
            <a:pPr algn="ctr"/>
            <a:r>
              <a:rPr lang="en-ZA" sz="2200" b="1" dirty="0" smtClean="0">
                <a:solidFill>
                  <a:schemeClr val="bg1"/>
                </a:solidFill>
                <a:latin typeface="Arial Narrow" panose="020B0606020202030204" pitchFamily="34" charset="0"/>
              </a:rPr>
              <a:t>Greater Kruger parties </a:t>
            </a:r>
            <a:endParaRPr lang="en-ZA" sz="2200" b="1" dirty="0">
              <a:solidFill>
                <a:schemeClr val="bg1"/>
              </a:solidFill>
              <a:latin typeface="Arial Narrow" panose="020B0606020202030204" pitchFamily="34" charset="0"/>
            </a:endParaRPr>
          </a:p>
        </p:txBody>
      </p:sp>
      <p:sp>
        <p:nvSpPr>
          <p:cNvPr id="17" name="Right Arrow 16"/>
          <p:cNvSpPr/>
          <p:nvPr/>
        </p:nvSpPr>
        <p:spPr>
          <a:xfrm>
            <a:off x="3092939" y="3630840"/>
            <a:ext cx="523806" cy="27346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8" name="TextBox 27"/>
          <p:cNvSpPr txBox="1"/>
          <p:nvPr/>
        </p:nvSpPr>
        <p:spPr>
          <a:xfrm>
            <a:off x="334925" y="1257962"/>
            <a:ext cx="2773740" cy="646331"/>
          </a:xfrm>
          <a:prstGeom prst="rect">
            <a:avLst/>
          </a:prstGeom>
          <a:noFill/>
        </p:spPr>
        <p:txBody>
          <a:bodyPr wrap="square" rtlCol="0">
            <a:spAutoFit/>
          </a:bodyPr>
          <a:lstStyle/>
          <a:p>
            <a:pPr algn="ctr"/>
            <a:r>
              <a:rPr lang="en-ZA" b="1" dirty="0" smtClean="0"/>
              <a:t>GLTP Treaty (2002) provides for:</a:t>
            </a:r>
            <a:endParaRPr lang="en-ZA" b="1" dirty="0"/>
          </a:p>
        </p:txBody>
      </p:sp>
      <p:sp>
        <p:nvSpPr>
          <p:cNvPr id="2" name="TextBox 1"/>
          <p:cNvSpPr txBox="1"/>
          <p:nvPr/>
        </p:nvSpPr>
        <p:spPr>
          <a:xfrm>
            <a:off x="4357081" y="5862914"/>
            <a:ext cx="1774845" cy="369332"/>
          </a:xfrm>
          <a:prstGeom prst="rect">
            <a:avLst/>
          </a:prstGeom>
          <a:noFill/>
        </p:spPr>
        <p:txBody>
          <a:bodyPr wrap="none" rtlCol="0">
            <a:spAutoFit/>
          </a:bodyPr>
          <a:lstStyle/>
          <a:p>
            <a:r>
              <a:rPr lang="en-ZA" b="1" dirty="0" smtClean="0"/>
              <a:t>2.25 million ha</a:t>
            </a:r>
            <a:endParaRPr lang="en-ZA" b="1" dirty="0"/>
          </a:p>
        </p:txBody>
      </p:sp>
      <p:sp>
        <p:nvSpPr>
          <p:cNvPr id="29" name="TextBox 28"/>
          <p:cNvSpPr txBox="1"/>
          <p:nvPr/>
        </p:nvSpPr>
        <p:spPr>
          <a:xfrm>
            <a:off x="762680" y="5903547"/>
            <a:ext cx="1454244" cy="369332"/>
          </a:xfrm>
          <a:prstGeom prst="rect">
            <a:avLst/>
          </a:prstGeom>
          <a:noFill/>
        </p:spPr>
        <p:txBody>
          <a:bodyPr wrap="none" rtlCol="0">
            <a:spAutoFit/>
          </a:bodyPr>
          <a:lstStyle/>
          <a:p>
            <a:r>
              <a:rPr lang="en-ZA" b="1" dirty="0" smtClean="0"/>
              <a:t>6 million ha</a:t>
            </a:r>
            <a:endParaRPr lang="en-ZA" b="1" dirty="0"/>
          </a:p>
        </p:txBody>
      </p:sp>
    </p:spTree>
    <p:extLst>
      <p:ext uri="{BB962C8B-B14F-4D97-AF65-F5344CB8AC3E}">
        <p14:creationId xmlns:p14="http://schemas.microsoft.com/office/powerpoint/2010/main" val="34924467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Diagram 8"/>
          <p:cNvGraphicFramePr/>
          <p:nvPr>
            <p:extLst>
              <p:ext uri="{D42A27DB-BD31-4B8C-83A1-F6EECF244321}">
                <p14:modId xmlns:p14="http://schemas.microsoft.com/office/powerpoint/2010/main" val="2771785832"/>
              </p:ext>
            </p:extLst>
          </p:nvPr>
        </p:nvGraphicFramePr>
        <p:xfrm>
          <a:off x="3765578" y="2535898"/>
          <a:ext cx="5976664" cy="42774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Freeform 5"/>
          <p:cNvSpPr/>
          <p:nvPr/>
        </p:nvSpPr>
        <p:spPr>
          <a:xfrm>
            <a:off x="568964" y="4984170"/>
            <a:ext cx="5377542" cy="1829206"/>
          </a:xfrm>
          <a:custGeom>
            <a:avLst/>
            <a:gdLst>
              <a:gd name="connsiteX0" fmla="*/ 0 w 5377542"/>
              <a:gd name="connsiteY0" fmla="*/ 0 h 1829206"/>
              <a:gd name="connsiteX1" fmla="*/ 751114 w 5377542"/>
              <a:gd name="connsiteY1" fmla="*/ 1545771 h 1829206"/>
              <a:gd name="connsiteX2" fmla="*/ 3048000 w 5377542"/>
              <a:gd name="connsiteY2" fmla="*/ 1817914 h 1829206"/>
              <a:gd name="connsiteX3" fmla="*/ 4724400 w 5377542"/>
              <a:gd name="connsiteY3" fmla="*/ 1589314 h 1829206"/>
              <a:gd name="connsiteX4" fmla="*/ 5377542 w 5377542"/>
              <a:gd name="connsiteY4" fmla="*/ 0 h 18292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542" h="1829206">
                <a:moveTo>
                  <a:pt x="0" y="0"/>
                </a:moveTo>
                <a:cubicBezTo>
                  <a:pt x="121557" y="621392"/>
                  <a:pt x="243114" y="1242785"/>
                  <a:pt x="751114" y="1545771"/>
                </a:cubicBezTo>
                <a:cubicBezTo>
                  <a:pt x="1259114" y="1848757"/>
                  <a:pt x="2385786" y="1810657"/>
                  <a:pt x="3048000" y="1817914"/>
                </a:cubicBezTo>
                <a:cubicBezTo>
                  <a:pt x="3710214" y="1825171"/>
                  <a:pt x="4336143" y="1892300"/>
                  <a:pt x="4724400" y="1589314"/>
                </a:cubicBezTo>
                <a:cubicBezTo>
                  <a:pt x="5112657" y="1286328"/>
                  <a:pt x="5245099" y="643164"/>
                  <a:pt x="5377542" y="0"/>
                </a:cubicBezTo>
              </a:path>
            </a:pathLst>
          </a:custGeom>
          <a:solidFill>
            <a:srgbClr val="FFC000">
              <a:alpha val="3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ZA" dirty="0">
              <a:solidFill>
                <a:srgbClr val="FFFFFF"/>
              </a:solidFill>
            </a:endParaRPr>
          </a:p>
        </p:txBody>
      </p:sp>
      <p:sp>
        <p:nvSpPr>
          <p:cNvPr id="2" name="Title 1"/>
          <p:cNvSpPr>
            <a:spLocks noGrp="1"/>
          </p:cNvSpPr>
          <p:nvPr>
            <p:ph type="title"/>
          </p:nvPr>
        </p:nvSpPr>
        <p:spPr>
          <a:xfrm>
            <a:off x="261257" y="98722"/>
            <a:ext cx="11800114" cy="819087"/>
          </a:xfrm>
          <a:solidFill>
            <a:srgbClr val="92D050"/>
          </a:solidFill>
        </p:spPr>
        <p:txBody>
          <a:bodyPr/>
          <a:lstStyle/>
          <a:p>
            <a:r>
              <a:rPr lang="en-ZA" sz="3200" b="1" dirty="0" smtClean="0"/>
              <a:t>Fundamental considerations within the Greater Kruger system</a:t>
            </a:r>
            <a:endParaRPr lang="en-ZA" sz="3200" b="1" dirty="0"/>
          </a:p>
        </p:txBody>
      </p:sp>
      <p:graphicFrame>
        <p:nvGraphicFramePr>
          <p:cNvPr id="4" name="Diagram 3"/>
          <p:cNvGraphicFramePr/>
          <p:nvPr>
            <p:extLst>
              <p:ext uri="{D42A27DB-BD31-4B8C-83A1-F6EECF244321}">
                <p14:modId xmlns:p14="http://schemas.microsoft.com/office/powerpoint/2010/main" val="2788291325"/>
              </p:ext>
            </p:extLst>
          </p:nvPr>
        </p:nvGraphicFramePr>
        <p:xfrm>
          <a:off x="137727" y="2533352"/>
          <a:ext cx="6240016" cy="428002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7" name="TextBox 6"/>
          <p:cNvSpPr txBox="1"/>
          <p:nvPr/>
        </p:nvSpPr>
        <p:spPr>
          <a:xfrm>
            <a:off x="1015144" y="5823236"/>
            <a:ext cx="1484489" cy="584775"/>
          </a:xfrm>
          <a:prstGeom prst="rect">
            <a:avLst/>
          </a:prstGeom>
          <a:noFill/>
        </p:spPr>
        <p:txBody>
          <a:bodyPr wrap="square" rtlCol="0">
            <a:spAutoFit/>
          </a:bodyPr>
          <a:lstStyle/>
          <a:p>
            <a:pPr algn="ctr" fontAlgn="base">
              <a:spcBef>
                <a:spcPct val="0"/>
              </a:spcBef>
              <a:spcAft>
                <a:spcPct val="0"/>
              </a:spcAft>
            </a:pPr>
            <a:r>
              <a:rPr lang="en-ZA" sz="1600" b="1" dirty="0">
                <a:solidFill>
                  <a:srgbClr val="000000"/>
                </a:solidFill>
              </a:rPr>
              <a:t>Good governance</a:t>
            </a:r>
          </a:p>
        </p:txBody>
      </p:sp>
      <p:sp>
        <p:nvSpPr>
          <p:cNvPr id="8" name="TextBox 7"/>
          <p:cNvSpPr txBox="1"/>
          <p:nvPr/>
        </p:nvSpPr>
        <p:spPr>
          <a:xfrm>
            <a:off x="4255503" y="5802591"/>
            <a:ext cx="1800200" cy="584775"/>
          </a:xfrm>
          <a:prstGeom prst="rect">
            <a:avLst/>
          </a:prstGeom>
          <a:noFill/>
        </p:spPr>
        <p:txBody>
          <a:bodyPr wrap="square" rtlCol="0">
            <a:spAutoFit/>
          </a:bodyPr>
          <a:lstStyle/>
          <a:p>
            <a:pPr algn="ctr" fontAlgn="base">
              <a:spcBef>
                <a:spcPct val="0"/>
              </a:spcBef>
              <a:spcAft>
                <a:spcPct val="0"/>
              </a:spcAft>
            </a:pPr>
            <a:r>
              <a:rPr lang="en-ZA" sz="1600" b="1" dirty="0">
                <a:solidFill>
                  <a:srgbClr val="000000"/>
                </a:solidFill>
              </a:rPr>
              <a:t>Institutional </a:t>
            </a:r>
          </a:p>
          <a:p>
            <a:pPr algn="ctr" fontAlgn="base">
              <a:spcBef>
                <a:spcPct val="0"/>
              </a:spcBef>
              <a:spcAft>
                <a:spcPct val="0"/>
              </a:spcAft>
            </a:pPr>
            <a:r>
              <a:rPr lang="en-ZA" sz="1600" b="1" dirty="0">
                <a:solidFill>
                  <a:srgbClr val="000000"/>
                </a:solidFill>
              </a:rPr>
              <a:t>arrangements</a:t>
            </a:r>
          </a:p>
        </p:txBody>
      </p:sp>
      <p:sp>
        <p:nvSpPr>
          <p:cNvPr id="5" name="TextBox 4"/>
          <p:cNvSpPr txBox="1"/>
          <p:nvPr/>
        </p:nvSpPr>
        <p:spPr>
          <a:xfrm>
            <a:off x="2747819" y="4722560"/>
            <a:ext cx="1098378" cy="523220"/>
          </a:xfrm>
          <a:prstGeom prst="rect">
            <a:avLst/>
          </a:prstGeom>
          <a:noFill/>
        </p:spPr>
        <p:txBody>
          <a:bodyPr wrap="none" rtlCol="0">
            <a:spAutoFit/>
          </a:bodyPr>
          <a:lstStyle/>
          <a:p>
            <a:pPr fontAlgn="base">
              <a:spcBef>
                <a:spcPct val="0"/>
              </a:spcBef>
              <a:spcAft>
                <a:spcPct val="0"/>
              </a:spcAft>
            </a:pPr>
            <a:r>
              <a:rPr lang="en-ZA" sz="1400" i="1" dirty="0">
                <a:solidFill>
                  <a:srgbClr val="000000"/>
                </a:solidFill>
              </a:rPr>
              <a:t>Integrative</a:t>
            </a:r>
          </a:p>
          <a:p>
            <a:pPr fontAlgn="base">
              <a:spcBef>
                <a:spcPct val="0"/>
              </a:spcBef>
              <a:spcAft>
                <a:spcPct val="0"/>
              </a:spcAft>
            </a:pPr>
            <a:r>
              <a:rPr lang="en-ZA" sz="1400" i="1" dirty="0">
                <a:solidFill>
                  <a:srgbClr val="000000"/>
                </a:solidFill>
              </a:rPr>
              <a:t>programme</a:t>
            </a:r>
          </a:p>
        </p:txBody>
      </p:sp>
      <p:sp>
        <p:nvSpPr>
          <p:cNvPr id="10" name="TextBox 9"/>
          <p:cNvSpPr txBox="1"/>
          <p:nvPr/>
        </p:nvSpPr>
        <p:spPr>
          <a:xfrm>
            <a:off x="413659" y="1077471"/>
            <a:ext cx="11778341" cy="1200329"/>
          </a:xfrm>
          <a:prstGeom prst="rect">
            <a:avLst/>
          </a:prstGeom>
          <a:noFill/>
        </p:spPr>
        <p:txBody>
          <a:bodyPr wrap="square" rtlCol="0">
            <a:spAutoFit/>
          </a:bodyPr>
          <a:lstStyle/>
          <a:p>
            <a:pPr marL="285750" indent="-285750" fontAlgn="base">
              <a:spcBef>
                <a:spcPct val="0"/>
              </a:spcBef>
              <a:spcAft>
                <a:spcPct val="0"/>
              </a:spcAft>
              <a:buFont typeface="Arial" panose="020B0604020202020204" pitchFamily="34" charset="0"/>
              <a:buChar char="•"/>
            </a:pPr>
            <a:r>
              <a:rPr lang="en-ZA" dirty="0" smtClean="0">
                <a:solidFill>
                  <a:srgbClr val="000000"/>
                </a:solidFill>
              </a:rPr>
              <a:t>Harmonising protected area management practices in the Greater Kruger to contribute to responsible socio-economic and ecological outcomes within the </a:t>
            </a:r>
            <a:r>
              <a:rPr lang="en-ZA" b="1" dirty="0" smtClean="0">
                <a:solidFill>
                  <a:srgbClr val="000000"/>
                </a:solidFill>
              </a:rPr>
              <a:t>broader integrated land use system</a:t>
            </a:r>
            <a:r>
              <a:rPr lang="en-ZA" dirty="0" smtClean="0">
                <a:solidFill>
                  <a:srgbClr val="000000"/>
                </a:solidFill>
              </a:rPr>
              <a:t>.</a:t>
            </a:r>
          </a:p>
          <a:p>
            <a:pPr marL="285750" indent="-285750" fontAlgn="base">
              <a:spcBef>
                <a:spcPct val="0"/>
              </a:spcBef>
              <a:spcAft>
                <a:spcPct val="0"/>
              </a:spcAft>
              <a:buFont typeface="Arial" panose="020B0604020202020204" pitchFamily="34" charset="0"/>
              <a:buChar char="•"/>
            </a:pPr>
            <a:r>
              <a:rPr lang="en-ZA" dirty="0" smtClean="0">
                <a:solidFill>
                  <a:srgbClr val="000000"/>
                </a:solidFill>
              </a:rPr>
              <a:t>Process embedded within sound and good cooperative institutional environment – currently being constituted.</a:t>
            </a:r>
          </a:p>
          <a:p>
            <a:pPr marL="285750" indent="-285750" fontAlgn="base">
              <a:spcBef>
                <a:spcPct val="0"/>
              </a:spcBef>
              <a:spcAft>
                <a:spcPct val="0"/>
              </a:spcAft>
              <a:buFont typeface="Arial" panose="020B0604020202020204" pitchFamily="34" charset="0"/>
              <a:buChar char="•"/>
            </a:pPr>
            <a:r>
              <a:rPr lang="en-ZA" dirty="0" smtClean="0">
                <a:solidFill>
                  <a:srgbClr val="000000"/>
                </a:solidFill>
              </a:rPr>
              <a:t>Regularising </a:t>
            </a:r>
            <a:r>
              <a:rPr lang="en-ZA" dirty="0">
                <a:solidFill>
                  <a:srgbClr val="000000"/>
                </a:solidFill>
              </a:rPr>
              <a:t>and incentivising of conservation areas to contribute to joint GLTFCA </a:t>
            </a:r>
            <a:r>
              <a:rPr lang="en-ZA" dirty="0" smtClean="0">
                <a:solidFill>
                  <a:srgbClr val="000000"/>
                </a:solidFill>
              </a:rPr>
              <a:t>outcomes.</a:t>
            </a:r>
            <a:endParaRPr lang="en-ZA" dirty="0">
              <a:solidFill>
                <a:srgbClr val="000000"/>
              </a:solidFill>
            </a:endParaRPr>
          </a:p>
        </p:txBody>
      </p:sp>
      <p:cxnSp>
        <p:nvCxnSpPr>
          <p:cNvPr id="16" name="Straight Arrow Connector 15"/>
          <p:cNvCxnSpPr/>
          <p:nvPr/>
        </p:nvCxnSpPr>
        <p:spPr>
          <a:xfrm flipV="1">
            <a:off x="9611275" y="2503713"/>
            <a:ext cx="21770" cy="4309663"/>
          </a:xfrm>
          <a:prstGeom prst="straightConnector1">
            <a:avLst/>
          </a:prstGeom>
          <a:ln w="5080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9535073" y="3506842"/>
            <a:ext cx="2786743" cy="1477328"/>
          </a:xfrm>
          <a:prstGeom prst="rect">
            <a:avLst/>
          </a:prstGeom>
          <a:noFill/>
        </p:spPr>
        <p:txBody>
          <a:bodyPr wrap="square" rtlCol="0">
            <a:spAutoFit/>
          </a:bodyPr>
          <a:lstStyle/>
          <a:p>
            <a:pPr algn="ctr"/>
            <a:r>
              <a:rPr lang="en-ZA" dirty="0" smtClean="0"/>
              <a:t>Alignment of reserve management plan and practice within broader GLTP system and international framework</a:t>
            </a:r>
            <a:endParaRPr lang="en-ZA" dirty="0"/>
          </a:p>
        </p:txBody>
      </p:sp>
    </p:spTree>
    <p:extLst>
      <p:ext uri="{BB962C8B-B14F-4D97-AF65-F5344CB8AC3E}">
        <p14:creationId xmlns:p14="http://schemas.microsoft.com/office/powerpoint/2010/main" val="15123143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alphaModFix amt="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46316" y="-173829"/>
            <a:ext cx="10972800" cy="1143000"/>
          </a:xfrm>
        </p:spPr>
        <p:txBody>
          <a:bodyPr/>
          <a:lstStyle/>
          <a:p>
            <a:r>
              <a:rPr lang="en-ZA" sz="3200" b="1" dirty="0" smtClean="0"/>
              <a:t>Clarification of mandates</a:t>
            </a:r>
            <a:endParaRPr lang="en-ZA" sz="3200" b="1" dirty="0"/>
          </a:p>
        </p:txBody>
      </p:sp>
      <p:sp>
        <p:nvSpPr>
          <p:cNvPr id="3" name="Content Placeholder 2"/>
          <p:cNvSpPr>
            <a:spLocks noGrp="1"/>
          </p:cNvSpPr>
          <p:nvPr>
            <p:ph idx="1"/>
          </p:nvPr>
        </p:nvSpPr>
        <p:spPr>
          <a:xfrm>
            <a:off x="206829" y="958628"/>
            <a:ext cx="11789228" cy="4525963"/>
          </a:xfrm>
        </p:spPr>
        <p:txBody>
          <a:bodyPr/>
          <a:lstStyle/>
          <a:p>
            <a:r>
              <a:rPr lang="en-ZA" sz="2400" dirty="0" smtClean="0"/>
              <a:t>The MTPA and LEDET are the regulatory authorities for protected areas open and adjacent to KNP.</a:t>
            </a:r>
          </a:p>
          <a:p>
            <a:r>
              <a:rPr lang="en-ZA" sz="2400" dirty="0" smtClean="0"/>
              <a:t>The MTPA and LEDET are the issuing authorities for resource use in areas open to KNP (western boundary).</a:t>
            </a:r>
          </a:p>
          <a:p>
            <a:r>
              <a:rPr lang="en-ZA" sz="2400" dirty="0" smtClean="0"/>
              <a:t>These open areas are not managed by the KNP, and are state, private and community managed areas.</a:t>
            </a:r>
          </a:p>
          <a:p>
            <a:r>
              <a:rPr lang="en-ZA" sz="2400" dirty="0" smtClean="0"/>
              <a:t>The MTPA and LEDET are overseeing the current regularisation process of the areas on the western boundary of KNP, in strong cooperation with SANParks, who is now facilitating the GLTFCA/Greater Kruger Agreement to support consistent practices in the open landscape.</a:t>
            </a:r>
          </a:p>
          <a:p>
            <a:r>
              <a:rPr lang="en-ZA" sz="2400" dirty="0" smtClean="0"/>
              <a:t>SANParks does not hunt in National Parks, and no hunting takes place in the KNP.</a:t>
            </a:r>
          </a:p>
          <a:p>
            <a:r>
              <a:rPr lang="en-ZA" sz="2400" dirty="0" smtClean="0"/>
              <a:t>The SANParks Policy framework supports sustainable, ethical and responsible resource use in areas adjacent to the KNP, as long as the Management Plans, Cooperative arrangement and protocols are in place, and are reviewed on a regular basis. </a:t>
            </a:r>
          </a:p>
        </p:txBody>
      </p:sp>
      <p:sp>
        <p:nvSpPr>
          <p:cNvPr id="4" name="Slide Number Placeholder 3"/>
          <p:cNvSpPr>
            <a:spLocks noGrp="1"/>
          </p:cNvSpPr>
          <p:nvPr>
            <p:ph type="sldNum" sz="quarter" idx="12"/>
          </p:nvPr>
        </p:nvSpPr>
        <p:spPr/>
        <p:txBody>
          <a:bodyPr/>
          <a:lstStyle/>
          <a:p>
            <a:fld id="{48225291-2038-4AA7-949D-47711F6614A3}" type="slidenum">
              <a:rPr lang="en-US" altLang="en-US" smtClean="0"/>
              <a:pPr/>
              <a:t>4</a:t>
            </a:fld>
            <a:endParaRPr lang="en-US" altLang="en-US" dirty="0"/>
          </a:p>
        </p:txBody>
      </p:sp>
    </p:spTree>
    <p:extLst>
      <p:ext uri="{BB962C8B-B14F-4D97-AF65-F5344CB8AC3E}">
        <p14:creationId xmlns:p14="http://schemas.microsoft.com/office/powerpoint/2010/main" val="37908495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alphaModFix amt="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18457" y="295980"/>
            <a:ext cx="9062112" cy="637853"/>
          </a:xfrm>
        </p:spPr>
        <p:txBody>
          <a:bodyPr/>
          <a:lstStyle/>
          <a:p>
            <a:r>
              <a:rPr lang="en-ZA" sz="2400" b="1" dirty="0" smtClean="0">
                <a:solidFill>
                  <a:schemeClr val="tx1"/>
                </a:solidFill>
              </a:rPr>
              <a:t>Greater Kruger Hunting </a:t>
            </a:r>
            <a:r>
              <a:rPr lang="en-ZA" sz="2400" b="1" dirty="0">
                <a:solidFill>
                  <a:schemeClr val="tx1"/>
                </a:solidFill>
              </a:rPr>
              <a:t>P</a:t>
            </a:r>
            <a:r>
              <a:rPr lang="en-ZA" sz="2400" b="1" dirty="0" smtClean="0">
                <a:solidFill>
                  <a:schemeClr val="tx1"/>
                </a:solidFill>
              </a:rPr>
              <a:t>rotocol Objectives</a:t>
            </a:r>
            <a:endParaRPr lang="en-ZA" sz="2400" b="1" dirty="0">
              <a:solidFill>
                <a:schemeClr val="tx1"/>
              </a:solidFill>
            </a:endParaRPr>
          </a:p>
        </p:txBody>
      </p:sp>
      <p:sp>
        <p:nvSpPr>
          <p:cNvPr id="3" name="Content Placeholder 2"/>
          <p:cNvSpPr>
            <a:spLocks noGrp="1"/>
          </p:cNvSpPr>
          <p:nvPr>
            <p:ph idx="1"/>
          </p:nvPr>
        </p:nvSpPr>
        <p:spPr>
          <a:xfrm>
            <a:off x="471237" y="2212145"/>
            <a:ext cx="11406632" cy="2384945"/>
          </a:xfrm>
        </p:spPr>
        <p:txBody>
          <a:bodyPr/>
          <a:lstStyle/>
          <a:p>
            <a:pPr marL="0" lvl="0" indent="0">
              <a:lnSpc>
                <a:spcPct val="150000"/>
              </a:lnSpc>
              <a:buNone/>
            </a:pPr>
            <a:r>
              <a:rPr lang="en-ZA" sz="2000" b="1" dirty="0" smtClean="0">
                <a:latin typeface="Arial Narrow" panose="020B0606020202030204" pitchFamily="34" charset="0"/>
              </a:rPr>
              <a:t>Objectives</a:t>
            </a:r>
          </a:p>
          <a:p>
            <a:pPr marL="457200" lvl="0" indent="-457200">
              <a:lnSpc>
                <a:spcPct val="150000"/>
              </a:lnSpc>
              <a:buFont typeface="+mj-lt"/>
              <a:buAutoNum type="alphaLcPeriod"/>
            </a:pPr>
            <a:r>
              <a:rPr lang="en-ZA" sz="2000" dirty="0" smtClean="0">
                <a:latin typeface="Arial Narrow" panose="020B0606020202030204" pitchFamily="34" charset="0"/>
              </a:rPr>
              <a:t>Promote e</a:t>
            </a:r>
            <a:r>
              <a:rPr lang="en-ZA" sz="2000" b="1" dirty="0" smtClean="0">
                <a:latin typeface="Arial Narrow" panose="020B0606020202030204" pitchFamily="34" charset="0"/>
              </a:rPr>
              <a:t>cological </a:t>
            </a:r>
            <a:r>
              <a:rPr lang="en-ZA" sz="2000" b="1" dirty="0">
                <a:latin typeface="Arial Narrow" panose="020B0606020202030204" pitchFamily="34" charset="0"/>
              </a:rPr>
              <a:t>integrity </a:t>
            </a:r>
            <a:r>
              <a:rPr lang="en-ZA" sz="2000" dirty="0" smtClean="0">
                <a:latin typeface="Arial Narrow" panose="020B0606020202030204" pitchFamily="34" charset="0"/>
              </a:rPr>
              <a:t>through </a:t>
            </a:r>
            <a:r>
              <a:rPr lang="en-ZA" sz="2000" b="1" dirty="0">
                <a:latin typeface="Arial Narrow" panose="020B0606020202030204" pitchFamily="34" charset="0"/>
              </a:rPr>
              <a:t>sustainable hunting </a:t>
            </a:r>
            <a:r>
              <a:rPr lang="en-ZA" sz="2000" dirty="0">
                <a:latin typeface="Arial Narrow" panose="020B0606020202030204" pitchFamily="34" charset="0"/>
              </a:rPr>
              <a:t>practices within </a:t>
            </a:r>
            <a:r>
              <a:rPr lang="en-ZA" sz="2000" dirty="0" smtClean="0">
                <a:latin typeface="Arial Narrow" panose="020B0606020202030204" pitchFamily="34" charset="0"/>
              </a:rPr>
              <a:t>a </a:t>
            </a:r>
            <a:r>
              <a:rPr lang="en-ZA" sz="2000" b="1" dirty="0" smtClean="0">
                <a:latin typeface="Arial Narrow" panose="020B0606020202030204" pitchFamily="34" charset="0"/>
              </a:rPr>
              <a:t>Resource </a:t>
            </a:r>
            <a:r>
              <a:rPr lang="en-ZA" sz="2000" b="1" dirty="0">
                <a:latin typeface="Arial Narrow" panose="020B0606020202030204" pitchFamily="34" charset="0"/>
              </a:rPr>
              <a:t>Use </a:t>
            </a:r>
            <a:r>
              <a:rPr lang="en-ZA" sz="2000" b="1" dirty="0" smtClean="0">
                <a:latin typeface="Arial Narrow" panose="020B0606020202030204" pitchFamily="34" charset="0"/>
              </a:rPr>
              <a:t>Strategy</a:t>
            </a:r>
            <a:endParaRPr lang="en-ZA" sz="2000" dirty="0">
              <a:latin typeface="Arial Narrow" panose="020B0606020202030204" pitchFamily="34" charset="0"/>
            </a:endParaRPr>
          </a:p>
          <a:p>
            <a:pPr marL="457200" lvl="0" indent="-457200">
              <a:lnSpc>
                <a:spcPct val="150000"/>
              </a:lnSpc>
              <a:buFont typeface="+mj-lt"/>
              <a:buAutoNum type="alphaLcPeriod"/>
            </a:pPr>
            <a:r>
              <a:rPr lang="en-ZA" sz="2000" dirty="0" smtClean="0">
                <a:latin typeface="Arial Narrow" panose="020B0606020202030204" pitchFamily="34" charset="0"/>
              </a:rPr>
              <a:t>Harmonise </a:t>
            </a:r>
            <a:r>
              <a:rPr lang="en-ZA" sz="2000" dirty="0">
                <a:latin typeface="Arial Narrow" panose="020B0606020202030204" pitchFamily="34" charset="0"/>
              </a:rPr>
              <a:t>hunting practices with other conservation-related practices within the </a:t>
            </a:r>
            <a:r>
              <a:rPr lang="en-ZA" sz="2000" b="1" dirty="0">
                <a:latin typeface="Arial Narrow" panose="020B0606020202030204" pitchFamily="34" charset="0"/>
              </a:rPr>
              <a:t>broader integrated system</a:t>
            </a:r>
            <a:r>
              <a:rPr lang="en-ZA" sz="2000" dirty="0">
                <a:latin typeface="Arial Narrow" panose="020B0606020202030204" pitchFamily="34" charset="0"/>
              </a:rPr>
              <a:t>.</a:t>
            </a:r>
          </a:p>
          <a:p>
            <a:pPr marL="457200" lvl="0" indent="-457200">
              <a:lnSpc>
                <a:spcPct val="150000"/>
              </a:lnSpc>
              <a:buFont typeface="+mj-lt"/>
              <a:buAutoNum type="alphaLcPeriod"/>
            </a:pPr>
            <a:r>
              <a:rPr lang="en-ZA" sz="2000" dirty="0">
                <a:latin typeface="Arial Narrow" panose="020B0606020202030204" pitchFamily="34" charset="0"/>
              </a:rPr>
              <a:t>S</a:t>
            </a:r>
            <a:r>
              <a:rPr lang="en-ZA" sz="2000" dirty="0" smtClean="0">
                <a:latin typeface="Arial Narrow" panose="020B0606020202030204" pitchFamily="34" charset="0"/>
              </a:rPr>
              <a:t>upport reserve specific </a:t>
            </a:r>
            <a:r>
              <a:rPr lang="en-ZA" sz="2000" b="1" dirty="0" smtClean="0">
                <a:latin typeface="Arial Narrow" panose="020B0606020202030204" pitchFamily="34" charset="0"/>
              </a:rPr>
              <a:t>social </a:t>
            </a:r>
            <a:r>
              <a:rPr lang="en-ZA" sz="2000" b="1" dirty="0">
                <a:latin typeface="Arial Narrow" panose="020B0606020202030204" pitchFamily="34" charset="0"/>
              </a:rPr>
              <a:t>investment initiatives </a:t>
            </a:r>
            <a:r>
              <a:rPr lang="en-ZA" sz="2000" dirty="0">
                <a:latin typeface="Arial Narrow" panose="020B0606020202030204" pitchFamily="34" charset="0"/>
              </a:rPr>
              <a:t>within </a:t>
            </a:r>
            <a:r>
              <a:rPr lang="en-ZA" sz="2000" dirty="0" smtClean="0">
                <a:latin typeface="Arial Narrow" panose="020B0606020202030204" pitchFamily="34" charset="0"/>
              </a:rPr>
              <a:t>communities</a:t>
            </a:r>
            <a:endParaRPr lang="en-ZA" sz="2000" dirty="0">
              <a:latin typeface="Arial Narrow" panose="020B0606020202030204" pitchFamily="34" charset="0"/>
            </a:endParaRPr>
          </a:p>
          <a:p>
            <a:pPr marL="457200" lvl="0" indent="-457200">
              <a:lnSpc>
                <a:spcPct val="150000"/>
              </a:lnSpc>
              <a:buFont typeface="+mj-lt"/>
              <a:buAutoNum type="alphaLcPeriod"/>
            </a:pPr>
            <a:r>
              <a:rPr lang="en-ZA" sz="2000" dirty="0" smtClean="0">
                <a:latin typeface="Arial Narrow" panose="020B0606020202030204" pitchFamily="34" charset="0"/>
              </a:rPr>
              <a:t>Develop </a:t>
            </a:r>
            <a:r>
              <a:rPr lang="en-ZA" sz="2000" dirty="0">
                <a:latin typeface="Arial Narrow" panose="020B0606020202030204" pitchFamily="34" charset="0"/>
              </a:rPr>
              <a:t>transparent </a:t>
            </a:r>
            <a:r>
              <a:rPr lang="en-ZA" sz="2000" b="1" dirty="0">
                <a:latin typeface="Arial Narrow" panose="020B0606020202030204" pitchFamily="34" charset="0"/>
              </a:rPr>
              <a:t>co-operative</a:t>
            </a:r>
            <a:r>
              <a:rPr lang="en-ZA" sz="2000" dirty="0">
                <a:latin typeface="Arial Narrow" panose="020B0606020202030204" pitchFamily="34" charset="0"/>
              </a:rPr>
              <a:t> </a:t>
            </a:r>
            <a:r>
              <a:rPr lang="en-ZA" sz="2000" dirty="0" smtClean="0">
                <a:latin typeface="Arial Narrow" panose="020B0606020202030204" pitchFamily="34" charset="0"/>
              </a:rPr>
              <a:t>hunting arrangements </a:t>
            </a:r>
            <a:r>
              <a:rPr lang="en-ZA" sz="2000" dirty="0">
                <a:latin typeface="Arial Narrow" panose="020B0606020202030204" pitchFamily="34" charset="0"/>
              </a:rPr>
              <a:t>and </a:t>
            </a:r>
            <a:r>
              <a:rPr lang="en-ZA" sz="2000" b="1" dirty="0">
                <a:latin typeface="Arial Narrow" panose="020B0606020202030204" pitchFamily="34" charset="0"/>
              </a:rPr>
              <a:t>“best practice</a:t>
            </a:r>
            <a:r>
              <a:rPr lang="en-ZA" sz="2000" b="1" dirty="0" smtClean="0">
                <a:latin typeface="Arial Narrow" panose="020B0606020202030204" pitchFamily="34" charset="0"/>
              </a:rPr>
              <a:t>”</a:t>
            </a:r>
            <a:endParaRPr lang="en-ZA" sz="2000" dirty="0">
              <a:latin typeface="Arial Narrow" panose="020B0606020202030204" pitchFamily="34" charset="0"/>
            </a:endParaRPr>
          </a:p>
          <a:p>
            <a:pPr marL="457200" lvl="0" indent="-457200">
              <a:lnSpc>
                <a:spcPct val="150000"/>
              </a:lnSpc>
              <a:buFont typeface="+mj-lt"/>
              <a:buAutoNum type="alphaLcPeriod"/>
            </a:pPr>
            <a:r>
              <a:rPr lang="en-ZA" sz="2000" dirty="0" smtClean="0">
                <a:latin typeface="Arial Narrow" panose="020B0606020202030204" pitchFamily="34" charset="0"/>
              </a:rPr>
              <a:t>Promote </a:t>
            </a:r>
            <a:r>
              <a:rPr lang="en-ZA" sz="2000" b="1" dirty="0">
                <a:latin typeface="Arial Narrow" panose="020B0606020202030204" pitchFamily="34" charset="0"/>
              </a:rPr>
              <a:t>good governance </a:t>
            </a:r>
            <a:r>
              <a:rPr lang="en-ZA" sz="2000" dirty="0">
                <a:latin typeface="Arial Narrow" panose="020B0606020202030204" pitchFamily="34" charset="0"/>
              </a:rPr>
              <a:t>by reporting, monitoring and evaluating </a:t>
            </a:r>
            <a:r>
              <a:rPr lang="en-ZA" sz="2000" dirty="0" smtClean="0">
                <a:latin typeface="Arial Narrow" panose="020B0606020202030204" pitchFamily="34" charset="0"/>
              </a:rPr>
              <a:t>hunting practices</a:t>
            </a:r>
            <a:endParaRPr lang="en-ZA" sz="2000" dirty="0">
              <a:latin typeface="Arial Narrow" panose="020B0606020202030204" pitchFamily="34" charset="0"/>
            </a:endParaRPr>
          </a:p>
          <a:p>
            <a:pPr marL="457200" lvl="0" indent="-457200">
              <a:lnSpc>
                <a:spcPct val="150000"/>
              </a:lnSpc>
              <a:buFont typeface="+mj-lt"/>
              <a:buAutoNum type="alphaLcPeriod"/>
            </a:pPr>
            <a:r>
              <a:rPr lang="en-ZA" sz="2000" dirty="0" smtClean="0">
                <a:latin typeface="Arial Narrow" panose="020B0606020202030204" pitchFamily="34" charset="0"/>
              </a:rPr>
              <a:t>Develop </a:t>
            </a:r>
            <a:r>
              <a:rPr lang="en-ZA" sz="2000" dirty="0">
                <a:latin typeface="Arial Narrow" panose="020B0606020202030204" pitchFamily="34" charset="0"/>
              </a:rPr>
              <a:t>a shared communication strategy and protocols on </a:t>
            </a:r>
            <a:r>
              <a:rPr lang="en-ZA" sz="2000" b="1" dirty="0">
                <a:latin typeface="Arial Narrow" panose="020B0606020202030204" pitchFamily="34" charset="0"/>
              </a:rPr>
              <a:t>ethical and sustainable hunting </a:t>
            </a:r>
            <a:r>
              <a:rPr lang="en-ZA" sz="2000" b="1" dirty="0" smtClean="0">
                <a:latin typeface="Arial Narrow" panose="020B0606020202030204" pitchFamily="34" charset="0"/>
              </a:rPr>
              <a:t>practices </a:t>
            </a:r>
            <a:endParaRPr lang="en-ZA" sz="2000" b="1" dirty="0">
              <a:latin typeface="Arial Narrow" panose="020B0606020202030204" pitchFamily="34" charset="0"/>
            </a:endParaRPr>
          </a:p>
          <a:p>
            <a:pPr>
              <a:lnSpc>
                <a:spcPct val="150000"/>
              </a:lnSpc>
            </a:pPr>
            <a:endParaRPr lang="en-ZA" sz="2000" dirty="0">
              <a:latin typeface="Arial Narrow" panose="020B0606020202030204" pitchFamily="34" charset="0"/>
            </a:endParaRPr>
          </a:p>
        </p:txBody>
      </p:sp>
      <p:sp>
        <p:nvSpPr>
          <p:cNvPr id="4" name="Slide Number Placeholder 3"/>
          <p:cNvSpPr>
            <a:spLocks noGrp="1"/>
          </p:cNvSpPr>
          <p:nvPr>
            <p:ph type="sldNum" sz="quarter" idx="12"/>
          </p:nvPr>
        </p:nvSpPr>
        <p:spPr/>
        <p:txBody>
          <a:bodyPr/>
          <a:lstStyle/>
          <a:p>
            <a:fld id="{483A5CC8-11CA-47B1-83F9-2EAD5E080993}" type="slidenum">
              <a:rPr lang="en-US" altLang="en-US" smtClean="0"/>
              <a:pPr/>
              <a:t>5</a:t>
            </a:fld>
            <a:endParaRPr lang="en-US" altLang="en-US" dirty="0"/>
          </a:p>
        </p:txBody>
      </p:sp>
      <p:sp>
        <p:nvSpPr>
          <p:cNvPr id="5" name="TextBox 4"/>
          <p:cNvSpPr txBox="1"/>
          <p:nvPr/>
        </p:nvSpPr>
        <p:spPr>
          <a:xfrm>
            <a:off x="589659" y="1264778"/>
            <a:ext cx="11288209" cy="923330"/>
          </a:xfrm>
          <a:prstGeom prst="rect">
            <a:avLst/>
          </a:prstGeom>
          <a:noFill/>
        </p:spPr>
        <p:txBody>
          <a:bodyPr wrap="square" rtlCol="0">
            <a:spAutoFit/>
          </a:bodyPr>
          <a:lstStyle/>
          <a:p>
            <a:r>
              <a:rPr lang="en-ZA" b="1" dirty="0" smtClean="0"/>
              <a:t>In line with IUCN best practice principles, and now be standardised to be consistent for the entire GLTFCA through the Joint Management Board, and the GLTFCA/Greater Kruger Cooperative Agreement Process:</a:t>
            </a:r>
            <a:endParaRPr lang="en-ZA" b="1" dirty="0"/>
          </a:p>
        </p:txBody>
      </p:sp>
    </p:spTree>
    <p:extLst>
      <p:ext uri="{BB962C8B-B14F-4D97-AF65-F5344CB8AC3E}">
        <p14:creationId xmlns:p14="http://schemas.microsoft.com/office/powerpoint/2010/main" val="18475537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alphaModFix amt="0"/>
            <a:lum/>
          </a:blip>
          <a:srcRect/>
          <a:stretch>
            <a:fillRect/>
          </a:stretch>
        </a:blip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83A5CC8-11CA-47B1-83F9-2EAD5E080993}" type="slidenum">
              <a:rPr lang="en-US" altLang="en-US" smtClean="0"/>
              <a:pPr/>
              <a:t>6</a:t>
            </a:fld>
            <a:endParaRPr lang="en-US" altLang="en-US" dirty="0"/>
          </a:p>
        </p:txBody>
      </p:sp>
      <p:sp>
        <p:nvSpPr>
          <p:cNvPr id="5" name="Rectangle 4"/>
          <p:cNvSpPr/>
          <p:nvPr/>
        </p:nvSpPr>
        <p:spPr>
          <a:xfrm>
            <a:off x="426942" y="818355"/>
            <a:ext cx="11346023" cy="6019918"/>
          </a:xfrm>
          <a:prstGeom prst="rect">
            <a:avLst/>
          </a:prstGeom>
        </p:spPr>
        <p:txBody>
          <a:bodyPr wrap="square">
            <a:spAutoFit/>
          </a:bodyPr>
          <a:lstStyle/>
          <a:p>
            <a:pPr marL="342900" lvl="0" indent="-342900">
              <a:lnSpc>
                <a:spcPct val="107000"/>
              </a:lnSpc>
              <a:spcAft>
                <a:spcPts val="0"/>
              </a:spcAft>
              <a:buFont typeface="+mj-lt"/>
              <a:buAutoNum type="arabicPeriod"/>
            </a:pPr>
            <a:r>
              <a:rPr lang="en-ZA" sz="2400" b="1" dirty="0">
                <a:latin typeface="Calibri" panose="020F0502020204030204" pitchFamily="34" charset="0"/>
                <a:ea typeface="Calibri" panose="020F0502020204030204" pitchFamily="34" charset="0"/>
                <a:cs typeface="Times New Roman" panose="02020603050405020304" pitchFamily="18" charset="0"/>
              </a:rPr>
              <a:t>Step 1 – Governance  </a:t>
            </a:r>
            <a:r>
              <a:rPr lang="en-ZA" sz="2400" dirty="0">
                <a:latin typeface="Calibri" panose="020F0502020204030204" pitchFamily="34" charset="0"/>
                <a:ea typeface="Calibri" panose="020F0502020204030204" pitchFamily="34" charset="0"/>
                <a:cs typeface="Times New Roman" panose="02020603050405020304" pitchFamily="18" charset="0"/>
              </a:rPr>
              <a:t>- </a:t>
            </a:r>
            <a:r>
              <a:rPr lang="en-ZA" sz="2400" dirty="0" smtClean="0">
                <a:latin typeface="Calibri" panose="020F0502020204030204" pitchFamily="34" charset="0"/>
                <a:ea typeface="Calibri" panose="020F0502020204030204" pitchFamily="34" charset="0"/>
                <a:cs typeface="Times New Roman" panose="02020603050405020304" pitchFamily="18" charset="0"/>
              </a:rPr>
              <a:t>verify </a:t>
            </a:r>
            <a:r>
              <a:rPr lang="en-ZA" sz="2400" dirty="0">
                <a:latin typeface="Calibri" panose="020F0502020204030204" pitchFamily="34" charset="0"/>
                <a:ea typeface="Calibri" panose="020F0502020204030204" pitchFamily="34" charset="0"/>
                <a:cs typeface="Times New Roman" panose="02020603050405020304" pitchFamily="18" charset="0"/>
              </a:rPr>
              <a:t>that entity management plans and constitutions </a:t>
            </a:r>
            <a:r>
              <a:rPr lang="en-ZA" sz="2400" dirty="0" smtClean="0">
                <a:latin typeface="Calibri" panose="020F0502020204030204" pitchFamily="34" charset="0"/>
                <a:ea typeface="Calibri" panose="020F0502020204030204" pitchFamily="34" charset="0"/>
                <a:cs typeface="Times New Roman" panose="02020603050405020304" pitchFamily="18" charset="0"/>
              </a:rPr>
              <a:t>allow </a:t>
            </a:r>
            <a:r>
              <a:rPr lang="en-ZA" sz="2400" dirty="0">
                <a:latin typeface="Calibri" panose="020F0502020204030204" pitchFamily="34" charset="0"/>
                <a:ea typeface="Calibri" panose="020F0502020204030204" pitchFamily="34" charset="0"/>
                <a:cs typeface="Times New Roman" panose="02020603050405020304" pitchFamily="18" charset="0"/>
              </a:rPr>
              <a:t>for resource use.  </a:t>
            </a:r>
          </a:p>
          <a:p>
            <a:pPr marL="342900" lvl="0" indent="-342900">
              <a:lnSpc>
                <a:spcPct val="107000"/>
              </a:lnSpc>
              <a:spcAft>
                <a:spcPts val="0"/>
              </a:spcAft>
              <a:buFont typeface="+mj-lt"/>
              <a:buAutoNum type="arabicPeriod"/>
            </a:pPr>
            <a:r>
              <a:rPr lang="en-ZA" sz="2400" b="1" dirty="0">
                <a:latin typeface="Calibri" panose="020F0502020204030204" pitchFamily="34" charset="0"/>
                <a:ea typeface="Calibri" panose="020F0502020204030204" pitchFamily="34" charset="0"/>
                <a:cs typeface="Times New Roman" panose="02020603050405020304" pitchFamily="18" charset="0"/>
              </a:rPr>
              <a:t>Step 2 – </a:t>
            </a:r>
            <a:r>
              <a:rPr lang="en-ZA" sz="2400" dirty="0">
                <a:latin typeface="Calibri" panose="020F0502020204030204" pitchFamily="34" charset="0"/>
                <a:ea typeface="Calibri" panose="020F0502020204030204" pitchFamily="34" charset="0"/>
                <a:cs typeface="Times New Roman" panose="02020603050405020304" pitchFamily="18" charset="0"/>
              </a:rPr>
              <a:t>Census, other ecological, specialist studies, observation reports submitted and discussed.  </a:t>
            </a:r>
            <a:endParaRPr lang="en-ZA" sz="2400" dirty="0" smtClean="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Arial" panose="020B0604020202020204" pitchFamily="34" charset="0"/>
              <a:buChar char="•"/>
            </a:pPr>
            <a:r>
              <a:rPr lang="en-ZA" sz="2400" dirty="0" smtClean="0">
                <a:latin typeface="Calibri" panose="020F0502020204030204" pitchFamily="34" charset="0"/>
                <a:ea typeface="Calibri" panose="020F0502020204030204" pitchFamily="34" charset="0"/>
                <a:cs typeface="Times New Roman" panose="02020603050405020304" pitchFamily="18" charset="0"/>
              </a:rPr>
              <a:t>This </a:t>
            </a:r>
            <a:r>
              <a:rPr lang="en-ZA" sz="2400" dirty="0">
                <a:latin typeface="Calibri" panose="020F0502020204030204" pitchFamily="34" charset="0"/>
                <a:ea typeface="Calibri" panose="020F0502020204030204" pitchFamily="34" charset="0"/>
                <a:cs typeface="Times New Roman" panose="02020603050405020304" pitchFamily="18" charset="0"/>
              </a:rPr>
              <a:t>is an open system, therefore reports of the areas open to the KNP is submitted, such as the APNR entities, and LEDET managed areas open to KNP (Limpopo Province).  </a:t>
            </a:r>
            <a:endParaRPr lang="en-ZA" sz="2400" dirty="0" smtClean="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Arial" panose="020B0604020202020204" pitchFamily="34" charset="0"/>
              <a:buChar char="•"/>
            </a:pPr>
            <a:r>
              <a:rPr lang="en-ZA" sz="2400" dirty="0" smtClean="0">
                <a:latin typeface="Calibri" panose="020F0502020204030204" pitchFamily="34" charset="0"/>
                <a:ea typeface="Calibri" panose="020F0502020204030204" pitchFamily="34" charset="0"/>
                <a:cs typeface="Times New Roman" panose="02020603050405020304" pitchFamily="18" charset="0"/>
              </a:rPr>
              <a:t>However</a:t>
            </a:r>
            <a:r>
              <a:rPr lang="en-ZA" sz="2400" dirty="0">
                <a:latin typeface="Calibri" panose="020F0502020204030204" pitchFamily="34" charset="0"/>
                <a:ea typeface="Calibri" panose="020F0502020204030204" pitchFamily="34" charset="0"/>
                <a:cs typeface="Times New Roman" panose="02020603050405020304" pitchFamily="18" charset="0"/>
              </a:rPr>
              <a:t>, information for the broader KNP as well as direct adjacent KNP area is also considered.  This is submitted around October each year.  </a:t>
            </a:r>
            <a:endParaRPr lang="en-ZA" sz="2400" dirty="0" smtClean="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Arial" panose="020B0604020202020204" pitchFamily="34" charset="0"/>
              <a:buChar char="•"/>
            </a:pPr>
            <a:r>
              <a:rPr lang="en-ZA" sz="2400" dirty="0" smtClean="0">
                <a:latin typeface="Calibri" panose="020F0502020204030204" pitchFamily="34" charset="0"/>
                <a:ea typeface="Calibri" panose="020F0502020204030204" pitchFamily="34" charset="0"/>
                <a:cs typeface="Times New Roman" panose="02020603050405020304" pitchFamily="18" charset="0"/>
              </a:rPr>
              <a:t>Such pre-off-take </a:t>
            </a:r>
            <a:r>
              <a:rPr lang="en-ZA" sz="2400" dirty="0">
                <a:latin typeface="Calibri" panose="020F0502020204030204" pitchFamily="34" charset="0"/>
                <a:ea typeface="Calibri" panose="020F0502020204030204" pitchFamily="34" charset="0"/>
                <a:cs typeface="Times New Roman" panose="02020603050405020304" pitchFamily="18" charset="0"/>
              </a:rPr>
              <a:t>meetings  are attended by the APNR</a:t>
            </a:r>
            <a:r>
              <a:rPr lang="en-ZA" sz="2400" dirty="0" smtClean="0">
                <a:latin typeface="Calibri" panose="020F0502020204030204" pitchFamily="34" charset="0"/>
                <a:ea typeface="Calibri" panose="020F0502020204030204" pitchFamily="34" charset="0"/>
                <a:cs typeface="Times New Roman" panose="02020603050405020304" pitchFamily="18" charset="0"/>
              </a:rPr>
              <a:t>, relevant reserve representatives (or which ever area open to the KNP), MTPA</a:t>
            </a:r>
            <a:r>
              <a:rPr lang="en-ZA" sz="2400" dirty="0">
                <a:latin typeface="Calibri" panose="020F0502020204030204" pitchFamily="34" charset="0"/>
                <a:ea typeface="Calibri" panose="020F0502020204030204" pitchFamily="34" charset="0"/>
                <a:cs typeface="Times New Roman" panose="02020603050405020304" pitchFamily="18" charset="0"/>
              </a:rPr>
              <a:t>, LEDET, SANParks and experts.  </a:t>
            </a:r>
            <a:endParaRPr lang="en-ZA" sz="2400" dirty="0" smtClean="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Arial" panose="020B0604020202020204" pitchFamily="34" charset="0"/>
              <a:buChar char="•"/>
            </a:pPr>
            <a:r>
              <a:rPr lang="en-ZA" sz="2400" dirty="0" smtClean="0">
                <a:latin typeface="Calibri" panose="020F0502020204030204" pitchFamily="34" charset="0"/>
                <a:ea typeface="Calibri" panose="020F0502020204030204" pitchFamily="34" charset="0"/>
                <a:cs typeface="Times New Roman" panose="02020603050405020304" pitchFamily="18" charset="0"/>
              </a:rPr>
              <a:t>The </a:t>
            </a:r>
            <a:r>
              <a:rPr lang="en-ZA" sz="2400" dirty="0">
                <a:latin typeface="Calibri" panose="020F0502020204030204" pitchFamily="34" charset="0"/>
                <a:ea typeface="Calibri" panose="020F0502020204030204" pitchFamily="34" charset="0"/>
                <a:cs typeface="Times New Roman" panose="02020603050405020304" pitchFamily="18" charset="0"/>
              </a:rPr>
              <a:t>information is then scrutinised, and recommendations are made in terms of ecological sustainability, governance and socio-economic aspects.  </a:t>
            </a:r>
            <a:endParaRPr lang="en-ZA" sz="2400" dirty="0" smtClean="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Arial" panose="020B0604020202020204" pitchFamily="34" charset="0"/>
              <a:buChar char="•"/>
            </a:pPr>
            <a:r>
              <a:rPr lang="en-ZA" sz="2400" dirty="0" smtClean="0">
                <a:latin typeface="Calibri" panose="020F0502020204030204" pitchFamily="34" charset="0"/>
                <a:ea typeface="Calibri" panose="020F0502020204030204" pitchFamily="34" charset="0"/>
                <a:cs typeface="Times New Roman" panose="02020603050405020304" pitchFamily="18" charset="0"/>
              </a:rPr>
              <a:t>This </a:t>
            </a:r>
            <a:r>
              <a:rPr lang="en-ZA" sz="2400" dirty="0">
                <a:latin typeface="Calibri" panose="020F0502020204030204" pitchFamily="34" charset="0"/>
                <a:ea typeface="Calibri" panose="020F0502020204030204" pitchFamily="34" charset="0"/>
                <a:cs typeface="Times New Roman" panose="02020603050405020304" pitchFamily="18" charset="0"/>
              </a:rPr>
              <a:t>includes reports on the  financial sustainability/funding models of the reserve, and the contribution of the resource use to the management of the reserve in support of the objectives and broader conservation estate</a:t>
            </a:r>
            <a:r>
              <a:rPr lang="en-ZA" sz="2400" dirty="0" smtClean="0">
                <a:latin typeface="Calibri" panose="020F0502020204030204" pitchFamily="34" charset="0"/>
                <a:ea typeface="Calibri" panose="020F0502020204030204" pitchFamily="34" charset="0"/>
                <a:cs typeface="Times New Roman" panose="02020603050405020304" pitchFamily="18" charset="0"/>
              </a:rPr>
              <a:t>.</a:t>
            </a:r>
            <a:endParaRPr lang="en-ZA" sz="2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Title 1"/>
          <p:cNvSpPr>
            <a:spLocks noGrp="1"/>
          </p:cNvSpPr>
          <p:nvPr>
            <p:ph type="title"/>
          </p:nvPr>
        </p:nvSpPr>
        <p:spPr>
          <a:xfrm>
            <a:off x="1234621" y="63704"/>
            <a:ext cx="9062112" cy="637853"/>
          </a:xfrm>
        </p:spPr>
        <p:txBody>
          <a:bodyPr/>
          <a:lstStyle/>
          <a:p>
            <a:r>
              <a:rPr lang="en-ZA" sz="2400" b="1" dirty="0" smtClean="0">
                <a:solidFill>
                  <a:schemeClr val="tx1"/>
                </a:solidFill>
              </a:rPr>
              <a:t>Steps being followed to inform quotas</a:t>
            </a:r>
            <a:endParaRPr lang="en-ZA" sz="2400" b="1" dirty="0">
              <a:solidFill>
                <a:schemeClr val="tx1"/>
              </a:solidFill>
            </a:endParaRPr>
          </a:p>
        </p:txBody>
      </p:sp>
    </p:spTree>
    <p:extLst>
      <p:ext uri="{BB962C8B-B14F-4D97-AF65-F5344CB8AC3E}">
        <p14:creationId xmlns:p14="http://schemas.microsoft.com/office/powerpoint/2010/main" val="363946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alphaModFix amt="0"/>
            <a:lum/>
          </a:blip>
          <a:srcRect/>
          <a:stretch>
            <a:fillRect/>
          </a:stretch>
        </a:blip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83A5CC8-11CA-47B1-83F9-2EAD5E080993}" type="slidenum">
              <a:rPr lang="en-US" altLang="en-US" smtClean="0"/>
              <a:pPr/>
              <a:t>7</a:t>
            </a:fld>
            <a:endParaRPr lang="en-US" altLang="en-US" dirty="0"/>
          </a:p>
        </p:txBody>
      </p:sp>
      <p:sp>
        <p:nvSpPr>
          <p:cNvPr id="5" name="Rectangle 4"/>
          <p:cNvSpPr/>
          <p:nvPr/>
        </p:nvSpPr>
        <p:spPr>
          <a:xfrm>
            <a:off x="482083" y="1096730"/>
            <a:ext cx="11346023" cy="5624745"/>
          </a:xfrm>
          <a:prstGeom prst="rect">
            <a:avLst/>
          </a:prstGeom>
        </p:spPr>
        <p:txBody>
          <a:bodyPr wrap="square">
            <a:spAutoFit/>
          </a:bodyPr>
          <a:lstStyle/>
          <a:p>
            <a:pPr marL="342900" indent="-342900">
              <a:lnSpc>
                <a:spcPct val="107000"/>
              </a:lnSpc>
              <a:buFont typeface="+mj-lt"/>
              <a:buAutoNum type="arabicPeriod"/>
            </a:pPr>
            <a:r>
              <a:rPr lang="en-ZA" sz="2400" b="1"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Step </a:t>
            </a:r>
            <a:r>
              <a:rPr lang="en-ZA" sz="24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3:  </a:t>
            </a:r>
            <a:r>
              <a:rPr lang="en-ZA" sz="2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Post-off take reports of the previous year are submitted, together with the above.  </a:t>
            </a:r>
            <a:endParaRPr lang="en-ZA" sz="24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buFont typeface="Arial" panose="020B0604020202020204" pitchFamily="34" charset="0"/>
              <a:buChar char="•"/>
            </a:pPr>
            <a:r>
              <a:rPr lang="en-ZA" sz="24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This </a:t>
            </a:r>
            <a:r>
              <a:rPr lang="en-ZA" sz="2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includes demographics (of the off-takes), an operational report  by each reserve, measurements of species taken off, the age species, number of animals taken off, outfitter, reserve representative, permit number, compliance with the protocol</a:t>
            </a:r>
            <a:r>
              <a:rPr lang="en-ZA" sz="24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a:t>
            </a:r>
          </a:p>
          <a:p>
            <a:pPr marL="342900" indent="-342900">
              <a:lnSpc>
                <a:spcPct val="107000"/>
              </a:lnSpc>
              <a:buFont typeface="Arial" panose="020B0604020202020204" pitchFamily="34" charset="0"/>
              <a:buChar char="•"/>
            </a:pPr>
            <a:r>
              <a:rPr lang="en-ZA" sz="24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Past season compliance reports, and intervention taken, to be submitted.</a:t>
            </a:r>
          </a:p>
          <a:p>
            <a:pPr>
              <a:lnSpc>
                <a:spcPct val="107000"/>
              </a:lnSpc>
            </a:pPr>
            <a:endParaRPr lang="en-ZA" sz="24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ZA" sz="2400" b="1"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2. Step </a:t>
            </a:r>
            <a:r>
              <a:rPr lang="en-ZA" sz="24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4:  </a:t>
            </a:r>
            <a:r>
              <a:rPr lang="en-ZA" sz="2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The pre- and post off-take reports are discussed, and recommendations are made, based on ecological, governance, social-economic and other considerations, as guided by the legal framework, and IUCN responsible and best practice guidelines</a:t>
            </a:r>
            <a:r>
              <a:rPr lang="en-ZA" sz="24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a:t>
            </a:r>
          </a:p>
          <a:p>
            <a:pPr>
              <a:lnSpc>
                <a:spcPct val="107000"/>
              </a:lnSpc>
            </a:pPr>
            <a:endParaRPr lang="en-ZA" sz="24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ZA" sz="2400" b="1"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3. Step </a:t>
            </a:r>
            <a:r>
              <a:rPr lang="en-ZA" sz="24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5:   </a:t>
            </a:r>
            <a:r>
              <a:rPr lang="en-ZA" sz="2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Submission of the recommended off-take quotas to the EXCO structures of the adjacent conservation areas, for sign off.  The inputs of SANParks, LEDET and MTPA are incorporated.</a:t>
            </a:r>
          </a:p>
        </p:txBody>
      </p:sp>
      <p:sp>
        <p:nvSpPr>
          <p:cNvPr id="6" name="Title 1"/>
          <p:cNvSpPr>
            <a:spLocks noGrp="1"/>
          </p:cNvSpPr>
          <p:nvPr>
            <p:ph type="title"/>
          </p:nvPr>
        </p:nvSpPr>
        <p:spPr>
          <a:xfrm>
            <a:off x="1097888" y="180502"/>
            <a:ext cx="9062112" cy="637853"/>
          </a:xfrm>
        </p:spPr>
        <p:txBody>
          <a:bodyPr/>
          <a:lstStyle/>
          <a:p>
            <a:r>
              <a:rPr lang="en-ZA" sz="2400" b="1" dirty="0" smtClean="0">
                <a:solidFill>
                  <a:schemeClr val="tx1"/>
                </a:solidFill>
              </a:rPr>
              <a:t>Steps being followed to inform quotas</a:t>
            </a:r>
            <a:endParaRPr lang="en-ZA" sz="2400" b="1" dirty="0">
              <a:solidFill>
                <a:schemeClr val="tx1"/>
              </a:solidFill>
            </a:endParaRPr>
          </a:p>
        </p:txBody>
      </p:sp>
    </p:spTree>
    <p:extLst>
      <p:ext uri="{BB962C8B-B14F-4D97-AF65-F5344CB8AC3E}">
        <p14:creationId xmlns:p14="http://schemas.microsoft.com/office/powerpoint/2010/main" val="20632899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alphaModFix amt="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alpha val="0"/>
            </a:schemeClr>
          </a:solidFill>
        </p:spPr>
        <p:txBody>
          <a:bodyPr/>
          <a:lstStyle/>
          <a:p>
            <a:r>
              <a:rPr lang="en-ZA" sz="3200" b="1" dirty="0" smtClean="0"/>
              <a:t>Supporting information to be submitted:</a:t>
            </a:r>
            <a:endParaRPr lang="en-ZA" sz="3200" b="1" dirty="0"/>
          </a:p>
        </p:txBody>
      </p:sp>
      <p:sp>
        <p:nvSpPr>
          <p:cNvPr id="3" name="Content Placeholder 2"/>
          <p:cNvSpPr>
            <a:spLocks noGrp="1"/>
          </p:cNvSpPr>
          <p:nvPr>
            <p:ph idx="1"/>
          </p:nvPr>
        </p:nvSpPr>
        <p:spPr/>
        <p:txBody>
          <a:bodyPr/>
          <a:lstStyle/>
          <a:p>
            <a:pPr lvl="0"/>
            <a:r>
              <a:rPr lang="en-ZA" sz="2400" dirty="0" smtClean="0"/>
              <a:t>Ecological studies, including census </a:t>
            </a:r>
            <a:r>
              <a:rPr lang="en-ZA" sz="2400" dirty="0"/>
              <a:t>reports</a:t>
            </a:r>
          </a:p>
          <a:p>
            <a:pPr lvl="0"/>
            <a:r>
              <a:rPr lang="en-ZA" sz="2400" dirty="0"/>
              <a:t>Specialists reports, including any veterinary reports, if required</a:t>
            </a:r>
          </a:p>
          <a:p>
            <a:pPr lvl="0"/>
            <a:r>
              <a:rPr lang="en-ZA" sz="2400" dirty="0"/>
              <a:t>Signed </a:t>
            </a:r>
            <a:r>
              <a:rPr lang="en-ZA" sz="2400" dirty="0" smtClean="0"/>
              <a:t>protocols</a:t>
            </a:r>
          </a:p>
          <a:p>
            <a:pPr lvl="0"/>
            <a:r>
              <a:rPr lang="en-ZA" sz="2400" dirty="0" smtClean="0"/>
              <a:t>Past season non compliance reports</a:t>
            </a:r>
          </a:p>
          <a:p>
            <a:pPr lvl="0"/>
            <a:r>
              <a:rPr lang="en-ZA" sz="2400" dirty="0" smtClean="0"/>
              <a:t>Service level agreements (e.g. in the case of LEDET co-managed areas)</a:t>
            </a:r>
            <a:endParaRPr lang="en-ZA" sz="2400" dirty="0"/>
          </a:p>
          <a:p>
            <a:pPr lvl="0"/>
            <a:r>
              <a:rPr lang="en-ZA" sz="2400" dirty="0"/>
              <a:t>Post off-take reports</a:t>
            </a:r>
          </a:p>
          <a:p>
            <a:pPr lvl="0"/>
            <a:r>
              <a:rPr lang="en-ZA" sz="2400" dirty="0"/>
              <a:t>Entities Management Plans/Elephant Managements </a:t>
            </a:r>
            <a:r>
              <a:rPr lang="en-ZA" sz="2400" dirty="0" smtClean="0"/>
              <a:t>plans (made available)</a:t>
            </a:r>
            <a:endParaRPr lang="en-ZA" sz="2400" dirty="0"/>
          </a:p>
          <a:p>
            <a:pPr lvl="0"/>
            <a:r>
              <a:rPr lang="en-ZA" sz="2400" dirty="0" smtClean="0"/>
              <a:t>Any </a:t>
            </a:r>
            <a:r>
              <a:rPr lang="en-ZA" sz="2400" dirty="0"/>
              <a:t>further due diligence reports, as required</a:t>
            </a:r>
          </a:p>
          <a:p>
            <a:endParaRPr lang="en-ZA" sz="2400" dirty="0"/>
          </a:p>
        </p:txBody>
      </p:sp>
      <p:sp>
        <p:nvSpPr>
          <p:cNvPr id="4" name="Slide Number Placeholder 3"/>
          <p:cNvSpPr>
            <a:spLocks noGrp="1"/>
          </p:cNvSpPr>
          <p:nvPr>
            <p:ph type="sldNum" sz="quarter" idx="12"/>
          </p:nvPr>
        </p:nvSpPr>
        <p:spPr/>
        <p:txBody>
          <a:bodyPr/>
          <a:lstStyle/>
          <a:p>
            <a:fld id="{483A5CC8-11CA-47B1-83F9-2EAD5E080993}" type="slidenum">
              <a:rPr lang="en-US" altLang="en-US" smtClean="0"/>
              <a:pPr/>
              <a:t>8</a:t>
            </a:fld>
            <a:endParaRPr lang="en-US" altLang="en-US" dirty="0"/>
          </a:p>
        </p:txBody>
      </p:sp>
    </p:spTree>
    <p:extLst>
      <p:ext uri="{BB962C8B-B14F-4D97-AF65-F5344CB8AC3E}">
        <p14:creationId xmlns:p14="http://schemas.microsoft.com/office/powerpoint/2010/main" val="1783276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alphaModFix amt="0"/>
            <a:lum/>
          </a:blip>
          <a:srcRect/>
          <a:stretch>
            <a:fillRect/>
          </a:stretch>
        </a:blip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83A5CC8-11CA-47B1-83F9-2EAD5E080993}" type="slidenum">
              <a:rPr lang="en-US" altLang="en-US" smtClean="0"/>
              <a:pPr/>
              <a:t>9</a:t>
            </a:fld>
            <a:endParaRPr lang="en-US" altLang="en-US" dirty="0"/>
          </a:p>
        </p:txBody>
      </p:sp>
      <p:graphicFrame>
        <p:nvGraphicFramePr>
          <p:cNvPr id="5" name="Diagram 4"/>
          <p:cNvGraphicFramePr/>
          <p:nvPr>
            <p:extLst>
              <p:ext uri="{D42A27DB-BD31-4B8C-83A1-F6EECF244321}">
                <p14:modId xmlns:p14="http://schemas.microsoft.com/office/powerpoint/2010/main" val="3465425874"/>
              </p:ext>
            </p:extLst>
          </p:nvPr>
        </p:nvGraphicFramePr>
        <p:xfrm>
          <a:off x="10895" y="124599"/>
          <a:ext cx="9838109"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6" name="Group 5"/>
          <p:cNvGrpSpPr/>
          <p:nvPr/>
        </p:nvGrpSpPr>
        <p:grpSpPr>
          <a:xfrm>
            <a:off x="3095505" y="5674539"/>
            <a:ext cx="7575343" cy="975360"/>
            <a:chOff x="0" y="0"/>
            <a:chExt cx="7575343" cy="975360"/>
          </a:xfrm>
        </p:grpSpPr>
        <p:sp>
          <p:nvSpPr>
            <p:cNvPr id="7" name="Rounded Rectangle 6"/>
            <p:cNvSpPr/>
            <p:nvPr/>
          </p:nvSpPr>
          <p:spPr>
            <a:xfrm>
              <a:off x="0" y="0"/>
              <a:ext cx="7575343" cy="975360"/>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Rounded Rectangle 4"/>
            <p:cNvSpPr/>
            <p:nvPr/>
          </p:nvSpPr>
          <p:spPr>
            <a:xfrm>
              <a:off x="28567" y="28567"/>
              <a:ext cx="6408737" cy="91822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ZA" sz="1600" kern="1200" dirty="0" smtClean="0">
                  <a:solidFill>
                    <a:schemeClr val="tx1"/>
                  </a:solidFill>
                </a:rPr>
                <a:t>Step 6. MTPA or LEDET issues the permits, considering recommendations.  Might request further supporting information.  Official feedback to all parties, including KNP.</a:t>
              </a:r>
              <a:endParaRPr lang="en-ZA" sz="1600" kern="1200" dirty="0">
                <a:solidFill>
                  <a:schemeClr val="tx1"/>
                </a:solidFill>
              </a:endParaRPr>
            </a:p>
          </p:txBody>
        </p:sp>
      </p:grpSp>
      <p:grpSp>
        <p:nvGrpSpPr>
          <p:cNvPr id="9" name="Group 8"/>
          <p:cNvGrpSpPr/>
          <p:nvPr/>
        </p:nvGrpSpPr>
        <p:grpSpPr>
          <a:xfrm>
            <a:off x="9195707" y="5263067"/>
            <a:ext cx="633984" cy="633984"/>
            <a:chOff x="8619857" y="4039616"/>
            <a:chExt cx="633984" cy="633984"/>
          </a:xfrm>
        </p:grpSpPr>
        <p:sp>
          <p:nvSpPr>
            <p:cNvPr id="10" name="Down Arrow 9"/>
            <p:cNvSpPr/>
            <p:nvPr/>
          </p:nvSpPr>
          <p:spPr>
            <a:xfrm>
              <a:off x="8619857" y="4039616"/>
              <a:ext cx="633984" cy="633984"/>
            </a:xfrm>
            <a:prstGeom prst="downArrow">
              <a:avLst>
                <a:gd name="adj1" fmla="val 55000"/>
                <a:gd name="adj2" fmla="val 45000"/>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1" name="Down Arrow 4"/>
            <p:cNvSpPr/>
            <p:nvPr/>
          </p:nvSpPr>
          <p:spPr>
            <a:xfrm>
              <a:off x="8762503" y="4039616"/>
              <a:ext cx="348692" cy="47707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endParaRPr lang="en-ZA" sz="1600" kern="1200">
                <a:solidFill>
                  <a:schemeClr val="tx1"/>
                </a:solidFill>
              </a:endParaRPr>
            </a:p>
          </p:txBody>
        </p:sp>
      </p:grpSp>
      <p:sp>
        <p:nvSpPr>
          <p:cNvPr id="2" name="TextBox 1"/>
          <p:cNvSpPr txBox="1"/>
          <p:nvPr/>
        </p:nvSpPr>
        <p:spPr>
          <a:xfrm>
            <a:off x="8929883" y="0"/>
            <a:ext cx="2971560" cy="3293209"/>
          </a:xfrm>
          <a:prstGeom prst="rect">
            <a:avLst/>
          </a:prstGeom>
          <a:solidFill>
            <a:schemeClr val="accent3">
              <a:lumMod val="75000"/>
            </a:schemeClr>
          </a:solidFill>
        </p:spPr>
        <p:txBody>
          <a:bodyPr wrap="square" rtlCol="0">
            <a:spAutoFit/>
          </a:bodyPr>
          <a:lstStyle/>
          <a:p>
            <a:r>
              <a:rPr lang="en-ZA" sz="1600" b="1" dirty="0"/>
              <a:t>Provincial Conservation authority</a:t>
            </a:r>
          </a:p>
          <a:p>
            <a:endParaRPr lang="en-ZA" sz="1600" dirty="0"/>
          </a:p>
          <a:p>
            <a:pPr marL="285750" indent="-285750">
              <a:buFont typeface="Arial" panose="020B0604020202020204" pitchFamily="34" charset="0"/>
              <a:buChar char="•"/>
            </a:pPr>
            <a:r>
              <a:rPr lang="en-ZA" sz="1600" dirty="0"/>
              <a:t>Issue, regulate, regularise conservation areas</a:t>
            </a:r>
          </a:p>
          <a:p>
            <a:endParaRPr lang="en-ZA" sz="1600" b="1" dirty="0" smtClean="0"/>
          </a:p>
          <a:p>
            <a:r>
              <a:rPr lang="en-ZA" sz="1600" b="1" dirty="0" smtClean="0"/>
              <a:t>KNP’s Mandate:</a:t>
            </a:r>
          </a:p>
          <a:p>
            <a:endParaRPr lang="en-ZA" sz="1600" dirty="0"/>
          </a:p>
          <a:p>
            <a:pPr marL="285750" indent="-285750">
              <a:buFont typeface="Arial" panose="020B0604020202020204" pitchFamily="34" charset="0"/>
              <a:buChar char="•"/>
            </a:pPr>
            <a:r>
              <a:rPr lang="en-ZA" sz="1600" dirty="0" smtClean="0"/>
              <a:t>Comment, facilitate GLTFCA institutional processes from a conservation perspective</a:t>
            </a:r>
          </a:p>
          <a:p>
            <a:endParaRPr lang="en-ZA" sz="1600" dirty="0"/>
          </a:p>
        </p:txBody>
      </p:sp>
    </p:spTree>
    <p:extLst>
      <p:ext uri="{BB962C8B-B14F-4D97-AF65-F5344CB8AC3E}">
        <p14:creationId xmlns:p14="http://schemas.microsoft.com/office/powerpoint/2010/main" val="2715348201"/>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de3">
  <a:themeElements>
    <a:clrScheme name="slide3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lide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lide3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lide3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lide3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lide3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lide3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lide3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lide3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lide3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lide3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lide3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lide3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lide3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slide3">
  <a:themeElements>
    <a:clrScheme name="slide3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lide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lide3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lide3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lide3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lide3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lide3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lide3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lide3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lide3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lide3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lide3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lide3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lide3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4_slide3">
  <a:themeElements>
    <a:clrScheme name="slide3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lide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lide3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lide3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lide3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lide3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lide3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lide3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lide3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lide3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lide3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lide3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lide3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lide3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slide3">
  <a:themeElements>
    <a:clrScheme name="slide3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lide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lide3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lide3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lide3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lide3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lide3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lide3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lide3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lide3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lide3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lide3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lide3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lide3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1733</TotalTime>
  <Words>1277</Words>
  <Application>Microsoft Office PowerPoint</Application>
  <PresentationFormat>Widescreen</PresentationFormat>
  <Paragraphs>105</Paragraphs>
  <Slides>10</Slides>
  <Notes>0</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10</vt:i4>
      </vt:variant>
    </vt:vector>
  </HeadingPairs>
  <TitlesOfParts>
    <vt:vector size="18" baseType="lpstr">
      <vt:lpstr>Arial</vt:lpstr>
      <vt:lpstr>Arial Narrow</vt:lpstr>
      <vt:lpstr>Calibri</vt:lpstr>
      <vt:lpstr>Times New Roman</vt:lpstr>
      <vt:lpstr>slide3</vt:lpstr>
      <vt:lpstr>2_slide3</vt:lpstr>
      <vt:lpstr>4_slide3</vt:lpstr>
      <vt:lpstr>1_slide3</vt:lpstr>
      <vt:lpstr>PowerPoint Presentation</vt:lpstr>
      <vt:lpstr>PowerPoint Presentation</vt:lpstr>
      <vt:lpstr>Fundamental considerations within the Greater Kruger system</vt:lpstr>
      <vt:lpstr>Clarification of mandates</vt:lpstr>
      <vt:lpstr>Greater Kruger Hunting Protocol Objectives</vt:lpstr>
      <vt:lpstr>Steps being followed to inform quotas</vt:lpstr>
      <vt:lpstr>Steps being followed to inform quotas</vt:lpstr>
      <vt:lpstr>Supporting information to be submitted:</vt:lpstr>
      <vt:lpstr>PowerPoint Presentation</vt:lpstr>
      <vt:lpstr>Final thoughts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Marisa Coetzee</dc:creator>
  <cp:lastModifiedBy>Tyhileka Madubela</cp:lastModifiedBy>
  <cp:revision>237</cp:revision>
  <dcterms:created xsi:type="dcterms:W3CDTF">2018-07-25T07:47:16Z</dcterms:created>
  <dcterms:modified xsi:type="dcterms:W3CDTF">2018-08-22T08:30:58Z</dcterms:modified>
</cp:coreProperties>
</file>