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57" r:id="rId3"/>
    <p:sldId id="270" r:id="rId4"/>
    <p:sldId id="271" r:id="rId5"/>
    <p:sldId id="272" r:id="rId6"/>
    <p:sldId id="274" r:id="rId7"/>
    <p:sldId id="273" r:id="rId8"/>
    <p:sldId id="269"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632"/>
  </p:normalViewPr>
  <p:slideViewPr>
    <p:cSldViewPr>
      <p:cViewPr>
        <p:scale>
          <a:sx n="90" d="100"/>
          <a:sy n="90" d="100"/>
        </p:scale>
        <p:origin x="-2244" y="-51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3177" tIns="46589" rIns="93177" bIns="46589" rtlCol="0"/>
          <a:lstStyle>
            <a:lvl1pPr algn="l">
              <a:defRPr sz="1200"/>
            </a:lvl1pPr>
          </a:lstStyle>
          <a:p>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3177" tIns="46589" rIns="93177" bIns="46589" rtlCol="0"/>
          <a:lstStyle>
            <a:lvl1pPr algn="r">
              <a:defRPr sz="1200"/>
            </a:lvl1pPr>
          </a:lstStyle>
          <a:p>
            <a:fld id="{D89B1160-CBC0-431C-B5EA-FA9E817BB3EF}" type="datetimeFigureOut">
              <a:rPr lang="en-ZA" smtClean="0"/>
              <a:pPr/>
              <a:t>2018/08/23</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6332"/>
          </a:xfrm>
          <a:prstGeom prst="rect">
            <a:avLst/>
          </a:prstGeom>
        </p:spPr>
        <p:txBody>
          <a:bodyPr vert="horz" lIns="93177" tIns="46589" rIns="93177" bIns="46589"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3177" tIns="46589" rIns="93177" bIns="46589" rtlCol="0" anchor="b"/>
          <a:lstStyle>
            <a:lvl1pPr algn="r">
              <a:defRPr sz="1200"/>
            </a:lvl1pPr>
          </a:lstStyle>
          <a:p>
            <a:fld id="{5172A462-1F78-4E07-A819-CCB8C4C63F09}" type="slidenum">
              <a:rPr lang="en-ZA" smtClean="0"/>
              <a:pPr/>
              <a:t>‹#›</a:t>
            </a:fld>
            <a:endParaRPr lang="en-ZA" dirty="0"/>
          </a:p>
        </p:txBody>
      </p:sp>
    </p:spTree>
    <p:extLst>
      <p:ext uri="{BB962C8B-B14F-4D97-AF65-F5344CB8AC3E}">
        <p14:creationId xmlns:p14="http://schemas.microsoft.com/office/powerpoint/2010/main" xmlns="" val="885051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96E11230-45CF-4A62-AE56-580A1A2E9EC7}" type="slidenum">
              <a:rPr lang="en-US" smtClean="0"/>
              <a:pPr/>
              <a:t>1</a:t>
            </a:fld>
            <a:endParaRPr lang="en-US" dirty="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xmlns="" val="4273648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EBF492C4-48E4-439E-9525-D952A21A19DE}" type="datetimeFigureOut">
              <a:rPr lang="en-ZA" smtClean="0"/>
              <a:pPr/>
              <a:t>2018/08/23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1965759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BF492C4-48E4-439E-9525-D952A21A19DE}" type="datetimeFigureOut">
              <a:rPr lang="en-ZA" smtClean="0"/>
              <a:pPr/>
              <a:t>2018/08/23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2817001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BF492C4-48E4-439E-9525-D952A21A19DE}" type="datetimeFigureOut">
              <a:rPr lang="en-ZA" smtClean="0"/>
              <a:pPr/>
              <a:t>2018/08/23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20636681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xfrm>
            <a:off x="6553200" y="6248400"/>
            <a:ext cx="1905000" cy="457200"/>
          </a:xfrm>
        </p:spPr>
        <p:txBody>
          <a:bodyPr/>
          <a:lstStyle>
            <a:lvl1pPr>
              <a:defRPr sz="1400" b="0">
                <a:solidFill>
                  <a:schemeClr val="tx1"/>
                </a:solidFill>
                <a:latin typeface="+mn-lt"/>
              </a:defRPr>
            </a:lvl1pPr>
          </a:lstStyle>
          <a:p>
            <a:pPr>
              <a:defRPr/>
            </a:pPr>
            <a:fld id="{93A8DA4D-B97B-4155-8F5C-73B9797B892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1977120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0CAEBBDF-8C8E-4563-AE8D-4E901221401E}"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xmlns="" val="422029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7F593D0C-61AD-4D9D-8874-3F7CCB4F5D74}"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xmlns="" val="2190927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A59030B4-884A-4846-9129-8B20DCDD8522}"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xmlns="" val="29790479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8" name="Footer Placeholder 7"/>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pPr>
              <a:defRPr/>
            </a:pPr>
            <a:fld id="{A08B0039-7D20-4B86-8E99-C947467703DC}"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xmlns="" val="30539344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pPr>
              <a:defRPr/>
            </a:pPr>
            <a:fld id="{A4AE3E60-6068-4225-A3EB-375B835E2C14}"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xmlns="" val="19704391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3" name="Footer Placeholder 2"/>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pPr>
              <a:defRPr/>
            </a:pPr>
            <a:fld id="{C16CB724-7F5E-4DC2-A61E-E647E0CAE51C}"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xmlns="" val="20743651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8BE5FF9B-68BA-4B05-936A-31A21B7C3C8A}"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xmlns="" val="4016728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BF492C4-48E4-439E-9525-D952A21A19DE}" type="datetimeFigureOut">
              <a:rPr lang="en-ZA" smtClean="0"/>
              <a:pPr/>
              <a:t>2018/08/23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8574754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9DAADB40-452F-44A8-AE0C-2946686FCE66}"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xmlns="" val="40372290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1C27FA15-C4EB-42B6-B345-62BF61AB7BA1}"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xmlns="" val="2424978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76200"/>
            <a:ext cx="21907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76200"/>
            <a:ext cx="64198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D1D53B7E-52D2-468E-8AA3-7BAD102F91A6}"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xmlns="" val="819047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F492C4-48E4-439E-9525-D952A21A19DE}" type="datetimeFigureOut">
              <a:rPr lang="en-ZA" smtClean="0"/>
              <a:pPr/>
              <a:t>2018/08/23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93054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EBF492C4-48E4-439E-9525-D952A21A19DE}" type="datetimeFigureOut">
              <a:rPr lang="en-ZA" smtClean="0"/>
              <a:pPr/>
              <a:t>2018/08/23</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1893262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EBF492C4-48E4-439E-9525-D952A21A19DE}" type="datetimeFigureOut">
              <a:rPr lang="en-ZA" smtClean="0"/>
              <a:pPr/>
              <a:t>2018/08/23</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3713958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EBF492C4-48E4-439E-9525-D952A21A19DE}" type="datetimeFigureOut">
              <a:rPr lang="en-ZA" smtClean="0"/>
              <a:pPr/>
              <a:t>2018/08/23</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808685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F492C4-48E4-439E-9525-D952A21A19DE}" type="datetimeFigureOut">
              <a:rPr lang="en-ZA" smtClean="0"/>
              <a:pPr/>
              <a:t>2018/08/23</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1856236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492C4-48E4-439E-9525-D952A21A19DE}" type="datetimeFigureOut">
              <a:rPr lang="en-ZA" smtClean="0"/>
              <a:pPr/>
              <a:t>2018/08/23</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242703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492C4-48E4-439E-9525-D952A21A19DE}" type="datetimeFigureOut">
              <a:rPr lang="en-ZA" smtClean="0"/>
              <a:pPr/>
              <a:t>2018/08/23</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3385528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492C4-48E4-439E-9525-D952A21A19DE}" type="datetimeFigureOut">
              <a:rPr lang="en-ZA" smtClean="0"/>
              <a:pPr/>
              <a:t>2018/08/23</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3210558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Powerpoint Presentation Banner"/>
          <p:cNvPicPr>
            <a:picLocks noChangeAspect="1" noChangeArrowheads="1"/>
          </p:cNvPicPr>
          <p:nvPr/>
        </p:nvPicPr>
        <p:blipFill>
          <a:blip r:embed="rId13" cstate="print"/>
          <a:srcRect/>
          <a:stretch>
            <a:fillRect/>
          </a:stretch>
        </p:blipFill>
        <p:spPr bwMode="auto">
          <a:xfrm>
            <a:off x="0" y="5961063"/>
            <a:ext cx="9144000" cy="896937"/>
          </a:xfrm>
          <a:prstGeom prst="rect">
            <a:avLst/>
          </a:prstGeom>
          <a:noFill/>
          <a:ln w="9525">
            <a:noFill/>
            <a:miter lim="800000"/>
            <a:headEnd/>
            <a:tailEnd/>
          </a:ln>
        </p:spPr>
      </p:pic>
      <p:pic>
        <p:nvPicPr>
          <p:cNvPr id="1027" name="Picture 9" descr="Powerpoint Presentation T Banner"/>
          <p:cNvPicPr>
            <a:picLocks noChangeAspect="1" noChangeArrowheads="1"/>
          </p:cNvPicPr>
          <p:nvPr/>
        </p:nvPicPr>
        <p:blipFill>
          <a:blip r:embed="rId14" cstate="print"/>
          <a:srcRect/>
          <a:stretch>
            <a:fillRect/>
          </a:stretch>
        </p:blipFill>
        <p:spPr bwMode="auto">
          <a:xfrm>
            <a:off x="-15875" y="0"/>
            <a:ext cx="9177338" cy="1143000"/>
          </a:xfrm>
          <a:prstGeom prst="rect">
            <a:avLst/>
          </a:prstGeom>
          <a:noFill/>
          <a:ln w="9525">
            <a:noFill/>
            <a:miter lim="800000"/>
            <a:headEnd/>
            <a:tailEnd/>
          </a:ln>
        </p:spPr>
      </p:pic>
      <p:sp>
        <p:nvSpPr>
          <p:cNvPr id="1028" name="Rectangle 2"/>
          <p:cNvSpPr>
            <a:spLocks noGrp="1" noChangeArrowheads="1"/>
          </p:cNvSpPr>
          <p:nvPr>
            <p:ph type="title"/>
          </p:nvPr>
        </p:nvSpPr>
        <p:spPr bwMode="auto">
          <a:xfrm>
            <a:off x="152400" y="76200"/>
            <a:ext cx="7772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152400" y="1295400"/>
            <a:ext cx="8763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eaLnBrk="0" fontAlgn="base" hangingPunct="0">
              <a:spcBef>
                <a:spcPct val="0"/>
              </a:spcBef>
              <a:spcAft>
                <a:spcPct val="0"/>
              </a:spcAft>
              <a:defRPr/>
            </a:pPr>
            <a:endParaRPr lang="en-US" dirty="0">
              <a:solidFill>
                <a:srgbClr val="000000"/>
              </a:solidFill>
            </a:endParaRPr>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eaLnBrk="0" fontAlgn="base" hangingPunct="0">
              <a:spcBef>
                <a:spcPct val="0"/>
              </a:spcBef>
              <a:spcAft>
                <a:spcPct val="0"/>
              </a:spcAft>
              <a:defRPr/>
            </a:pPr>
            <a:endParaRPr lang="en-US" dirty="0">
              <a:solidFill>
                <a:srgbClr val="000000"/>
              </a:solidFill>
            </a:endParaRPr>
          </a:p>
        </p:txBody>
      </p:sp>
      <p:sp>
        <p:nvSpPr>
          <p:cNvPr id="5126" name="Rectangle 6"/>
          <p:cNvSpPr>
            <a:spLocks noGrp="1" noChangeArrowheads="1"/>
          </p:cNvSpPr>
          <p:nvPr>
            <p:ph type="sldNum" sz="quarter" idx="4"/>
          </p:nvPr>
        </p:nvSpPr>
        <p:spPr bwMode="auto">
          <a:xfrm>
            <a:off x="6934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chemeClr val="bg2"/>
                </a:solidFill>
                <a:latin typeface="Arial Bold Italic" pitchFamily="1" charset="0"/>
                <a:ea typeface="+mn-ea"/>
              </a:defRPr>
            </a:lvl1pPr>
          </a:lstStyle>
          <a:p>
            <a:pPr eaLnBrk="0" fontAlgn="base" hangingPunct="0">
              <a:spcBef>
                <a:spcPct val="0"/>
              </a:spcBef>
              <a:spcAft>
                <a:spcPct val="0"/>
              </a:spcAft>
              <a:defRPr/>
            </a:pPr>
            <a:fld id="{30E4A66B-28AB-4DF1-A2D6-B31C1BD5FD2E}" type="slidenum">
              <a:rPr lang="en-US">
                <a:solidFill>
                  <a:srgbClr val="808080"/>
                </a:solidFill>
              </a:rPr>
              <a:pPr eaLnBrk="0" fontAlgn="base" hangingPunct="0">
                <a:spcBef>
                  <a:spcPct val="0"/>
                </a:spcBef>
                <a:spcAft>
                  <a:spcPct val="0"/>
                </a:spcAft>
                <a:defRPr/>
              </a:pPr>
              <a:t>‹#›</a:t>
            </a:fld>
            <a:endParaRPr lang="en-US" sz="1400" dirty="0">
              <a:solidFill>
                <a:srgbClr val="808080"/>
              </a:solidFill>
            </a:endParaRPr>
          </a:p>
        </p:txBody>
      </p:sp>
    </p:spTree>
    <p:extLst>
      <p:ext uri="{BB962C8B-B14F-4D97-AF65-F5344CB8AC3E}">
        <p14:creationId xmlns:p14="http://schemas.microsoft.com/office/powerpoint/2010/main" xmlns="" val="79912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3000" b="1">
          <a:solidFill>
            <a:schemeClr val="bg1"/>
          </a:solidFill>
          <a:latin typeface="Calibri" pitchFamily="34" charset="0"/>
          <a:ea typeface="+mj-ea"/>
          <a:cs typeface="+mj-cs"/>
        </a:defRPr>
      </a:lvl1pPr>
      <a:lvl2pPr algn="l" rtl="0" eaLnBrk="0" fontAlgn="base" hangingPunct="0">
        <a:spcBef>
          <a:spcPct val="0"/>
        </a:spcBef>
        <a:spcAft>
          <a:spcPct val="0"/>
        </a:spcAft>
        <a:defRPr sz="3000">
          <a:solidFill>
            <a:schemeClr val="bg1"/>
          </a:solidFill>
          <a:latin typeface="Arial Bold" pitchFamily="1" charset="0"/>
          <a:ea typeface="Osaka" pitchFamily="1" charset="-128"/>
        </a:defRPr>
      </a:lvl2pPr>
      <a:lvl3pPr algn="l" rtl="0" eaLnBrk="0" fontAlgn="base" hangingPunct="0">
        <a:spcBef>
          <a:spcPct val="0"/>
        </a:spcBef>
        <a:spcAft>
          <a:spcPct val="0"/>
        </a:spcAft>
        <a:defRPr sz="3000">
          <a:solidFill>
            <a:schemeClr val="bg1"/>
          </a:solidFill>
          <a:latin typeface="Arial Bold" pitchFamily="1" charset="0"/>
          <a:ea typeface="Osaka" pitchFamily="1" charset="-128"/>
        </a:defRPr>
      </a:lvl3pPr>
      <a:lvl4pPr algn="l" rtl="0" eaLnBrk="0" fontAlgn="base" hangingPunct="0">
        <a:spcBef>
          <a:spcPct val="0"/>
        </a:spcBef>
        <a:spcAft>
          <a:spcPct val="0"/>
        </a:spcAft>
        <a:defRPr sz="3000">
          <a:solidFill>
            <a:schemeClr val="bg1"/>
          </a:solidFill>
          <a:latin typeface="Arial Bold" pitchFamily="1" charset="0"/>
          <a:ea typeface="Osaka" pitchFamily="1" charset="-128"/>
        </a:defRPr>
      </a:lvl4pPr>
      <a:lvl5pPr algn="l" rtl="0" eaLnBrk="0" fontAlgn="base" hangingPunct="0">
        <a:spcBef>
          <a:spcPct val="0"/>
        </a:spcBef>
        <a:spcAft>
          <a:spcPct val="0"/>
        </a:spcAft>
        <a:defRPr sz="3000">
          <a:solidFill>
            <a:schemeClr val="bg1"/>
          </a:solidFill>
          <a:latin typeface="Arial Bold" pitchFamily="1" charset="0"/>
          <a:ea typeface="Osaka" pitchFamily="1" charset="-128"/>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p:titleStyle>
    <p:bodyStyle>
      <a:lvl1pPr marL="342900" indent="-342900" algn="l" rtl="0" eaLnBrk="0" fontAlgn="base" hangingPunct="0">
        <a:spcBef>
          <a:spcPct val="20000"/>
        </a:spcBef>
        <a:spcAft>
          <a:spcPct val="0"/>
        </a:spcAft>
        <a:buChar char="•"/>
        <a:defRPr sz="20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har char="–"/>
        <a:defRPr sz="2000">
          <a:solidFill>
            <a:schemeClr val="tx1"/>
          </a:solidFill>
          <a:latin typeface="Calibri" pitchFamily="34" charset="0"/>
          <a:ea typeface="+mn-ea"/>
        </a:defRPr>
      </a:lvl2pPr>
      <a:lvl3pPr marL="1143000" indent="-228600" algn="l" rtl="0" eaLnBrk="0" fontAlgn="base" hangingPunct="0">
        <a:spcBef>
          <a:spcPct val="20000"/>
        </a:spcBef>
        <a:spcAft>
          <a:spcPct val="0"/>
        </a:spcAft>
        <a:buChar char="•"/>
        <a:defRPr sz="2000">
          <a:solidFill>
            <a:schemeClr val="tx1"/>
          </a:solidFill>
          <a:latin typeface="Calibri" pitchFamily="34" charset="0"/>
          <a:ea typeface="+mn-ea"/>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1" descr="Powerpoint Presentation3"/>
          <p:cNvPicPr>
            <a:picLocks noChangeAspect="1" noChangeArrowheads="1"/>
          </p:cNvPicPr>
          <p:nvPr/>
        </p:nvPicPr>
        <p:blipFill>
          <a:blip r:embed="rId3" cstate="print"/>
          <a:srcRect/>
          <a:stretch>
            <a:fillRect/>
          </a:stretch>
        </p:blipFill>
        <p:spPr bwMode="auto">
          <a:xfrm>
            <a:off x="0" y="-33338"/>
            <a:ext cx="9177338" cy="6891338"/>
          </a:xfrm>
          <a:prstGeom prst="rect">
            <a:avLst/>
          </a:prstGeom>
          <a:noFill/>
          <a:ln w="9525">
            <a:noFill/>
            <a:miter lim="800000"/>
            <a:headEnd/>
            <a:tailEnd/>
          </a:ln>
        </p:spPr>
      </p:pic>
      <p:sp>
        <p:nvSpPr>
          <p:cNvPr id="13315" name="Rectangle 12"/>
          <p:cNvSpPr>
            <a:spLocks noGrp="1" noChangeArrowheads="1"/>
          </p:cNvSpPr>
          <p:nvPr>
            <p:ph type="ctrTitle"/>
          </p:nvPr>
        </p:nvSpPr>
        <p:spPr>
          <a:xfrm>
            <a:off x="179512" y="1772817"/>
            <a:ext cx="8294563" cy="1944216"/>
          </a:xfrm>
          <a:noFill/>
        </p:spPr>
        <p:txBody>
          <a:bodyPr/>
          <a:lstStyle/>
          <a:p>
            <a:pPr eaLnBrk="1" hangingPunct="1"/>
            <a:r>
              <a:rPr lang="en-US" sz="2400" b="1" dirty="0" smtClean="0">
                <a:solidFill>
                  <a:schemeClr val="bg1"/>
                </a:solidFill>
                <a:latin typeface="+mn-lt"/>
              </a:rPr>
              <a:t>NATIONAL CREDIT AMENDMENT BILL</a:t>
            </a:r>
          </a:p>
        </p:txBody>
      </p:sp>
      <p:sp>
        <p:nvSpPr>
          <p:cNvPr id="13317" name="Rectangle 14"/>
          <p:cNvSpPr>
            <a:spLocks noChangeArrowheads="1"/>
          </p:cNvSpPr>
          <p:nvPr/>
        </p:nvSpPr>
        <p:spPr bwMode="auto">
          <a:xfrm>
            <a:off x="777875" y="4548188"/>
            <a:ext cx="7696200" cy="304800"/>
          </a:xfrm>
          <a:prstGeom prst="rect">
            <a:avLst/>
          </a:prstGeom>
          <a:noFill/>
          <a:ln w="9525">
            <a:noFill/>
            <a:miter lim="800000"/>
            <a:headEnd/>
            <a:tailEnd/>
          </a:ln>
        </p:spPr>
        <p:txBody>
          <a:bodyPr/>
          <a:lstStyle/>
          <a:p>
            <a:pPr algn="r" eaLnBrk="1" hangingPunct="1">
              <a:spcBef>
                <a:spcPct val="20000"/>
              </a:spcBef>
            </a:pPr>
            <a:endParaRPr lang="en-US" sz="1200" dirty="0">
              <a:solidFill>
                <a:schemeClr val="bg1"/>
              </a:solidFill>
              <a:ea typeface="Osaka" pitchFamily="1" charset="-128"/>
            </a:endParaRPr>
          </a:p>
        </p:txBody>
      </p:sp>
      <p:sp>
        <p:nvSpPr>
          <p:cNvPr id="5" name="Rectangle 14"/>
          <p:cNvSpPr>
            <a:spLocks noChangeArrowheads="1"/>
          </p:cNvSpPr>
          <p:nvPr/>
        </p:nvSpPr>
        <p:spPr bwMode="white">
          <a:xfrm>
            <a:off x="1004629" y="4437112"/>
            <a:ext cx="7696200" cy="7206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a:spcBef>
                <a:spcPct val="20000"/>
              </a:spcBef>
            </a:pPr>
            <a:r>
              <a:rPr lang="en-US" sz="1400" dirty="0" smtClean="0">
                <a:solidFill>
                  <a:schemeClr val="bg1"/>
                </a:solidFill>
                <a:ea typeface="Osaka"/>
                <a:cs typeface="Osaka"/>
              </a:rPr>
              <a:t>Engagement with the Portfolio Committee on  Trade and Industry</a:t>
            </a:r>
          </a:p>
          <a:p>
            <a:pPr algn="r">
              <a:spcBef>
                <a:spcPct val="20000"/>
              </a:spcBef>
            </a:pPr>
            <a:r>
              <a:rPr lang="en-US" sz="1400" dirty="0" smtClean="0">
                <a:solidFill>
                  <a:schemeClr val="bg1"/>
                </a:solidFill>
                <a:ea typeface="Osaka"/>
                <a:cs typeface="Osaka"/>
              </a:rPr>
              <a:t>National Treasury,  21 August 2018</a:t>
            </a:r>
            <a:endParaRPr lang="en-US" sz="1400" b="1" dirty="0" smtClean="0">
              <a:solidFill>
                <a:schemeClr val="bg1"/>
              </a:solidFill>
              <a:ea typeface="Osaka"/>
              <a:cs typeface="Osaka"/>
            </a:endParaRPr>
          </a:p>
        </p:txBody>
      </p:sp>
    </p:spTree>
    <p:extLst>
      <p:ext uri="{BB962C8B-B14F-4D97-AF65-F5344CB8AC3E}">
        <p14:creationId xmlns:p14="http://schemas.microsoft.com/office/powerpoint/2010/main" xmlns="" val="4152079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Introduction</a:t>
            </a:r>
            <a:endParaRPr lang="en-ZA" dirty="0"/>
          </a:p>
        </p:txBody>
      </p:sp>
      <p:sp>
        <p:nvSpPr>
          <p:cNvPr id="3" name="Content Placeholder 2"/>
          <p:cNvSpPr>
            <a:spLocks noGrp="1"/>
          </p:cNvSpPr>
          <p:nvPr>
            <p:ph idx="1"/>
          </p:nvPr>
        </p:nvSpPr>
        <p:spPr/>
        <p:txBody>
          <a:bodyPr/>
          <a:lstStyle/>
          <a:p>
            <a:pPr algn="just"/>
            <a:r>
              <a:rPr lang="en-ZA" sz="2200" dirty="0" smtClean="0"/>
              <a:t>NT </a:t>
            </a:r>
            <a:r>
              <a:rPr lang="en-ZA" sz="2200" b="1" dirty="0" smtClean="0"/>
              <a:t>supports the PCTI drive for stronger relief </a:t>
            </a:r>
            <a:r>
              <a:rPr lang="en-ZA" sz="2200" dirty="0" smtClean="0"/>
              <a:t>for overindebted South Africans, </a:t>
            </a:r>
            <a:r>
              <a:rPr lang="en-ZA" sz="2200" b="1" dirty="0" smtClean="0"/>
              <a:t>welcomes the opportunity </a:t>
            </a:r>
            <a:r>
              <a:rPr lang="en-ZA" sz="2200" b="1" dirty="0"/>
              <a:t>to </a:t>
            </a:r>
            <a:r>
              <a:rPr lang="en-ZA" sz="2200" b="1" dirty="0" smtClean="0"/>
              <a:t>engage </a:t>
            </a:r>
            <a:r>
              <a:rPr lang="en-ZA" sz="2200" dirty="0" smtClean="0"/>
              <a:t>on the draft National Credit Amendment Bill</a:t>
            </a:r>
          </a:p>
          <a:p>
            <a:pPr algn="just"/>
            <a:r>
              <a:rPr lang="en-ZA" sz="2200" dirty="0" smtClean="0"/>
              <a:t>NT supports bringing </a:t>
            </a:r>
            <a:r>
              <a:rPr lang="en-ZA" sz="2200" dirty="0"/>
              <a:t>relief to consumers in </a:t>
            </a:r>
            <a:r>
              <a:rPr lang="en-ZA" sz="2200" dirty="0" smtClean="0"/>
              <a:t>respect </a:t>
            </a:r>
            <a:r>
              <a:rPr lang="en-ZA" sz="2200" dirty="0"/>
              <a:t>of </a:t>
            </a:r>
            <a:r>
              <a:rPr lang="en-ZA" sz="2200" dirty="0" smtClean="0"/>
              <a:t>these debt relief measures, keeping in mind the </a:t>
            </a:r>
            <a:r>
              <a:rPr lang="en-ZA" sz="2200" dirty="0"/>
              <a:t>need to approach consumer protection from a systemic perspective by taking into account the other </a:t>
            </a:r>
            <a:r>
              <a:rPr lang="en-ZA" sz="2200" b="1" dirty="0"/>
              <a:t>financial sector policy objectives of financial stability, financial inclusion and financial integrity</a:t>
            </a:r>
            <a:r>
              <a:rPr lang="en-ZA" sz="2200" dirty="0"/>
              <a:t>. </a:t>
            </a:r>
            <a:endParaRPr lang="en-ZA" sz="2200" dirty="0" smtClean="0"/>
          </a:p>
          <a:p>
            <a:pPr algn="just"/>
            <a:r>
              <a:rPr lang="en-ZA" sz="2200" dirty="0" smtClean="0"/>
              <a:t>NT supports the focus on NINAs that cannot access existing personal insolvency measures, we </a:t>
            </a:r>
            <a:r>
              <a:rPr lang="en-ZA" sz="2200" b="1" dirty="0" smtClean="0"/>
              <a:t>see the Bill as a learning experience for strengthening South Africa’s insolvency regime</a:t>
            </a:r>
            <a:r>
              <a:rPr lang="en-ZA" sz="2200" dirty="0" smtClean="0"/>
              <a:t>. </a:t>
            </a:r>
          </a:p>
          <a:p>
            <a:pPr algn="just"/>
            <a:endParaRPr lang="en-ZA" sz="2200" dirty="0" smtClean="0"/>
          </a:p>
          <a:p>
            <a:pPr algn="just"/>
            <a:endParaRPr lang="en-ZA" sz="2400" dirty="0"/>
          </a:p>
        </p:txBody>
      </p:sp>
      <p:sp>
        <p:nvSpPr>
          <p:cNvPr id="4" name="Slide Number Placeholder 3"/>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2</a:t>
            </a:fld>
            <a:endParaRPr lang="en-US" sz="1400" b="0" dirty="0">
              <a:solidFill>
                <a:srgbClr val="000000"/>
              </a:solidFill>
              <a:latin typeface="Arial"/>
            </a:endParaRPr>
          </a:p>
        </p:txBody>
      </p:sp>
    </p:spTree>
    <p:extLst>
      <p:ext uri="{BB962C8B-B14F-4D97-AF65-F5344CB8AC3E}">
        <p14:creationId xmlns:p14="http://schemas.microsoft.com/office/powerpoint/2010/main" xmlns="" val="3517764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Summary feedback on the Bill </a:t>
            </a:r>
            <a:endParaRPr lang="en-ZA" dirty="0"/>
          </a:p>
        </p:txBody>
      </p:sp>
      <p:sp>
        <p:nvSpPr>
          <p:cNvPr id="3" name="Content Placeholder 2"/>
          <p:cNvSpPr>
            <a:spLocks noGrp="1"/>
          </p:cNvSpPr>
          <p:nvPr>
            <p:ph idx="1"/>
          </p:nvPr>
        </p:nvSpPr>
        <p:spPr/>
        <p:txBody>
          <a:bodyPr/>
          <a:lstStyle/>
          <a:p>
            <a:pPr algn="just"/>
            <a:r>
              <a:rPr lang="en-ZA" sz="2200" dirty="0" smtClean="0"/>
              <a:t>Recognise the </a:t>
            </a:r>
            <a:r>
              <a:rPr lang="en-ZA" sz="2200" b="1" dirty="0" smtClean="0"/>
              <a:t>effort and care taken on the Bill</a:t>
            </a:r>
            <a:r>
              <a:rPr lang="en-ZA" sz="2200" dirty="0" smtClean="0"/>
              <a:t>, and that NT’s inputs have been taken into account, especially wrt the proposed clause 88F</a:t>
            </a:r>
          </a:p>
          <a:p>
            <a:pPr algn="just"/>
            <a:endParaRPr lang="en-ZA" sz="2200" dirty="0" smtClean="0"/>
          </a:p>
          <a:p>
            <a:pPr lvl="0"/>
            <a:r>
              <a:rPr lang="en-US" sz="2200" dirty="0" smtClean="0"/>
              <a:t>Appreciate the </a:t>
            </a:r>
            <a:r>
              <a:rPr lang="en-US" sz="2200" b="1" dirty="0" smtClean="0"/>
              <a:t>preamble</a:t>
            </a:r>
            <a:r>
              <a:rPr lang="en-US" sz="2200" dirty="0" smtClean="0"/>
              <a:t> that references NINAs and </a:t>
            </a:r>
            <a:r>
              <a:rPr lang="en-US" sz="2200" b="1" dirty="0" smtClean="0"/>
              <a:t>the intension of the Bill to remedy insolvency / debt </a:t>
            </a:r>
            <a:r>
              <a:rPr lang="en-US" sz="2200" b="1" dirty="0" err="1" smtClean="0"/>
              <a:t>councelling</a:t>
            </a:r>
            <a:r>
              <a:rPr lang="en-US" sz="2200" b="1" dirty="0" smtClean="0"/>
              <a:t> “gaps”</a:t>
            </a:r>
          </a:p>
          <a:p>
            <a:pPr lvl="0"/>
            <a:endParaRPr lang="en-US" sz="2200" dirty="0"/>
          </a:p>
          <a:p>
            <a:pPr lvl="0"/>
            <a:r>
              <a:rPr lang="en-US" sz="2200" dirty="0" smtClean="0"/>
              <a:t>Have a few proposals to further enhance and strengthen the Bill – it should help those most in need, within a reasonable time period, in a sustainable way that does not compromise financial inclusion.</a:t>
            </a:r>
          </a:p>
          <a:p>
            <a:pPr lvl="0"/>
            <a:endParaRPr lang="en-US" sz="2200" dirty="0"/>
          </a:p>
          <a:p>
            <a:pPr lvl="0"/>
            <a:endParaRPr lang="en-US" sz="2200" dirty="0"/>
          </a:p>
          <a:p>
            <a:pPr lvl="0"/>
            <a:endParaRPr lang="en-ZA" sz="2200" dirty="0" smtClean="0"/>
          </a:p>
          <a:p>
            <a:endParaRPr lang="en-ZA" sz="2400" dirty="0" smtClean="0"/>
          </a:p>
          <a:p>
            <a:endParaRPr lang="en-ZA" sz="2400" dirty="0"/>
          </a:p>
          <a:p>
            <a:endParaRPr lang="en-ZA" dirty="0"/>
          </a:p>
        </p:txBody>
      </p:sp>
      <p:sp>
        <p:nvSpPr>
          <p:cNvPr id="4" name="Slide Number Placeholder 3"/>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3</a:t>
            </a:fld>
            <a:endParaRPr lang="en-US" sz="1400" b="0" dirty="0">
              <a:solidFill>
                <a:srgbClr val="000000"/>
              </a:solidFill>
              <a:latin typeface="Arial"/>
            </a:endParaRPr>
          </a:p>
        </p:txBody>
      </p:sp>
    </p:spTree>
    <p:extLst>
      <p:ext uri="{BB962C8B-B14F-4D97-AF65-F5344CB8AC3E}">
        <p14:creationId xmlns:p14="http://schemas.microsoft.com/office/powerpoint/2010/main" xmlns="" val="3691046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12088" cy="838200"/>
          </a:xfrm>
        </p:spPr>
        <p:txBody>
          <a:bodyPr/>
          <a:lstStyle/>
          <a:p>
            <a:r>
              <a:rPr lang="en-ZA" dirty="0" smtClean="0"/>
              <a:t>Proposals to further refine and strengthen the Bill - 1</a:t>
            </a:r>
            <a:endParaRPr lang="en-ZA" dirty="0"/>
          </a:p>
        </p:txBody>
      </p:sp>
      <p:sp>
        <p:nvSpPr>
          <p:cNvPr id="3" name="Content Placeholder 2"/>
          <p:cNvSpPr>
            <a:spLocks noGrp="1"/>
          </p:cNvSpPr>
          <p:nvPr>
            <p:ph idx="1"/>
          </p:nvPr>
        </p:nvSpPr>
        <p:spPr/>
        <p:txBody>
          <a:bodyPr/>
          <a:lstStyle/>
          <a:p>
            <a:pPr algn="just"/>
            <a:r>
              <a:rPr lang="en-US" dirty="0" smtClean="0"/>
              <a:t>Clause 12, amendment of section 86, </a:t>
            </a:r>
            <a:r>
              <a:rPr lang="en-US" b="1" dirty="0" smtClean="0"/>
              <a:t>widens the scope of the bill to secured loans</a:t>
            </a:r>
          </a:p>
          <a:p>
            <a:pPr lvl="1" algn="just"/>
            <a:r>
              <a:rPr lang="en-US" dirty="0" smtClean="0"/>
              <a:t>Preamble states Bill is for NINAs who cannot access existing insolvency measures</a:t>
            </a:r>
          </a:p>
          <a:p>
            <a:pPr lvl="1" algn="just"/>
            <a:r>
              <a:rPr lang="en-US" dirty="0" smtClean="0"/>
              <a:t>Focus of bill is debt intervention, it does not take steps to improve debt review </a:t>
            </a:r>
          </a:p>
          <a:p>
            <a:pPr lvl="1" algn="just"/>
            <a:r>
              <a:rPr lang="en-US" dirty="0" smtClean="0"/>
              <a:t>Definition </a:t>
            </a:r>
            <a:r>
              <a:rPr lang="en-US" dirty="0"/>
              <a:t>of "debt intervention applicant” limited to </a:t>
            </a:r>
            <a:r>
              <a:rPr lang="en-US" dirty="0" smtClean="0"/>
              <a:t>unsecured </a:t>
            </a:r>
            <a:endParaRPr lang="en-US" dirty="0"/>
          </a:p>
          <a:p>
            <a:pPr lvl="1" algn="just"/>
            <a:r>
              <a:rPr lang="en-US" b="1" i="1" dirty="0"/>
              <a:t>Recommend that the following be added: </a:t>
            </a:r>
            <a:endParaRPr lang="en-US" b="1" i="1" dirty="0" smtClean="0"/>
          </a:p>
          <a:p>
            <a:pPr marL="457200" lvl="1" indent="0" algn="just">
              <a:buNone/>
            </a:pPr>
            <a:r>
              <a:rPr lang="en-US" b="1" i="1" dirty="0"/>
              <a:t>	</a:t>
            </a:r>
            <a:r>
              <a:rPr lang="en-US" b="1" i="1" dirty="0" smtClean="0"/>
              <a:t>(</a:t>
            </a:r>
            <a:r>
              <a:rPr lang="en-US" b="1" i="1" dirty="0" err="1"/>
              <a:t>cc</a:t>
            </a:r>
            <a:r>
              <a:rPr lang="en-US" b="1" dirty="0" err="1"/>
              <a:t>A</a:t>
            </a:r>
            <a:r>
              <a:rPr lang="en-US" b="1" i="1" dirty="0"/>
              <a:t>) in relation to unsecured credit agreements </a:t>
            </a:r>
            <a:r>
              <a:rPr lang="en-US" dirty="0"/>
              <a:t>determining the </a:t>
            </a:r>
            <a:r>
              <a:rPr lang="en-US" dirty="0" smtClean="0"/>
              <a:t>	maximum </a:t>
            </a:r>
            <a:r>
              <a:rPr lang="en-US" dirty="0"/>
              <a:t>interest, fees or other </a:t>
            </a:r>
            <a:r>
              <a:rPr lang="en-US" dirty="0" smtClean="0"/>
              <a:t>charges excluding </a:t>
            </a:r>
            <a:r>
              <a:rPr lang="en-US" dirty="0"/>
              <a:t>charges contemplated </a:t>
            </a:r>
            <a:r>
              <a:rPr lang="en-US" dirty="0" smtClean="0"/>
              <a:t>	in </a:t>
            </a:r>
            <a:r>
              <a:rPr lang="en-US" dirty="0"/>
              <a:t>section 101(1)</a:t>
            </a:r>
            <a:r>
              <a:rPr lang="en-US" i="1" dirty="0"/>
              <a:t>(e)</a:t>
            </a:r>
            <a:r>
              <a:rPr lang="en-US" dirty="0"/>
              <a:t>, under a credit agreement, which maximum may be 	</a:t>
            </a:r>
            <a:r>
              <a:rPr lang="en-US" dirty="0" smtClean="0"/>
              <a:t>zero</a:t>
            </a:r>
            <a:r>
              <a:rPr lang="en-US" dirty="0"/>
              <a:t>, for such a period as the Magistrate’s Court deems fair and </a:t>
            </a:r>
            <a:r>
              <a:rPr lang="en-US" dirty="0" smtClean="0"/>
              <a:t>	reasonable </a:t>
            </a:r>
            <a:r>
              <a:rPr lang="en-US" dirty="0"/>
              <a:t>but not exceeding the period contemplated in section 86A(6)</a:t>
            </a:r>
            <a:r>
              <a:rPr lang="en-US" i="1" dirty="0" smtClean="0"/>
              <a:t>(d)</a:t>
            </a:r>
            <a:endParaRPr lang="en-US" dirty="0"/>
          </a:p>
          <a:p>
            <a:pPr algn="just"/>
            <a:endParaRPr lang="en-US" dirty="0" smtClean="0"/>
          </a:p>
          <a:p>
            <a:pPr lvl="1" algn="just"/>
            <a:endParaRPr lang="en-US" b="1" dirty="0" smtClean="0"/>
          </a:p>
          <a:p>
            <a:pPr lvl="1" algn="just"/>
            <a:endParaRPr lang="en-US" b="1" dirty="0"/>
          </a:p>
          <a:p>
            <a:pPr marL="457200" lvl="1" indent="0" algn="just">
              <a:buNone/>
            </a:pPr>
            <a:endParaRPr lang="en-US" b="1" dirty="0"/>
          </a:p>
        </p:txBody>
      </p:sp>
      <p:sp>
        <p:nvSpPr>
          <p:cNvPr id="4" name="Slide Number Placeholder 3"/>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4</a:t>
            </a:fld>
            <a:endParaRPr lang="en-US" sz="1400" b="0" dirty="0">
              <a:solidFill>
                <a:srgbClr val="000000"/>
              </a:solidFill>
              <a:latin typeface="Arial"/>
            </a:endParaRPr>
          </a:p>
        </p:txBody>
      </p:sp>
    </p:spTree>
    <p:extLst>
      <p:ext uri="{BB962C8B-B14F-4D97-AF65-F5344CB8AC3E}">
        <p14:creationId xmlns:p14="http://schemas.microsoft.com/office/powerpoint/2010/main" xmlns="" val="1442676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84096" cy="838200"/>
          </a:xfrm>
        </p:spPr>
        <p:txBody>
          <a:bodyPr/>
          <a:lstStyle/>
          <a:p>
            <a:r>
              <a:rPr lang="en-ZA" dirty="0"/>
              <a:t>Proposals to further refine and strengthen the Bill - </a:t>
            </a:r>
            <a:r>
              <a:rPr lang="en-ZA" dirty="0" smtClean="0"/>
              <a:t>2</a:t>
            </a:r>
            <a:endParaRPr lang="en-ZA" dirty="0"/>
          </a:p>
        </p:txBody>
      </p:sp>
      <p:sp>
        <p:nvSpPr>
          <p:cNvPr id="3" name="Content Placeholder 2"/>
          <p:cNvSpPr>
            <a:spLocks noGrp="1"/>
          </p:cNvSpPr>
          <p:nvPr>
            <p:ph idx="1"/>
          </p:nvPr>
        </p:nvSpPr>
        <p:spPr>
          <a:xfrm>
            <a:off x="152400" y="1124744"/>
            <a:ext cx="8763000" cy="5472608"/>
          </a:xfrm>
        </p:spPr>
        <p:txBody>
          <a:bodyPr/>
          <a:lstStyle/>
          <a:p>
            <a:pPr algn="just"/>
            <a:endParaRPr lang="en-US" dirty="0" smtClean="0"/>
          </a:p>
          <a:p>
            <a:pPr algn="just"/>
            <a:r>
              <a:rPr lang="en-US" dirty="0" smtClean="0"/>
              <a:t>Clause 19</a:t>
            </a:r>
            <a:r>
              <a:rPr lang="en-US" dirty="0"/>
              <a:t>: </a:t>
            </a:r>
            <a:r>
              <a:rPr lang="en-US" dirty="0" smtClean="0"/>
              <a:t>new section </a:t>
            </a:r>
            <a:r>
              <a:rPr lang="en-US" dirty="0"/>
              <a:t>106(b</a:t>
            </a:r>
            <a:r>
              <a:rPr lang="en-US" dirty="0" smtClean="0"/>
              <a:t>) </a:t>
            </a:r>
            <a:r>
              <a:rPr lang="en-US" b="1" dirty="0" smtClean="0"/>
              <a:t>to require CCI for loans longer than 6 months</a:t>
            </a:r>
            <a:r>
              <a:rPr lang="en-US" dirty="0" smtClean="0"/>
              <a:t>: </a:t>
            </a:r>
            <a:r>
              <a:rPr lang="en-US" b="1" dirty="0" smtClean="0"/>
              <a:t>Request the PCTI to consider </a:t>
            </a:r>
            <a:r>
              <a:rPr lang="en-US" b="1" dirty="0"/>
              <a:t>the </a:t>
            </a:r>
            <a:r>
              <a:rPr lang="en-US" b="1" dirty="0" smtClean="0"/>
              <a:t>potential unintended consequences of this clause.</a:t>
            </a:r>
            <a:r>
              <a:rPr lang="en-US" dirty="0" smtClean="0"/>
              <a:t> </a:t>
            </a:r>
          </a:p>
          <a:p>
            <a:pPr lvl="1" algn="just"/>
            <a:r>
              <a:rPr lang="en-US" sz="1800" i="1" dirty="0"/>
              <a:t>(b)  </a:t>
            </a:r>
            <a:r>
              <a:rPr lang="en-US" sz="1800" dirty="0"/>
              <a:t>by the insertion after subsection (1) of the following subsection: ‘‘(1A) Where the term of a credit agreement exceeds six months, or such period as may be prescribed, and the principal debt does not exceed </a:t>
            </a:r>
            <a:r>
              <a:rPr lang="en-US" sz="1800" dirty="0" smtClean="0"/>
              <a:t>R50 </a:t>
            </a:r>
            <a:r>
              <a:rPr lang="en-US" sz="1800" dirty="0"/>
              <a:t>000, or such amount as may be prescribed, </a:t>
            </a:r>
            <a:r>
              <a:rPr lang="en-US" sz="1800" b="1" dirty="0"/>
              <a:t>the Minister may, in consultation with the Minister of </a:t>
            </a:r>
            <a:r>
              <a:rPr lang="en-US" sz="1800" b="1" dirty="0" smtClean="0"/>
              <a:t>Finance, </a:t>
            </a:r>
            <a:r>
              <a:rPr lang="en-US" sz="1800" b="1" dirty="0"/>
              <a:t>prescribe requirements for the credit provider </a:t>
            </a:r>
            <a:r>
              <a:rPr lang="en-US" sz="1800" b="1" strike="sngStrike" dirty="0"/>
              <a:t>must </a:t>
            </a:r>
            <a:r>
              <a:rPr lang="en-US" sz="1800" b="1" dirty="0"/>
              <a:t>to require the consumer</a:t>
            </a:r>
            <a:r>
              <a:rPr lang="en-US" sz="1800" dirty="0"/>
              <a:t> to enter into and maintain credit</a:t>
            </a:r>
            <a:r>
              <a:rPr lang="en-US" sz="1800" strike="sngStrike" dirty="0"/>
              <a:t> life </a:t>
            </a:r>
            <a:r>
              <a:rPr lang="en-US" sz="1800" dirty="0"/>
              <a:t>insurance for </a:t>
            </a:r>
            <a:r>
              <a:rPr lang="en-US" sz="1800" dirty="0" smtClean="0"/>
              <a:t>the </a:t>
            </a:r>
            <a:r>
              <a:rPr lang="en-US" sz="1800" dirty="0"/>
              <a:t>duration of the term of that credit agreement not exceeding, at any time during the life of the credit agreement, the total of the consumer’s outstanding obligations to the credit provider in terms of that credit agreement.’</a:t>
            </a:r>
            <a:r>
              <a:rPr lang="en-US" sz="1800" dirty="0" smtClean="0"/>
              <a:t>’</a:t>
            </a:r>
            <a:endParaRPr lang="en-ZA" sz="1800" dirty="0" smtClean="0"/>
          </a:p>
          <a:p>
            <a:pPr lvl="1" algn="just"/>
            <a:endParaRPr lang="en-ZA" sz="1800" i="1" dirty="0"/>
          </a:p>
          <a:p>
            <a:pPr lvl="1" algn="just"/>
            <a:r>
              <a:rPr lang="en-US" sz="1800" b="1" dirty="0" smtClean="0"/>
              <a:t>This </a:t>
            </a:r>
            <a:r>
              <a:rPr lang="en-US" sz="1800" b="1" dirty="0"/>
              <a:t>gives flexibility </a:t>
            </a:r>
            <a:r>
              <a:rPr lang="en-US" sz="1800" dirty="0"/>
              <a:t>that the Minister may amend the requirement subject to the learned experience, to mitigate the risk of unintended consequences down the line. </a:t>
            </a:r>
            <a:endParaRPr lang="en-ZA" sz="1800" dirty="0"/>
          </a:p>
          <a:p>
            <a:pPr lvl="1" algn="just"/>
            <a:endParaRPr lang="en-ZA" dirty="0"/>
          </a:p>
          <a:p>
            <a:pPr algn="just"/>
            <a:endParaRPr lang="en-US" dirty="0" smtClean="0"/>
          </a:p>
          <a:p>
            <a:pPr algn="just"/>
            <a:endParaRPr lang="en-US" dirty="0" smtClean="0"/>
          </a:p>
        </p:txBody>
      </p:sp>
      <p:sp>
        <p:nvSpPr>
          <p:cNvPr id="4" name="Slide Number Placeholder 3"/>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5</a:t>
            </a:fld>
            <a:endParaRPr lang="en-US" sz="1400" b="0" dirty="0">
              <a:solidFill>
                <a:srgbClr val="000000"/>
              </a:solidFill>
              <a:latin typeface="Arial"/>
            </a:endParaRPr>
          </a:p>
        </p:txBody>
      </p:sp>
    </p:spTree>
    <p:extLst>
      <p:ext uri="{BB962C8B-B14F-4D97-AF65-F5344CB8AC3E}">
        <p14:creationId xmlns:p14="http://schemas.microsoft.com/office/powerpoint/2010/main" xmlns="" val="4243289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84096" cy="838200"/>
          </a:xfrm>
        </p:spPr>
        <p:txBody>
          <a:bodyPr/>
          <a:lstStyle/>
          <a:p>
            <a:r>
              <a:rPr lang="en-ZA" dirty="0"/>
              <a:t>Proposals to further refine and strengthen the Bill - </a:t>
            </a:r>
            <a:r>
              <a:rPr lang="en-ZA" dirty="0" smtClean="0"/>
              <a:t>3</a:t>
            </a:r>
            <a:endParaRPr lang="en-ZA" dirty="0"/>
          </a:p>
        </p:txBody>
      </p:sp>
      <p:sp>
        <p:nvSpPr>
          <p:cNvPr id="3" name="Content Placeholder 2"/>
          <p:cNvSpPr>
            <a:spLocks noGrp="1"/>
          </p:cNvSpPr>
          <p:nvPr>
            <p:ph idx="1"/>
          </p:nvPr>
        </p:nvSpPr>
        <p:spPr>
          <a:xfrm>
            <a:off x="152400" y="1124744"/>
            <a:ext cx="8763000" cy="5472608"/>
          </a:xfrm>
        </p:spPr>
        <p:txBody>
          <a:bodyPr/>
          <a:lstStyle/>
          <a:p>
            <a:r>
              <a:rPr lang="en-US" b="1" dirty="0" smtClean="0"/>
              <a:t>New section 106(b) continued:</a:t>
            </a:r>
          </a:p>
          <a:p>
            <a:pPr lvl="1"/>
            <a:r>
              <a:rPr lang="en-US" dirty="0" smtClean="0"/>
              <a:t>(</a:t>
            </a:r>
            <a:r>
              <a:rPr lang="en-US" dirty="0"/>
              <a:t>8) </a:t>
            </a:r>
            <a:r>
              <a:rPr lang="en-US" i="1" dirty="0"/>
              <a:t>(a) </a:t>
            </a:r>
            <a:r>
              <a:rPr lang="en-US" dirty="0"/>
              <a:t>The Minister may, in consultation with the Minister of Finance, prescribe the limit in respect of the cost of credit insurance that  a credit provider may charge a consumer. </a:t>
            </a:r>
            <a:endParaRPr lang="en-ZA" dirty="0"/>
          </a:p>
          <a:p>
            <a:pPr lvl="1"/>
            <a:r>
              <a:rPr lang="en-US" i="1" dirty="0"/>
              <a:t>(b) </a:t>
            </a:r>
            <a:r>
              <a:rPr lang="en-US" b="1" dirty="0"/>
              <a:t>For a regulation issued in terms of subsection (b),</a:t>
            </a:r>
            <a:r>
              <a:rPr lang="en-US" dirty="0"/>
              <a:t> the Minister must, in consultation with the Minister of Finance,  prescribe the limit in respect of the cost of credit </a:t>
            </a:r>
            <a:r>
              <a:rPr lang="en-US" strike="sngStrike" dirty="0"/>
              <a:t>life </a:t>
            </a:r>
            <a:r>
              <a:rPr lang="en-US" dirty="0"/>
              <a:t>insurance contemplated in subsection (1A).’’. </a:t>
            </a:r>
            <a:r>
              <a:rPr lang="en-US" dirty="0" smtClean="0"/>
              <a:t> </a:t>
            </a:r>
            <a:endParaRPr lang="en-US" dirty="0"/>
          </a:p>
          <a:p>
            <a:r>
              <a:rPr lang="en-US" dirty="0" smtClean="0"/>
              <a:t>Clause </a:t>
            </a:r>
            <a:r>
              <a:rPr lang="en-US" dirty="0"/>
              <a:t>29 that amends section 171 </a:t>
            </a:r>
            <a:r>
              <a:rPr lang="en-US" b="1" dirty="0"/>
              <a:t>in relation to financial literacy</a:t>
            </a:r>
            <a:r>
              <a:rPr lang="en-US" dirty="0"/>
              <a:t>: </a:t>
            </a:r>
            <a:r>
              <a:rPr lang="en-US" b="1" dirty="0"/>
              <a:t>propose delete “…must consult the Minister of Finance” </a:t>
            </a:r>
            <a:r>
              <a:rPr lang="en-US" dirty="0"/>
              <a:t>as this is unnecessary. </a:t>
            </a:r>
            <a:endParaRPr lang="en-US" dirty="0" smtClean="0"/>
          </a:p>
          <a:p>
            <a:endParaRPr lang="en-US" dirty="0"/>
          </a:p>
          <a:p>
            <a:pPr algn="just"/>
            <a:endParaRPr lang="en-ZA" sz="2200" dirty="0"/>
          </a:p>
          <a:p>
            <a:pPr algn="just"/>
            <a:endParaRPr lang="en-ZA" sz="2200" dirty="0" smtClean="0"/>
          </a:p>
        </p:txBody>
      </p:sp>
      <p:sp>
        <p:nvSpPr>
          <p:cNvPr id="4" name="Slide Number Placeholder 3"/>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6</a:t>
            </a:fld>
            <a:endParaRPr lang="en-US" sz="1400" b="0" dirty="0">
              <a:solidFill>
                <a:srgbClr val="000000"/>
              </a:solidFill>
              <a:latin typeface="Arial"/>
            </a:endParaRPr>
          </a:p>
        </p:txBody>
      </p:sp>
    </p:spTree>
    <p:extLst>
      <p:ext uri="{BB962C8B-B14F-4D97-AF65-F5344CB8AC3E}">
        <p14:creationId xmlns:p14="http://schemas.microsoft.com/office/powerpoint/2010/main" xmlns="" val="2953359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84096" cy="838200"/>
          </a:xfrm>
        </p:spPr>
        <p:txBody>
          <a:bodyPr/>
          <a:lstStyle/>
          <a:p>
            <a:r>
              <a:rPr lang="en-ZA" dirty="0"/>
              <a:t>Proposals to further refine and strengthen the Bill - </a:t>
            </a:r>
            <a:r>
              <a:rPr lang="en-ZA" dirty="0" smtClean="0"/>
              <a:t>4</a:t>
            </a:r>
            <a:endParaRPr lang="en-ZA" dirty="0"/>
          </a:p>
        </p:txBody>
      </p:sp>
      <p:sp>
        <p:nvSpPr>
          <p:cNvPr id="3" name="Content Placeholder 2"/>
          <p:cNvSpPr>
            <a:spLocks noGrp="1"/>
          </p:cNvSpPr>
          <p:nvPr>
            <p:ph idx="1"/>
          </p:nvPr>
        </p:nvSpPr>
        <p:spPr>
          <a:xfrm>
            <a:off x="152400" y="1124744"/>
            <a:ext cx="8763000" cy="5472608"/>
          </a:xfrm>
        </p:spPr>
        <p:txBody>
          <a:bodyPr/>
          <a:lstStyle/>
          <a:p>
            <a:r>
              <a:rPr lang="en-US" dirty="0"/>
              <a:t>Clause 29(b), which amends section 171 (2)(A</a:t>
            </a:r>
            <a:r>
              <a:rPr lang="en-US" dirty="0" smtClean="0"/>
              <a:t>)</a:t>
            </a:r>
            <a:r>
              <a:rPr lang="is-IS" dirty="0" smtClean="0"/>
              <a:t>… </a:t>
            </a:r>
            <a:r>
              <a:rPr lang="en-US" dirty="0" smtClean="0"/>
              <a:t>(</a:t>
            </a:r>
            <a:r>
              <a:rPr lang="en-US" dirty="0"/>
              <a:t>a) - of debt intervention applicant and (b) amount </a:t>
            </a:r>
            <a:r>
              <a:rPr lang="en-US" dirty="0" smtClean="0"/>
              <a:t>of unsecured </a:t>
            </a:r>
            <a:r>
              <a:rPr lang="en-US" dirty="0"/>
              <a:t>debt. </a:t>
            </a:r>
            <a:endParaRPr lang="en-US" dirty="0" smtClean="0"/>
          </a:p>
          <a:p>
            <a:pPr lvl="1"/>
            <a:r>
              <a:rPr lang="en-US" dirty="0" smtClean="0"/>
              <a:t>Currently </a:t>
            </a:r>
            <a:r>
              <a:rPr lang="en-US" dirty="0"/>
              <a:t>states </a:t>
            </a:r>
            <a:r>
              <a:rPr lang="en-US" b="1" i="1" dirty="0"/>
              <a:t>“after having considered</a:t>
            </a:r>
            <a:r>
              <a:rPr lang="en-US" i="1" dirty="0"/>
              <a:t>”…</a:t>
            </a:r>
            <a:r>
              <a:rPr lang="en-US" b="1" i="1" dirty="0"/>
              <a:t> propose that it can be more strongly </a:t>
            </a:r>
            <a:r>
              <a:rPr lang="en-US" b="1" i="1" dirty="0" smtClean="0"/>
              <a:t>worded to make clear the understood intension</a:t>
            </a:r>
          </a:p>
          <a:p>
            <a:pPr lvl="1"/>
            <a:r>
              <a:rPr lang="en-US" dirty="0" smtClean="0"/>
              <a:t>(</a:t>
            </a:r>
            <a:r>
              <a:rPr lang="en-US" dirty="0"/>
              <a:t>2A) </a:t>
            </a:r>
            <a:r>
              <a:rPr lang="en-US" i="1" dirty="0"/>
              <a:t>(a) </a:t>
            </a:r>
            <a:r>
              <a:rPr lang="en-US" dirty="0"/>
              <a:t>The Minister may once every 12 months, by notice in the </a:t>
            </a:r>
            <a:r>
              <a:rPr lang="en-US" i="1" dirty="0"/>
              <a:t>Gazette, </a:t>
            </a:r>
            <a:r>
              <a:rPr lang="en-US" dirty="0"/>
              <a:t>and after having considered </a:t>
            </a:r>
            <a:r>
              <a:rPr lang="en-US" b="1" dirty="0"/>
              <a:t>only </a:t>
            </a:r>
            <a:r>
              <a:rPr lang="en-US" dirty="0"/>
              <a:t>the following factors, adjust the amount contemplated in the definition of ‘‘debt intervention applicant’’</a:t>
            </a:r>
            <a:r>
              <a:rPr lang="en-US" dirty="0" smtClean="0"/>
              <a:t>…</a:t>
            </a:r>
          </a:p>
          <a:p>
            <a:pPr lvl="1"/>
            <a:endParaRPr lang="en-US" dirty="0" smtClean="0"/>
          </a:p>
          <a:p>
            <a:pPr lvl="1"/>
            <a:r>
              <a:rPr lang="en-US" dirty="0"/>
              <a:t>(</a:t>
            </a:r>
            <a:r>
              <a:rPr lang="en-US" dirty="0" err="1"/>
              <a:t>i</a:t>
            </a:r>
            <a:r>
              <a:rPr lang="en-US" dirty="0"/>
              <a:t>) </a:t>
            </a:r>
            <a:r>
              <a:rPr lang="en-US" b="1" dirty="0" smtClean="0"/>
              <a:t>after consultation with relevant stakeholders</a:t>
            </a:r>
            <a:r>
              <a:rPr lang="en-US" dirty="0"/>
              <a:t> table the adjusted amount in the National Assembly, together with </a:t>
            </a:r>
            <a:r>
              <a:rPr lang="en-US" dirty="0" smtClean="0"/>
              <a:t>the </a:t>
            </a:r>
            <a:r>
              <a:rPr lang="en-US" dirty="0"/>
              <a:t>rationale for the </a:t>
            </a:r>
            <a:r>
              <a:rPr lang="en-US" dirty="0" smtClean="0"/>
              <a:t>adjustment </a:t>
            </a:r>
            <a:r>
              <a:rPr lang="en-US" b="1" dirty="0" smtClean="0"/>
              <a:t>and a summary report of the consultation</a:t>
            </a:r>
            <a:r>
              <a:rPr lang="en-US" dirty="0" smtClean="0"/>
              <a:t>; and </a:t>
            </a:r>
            <a:r>
              <a:rPr lang="en-US" dirty="0"/>
              <a:t> </a:t>
            </a:r>
            <a:endParaRPr lang="en-ZA" dirty="0"/>
          </a:p>
          <a:p>
            <a:pPr lvl="1"/>
            <a:r>
              <a:rPr lang="en-US" b="1" dirty="0" smtClean="0"/>
              <a:t>OR </a:t>
            </a:r>
            <a:r>
              <a:rPr lang="en-US" dirty="0" smtClean="0"/>
              <a:t>add in </a:t>
            </a:r>
            <a:r>
              <a:rPr lang="en-US" b="1" dirty="0" smtClean="0"/>
              <a:t>a new (</a:t>
            </a:r>
            <a:r>
              <a:rPr lang="en-US" b="1" dirty="0"/>
              <a:t>iii</a:t>
            </a:r>
            <a:r>
              <a:rPr lang="en-US" b="1" dirty="0" smtClean="0"/>
              <a:t>): where </a:t>
            </a:r>
            <a:r>
              <a:rPr lang="en-US" b="1" dirty="0"/>
              <a:t>the </a:t>
            </a:r>
            <a:r>
              <a:rPr lang="en-US" b="1" dirty="0" smtClean="0"/>
              <a:t>proposed adjustment </a:t>
            </a:r>
            <a:r>
              <a:rPr lang="en-US" b="1" dirty="0"/>
              <a:t>is higher than inflation plus two percent, consult relevant stakeholders, a summary report of which must be prepared for the National Assembly.</a:t>
            </a:r>
            <a:r>
              <a:rPr lang="en-US" dirty="0"/>
              <a:t> </a:t>
            </a:r>
            <a:endParaRPr lang="en-ZA" dirty="0"/>
          </a:p>
          <a:p>
            <a:pPr lvl="1"/>
            <a:endParaRPr lang="en-ZA" dirty="0"/>
          </a:p>
          <a:p>
            <a:pPr lvl="1"/>
            <a:endParaRPr lang="en-ZA" dirty="0"/>
          </a:p>
        </p:txBody>
      </p:sp>
      <p:sp>
        <p:nvSpPr>
          <p:cNvPr id="4" name="Slide Number Placeholder 3"/>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7</a:t>
            </a:fld>
            <a:endParaRPr lang="en-US" sz="1400" b="0" dirty="0">
              <a:solidFill>
                <a:srgbClr val="000000"/>
              </a:solidFill>
              <a:latin typeface="Arial"/>
            </a:endParaRPr>
          </a:p>
        </p:txBody>
      </p:sp>
    </p:spTree>
    <p:extLst>
      <p:ext uri="{BB962C8B-B14F-4D97-AF65-F5344CB8AC3E}">
        <p14:creationId xmlns:p14="http://schemas.microsoft.com/office/powerpoint/2010/main" xmlns="" val="24559271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Bold"/>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1179</TotalTime>
  <Words>420</Words>
  <Application>Microsoft Office PowerPoint</Application>
  <PresentationFormat>On-screen Show (4:3)</PresentationFormat>
  <Paragraphs>53</Paragraphs>
  <Slides>7</Slides>
  <Notes>1</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Blank Presentation</vt:lpstr>
      <vt:lpstr>NATIONAL CREDIT AMENDMENT BILL</vt:lpstr>
      <vt:lpstr>Introduction</vt:lpstr>
      <vt:lpstr>Summary feedback on the Bill </vt:lpstr>
      <vt:lpstr>Proposals to further refine and strengthen the Bill - 1</vt:lpstr>
      <vt:lpstr>Proposals to further refine and strengthen the Bill - 2</vt:lpstr>
      <vt:lpstr>Proposals to further refine and strengthen the Bill - 3</vt:lpstr>
      <vt:lpstr>Proposals to further refine and strengthen the Bill - 4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COMMITTEE PRESENTATION</dc:title>
  <dc:creator>Seipati Nekhondela</dc:creator>
  <cp:lastModifiedBy>PUMZA</cp:lastModifiedBy>
  <cp:revision>112</cp:revision>
  <cp:lastPrinted>2017-05-15T15:10:33Z</cp:lastPrinted>
  <dcterms:created xsi:type="dcterms:W3CDTF">2017-03-06T12:18:15Z</dcterms:created>
  <dcterms:modified xsi:type="dcterms:W3CDTF">2018-08-23T08:14:50Z</dcterms:modified>
</cp:coreProperties>
</file>