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8" r:id="rId3"/>
    <p:sldId id="274" r:id="rId4"/>
    <p:sldId id="259" r:id="rId5"/>
    <p:sldId id="265" r:id="rId6"/>
    <p:sldId id="267" r:id="rId7"/>
    <p:sldId id="273" r:id="rId8"/>
    <p:sldId id="291" r:id="rId9"/>
    <p:sldId id="292" r:id="rId10"/>
    <p:sldId id="280" r:id="rId11"/>
    <p:sldId id="275" r:id="rId12"/>
    <p:sldId id="268" r:id="rId13"/>
    <p:sldId id="271" r:id="rId14"/>
    <p:sldId id="287" r:id="rId15"/>
    <p:sldId id="293" r:id="rId16"/>
    <p:sldId id="289" r:id="rId17"/>
    <p:sldId id="290" r:id="rId18"/>
    <p:sldId id="294" r:id="rId19"/>
    <p:sldId id="288" r:id="rId20"/>
    <p:sldId id="295" r:id="rId21"/>
    <p:sldId id="272" r:id="rId2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3" autoAdjust="0"/>
    <p:restoredTop sz="94660"/>
  </p:normalViewPr>
  <p:slideViewPr>
    <p:cSldViewPr snapToGrid="0" snapToObjects="1">
      <p:cViewPr varScale="1">
        <p:scale>
          <a:sx n="110" d="100"/>
          <a:sy n="110" d="100"/>
        </p:scale>
        <p:origin x="-1320" y="-90"/>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TFTA Trade</a:t>
            </a:r>
          </a:p>
        </c:rich>
      </c:tx>
      <c:spPr>
        <a:noFill/>
        <a:ln>
          <a:noFill/>
        </a:ln>
        <a:effectLst/>
      </c:spPr>
    </c:title>
    <c:plotArea>
      <c:layout/>
      <c:barChart>
        <c:barDir val="col"/>
        <c:grouping val="clustered"/>
        <c:ser>
          <c:idx val="0"/>
          <c:order val="0"/>
          <c:spPr>
            <a:solidFill>
              <a:schemeClr val="accent1"/>
            </a:solidFill>
            <a:ln>
              <a:noFill/>
            </a:ln>
            <a:effectLst/>
          </c:spPr>
          <c:cat>
            <c:strRef>
              <c:f>Sheet2!$C$4:$C$28</c:f>
              <c:strCache>
                <c:ptCount val="25"/>
                <c:pt idx="0">
                  <c:v>Botswana</c:v>
                </c:pt>
                <c:pt idx="1">
                  <c:v>Namibia</c:v>
                </c:pt>
                <c:pt idx="2">
                  <c:v>Mozambique</c:v>
                </c:pt>
                <c:pt idx="3">
                  <c:v>Zambia</c:v>
                </c:pt>
                <c:pt idx="4">
                  <c:v>Zimbabwe</c:v>
                </c:pt>
                <c:pt idx="5">
                  <c:v>Lesotho</c:v>
                </c:pt>
                <c:pt idx="6">
                  <c:v>Swaziland</c:v>
                </c:pt>
                <c:pt idx="7">
                  <c:v>Congo, Democratic Republic of the</c:v>
                </c:pt>
                <c:pt idx="8">
                  <c:v>Kenya</c:v>
                </c:pt>
                <c:pt idx="9">
                  <c:v>Angola</c:v>
                </c:pt>
                <c:pt idx="10">
                  <c:v>Tanzania, United Republic of</c:v>
                </c:pt>
                <c:pt idx="11">
                  <c:v>Malawi</c:v>
                </c:pt>
                <c:pt idx="12">
                  <c:v>Mauritius</c:v>
                </c:pt>
                <c:pt idx="13">
                  <c:v>Madagascar</c:v>
                </c:pt>
                <c:pt idx="14">
                  <c:v>Egypt</c:v>
                </c:pt>
                <c:pt idx="15">
                  <c:v>Uganda</c:v>
                </c:pt>
                <c:pt idx="16">
                  <c:v>Djibouti</c:v>
                </c:pt>
                <c:pt idx="17">
                  <c:v>Ethiopia</c:v>
                </c:pt>
                <c:pt idx="18">
                  <c:v>Seychelles</c:v>
                </c:pt>
                <c:pt idx="19">
                  <c:v>Sudan</c:v>
                </c:pt>
                <c:pt idx="20">
                  <c:v>Rwanda</c:v>
                </c:pt>
                <c:pt idx="21">
                  <c:v>Eritrea</c:v>
                </c:pt>
                <c:pt idx="22">
                  <c:v>Burundi</c:v>
                </c:pt>
                <c:pt idx="23">
                  <c:v>Comoros</c:v>
                </c:pt>
                <c:pt idx="24">
                  <c:v>South Sudan</c:v>
                </c:pt>
              </c:strCache>
            </c:strRef>
          </c:cat>
          <c:val>
            <c:numRef>
              <c:f>Sheet2!$D$4:$D$28</c:f>
              <c:numCache>
                <c:formatCode>General</c:formatCode>
                <c:ptCount val="25"/>
                <c:pt idx="0">
                  <c:v>4261503</c:v>
                </c:pt>
                <c:pt idx="1">
                  <c:v>4407171</c:v>
                </c:pt>
                <c:pt idx="2">
                  <c:v>3786170</c:v>
                </c:pt>
                <c:pt idx="3">
                  <c:v>2469222</c:v>
                </c:pt>
                <c:pt idx="4">
                  <c:v>2259926</c:v>
                </c:pt>
                <c:pt idx="5">
                  <c:v>1656832</c:v>
                </c:pt>
                <c:pt idx="6">
                  <c:v>2507519</c:v>
                </c:pt>
                <c:pt idx="7">
                  <c:v>974780</c:v>
                </c:pt>
                <c:pt idx="8">
                  <c:v>730494</c:v>
                </c:pt>
                <c:pt idx="9">
                  <c:v>1921034</c:v>
                </c:pt>
                <c:pt idx="10">
                  <c:v>485405</c:v>
                </c:pt>
                <c:pt idx="11">
                  <c:v>466066</c:v>
                </c:pt>
                <c:pt idx="12">
                  <c:v>577820</c:v>
                </c:pt>
                <c:pt idx="13">
                  <c:v>294448</c:v>
                </c:pt>
                <c:pt idx="14">
                  <c:v>314531</c:v>
                </c:pt>
                <c:pt idx="15">
                  <c:v>149508</c:v>
                </c:pt>
                <c:pt idx="16">
                  <c:v>93832</c:v>
                </c:pt>
                <c:pt idx="17">
                  <c:v>72596</c:v>
                </c:pt>
                <c:pt idx="18">
                  <c:v>64130</c:v>
                </c:pt>
                <c:pt idx="19">
                  <c:v>35240</c:v>
                </c:pt>
                <c:pt idx="20">
                  <c:v>29053</c:v>
                </c:pt>
                <c:pt idx="21">
                  <c:v>13380</c:v>
                </c:pt>
                <c:pt idx="22">
                  <c:v>4279</c:v>
                </c:pt>
                <c:pt idx="23">
                  <c:v>3974</c:v>
                </c:pt>
                <c:pt idx="24">
                  <c:v>351</c:v>
                </c:pt>
              </c:numCache>
            </c:numRef>
          </c:val>
          <c:extLst xmlns:c16r2="http://schemas.microsoft.com/office/drawing/2015/06/chart">
            <c:ext xmlns:c16="http://schemas.microsoft.com/office/drawing/2014/chart" uri="{C3380CC4-5D6E-409C-BE32-E72D297353CC}">
              <c16:uniqueId val="{00000000-E970-4B94-B438-8DAC4B00CDC3}"/>
            </c:ext>
          </c:extLst>
        </c:ser>
        <c:dLbls/>
        <c:gapWidth val="219"/>
        <c:overlap val="-27"/>
        <c:axId val="84484480"/>
        <c:axId val="84486016"/>
      </c:barChart>
      <c:catAx>
        <c:axId val="8448448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486016"/>
        <c:crosses val="autoZero"/>
        <c:auto val="1"/>
        <c:lblAlgn val="ctr"/>
        <c:lblOffset val="100"/>
      </c:catAx>
      <c:valAx>
        <c:axId val="8448601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48448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C1C1B8-FC3E-4999-967E-7C9C85469F8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ZA"/>
        </a:p>
      </dgm:t>
    </dgm:pt>
    <dgm:pt modelId="{72C1FDA8-00F9-47C3-931D-5667D76D8FB0}">
      <dgm:prSet phldrT="[Text]"/>
      <dgm:spPr>
        <a:gradFill flip="none" rotWithShape="1">
          <a:gsLst>
            <a:gs pos="0">
              <a:schemeClr val="accent1">
                <a:lumMod val="90000"/>
              </a:schemeClr>
            </a:gs>
            <a:gs pos="48000">
              <a:schemeClr val="accent1">
                <a:lumMod val="75000"/>
              </a:schemeClr>
            </a:gs>
            <a:gs pos="100000">
              <a:schemeClr val="accent1">
                <a:shade val="100000"/>
                <a:satMod val="115000"/>
              </a:schemeClr>
            </a:gs>
          </a:gsLst>
          <a:path path="rect">
            <a:fillToRect l="100000" t="100000"/>
          </a:path>
          <a:tileRect r="-100000" b="-100000"/>
        </a:gradFill>
      </dgm:spPr>
      <dgm:t>
        <a:bodyPr/>
        <a:lstStyle/>
        <a:p>
          <a:r>
            <a:rPr lang="en-ZA" dirty="0" smtClean="0">
              <a:solidFill>
                <a:schemeClr val="tx1"/>
              </a:solidFill>
            </a:rPr>
            <a:t>Development integration</a:t>
          </a:r>
          <a:endParaRPr lang="en-ZA" dirty="0">
            <a:solidFill>
              <a:schemeClr val="tx1"/>
            </a:solidFill>
          </a:endParaRPr>
        </a:p>
      </dgm:t>
    </dgm:pt>
    <dgm:pt modelId="{BDC35586-5F1E-4DAB-A77C-D56F93B87B3E}" type="parTrans" cxnId="{C3BAB00E-CDA5-466A-90B2-50FD15DC03D1}">
      <dgm:prSet/>
      <dgm:spPr/>
      <dgm:t>
        <a:bodyPr/>
        <a:lstStyle/>
        <a:p>
          <a:endParaRPr lang="en-ZA"/>
        </a:p>
      </dgm:t>
    </dgm:pt>
    <dgm:pt modelId="{EE09478C-FCEA-4606-848B-501CB0A3C691}" type="sibTrans" cxnId="{C3BAB00E-CDA5-466A-90B2-50FD15DC03D1}">
      <dgm:prSet/>
      <dgm:spPr/>
      <dgm:t>
        <a:bodyPr/>
        <a:lstStyle/>
        <a:p>
          <a:endParaRPr lang="en-ZA"/>
        </a:p>
      </dgm:t>
    </dgm:pt>
    <dgm:pt modelId="{4C04E9BB-2071-49C0-AE4D-0563988C81A6}">
      <dgm:prSet phldrT="[Text]"/>
      <dgm:spPr>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dgm:spPr>
      <dgm:t>
        <a:bodyPr/>
        <a:lstStyle/>
        <a:p>
          <a:r>
            <a:rPr lang="en-ZA" dirty="0" smtClean="0">
              <a:solidFill>
                <a:schemeClr val="tx1"/>
              </a:solidFill>
            </a:rPr>
            <a:t>Market integration - FTAs</a:t>
          </a:r>
          <a:endParaRPr lang="en-ZA" dirty="0">
            <a:solidFill>
              <a:schemeClr val="tx1"/>
            </a:solidFill>
          </a:endParaRPr>
        </a:p>
      </dgm:t>
    </dgm:pt>
    <dgm:pt modelId="{A68597F6-4701-450B-A7FC-B91F43D3FC2B}" type="parTrans" cxnId="{4AFC90D7-D121-4DAE-91FD-9B4FC3774551}">
      <dgm:prSet/>
      <dgm:spPr/>
      <dgm:t>
        <a:bodyPr/>
        <a:lstStyle/>
        <a:p>
          <a:endParaRPr lang="en-ZA" dirty="0"/>
        </a:p>
      </dgm:t>
    </dgm:pt>
    <dgm:pt modelId="{97F0DD7F-D1C2-403E-8BD4-8C81E44C4BC8}" type="sibTrans" cxnId="{4AFC90D7-D121-4DAE-91FD-9B4FC3774551}">
      <dgm:prSet/>
      <dgm:spPr/>
      <dgm:t>
        <a:bodyPr/>
        <a:lstStyle/>
        <a:p>
          <a:endParaRPr lang="en-ZA"/>
        </a:p>
      </dgm:t>
    </dgm:pt>
    <dgm:pt modelId="{FB428556-36F8-4FC7-B4EA-4F4FE281FAE5}">
      <dgm:prSet phldrT="[Text]"/>
      <dgm:spPr>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dgm:spPr>
      <dgm:t>
        <a:bodyPr/>
        <a:lstStyle/>
        <a:p>
          <a:r>
            <a:rPr lang="en-ZA" dirty="0" smtClean="0">
              <a:solidFill>
                <a:schemeClr val="tx1"/>
              </a:solidFill>
            </a:rPr>
            <a:t>Industrial development</a:t>
          </a:r>
          <a:endParaRPr lang="en-ZA" dirty="0">
            <a:solidFill>
              <a:schemeClr val="tx1"/>
            </a:solidFill>
          </a:endParaRPr>
        </a:p>
      </dgm:t>
    </dgm:pt>
    <dgm:pt modelId="{750A414A-929C-4FFF-B3B8-D4BC2204A09E}" type="parTrans" cxnId="{A725B6F6-988B-44A1-A788-F669BC1562F2}">
      <dgm:prSet/>
      <dgm:spPr/>
      <dgm:t>
        <a:bodyPr/>
        <a:lstStyle/>
        <a:p>
          <a:endParaRPr lang="en-ZA" dirty="0"/>
        </a:p>
      </dgm:t>
    </dgm:pt>
    <dgm:pt modelId="{DBF4775E-B2F1-4A9E-ACF2-F727066FA826}" type="sibTrans" cxnId="{A725B6F6-988B-44A1-A788-F669BC1562F2}">
      <dgm:prSet/>
      <dgm:spPr/>
      <dgm:t>
        <a:bodyPr/>
        <a:lstStyle/>
        <a:p>
          <a:endParaRPr lang="en-ZA"/>
        </a:p>
      </dgm:t>
    </dgm:pt>
    <dgm:pt modelId="{B4A9C7D1-E2A2-4E55-9592-9A9166E749BC}">
      <dgm:prSet phldrT="[Text]"/>
      <dgm:spPr>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dgm:spPr>
      <dgm:t>
        <a:bodyPr/>
        <a:lstStyle/>
        <a:p>
          <a:r>
            <a:rPr lang="en-ZA" dirty="0" smtClean="0">
              <a:solidFill>
                <a:schemeClr val="tx1"/>
              </a:solidFill>
            </a:rPr>
            <a:t>Infrastructure development</a:t>
          </a:r>
          <a:endParaRPr lang="en-ZA" dirty="0">
            <a:solidFill>
              <a:schemeClr val="tx1"/>
            </a:solidFill>
          </a:endParaRPr>
        </a:p>
      </dgm:t>
    </dgm:pt>
    <dgm:pt modelId="{EF2B8FA3-B05D-4D4C-8816-9B14CE2B4EDE}" type="parTrans" cxnId="{6D756F68-1DF9-4955-B1D5-39C112AF62C4}">
      <dgm:prSet/>
      <dgm:spPr/>
      <dgm:t>
        <a:bodyPr/>
        <a:lstStyle/>
        <a:p>
          <a:endParaRPr lang="en-ZA" dirty="0"/>
        </a:p>
      </dgm:t>
    </dgm:pt>
    <dgm:pt modelId="{5EE2D736-45E4-4BF6-85A9-7CFA94158D5E}" type="sibTrans" cxnId="{6D756F68-1DF9-4955-B1D5-39C112AF62C4}">
      <dgm:prSet/>
      <dgm:spPr/>
      <dgm:t>
        <a:bodyPr/>
        <a:lstStyle/>
        <a:p>
          <a:endParaRPr lang="en-ZA"/>
        </a:p>
      </dgm:t>
    </dgm:pt>
    <dgm:pt modelId="{805F2567-59AF-44FA-A727-67E066BBF93F}" type="pres">
      <dgm:prSet presAssocID="{66C1C1B8-FC3E-4999-967E-7C9C85469F82}" presName="Name0" presStyleCnt="0">
        <dgm:presLayoutVars>
          <dgm:chPref val="1"/>
          <dgm:dir/>
          <dgm:animOne val="branch"/>
          <dgm:animLvl val="lvl"/>
          <dgm:resizeHandles val="exact"/>
        </dgm:presLayoutVars>
      </dgm:prSet>
      <dgm:spPr/>
      <dgm:t>
        <a:bodyPr/>
        <a:lstStyle/>
        <a:p>
          <a:endParaRPr lang="en-ZA"/>
        </a:p>
      </dgm:t>
    </dgm:pt>
    <dgm:pt modelId="{7B20A9E6-49F4-4DE3-B89D-70DF9D5E5AF3}" type="pres">
      <dgm:prSet presAssocID="{72C1FDA8-00F9-47C3-931D-5667D76D8FB0}" presName="root1" presStyleCnt="0"/>
      <dgm:spPr/>
      <dgm:t>
        <a:bodyPr/>
        <a:lstStyle/>
        <a:p>
          <a:endParaRPr lang="en-ZA"/>
        </a:p>
      </dgm:t>
    </dgm:pt>
    <dgm:pt modelId="{F61EA48E-B13E-49FC-9DD0-EE75FF96B674}" type="pres">
      <dgm:prSet presAssocID="{72C1FDA8-00F9-47C3-931D-5667D76D8FB0}" presName="LevelOneTextNode" presStyleLbl="node0" presStyleIdx="0" presStyleCnt="1" custLinFactNeighborX="6247" custLinFactNeighborY="1996">
        <dgm:presLayoutVars>
          <dgm:chPref val="3"/>
        </dgm:presLayoutVars>
      </dgm:prSet>
      <dgm:spPr/>
      <dgm:t>
        <a:bodyPr/>
        <a:lstStyle/>
        <a:p>
          <a:endParaRPr lang="en-ZA"/>
        </a:p>
      </dgm:t>
    </dgm:pt>
    <dgm:pt modelId="{21C48074-6536-4C3D-B048-FDF7FBBEF56F}" type="pres">
      <dgm:prSet presAssocID="{72C1FDA8-00F9-47C3-931D-5667D76D8FB0}" presName="level2hierChild" presStyleCnt="0"/>
      <dgm:spPr/>
      <dgm:t>
        <a:bodyPr/>
        <a:lstStyle/>
        <a:p>
          <a:endParaRPr lang="en-ZA"/>
        </a:p>
      </dgm:t>
    </dgm:pt>
    <dgm:pt modelId="{A99ADE54-62A9-4EA0-B4FB-9337877058A5}" type="pres">
      <dgm:prSet presAssocID="{A68597F6-4701-450B-A7FC-B91F43D3FC2B}" presName="conn2-1" presStyleLbl="parChTrans1D2" presStyleIdx="0" presStyleCnt="3"/>
      <dgm:spPr/>
      <dgm:t>
        <a:bodyPr/>
        <a:lstStyle/>
        <a:p>
          <a:endParaRPr lang="en-ZA"/>
        </a:p>
      </dgm:t>
    </dgm:pt>
    <dgm:pt modelId="{AA52D9F3-CD34-4CE0-AD3A-91D142A464CD}" type="pres">
      <dgm:prSet presAssocID="{A68597F6-4701-450B-A7FC-B91F43D3FC2B}" presName="connTx" presStyleLbl="parChTrans1D2" presStyleIdx="0" presStyleCnt="3"/>
      <dgm:spPr/>
      <dgm:t>
        <a:bodyPr/>
        <a:lstStyle/>
        <a:p>
          <a:endParaRPr lang="en-ZA"/>
        </a:p>
      </dgm:t>
    </dgm:pt>
    <dgm:pt modelId="{36E89F9A-A8E5-4C64-A759-16FCCA91DA11}" type="pres">
      <dgm:prSet presAssocID="{4C04E9BB-2071-49C0-AE4D-0563988C81A6}" presName="root2" presStyleCnt="0"/>
      <dgm:spPr/>
      <dgm:t>
        <a:bodyPr/>
        <a:lstStyle/>
        <a:p>
          <a:endParaRPr lang="en-ZA"/>
        </a:p>
      </dgm:t>
    </dgm:pt>
    <dgm:pt modelId="{0F7BCD53-6FBF-4FF9-85FD-04854EB0CA49}" type="pres">
      <dgm:prSet presAssocID="{4C04E9BB-2071-49C0-AE4D-0563988C81A6}" presName="LevelTwoTextNode" presStyleLbl="node2" presStyleIdx="0" presStyleCnt="3">
        <dgm:presLayoutVars>
          <dgm:chPref val="3"/>
        </dgm:presLayoutVars>
      </dgm:prSet>
      <dgm:spPr/>
      <dgm:t>
        <a:bodyPr/>
        <a:lstStyle/>
        <a:p>
          <a:endParaRPr lang="en-ZA"/>
        </a:p>
      </dgm:t>
    </dgm:pt>
    <dgm:pt modelId="{E813BD3F-2CD6-4D9C-B92B-687863846458}" type="pres">
      <dgm:prSet presAssocID="{4C04E9BB-2071-49C0-AE4D-0563988C81A6}" presName="level3hierChild" presStyleCnt="0"/>
      <dgm:spPr/>
      <dgm:t>
        <a:bodyPr/>
        <a:lstStyle/>
        <a:p>
          <a:endParaRPr lang="en-ZA"/>
        </a:p>
      </dgm:t>
    </dgm:pt>
    <dgm:pt modelId="{45D36DA8-35C1-40D8-9E3F-37A6F49BAA9D}" type="pres">
      <dgm:prSet presAssocID="{750A414A-929C-4FFF-B3B8-D4BC2204A09E}" presName="conn2-1" presStyleLbl="parChTrans1D2" presStyleIdx="1" presStyleCnt="3"/>
      <dgm:spPr/>
      <dgm:t>
        <a:bodyPr/>
        <a:lstStyle/>
        <a:p>
          <a:endParaRPr lang="en-ZA"/>
        </a:p>
      </dgm:t>
    </dgm:pt>
    <dgm:pt modelId="{9B464D7D-C3F5-448D-AC1C-DEB1DA80048E}" type="pres">
      <dgm:prSet presAssocID="{750A414A-929C-4FFF-B3B8-D4BC2204A09E}" presName="connTx" presStyleLbl="parChTrans1D2" presStyleIdx="1" presStyleCnt="3"/>
      <dgm:spPr/>
      <dgm:t>
        <a:bodyPr/>
        <a:lstStyle/>
        <a:p>
          <a:endParaRPr lang="en-ZA"/>
        </a:p>
      </dgm:t>
    </dgm:pt>
    <dgm:pt modelId="{54655280-333F-4349-BDCA-F21BD885ABBA}" type="pres">
      <dgm:prSet presAssocID="{FB428556-36F8-4FC7-B4EA-4F4FE281FAE5}" presName="root2" presStyleCnt="0"/>
      <dgm:spPr/>
      <dgm:t>
        <a:bodyPr/>
        <a:lstStyle/>
        <a:p>
          <a:endParaRPr lang="en-ZA"/>
        </a:p>
      </dgm:t>
    </dgm:pt>
    <dgm:pt modelId="{487CC9FA-1BAB-41D8-BB9A-BA76645B01F3}" type="pres">
      <dgm:prSet presAssocID="{FB428556-36F8-4FC7-B4EA-4F4FE281FAE5}" presName="LevelTwoTextNode" presStyleLbl="node2" presStyleIdx="1" presStyleCnt="3">
        <dgm:presLayoutVars>
          <dgm:chPref val="3"/>
        </dgm:presLayoutVars>
      </dgm:prSet>
      <dgm:spPr/>
      <dgm:t>
        <a:bodyPr/>
        <a:lstStyle/>
        <a:p>
          <a:endParaRPr lang="en-ZA"/>
        </a:p>
      </dgm:t>
    </dgm:pt>
    <dgm:pt modelId="{AB0BF616-C5EB-41E8-81AE-C083C77283B4}" type="pres">
      <dgm:prSet presAssocID="{FB428556-36F8-4FC7-B4EA-4F4FE281FAE5}" presName="level3hierChild" presStyleCnt="0"/>
      <dgm:spPr/>
      <dgm:t>
        <a:bodyPr/>
        <a:lstStyle/>
        <a:p>
          <a:endParaRPr lang="en-ZA"/>
        </a:p>
      </dgm:t>
    </dgm:pt>
    <dgm:pt modelId="{F0827F3F-E0E5-44ED-90C7-5C76A1CD0C37}" type="pres">
      <dgm:prSet presAssocID="{EF2B8FA3-B05D-4D4C-8816-9B14CE2B4EDE}" presName="conn2-1" presStyleLbl="parChTrans1D2" presStyleIdx="2" presStyleCnt="3"/>
      <dgm:spPr/>
      <dgm:t>
        <a:bodyPr/>
        <a:lstStyle/>
        <a:p>
          <a:endParaRPr lang="en-ZA"/>
        </a:p>
      </dgm:t>
    </dgm:pt>
    <dgm:pt modelId="{0A379CCD-2530-44AA-B380-8B8EFFA32BEC}" type="pres">
      <dgm:prSet presAssocID="{EF2B8FA3-B05D-4D4C-8816-9B14CE2B4EDE}" presName="connTx" presStyleLbl="parChTrans1D2" presStyleIdx="2" presStyleCnt="3"/>
      <dgm:spPr/>
      <dgm:t>
        <a:bodyPr/>
        <a:lstStyle/>
        <a:p>
          <a:endParaRPr lang="en-ZA"/>
        </a:p>
      </dgm:t>
    </dgm:pt>
    <dgm:pt modelId="{4E448B07-0270-400F-8744-A34903900B3B}" type="pres">
      <dgm:prSet presAssocID="{B4A9C7D1-E2A2-4E55-9592-9A9166E749BC}" presName="root2" presStyleCnt="0"/>
      <dgm:spPr/>
      <dgm:t>
        <a:bodyPr/>
        <a:lstStyle/>
        <a:p>
          <a:endParaRPr lang="en-ZA"/>
        </a:p>
      </dgm:t>
    </dgm:pt>
    <dgm:pt modelId="{6F5FD710-B160-4BA6-B0A5-1F6750D42B1E}" type="pres">
      <dgm:prSet presAssocID="{B4A9C7D1-E2A2-4E55-9592-9A9166E749BC}" presName="LevelTwoTextNode" presStyleLbl="node2" presStyleIdx="2" presStyleCnt="3">
        <dgm:presLayoutVars>
          <dgm:chPref val="3"/>
        </dgm:presLayoutVars>
      </dgm:prSet>
      <dgm:spPr/>
      <dgm:t>
        <a:bodyPr/>
        <a:lstStyle/>
        <a:p>
          <a:endParaRPr lang="en-ZA"/>
        </a:p>
      </dgm:t>
    </dgm:pt>
    <dgm:pt modelId="{A5CDE1BC-1362-44F7-A19D-687435AD9388}" type="pres">
      <dgm:prSet presAssocID="{B4A9C7D1-E2A2-4E55-9592-9A9166E749BC}" presName="level3hierChild" presStyleCnt="0"/>
      <dgm:spPr/>
      <dgm:t>
        <a:bodyPr/>
        <a:lstStyle/>
        <a:p>
          <a:endParaRPr lang="en-ZA"/>
        </a:p>
      </dgm:t>
    </dgm:pt>
  </dgm:ptLst>
  <dgm:cxnLst>
    <dgm:cxn modelId="{C3B8F257-3686-4D89-9E44-96F7E4F2C9E0}" type="presOf" srcId="{4C04E9BB-2071-49C0-AE4D-0563988C81A6}" destId="{0F7BCD53-6FBF-4FF9-85FD-04854EB0CA49}" srcOrd="0" destOrd="0" presId="urn:microsoft.com/office/officeart/2008/layout/HorizontalMultiLevelHierarchy"/>
    <dgm:cxn modelId="{C3BAB00E-CDA5-466A-90B2-50FD15DC03D1}" srcId="{66C1C1B8-FC3E-4999-967E-7C9C85469F82}" destId="{72C1FDA8-00F9-47C3-931D-5667D76D8FB0}" srcOrd="0" destOrd="0" parTransId="{BDC35586-5F1E-4DAB-A77C-D56F93B87B3E}" sibTransId="{EE09478C-FCEA-4606-848B-501CB0A3C691}"/>
    <dgm:cxn modelId="{6214D9DC-2A90-4BE3-8FF2-7ED3326652F5}" type="presOf" srcId="{FB428556-36F8-4FC7-B4EA-4F4FE281FAE5}" destId="{487CC9FA-1BAB-41D8-BB9A-BA76645B01F3}" srcOrd="0" destOrd="0" presId="urn:microsoft.com/office/officeart/2008/layout/HorizontalMultiLevelHierarchy"/>
    <dgm:cxn modelId="{24C175D3-547F-4FA3-9245-3F12D10515D5}" type="presOf" srcId="{A68597F6-4701-450B-A7FC-B91F43D3FC2B}" destId="{AA52D9F3-CD34-4CE0-AD3A-91D142A464CD}" srcOrd="1" destOrd="0" presId="urn:microsoft.com/office/officeart/2008/layout/HorizontalMultiLevelHierarchy"/>
    <dgm:cxn modelId="{BEF65BAB-FB94-4F3E-AFBF-4BE83CE26948}" type="presOf" srcId="{750A414A-929C-4FFF-B3B8-D4BC2204A09E}" destId="{9B464D7D-C3F5-448D-AC1C-DEB1DA80048E}" srcOrd="1" destOrd="0" presId="urn:microsoft.com/office/officeart/2008/layout/HorizontalMultiLevelHierarchy"/>
    <dgm:cxn modelId="{6D756F68-1DF9-4955-B1D5-39C112AF62C4}" srcId="{72C1FDA8-00F9-47C3-931D-5667D76D8FB0}" destId="{B4A9C7D1-E2A2-4E55-9592-9A9166E749BC}" srcOrd="2" destOrd="0" parTransId="{EF2B8FA3-B05D-4D4C-8816-9B14CE2B4EDE}" sibTransId="{5EE2D736-45E4-4BF6-85A9-7CFA94158D5E}"/>
    <dgm:cxn modelId="{27D676BF-B19C-49CB-9601-7F53BB1968FA}" type="presOf" srcId="{66C1C1B8-FC3E-4999-967E-7C9C85469F82}" destId="{805F2567-59AF-44FA-A727-67E066BBF93F}" srcOrd="0" destOrd="0" presId="urn:microsoft.com/office/officeart/2008/layout/HorizontalMultiLevelHierarchy"/>
    <dgm:cxn modelId="{32D22E98-F699-40D8-BDC0-AD80DC635F5F}" type="presOf" srcId="{A68597F6-4701-450B-A7FC-B91F43D3FC2B}" destId="{A99ADE54-62A9-4EA0-B4FB-9337877058A5}" srcOrd="0" destOrd="0" presId="urn:microsoft.com/office/officeart/2008/layout/HorizontalMultiLevelHierarchy"/>
    <dgm:cxn modelId="{A99E5F82-3702-46C1-A682-004D8F6F57AA}" type="presOf" srcId="{EF2B8FA3-B05D-4D4C-8816-9B14CE2B4EDE}" destId="{F0827F3F-E0E5-44ED-90C7-5C76A1CD0C37}" srcOrd="0" destOrd="0" presId="urn:microsoft.com/office/officeart/2008/layout/HorizontalMultiLevelHierarchy"/>
    <dgm:cxn modelId="{2948E7C2-7DE0-47AF-8B5A-FB9B24AA6809}" type="presOf" srcId="{72C1FDA8-00F9-47C3-931D-5667D76D8FB0}" destId="{F61EA48E-B13E-49FC-9DD0-EE75FF96B674}" srcOrd="0" destOrd="0" presId="urn:microsoft.com/office/officeart/2008/layout/HorizontalMultiLevelHierarchy"/>
    <dgm:cxn modelId="{A725B6F6-988B-44A1-A788-F669BC1562F2}" srcId="{72C1FDA8-00F9-47C3-931D-5667D76D8FB0}" destId="{FB428556-36F8-4FC7-B4EA-4F4FE281FAE5}" srcOrd="1" destOrd="0" parTransId="{750A414A-929C-4FFF-B3B8-D4BC2204A09E}" sibTransId="{DBF4775E-B2F1-4A9E-ACF2-F727066FA826}"/>
    <dgm:cxn modelId="{4AFC90D7-D121-4DAE-91FD-9B4FC3774551}" srcId="{72C1FDA8-00F9-47C3-931D-5667D76D8FB0}" destId="{4C04E9BB-2071-49C0-AE4D-0563988C81A6}" srcOrd="0" destOrd="0" parTransId="{A68597F6-4701-450B-A7FC-B91F43D3FC2B}" sibTransId="{97F0DD7F-D1C2-403E-8BD4-8C81E44C4BC8}"/>
    <dgm:cxn modelId="{7BAE0B75-C046-4BBB-AE25-3F238E65D5E3}" type="presOf" srcId="{EF2B8FA3-B05D-4D4C-8816-9B14CE2B4EDE}" destId="{0A379CCD-2530-44AA-B380-8B8EFFA32BEC}" srcOrd="1" destOrd="0" presId="urn:microsoft.com/office/officeart/2008/layout/HorizontalMultiLevelHierarchy"/>
    <dgm:cxn modelId="{EAB78924-F806-44A0-A39F-C5E3FE30CBF4}" type="presOf" srcId="{750A414A-929C-4FFF-B3B8-D4BC2204A09E}" destId="{45D36DA8-35C1-40D8-9E3F-37A6F49BAA9D}" srcOrd="0" destOrd="0" presId="urn:microsoft.com/office/officeart/2008/layout/HorizontalMultiLevelHierarchy"/>
    <dgm:cxn modelId="{99B73B3F-31A1-45E5-90EA-6B6FB142FBBC}" type="presOf" srcId="{B4A9C7D1-E2A2-4E55-9592-9A9166E749BC}" destId="{6F5FD710-B160-4BA6-B0A5-1F6750D42B1E}" srcOrd="0" destOrd="0" presId="urn:microsoft.com/office/officeart/2008/layout/HorizontalMultiLevelHierarchy"/>
    <dgm:cxn modelId="{0C081635-ADDD-4DF4-A78A-02FEBA8A080B}" type="presParOf" srcId="{805F2567-59AF-44FA-A727-67E066BBF93F}" destId="{7B20A9E6-49F4-4DE3-B89D-70DF9D5E5AF3}" srcOrd="0" destOrd="0" presId="urn:microsoft.com/office/officeart/2008/layout/HorizontalMultiLevelHierarchy"/>
    <dgm:cxn modelId="{AE97A609-B508-4B8D-8B2E-3B9C1C2915E5}" type="presParOf" srcId="{7B20A9E6-49F4-4DE3-B89D-70DF9D5E5AF3}" destId="{F61EA48E-B13E-49FC-9DD0-EE75FF96B674}" srcOrd="0" destOrd="0" presId="urn:microsoft.com/office/officeart/2008/layout/HorizontalMultiLevelHierarchy"/>
    <dgm:cxn modelId="{6F6F283B-0FCF-46FF-82D3-E3CA9EC12FDA}" type="presParOf" srcId="{7B20A9E6-49F4-4DE3-B89D-70DF9D5E5AF3}" destId="{21C48074-6536-4C3D-B048-FDF7FBBEF56F}" srcOrd="1" destOrd="0" presId="urn:microsoft.com/office/officeart/2008/layout/HorizontalMultiLevelHierarchy"/>
    <dgm:cxn modelId="{14B49399-78E3-4C74-B3FF-C0900FE5D56A}" type="presParOf" srcId="{21C48074-6536-4C3D-B048-FDF7FBBEF56F}" destId="{A99ADE54-62A9-4EA0-B4FB-9337877058A5}" srcOrd="0" destOrd="0" presId="urn:microsoft.com/office/officeart/2008/layout/HorizontalMultiLevelHierarchy"/>
    <dgm:cxn modelId="{5141898E-B5D2-4C35-AD05-F67239D221FE}" type="presParOf" srcId="{A99ADE54-62A9-4EA0-B4FB-9337877058A5}" destId="{AA52D9F3-CD34-4CE0-AD3A-91D142A464CD}" srcOrd="0" destOrd="0" presId="urn:microsoft.com/office/officeart/2008/layout/HorizontalMultiLevelHierarchy"/>
    <dgm:cxn modelId="{960F0E3C-690B-4B52-901D-CE8DF40B9B04}" type="presParOf" srcId="{21C48074-6536-4C3D-B048-FDF7FBBEF56F}" destId="{36E89F9A-A8E5-4C64-A759-16FCCA91DA11}" srcOrd="1" destOrd="0" presId="urn:microsoft.com/office/officeart/2008/layout/HorizontalMultiLevelHierarchy"/>
    <dgm:cxn modelId="{DEFB6937-F8BF-4D8B-AECF-B30FCC1B2010}" type="presParOf" srcId="{36E89F9A-A8E5-4C64-A759-16FCCA91DA11}" destId="{0F7BCD53-6FBF-4FF9-85FD-04854EB0CA49}" srcOrd="0" destOrd="0" presId="urn:microsoft.com/office/officeart/2008/layout/HorizontalMultiLevelHierarchy"/>
    <dgm:cxn modelId="{0948AF1A-9892-4D29-8E4A-56EA959F58CF}" type="presParOf" srcId="{36E89F9A-A8E5-4C64-A759-16FCCA91DA11}" destId="{E813BD3F-2CD6-4D9C-B92B-687863846458}" srcOrd="1" destOrd="0" presId="urn:microsoft.com/office/officeart/2008/layout/HorizontalMultiLevelHierarchy"/>
    <dgm:cxn modelId="{67972D2E-1152-4678-8224-01DEC7A17156}" type="presParOf" srcId="{21C48074-6536-4C3D-B048-FDF7FBBEF56F}" destId="{45D36DA8-35C1-40D8-9E3F-37A6F49BAA9D}" srcOrd="2" destOrd="0" presId="urn:microsoft.com/office/officeart/2008/layout/HorizontalMultiLevelHierarchy"/>
    <dgm:cxn modelId="{2819948E-F79B-4812-B8AF-744FFCA75C3C}" type="presParOf" srcId="{45D36DA8-35C1-40D8-9E3F-37A6F49BAA9D}" destId="{9B464D7D-C3F5-448D-AC1C-DEB1DA80048E}" srcOrd="0" destOrd="0" presId="urn:microsoft.com/office/officeart/2008/layout/HorizontalMultiLevelHierarchy"/>
    <dgm:cxn modelId="{FBC8A9A0-9B5C-4A2F-9CE1-59F3175D22BA}" type="presParOf" srcId="{21C48074-6536-4C3D-B048-FDF7FBBEF56F}" destId="{54655280-333F-4349-BDCA-F21BD885ABBA}" srcOrd="3" destOrd="0" presId="urn:microsoft.com/office/officeart/2008/layout/HorizontalMultiLevelHierarchy"/>
    <dgm:cxn modelId="{09B6F021-6884-4536-A452-1334F884D6E1}" type="presParOf" srcId="{54655280-333F-4349-BDCA-F21BD885ABBA}" destId="{487CC9FA-1BAB-41D8-BB9A-BA76645B01F3}" srcOrd="0" destOrd="0" presId="urn:microsoft.com/office/officeart/2008/layout/HorizontalMultiLevelHierarchy"/>
    <dgm:cxn modelId="{B9C569E0-FCD8-4E31-888F-EF3716A793A7}" type="presParOf" srcId="{54655280-333F-4349-BDCA-F21BD885ABBA}" destId="{AB0BF616-C5EB-41E8-81AE-C083C77283B4}" srcOrd="1" destOrd="0" presId="urn:microsoft.com/office/officeart/2008/layout/HorizontalMultiLevelHierarchy"/>
    <dgm:cxn modelId="{FBEDDD07-080B-4DD2-AC44-E610C3C6CB89}" type="presParOf" srcId="{21C48074-6536-4C3D-B048-FDF7FBBEF56F}" destId="{F0827F3F-E0E5-44ED-90C7-5C76A1CD0C37}" srcOrd="4" destOrd="0" presId="urn:microsoft.com/office/officeart/2008/layout/HorizontalMultiLevelHierarchy"/>
    <dgm:cxn modelId="{542CDE0C-69DF-409E-A990-88A890950F41}" type="presParOf" srcId="{F0827F3F-E0E5-44ED-90C7-5C76A1CD0C37}" destId="{0A379CCD-2530-44AA-B380-8B8EFFA32BEC}" srcOrd="0" destOrd="0" presId="urn:microsoft.com/office/officeart/2008/layout/HorizontalMultiLevelHierarchy"/>
    <dgm:cxn modelId="{5D8FA091-580C-4E8C-A977-FD689E985A81}" type="presParOf" srcId="{21C48074-6536-4C3D-B048-FDF7FBBEF56F}" destId="{4E448B07-0270-400F-8744-A34903900B3B}" srcOrd="5" destOrd="0" presId="urn:microsoft.com/office/officeart/2008/layout/HorizontalMultiLevelHierarchy"/>
    <dgm:cxn modelId="{FB9B3329-2F56-47E3-8C46-26EF04022C24}" type="presParOf" srcId="{4E448B07-0270-400F-8744-A34903900B3B}" destId="{6F5FD710-B160-4BA6-B0A5-1F6750D42B1E}" srcOrd="0" destOrd="0" presId="urn:microsoft.com/office/officeart/2008/layout/HorizontalMultiLevelHierarchy"/>
    <dgm:cxn modelId="{9AB9DC32-EB4C-4A60-96E8-3F343DDE4E05}" type="presParOf" srcId="{4E448B07-0270-400F-8744-A34903900B3B}" destId="{A5CDE1BC-1362-44F7-A19D-687435AD9388}"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827F3F-E0E5-44ED-90C7-5C76A1CD0C37}">
      <dsp:nvSpPr>
        <dsp:cNvPr id="0" name=""/>
        <dsp:cNvSpPr/>
      </dsp:nvSpPr>
      <dsp:spPr>
        <a:xfrm>
          <a:off x="2343148" y="1760538"/>
          <a:ext cx="397074" cy="836255"/>
        </a:xfrm>
        <a:custGeom>
          <a:avLst/>
          <a:gdLst/>
          <a:ahLst/>
          <a:cxnLst/>
          <a:rect l="0" t="0" r="0" b="0"/>
          <a:pathLst>
            <a:path>
              <a:moveTo>
                <a:pt x="0" y="0"/>
              </a:moveTo>
              <a:lnTo>
                <a:pt x="198537" y="0"/>
              </a:lnTo>
              <a:lnTo>
                <a:pt x="198537" y="836255"/>
              </a:lnTo>
              <a:lnTo>
                <a:pt x="397074" y="836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dirty="0"/>
        </a:p>
      </dsp:txBody>
      <dsp:txXfrm>
        <a:off x="2518541" y="2155522"/>
        <a:ext cx="46286" cy="46286"/>
      </dsp:txXfrm>
    </dsp:sp>
    <dsp:sp modelId="{45D36DA8-35C1-40D8-9E3F-37A6F49BAA9D}">
      <dsp:nvSpPr>
        <dsp:cNvPr id="0" name=""/>
        <dsp:cNvSpPr/>
      </dsp:nvSpPr>
      <dsp:spPr>
        <a:xfrm>
          <a:off x="2343148" y="1714817"/>
          <a:ext cx="397074" cy="91440"/>
        </a:xfrm>
        <a:custGeom>
          <a:avLst/>
          <a:gdLst/>
          <a:ahLst/>
          <a:cxnLst/>
          <a:rect l="0" t="0" r="0" b="0"/>
          <a:pathLst>
            <a:path>
              <a:moveTo>
                <a:pt x="0" y="45720"/>
              </a:moveTo>
              <a:lnTo>
                <a:pt x="397074"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dirty="0"/>
        </a:p>
      </dsp:txBody>
      <dsp:txXfrm>
        <a:off x="2531758" y="1750611"/>
        <a:ext cx="19853" cy="19853"/>
      </dsp:txXfrm>
    </dsp:sp>
    <dsp:sp modelId="{A99ADE54-62A9-4EA0-B4FB-9337877058A5}">
      <dsp:nvSpPr>
        <dsp:cNvPr id="0" name=""/>
        <dsp:cNvSpPr/>
      </dsp:nvSpPr>
      <dsp:spPr>
        <a:xfrm>
          <a:off x="2343148" y="924282"/>
          <a:ext cx="397074" cy="836255"/>
        </a:xfrm>
        <a:custGeom>
          <a:avLst/>
          <a:gdLst/>
          <a:ahLst/>
          <a:cxnLst/>
          <a:rect l="0" t="0" r="0" b="0"/>
          <a:pathLst>
            <a:path>
              <a:moveTo>
                <a:pt x="0" y="836255"/>
              </a:moveTo>
              <a:lnTo>
                <a:pt x="198537" y="836255"/>
              </a:lnTo>
              <a:lnTo>
                <a:pt x="198537" y="0"/>
              </a:lnTo>
              <a:lnTo>
                <a:pt x="39707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dirty="0"/>
        </a:p>
      </dsp:txBody>
      <dsp:txXfrm>
        <a:off x="2518541" y="1319266"/>
        <a:ext cx="46286" cy="46286"/>
      </dsp:txXfrm>
    </dsp:sp>
    <dsp:sp modelId="{F61EA48E-B13E-49FC-9DD0-EE75FF96B674}">
      <dsp:nvSpPr>
        <dsp:cNvPr id="0" name=""/>
        <dsp:cNvSpPr/>
      </dsp:nvSpPr>
      <dsp:spPr>
        <a:xfrm rot="16200000">
          <a:off x="248107" y="1426035"/>
          <a:ext cx="3521076" cy="669004"/>
        </a:xfrm>
        <a:prstGeom prst="rect">
          <a:avLst/>
        </a:prstGeom>
        <a:gradFill flip="none" rotWithShape="1">
          <a:gsLst>
            <a:gs pos="0">
              <a:schemeClr val="accent1">
                <a:lumMod val="90000"/>
              </a:schemeClr>
            </a:gs>
            <a:gs pos="48000">
              <a:schemeClr val="accent1">
                <a:lumMod val="75000"/>
              </a:schemeClr>
            </a:gs>
            <a:gs pos="100000">
              <a:schemeClr val="accent1">
                <a:shade val="100000"/>
                <a:satMod val="115000"/>
              </a:schemeClr>
            </a:gs>
          </a:gsLst>
          <a:path path="rect">
            <a:fillToRect l="100000" t="100000"/>
          </a:path>
          <a:tileRect r="-100000" b="-10000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ZA" sz="2700" kern="1200" dirty="0" smtClean="0">
              <a:solidFill>
                <a:schemeClr val="tx1"/>
              </a:solidFill>
            </a:rPr>
            <a:t>Development integration</a:t>
          </a:r>
          <a:endParaRPr lang="en-ZA" sz="2700" kern="1200" dirty="0">
            <a:solidFill>
              <a:schemeClr val="tx1"/>
            </a:solidFill>
          </a:endParaRPr>
        </a:p>
      </dsp:txBody>
      <dsp:txXfrm rot="16200000">
        <a:off x="248107" y="1426035"/>
        <a:ext cx="3521076" cy="669004"/>
      </dsp:txXfrm>
    </dsp:sp>
    <dsp:sp modelId="{0F7BCD53-6FBF-4FF9-85FD-04854EB0CA49}">
      <dsp:nvSpPr>
        <dsp:cNvPr id="0" name=""/>
        <dsp:cNvSpPr/>
      </dsp:nvSpPr>
      <dsp:spPr>
        <a:xfrm>
          <a:off x="2740222" y="589780"/>
          <a:ext cx="2194334" cy="669004"/>
        </a:xfrm>
        <a:prstGeom prst="rect">
          <a:avLst/>
        </a:prstGeom>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ZA" sz="2200" kern="1200" dirty="0" smtClean="0">
              <a:solidFill>
                <a:schemeClr val="tx1"/>
              </a:solidFill>
            </a:rPr>
            <a:t>Market integration - FTAs</a:t>
          </a:r>
          <a:endParaRPr lang="en-ZA" sz="2200" kern="1200" dirty="0">
            <a:solidFill>
              <a:schemeClr val="tx1"/>
            </a:solidFill>
          </a:endParaRPr>
        </a:p>
      </dsp:txBody>
      <dsp:txXfrm>
        <a:off x="2740222" y="589780"/>
        <a:ext cx="2194334" cy="669004"/>
      </dsp:txXfrm>
    </dsp:sp>
    <dsp:sp modelId="{487CC9FA-1BAB-41D8-BB9A-BA76645B01F3}">
      <dsp:nvSpPr>
        <dsp:cNvPr id="0" name=""/>
        <dsp:cNvSpPr/>
      </dsp:nvSpPr>
      <dsp:spPr>
        <a:xfrm>
          <a:off x="2740222" y="1426035"/>
          <a:ext cx="2194334" cy="669004"/>
        </a:xfrm>
        <a:prstGeom prst="rect">
          <a:avLst/>
        </a:prstGeom>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ZA" sz="2200" kern="1200" dirty="0" smtClean="0">
              <a:solidFill>
                <a:schemeClr val="tx1"/>
              </a:solidFill>
            </a:rPr>
            <a:t>Industrial development</a:t>
          </a:r>
          <a:endParaRPr lang="en-ZA" sz="2200" kern="1200" dirty="0">
            <a:solidFill>
              <a:schemeClr val="tx1"/>
            </a:solidFill>
          </a:endParaRPr>
        </a:p>
      </dsp:txBody>
      <dsp:txXfrm>
        <a:off x="2740222" y="1426035"/>
        <a:ext cx="2194334" cy="669004"/>
      </dsp:txXfrm>
    </dsp:sp>
    <dsp:sp modelId="{6F5FD710-B160-4BA6-B0A5-1F6750D42B1E}">
      <dsp:nvSpPr>
        <dsp:cNvPr id="0" name=""/>
        <dsp:cNvSpPr/>
      </dsp:nvSpPr>
      <dsp:spPr>
        <a:xfrm>
          <a:off x="2740222" y="2262291"/>
          <a:ext cx="2194334" cy="669004"/>
        </a:xfrm>
        <a:prstGeom prst="rect">
          <a:avLst/>
        </a:prstGeom>
        <a:gradFill rotWithShape="0">
          <a:gsLst>
            <a:gs pos="0">
              <a:schemeClr val="accent1">
                <a:lumMod val="90000"/>
              </a:schemeClr>
            </a:gs>
            <a:gs pos="67000">
              <a:schemeClr val="accent1">
                <a:lumMod val="75000"/>
              </a:schemeClr>
            </a:gs>
            <a:gs pos="100000">
              <a:schemeClr val="accent1">
                <a:shade val="100000"/>
                <a:satMod val="115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ZA" sz="2200" kern="1200" dirty="0" smtClean="0">
              <a:solidFill>
                <a:schemeClr val="tx1"/>
              </a:solidFill>
            </a:rPr>
            <a:t>Infrastructure development</a:t>
          </a:r>
          <a:endParaRPr lang="en-ZA" sz="2200" kern="1200" dirty="0">
            <a:solidFill>
              <a:schemeClr val="tx1"/>
            </a:solidFill>
          </a:endParaRPr>
        </a:p>
      </dsp:txBody>
      <dsp:txXfrm>
        <a:off x="2740222" y="2262291"/>
        <a:ext cx="2194334" cy="66900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60AD02-B3D8-4265-98A1-B6B601CECB55}" type="datetimeFigureOut">
              <a:rPr lang="en-ZA" smtClean="0"/>
              <a:pPr/>
              <a:t>2018/08/23</a:t>
            </a:fld>
            <a:endParaRPr lang="en-ZA"/>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3064A4-0F75-4C59-B70D-5FDED1A900EE}" type="slidenum">
              <a:rPr lang="en-ZA" smtClean="0"/>
              <a:pPr/>
              <a:t>‹#›</a:t>
            </a:fld>
            <a:endParaRPr lang="en-ZA"/>
          </a:p>
        </p:txBody>
      </p:sp>
    </p:spTree>
    <p:extLst>
      <p:ext uri="{BB962C8B-B14F-4D97-AF65-F5344CB8AC3E}">
        <p14:creationId xmlns:p14="http://schemas.microsoft.com/office/powerpoint/2010/main" xmlns="" val="1492839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16BA44-9C04-4168-B717-D241D3CB81FD}" type="datetime1">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302076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640BE-EDC0-42E7-8EF6-450FF9E872C3}" type="datetime1">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202224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0D712-B2E4-43D1-8B1D-A02C49CF058B}" type="datetime1">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27477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5F4CD-C8D0-4924-9288-82E5F7904A5F}" type="datetime1">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1193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1D5CD5-84F3-45BF-88B8-75A2F5679D95}" type="datetime1">
              <a:rPr lang="en-US" smtClean="0"/>
              <a:pPr/>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98830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372BF2-760C-4A20-B39A-F333E7898EAF}" type="datetime1">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234466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D6BDB-A65C-4CB2-8BE3-63239BAAEF5F}" type="datetime1">
              <a:rPr lang="en-US" smtClean="0"/>
              <a:pPr/>
              <a:t>8/23/2018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2192647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9435A0-5207-4718-8F52-22F3373A1104}" type="datetime1">
              <a:rPr lang="en-US" smtClean="0"/>
              <a:pPr/>
              <a:t>8/23/2018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121064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D4AEE-3EEC-4518-B6AA-48CBBA108F4C}" type="datetime1">
              <a:rPr lang="en-US" smtClean="0"/>
              <a:pPr/>
              <a:t>8/23/2018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141010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BBC66-ABC7-4C75-BB16-AA0D6FA877CC}" type="datetime1">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126369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B5B8A-7395-47E8-9BF9-D607E4DB3071}" type="datetime1">
              <a:rPr lang="en-US" smtClean="0"/>
              <a:pPr/>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334008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00FFA-FD36-4DA3-88A9-5528B771BD7A}" type="datetime1">
              <a:rPr lang="en-US" smtClean="0"/>
              <a:pPr/>
              <a:t>8/23/2018</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1A27E-51D2-364B-80C5-0F2292843484}" type="slidenum">
              <a:rPr lang="en-US" smtClean="0"/>
              <a:pPr/>
              <a:t>‹#›</a:t>
            </a:fld>
            <a:endParaRPr lang="en-US"/>
          </a:p>
        </p:txBody>
      </p:sp>
    </p:spTree>
    <p:extLst>
      <p:ext uri="{BB962C8B-B14F-4D97-AF65-F5344CB8AC3E}">
        <p14:creationId xmlns:p14="http://schemas.microsoft.com/office/powerpoint/2010/main" xmlns="" val="57222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e dti presentation.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3855"/>
            <a:ext cx="9921552" cy="7015096"/>
          </a:xfrm>
          <a:prstGeom prst="rect">
            <a:avLst/>
          </a:prstGeom>
        </p:spPr>
      </p:pic>
      <p:sp>
        <p:nvSpPr>
          <p:cNvPr id="9" name="Title 1"/>
          <p:cNvSpPr>
            <a:spLocks noGrp="1"/>
          </p:cNvSpPr>
          <p:nvPr>
            <p:ph type="ctrTitle"/>
          </p:nvPr>
        </p:nvSpPr>
        <p:spPr>
          <a:xfrm>
            <a:off x="742950" y="1681318"/>
            <a:ext cx="8420100" cy="1371600"/>
          </a:xfrm>
        </p:spPr>
        <p:txBody>
          <a:bodyPr>
            <a:noAutofit/>
          </a:bodyPr>
          <a:lstStyle/>
          <a:p>
            <a:r>
              <a:rPr lang="en-GB" altLang="en-US" sz="3400" b="1" dirty="0">
                <a:latin typeface="Arial" panose="020B0604020202020204" pitchFamily="34" charset="0"/>
                <a:ea typeface="MS PGothic" panose="020B0600070205080204" pitchFamily="34" charset="-128"/>
                <a:cs typeface="Arial" panose="020B0604020202020204" pitchFamily="34" charset="0"/>
              </a:rPr>
              <a:t>Ratification of the </a:t>
            </a:r>
            <a:r>
              <a:rPr lang="en-GB" altLang="en-US" sz="3400" b="1" dirty="0" smtClean="0">
                <a:latin typeface="Arial" panose="020B0604020202020204" pitchFamily="34" charset="0"/>
                <a:ea typeface="MS PGothic" panose="020B0600070205080204" pitchFamily="34" charset="-128"/>
                <a:cs typeface="Arial" panose="020B0604020202020204" pitchFamily="34" charset="0"/>
              </a:rPr>
              <a:t>COMESA-EAC-SADC Tripartite Free Trade Area (</a:t>
            </a:r>
            <a:r>
              <a:rPr lang="en-GB" altLang="en-US" sz="3400" b="1" dirty="0" err="1" smtClean="0">
                <a:latin typeface="Arial" panose="020B0604020202020204" pitchFamily="34" charset="0"/>
                <a:ea typeface="MS PGothic" panose="020B0600070205080204" pitchFamily="34" charset="-128"/>
                <a:cs typeface="Arial" panose="020B0604020202020204" pitchFamily="34" charset="0"/>
              </a:rPr>
              <a:t>TFTA</a:t>
            </a:r>
            <a:r>
              <a:rPr lang="en-GB" altLang="en-US" sz="3400" b="1" dirty="0" smtClean="0">
                <a:latin typeface="Arial" panose="020B0604020202020204" pitchFamily="34" charset="0"/>
                <a:ea typeface="MS PGothic" panose="020B0600070205080204" pitchFamily="34" charset="-128"/>
                <a:cs typeface="Arial" panose="020B0604020202020204" pitchFamily="34" charset="0"/>
              </a:rPr>
              <a:t>)</a:t>
            </a:r>
            <a:endParaRPr lang="en-US" sz="3400" dirty="0"/>
          </a:p>
        </p:txBody>
      </p:sp>
      <p:sp>
        <p:nvSpPr>
          <p:cNvPr id="10" name="Subtitle 2"/>
          <p:cNvSpPr>
            <a:spLocks noGrp="1"/>
          </p:cNvSpPr>
          <p:nvPr>
            <p:ph type="subTitle" idx="1"/>
          </p:nvPr>
        </p:nvSpPr>
        <p:spPr>
          <a:xfrm>
            <a:off x="1485900" y="3617423"/>
            <a:ext cx="6934200" cy="1752600"/>
          </a:xfrm>
        </p:spPr>
        <p:txBody>
          <a:bodyPr>
            <a:normAutofit/>
          </a:bodyPr>
          <a:lstStyle/>
          <a:p>
            <a:r>
              <a:rPr lang="en-US" sz="2800" b="1" dirty="0" smtClean="0">
                <a:solidFill>
                  <a:schemeClr val="tx1"/>
                </a:solidFill>
              </a:rPr>
              <a:t>PORTFOLIO COMMITTEE ON </a:t>
            </a:r>
          </a:p>
          <a:p>
            <a:r>
              <a:rPr lang="en-US" sz="2800" b="1" dirty="0" smtClean="0">
                <a:solidFill>
                  <a:schemeClr val="tx1"/>
                </a:solidFill>
              </a:rPr>
              <a:t>TRADE AND INDUSTRY</a:t>
            </a:r>
          </a:p>
          <a:p>
            <a:r>
              <a:rPr lang="en-US" sz="2800" b="1" dirty="0" smtClean="0">
                <a:solidFill>
                  <a:schemeClr val="tx1"/>
                </a:solidFill>
              </a:rPr>
              <a:t>21 AUGUST 2018</a:t>
            </a:r>
          </a:p>
          <a:p>
            <a:endParaRPr lang="en-US" sz="2800" b="1" dirty="0">
              <a:solidFill>
                <a:schemeClr val="tx1"/>
              </a:solidFill>
            </a:endParaRPr>
          </a:p>
        </p:txBody>
      </p:sp>
    </p:spTree>
    <p:extLst>
      <p:ext uri="{BB962C8B-B14F-4D97-AF65-F5344CB8AC3E}">
        <p14:creationId xmlns:p14="http://schemas.microsoft.com/office/powerpoint/2010/main" xmlns="" val="2166390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SA’s </a:t>
            </a:r>
            <a:r>
              <a:rPr lang="en-US" b="1" dirty="0" smtClean="0"/>
              <a:t>Trade with TFTA countries </a:t>
            </a:r>
            <a:br>
              <a:rPr lang="en-US" b="1" dirty="0" smtClean="0"/>
            </a:br>
            <a:r>
              <a:rPr lang="en-US" sz="1200" dirty="0" smtClean="0"/>
              <a:t>figures in US$ 000</a:t>
            </a:r>
            <a:endParaRPr lang="en-ZA" sz="1200" dirty="0"/>
          </a:p>
        </p:txBody>
      </p:sp>
      <p:sp>
        <p:nvSpPr>
          <p:cNvPr id="4" name="Slide Number Placeholder 3"/>
          <p:cNvSpPr>
            <a:spLocks noGrp="1"/>
          </p:cNvSpPr>
          <p:nvPr>
            <p:ph type="sldNum" sz="quarter" idx="12"/>
          </p:nvPr>
        </p:nvSpPr>
        <p:spPr/>
        <p:txBody>
          <a:bodyPr/>
          <a:lstStyle/>
          <a:p>
            <a:fld id="{08E1A27E-51D2-364B-80C5-0F2292843484}" type="slidenum">
              <a:rPr lang="en-US" smtClean="0"/>
              <a:pPr/>
              <a:t>10</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066955414"/>
              </p:ext>
            </p:extLst>
          </p:nvPr>
        </p:nvGraphicFramePr>
        <p:xfrm>
          <a:off x="495300" y="1600200"/>
          <a:ext cx="89154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53835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906000" cy="7004100"/>
          </a:xfrm>
          <a:prstGeom prst="rect">
            <a:avLst/>
          </a:prstGeom>
        </p:spPr>
      </p:pic>
      <p:sp>
        <p:nvSpPr>
          <p:cNvPr id="6" name="Title 1"/>
          <p:cNvSpPr>
            <a:spLocks noGrp="1"/>
          </p:cNvSpPr>
          <p:nvPr>
            <p:ph type="title"/>
          </p:nvPr>
        </p:nvSpPr>
        <p:spPr>
          <a:xfrm>
            <a:off x="495300" y="-119654"/>
            <a:ext cx="9105900" cy="902998"/>
          </a:xfrm>
        </p:spPr>
        <p:txBody>
          <a:bodyPr>
            <a:normAutofit fontScale="90000"/>
          </a:bodyPr>
          <a:lstStyle/>
          <a:p>
            <a:r>
              <a:rPr lang="en-US" b="1" dirty="0" smtClean="0">
                <a:latin typeface="Arial" panose="020B0604020202020204" pitchFamily="34" charset="0"/>
                <a:cs typeface="Arial" panose="020B0604020202020204" pitchFamily="34" charset="0"/>
              </a:rPr>
              <a:t>SA’s trade with the TFTA countries</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495300" y="868611"/>
            <a:ext cx="8915400" cy="5178861"/>
          </a:xfrm>
        </p:spPr>
        <p:txBody>
          <a:bodyPr>
            <a:normAutofit/>
          </a:bodyPr>
          <a:lstStyle/>
          <a:p>
            <a:pPr algn="just"/>
            <a:r>
              <a:rPr lang="en-US" sz="2400" dirty="0" smtClean="0">
                <a:latin typeface="Arial" panose="020B0604020202020204" pitchFamily="34" charset="0"/>
                <a:cs typeface="Arial" panose="020B0604020202020204" pitchFamily="34" charset="0"/>
              </a:rPr>
              <a:t>South Africa’s trade with TFTA countries represents about 16 % of SA’s trade with the world.</a:t>
            </a:r>
          </a:p>
          <a:p>
            <a:pPr algn="just"/>
            <a:r>
              <a:rPr lang="en-US" sz="2400" dirty="0" smtClean="0">
                <a:latin typeface="Arial" panose="020B0604020202020204" pitchFamily="34" charset="0"/>
                <a:cs typeface="Arial" panose="020B0604020202020204" pitchFamily="34" charset="0"/>
              </a:rPr>
              <a:t>In 2017 total trade with TFTA countries was in the tune of US $ 27,6 billion.</a:t>
            </a:r>
          </a:p>
          <a:p>
            <a:pPr algn="just"/>
            <a:r>
              <a:rPr lang="en-US" sz="2400" dirty="0" smtClean="0">
                <a:latin typeface="Arial" panose="020B0604020202020204" pitchFamily="34" charset="0"/>
                <a:cs typeface="Arial" panose="020B0604020202020204" pitchFamily="34" charset="0"/>
              </a:rPr>
              <a:t>A bulk of the trade is with SADC countries. After SADC, Egypt, </a:t>
            </a:r>
            <a:r>
              <a:rPr lang="en-US" sz="2400" dirty="0">
                <a:latin typeface="Arial" panose="020B0604020202020204" pitchFamily="34" charset="0"/>
                <a:cs typeface="Arial" panose="020B0604020202020204" pitchFamily="34" charset="0"/>
              </a:rPr>
              <a:t>K</a:t>
            </a:r>
            <a:r>
              <a:rPr lang="en-US" sz="2400" dirty="0" smtClean="0">
                <a:latin typeface="Arial" panose="020B0604020202020204" pitchFamily="34" charset="0"/>
                <a:cs typeface="Arial" panose="020B0604020202020204" pitchFamily="34" charset="0"/>
              </a:rPr>
              <a:t>enya, Ethiopia and Uganda feature as export destinations of potential.</a:t>
            </a:r>
          </a:p>
          <a:p>
            <a:pPr algn="just"/>
            <a:r>
              <a:rPr lang="en-US" sz="2400" dirty="0" smtClean="0">
                <a:latin typeface="Arial" panose="020B0604020202020204" pitchFamily="34" charset="0"/>
                <a:cs typeface="Arial" panose="020B0604020202020204" pitchFamily="34" charset="0"/>
              </a:rPr>
              <a:t>South Africa exports to Kenya account for 3,3 % of TFTA exports. South Africa in turn receives about 2% of its TFTA imports from </a:t>
            </a:r>
            <a:r>
              <a:rPr lang="en-US" sz="2400" smtClean="0">
                <a:latin typeface="Arial" panose="020B0604020202020204" pitchFamily="34" charset="0"/>
                <a:cs typeface="Arial" panose="020B0604020202020204" pitchFamily="34" charset="0"/>
              </a:rPr>
              <a:t>Egypt.</a:t>
            </a:r>
            <a:endParaRPr lang="en-US" sz="2400" dirty="0" smtClean="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4037445" y="6356351"/>
            <a:ext cx="2311400" cy="365125"/>
          </a:xfrm>
        </p:spPr>
        <p:txBody>
          <a:bodyPr/>
          <a:lstStyle/>
          <a:p>
            <a:pPr algn="ctr"/>
            <a:fld id="{08E1A27E-51D2-364B-80C5-0F2292843484}" type="slidenum">
              <a:rPr lang="en-US" sz="2000" smtClean="0"/>
              <a:pPr algn="ctr"/>
              <a:t>11</a:t>
            </a:fld>
            <a:endParaRPr lang="en-US" sz="2000" dirty="0"/>
          </a:p>
        </p:txBody>
      </p:sp>
    </p:spTree>
    <p:extLst>
      <p:ext uri="{BB962C8B-B14F-4D97-AF65-F5344CB8AC3E}">
        <p14:creationId xmlns:p14="http://schemas.microsoft.com/office/powerpoint/2010/main" xmlns="" val="1981216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906000" cy="7004100"/>
          </a:xfrm>
          <a:prstGeom prst="rect">
            <a:avLst/>
          </a:prstGeom>
        </p:spPr>
      </p:pic>
      <p:sp>
        <p:nvSpPr>
          <p:cNvPr id="6" name="Title 1"/>
          <p:cNvSpPr>
            <a:spLocks noGrp="1"/>
          </p:cNvSpPr>
          <p:nvPr>
            <p:ph type="title"/>
          </p:nvPr>
        </p:nvSpPr>
        <p:spPr>
          <a:xfrm>
            <a:off x="495299" y="-2289"/>
            <a:ext cx="8915400" cy="629079"/>
          </a:xfrm>
        </p:spPr>
        <p:txBody>
          <a:bodyPr>
            <a:normAutofit fontScale="90000"/>
          </a:bodyPr>
          <a:lstStyle/>
          <a:p>
            <a:r>
              <a:rPr lang="en-US" b="1" dirty="0" smtClean="0">
                <a:latin typeface="Arial" panose="020B0604020202020204" pitchFamily="34" charset="0"/>
                <a:cs typeface="Arial" panose="020B0604020202020204" pitchFamily="34" charset="0"/>
              </a:rPr>
              <a:t>The Negotiations Process (1)</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360218" y="634486"/>
            <a:ext cx="9365673" cy="5904427"/>
          </a:xfrm>
        </p:spPr>
        <p:txBody>
          <a:bodyPr>
            <a:noAutofit/>
          </a:bodyPr>
          <a:lstStyle/>
          <a:p>
            <a:pPr algn="just"/>
            <a:r>
              <a:rPr lang="en-US" sz="2400" b="1" dirty="0">
                <a:latin typeface="Arial" panose="020B0604020202020204" pitchFamily="34" charset="0"/>
                <a:cs typeface="Arial" panose="020B0604020202020204" pitchFamily="34" charset="0"/>
              </a:rPr>
              <a:t>t</a:t>
            </a:r>
            <a:r>
              <a:rPr lang="en-US" sz="2400" b="1" dirty="0" smtClean="0">
                <a:latin typeface="Arial" panose="020B0604020202020204" pitchFamily="34" charset="0"/>
                <a:cs typeface="Arial" panose="020B0604020202020204" pitchFamily="34" charset="0"/>
              </a:rPr>
              <a:t>he </a:t>
            </a:r>
            <a:r>
              <a:rPr lang="en-US" sz="2400" b="1" dirty="0" err="1" smtClean="0">
                <a:latin typeface="Arial" panose="020B0604020202020204" pitchFamily="34" charset="0"/>
                <a:cs typeface="Arial" panose="020B0604020202020204" pitchFamily="34" charset="0"/>
              </a:rPr>
              <a:t>dti</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leads the negotiations, with support and involvement of line function Departments such as SARS, DAFF and DIRCO.</a:t>
            </a:r>
          </a:p>
          <a:p>
            <a:pPr algn="just"/>
            <a:r>
              <a:rPr lang="en-US" sz="2400" dirty="0" smtClean="0">
                <a:latin typeface="Arial" panose="020B0604020202020204" pitchFamily="34" charset="0"/>
                <a:cs typeface="Arial" panose="020B0604020202020204" pitchFamily="34" charset="0"/>
              </a:rPr>
              <a:t>In accordance with the constitution, negotiating positions are informed by consultations through the NEDLAC process.</a:t>
            </a:r>
          </a:p>
          <a:p>
            <a:pPr algn="just"/>
            <a:r>
              <a:rPr lang="en-US" sz="2400" dirty="0" smtClean="0">
                <a:latin typeface="Arial" panose="020B0604020202020204" pitchFamily="34" charset="0"/>
                <a:cs typeface="Arial" panose="020B0604020202020204" pitchFamily="34" charset="0"/>
              </a:rPr>
              <a:t>Legal opinions from DIRCO and </a:t>
            </a:r>
            <a:r>
              <a:rPr lang="en-US" sz="2400" dirty="0" err="1" smtClean="0">
                <a:latin typeface="Arial" panose="020B0604020202020204" pitchFamily="34" charset="0"/>
                <a:cs typeface="Arial" panose="020B0604020202020204" pitchFamily="34" charset="0"/>
              </a:rPr>
              <a:t>DoJCD</a:t>
            </a:r>
            <a:r>
              <a:rPr lang="en-US" sz="2400" dirty="0" smtClean="0">
                <a:latin typeface="Arial" panose="020B0604020202020204" pitchFamily="34" charset="0"/>
                <a:cs typeface="Arial" panose="020B0604020202020204" pitchFamily="34" charset="0"/>
              </a:rPr>
              <a:t> verify compliance with SA legislation, Constitution and international obligations to facilitate signature of the Agreement.</a:t>
            </a:r>
          </a:p>
          <a:p>
            <a:pPr algn="just"/>
            <a:r>
              <a:rPr lang="en-US" sz="2400" dirty="0" smtClean="0">
                <a:latin typeface="Arial" panose="020B0604020202020204" pitchFamily="34" charset="0"/>
                <a:cs typeface="Arial" panose="020B0604020202020204" pitchFamily="34" charset="0"/>
              </a:rPr>
              <a:t>South Africa was the coordinator of the negotiations, on behalf of SACU, which negotiates as a block.</a:t>
            </a:r>
          </a:p>
          <a:p>
            <a:pPr algn="just"/>
            <a:r>
              <a:rPr lang="en-US" sz="2400" dirty="0">
                <a:latin typeface="Arial" panose="020B0604020202020204" pitchFamily="34" charset="0"/>
                <a:cs typeface="Arial" panose="020B0604020202020204" pitchFamily="34" charset="0"/>
              </a:rPr>
              <a:t>Negotiations are among Members States/regions that currently do not have preferential arrangements among themselves</a:t>
            </a:r>
            <a:r>
              <a:rPr lang="en-US" sz="2400" dirty="0" smtClean="0">
                <a:latin typeface="Arial" panose="020B0604020202020204" pitchFamily="34" charset="0"/>
                <a:cs typeface="Arial" panose="020B0604020202020204" pitchFamily="34" charset="0"/>
              </a:rPr>
              <a:t>.</a:t>
            </a:r>
          </a:p>
          <a:p>
            <a:pPr algn="just"/>
            <a:r>
              <a:rPr lang="en-US" sz="2400" dirty="0" smtClean="0">
                <a:latin typeface="Arial" panose="020B0604020202020204" pitchFamily="34" charset="0"/>
                <a:cs typeface="Arial" panose="020B0604020202020204" pitchFamily="34" charset="0"/>
              </a:rPr>
              <a:t>SACU is currently negotiating tariff </a:t>
            </a:r>
            <a:r>
              <a:rPr lang="en-US" sz="2400" dirty="0" err="1" smtClean="0">
                <a:latin typeface="Arial" panose="020B0604020202020204" pitchFamily="34" charset="0"/>
                <a:cs typeface="Arial" panose="020B0604020202020204" pitchFamily="34" charset="0"/>
              </a:rPr>
              <a:t>liberalisation</a:t>
            </a:r>
            <a:r>
              <a:rPr lang="en-US" sz="2400" dirty="0" smtClean="0">
                <a:latin typeface="Arial" panose="020B0604020202020204" pitchFamily="34" charset="0"/>
                <a:cs typeface="Arial" panose="020B0604020202020204" pitchFamily="34" charset="0"/>
              </a:rPr>
              <a:t> with the EAC and Egypt. </a:t>
            </a:r>
          </a:p>
          <a:p>
            <a:pPr algn="just"/>
            <a:r>
              <a:rPr lang="en-US" sz="2400" dirty="0" smtClean="0">
                <a:latin typeface="Arial" panose="020B0604020202020204" pitchFamily="34" charset="0"/>
                <a:cs typeface="Arial" panose="020B0604020202020204" pitchFamily="34" charset="0"/>
              </a:rPr>
              <a:t>Other partners to negotiate with are Djibouti, Eritrea, Ethiopia, Sudan.</a:t>
            </a:r>
          </a:p>
        </p:txBody>
      </p:sp>
      <p:sp>
        <p:nvSpPr>
          <p:cNvPr id="3" name="Slide Number Placeholder 2"/>
          <p:cNvSpPr>
            <a:spLocks noGrp="1"/>
          </p:cNvSpPr>
          <p:nvPr>
            <p:ph type="sldNum" sz="quarter" idx="12"/>
          </p:nvPr>
        </p:nvSpPr>
        <p:spPr>
          <a:xfrm>
            <a:off x="3979396" y="6173788"/>
            <a:ext cx="2311400" cy="365125"/>
          </a:xfrm>
        </p:spPr>
        <p:txBody>
          <a:bodyPr/>
          <a:lstStyle/>
          <a:p>
            <a:pPr algn="ctr"/>
            <a:fld id="{08E1A27E-51D2-364B-80C5-0F2292843484}" type="slidenum">
              <a:rPr lang="en-US" sz="2000" smtClean="0"/>
              <a:pPr algn="ctr"/>
              <a:t>12</a:t>
            </a:fld>
            <a:endParaRPr lang="en-US" sz="2000" dirty="0"/>
          </a:p>
        </p:txBody>
      </p:sp>
    </p:spTree>
    <p:extLst>
      <p:ext uri="{BB962C8B-B14F-4D97-AF65-F5344CB8AC3E}">
        <p14:creationId xmlns:p14="http://schemas.microsoft.com/office/powerpoint/2010/main" xmlns="" val="1526322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1403"/>
            <a:ext cx="9906000" cy="7004100"/>
          </a:xfrm>
          <a:prstGeom prst="rect">
            <a:avLst/>
          </a:prstGeom>
        </p:spPr>
      </p:pic>
      <p:sp>
        <p:nvSpPr>
          <p:cNvPr id="6" name="Title 1"/>
          <p:cNvSpPr>
            <a:spLocks noGrp="1"/>
          </p:cNvSpPr>
          <p:nvPr>
            <p:ph type="title"/>
          </p:nvPr>
        </p:nvSpPr>
        <p:spPr>
          <a:xfrm>
            <a:off x="495300" y="85267"/>
            <a:ext cx="9244445" cy="459652"/>
          </a:xfrm>
        </p:spPr>
        <p:txBody>
          <a:bodyPr>
            <a:normAutofit fontScale="90000"/>
          </a:bodyPr>
          <a:lstStyle/>
          <a:p>
            <a:r>
              <a:rPr lang="en-US" b="1" dirty="0" smtClean="0">
                <a:latin typeface="Arial" panose="020B0604020202020204" pitchFamily="34" charset="0"/>
                <a:cs typeface="Arial" panose="020B0604020202020204" pitchFamily="34" charset="0"/>
              </a:rPr>
              <a:t>The Negotiations Process (2)</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263237" y="618783"/>
            <a:ext cx="9476508" cy="5913599"/>
          </a:xfrm>
        </p:spPr>
        <p:txBody>
          <a:bodyPr>
            <a:noAutofit/>
          </a:bodyPr>
          <a:lstStyle/>
          <a:p>
            <a:pPr>
              <a:lnSpc>
                <a:spcPct val="150000"/>
              </a:lnSpc>
            </a:pPr>
            <a:r>
              <a:rPr lang="en-US" sz="2400" dirty="0" smtClean="0">
                <a:latin typeface="Arial" panose="020B0604020202020204" pitchFamily="34" charset="0"/>
                <a:cs typeface="Arial" panose="020B0604020202020204" pitchFamily="34" charset="0"/>
              </a:rPr>
              <a:t>In addition to the tariff negotiations:</a:t>
            </a:r>
          </a:p>
          <a:p>
            <a:pPr lvl="1" algn="just">
              <a:lnSpc>
                <a:spcPct val="150000"/>
              </a:lnSpc>
              <a:buFont typeface="Wingdings" panose="05000000000000000000" pitchFamily="2" charset="2"/>
              <a:buChar char="ü"/>
            </a:pPr>
            <a:r>
              <a:rPr lang="en-US" sz="2200" dirty="0" smtClean="0">
                <a:latin typeface="Arial" panose="020B0604020202020204" pitchFamily="34" charset="0"/>
                <a:cs typeface="Arial" panose="020B0604020202020204" pitchFamily="34" charset="0"/>
              </a:rPr>
              <a:t>there are efforts towards concluding a protocol on movement of business persons, which is negotiated under a separate track by Departments responsible for immigration.</a:t>
            </a:r>
          </a:p>
          <a:p>
            <a:pPr lvl="1" algn="just">
              <a:lnSpc>
                <a:spcPct val="150000"/>
              </a:lnSpc>
              <a:buFont typeface="Wingdings" panose="05000000000000000000" pitchFamily="2" charset="2"/>
              <a:buChar char="ü"/>
            </a:pPr>
            <a:r>
              <a:rPr lang="en-US" sz="2200" dirty="0" smtClean="0">
                <a:latin typeface="Arial" panose="020B0604020202020204" pitchFamily="34" charset="0"/>
                <a:cs typeface="Arial" panose="020B0604020202020204" pitchFamily="34" charset="0"/>
              </a:rPr>
              <a:t>an industrial development framework and plan of action have been adopted. </a:t>
            </a:r>
          </a:p>
          <a:p>
            <a:pPr lvl="1" algn="just">
              <a:lnSpc>
                <a:spcPct val="150000"/>
              </a:lnSpc>
              <a:buFont typeface="Wingdings" panose="05000000000000000000" pitchFamily="2" charset="2"/>
              <a:buChar char="ü"/>
            </a:pPr>
            <a:r>
              <a:rPr lang="en-US" sz="2200" dirty="0">
                <a:latin typeface="Arial" panose="020B0604020202020204" pitchFamily="34" charset="0"/>
                <a:cs typeface="Arial" panose="020B0604020202020204" pitchFamily="34" charset="0"/>
              </a:rPr>
              <a:t>t</a:t>
            </a:r>
            <a:r>
              <a:rPr lang="en-US" sz="2200" dirty="0" smtClean="0">
                <a:latin typeface="Arial" panose="020B0604020202020204" pitchFamily="34" charset="0"/>
                <a:cs typeface="Arial" panose="020B0604020202020204" pitchFamily="34" charset="0"/>
              </a:rPr>
              <a:t>here is ongoing work to cooperate on infrastructure development.</a:t>
            </a:r>
          </a:p>
          <a:p>
            <a:pPr algn="just">
              <a:lnSpc>
                <a:spcPct val="150000"/>
              </a:lnSpc>
            </a:pPr>
            <a:r>
              <a:rPr lang="en-US" sz="2400" dirty="0" smtClean="0">
                <a:latin typeface="Arial" panose="020B0604020202020204" pitchFamily="34" charset="0"/>
                <a:cs typeface="Arial" panose="020B0604020202020204" pitchFamily="34" charset="0"/>
              </a:rPr>
              <a:t>Phase II of </a:t>
            </a:r>
            <a:r>
              <a:rPr lang="en-US" sz="2400" dirty="0">
                <a:latin typeface="Arial" panose="020B0604020202020204" pitchFamily="34" charset="0"/>
                <a:cs typeface="Arial" panose="020B0604020202020204" pitchFamily="34" charset="0"/>
              </a:rPr>
              <a:t>the negotiations will address </a:t>
            </a:r>
            <a:r>
              <a:rPr lang="en-US" sz="2400" dirty="0" smtClean="0">
                <a:latin typeface="Arial" panose="020B0604020202020204" pitchFamily="34" charset="0"/>
                <a:cs typeface="Arial" panose="020B0604020202020204" pitchFamily="34" charset="0"/>
              </a:rPr>
              <a:t>Trade </a:t>
            </a:r>
            <a:r>
              <a:rPr lang="en-US" sz="2400" dirty="0">
                <a:latin typeface="Arial" panose="020B0604020202020204" pitchFamily="34" charset="0"/>
                <a:cs typeface="Arial" panose="020B0604020202020204" pitchFamily="34" charset="0"/>
              </a:rPr>
              <a:t>in </a:t>
            </a:r>
            <a:r>
              <a:rPr lang="en-US" sz="2400" dirty="0" smtClean="0">
                <a:latin typeface="Arial" panose="020B0604020202020204" pitchFamily="34" charset="0"/>
                <a:cs typeface="Arial" panose="020B0604020202020204" pitchFamily="34" charset="0"/>
              </a:rPr>
              <a:t>Services, </a:t>
            </a:r>
            <a:r>
              <a:rPr lang="en-US" sz="2400" dirty="0">
                <a:latin typeface="Arial" panose="020B0604020202020204" pitchFamily="34" charset="0"/>
                <a:cs typeface="Arial" panose="020B0604020202020204" pitchFamily="34" charset="0"/>
              </a:rPr>
              <a:t>Intellectual Property Rights (IPR), Investment and Competition </a:t>
            </a:r>
            <a:r>
              <a:rPr lang="en-US" sz="2400" dirty="0" smtClean="0">
                <a:latin typeface="Arial" panose="020B0604020202020204" pitchFamily="34" charset="0"/>
                <a:cs typeface="Arial" panose="020B0604020202020204" pitchFamily="34" charset="0"/>
              </a:rPr>
              <a:t>Policy</a:t>
            </a:r>
            <a:r>
              <a:rPr lang="en-US" sz="2000" b="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3892294" y="6356351"/>
            <a:ext cx="2311400" cy="365125"/>
          </a:xfrm>
        </p:spPr>
        <p:txBody>
          <a:bodyPr/>
          <a:lstStyle/>
          <a:p>
            <a:pPr algn="ctr"/>
            <a:fld id="{08E1A27E-51D2-364B-80C5-0F2292843484}" type="slidenum">
              <a:rPr lang="en-US" sz="2000" smtClean="0"/>
              <a:pPr algn="ctr"/>
              <a:t>13</a:t>
            </a:fld>
            <a:endParaRPr lang="en-US" sz="2000" dirty="0"/>
          </a:p>
        </p:txBody>
      </p:sp>
    </p:spTree>
    <p:extLst>
      <p:ext uri="{BB962C8B-B14F-4D97-AF65-F5344CB8AC3E}">
        <p14:creationId xmlns:p14="http://schemas.microsoft.com/office/powerpoint/2010/main" xmlns="" val="1796209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1403"/>
            <a:ext cx="9906000" cy="7004100"/>
          </a:xfrm>
          <a:prstGeom prst="rect">
            <a:avLst/>
          </a:prstGeom>
        </p:spPr>
      </p:pic>
      <p:sp>
        <p:nvSpPr>
          <p:cNvPr id="6" name="Title 1"/>
          <p:cNvSpPr>
            <a:spLocks noGrp="1"/>
          </p:cNvSpPr>
          <p:nvPr>
            <p:ph type="title"/>
          </p:nvPr>
        </p:nvSpPr>
        <p:spPr>
          <a:xfrm>
            <a:off x="495300" y="85267"/>
            <a:ext cx="9244445" cy="459652"/>
          </a:xfrm>
        </p:spPr>
        <p:txBody>
          <a:bodyPr>
            <a:normAutofit fontScale="90000"/>
          </a:bodyPr>
          <a:lstStyle/>
          <a:p>
            <a:r>
              <a:rPr lang="en-US" b="1" dirty="0"/>
              <a:t>Conclusion of the negotiating process</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263237" y="618783"/>
            <a:ext cx="9476508" cy="5913599"/>
          </a:xfrm>
        </p:spPr>
        <p:txBody>
          <a:bodyPr>
            <a:noAutofit/>
          </a:bodyPr>
          <a:lstStyle/>
          <a:p>
            <a:pPr algn="just"/>
            <a:r>
              <a:rPr lang="en-US" sz="2400" dirty="0" smtClean="0">
                <a:latin typeface="Arial" panose="020B0604020202020204" pitchFamily="34" charset="0"/>
                <a:cs typeface="Arial" panose="020B0604020202020204" pitchFamily="34" charset="0"/>
              </a:rPr>
              <a:t>Negotiations on the legal text (agreement) have </a:t>
            </a:r>
            <a:r>
              <a:rPr lang="en-US" sz="2400" dirty="0">
                <a:latin typeface="Arial" panose="020B0604020202020204" pitchFamily="34" charset="0"/>
                <a:cs typeface="Arial" panose="020B0604020202020204" pitchFamily="34" charset="0"/>
              </a:rPr>
              <a:t>been </a:t>
            </a:r>
            <a:r>
              <a:rPr lang="en-US" sz="2400" dirty="0" smtClean="0">
                <a:latin typeface="Arial" panose="020B0604020202020204" pitchFamily="34" charset="0"/>
                <a:cs typeface="Arial" panose="020B0604020202020204" pitchFamily="34" charset="0"/>
              </a:rPr>
              <a:t>concluded. </a:t>
            </a:r>
          </a:p>
          <a:p>
            <a:pPr algn="just"/>
            <a:r>
              <a:rPr lang="en-US" sz="2400" dirty="0" smtClean="0">
                <a:latin typeface="Arial" panose="020B0604020202020204" pitchFamily="34" charset="0"/>
                <a:cs typeface="Arial" panose="020B0604020202020204" pitchFamily="34" charset="0"/>
              </a:rPr>
              <a:t>Negotiations </a:t>
            </a:r>
            <a:r>
              <a:rPr lang="en-US" sz="2400" dirty="0">
                <a:latin typeface="Arial" panose="020B0604020202020204" pitchFamily="34" charset="0"/>
                <a:cs typeface="Arial" panose="020B0604020202020204" pitchFamily="34" charset="0"/>
              </a:rPr>
              <a:t>on tariffs and rules of origin </a:t>
            </a:r>
            <a:r>
              <a:rPr lang="en-US" sz="2400" dirty="0" smtClean="0">
                <a:latin typeface="Arial" panose="020B0604020202020204" pitchFamily="34" charset="0"/>
                <a:cs typeface="Arial" panose="020B0604020202020204" pitchFamily="34" charset="0"/>
              </a:rPr>
              <a:t>continue towards establishing a functional TFTA that offers preferential access.</a:t>
            </a:r>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Tariff negotiations are taking place between member states who do not belong to the same FTA .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agreement makes provision for variable geometry </a:t>
            </a:r>
            <a:r>
              <a:rPr lang="en-US" sz="2400" dirty="0" err="1" smtClean="0">
                <a:latin typeface="Arial" panose="020B0604020202020204" pitchFamily="34" charset="0"/>
                <a:cs typeface="Arial" panose="020B0604020202020204" pitchFamily="34" charset="0"/>
              </a:rPr>
              <a:t>i.e</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other countries can join at a later stage and will before joining trade using existing </a:t>
            </a:r>
            <a:r>
              <a:rPr lang="en-US" sz="2400" dirty="0" smtClean="0">
                <a:latin typeface="Arial" panose="020B0604020202020204" pitchFamily="34" charset="0"/>
                <a:cs typeface="Arial" panose="020B0604020202020204" pitchFamily="34" charset="0"/>
              </a:rPr>
              <a:t>arrangements.</a:t>
            </a:r>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South Africa’s (SACU</a:t>
            </a:r>
            <a:r>
              <a:rPr lang="en-US" sz="2400" dirty="0" smtClean="0">
                <a:latin typeface="Arial" panose="020B0604020202020204" pitchFamily="34" charset="0"/>
                <a:cs typeface="Arial" panose="020B0604020202020204" pitchFamily="34" charset="0"/>
              </a:rPr>
              <a:t>) tariff  </a:t>
            </a:r>
            <a:r>
              <a:rPr lang="en-US" sz="2400" dirty="0">
                <a:latin typeface="Arial" panose="020B0604020202020204" pitchFamily="34" charset="0"/>
                <a:cs typeface="Arial" panose="020B0604020202020204" pitchFamily="34" charset="0"/>
              </a:rPr>
              <a:t>negotiations with the EAC are almost concluded.  </a:t>
            </a:r>
            <a:endParaRPr lang="en-US" sz="2400" dirty="0" smtClean="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SACU </a:t>
            </a:r>
            <a:r>
              <a:rPr lang="en-US" sz="2400" dirty="0" smtClean="0">
                <a:latin typeface="Arial" panose="020B0604020202020204" pitchFamily="34" charset="0"/>
                <a:cs typeface="Arial" panose="020B0604020202020204" pitchFamily="34" charset="0"/>
              </a:rPr>
              <a:t>has initiated negotiations with </a:t>
            </a:r>
            <a:r>
              <a:rPr lang="en-US" sz="2400" dirty="0">
                <a:latin typeface="Arial" panose="020B0604020202020204" pitchFamily="34" charset="0"/>
                <a:cs typeface="Arial" panose="020B0604020202020204" pitchFamily="34" charset="0"/>
              </a:rPr>
              <a:t>Egypt </a:t>
            </a:r>
            <a:r>
              <a:rPr lang="en-US" sz="2400" dirty="0" smtClean="0">
                <a:latin typeface="Arial" panose="020B0604020202020204" pitchFamily="34" charset="0"/>
                <a:cs typeface="Arial" panose="020B0604020202020204" pitchFamily="34" charset="0"/>
              </a:rPr>
              <a:t>through the exchange of tariff offers. The conclusion thereof is expected  in early </a:t>
            </a:r>
            <a:r>
              <a:rPr lang="en-US" sz="2400" dirty="0">
                <a:latin typeface="Arial" panose="020B0604020202020204" pitchFamily="34" charset="0"/>
                <a:cs typeface="Arial" panose="020B0604020202020204" pitchFamily="34" charset="0"/>
              </a:rPr>
              <a:t>2019. </a:t>
            </a:r>
          </a:p>
          <a:p>
            <a:pPr algn="just"/>
            <a:endParaRPr lang="en-US" sz="2400" dirty="0">
              <a:latin typeface="Arial" panose="020B0604020202020204" pitchFamily="34" charset="0"/>
              <a:cs typeface="Arial" panose="020B0604020202020204" pitchFamily="34" charset="0"/>
            </a:endParaRPr>
          </a:p>
          <a:p>
            <a:pPr algn="just">
              <a:lnSpc>
                <a:spcPct val="150000"/>
              </a:lnSpc>
            </a:pPr>
            <a:endParaRPr lang="en-US" sz="24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3892294" y="6356351"/>
            <a:ext cx="2311400" cy="365125"/>
          </a:xfrm>
        </p:spPr>
        <p:txBody>
          <a:bodyPr/>
          <a:lstStyle/>
          <a:p>
            <a:pPr algn="ctr"/>
            <a:fld id="{08E1A27E-51D2-364B-80C5-0F2292843484}" type="slidenum">
              <a:rPr lang="en-US" sz="2000" smtClean="0"/>
              <a:pPr algn="ctr"/>
              <a:t>14</a:t>
            </a:fld>
            <a:endParaRPr lang="en-US" sz="2000" dirty="0"/>
          </a:p>
        </p:txBody>
      </p:sp>
    </p:spTree>
    <p:extLst>
      <p:ext uri="{BB962C8B-B14F-4D97-AF65-F5344CB8AC3E}">
        <p14:creationId xmlns:p14="http://schemas.microsoft.com/office/powerpoint/2010/main" xmlns="" val="3573129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1403"/>
            <a:ext cx="9906000" cy="7004100"/>
          </a:xfrm>
          <a:prstGeom prst="rect">
            <a:avLst/>
          </a:prstGeom>
        </p:spPr>
      </p:pic>
      <p:sp>
        <p:nvSpPr>
          <p:cNvPr id="6" name="Title 1"/>
          <p:cNvSpPr>
            <a:spLocks noGrp="1"/>
          </p:cNvSpPr>
          <p:nvPr>
            <p:ph type="title"/>
          </p:nvPr>
        </p:nvSpPr>
        <p:spPr>
          <a:xfrm>
            <a:off x="495300" y="85267"/>
            <a:ext cx="9244445" cy="459652"/>
          </a:xfrm>
        </p:spPr>
        <p:txBody>
          <a:bodyPr>
            <a:normAutofit fontScale="90000"/>
          </a:bodyPr>
          <a:lstStyle/>
          <a:p>
            <a:r>
              <a:rPr lang="en-US" b="1" dirty="0"/>
              <a:t>Conclusion of the negotiating </a:t>
            </a:r>
            <a:r>
              <a:rPr lang="en-US" b="1" dirty="0" smtClean="0"/>
              <a:t>process…</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263237" y="618783"/>
            <a:ext cx="9476508" cy="5913599"/>
          </a:xfrm>
        </p:spPr>
        <p:txBody>
          <a:bodyPr>
            <a:noAutofit/>
          </a:bodyPr>
          <a:lstStyle/>
          <a:p>
            <a:pPr algn="just"/>
            <a:r>
              <a:rPr lang="en-US" sz="2400" dirty="0" smtClean="0">
                <a:latin typeface="Arial" panose="020B0604020202020204" pitchFamily="34" charset="0"/>
                <a:cs typeface="Arial" panose="020B0604020202020204" pitchFamily="34" charset="0"/>
              </a:rPr>
              <a:t>Negotiations </a:t>
            </a:r>
            <a:r>
              <a:rPr lang="en-US" sz="2400" dirty="0">
                <a:latin typeface="Arial" panose="020B0604020202020204" pitchFamily="34" charset="0"/>
                <a:cs typeface="Arial" panose="020B0604020202020204" pitchFamily="34" charset="0"/>
              </a:rPr>
              <a:t>on rules of origin are 60 % completed. It is envisaged that these will be concluded by mid 2019. </a:t>
            </a:r>
          </a:p>
          <a:p>
            <a:pPr algn="just"/>
            <a:r>
              <a:rPr lang="en-US" sz="2400" dirty="0">
                <a:latin typeface="Arial" panose="020B0604020202020204" pitchFamily="34" charset="0"/>
                <a:cs typeface="Arial" panose="020B0604020202020204" pitchFamily="34" charset="0"/>
              </a:rPr>
              <a:t>Preferential tariff treatment can commence where concluded as soon as there is ratification by 14 Member States and the rules of origin are in place. Most Member States have committed to ratify by end of September 2018.</a:t>
            </a:r>
            <a:endParaRPr lang="en-ZA" sz="2400" dirty="0">
              <a:latin typeface="Arial" panose="020B0604020202020204" pitchFamily="34" charset="0"/>
              <a:cs typeface="Arial" panose="020B0604020202020204" pitchFamily="34" charset="0"/>
            </a:endParaRPr>
          </a:p>
          <a:p>
            <a:pPr algn="just"/>
            <a:endParaRPr lang="en-US" sz="2400" dirty="0">
              <a:latin typeface="Arial" panose="020B0604020202020204" pitchFamily="34" charset="0"/>
              <a:cs typeface="Arial" panose="020B0604020202020204" pitchFamily="34" charset="0"/>
            </a:endParaRPr>
          </a:p>
          <a:p>
            <a:pPr algn="just">
              <a:lnSpc>
                <a:spcPct val="150000"/>
              </a:lnSpc>
            </a:pPr>
            <a:endParaRPr lang="en-US" sz="24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3892294" y="6356351"/>
            <a:ext cx="2311400" cy="365125"/>
          </a:xfrm>
        </p:spPr>
        <p:txBody>
          <a:bodyPr/>
          <a:lstStyle/>
          <a:p>
            <a:pPr algn="ctr"/>
            <a:fld id="{08E1A27E-51D2-364B-80C5-0F2292843484}" type="slidenum">
              <a:rPr lang="en-US" sz="2000" smtClean="0"/>
              <a:pPr algn="ctr"/>
              <a:t>15</a:t>
            </a:fld>
            <a:endParaRPr lang="en-US" sz="2000" dirty="0"/>
          </a:p>
        </p:txBody>
      </p:sp>
    </p:spTree>
    <p:extLst>
      <p:ext uri="{BB962C8B-B14F-4D97-AF65-F5344CB8AC3E}">
        <p14:creationId xmlns:p14="http://schemas.microsoft.com/office/powerpoint/2010/main" xmlns="" val="1245726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1403"/>
            <a:ext cx="9906000" cy="7004100"/>
          </a:xfrm>
          <a:prstGeom prst="rect">
            <a:avLst/>
          </a:prstGeom>
        </p:spPr>
      </p:pic>
      <p:sp>
        <p:nvSpPr>
          <p:cNvPr id="6" name="Title 1"/>
          <p:cNvSpPr>
            <a:spLocks noGrp="1"/>
          </p:cNvSpPr>
          <p:nvPr>
            <p:ph type="title"/>
          </p:nvPr>
        </p:nvSpPr>
        <p:spPr>
          <a:xfrm>
            <a:off x="495300" y="85267"/>
            <a:ext cx="9244445" cy="459652"/>
          </a:xfrm>
        </p:spPr>
        <p:txBody>
          <a:bodyPr>
            <a:normAutofit fontScale="90000"/>
          </a:bodyPr>
          <a:lstStyle/>
          <a:p>
            <a:r>
              <a:rPr lang="en-US" b="1" dirty="0"/>
              <a:t>Implementation of the agreement</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263237" y="618783"/>
            <a:ext cx="9476508" cy="5913599"/>
          </a:xfrm>
        </p:spPr>
        <p:txBody>
          <a:bodyPr>
            <a:noAutofit/>
          </a:bodyPr>
          <a:lstStyle/>
          <a:p>
            <a:pPr algn="just"/>
            <a:r>
              <a:rPr lang="en-US" sz="2400" dirty="0">
                <a:latin typeface="Arial" panose="020B0604020202020204" pitchFamily="34" charset="0"/>
                <a:cs typeface="Arial" panose="020B0604020202020204" pitchFamily="34" charset="0"/>
              </a:rPr>
              <a:t>After an agreement enters into force, the </a:t>
            </a:r>
            <a:r>
              <a:rPr lang="en-US" sz="2400" dirty="0" err="1">
                <a:latin typeface="Arial" panose="020B0604020202020204" pitchFamily="34" charset="0"/>
                <a:cs typeface="Arial" panose="020B0604020202020204" pitchFamily="34" charset="0"/>
              </a:rPr>
              <a:t>dti</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will request </a:t>
            </a:r>
            <a:r>
              <a:rPr lang="en-US" sz="2400" dirty="0">
                <a:latin typeface="Arial" panose="020B0604020202020204" pitchFamily="34" charset="0"/>
                <a:cs typeface="Arial" panose="020B0604020202020204" pitchFamily="34" charset="0"/>
              </a:rPr>
              <a:t>SARS to implement the preferential tariff </a:t>
            </a:r>
            <a:r>
              <a:rPr lang="en-US" sz="2400" dirty="0" smtClean="0">
                <a:latin typeface="Arial" panose="020B0604020202020204" pitchFamily="34" charset="0"/>
                <a:cs typeface="Arial" panose="020B0604020202020204" pitchFamily="34" charset="0"/>
              </a:rPr>
              <a:t>treatment.</a:t>
            </a:r>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This requires amendment of schedules to the Customs and Excise Act to factor in the relevant tariff phase down schedules,  rules of origin of the new agreement and accompanying certificates, import permits if there are quotas to be managed, among </a:t>
            </a:r>
            <a:r>
              <a:rPr lang="en-US" sz="2400" dirty="0" smtClean="0">
                <a:latin typeface="Arial" panose="020B0604020202020204" pitchFamily="34" charset="0"/>
                <a:cs typeface="Arial" panose="020B0604020202020204" pitchFamily="34" charset="0"/>
              </a:rPr>
              <a:t>others.</a:t>
            </a:r>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All signatory Member States follow similar procedures to afford South African exports preferential </a:t>
            </a:r>
            <a:r>
              <a:rPr lang="en-US" sz="2400" dirty="0" smtClean="0">
                <a:latin typeface="Arial" panose="020B0604020202020204" pitchFamily="34" charset="0"/>
                <a:cs typeface="Arial" panose="020B0604020202020204" pitchFamily="34" charset="0"/>
              </a:rPr>
              <a:t>treatment.</a:t>
            </a:r>
          </a:p>
          <a:p>
            <a:pPr algn="just"/>
            <a:r>
              <a:rPr lang="en-US" sz="2400" dirty="0">
                <a:latin typeface="Arial" panose="020B0604020202020204" pitchFamily="34" charset="0"/>
                <a:cs typeface="Arial" panose="020B0604020202020204" pitchFamily="34" charset="0"/>
              </a:rPr>
              <a:t>The </a:t>
            </a:r>
            <a:r>
              <a:rPr lang="en-US" sz="2400" dirty="0" err="1">
                <a:latin typeface="Arial" panose="020B0604020202020204" pitchFamily="34" charset="0"/>
                <a:cs typeface="Arial" panose="020B0604020202020204" pitchFamily="34" charset="0"/>
              </a:rPr>
              <a:t>dti</a:t>
            </a:r>
            <a:r>
              <a:rPr lang="en-US" sz="2400" dirty="0">
                <a:latin typeface="Arial" panose="020B0604020202020204" pitchFamily="34" charset="0"/>
                <a:cs typeface="Arial" panose="020B0604020202020204" pitchFamily="34" charset="0"/>
              </a:rPr>
              <a:t> always embarks on national roadshows to create awareness to private sector about a concluded </a:t>
            </a:r>
            <a:r>
              <a:rPr lang="en-US" sz="2400" dirty="0" smtClean="0">
                <a:latin typeface="Arial" panose="020B0604020202020204" pitchFamily="34" charset="0"/>
                <a:cs typeface="Arial" panose="020B0604020202020204" pitchFamily="34" charset="0"/>
              </a:rPr>
              <a:t>FTA.</a:t>
            </a:r>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The unit within the </a:t>
            </a:r>
            <a:r>
              <a:rPr lang="en-US" sz="2400" dirty="0" err="1">
                <a:latin typeface="Arial" panose="020B0604020202020204" pitchFamily="34" charset="0"/>
                <a:cs typeface="Arial" panose="020B0604020202020204" pitchFamily="34" charset="0"/>
              </a:rPr>
              <a:t>dti</a:t>
            </a:r>
            <a:r>
              <a:rPr lang="en-US" sz="2400" dirty="0">
                <a:latin typeface="Arial" panose="020B0604020202020204" pitchFamily="34" charset="0"/>
                <a:cs typeface="Arial" panose="020B0604020202020204" pitchFamily="34" charset="0"/>
              </a:rPr>
              <a:t>, Trade Invest Africa (TIA) </a:t>
            </a:r>
            <a:r>
              <a:rPr lang="en-US" sz="2400" dirty="0" smtClean="0">
                <a:latin typeface="Arial" panose="020B0604020202020204" pitchFamily="34" charset="0"/>
                <a:cs typeface="Arial" panose="020B0604020202020204" pitchFamily="34" charset="0"/>
              </a:rPr>
              <a:t>is mandated </a:t>
            </a:r>
            <a:r>
              <a:rPr lang="en-US" sz="2400" dirty="0">
                <a:latin typeface="Arial" panose="020B0604020202020204" pitchFamily="34" charset="0"/>
                <a:cs typeface="Arial" panose="020B0604020202020204" pitchFamily="34" charset="0"/>
              </a:rPr>
              <a:t>to promote trade and investment in </a:t>
            </a:r>
            <a:r>
              <a:rPr lang="en-US" sz="2400" dirty="0" smtClean="0">
                <a:latin typeface="Arial" panose="020B0604020202020204" pitchFamily="34" charset="0"/>
                <a:cs typeface="Arial" panose="020B0604020202020204" pitchFamily="34" charset="0"/>
              </a:rPr>
              <a:t>the continent and will </a:t>
            </a:r>
            <a:r>
              <a:rPr lang="en-US" sz="2400" dirty="0">
                <a:latin typeface="Arial" panose="020B0604020202020204" pitchFamily="34" charset="0"/>
                <a:cs typeface="Arial" panose="020B0604020202020204" pitchFamily="34" charset="0"/>
              </a:rPr>
              <a:t>champion this awareness </a:t>
            </a:r>
            <a:r>
              <a:rPr lang="en-US" sz="2400" dirty="0" smtClean="0">
                <a:latin typeface="Arial" panose="020B0604020202020204" pitchFamily="34" charset="0"/>
                <a:cs typeface="Arial" panose="020B0604020202020204" pitchFamily="34" charset="0"/>
              </a:rPr>
              <a:t>campaign.</a:t>
            </a:r>
            <a:endParaRPr lang="en-ZA" sz="2400" dirty="0">
              <a:latin typeface="Arial" panose="020B0604020202020204" pitchFamily="34" charset="0"/>
              <a:cs typeface="Arial" panose="020B0604020202020204" pitchFamily="34" charset="0"/>
            </a:endParaRPr>
          </a:p>
          <a:p>
            <a:pPr algn="just"/>
            <a:endParaRPr lang="en-US" sz="2400" dirty="0">
              <a:latin typeface="Arial" panose="020B0604020202020204" pitchFamily="34" charset="0"/>
              <a:cs typeface="Arial" panose="020B0604020202020204" pitchFamily="34" charset="0"/>
            </a:endParaRPr>
          </a:p>
          <a:p>
            <a:pPr algn="just">
              <a:lnSpc>
                <a:spcPct val="150000"/>
              </a:lnSpc>
            </a:pPr>
            <a:endParaRPr lang="en-US" sz="24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3892294" y="6356351"/>
            <a:ext cx="2311400" cy="365125"/>
          </a:xfrm>
        </p:spPr>
        <p:txBody>
          <a:bodyPr/>
          <a:lstStyle/>
          <a:p>
            <a:pPr algn="ctr"/>
            <a:fld id="{08E1A27E-51D2-364B-80C5-0F2292843484}" type="slidenum">
              <a:rPr lang="en-US" sz="2000" smtClean="0"/>
              <a:pPr algn="ctr"/>
              <a:t>16</a:t>
            </a:fld>
            <a:endParaRPr lang="en-US" sz="2000" dirty="0"/>
          </a:p>
        </p:txBody>
      </p:sp>
    </p:spTree>
    <p:extLst>
      <p:ext uri="{BB962C8B-B14F-4D97-AF65-F5344CB8AC3E}">
        <p14:creationId xmlns:p14="http://schemas.microsoft.com/office/powerpoint/2010/main" xmlns="" val="3082674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1403"/>
            <a:ext cx="9906000" cy="7004100"/>
          </a:xfrm>
          <a:prstGeom prst="rect">
            <a:avLst/>
          </a:prstGeom>
        </p:spPr>
      </p:pic>
      <p:sp>
        <p:nvSpPr>
          <p:cNvPr id="6" name="Title 1"/>
          <p:cNvSpPr>
            <a:spLocks noGrp="1"/>
          </p:cNvSpPr>
          <p:nvPr>
            <p:ph type="title"/>
          </p:nvPr>
        </p:nvSpPr>
        <p:spPr>
          <a:xfrm>
            <a:off x="495300" y="85267"/>
            <a:ext cx="9244445" cy="459652"/>
          </a:xfrm>
        </p:spPr>
        <p:txBody>
          <a:bodyPr>
            <a:normAutofit fontScale="90000"/>
          </a:bodyPr>
          <a:lstStyle/>
          <a:p>
            <a:r>
              <a:rPr lang="en-US" b="1" dirty="0"/>
              <a:t>Protection using rules of origin </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263237" y="618783"/>
            <a:ext cx="9476508" cy="5913599"/>
          </a:xfrm>
        </p:spPr>
        <p:txBody>
          <a:bodyPr>
            <a:noAutofit/>
          </a:bodyPr>
          <a:lstStyle/>
          <a:p>
            <a:pPr algn="just"/>
            <a:r>
              <a:rPr lang="en-US" sz="2400" dirty="0">
                <a:latin typeface="Arial" panose="020B0604020202020204" pitchFamily="34" charset="0"/>
                <a:cs typeface="Arial" panose="020B0604020202020204" pitchFamily="34" charset="0"/>
              </a:rPr>
              <a:t>The TFTA region does not have a common external tariff to regulate treatment of goods from third parties; therefore an incentive exists for third countries </a:t>
            </a:r>
            <a:r>
              <a:rPr lang="en-US" sz="2400" dirty="0" smtClean="0">
                <a:latin typeface="Arial" panose="020B0604020202020204" pitchFamily="34" charset="0"/>
                <a:cs typeface="Arial" panose="020B0604020202020204" pitchFamily="34" charset="0"/>
              </a:rPr>
              <a:t>to </a:t>
            </a:r>
            <a:r>
              <a:rPr lang="en-US" sz="2400" dirty="0">
                <a:latin typeface="Arial" panose="020B0604020202020204" pitchFamily="34" charset="0"/>
                <a:cs typeface="Arial" panose="020B0604020202020204" pitchFamily="34" charset="0"/>
              </a:rPr>
              <a:t>flood the market through a member with the most liberal trade regime, hence the need to agree on common rules of </a:t>
            </a:r>
            <a:r>
              <a:rPr lang="en-US" sz="2400" dirty="0" smtClean="0">
                <a:latin typeface="Arial" panose="020B0604020202020204" pitchFamily="34" charset="0"/>
                <a:cs typeface="Arial" panose="020B0604020202020204" pitchFamily="34" charset="0"/>
              </a:rPr>
              <a:t>origin.</a:t>
            </a:r>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Rules of origin are used to determine origin of imported goods, so as to grant preferences to qualifying </a:t>
            </a:r>
            <a:r>
              <a:rPr lang="en-US" sz="2400" dirty="0" smtClean="0">
                <a:latin typeface="Arial" panose="020B0604020202020204" pitchFamily="34" charset="0"/>
                <a:cs typeface="Arial" panose="020B0604020202020204" pitchFamily="34" charset="0"/>
              </a:rPr>
              <a:t>goods.</a:t>
            </a:r>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Most rules of origin emphasize the need for substantial processing/ transformation to take place </a:t>
            </a:r>
            <a:r>
              <a:rPr lang="en-US" sz="2400" dirty="0" smtClean="0">
                <a:latin typeface="Arial" panose="020B0604020202020204" pitchFamily="34" charset="0"/>
                <a:cs typeface="Arial" panose="020B0604020202020204" pitchFamily="34" charset="0"/>
              </a:rPr>
              <a:t>in the region. </a:t>
            </a:r>
            <a:r>
              <a:rPr lang="en-US" sz="2400" dirty="0">
                <a:latin typeface="Arial" panose="020B0604020202020204" pitchFamily="34" charset="0"/>
                <a:cs typeface="Arial" panose="020B0604020202020204" pitchFamily="34" charset="0"/>
              </a:rPr>
              <a:t>This is the basis for discriminating against goods originating outside the FTA. </a:t>
            </a:r>
          </a:p>
          <a:p>
            <a:pPr algn="just"/>
            <a:r>
              <a:rPr lang="en-US" sz="2400" dirty="0">
                <a:latin typeface="Arial" panose="020B0604020202020204" pitchFamily="34" charset="0"/>
                <a:cs typeface="Arial" panose="020B0604020202020204" pitchFamily="34" charset="0"/>
              </a:rPr>
              <a:t>One of the key principles of the Annex on rules of origin is facilitation of intra-TFTA trade. </a:t>
            </a:r>
          </a:p>
          <a:p>
            <a:pPr algn="just"/>
            <a:r>
              <a:rPr lang="en-US" sz="2400" dirty="0">
                <a:latin typeface="Arial" panose="020B0604020202020204" pitchFamily="34" charset="0"/>
                <a:cs typeface="Arial" panose="020B0604020202020204" pitchFamily="34" charset="0"/>
              </a:rPr>
              <a:t>This means that regional </a:t>
            </a:r>
            <a:r>
              <a:rPr lang="en-US" sz="2400" dirty="0" err="1" smtClean="0">
                <a:latin typeface="Arial" panose="020B0604020202020204" pitchFamily="34" charset="0"/>
                <a:cs typeface="Arial" panose="020B0604020202020204" pitchFamily="34" charset="0"/>
              </a:rPr>
              <a:t>industrialisation</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and local sourcing are at the center of the rules of origin </a:t>
            </a:r>
            <a:r>
              <a:rPr lang="en-US" sz="2400" dirty="0" smtClean="0">
                <a:latin typeface="Arial" panose="020B0604020202020204" pitchFamily="34" charset="0"/>
                <a:cs typeface="Arial" panose="020B0604020202020204" pitchFamily="34" charset="0"/>
              </a:rPr>
              <a:t>negotiations.</a:t>
            </a:r>
            <a:endParaRPr lang="en-US" sz="24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3892294" y="6356351"/>
            <a:ext cx="2311400" cy="365125"/>
          </a:xfrm>
        </p:spPr>
        <p:txBody>
          <a:bodyPr/>
          <a:lstStyle/>
          <a:p>
            <a:pPr algn="ctr"/>
            <a:fld id="{08E1A27E-51D2-364B-80C5-0F2292843484}" type="slidenum">
              <a:rPr lang="en-US" sz="2000" smtClean="0"/>
              <a:pPr algn="ctr"/>
              <a:t>17</a:t>
            </a:fld>
            <a:endParaRPr lang="en-US" sz="2000" dirty="0"/>
          </a:p>
        </p:txBody>
      </p:sp>
    </p:spTree>
    <p:extLst>
      <p:ext uri="{BB962C8B-B14F-4D97-AF65-F5344CB8AC3E}">
        <p14:creationId xmlns:p14="http://schemas.microsoft.com/office/powerpoint/2010/main" xmlns="" val="584965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1403"/>
            <a:ext cx="9906000" cy="7004100"/>
          </a:xfrm>
          <a:prstGeom prst="rect">
            <a:avLst/>
          </a:prstGeom>
        </p:spPr>
      </p:pic>
      <p:sp>
        <p:nvSpPr>
          <p:cNvPr id="6" name="Title 1"/>
          <p:cNvSpPr>
            <a:spLocks noGrp="1"/>
          </p:cNvSpPr>
          <p:nvPr>
            <p:ph type="title"/>
          </p:nvPr>
        </p:nvSpPr>
        <p:spPr>
          <a:xfrm>
            <a:off x="495300" y="85267"/>
            <a:ext cx="9244445" cy="459652"/>
          </a:xfrm>
        </p:spPr>
        <p:txBody>
          <a:bodyPr>
            <a:normAutofit fontScale="90000"/>
          </a:bodyPr>
          <a:lstStyle/>
          <a:p>
            <a:r>
              <a:rPr lang="en-US" b="1" dirty="0"/>
              <a:t>Protection using rules of </a:t>
            </a:r>
            <a:r>
              <a:rPr lang="en-US" b="1" dirty="0" smtClean="0"/>
              <a:t>origin…. </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263237" y="618783"/>
            <a:ext cx="9476508" cy="5913599"/>
          </a:xfrm>
        </p:spPr>
        <p:txBody>
          <a:bodyPr>
            <a:noAutofit/>
          </a:bodyPr>
          <a:lstStyle/>
          <a:p>
            <a:pPr algn="just"/>
            <a:r>
              <a:rPr lang="en-US" sz="2400" dirty="0" smtClean="0">
                <a:latin typeface="Arial" panose="020B0604020202020204" pitchFamily="34" charset="0"/>
                <a:cs typeface="Arial" panose="020B0604020202020204" pitchFamily="34" charset="0"/>
              </a:rPr>
              <a:t>South </a:t>
            </a:r>
            <a:r>
              <a:rPr lang="en-US" sz="2400" dirty="0">
                <a:latin typeface="Arial" panose="020B0604020202020204" pitchFamily="34" charset="0"/>
                <a:cs typeface="Arial" panose="020B0604020202020204" pitchFamily="34" charset="0"/>
              </a:rPr>
              <a:t>Africa uses the SADC rules as a guide. These are based strictly on the industrial development objectives of the </a:t>
            </a:r>
            <a:r>
              <a:rPr lang="en-US" sz="2400" dirty="0" smtClean="0">
                <a:latin typeface="Arial" panose="020B0604020202020204" pitchFamily="34" charset="0"/>
                <a:cs typeface="Arial" panose="020B0604020202020204" pitchFamily="34" charset="0"/>
              </a:rPr>
              <a:t>country.</a:t>
            </a:r>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There is continuous consultation with private sector through NEDLAC on South African </a:t>
            </a:r>
            <a:r>
              <a:rPr lang="en-US" sz="2400" dirty="0" smtClean="0">
                <a:latin typeface="Arial" panose="020B0604020202020204" pitchFamily="34" charset="0"/>
                <a:cs typeface="Arial" panose="020B0604020202020204" pitchFamily="34" charset="0"/>
              </a:rPr>
              <a:t>positions.</a:t>
            </a:r>
            <a:endParaRPr lang="en-ZA" sz="2400" dirty="0">
              <a:latin typeface="Arial" panose="020B0604020202020204" pitchFamily="34" charset="0"/>
              <a:cs typeface="Arial" panose="020B0604020202020204" pitchFamily="34" charset="0"/>
            </a:endParaRPr>
          </a:p>
          <a:p>
            <a:pPr algn="just">
              <a:lnSpc>
                <a:spcPct val="150000"/>
              </a:lnSpc>
            </a:pPr>
            <a:endParaRPr lang="en-US" sz="24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3892294" y="6356351"/>
            <a:ext cx="2311400" cy="365125"/>
          </a:xfrm>
        </p:spPr>
        <p:txBody>
          <a:bodyPr/>
          <a:lstStyle/>
          <a:p>
            <a:pPr algn="ctr"/>
            <a:fld id="{08E1A27E-51D2-364B-80C5-0F2292843484}" type="slidenum">
              <a:rPr lang="en-US" sz="2000" smtClean="0"/>
              <a:pPr algn="ctr"/>
              <a:t>18</a:t>
            </a:fld>
            <a:endParaRPr lang="en-US" sz="2000" dirty="0"/>
          </a:p>
        </p:txBody>
      </p:sp>
    </p:spTree>
    <p:extLst>
      <p:ext uri="{BB962C8B-B14F-4D97-AF65-F5344CB8AC3E}">
        <p14:creationId xmlns:p14="http://schemas.microsoft.com/office/powerpoint/2010/main" xmlns="" val="792223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1403"/>
            <a:ext cx="9906000" cy="7004100"/>
          </a:xfrm>
          <a:prstGeom prst="rect">
            <a:avLst/>
          </a:prstGeom>
        </p:spPr>
      </p:pic>
      <p:sp>
        <p:nvSpPr>
          <p:cNvPr id="6" name="Title 1"/>
          <p:cNvSpPr>
            <a:spLocks noGrp="1"/>
          </p:cNvSpPr>
          <p:nvPr>
            <p:ph type="title"/>
          </p:nvPr>
        </p:nvSpPr>
        <p:spPr>
          <a:xfrm>
            <a:off x="495300" y="85267"/>
            <a:ext cx="9244445" cy="459652"/>
          </a:xfrm>
        </p:spPr>
        <p:txBody>
          <a:bodyPr>
            <a:normAutofit fontScale="90000"/>
          </a:bodyPr>
          <a:lstStyle/>
          <a:p>
            <a:r>
              <a:rPr lang="en-US" b="1" dirty="0" smtClean="0">
                <a:latin typeface="Arial" panose="020B0604020202020204" pitchFamily="34" charset="0"/>
                <a:cs typeface="Arial" panose="020B0604020202020204" pitchFamily="34" charset="0"/>
              </a:rPr>
              <a:t>Movement of Business Persons</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263237" y="618783"/>
            <a:ext cx="9476508" cy="5913599"/>
          </a:xfrm>
        </p:spPr>
        <p:txBody>
          <a:bodyPr>
            <a:noAutofit/>
          </a:bodyPr>
          <a:lstStyle/>
          <a:p>
            <a:pPr algn="just">
              <a:lnSpc>
                <a:spcPct val="150000"/>
              </a:lnSpc>
            </a:pPr>
            <a:r>
              <a:rPr lang="en-US" sz="2400" dirty="0" smtClean="0">
                <a:latin typeface="Arial" panose="020B0604020202020204" pitchFamily="34" charset="0"/>
                <a:cs typeface="Arial" panose="020B0604020202020204" pitchFamily="34" charset="0"/>
              </a:rPr>
              <a:t>The Agreement is limited to temporary movement of business visitors, traders and </a:t>
            </a:r>
            <a:r>
              <a:rPr lang="en-US" sz="2400" dirty="0">
                <a:latin typeface="Arial" panose="020B0604020202020204" pitchFamily="34" charset="0"/>
                <a:cs typeface="Arial" panose="020B0604020202020204" pitchFamily="34" charset="0"/>
              </a:rPr>
              <a:t>investors for up to 90 days in a </a:t>
            </a:r>
            <a:r>
              <a:rPr lang="en-US" sz="2400" dirty="0" smtClean="0">
                <a:latin typeface="Arial" panose="020B0604020202020204" pitchFamily="34" charset="0"/>
                <a:cs typeface="Arial" panose="020B0604020202020204" pitchFamily="34" charset="0"/>
              </a:rPr>
              <a:t>calendar year. </a:t>
            </a:r>
            <a:endParaRPr lang="en-US" sz="2400" dirty="0">
              <a:latin typeface="Arial" panose="020B0604020202020204" pitchFamily="34" charset="0"/>
              <a:cs typeface="Arial" panose="020B0604020202020204" pitchFamily="34" charset="0"/>
            </a:endParaRPr>
          </a:p>
          <a:p>
            <a:pPr algn="just">
              <a:lnSpc>
                <a:spcPct val="150000"/>
              </a:lnSpc>
            </a:pPr>
            <a:r>
              <a:rPr lang="en-US" sz="2400" dirty="0" smtClean="0">
                <a:latin typeface="Arial" panose="020B0604020202020204" pitchFamily="34" charset="0"/>
                <a:cs typeface="Arial" panose="020B0604020202020204" pitchFamily="34" charset="0"/>
              </a:rPr>
              <a:t>Business persons is defined in line with domestic laws. </a:t>
            </a:r>
          </a:p>
          <a:p>
            <a:pPr algn="just">
              <a:lnSpc>
                <a:spcPct val="150000"/>
              </a:lnSpc>
            </a:pPr>
            <a:r>
              <a:rPr lang="en-US" sz="2400" dirty="0" smtClean="0">
                <a:latin typeface="Arial" panose="020B0604020202020204" pitchFamily="34" charset="0"/>
                <a:cs typeface="Arial" panose="020B0604020202020204" pitchFamily="34" charset="0"/>
              </a:rPr>
              <a:t>Temporary stay is up to 90 days with possible extension upon request for up to  90 days.</a:t>
            </a:r>
          </a:p>
          <a:p>
            <a:pPr algn="just">
              <a:lnSpc>
                <a:spcPct val="150000"/>
              </a:lnSpc>
            </a:pPr>
            <a:r>
              <a:rPr lang="en-US" sz="2400" dirty="0" smtClean="0">
                <a:latin typeface="Arial" panose="020B0604020202020204" pitchFamily="34" charset="0"/>
                <a:cs typeface="Arial" panose="020B0604020202020204" pitchFamily="34" charset="0"/>
              </a:rPr>
              <a:t>Multiple entry visas are issued for a minimum period of 1 year;  in accordance with domestic laws.</a:t>
            </a:r>
          </a:p>
          <a:p>
            <a:pPr algn="just">
              <a:lnSpc>
                <a:spcPct val="150000"/>
              </a:lnSpc>
            </a:pPr>
            <a:r>
              <a:rPr lang="en-US" sz="2400" dirty="0" smtClean="0">
                <a:latin typeface="Arial" panose="020B0604020202020204" pitchFamily="34" charset="0"/>
                <a:cs typeface="Arial" panose="020B0604020202020204" pitchFamily="34" charset="0"/>
              </a:rPr>
              <a:t>The agreement encourages issuing of visa within 7 days but can be extended to allow investigations.</a:t>
            </a:r>
          </a:p>
        </p:txBody>
      </p:sp>
      <p:sp>
        <p:nvSpPr>
          <p:cNvPr id="3" name="Slide Number Placeholder 2"/>
          <p:cNvSpPr>
            <a:spLocks noGrp="1"/>
          </p:cNvSpPr>
          <p:nvPr>
            <p:ph type="sldNum" sz="quarter" idx="12"/>
          </p:nvPr>
        </p:nvSpPr>
        <p:spPr>
          <a:xfrm>
            <a:off x="3892294" y="6356351"/>
            <a:ext cx="2311400" cy="365125"/>
          </a:xfrm>
        </p:spPr>
        <p:txBody>
          <a:bodyPr/>
          <a:lstStyle/>
          <a:p>
            <a:pPr algn="ctr"/>
            <a:fld id="{08E1A27E-51D2-364B-80C5-0F2292843484}" type="slidenum">
              <a:rPr lang="en-US" sz="2000" smtClean="0"/>
              <a:pPr algn="ctr"/>
              <a:t>19</a:t>
            </a:fld>
            <a:endParaRPr lang="en-US" sz="2000" dirty="0"/>
          </a:p>
        </p:txBody>
      </p:sp>
    </p:spTree>
    <p:extLst>
      <p:ext uri="{BB962C8B-B14F-4D97-AF65-F5344CB8AC3E}">
        <p14:creationId xmlns:p14="http://schemas.microsoft.com/office/powerpoint/2010/main" xmlns="" val="48138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74639"/>
            <a:ext cx="9906000" cy="7004100"/>
          </a:xfrm>
          <a:prstGeom prst="rect">
            <a:avLst/>
          </a:prstGeom>
        </p:spPr>
      </p:pic>
      <p:sp>
        <p:nvSpPr>
          <p:cNvPr id="6" name="Title 1"/>
          <p:cNvSpPr>
            <a:spLocks noGrp="1"/>
          </p:cNvSpPr>
          <p:nvPr>
            <p:ph type="title"/>
          </p:nvPr>
        </p:nvSpPr>
        <p:spPr>
          <a:xfrm>
            <a:off x="495300" y="274639"/>
            <a:ext cx="8915400" cy="792162"/>
          </a:xfrm>
        </p:spPr>
        <p:txBody>
          <a:bodyPr/>
          <a:lstStyle/>
          <a:p>
            <a:r>
              <a:rPr lang="en-US" b="1" dirty="0" smtClean="0">
                <a:latin typeface="Arial" panose="020B0604020202020204" pitchFamily="34" charset="0"/>
                <a:cs typeface="Arial" panose="020B0604020202020204" pitchFamily="34" charset="0"/>
              </a:rPr>
              <a:t>Background</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495300" y="1288473"/>
            <a:ext cx="8915400" cy="4758999"/>
          </a:xfrm>
        </p:spPr>
        <p:txBody>
          <a:bodyPr>
            <a:normAutofit fontScale="92500" lnSpcReduction="10000"/>
          </a:bodyPr>
          <a:lstStyle/>
          <a:p>
            <a:pPr algn="just">
              <a:lnSpc>
                <a:spcPct val="150000"/>
              </a:lnSpc>
            </a:pPr>
            <a:r>
              <a:rPr lang="en-US" sz="2600" dirty="0" smtClean="0">
                <a:latin typeface="Arial" panose="020B0604020202020204" pitchFamily="34" charset="0"/>
                <a:cs typeface="Arial" panose="020B0604020202020204" pitchFamily="34" charset="0"/>
              </a:rPr>
              <a:t>The Tripartite FTA was launched in June 2015 in Egypt.</a:t>
            </a:r>
          </a:p>
          <a:p>
            <a:pPr algn="just">
              <a:lnSpc>
                <a:spcPct val="150000"/>
              </a:lnSpc>
            </a:pPr>
            <a:r>
              <a:rPr lang="en-US" sz="2600" dirty="0" smtClean="0">
                <a:latin typeface="Arial" panose="020B0604020202020204" pitchFamily="34" charset="0"/>
                <a:cs typeface="Arial" panose="020B0604020202020204" pitchFamily="34" charset="0"/>
              </a:rPr>
              <a:t>Negotiations of the legal texts (the main Agreement and its annexes) were concluded in May 2017.</a:t>
            </a:r>
          </a:p>
          <a:p>
            <a:pPr algn="just">
              <a:lnSpc>
                <a:spcPct val="150000"/>
              </a:lnSpc>
            </a:pPr>
            <a:r>
              <a:rPr lang="en-US" sz="2600" dirty="0" smtClean="0">
                <a:latin typeface="Arial" panose="020B0604020202020204" pitchFamily="34" charset="0"/>
                <a:cs typeface="Arial" panose="020B0604020202020204" pitchFamily="34" charset="0"/>
              </a:rPr>
              <a:t>South Africa signed the Agreement in July 2017.</a:t>
            </a:r>
          </a:p>
          <a:p>
            <a:pPr algn="just">
              <a:lnSpc>
                <a:spcPct val="150000"/>
              </a:lnSpc>
            </a:pPr>
            <a:r>
              <a:rPr lang="en-US" sz="2600" dirty="0" smtClean="0">
                <a:latin typeface="Arial" panose="020B0604020202020204" pitchFamily="34" charset="0"/>
                <a:cs typeface="Arial" panose="020B0604020202020204" pitchFamily="34" charset="0"/>
              </a:rPr>
              <a:t>22 of 26 Member States have signed the </a:t>
            </a:r>
            <a:r>
              <a:rPr lang="en-US" sz="2600" dirty="0">
                <a:latin typeface="Arial" panose="020B0604020202020204" pitchFamily="34" charset="0"/>
                <a:cs typeface="Arial" panose="020B0604020202020204" pitchFamily="34" charset="0"/>
              </a:rPr>
              <a:t>A</a:t>
            </a:r>
            <a:r>
              <a:rPr lang="en-US" sz="2600" dirty="0" smtClean="0">
                <a:latin typeface="Arial" panose="020B0604020202020204" pitchFamily="34" charset="0"/>
                <a:cs typeface="Arial" panose="020B0604020202020204" pitchFamily="34" charset="0"/>
              </a:rPr>
              <a:t>greement.</a:t>
            </a:r>
          </a:p>
          <a:p>
            <a:pPr algn="just">
              <a:lnSpc>
                <a:spcPct val="150000"/>
              </a:lnSpc>
            </a:pPr>
            <a:r>
              <a:rPr lang="en-US" sz="2600" dirty="0" smtClean="0">
                <a:latin typeface="Arial" panose="020B0604020202020204" pitchFamily="34" charset="0"/>
                <a:cs typeface="Arial" panose="020B0604020202020204" pitchFamily="34" charset="0"/>
              </a:rPr>
              <a:t>The Agreement will enter into force once it has been ratified by 14 Member States.</a:t>
            </a:r>
          </a:p>
          <a:p>
            <a:pPr algn="just">
              <a:lnSpc>
                <a:spcPct val="150000"/>
              </a:lnSpc>
            </a:pPr>
            <a:r>
              <a:rPr lang="en-US" sz="2600" dirty="0" smtClean="0">
                <a:latin typeface="Arial" panose="020B0604020202020204" pitchFamily="34" charset="0"/>
                <a:cs typeface="Arial" panose="020B0604020202020204" pitchFamily="34" charset="0"/>
              </a:rPr>
              <a:t>Thus far only Egypt and Uganda have ratified the Agreement. </a:t>
            </a:r>
          </a:p>
          <a:p>
            <a:endParaRPr lang="en-US" dirty="0" smtClean="0"/>
          </a:p>
          <a:p>
            <a:pPr marL="0" indent="0">
              <a:buNone/>
            </a:pPr>
            <a:endParaRPr lang="en-US" dirty="0"/>
          </a:p>
        </p:txBody>
      </p:sp>
      <p:sp>
        <p:nvSpPr>
          <p:cNvPr id="3" name="Slide Number Placeholder 2"/>
          <p:cNvSpPr>
            <a:spLocks noGrp="1"/>
          </p:cNvSpPr>
          <p:nvPr>
            <p:ph type="sldNum" sz="quarter" idx="12"/>
          </p:nvPr>
        </p:nvSpPr>
        <p:spPr>
          <a:xfrm>
            <a:off x="4148282" y="6492875"/>
            <a:ext cx="2311400" cy="365125"/>
          </a:xfrm>
        </p:spPr>
        <p:txBody>
          <a:bodyPr/>
          <a:lstStyle/>
          <a:p>
            <a:pPr algn="ctr"/>
            <a:fld id="{08E1A27E-51D2-364B-80C5-0F2292843484}" type="slidenum">
              <a:rPr lang="en-US" sz="2000" smtClean="0"/>
              <a:pPr algn="ctr"/>
              <a:t>2</a:t>
            </a:fld>
            <a:endParaRPr lang="en-US" sz="2000" dirty="0"/>
          </a:p>
        </p:txBody>
      </p:sp>
    </p:spTree>
    <p:extLst>
      <p:ext uri="{BB962C8B-B14F-4D97-AF65-F5344CB8AC3E}">
        <p14:creationId xmlns:p14="http://schemas.microsoft.com/office/powerpoint/2010/main" xmlns="" val="3695440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1403"/>
            <a:ext cx="9906000" cy="7004100"/>
          </a:xfrm>
          <a:prstGeom prst="rect">
            <a:avLst/>
          </a:prstGeom>
        </p:spPr>
      </p:pic>
      <p:sp>
        <p:nvSpPr>
          <p:cNvPr id="6" name="Title 1"/>
          <p:cNvSpPr>
            <a:spLocks noGrp="1"/>
          </p:cNvSpPr>
          <p:nvPr>
            <p:ph type="title"/>
          </p:nvPr>
        </p:nvSpPr>
        <p:spPr>
          <a:xfrm>
            <a:off x="495300" y="85267"/>
            <a:ext cx="9244445" cy="459652"/>
          </a:xfrm>
        </p:spPr>
        <p:txBody>
          <a:bodyPr>
            <a:normAutofit fontScale="90000"/>
          </a:bodyPr>
          <a:lstStyle/>
          <a:p>
            <a:r>
              <a:rPr lang="en-US" b="1" dirty="0" smtClean="0">
                <a:latin typeface="Arial" panose="020B0604020202020204" pitchFamily="34" charset="0"/>
                <a:cs typeface="Arial" panose="020B0604020202020204" pitchFamily="34" charset="0"/>
              </a:rPr>
              <a:t>Movement of Business Persons….</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263237" y="618783"/>
            <a:ext cx="9476508" cy="5913599"/>
          </a:xfrm>
        </p:spPr>
        <p:txBody>
          <a:bodyPr>
            <a:noAutofit/>
          </a:bodyPr>
          <a:lstStyle/>
          <a:p>
            <a:pPr algn="just">
              <a:lnSpc>
                <a:spcPct val="150000"/>
              </a:lnSpc>
            </a:pPr>
            <a:r>
              <a:rPr lang="en-US" sz="2400" dirty="0" smtClean="0">
                <a:latin typeface="Arial" panose="020B0604020202020204" pitchFamily="34" charset="0"/>
                <a:cs typeface="Arial" panose="020B0604020202020204" pitchFamily="34" charset="0"/>
              </a:rPr>
              <a:t>Article 15 acknowledges the need for member states to regulate movement of persons for public security, health and policy as long as they are not discriminatory. </a:t>
            </a:r>
          </a:p>
          <a:p>
            <a:pPr>
              <a:lnSpc>
                <a:spcPct val="150000"/>
              </a:lnSpc>
            </a:pPr>
            <a:endParaRPr lang="en-US" sz="20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3892294" y="6356351"/>
            <a:ext cx="2311400" cy="365125"/>
          </a:xfrm>
        </p:spPr>
        <p:txBody>
          <a:bodyPr/>
          <a:lstStyle/>
          <a:p>
            <a:pPr algn="ctr"/>
            <a:fld id="{08E1A27E-51D2-364B-80C5-0F2292843484}" type="slidenum">
              <a:rPr lang="en-US" sz="2000" smtClean="0"/>
              <a:pPr algn="ctr"/>
              <a:t>20</a:t>
            </a:fld>
            <a:endParaRPr lang="en-US" sz="2000" dirty="0"/>
          </a:p>
        </p:txBody>
      </p:sp>
    </p:spTree>
    <p:extLst>
      <p:ext uri="{BB962C8B-B14F-4D97-AF65-F5344CB8AC3E}">
        <p14:creationId xmlns:p14="http://schemas.microsoft.com/office/powerpoint/2010/main" xmlns="" val="377256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906000" cy="7004100"/>
          </a:xfrm>
          <a:prstGeom prst="rect">
            <a:avLst/>
          </a:prstGeom>
        </p:spPr>
      </p:pic>
      <p:sp>
        <p:nvSpPr>
          <p:cNvPr id="6" name="Title 1"/>
          <p:cNvSpPr>
            <a:spLocks noGrp="1"/>
          </p:cNvSpPr>
          <p:nvPr>
            <p:ph type="title"/>
          </p:nvPr>
        </p:nvSpPr>
        <p:spPr>
          <a:xfrm>
            <a:off x="495300" y="33878"/>
            <a:ext cx="8915400" cy="902998"/>
          </a:xfrm>
        </p:spPr>
        <p:txBody>
          <a:bodyPr>
            <a:normAutofit/>
          </a:bodyPr>
          <a:lstStyle/>
          <a:p>
            <a:r>
              <a:rPr lang="en-US" b="1" dirty="0" smtClean="0">
                <a:latin typeface="Arial" panose="020B0604020202020204" pitchFamily="34" charset="0"/>
                <a:cs typeface="Arial" panose="020B0604020202020204" pitchFamily="34" charset="0"/>
              </a:rPr>
              <a:t>Concluding observations</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495300" y="988265"/>
            <a:ext cx="8915400" cy="5059207"/>
          </a:xfrm>
        </p:spPr>
        <p:txBody>
          <a:bodyPr>
            <a:noAutofit/>
          </a:bodyPr>
          <a:lstStyle/>
          <a:p>
            <a:pPr algn="just">
              <a:lnSpc>
                <a:spcPct val="150000"/>
              </a:lnSpc>
            </a:pPr>
            <a:r>
              <a:rPr lang="en-US" sz="2400" dirty="0" smtClean="0">
                <a:latin typeface="Arial" panose="020B0604020202020204" pitchFamily="34" charset="0"/>
                <a:cs typeface="Arial" panose="020B0604020202020204" pitchFamily="34" charset="0"/>
              </a:rPr>
              <a:t>The TFTA has been used as a basis for engaging in the ongoing African Continental Free Trade Agreement (</a:t>
            </a:r>
            <a:r>
              <a:rPr lang="en-US" sz="2400" dirty="0" err="1" smtClean="0">
                <a:latin typeface="Arial" panose="020B0604020202020204" pitchFamily="34" charset="0"/>
                <a:cs typeface="Arial" panose="020B0604020202020204" pitchFamily="34" charset="0"/>
              </a:rPr>
              <a:t>AfCFTA</a:t>
            </a:r>
            <a:r>
              <a:rPr lang="en-US" sz="2400" dirty="0" smtClean="0">
                <a:latin typeface="Arial" panose="020B0604020202020204" pitchFamily="34" charset="0"/>
                <a:cs typeface="Arial" panose="020B0604020202020204" pitchFamily="34" charset="0"/>
              </a:rPr>
              <a:t>) negotiations.</a:t>
            </a:r>
          </a:p>
          <a:p>
            <a:pPr algn="just">
              <a:lnSpc>
                <a:spcPct val="150000"/>
              </a:lnSpc>
            </a:pPr>
            <a:r>
              <a:rPr lang="en-US" sz="2400" dirty="0" smtClean="0">
                <a:latin typeface="Arial" panose="020B0604020202020204" pitchFamily="34" charset="0"/>
                <a:cs typeface="Arial" panose="020B0604020202020204" pitchFamily="34" charset="0"/>
              </a:rPr>
              <a:t>Ratification by South Africa will send a strong signal of South Africa’s commitment to regional integration.</a:t>
            </a:r>
          </a:p>
          <a:p>
            <a:pPr algn="just">
              <a:lnSpc>
                <a:spcPct val="150000"/>
              </a:lnSpc>
            </a:pPr>
            <a:r>
              <a:rPr lang="en-US" sz="2400" dirty="0" smtClean="0">
                <a:latin typeface="Arial" panose="020B0604020202020204" pitchFamily="34" charset="0"/>
                <a:cs typeface="Arial" panose="020B0604020202020204" pitchFamily="34" charset="0"/>
              </a:rPr>
              <a:t>Ratification will bring South African exporters a step closer to enjoying preferential treatment under the TFTA.</a:t>
            </a:r>
            <a:endParaRPr lang="en-US" sz="24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3757724" y="6339611"/>
            <a:ext cx="2311400" cy="365125"/>
          </a:xfrm>
        </p:spPr>
        <p:txBody>
          <a:bodyPr/>
          <a:lstStyle/>
          <a:p>
            <a:pPr algn="ctr"/>
            <a:fld id="{08E1A27E-51D2-364B-80C5-0F2292843484}" type="slidenum">
              <a:rPr lang="en-US" sz="2000" smtClean="0"/>
              <a:pPr algn="ctr"/>
              <a:t>21</a:t>
            </a:fld>
            <a:endParaRPr lang="en-US" sz="2000" dirty="0"/>
          </a:p>
        </p:txBody>
      </p:sp>
    </p:spTree>
    <p:extLst>
      <p:ext uri="{BB962C8B-B14F-4D97-AF65-F5344CB8AC3E}">
        <p14:creationId xmlns:p14="http://schemas.microsoft.com/office/powerpoint/2010/main" xmlns="" val="129873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MS PGothic" pitchFamily="34" charset="-128"/>
              </a:defRPr>
            </a:lvl1pPr>
            <a:lvl2pPr marL="742950" indent="-285750" eaLnBrk="0" hangingPunct="0">
              <a:defRPr sz="2400">
                <a:solidFill>
                  <a:schemeClr val="tx1"/>
                </a:solidFill>
                <a:latin typeface="Times" pitchFamily="18" charset="0"/>
                <a:ea typeface="MS PGothic" pitchFamily="34" charset="-128"/>
              </a:defRPr>
            </a:lvl2pPr>
            <a:lvl3pPr marL="1143000" indent="-228600" eaLnBrk="0" hangingPunct="0">
              <a:defRPr sz="2400">
                <a:solidFill>
                  <a:schemeClr val="tx1"/>
                </a:solidFill>
                <a:latin typeface="Times" pitchFamily="18" charset="0"/>
                <a:ea typeface="MS PGothic" pitchFamily="34" charset="-128"/>
              </a:defRPr>
            </a:lvl3pPr>
            <a:lvl4pPr marL="1600200" indent="-228600" eaLnBrk="0" hangingPunct="0">
              <a:defRPr sz="2400">
                <a:solidFill>
                  <a:schemeClr val="tx1"/>
                </a:solidFill>
                <a:latin typeface="Times" pitchFamily="18" charset="0"/>
                <a:ea typeface="MS PGothic" pitchFamily="34" charset="-128"/>
              </a:defRPr>
            </a:lvl4pPr>
            <a:lvl5pPr marL="2057400" indent="-228600" eaLnBrk="0" hangingPunct="0">
              <a:defRPr sz="2400">
                <a:solidFill>
                  <a:schemeClr val="tx1"/>
                </a:solidFill>
                <a:latin typeface="Times"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MS PGothic" pitchFamily="34" charset="-128"/>
              </a:defRPr>
            </a:lvl9pPr>
          </a:lstStyle>
          <a:p>
            <a:fld id="{83FD4CCA-816E-45A5-8D25-10489CFAD3F5}" type="slidenum">
              <a:rPr lang="en-US" sz="1400"/>
              <a:pPr/>
              <a:t>3</a:t>
            </a:fld>
            <a:endParaRPr lang="en-US" sz="1400" dirty="0"/>
          </a:p>
        </p:txBody>
      </p:sp>
      <p:sp>
        <p:nvSpPr>
          <p:cNvPr id="17411" name="Rectangle 2"/>
          <p:cNvSpPr>
            <a:spLocks noGrp="1" noChangeArrowheads="1"/>
          </p:cNvSpPr>
          <p:nvPr>
            <p:ph type="title"/>
          </p:nvPr>
        </p:nvSpPr>
        <p:spPr>
          <a:xfrm>
            <a:off x="809625" y="1"/>
            <a:ext cx="8058150" cy="714375"/>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9525">
            <a:noFill/>
            <a:miter lim="800000"/>
            <a:headEnd/>
            <a:tailEnd/>
          </a:ln>
        </p:spPr>
        <p:txBody>
          <a:bodyPr vert="horz" wrap="square" lIns="91440" tIns="45720" rIns="91440" bIns="45720" numCol="1" rtlCol="0" anchor="ctr" anchorCtr="0" compatLnSpc="1">
            <a:prstTxWarp prst="textNoShape">
              <a:avLst/>
            </a:prstTxWarp>
            <a:noAutofit/>
          </a:bodyPr>
          <a:lstStyle/>
          <a:p>
            <a:pPr eaLnBrk="1" hangingPunct="1"/>
            <a:r>
              <a:rPr lang="en-US" b="1" dirty="0">
                <a:latin typeface="Arial" panose="020B0604020202020204" pitchFamily="34" charset="0"/>
                <a:cs typeface="Arial" panose="020B0604020202020204" pitchFamily="34" charset="0"/>
              </a:rPr>
              <a:t>Basis for the TFTA</a:t>
            </a:r>
          </a:p>
        </p:txBody>
      </p:sp>
      <p:sp>
        <p:nvSpPr>
          <p:cNvPr id="14340" name="Rectangle 3"/>
          <p:cNvSpPr>
            <a:spLocks noGrp="1" noChangeArrowheads="1"/>
          </p:cNvSpPr>
          <p:nvPr>
            <p:ph type="body" idx="1"/>
          </p:nvPr>
        </p:nvSpPr>
        <p:spPr>
          <a:xfrm>
            <a:off x="277091" y="685802"/>
            <a:ext cx="9407235" cy="6172198"/>
          </a:xfrm>
        </p:spPr>
        <p:txBody>
          <a:bodyPr/>
          <a:lstStyle/>
          <a:p>
            <a:pPr algn="just"/>
            <a:r>
              <a:rPr lang="en-US" sz="2200" dirty="0" smtClean="0">
                <a:latin typeface="Arial" pitchFamily="34" charset="0"/>
              </a:rPr>
              <a:t>Based on the development integration agenda that combines market integration with industrial and infrastructure development.</a:t>
            </a:r>
          </a:p>
          <a:p>
            <a:pPr algn="just"/>
            <a:r>
              <a:rPr lang="en-US" sz="2200" dirty="0" smtClean="0">
                <a:latin typeface="Arial" pitchFamily="34" charset="0"/>
              </a:rPr>
              <a:t>Recognizes </a:t>
            </a:r>
            <a:r>
              <a:rPr lang="en-US" sz="2200" dirty="0">
                <a:latin typeface="Arial" pitchFamily="34" charset="0"/>
              </a:rPr>
              <a:t>that the much advocated linear integration model is not suitable for countries of very different levels of economic development.</a:t>
            </a:r>
          </a:p>
          <a:p>
            <a:pPr algn="just"/>
            <a:r>
              <a:rPr lang="en-US" sz="2200" dirty="0">
                <a:latin typeface="Arial" pitchFamily="34" charset="0"/>
              </a:rPr>
              <a:t>Argues that major barriers to intra-regional trade are often inadequate infrastructure and underdeveloped production structures, rather than tariffs or regulatory </a:t>
            </a:r>
            <a:r>
              <a:rPr lang="en-US" sz="2200" dirty="0" smtClean="0">
                <a:latin typeface="Arial" pitchFamily="34" charset="0"/>
              </a:rPr>
              <a:t>barriers</a:t>
            </a:r>
            <a:r>
              <a:rPr lang="en-ZA" altLang="en-US" sz="2200" dirty="0" smtClean="0">
                <a:latin typeface="Arial" charset="0"/>
                <a:cs typeface="Arial" charset="0"/>
              </a:rPr>
              <a:t>.</a:t>
            </a:r>
            <a:endParaRPr lang="en-ZA" altLang="en-US" sz="2200" dirty="0">
              <a:latin typeface="Arial" charset="0"/>
              <a:cs typeface="Arial" charset="0"/>
            </a:endParaRPr>
          </a:p>
        </p:txBody>
      </p:sp>
      <p:graphicFrame>
        <p:nvGraphicFramePr>
          <p:cNvPr id="4" name="Diagram 3"/>
          <p:cNvGraphicFramePr/>
          <p:nvPr>
            <p:extLst>
              <p:ext uri="{D42A27DB-BD31-4B8C-83A1-F6EECF244321}">
                <p14:modId xmlns:p14="http://schemas.microsoft.com/office/powerpoint/2010/main" xmlns="" val="2999767375"/>
              </p:ext>
            </p:extLst>
          </p:nvPr>
        </p:nvGraphicFramePr>
        <p:xfrm>
          <a:off x="1856656" y="3200400"/>
          <a:ext cx="6566908" cy="3521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12644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906000" cy="7004100"/>
          </a:xfrm>
          <a:prstGeom prst="rect">
            <a:avLst/>
          </a:prstGeom>
        </p:spPr>
      </p:pic>
      <p:sp>
        <p:nvSpPr>
          <p:cNvPr id="6" name="Title 1"/>
          <p:cNvSpPr>
            <a:spLocks noGrp="1"/>
          </p:cNvSpPr>
          <p:nvPr>
            <p:ph type="title"/>
          </p:nvPr>
        </p:nvSpPr>
        <p:spPr>
          <a:xfrm>
            <a:off x="495300" y="11403"/>
            <a:ext cx="8915400" cy="556633"/>
          </a:xfrm>
        </p:spPr>
        <p:txBody>
          <a:bodyPr>
            <a:normAutofit fontScale="90000"/>
          </a:bodyPr>
          <a:lstStyle/>
          <a:p>
            <a:r>
              <a:rPr lang="en-US" b="1" dirty="0" smtClean="0">
                <a:latin typeface="Arial" panose="020B0604020202020204" pitchFamily="34" charset="0"/>
                <a:cs typeface="Arial" panose="020B0604020202020204" pitchFamily="34" charset="0"/>
              </a:rPr>
              <a:t>Purpose of concluding the TFTA</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290945" y="457201"/>
            <a:ext cx="9407237" cy="5590272"/>
          </a:xfrm>
        </p:spPr>
        <p:txBody>
          <a:bodyPr>
            <a:normAutofit fontScale="70000" lnSpcReduction="20000"/>
          </a:bodyPr>
          <a:lstStyle/>
          <a:p>
            <a:pPr algn="just">
              <a:lnSpc>
                <a:spcPct val="160000"/>
              </a:lnSpc>
            </a:pPr>
            <a:r>
              <a:rPr lang="en-US" sz="3400" dirty="0" smtClean="0">
                <a:latin typeface="Arial" panose="020B0604020202020204" pitchFamily="34" charset="0"/>
                <a:cs typeface="Arial" panose="020B0604020202020204" pitchFamily="34" charset="0"/>
              </a:rPr>
              <a:t>The Agreement will facilitate:</a:t>
            </a:r>
          </a:p>
          <a:p>
            <a:pPr lvl="1" algn="just">
              <a:lnSpc>
                <a:spcPct val="160000"/>
              </a:lnSpc>
            </a:pPr>
            <a:r>
              <a:rPr lang="en-GB" sz="3100" dirty="0" smtClean="0">
                <a:latin typeface="Arial" panose="020B0604020202020204" pitchFamily="34" charset="0"/>
                <a:cs typeface="Arial" panose="020B0604020202020204" pitchFamily="34" charset="0"/>
              </a:rPr>
              <a:t>harmonisation </a:t>
            </a:r>
            <a:r>
              <a:rPr lang="en-GB" sz="3100" dirty="0">
                <a:latin typeface="Arial" panose="020B0604020202020204" pitchFamily="34" charset="0"/>
                <a:cs typeface="Arial" panose="020B0604020202020204" pitchFamily="34" charset="0"/>
              </a:rPr>
              <a:t>of trade regimes, </a:t>
            </a:r>
            <a:endParaRPr lang="en-GB" sz="3100" dirty="0" smtClean="0">
              <a:latin typeface="Arial" panose="020B0604020202020204" pitchFamily="34" charset="0"/>
              <a:cs typeface="Arial" panose="020B0604020202020204" pitchFamily="34" charset="0"/>
            </a:endParaRPr>
          </a:p>
          <a:p>
            <a:pPr lvl="1" algn="just">
              <a:lnSpc>
                <a:spcPct val="160000"/>
              </a:lnSpc>
            </a:pPr>
            <a:r>
              <a:rPr lang="en-GB" sz="3100" dirty="0" smtClean="0">
                <a:latin typeface="Arial" panose="020B0604020202020204" pitchFamily="34" charset="0"/>
                <a:cs typeface="Arial" panose="020B0604020202020204" pitchFamily="34" charset="0"/>
              </a:rPr>
              <a:t>free </a:t>
            </a:r>
            <a:r>
              <a:rPr lang="en-GB" sz="3100" dirty="0">
                <a:latin typeface="Arial" panose="020B0604020202020204" pitchFamily="34" charset="0"/>
                <a:cs typeface="Arial" panose="020B0604020202020204" pitchFamily="34" charset="0"/>
              </a:rPr>
              <a:t>movement of business </a:t>
            </a:r>
            <a:r>
              <a:rPr lang="en-GB" sz="3100" dirty="0" smtClean="0">
                <a:latin typeface="Arial" panose="020B0604020202020204" pitchFamily="34" charset="0"/>
                <a:cs typeface="Arial" panose="020B0604020202020204" pitchFamily="34" charset="0"/>
              </a:rPr>
              <a:t>persons- separate track – Home Affairs</a:t>
            </a:r>
          </a:p>
          <a:p>
            <a:pPr lvl="1" algn="just">
              <a:lnSpc>
                <a:spcPct val="160000"/>
              </a:lnSpc>
            </a:pPr>
            <a:r>
              <a:rPr lang="en-GB" sz="3100" dirty="0" smtClean="0">
                <a:latin typeface="Arial" panose="020B0604020202020204" pitchFamily="34" charset="0"/>
                <a:cs typeface="Arial" panose="020B0604020202020204" pitchFamily="34" charset="0"/>
              </a:rPr>
              <a:t>joint </a:t>
            </a:r>
            <a:r>
              <a:rPr lang="en-GB" sz="3100" dirty="0">
                <a:latin typeface="Arial" panose="020B0604020202020204" pitchFamily="34" charset="0"/>
                <a:cs typeface="Arial" panose="020B0604020202020204" pitchFamily="34" charset="0"/>
              </a:rPr>
              <a:t>implementation of regional infrastructure projects and programmes; </a:t>
            </a:r>
            <a:endParaRPr lang="en-GB" sz="3100" dirty="0" smtClean="0">
              <a:latin typeface="Arial" panose="020B0604020202020204" pitchFamily="34" charset="0"/>
              <a:cs typeface="Arial" panose="020B0604020202020204" pitchFamily="34" charset="0"/>
            </a:endParaRPr>
          </a:p>
          <a:p>
            <a:pPr lvl="1" algn="just">
              <a:lnSpc>
                <a:spcPct val="160000"/>
              </a:lnSpc>
            </a:pPr>
            <a:r>
              <a:rPr lang="en-GB" sz="3100" dirty="0" smtClean="0">
                <a:latin typeface="Arial" panose="020B0604020202020204" pitchFamily="34" charset="0"/>
                <a:cs typeface="Arial" panose="020B0604020202020204" pitchFamily="34" charset="0"/>
              </a:rPr>
              <a:t>development of regional value chains; and </a:t>
            </a:r>
          </a:p>
          <a:p>
            <a:pPr lvl="1" algn="just">
              <a:lnSpc>
                <a:spcPct val="160000"/>
              </a:lnSpc>
            </a:pPr>
            <a:r>
              <a:rPr lang="en-GB" sz="3100" dirty="0" smtClean="0">
                <a:latin typeface="Arial" panose="020B0604020202020204" pitchFamily="34" charset="0"/>
                <a:cs typeface="Arial" panose="020B0604020202020204" pitchFamily="34" charset="0"/>
              </a:rPr>
              <a:t>legal </a:t>
            </a:r>
            <a:r>
              <a:rPr lang="en-GB" sz="3100" dirty="0">
                <a:latin typeface="Arial" panose="020B0604020202020204" pitchFamily="34" charset="0"/>
                <a:cs typeface="Arial" panose="020B0604020202020204" pitchFamily="34" charset="0"/>
              </a:rPr>
              <a:t>and institutional arrangements for regional </a:t>
            </a:r>
            <a:r>
              <a:rPr lang="en-GB" sz="3100" dirty="0" smtClean="0">
                <a:latin typeface="Arial" panose="020B0604020202020204" pitchFamily="34" charset="0"/>
                <a:cs typeface="Arial" panose="020B0604020202020204" pitchFamily="34" charset="0"/>
              </a:rPr>
              <a:t>cooperation among the 26 countries who are members of COMESA, EAC and SADC.</a:t>
            </a:r>
          </a:p>
          <a:p>
            <a:pPr algn="just">
              <a:lnSpc>
                <a:spcPct val="160000"/>
              </a:lnSpc>
            </a:pPr>
            <a:r>
              <a:rPr lang="en-GB" sz="3400" dirty="0" smtClean="0">
                <a:latin typeface="Arial" panose="020B0604020202020204" pitchFamily="34" charset="0"/>
                <a:cs typeface="Arial" panose="020B0604020202020204" pitchFamily="34" charset="0"/>
              </a:rPr>
              <a:t>This ratification request only relates to the trade liberalisation element of the agreement.</a:t>
            </a:r>
          </a:p>
          <a:p>
            <a:endParaRPr lang="en-GB" dirty="0" smtClean="0"/>
          </a:p>
          <a:p>
            <a:endParaRPr lang="en-ZA" dirty="0"/>
          </a:p>
          <a:p>
            <a:endParaRPr lang="en-US" dirty="0"/>
          </a:p>
        </p:txBody>
      </p:sp>
      <p:sp>
        <p:nvSpPr>
          <p:cNvPr id="3" name="Slide Number Placeholder 2"/>
          <p:cNvSpPr>
            <a:spLocks noGrp="1"/>
          </p:cNvSpPr>
          <p:nvPr>
            <p:ph type="sldNum" sz="quarter" idx="12"/>
          </p:nvPr>
        </p:nvSpPr>
        <p:spPr>
          <a:xfrm>
            <a:off x="3621809" y="6339611"/>
            <a:ext cx="2311400" cy="365125"/>
          </a:xfrm>
        </p:spPr>
        <p:txBody>
          <a:bodyPr/>
          <a:lstStyle/>
          <a:p>
            <a:pPr algn="ctr"/>
            <a:fld id="{08E1A27E-51D2-364B-80C5-0F2292843484}" type="slidenum">
              <a:rPr lang="en-US" sz="2000" smtClean="0"/>
              <a:pPr algn="ctr"/>
              <a:t>4</a:t>
            </a:fld>
            <a:endParaRPr lang="en-US" sz="2000" dirty="0"/>
          </a:p>
        </p:txBody>
      </p:sp>
    </p:spTree>
    <p:extLst>
      <p:ext uri="{BB962C8B-B14F-4D97-AF65-F5344CB8AC3E}">
        <p14:creationId xmlns:p14="http://schemas.microsoft.com/office/powerpoint/2010/main" xmlns="" val="423050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3852" y="0"/>
            <a:ext cx="9906000" cy="7004100"/>
          </a:xfrm>
          <a:prstGeom prst="rect">
            <a:avLst/>
          </a:prstGeom>
        </p:spPr>
      </p:pic>
      <p:sp>
        <p:nvSpPr>
          <p:cNvPr id="6" name="Title 1"/>
          <p:cNvSpPr>
            <a:spLocks noGrp="1"/>
          </p:cNvSpPr>
          <p:nvPr>
            <p:ph type="title"/>
          </p:nvPr>
        </p:nvSpPr>
        <p:spPr>
          <a:xfrm>
            <a:off x="495300" y="274639"/>
            <a:ext cx="8915400" cy="902998"/>
          </a:xfrm>
        </p:spPr>
        <p:txBody>
          <a:bodyPr>
            <a:normAutofit/>
          </a:bodyPr>
          <a:lstStyle/>
          <a:p>
            <a:r>
              <a:rPr lang="en-US" b="1" dirty="0" smtClean="0">
                <a:latin typeface="Arial" panose="020B0604020202020204" pitchFamily="34" charset="0"/>
                <a:cs typeface="Arial" panose="020B0604020202020204" pitchFamily="34" charset="0"/>
              </a:rPr>
              <a:t>Key Features of the TFTA </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495300" y="1288473"/>
            <a:ext cx="8915400" cy="4758999"/>
          </a:xfrm>
        </p:spPr>
        <p:txBody>
          <a:bodyPr>
            <a:normAutofit/>
          </a:bodyPr>
          <a:lstStyle/>
          <a:p>
            <a:pPr algn="just">
              <a:lnSpc>
                <a:spcPct val="150000"/>
              </a:lnSpc>
            </a:pPr>
            <a:r>
              <a:rPr lang="en-US" sz="2400" dirty="0" smtClean="0">
                <a:latin typeface="Arial" panose="020B0604020202020204" pitchFamily="34" charset="0"/>
                <a:cs typeface="Arial" panose="020B0604020202020204" pitchFamily="34" charset="0"/>
              </a:rPr>
              <a:t>Recognition of differentials in levels of economic development, i.e. Flexibility, Special &amp; Differential Treatment.</a:t>
            </a:r>
          </a:p>
          <a:p>
            <a:pPr algn="just">
              <a:lnSpc>
                <a:spcPct val="150000"/>
              </a:lnSpc>
            </a:pPr>
            <a:r>
              <a:rPr lang="en-US" sz="2400" dirty="0" smtClean="0">
                <a:latin typeface="Arial" panose="020B0604020202020204" pitchFamily="34" charset="0"/>
                <a:cs typeface="Arial" panose="020B0604020202020204" pitchFamily="34" charset="0"/>
              </a:rPr>
              <a:t>Variable geometry regarding pace of </a:t>
            </a:r>
            <a:r>
              <a:rPr lang="en-US" sz="2400" dirty="0" err="1" smtClean="0">
                <a:latin typeface="Arial" panose="020B0604020202020204" pitchFamily="34" charset="0"/>
                <a:cs typeface="Arial" panose="020B0604020202020204" pitchFamily="34" charset="0"/>
              </a:rPr>
              <a:t>liberalisation</a:t>
            </a:r>
            <a:r>
              <a:rPr lang="en-US" sz="2400" dirty="0" smtClean="0">
                <a:latin typeface="Arial" panose="020B0604020202020204" pitchFamily="34" charset="0"/>
                <a:cs typeface="Arial" panose="020B0604020202020204" pitchFamily="34" charset="0"/>
              </a:rPr>
              <a:t> across negotiating regions.</a:t>
            </a:r>
          </a:p>
          <a:p>
            <a:pPr algn="just">
              <a:lnSpc>
                <a:spcPct val="150000"/>
              </a:lnSpc>
            </a:pPr>
            <a:r>
              <a:rPr lang="en-US" sz="2400" dirty="0" smtClean="0">
                <a:latin typeface="Arial" panose="020B0604020202020204" pitchFamily="34" charset="0"/>
                <a:cs typeface="Arial" panose="020B0604020202020204" pitchFamily="34" charset="0"/>
              </a:rPr>
              <a:t>Building on the existing </a:t>
            </a:r>
            <a:r>
              <a:rPr lang="en-US" sz="2400" i="1" dirty="0" err="1" smtClean="0">
                <a:latin typeface="Arial" panose="020B0604020202020204" pitchFamily="34" charset="0"/>
                <a:cs typeface="Arial" panose="020B0604020202020204" pitchFamily="34" charset="0"/>
              </a:rPr>
              <a:t>acqui</a:t>
            </a:r>
            <a:r>
              <a:rPr lang="en-US" sz="2400" dirty="0" smtClean="0">
                <a:latin typeface="Arial" panose="020B0604020202020204" pitchFamily="34" charset="0"/>
                <a:cs typeface="Arial" panose="020B0604020202020204" pitchFamily="34" charset="0"/>
              </a:rPr>
              <a:t> of the Regional Economic Communities (no backtracking).</a:t>
            </a:r>
          </a:p>
          <a:p>
            <a:pPr algn="just">
              <a:lnSpc>
                <a:spcPct val="150000"/>
              </a:lnSpc>
            </a:pPr>
            <a:r>
              <a:rPr lang="en-US" sz="2400" dirty="0" smtClean="0">
                <a:latin typeface="Arial" panose="020B0604020202020204" pitchFamily="34" charset="0"/>
                <a:cs typeface="Arial" panose="020B0604020202020204" pitchFamily="34" charset="0"/>
              </a:rPr>
              <a:t>Objective to create a single TFTA market.</a:t>
            </a:r>
            <a:endParaRPr lang="en-US" sz="2400" dirty="0">
              <a:latin typeface="Arial" panose="020B0604020202020204" pitchFamily="34" charset="0"/>
              <a:cs typeface="Arial" panose="020B0604020202020204" pitchFamily="34" charset="0"/>
            </a:endParaRPr>
          </a:p>
          <a:p>
            <a:pPr marL="0" indent="0">
              <a:lnSpc>
                <a:spcPct val="150000"/>
              </a:lnSpc>
              <a:buNone/>
            </a:pPr>
            <a:endParaRPr lang="en-US" dirty="0"/>
          </a:p>
        </p:txBody>
      </p:sp>
      <p:sp>
        <p:nvSpPr>
          <p:cNvPr id="3" name="Slide Number Placeholder 2"/>
          <p:cNvSpPr>
            <a:spLocks noGrp="1"/>
          </p:cNvSpPr>
          <p:nvPr>
            <p:ph type="sldNum" sz="quarter" idx="12"/>
          </p:nvPr>
        </p:nvSpPr>
        <p:spPr>
          <a:xfrm>
            <a:off x="3757724" y="6173788"/>
            <a:ext cx="2311400" cy="365125"/>
          </a:xfrm>
        </p:spPr>
        <p:txBody>
          <a:bodyPr/>
          <a:lstStyle/>
          <a:p>
            <a:pPr algn="ctr"/>
            <a:fld id="{08E1A27E-51D2-364B-80C5-0F2292843484}" type="slidenum">
              <a:rPr lang="en-US" sz="2000" smtClean="0"/>
              <a:pPr algn="ctr"/>
              <a:t>5</a:t>
            </a:fld>
            <a:endParaRPr lang="en-US" sz="2000" dirty="0"/>
          </a:p>
        </p:txBody>
      </p:sp>
    </p:spTree>
    <p:extLst>
      <p:ext uri="{BB962C8B-B14F-4D97-AF65-F5344CB8AC3E}">
        <p14:creationId xmlns:p14="http://schemas.microsoft.com/office/powerpoint/2010/main" xmlns="" val="249640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906000" cy="7004100"/>
          </a:xfrm>
          <a:prstGeom prst="rect">
            <a:avLst/>
          </a:prstGeom>
        </p:spPr>
      </p:pic>
      <p:sp>
        <p:nvSpPr>
          <p:cNvPr id="6" name="Title 1"/>
          <p:cNvSpPr>
            <a:spLocks noGrp="1"/>
          </p:cNvSpPr>
          <p:nvPr>
            <p:ph type="title"/>
          </p:nvPr>
        </p:nvSpPr>
        <p:spPr>
          <a:xfrm>
            <a:off x="495300" y="-119654"/>
            <a:ext cx="9105900" cy="902998"/>
          </a:xfrm>
        </p:spPr>
        <p:txBody>
          <a:bodyPr>
            <a:normAutofit fontScale="90000"/>
          </a:bodyPr>
          <a:lstStyle/>
          <a:p>
            <a:r>
              <a:rPr lang="en-US" b="1" dirty="0" smtClean="0">
                <a:latin typeface="Arial" panose="020B0604020202020204" pitchFamily="34" charset="0"/>
                <a:cs typeface="Arial" panose="020B0604020202020204" pitchFamily="34" charset="0"/>
              </a:rPr>
              <a:t>Potential Benefit </a:t>
            </a:r>
            <a:r>
              <a:rPr lang="en-US" b="1" dirty="0">
                <a:latin typeface="Arial" panose="020B0604020202020204" pitchFamily="34" charset="0"/>
                <a:cs typeface="Arial" panose="020B0604020202020204" pitchFamily="34" charset="0"/>
              </a:rPr>
              <a:t>for South </a:t>
            </a:r>
            <a:r>
              <a:rPr lang="en-US" b="1" dirty="0" smtClean="0">
                <a:latin typeface="Arial" panose="020B0604020202020204" pitchFamily="34" charset="0"/>
                <a:cs typeface="Arial" panose="020B0604020202020204" pitchFamily="34" charset="0"/>
              </a:rPr>
              <a:t>Africa (1) </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495300" y="783345"/>
            <a:ext cx="8915400" cy="5264128"/>
          </a:xfrm>
        </p:spPr>
        <p:txBody>
          <a:bodyPr>
            <a:normAutofit/>
          </a:bodyPr>
          <a:lstStyle/>
          <a:p>
            <a:pPr algn="just"/>
            <a:r>
              <a:rPr lang="en-GB" sz="2400" dirty="0" smtClean="0">
                <a:latin typeface="Arial" panose="020B0604020202020204" pitchFamily="34" charset="0"/>
                <a:cs typeface="Arial" panose="020B0604020202020204" pitchFamily="34" charset="0"/>
              </a:rPr>
              <a:t>Access to new and dynamic markets: </a:t>
            </a:r>
          </a:p>
          <a:p>
            <a:pPr lvl="1" algn="just"/>
            <a:r>
              <a:rPr lang="en-ZA" sz="2200" dirty="0" smtClean="0">
                <a:latin typeface="Arial" panose="020B0604020202020204" pitchFamily="34" charset="0"/>
                <a:cs typeface="Arial" panose="020B0604020202020204" pitchFamily="34" charset="0"/>
              </a:rPr>
              <a:t>combined </a:t>
            </a:r>
            <a:r>
              <a:rPr lang="en-ZA" sz="2200" dirty="0">
                <a:latin typeface="Arial" panose="020B0604020202020204" pitchFamily="34" charset="0"/>
                <a:cs typeface="Arial" panose="020B0604020202020204" pitchFamily="34" charset="0"/>
              </a:rPr>
              <a:t>gross </a:t>
            </a:r>
            <a:r>
              <a:rPr lang="en-ZA" sz="2200" dirty="0" smtClean="0">
                <a:latin typeface="Arial" panose="020B0604020202020204" pitchFamily="34" charset="0"/>
                <a:cs typeface="Arial" panose="020B0604020202020204" pitchFamily="34" charset="0"/>
              </a:rPr>
              <a:t>GDP </a:t>
            </a:r>
            <a:r>
              <a:rPr lang="en-ZA" sz="2200" dirty="0">
                <a:latin typeface="Arial" panose="020B0604020202020204" pitchFamily="34" charset="0"/>
                <a:cs typeface="Arial" panose="020B0604020202020204" pitchFamily="34" charset="0"/>
              </a:rPr>
              <a:t>of US$1.2 trillion </a:t>
            </a:r>
            <a:r>
              <a:rPr lang="en-GB" sz="2200" dirty="0" smtClean="0">
                <a:latin typeface="Arial" panose="020B0604020202020204" pitchFamily="34" charset="0"/>
                <a:cs typeface="Arial" panose="020B0604020202020204" pitchFamily="34" charset="0"/>
              </a:rPr>
              <a:t>and </a:t>
            </a:r>
          </a:p>
          <a:p>
            <a:pPr lvl="1" algn="just"/>
            <a:r>
              <a:rPr lang="en-GB" sz="2200" dirty="0" smtClean="0">
                <a:latin typeface="Arial" panose="020B0604020202020204" pitchFamily="34" charset="0"/>
                <a:cs typeface="Arial" panose="020B0604020202020204" pitchFamily="34" charset="0"/>
              </a:rPr>
              <a:t>a </a:t>
            </a:r>
            <a:r>
              <a:rPr lang="en-GB" sz="2200" dirty="0">
                <a:latin typeface="Arial" panose="020B0604020202020204" pitchFamily="34" charset="0"/>
                <a:cs typeface="Arial" panose="020B0604020202020204" pitchFamily="34" charset="0"/>
              </a:rPr>
              <a:t>combined population of approximately 626 million </a:t>
            </a:r>
            <a:r>
              <a:rPr lang="en-GB" sz="2200" dirty="0" smtClean="0">
                <a:latin typeface="Arial" panose="020B0604020202020204" pitchFamily="34" charset="0"/>
                <a:cs typeface="Arial" panose="020B0604020202020204" pitchFamily="34" charset="0"/>
              </a:rPr>
              <a:t>people, just </a:t>
            </a:r>
            <a:r>
              <a:rPr lang="en-GB" sz="2200" dirty="0">
                <a:latin typeface="Arial" panose="020B0604020202020204" pitchFamily="34" charset="0"/>
                <a:cs typeface="Arial" panose="020B0604020202020204" pitchFamily="34" charset="0"/>
              </a:rPr>
              <a:t>over half the total African population and economy.</a:t>
            </a:r>
            <a:r>
              <a:rPr lang="en-ZA" sz="2200" dirty="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pPr algn="just"/>
            <a:r>
              <a:rPr lang="en-GB" sz="2400" dirty="0" smtClean="0">
                <a:latin typeface="Arial" panose="020B0604020202020204" pitchFamily="34" charset="0"/>
                <a:cs typeface="Arial" panose="020B0604020202020204" pitchFamily="34" charset="0"/>
              </a:rPr>
              <a:t>Some TFTA countries are among the </a:t>
            </a:r>
            <a:r>
              <a:rPr lang="en-GB" sz="2400" dirty="0">
                <a:latin typeface="Arial" panose="020B0604020202020204" pitchFamily="34" charset="0"/>
                <a:cs typeface="Arial" panose="020B0604020202020204" pitchFamily="34" charset="0"/>
              </a:rPr>
              <a:t>fastest growing economies in the </a:t>
            </a:r>
            <a:r>
              <a:rPr lang="en-GB" sz="2400" dirty="0" smtClean="0">
                <a:latin typeface="Arial" panose="020B0604020202020204" pitchFamily="34" charset="0"/>
                <a:cs typeface="Arial" panose="020B0604020202020204" pitchFamily="34" charset="0"/>
              </a:rPr>
              <a:t>continent, i.e. Rwanda, Ethiopia, Tanzania etc</a:t>
            </a:r>
            <a:r>
              <a:rPr lang="en-GB" sz="2400" dirty="0">
                <a:latin typeface="Arial" panose="020B0604020202020204" pitchFamily="34" charset="0"/>
                <a:cs typeface="Arial" panose="020B0604020202020204" pitchFamily="34" charset="0"/>
              </a:rPr>
              <a:t>.</a:t>
            </a:r>
            <a:endParaRPr lang="en-ZA" sz="2400" dirty="0">
              <a:latin typeface="Arial" panose="020B0604020202020204" pitchFamily="34" charset="0"/>
              <a:cs typeface="Arial" panose="020B0604020202020204" pitchFamily="34" charset="0"/>
            </a:endParaRPr>
          </a:p>
          <a:p>
            <a:pPr algn="just"/>
            <a:r>
              <a:rPr lang="en-GB" sz="2400" dirty="0">
                <a:latin typeface="Arial" panose="020B0604020202020204" pitchFamily="34" charset="0"/>
                <a:cs typeface="Arial" panose="020B0604020202020204" pitchFamily="34" charset="0"/>
              </a:rPr>
              <a:t>South Africa will build </a:t>
            </a:r>
            <a:r>
              <a:rPr lang="en-GB" sz="2400" dirty="0" smtClean="0">
                <a:latin typeface="Arial" panose="020B0604020202020204" pitchFamily="34" charset="0"/>
                <a:cs typeface="Arial" panose="020B0604020202020204" pitchFamily="34" charset="0"/>
              </a:rPr>
              <a:t>on </a:t>
            </a:r>
            <a:r>
              <a:rPr lang="en-GB" sz="2400" dirty="0">
                <a:latin typeface="Arial" panose="020B0604020202020204" pitchFamily="34" charset="0"/>
                <a:cs typeface="Arial" panose="020B0604020202020204" pitchFamily="34" charset="0"/>
              </a:rPr>
              <a:t>its current share of the African market and have access to a larger, more integrated, and growing regional </a:t>
            </a:r>
            <a:r>
              <a:rPr lang="en-GB" sz="2400" dirty="0" smtClean="0">
                <a:latin typeface="Arial" panose="020B0604020202020204" pitchFamily="34" charset="0"/>
                <a:cs typeface="Arial" panose="020B0604020202020204" pitchFamily="34" charset="0"/>
              </a:rPr>
              <a:t>market.</a:t>
            </a:r>
            <a:endParaRPr lang="en-GB" sz="2400" dirty="0">
              <a:latin typeface="Arial" panose="020B0604020202020204" pitchFamily="34" charset="0"/>
              <a:cs typeface="Arial" panose="020B0604020202020204" pitchFamily="34" charset="0"/>
            </a:endParaRPr>
          </a:p>
          <a:p>
            <a:pPr algn="just"/>
            <a:r>
              <a:rPr lang="en-GB" sz="2400" dirty="0">
                <a:latin typeface="Arial" panose="020B0604020202020204" pitchFamily="34" charset="0"/>
                <a:cs typeface="Arial" panose="020B0604020202020204" pitchFamily="34" charset="0"/>
              </a:rPr>
              <a:t>This has the potential to stimulate industrial </a:t>
            </a:r>
            <a:r>
              <a:rPr lang="en-GB" sz="2400" dirty="0" smtClean="0">
                <a:latin typeface="Arial" panose="020B0604020202020204" pitchFamily="34" charset="0"/>
                <a:cs typeface="Arial" panose="020B0604020202020204" pitchFamily="34" charset="0"/>
              </a:rPr>
              <a:t>development, investment </a:t>
            </a:r>
            <a:r>
              <a:rPr lang="en-GB" sz="2400" dirty="0">
                <a:latin typeface="Arial" panose="020B0604020202020204" pitchFamily="34" charset="0"/>
                <a:cs typeface="Arial" panose="020B0604020202020204" pitchFamily="34" charset="0"/>
              </a:rPr>
              <a:t>and job </a:t>
            </a:r>
            <a:r>
              <a:rPr lang="en-GB" sz="2400" dirty="0" smtClean="0">
                <a:latin typeface="Arial" panose="020B0604020202020204" pitchFamily="34" charset="0"/>
                <a:cs typeface="Arial" panose="020B0604020202020204" pitchFamily="34" charset="0"/>
              </a:rPr>
              <a:t>creation. </a:t>
            </a:r>
          </a:p>
          <a:p>
            <a:pPr algn="just"/>
            <a:r>
              <a:rPr lang="en-GB" sz="2400" dirty="0" smtClean="0">
                <a:latin typeface="Arial" panose="020B0604020202020204" pitchFamily="34" charset="0"/>
                <a:cs typeface="Arial" panose="020B0604020202020204" pitchFamily="34" charset="0"/>
              </a:rPr>
              <a:t>It will promote intra-regional investment.</a:t>
            </a:r>
            <a:endParaRPr lang="en-GB" sz="2400" dirty="0">
              <a:latin typeface="Arial" panose="020B0604020202020204" pitchFamily="34" charset="0"/>
              <a:cs typeface="Arial" panose="020B0604020202020204" pitchFamily="34" charset="0"/>
            </a:endParaRPr>
          </a:p>
          <a:p>
            <a:pPr algn="just"/>
            <a:endParaRPr lang="en-US" sz="2400" dirty="0"/>
          </a:p>
        </p:txBody>
      </p:sp>
      <p:sp>
        <p:nvSpPr>
          <p:cNvPr id="3" name="Slide Number Placeholder 2"/>
          <p:cNvSpPr>
            <a:spLocks noGrp="1"/>
          </p:cNvSpPr>
          <p:nvPr>
            <p:ph type="sldNum" sz="quarter" idx="12"/>
          </p:nvPr>
        </p:nvSpPr>
        <p:spPr>
          <a:xfrm>
            <a:off x="3836876" y="6367320"/>
            <a:ext cx="2311400" cy="365125"/>
          </a:xfrm>
        </p:spPr>
        <p:txBody>
          <a:bodyPr/>
          <a:lstStyle/>
          <a:p>
            <a:pPr algn="ctr"/>
            <a:fld id="{08E1A27E-51D2-364B-80C5-0F2292843484}" type="slidenum">
              <a:rPr lang="en-US" sz="2000" smtClean="0"/>
              <a:pPr algn="ctr"/>
              <a:t>6</a:t>
            </a:fld>
            <a:endParaRPr lang="en-US" sz="2000" dirty="0"/>
          </a:p>
        </p:txBody>
      </p:sp>
    </p:spTree>
    <p:extLst>
      <p:ext uri="{BB962C8B-B14F-4D97-AF65-F5344CB8AC3E}">
        <p14:creationId xmlns:p14="http://schemas.microsoft.com/office/powerpoint/2010/main" xmlns="" val="120221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906000" cy="7004100"/>
          </a:xfrm>
          <a:prstGeom prst="rect">
            <a:avLst/>
          </a:prstGeom>
        </p:spPr>
      </p:pic>
      <p:sp>
        <p:nvSpPr>
          <p:cNvPr id="6" name="Title 1"/>
          <p:cNvSpPr>
            <a:spLocks noGrp="1"/>
          </p:cNvSpPr>
          <p:nvPr>
            <p:ph type="title"/>
          </p:nvPr>
        </p:nvSpPr>
        <p:spPr>
          <a:xfrm>
            <a:off x="495300" y="-119654"/>
            <a:ext cx="9105900" cy="902998"/>
          </a:xfrm>
        </p:spPr>
        <p:txBody>
          <a:bodyPr>
            <a:normAutofit fontScale="90000"/>
          </a:bodyPr>
          <a:lstStyle/>
          <a:p>
            <a:r>
              <a:rPr lang="en-US" b="1" dirty="0" smtClean="0">
                <a:latin typeface="Arial" panose="020B0604020202020204" pitchFamily="34" charset="0"/>
                <a:cs typeface="Arial" panose="020B0604020202020204" pitchFamily="34" charset="0"/>
              </a:rPr>
              <a:t>Potential Benefit </a:t>
            </a:r>
            <a:r>
              <a:rPr lang="en-US" b="1" dirty="0">
                <a:latin typeface="Arial" panose="020B0604020202020204" pitchFamily="34" charset="0"/>
                <a:cs typeface="Arial" panose="020B0604020202020204" pitchFamily="34" charset="0"/>
              </a:rPr>
              <a:t>for South </a:t>
            </a:r>
            <a:r>
              <a:rPr lang="en-US" b="1" dirty="0" smtClean="0">
                <a:latin typeface="Arial" panose="020B0604020202020204" pitchFamily="34" charset="0"/>
                <a:cs typeface="Arial" panose="020B0604020202020204" pitchFamily="34" charset="0"/>
              </a:rPr>
              <a:t>Africa (2) </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495300" y="868611"/>
            <a:ext cx="8915400" cy="5178861"/>
          </a:xfrm>
        </p:spPr>
        <p:txBody>
          <a:bodyPr>
            <a:normAutofit/>
          </a:bodyPr>
          <a:lstStyle/>
          <a:p>
            <a:pPr algn="just"/>
            <a:r>
              <a:rPr lang="en-GB" sz="2400" dirty="0">
                <a:latin typeface="Arial" panose="020B0604020202020204" pitchFamily="34" charset="0"/>
                <a:cs typeface="Arial" panose="020B0604020202020204" pitchFamily="34" charset="0"/>
              </a:rPr>
              <a:t>When negotiations commence on the investment chapter, South Africa will advance that core provisions of </a:t>
            </a:r>
            <a:r>
              <a:rPr lang="en-GB" sz="2400" i="1" dirty="0">
                <a:latin typeface="Arial" panose="020B0604020202020204" pitchFamily="34" charset="0"/>
                <a:cs typeface="Arial" panose="020B0604020202020204" pitchFamily="34" charset="0"/>
              </a:rPr>
              <a:t>South Africa’s Protection of Investment Act </a:t>
            </a:r>
            <a:r>
              <a:rPr lang="en-GB" sz="2400" dirty="0">
                <a:latin typeface="Arial" panose="020B0604020202020204" pitchFamily="34" charset="0"/>
                <a:cs typeface="Arial" panose="020B0604020202020204" pitchFamily="34" charset="0"/>
              </a:rPr>
              <a:t>must be taken into account</a:t>
            </a:r>
            <a:r>
              <a:rPr lang="en-GB" sz="2400" dirty="0" smtClean="0">
                <a:latin typeface="Arial" panose="020B0604020202020204" pitchFamily="34" charset="0"/>
                <a:cs typeface="Arial" panose="020B0604020202020204" pitchFamily="34" charset="0"/>
              </a:rPr>
              <a:t>.</a:t>
            </a:r>
            <a:endParaRPr lang="en-ZA" sz="2400" dirty="0" smtClean="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Legal certainty and predictability of market in TFTA</a:t>
            </a:r>
            <a:r>
              <a:rPr lang="en-GB" sz="2400" dirty="0" smtClean="0">
                <a:latin typeface="Arial" panose="020B0604020202020204" pitchFamily="34" charset="0"/>
                <a:cs typeface="Arial" panose="020B0604020202020204" pitchFamily="34" charset="0"/>
              </a:rPr>
              <a:t>.</a:t>
            </a:r>
            <a:r>
              <a:rPr lang="en-ZA"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lgn="just"/>
            <a:r>
              <a:rPr lang="en-GB" sz="2400" dirty="0" smtClean="0">
                <a:latin typeface="Arial" panose="020B0604020202020204" pitchFamily="34" charset="0"/>
                <a:cs typeface="Arial" panose="020B0604020202020204" pitchFamily="34" charset="0"/>
              </a:rPr>
              <a:t>Legal protections for South African exporters i.e. Agreement makes provision for dispute settlement mechanism that is de-linked from national courts.</a:t>
            </a:r>
            <a:endParaRPr lang="en-ZA" sz="2400" dirty="0">
              <a:latin typeface="Arial" panose="020B0604020202020204" pitchFamily="34" charset="0"/>
              <a:cs typeface="Arial" panose="020B0604020202020204" pitchFamily="34" charset="0"/>
            </a:endParaRPr>
          </a:p>
          <a:p>
            <a:pPr algn="just"/>
            <a:r>
              <a:rPr lang="en-GB" sz="2400" dirty="0" smtClean="0">
                <a:latin typeface="Arial" panose="020B0604020202020204" pitchFamily="34" charset="0"/>
                <a:cs typeface="Arial" panose="020B0604020202020204" pitchFamily="34" charset="0"/>
              </a:rPr>
              <a:t>Possibility for the TFTA having a “single-rule book” for trade, investment, IPR and Competition.</a:t>
            </a:r>
          </a:p>
          <a:p>
            <a:pPr algn="just"/>
            <a:r>
              <a:rPr lang="en-GB" sz="2400" dirty="0" smtClean="0">
                <a:latin typeface="Arial" panose="020B0604020202020204" pitchFamily="34" charset="0"/>
                <a:cs typeface="Arial" panose="020B0604020202020204" pitchFamily="34" charset="0"/>
              </a:rPr>
              <a:t>The TFTA will boost intra-regional trade.</a:t>
            </a:r>
            <a:endParaRPr lang="en-GB" sz="2400"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2"/>
          </p:nvPr>
        </p:nvSpPr>
        <p:spPr>
          <a:xfrm>
            <a:off x="4037445" y="6356351"/>
            <a:ext cx="2311400" cy="365125"/>
          </a:xfrm>
        </p:spPr>
        <p:txBody>
          <a:bodyPr/>
          <a:lstStyle/>
          <a:p>
            <a:pPr algn="ctr"/>
            <a:fld id="{08E1A27E-51D2-364B-80C5-0F2292843484}" type="slidenum">
              <a:rPr lang="en-US" sz="2000" smtClean="0"/>
              <a:pPr algn="ctr"/>
              <a:t>7</a:t>
            </a:fld>
            <a:endParaRPr lang="en-US" sz="2000" dirty="0"/>
          </a:p>
        </p:txBody>
      </p:sp>
    </p:spTree>
    <p:extLst>
      <p:ext uri="{BB962C8B-B14F-4D97-AF65-F5344CB8AC3E}">
        <p14:creationId xmlns:p14="http://schemas.microsoft.com/office/powerpoint/2010/main" xmlns="" val="3495352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906000" cy="7004100"/>
          </a:xfrm>
          <a:prstGeom prst="rect">
            <a:avLst/>
          </a:prstGeom>
        </p:spPr>
      </p:pic>
      <p:sp>
        <p:nvSpPr>
          <p:cNvPr id="6" name="Title 1"/>
          <p:cNvSpPr>
            <a:spLocks noGrp="1"/>
          </p:cNvSpPr>
          <p:nvPr>
            <p:ph type="title"/>
          </p:nvPr>
        </p:nvSpPr>
        <p:spPr>
          <a:xfrm>
            <a:off x="495300" y="-119654"/>
            <a:ext cx="9105900" cy="902998"/>
          </a:xfrm>
        </p:spPr>
        <p:txBody>
          <a:bodyPr>
            <a:normAutofit/>
          </a:bodyPr>
          <a:lstStyle/>
          <a:p>
            <a:r>
              <a:rPr lang="en-US" b="1" dirty="0"/>
              <a:t>Potential threats to South Africa </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495300" y="868611"/>
            <a:ext cx="8915400" cy="5178861"/>
          </a:xfrm>
        </p:spPr>
        <p:txBody>
          <a:bodyPr>
            <a:normAutofit lnSpcReduction="10000"/>
          </a:bodyPr>
          <a:lstStyle/>
          <a:p>
            <a:pPr algn="just"/>
            <a:r>
              <a:rPr lang="en-US" sz="2400" dirty="0" smtClean="0">
                <a:latin typeface="Arial" panose="020B0604020202020204" pitchFamily="34" charset="0"/>
                <a:cs typeface="Arial" panose="020B0604020202020204" pitchFamily="34" charset="0"/>
              </a:rPr>
              <a:t>Transshipment (third </a:t>
            </a:r>
            <a:r>
              <a:rPr lang="en-US" sz="2400" dirty="0">
                <a:latin typeface="Arial" panose="020B0604020202020204" pitchFamily="34" charset="0"/>
                <a:cs typeface="Arial" panose="020B0604020202020204" pitchFamily="34" charset="0"/>
              </a:rPr>
              <a:t>party imports gaining access through </a:t>
            </a:r>
            <a:r>
              <a:rPr lang="en-US" sz="2400" dirty="0" err="1" smtClean="0">
                <a:latin typeface="Arial" panose="020B0604020202020204" pitchFamily="34" charset="0"/>
                <a:cs typeface="Arial" panose="020B0604020202020204" pitchFamily="34" charset="0"/>
              </a:rPr>
              <a:t>neighbouring</a:t>
            </a:r>
            <a:r>
              <a:rPr lang="en-US" sz="2400" dirty="0" smtClean="0">
                <a:latin typeface="Arial" panose="020B0604020202020204" pitchFamily="34" charset="0"/>
                <a:cs typeface="Arial" panose="020B0604020202020204" pitchFamily="34" charset="0"/>
              </a:rPr>
              <a:t> countries) – this can be addressed through rules of origin and customs cooperation that is facilitated by the TFTA.</a:t>
            </a:r>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Influx / dumping of substandard </a:t>
            </a:r>
            <a:r>
              <a:rPr lang="en-US" sz="2400" dirty="0" smtClean="0">
                <a:latin typeface="Arial" panose="020B0604020202020204" pitchFamily="34" charset="0"/>
                <a:cs typeface="Arial" panose="020B0604020202020204" pitchFamily="34" charset="0"/>
              </a:rPr>
              <a:t>goods which can be addressed through effective border management – TFTA itself promotes intra-regional trade in compliance with SA standards.</a:t>
            </a:r>
            <a:endParaRPr lang="en-US"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Non-implementation of commitments by regional partners with implications for preferential access for SA exports.</a:t>
            </a:r>
          </a:p>
          <a:p>
            <a:pPr algn="just"/>
            <a:r>
              <a:rPr lang="en-US" sz="2400" dirty="0" smtClean="0">
                <a:latin typeface="Arial" panose="020B0604020202020204" pitchFamily="34" charset="0"/>
                <a:cs typeface="Arial" panose="020B0604020202020204" pitchFamily="34" charset="0"/>
              </a:rPr>
              <a:t>Risk of implementation of barriers to trade with implications on movement of goods across the region- requires  </a:t>
            </a:r>
            <a:r>
              <a:rPr lang="en-US" sz="2400" dirty="0">
                <a:latin typeface="Arial" panose="020B0604020202020204" pitchFamily="34" charset="0"/>
                <a:cs typeface="Arial" panose="020B0604020202020204" pitchFamily="34" charset="0"/>
              </a:rPr>
              <a:t>implementation of the industrial and infrastructure development </a:t>
            </a:r>
            <a:r>
              <a:rPr lang="en-US" sz="2400" dirty="0" smtClean="0">
                <a:latin typeface="Arial" panose="020B0604020202020204" pitchFamily="34" charset="0"/>
                <a:cs typeface="Arial" panose="020B0604020202020204" pitchFamily="34" charset="0"/>
              </a:rPr>
              <a:t>pillars to broaden benefits of the TFTA.</a:t>
            </a:r>
            <a:endParaRPr lang="en-US" sz="24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4037445" y="6356351"/>
            <a:ext cx="2311400" cy="365125"/>
          </a:xfrm>
        </p:spPr>
        <p:txBody>
          <a:bodyPr/>
          <a:lstStyle/>
          <a:p>
            <a:pPr algn="ctr"/>
            <a:fld id="{08E1A27E-51D2-364B-80C5-0F2292843484}" type="slidenum">
              <a:rPr lang="en-US" sz="2000" smtClean="0"/>
              <a:pPr algn="ctr"/>
              <a:t>8</a:t>
            </a:fld>
            <a:endParaRPr lang="en-US" sz="2000" dirty="0"/>
          </a:p>
        </p:txBody>
      </p:sp>
    </p:spTree>
    <p:extLst>
      <p:ext uri="{BB962C8B-B14F-4D97-AF65-F5344CB8AC3E}">
        <p14:creationId xmlns:p14="http://schemas.microsoft.com/office/powerpoint/2010/main" xmlns="" val="205236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dti presentation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906000" cy="7004100"/>
          </a:xfrm>
          <a:prstGeom prst="rect">
            <a:avLst/>
          </a:prstGeom>
        </p:spPr>
      </p:pic>
      <p:sp>
        <p:nvSpPr>
          <p:cNvPr id="6" name="Title 1"/>
          <p:cNvSpPr>
            <a:spLocks noGrp="1"/>
          </p:cNvSpPr>
          <p:nvPr>
            <p:ph type="title"/>
          </p:nvPr>
        </p:nvSpPr>
        <p:spPr>
          <a:xfrm>
            <a:off x="495300" y="-119654"/>
            <a:ext cx="9105900" cy="902998"/>
          </a:xfrm>
        </p:spPr>
        <p:txBody>
          <a:bodyPr>
            <a:normAutofit fontScale="90000"/>
          </a:bodyPr>
          <a:lstStyle/>
          <a:p>
            <a:r>
              <a:rPr lang="en-US" b="1" dirty="0" smtClean="0">
                <a:latin typeface="Arial" panose="020B0604020202020204" pitchFamily="34" charset="0"/>
                <a:cs typeface="Arial" panose="020B0604020202020204" pitchFamily="34" charset="0"/>
              </a:rPr>
              <a:t>Mitigation of potential threats/ risks </a:t>
            </a:r>
            <a:endParaRPr lang="en-US" b="1" dirty="0">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495300" y="868611"/>
            <a:ext cx="8915400" cy="5178861"/>
          </a:xfrm>
        </p:spPr>
        <p:txBody>
          <a:bodyPr>
            <a:normAutofit/>
          </a:bodyPr>
          <a:lstStyle/>
          <a:p>
            <a:pPr algn="just"/>
            <a:r>
              <a:rPr lang="en-ZA" sz="2400" dirty="0" smtClean="0">
                <a:latin typeface="Arial" panose="020B0604020202020204" pitchFamily="34" charset="0"/>
                <a:cs typeface="Arial" panose="020B0604020202020204" pitchFamily="34" charset="0"/>
              </a:rPr>
              <a:t>Implementation of the development integration agenda and all its pillars (industrial and infrastructure development) to broaden the benefits to all the participating Member States.</a:t>
            </a:r>
          </a:p>
          <a:p>
            <a:pPr algn="just"/>
            <a:r>
              <a:rPr lang="en-ZA" sz="2400" dirty="0" smtClean="0">
                <a:latin typeface="Arial" panose="020B0604020202020204" pitchFamily="34" charset="0"/>
                <a:cs typeface="Arial" panose="020B0604020202020204" pitchFamily="34" charset="0"/>
              </a:rPr>
              <a:t>Effective customs cooperation as transhipment will undermine regional productive capacity and benefits for all the participating countries.</a:t>
            </a:r>
            <a:endParaRPr lang="en-ZA" sz="2400" dirty="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Enforcement </a:t>
            </a:r>
            <a:r>
              <a:rPr lang="en-ZA" sz="2400" dirty="0">
                <a:latin typeface="Arial" panose="020B0604020202020204" pitchFamily="34" charset="0"/>
                <a:cs typeface="Arial" panose="020B0604020202020204" pitchFamily="34" charset="0"/>
              </a:rPr>
              <a:t>of agreed rules of </a:t>
            </a:r>
            <a:r>
              <a:rPr lang="en-ZA" sz="2400" dirty="0" smtClean="0">
                <a:latin typeface="Arial" panose="020B0604020202020204" pitchFamily="34" charset="0"/>
                <a:cs typeface="Arial" panose="020B0604020202020204" pitchFamily="34" charset="0"/>
              </a:rPr>
              <a:t>origin to ensure that preferential access is granted to products that meet the rules.</a:t>
            </a:r>
          </a:p>
          <a:p>
            <a:pPr algn="just"/>
            <a:r>
              <a:rPr lang="en-ZA" sz="2400" dirty="0" smtClean="0">
                <a:latin typeface="Arial" panose="020B0604020202020204" pitchFamily="34" charset="0"/>
                <a:cs typeface="Arial" panose="020B0604020202020204" pitchFamily="34" charset="0"/>
              </a:rPr>
              <a:t>Good </a:t>
            </a:r>
            <a:r>
              <a:rPr lang="en-ZA" sz="2400" dirty="0">
                <a:latin typeface="Arial" panose="020B0604020202020204" pitchFamily="34" charset="0"/>
                <a:cs typeface="Arial" panose="020B0604020202020204" pitchFamily="34" charset="0"/>
              </a:rPr>
              <a:t>quality infrastructure institutions and implementation of safeguard </a:t>
            </a:r>
            <a:r>
              <a:rPr lang="en-ZA" sz="2400" dirty="0" smtClean="0">
                <a:latin typeface="Arial" panose="020B0604020202020204" pitchFamily="34" charset="0"/>
                <a:cs typeface="Arial" panose="020B0604020202020204" pitchFamily="34" charset="0"/>
              </a:rPr>
              <a:t>provisions.</a:t>
            </a:r>
          </a:p>
          <a:p>
            <a:pPr algn="just"/>
            <a:r>
              <a:rPr lang="en-ZA" sz="2400" dirty="0" smtClean="0">
                <a:latin typeface="Arial" panose="020B0604020202020204" pitchFamily="34" charset="0"/>
                <a:cs typeface="Arial" panose="020B0604020202020204" pitchFamily="34" charset="0"/>
              </a:rPr>
              <a:t>Capacity building and sharing of experiences and expertise among regional institutions to promote trade.</a:t>
            </a:r>
            <a:endParaRPr lang="en-ZA" sz="2400" dirty="0">
              <a:latin typeface="Arial" panose="020B0604020202020204" pitchFamily="34" charset="0"/>
              <a:cs typeface="Arial" panose="020B0604020202020204" pitchFamily="34" charset="0"/>
            </a:endParaRPr>
          </a:p>
          <a:p>
            <a:pPr algn="just"/>
            <a:endParaRPr lang="en-ZA" sz="2400" dirty="0">
              <a:latin typeface="Arial" panose="020B0604020202020204" pitchFamily="34" charset="0"/>
              <a:ea typeface="Calibri" panose="020F0502020204030204" pitchFamily="34" charset="0"/>
              <a:cs typeface="Arial" panose="020B0604020202020204" pitchFamily="34" charset="0"/>
            </a:endParaRPr>
          </a:p>
          <a:p>
            <a:pPr algn="just"/>
            <a:endParaRPr lang="en-ZA" sz="2400" dirty="0">
              <a:latin typeface="Arial" panose="020B0604020202020204" pitchFamily="34" charset="0"/>
              <a:ea typeface="Calibri" panose="020F0502020204030204" pitchFamily="34" charset="0"/>
              <a:cs typeface="Arial" panose="020B0604020202020204" pitchFamily="34" charset="0"/>
            </a:endParaRPr>
          </a:p>
          <a:p>
            <a:pPr algn="just"/>
            <a:endParaRPr lang="en-ZA" sz="2400" dirty="0">
              <a:latin typeface="Arial" panose="020B0604020202020204" pitchFamily="34" charset="0"/>
              <a:ea typeface="Calibri" panose="020F0502020204030204" pitchFamily="34" charset="0"/>
              <a:cs typeface="Arial" panose="020B0604020202020204" pitchFamily="34" charset="0"/>
            </a:endParaRPr>
          </a:p>
          <a:p>
            <a:endParaRPr lang="en-ZA" dirty="0">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2"/>
          </p:nvPr>
        </p:nvSpPr>
        <p:spPr>
          <a:xfrm>
            <a:off x="4037445" y="6356351"/>
            <a:ext cx="2311400" cy="365125"/>
          </a:xfrm>
        </p:spPr>
        <p:txBody>
          <a:bodyPr/>
          <a:lstStyle/>
          <a:p>
            <a:pPr algn="ctr"/>
            <a:fld id="{08E1A27E-51D2-364B-80C5-0F2292843484}" type="slidenum">
              <a:rPr lang="en-US" sz="2000" smtClean="0"/>
              <a:pPr algn="ctr"/>
              <a:t>9</a:t>
            </a:fld>
            <a:endParaRPr lang="en-US" sz="2000" dirty="0"/>
          </a:p>
        </p:txBody>
      </p:sp>
    </p:spTree>
    <p:extLst>
      <p:ext uri="{BB962C8B-B14F-4D97-AF65-F5344CB8AC3E}">
        <p14:creationId xmlns:p14="http://schemas.microsoft.com/office/powerpoint/2010/main" xmlns="" val="4048118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2127</TotalTime>
  <Words>1726</Words>
  <Application>Microsoft Office PowerPoint</Application>
  <PresentationFormat>A4 Paper (210x297 mm)</PresentationFormat>
  <Paragraphs>139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Ratification of the COMESA-EAC-SADC Tripartite Free Trade Area (TFTA)</vt:lpstr>
      <vt:lpstr>Background </vt:lpstr>
      <vt:lpstr>Basis for the TFTA</vt:lpstr>
      <vt:lpstr>Purpose of concluding the TFTA</vt:lpstr>
      <vt:lpstr>Key Features of the TFTA </vt:lpstr>
      <vt:lpstr>Potential Benefit for South Africa (1) </vt:lpstr>
      <vt:lpstr>Potential Benefit for South Africa (2) </vt:lpstr>
      <vt:lpstr>Potential threats to South Africa </vt:lpstr>
      <vt:lpstr>Mitigation of potential threats/ risks </vt:lpstr>
      <vt:lpstr>SA’s Trade with TFTA countries  figures in US$ 000</vt:lpstr>
      <vt:lpstr>SA’s trade with the TFTA countries</vt:lpstr>
      <vt:lpstr>The Negotiations Process (1)</vt:lpstr>
      <vt:lpstr>The Negotiations Process (2)</vt:lpstr>
      <vt:lpstr>Conclusion of the negotiating process</vt:lpstr>
      <vt:lpstr>Conclusion of the negotiating process…</vt:lpstr>
      <vt:lpstr>Implementation of the agreement</vt:lpstr>
      <vt:lpstr>Protection using rules of origin </vt:lpstr>
      <vt:lpstr>Protection using rules of origin…. </vt:lpstr>
      <vt:lpstr>Movement of Business Persons</vt:lpstr>
      <vt:lpstr>Movement of Business Persons….</vt:lpstr>
      <vt:lpstr>Concluding observations</vt:lpstr>
    </vt:vector>
  </TitlesOfParts>
  <Company>the dti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Thabo Lekganyane</dc:creator>
  <cp:lastModifiedBy>PUMZA</cp:lastModifiedBy>
  <cp:revision>86</cp:revision>
  <dcterms:created xsi:type="dcterms:W3CDTF">2017-03-14T09:22:59Z</dcterms:created>
  <dcterms:modified xsi:type="dcterms:W3CDTF">2018-08-23T08:15:21Z</dcterms:modified>
</cp:coreProperties>
</file>