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handoutMasterIdLst>
    <p:handoutMasterId r:id="rId31"/>
  </p:handoutMasterIdLst>
  <p:sldIdLst>
    <p:sldId id="256" r:id="rId2"/>
    <p:sldId id="269" r:id="rId3"/>
    <p:sldId id="574" r:id="rId4"/>
    <p:sldId id="575" r:id="rId5"/>
    <p:sldId id="319" r:id="rId6"/>
    <p:sldId id="503" r:id="rId7"/>
    <p:sldId id="542" r:id="rId8"/>
    <p:sldId id="579" r:id="rId9"/>
    <p:sldId id="565" r:id="rId10"/>
    <p:sldId id="549" r:id="rId11"/>
    <p:sldId id="548" r:id="rId12"/>
    <p:sldId id="580" r:id="rId13"/>
    <p:sldId id="550" r:id="rId14"/>
    <p:sldId id="576" r:id="rId15"/>
    <p:sldId id="577" r:id="rId16"/>
    <p:sldId id="553" r:id="rId17"/>
    <p:sldId id="556" r:id="rId18"/>
    <p:sldId id="570" r:id="rId19"/>
    <p:sldId id="555" r:id="rId20"/>
    <p:sldId id="557" r:id="rId21"/>
    <p:sldId id="581" r:id="rId22"/>
    <p:sldId id="558" r:id="rId23"/>
    <p:sldId id="559" r:id="rId24"/>
    <p:sldId id="573" r:id="rId25"/>
    <p:sldId id="578" r:id="rId26"/>
    <p:sldId id="571" r:id="rId27"/>
    <p:sldId id="524" r:id="rId28"/>
    <p:sldId id="403" r:id="rId2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hola Mabizela Mabaso" initials="PM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8B3331"/>
    <a:srgbClr val="993300"/>
    <a:srgbClr val="B77727"/>
    <a:srgbClr val="CAA53B"/>
    <a:srgbClr val="A99F1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28" autoAdjust="0"/>
    <p:restoredTop sz="93073" autoAdjust="0"/>
  </p:normalViewPr>
  <p:slideViewPr>
    <p:cSldViewPr>
      <p:cViewPr varScale="1">
        <p:scale>
          <a:sx n="108" d="100"/>
          <a:sy n="108" d="100"/>
        </p:scale>
        <p:origin x="-170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88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sz="1000" dirty="0" smtClean="0">
                <a:latin typeface="Gill Sans"/>
                <a:cs typeface="Gill Sans"/>
              </a:rPr>
              <a:t>DEPARTMENT OF ARTS AND CULTURE</a:t>
            </a:r>
            <a:endParaRPr lang="en-US" sz="1000" dirty="0">
              <a:latin typeface="Gill Sans"/>
              <a:cs typeface="Gill Sans"/>
            </a:endParaRPr>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B067551-1F5D-0341-B9EA-7928B0DA13A7}" type="datetime1">
              <a:rPr lang="en-US" sz="900" smtClean="0">
                <a:latin typeface="Gill Sans"/>
                <a:cs typeface="Gill Sans"/>
              </a:rPr>
              <a:pPr/>
              <a:t>8/23/2018</a:t>
            </a:fld>
            <a:endParaRPr lang="en-US" sz="900" dirty="0">
              <a:latin typeface="Gill Sans"/>
              <a:cs typeface="Gill Sans"/>
            </a:endParaRPr>
          </a:p>
        </p:txBody>
      </p:sp>
      <p:sp>
        <p:nvSpPr>
          <p:cNvPr id="4" name="Footer Placeholder 3"/>
          <p:cNvSpPr>
            <a:spLocks noGrp="1"/>
          </p:cNvSpPr>
          <p:nvPr>
            <p:ph type="ftr" sz="quarter" idx="2"/>
          </p:nvPr>
        </p:nvSpPr>
        <p:spPr>
          <a:xfrm>
            <a:off x="0" y="9430306"/>
            <a:ext cx="2945659" cy="496332"/>
          </a:xfrm>
          <a:prstGeom prst="rect">
            <a:avLst/>
          </a:prstGeom>
        </p:spPr>
        <p:txBody>
          <a:bodyPr vert="horz" lIns="91440" tIns="45720" rIns="91440" bIns="45720" rtlCol="0" anchor="t"/>
          <a:lstStyle>
            <a:lvl1pPr algn="l">
              <a:defRPr sz="1200"/>
            </a:lvl1pPr>
          </a:lstStyle>
          <a:p>
            <a:r>
              <a:rPr lang="en-US" sz="900" dirty="0" smtClean="0">
                <a:latin typeface="Calibri (Body)"/>
                <a:cs typeface="Calibri (Body)"/>
              </a:rPr>
              <a:t>INSERT YOUR THEME HERE</a:t>
            </a:r>
            <a:endParaRPr lang="en-US" sz="900" dirty="0">
              <a:latin typeface="Calibri (Body)"/>
              <a:cs typeface="Calibri (Body)"/>
            </a:endParaRPr>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t"/>
          <a:lstStyle>
            <a:lvl1pPr algn="r">
              <a:defRPr sz="1200"/>
            </a:lvl1pPr>
          </a:lstStyle>
          <a:p>
            <a:fld id="{CD67EF3C-C429-054A-8787-30F50F0F2813}" type="slidenum">
              <a:rPr lang="en-US" sz="900" smtClean="0">
                <a:latin typeface="Gill Sans"/>
                <a:cs typeface="Gill Sans"/>
              </a:rPr>
              <a:pPr/>
              <a:t>‹#›</a:t>
            </a:fld>
            <a:endParaRPr lang="en-US" sz="900" dirty="0">
              <a:latin typeface="Gill Sans"/>
              <a:cs typeface="Gill Sans"/>
            </a:endParaRPr>
          </a:p>
        </p:txBody>
      </p:sp>
    </p:spTree>
    <p:extLst>
      <p:ext uri="{BB962C8B-B14F-4D97-AF65-F5344CB8AC3E}">
        <p14:creationId xmlns:p14="http://schemas.microsoft.com/office/powerpoint/2010/main" xmlns="" val="3249423277"/>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dirty="0" smtClean="0"/>
              <a:t>DEPARTMENT OF ARTS AND CULTURE</a:t>
            </a:r>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6F60FE2-17F6-6946-AE1B-DAB315879F09}" type="datetime1">
              <a:rPr lang="en-US" smtClean="0"/>
              <a:pPr/>
              <a:t>8/23/2018</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90E4B56-0DDA-AA4D-BBA2-B941666BDE94}" type="slidenum">
              <a:rPr lang="en-US" smtClean="0"/>
              <a:pPr/>
              <a:t>‹#›</a:t>
            </a:fld>
            <a:endParaRPr lang="en-US" dirty="0"/>
          </a:p>
        </p:txBody>
      </p:sp>
    </p:spTree>
    <p:extLst>
      <p:ext uri="{BB962C8B-B14F-4D97-AF65-F5344CB8AC3E}">
        <p14:creationId xmlns:p14="http://schemas.microsoft.com/office/powerpoint/2010/main" xmlns="" val="607759351"/>
      </p:ext>
    </p:extLst>
  </p:cSld>
  <p:clrMap bg1="lt1" tx1="dk1" bg2="lt2" tx2="dk2" accent1="accent1" accent2="accent2" accent3="accent3" accent4="accent4" accent5="accent5" accent6="accent6" hlink="hlink" folHlink="folHlink"/>
  <p:hf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8/23/2018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11</a:t>
            </a:fld>
            <a:endParaRPr lang="en-US" dirty="0"/>
          </a:p>
        </p:txBody>
      </p:sp>
    </p:spTree>
    <p:extLst>
      <p:ext uri="{BB962C8B-B14F-4D97-AF65-F5344CB8AC3E}">
        <p14:creationId xmlns:p14="http://schemas.microsoft.com/office/powerpoint/2010/main" xmlns="" val="4226987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8/23/2018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12</a:t>
            </a:fld>
            <a:endParaRPr lang="en-US" dirty="0"/>
          </a:p>
        </p:txBody>
      </p:sp>
    </p:spTree>
    <p:extLst>
      <p:ext uri="{BB962C8B-B14F-4D97-AF65-F5344CB8AC3E}">
        <p14:creationId xmlns:p14="http://schemas.microsoft.com/office/powerpoint/2010/main" xmlns="" val="42269870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2743200"/>
            <a:ext cx="9144000" cy="1828800"/>
          </a:xfrm>
          <a:prstGeom prst="rect">
            <a:avLst/>
          </a:prstGeom>
          <a:solidFill>
            <a:srgbClr val="B77727"/>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3163246" y="2986408"/>
            <a:ext cx="5591793" cy="721140"/>
          </a:xfrm>
        </p:spPr>
        <p:txBody>
          <a:bodyPr anchor="t" anchorCtr="0">
            <a:normAutofit/>
          </a:bodyPr>
          <a:lstStyle>
            <a:lvl1pPr algn="l">
              <a:defRPr sz="2400">
                <a:solidFill>
                  <a:schemeClr val="bg1"/>
                </a:solidFill>
              </a:defRPr>
            </a:lvl1pPr>
          </a:lstStyle>
          <a:p>
            <a:r>
              <a:rPr lang="en-ZA" dirty="0" smtClean="0"/>
              <a:t>Click here to add your main title</a:t>
            </a:r>
            <a:endParaRPr lang="en-ZA" dirty="0"/>
          </a:p>
        </p:txBody>
      </p:sp>
      <p:sp>
        <p:nvSpPr>
          <p:cNvPr id="3" name="Subtitle 2"/>
          <p:cNvSpPr>
            <a:spLocks noGrp="1"/>
          </p:cNvSpPr>
          <p:nvPr>
            <p:ph type="subTitle" idx="1"/>
          </p:nvPr>
        </p:nvSpPr>
        <p:spPr>
          <a:xfrm>
            <a:off x="3163246" y="3813960"/>
            <a:ext cx="5599754"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6" name="Picture 5" descr="Letterhead logo.jpg"/>
          <p:cNvPicPr>
            <a:picLocks noChangeAspect="1"/>
          </p:cNvPicPr>
          <p:nvPr userDrawn="1"/>
        </p:nvPicPr>
        <p:blipFill>
          <a:blip r:embed="rId2" cstate="print"/>
          <a:stretch>
            <a:fillRect/>
          </a:stretch>
        </p:blipFill>
        <p:spPr>
          <a:xfrm>
            <a:off x="457200" y="533400"/>
            <a:ext cx="2286000" cy="829056"/>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2209800"/>
            <a:ext cx="6954587" cy="566738"/>
          </a:xfrm>
        </p:spPr>
        <p:txBody>
          <a:bodyPr anchor="b"/>
          <a:lstStyle>
            <a:lvl1pPr algn="ctr">
              <a:defRPr sz="3200" b="1"/>
            </a:lvl1pPr>
          </a:lstStyle>
          <a:p>
            <a:r>
              <a:rPr lang="en-US" dirty="0" smtClean="0"/>
              <a:t>Thank you</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3" name="Content Placeholder 2"/>
          <p:cNvSpPr>
            <a:spLocks noGrp="1"/>
          </p:cNvSpPr>
          <p:nvPr>
            <p:ph idx="1"/>
          </p:nvPr>
        </p:nvSpPr>
        <p:spPr>
          <a:xfrm>
            <a:off x="1600200" y="1600201"/>
            <a:ext cx="69342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1"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2924944"/>
            <a:ext cx="6894513" cy="1362075"/>
          </a:xfrm>
        </p:spPr>
        <p:txBody>
          <a:bodyPr anchor="t">
            <a:normAutofit/>
          </a:bodyPr>
          <a:lstStyle>
            <a:lvl1pPr algn="l">
              <a:defRPr sz="1800" b="1" cap="all"/>
            </a:lvl1pPr>
          </a:lstStyle>
          <a:p>
            <a:r>
              <a:rPr lang="en-US" dirty="0" smtClean="0"/>
              <a:t>Click to edit Master title style</a:t>
            </a:r>
            <a:endParaRPr lang="en-ZA" dirty="0"/>
          </a:p>
        </p:txBody>
      </p:sp>
      <p:sp>
        <p:nvSpPr>
          <p:cNvPr id="3" name="Text Placeholder 2"/>
          <p:cNvSpPr>
            <a:spLocks noGrp="1"/>
          </p:cNvSpPr>
          <p:nvPr>
            <p:ph type="body" idx="1"/>
          </p:nvPr>
        </p:nvSpPr>
        <p:spPr>
          <a:xfrm>
            <a:off x="1600199" y="1268760"/>
            <a:ext cx="6894513" cy="1500187"/>
          </a:xfrm>
        </p:spPr>
        <p:txBody>
          <a:bodyPr anchor="b">
            <a:normAutofit/>
          </a:bodyPr>
          <a:lstStyle>
            <a:lvl1pPr marL="0" indent="0">
              <a:buNone/>
              <a:defRPr sz="16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a:lvl1pPr>
          </a:lstStyle>
          <a:p>
            <a:r>
              <a:rPr lang="en-US" dirty="0" smtClean="0"/>
              <a:t>Click to edit Master title style</a:t>
            </a:r>
            <a:endParaRPr lang="en-ZA" dirty="0"/>
          </a:p>
        </p:txBody>
      </p:sp>
      <p:sp>
        <p:nvSpPr>
          <p:cNvPr id="3" name="Content Placeholder 2"/>
          <p:cNvSpPr>
            <a:spLocks noGrp="1"/>
          </p:cNvSpPr>
          <p:nvPr>
            <p:ph sz="half" idx="1"/>
          </p:nvPr>
        </p:nvSpPr>
        <p:spPr>
          <a:xfrm>
            <a:off x="457200" y="1600201"/>
            <a:ext cx="4038600" cy="4343399"/>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48200" y="1600201"/>
            <a:ext cx="4038600" cy="4343400"/>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ZA"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t" anchorCtr="0">
            <a:norm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8" name="Slide Number Placeholder 5"/>
          <p:cNvSpPr>
            <a:spLocks noGrp="1"/>
          </p:cNvSpPr>
          <p:nvPr>
            <p:ph type="sldNum" sz="quarter" idx="10"/>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8"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4"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3"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1865313" cy="1162050"/>
          </a:xfrm>
        </p:spPr>
        <p:txBody>
          <a:bodyPr anchor="t" anchorCtr="0">
            <a:normAutofit/>
          </a:bodyPr>
          <a:lstStyle>
            <a:lvl1pPr algn="l">
              <a:defRPr sz="1400" b="1"/>
            </a:lvl1pPr>
          </a:lstStyle>
          <a:p>
            <a:r>
              <a:rPr lang="en-US" dirty="0" smtClean="0"/>
              <a:t>Click to edit Master title style</a:t>
            </a:r>
            <a:endParaRPr lang="en-ZA" dirty="0"/>
          </a:p>
        </p:txBody>
      </p:sp>
      <p:sp>
        <p:nvSpPr>
          <p:cNvPr id="3" name="Content Placeholder 2"/>
          <p:cNvSpPr>
            <a:spLocks noGrp="1"/>
          </p:cNvSpPr>
          <p:nvPr>
            <p:ph idx="1"/>
          </p:nvPr>
        </p:nvSpPr>
        <p:spPr>
          <a:xfrm>
            <a:off x="3575050" y="273051"/>
            <a:ext cx="5035550" cy="5670550"/>
          </a:xfrm>
        </p:spPr>
        <p:txBody>
          <a:bodyPr/>
          <a:lstStyle>
            <a:lvl1pPr>
              <a:defRPr sz="1800">
                <a:latin typeface="Arial"/>
                <a:cs typeface="Arial"/>
              </a:defRPr>
            </a:lvl1pPr>
            <a:lvl2pPr>
              <a:defRPr sz="1600">
                <a:latin typeface="Arial"/>
                <a:cs typeface="Arial"/>
              </a:defRPr>
            </a:lvl2pPr>
            <a:lvl3pPr>
              <a:defRPr sz="1400">
                <a:latin typeface="Arial"/>
                <a:cs typeface="Arial"/>
              </a:defRPr>
            </a:lvl3pPr>
            <a:lvl4pPr>
              <a:defRPr sz="1050">
                <a:latin typeface="Arial"/>
                <a:cs typeface="Arial"/>
              </a:defRPr>
            </a:lvl4pPr>
            <a:lvl5pPr>
              <a:defRPr sz="800">
                <a:latin typeface="Arial"/>
                <a:cs typeface="Aria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Text Placeholder 3"/>
          <p:cNvSpPr>
            <a:spLocks noGrp="1"/>
          </p:cNvSpPr>
          <p:nvPr>
            <p:ph type="body" sz="half" idx="2"/>
          </p:nvPr>
        </p:nvSpPr>
        <p:spPr>
          <a:xfrm>
            <a:off x="1600200" y="1435101"/>
            <a:ext cx="1865313" cy="4508500"/>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9" y="4800600"/>
            <a:ext cx="6954587" cy="566738"/>
          </a:xfrm>
        </p:spPr>
        <p:txBody>
          <a:bodyPr anchor="b"/>
          <a:lstStyle>
            <a:lvl1pPr algn="l">
              <a:defRPr sz="2000" b="1"/>
            </a:lvl1pPr>
          </a:lstStyle>
          <a:p>
            <a:r>
              <a:rPr lang="en-US" dirty="0" smtClean="0"/>
              <a:t>Click to edit Master title style</a:t>
            </a:r>
            <a:endParaRPr lang="en-ZA" dirty="0"/>
          </a:p>
        </p:txBody>
      </p:sp>
      <p:sp>
        <p:nvSpPr>
          <p:cNvPr id="3" name="Picture Placeholder 2"/>
          <p:cNvSpPr>
            <a:spLocks noGrp="1"/>
          </p:cNvSpPr>
          <p:nvPr>
            <p:ph type="pic" idx="1"/>
          </p:nvPr>
        </p:nvSpPr>
        <p:spPr>
          <a:xfrm>
            <a:off x="1600199" y="612775"/>
            <a:ext cx="6954587"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600199" y="5367338"/>
            <a:ext cx="6954587"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01824"/>
            <a:ext cx="8229600" cy="710952"/>
          </a:xfrm>
          <a:prstGeom prst="rect">
            <a:avLst/>
          </a:prstGeom>
        </p:spPr>
        <p:txBody>
          <a:bodyPr vert="horz" lIns="91440" tIns="45720" rIns="91440" bIns="45720" rtlCol="0" anchor="t" anchorCtr="0">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2"/>
          </p:nvPr>
        </p:nvSpPr>
        <p:spPr>
          <a:xfrm>
            <a:off x="1112674" y="6356350"/>
            <a:ext cx="2133600" cy="365125"/>
          </a:xfrm>
          <a:prstGeom prst="rect">
            <a:avLst/>
          </a:prstGeom>
        </p:spPr>
        <p:txBody>
          <a:bodyPr vert="horz" lIns="91440" tIns="45720" rIns="91440" bIns="45720" rtlCol="0" anchor="ctr"/>
          <a:lstStyle>
            <a:lvl1pPr algn="l">
              <a:defRPr sz="1050" b="1">
                <a:solidFill>
                  <a:schemeClr val="bg1"/>
                </a:solidFill>
              </a:defRPr>
            </a:lvl1pPr>
          </a:lstStyle>
          <a:p>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latin typeface="Verdana" pitchFamily="34" charset="0"/>
              </a:defRPr>
            </a:lvl1pPr>
          </a:lstStyle>
          <a:p>
            <a:endParaRPr lang="en-ZA" dirty="0"/>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11" name="Picture 10" descr="Letterhead footer.jpg"/>
          <p:cNvPicPr>
            <a:picLocks noChangeAspect="1"/>
          </p:cNvPicPr>
          <p:nvPr userDrawn="1"/>
        </p:nvPicPr>
        <p:blipFill>
          <a:blip r:embed="rId12" cstate="print"/>
          <a:stretch>
            <a:fillRect/>
          </a:stretch>
        </p:blipFill>
        <p:spPr>
          <a:xfrm>
            <a:off x="76200" y="5742432"/>
            <a:ext cx="7559040" cy="111556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dt="0"/>
  <p:txStyles>
    <p:titleStyle>
      <a:lvl1pPr algn="l" defTabSz="914400" rtl="0" eaLnBrk="1" latinLnBrk="0" hangingPunct="1">
        <a:spcBef>
          <a:spcPct val="0"/>
        </a:spcBef>
        <a:buNone/>
        <a:defRPr sz="3600" b="1" kern="1200">
          <a:solidFill>
            <a:srgbClr val="800000"/>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1119" y="2852936"/>
            <a:ext cx="8460281" cy="1728192"/>
          </a:xfrm>
        </p:spPr>
        <p:txBody>
          <a:bodyPr>
            <a:noAutofit/>
          </a:bodyPr>
          <a:lstStyle/>
          <a:p>
            <a:pPr algn="ctr"/>
            <a:r>
              <a:rPr lang="en-ZA" sz="3600" dirty="0" smtClean="0">
                <a:latin typeface="Arial" panose="020B0604020202020204" pitchFamily="34" charset="0"/>
                <a:cs typeface="Arial" panose="020B0604020202020204" pitchFamily="34" charset="0"/>
              </a:rPr>
              <a:t>ROBBEN ISLAND MUSEUM INFRASTRUCTURE PLAN</a:t>
            </a:r>
            <a:br>
              <a:rPr lang="en-ZA" sz="3600" dirty="0" smtClean="0">
                <a:latin typeface="Arial" panose="020B0604020202020204" pitchFamily="34" charset="0"/>
                <a:cs typeface="Arial" panose="020B0604020202020204" pitchFamily="34" charset="0"/>
              </a:rPr>
            </a:br>
            <a:r>
              <a:rPr lang="en-ZA" sz="1800" dirty="0" smtClean="0">
                <a:latin typeface="Arial" panose="020B0604020202020204" pitchFamily="34" charset="0"/>
                <a:cs typeface="Arial" panose="020B0604020202020204" pitchFamily="34" charset="0"/>
              </a:rPr>
              <a:t>FACILITIES MANAGEMENT  AND CAPEX PROGRAMME </a:t>
            </a:r>
            <a:br>
              <a:rPr lang="en-ZA" sz="1800" dirty="0" smtClean="0">
                <a:latin typeface="Arial" panose="020B0604020202020204" pitchFamily="34" charset="0"/>
                <a:cs typeface="Arial" panose="020B0604020202020204" pitchFamily="34" charset="0"/>
              </a:rPr>
            </a:br>
            <a:endParaRPr lang="en-ZA" sz="1800" dirty="0">
              <a:latin typeface="Arial" panose="020B0604020202020204" pitchFamily="34" charset="0"/>
              <a:cs typeface="Arial" panose="020B0604020202020204" pitchFamily="34" charset="0"/>
            </a:endParaRPr>
          </a:p>
        </p:txBody>
      </p:sp>
      <p:sp>
        <p:nvSpPr>
          <p:cNvPr id="11" name="Rectangle 10"/>
          <p:cNvSpPr/>
          <p:nvPr/>
        </p:nvSpPr>
        <p:spPr>
          <a:xfrm>
            <a:off x="3347864" y="4862038"/>
            <a:ext cx="5587246" cy="799210"/>
          </a:xfrm>
          <a:prstGeom prst="rect">
            <a:avLst/>
          </a:prstGeom>
        </p:spPr>
        <p:txBody>
          <a:bodyPr wrap="square">
            <a:noAutofit/>
          </a:bodyPr>
          <a:lstStyle/>
          <a:p>
            <a:pPr algn="r">
              <a:spcAft>
                <a:spcPts val="600"/>
              </a:spcAft>
            </a:pPr>
            <a:r>
              <a:rPr lang="en-US" sz="2000" b="1" dirty="0" smtClean="0">
                <a:solidFill>
                  <a:srgbClr val="800000"/>
                </a:solidFill>
                <a:latin typeface="Arial" panose="020B0604020202020204" pitchFamily="34" charset="0"/>
                <a:cs typeface="Arial" panose="020B0604020202020204" pitchFamily="34" charset="0"/>
              </a:rPr>
              <a:t>Director General: Arts and Culture</a:t>
            </a:r>
            <a:endParaRPr lang="en-ZA" sz="2000" b="1" dirty="0" smtClean="0">
              <a:solidFill>
                <a:srgbClr val="800000"/>
              </a:solidFill>
              <a:latin typeface="Arial" panose="020B0604020202020204" pitchFamily="34" charset="0"/>
              <a:cs typeface="Arial" panose="020B0604020202020204" pitchFamily="34" charset="0"/>
            </a:endParaRPr>
          </a:p>
          <a:p>
            <a:pPr algn="r">
              <a:spcAft>
                <a:spcPts val="600"/>
              </a:spcAft>
            </a:pPr>
            <a:r>
              <a:rPr lang="en-ZA" sz="2000" b="1" dirty="0" smtClean="0">
                <a:solidFill>
                  <a:srgbClr val="800000"/>
                </a:solidFill>
                <a:latin typeface="Arial" panose="020B0604020202020204" pitchFamily="34" charset="0"/>
                <a:cs typeface="Arial" panose="020B0604020202020204" pitchFamily="34" charset="0"/>
              </a:rPr>
              <a:t>Date: 21 August 2018</a:t>
            </a:r>
            <a:endParaRPr lang="en-ZA" sz="2000" b="1" dirty="0">
              <a:solidFill>
                <a:srgbClr val="80000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712968" cy="504056"/>
          </a:xfrm>
        </p:spPr>
        <p:txBody>
          <a:bodyPr>
            <a:noAutofit/>
          </a:bodyPr>
          <a:lstStyle/>
          <a:p>
            <a:pPr algn="ctr"/>
            <a:r>
              <a:rPr lang="en-US" sz="2800" dirty="0">
                <a:latin typeface="Arial" panose="020B0604020202020204" pitchFamily="34" charset="0"/>
                <a:cs typeface="Arial" panose="020B0604020202020204" pitchFamily="34" charset="0"/>
              </a:rPr>
              <a:t>FACILITIES MANAGEMENT CONTRACT</a:t>
            </a:r>
            <a:r>
              <a:rPr lang="en-US" sz="2800" dirty="0">
                <a:latin typeface="+mj-lt"/>
              </a:rPr>
              <a:t/>
            </a:r>
            <a:br>
              <a:rPr lang="en-US" sz="2800" dirty="0">
                <a:latin typeface="+mj-lt"/>
              </a:rPr>
            </a:br>
            <a:r>
              <a:rPr lang="en-US" sz="2800" dirty="0">
                <a:latin typeface="+mj-lt"/>
              </a:rPr>
              <a:t/>
            </a:r>
            <a:br>
              <a:rPr lang="en-US" sz="2800" dirty="0">
                <a:latin typeface="+mj-lt"/>
              </a:rPr>
            </a:br>
            <a:r>
              <a:rPr lang="en-US" sz="2800" dirty="0">
                <a:latin typeface="+mj-lt"/>
              </a:rPr>
              <a:t/>
            </a:r>
            <a:br>
              <a:rPr lang="en-US" sz="2800" dirty="0">
                <a:latin typeface="+mj-lt"/>
              </a:rPr>
            </a:br>
            <a:endParaRPr lang="en-ZA" sz="2800" dirty="0">
              <a:latin typeface="+mj-lt"/>
            </a:endParaRPr>
          </a:p>
        </p:txBody>
      </p:sp>
      <p:sp>
        <p:nvSpPr>
          <p:cNvPr id="3" name="Content Placeholder 2"/>
          <p:cNvSpPr>
            <a:spLocks noGrp="1"/>
          </p:cNvSpPr>
          <p:nvPr>
            <p:ph idx="1"/>
          </p:nvPr>
        </p:nvSpPr>
        <p:spPr>
          <a:xfrm>
            <a:off x="107504" y="692696"/>
            <a:ext cx="8784976" cy="5256584"/>
          </a:xfrm>
        </p:spPr>
        <p:txBody>
          <a:bodyPr>
            <a:noAutofit/>
          </a:bodyPr>
          <a:lstStyle/>
          <a:p>
            <a:pPr marL="0" lvl="0" indent="0" algn="just" fontAlgn="base">
              <a:lnSpc>
                <a:spcPct val="150000"/>
              </a:lnSpc>
              <a:spcAft>
                <a:spcPct val="0"/>
              </a:spcAft>
              <a:buNone/>
            </a:pPr>
            <a:r>
              <a:rPr lang="en-US" sz="2000" kern="0" dirty="0" smtClean="0">
                <a:solidFill>
                  <a:srgbClr val="000000"/>
                </a:solidFill>
                <a:cs typeface="+mn-cs"/>
              </a:rPr>
              <a:t>Objectives </a:t>
            </a:r>
            <a:r>
              <a:rPr lang="en-US" sz="2000" kern="0" dirty="0">
                <a:solidFill>
                  <a:srgbClr val="000000"/>
                </a:solidFill>
                <a:cs typeface="+mn-cs"/>
              </a:rPr>
              <a:t>of the </a:t>
            </a:r>
            <a:r>
              <a:rPr lang="en-US" sz="2000" kern="0" dirty="0" smtClean="0">
                <a:solidFill>
                  <a:srgbClr val="000000"/>
                </a:solidFill>
                <a:cs typeface="+mn-cs"/>
              </a:rPr>
              <a:t>CDC SLA:</a:t>
            </a:r>
          </a:p>
          <a:p>
            <a:pPr lvl="0" algn="just" fontAlgn="base">
              <a:lnSpc>
                <a:spcPct val="150000"/>
              </a:lnSpc>
              <a:spcAft>
                <a:spcPct val="0"/>
              </a:spcAft>
              <a:buFont typeface="+mj-lt"/>
              <a:buAutoNum type="arabicPeriod"/>
            </a:pPr>
            <a:r>
              <a:rPr lang="en-US" sz="1800" b="0" kern="0" dirty="0" smtClean="0">
                <a:solidFill>
                  <a:srgbClr val="000000"/>
                </a:solidFill>
                <a:cs typeface="+mn-cs"/>
              </a:rPr>
              <a:t>CDC to serve as the Implementing Agent to DPW, to do maintenance, capital projects and to put together an FM strategy for Robben Island</a:t>
            </a:r>
          </a:p>
          <a:p>
            <a:pPr lvl="0" algn="just" fontAlgn="base">
              <a:lnSpc>
                <a:spcPct val="150000"/>
              </a:lnSpc>
              <a:spcAft>
                <a:spcPct val="0"/>
              </a:spcAft>
              <a:buFont typeface="+mj-lt"/>
              <a:buAutoNum type="arabicPeriod"/>
            </a:pPr>
            <a:r>
              <a:rPr lang="en-US" sz="1800" b="0" kern="0" dirty="0" smtClean="0">
                <a:solidFill>
                  <a:srgbClr val="000000"/>
                </a:solidFill>
                <a:cs typeface="+mn-cs"/>
              </a:rPr>
              <a:t>To </a:t>
            </a:r>
            <a:r>
              <a:rPr lang="en-US" sz="1800" b="0" kern="0" dirty="0">
                <a:solidFill>
                  <a:srgbClr val="000000"/>
                </a:solidFill>
                <a:cs typeface="+mn-cs"/>
              </a:rPr>
              <a:t>serve as a catalyst to implement resources and systems in order to ensure that all assets (covered in the scope) on Robben Island are properly maintained.</a:t>
            </a:r>
          </a:p>
          <a:p>
            <a:pPr lvl="0" algn="just" fontAlgn="base">
              <a:lnSpc>
                <a:spcPct val="150000"/>
              </a:lnSpc>
              <a:spcAft>
                <a:spcPct val="0"/>
              </a:spcAft>
              <a:buFont typeface="+mj-lt"/>
              <a:buAutoNum type="arabicPeriod"/>
            </a:pPr>
            <a:r>
              <a:rPr lang="en-US" sz="1800" b="0" kern="0" dirty="0" smtClean="0">
                <a:solidFill>
                  <a:srgbClr val="000000"/>
                </a:solidFill>
                <a:cs typeface="+mn-cs"/>
              </a:rPr>
              <a:t>To </a:t>
            </a:r>
            <a:r>
              <a:rPr lang="en-US" sz="1800" b="0" kern="0" dirty="0">
                <a:solidFill>
                  <a:srgbClr val="000000"/>
                </a:solidFill>
                <a:cs typeface="+mn-cs"/>
              </a:rPr>
              <a:t>address immediate threats by reducing the potential risk to assets and losing its Outstanding Universal Value (OUV) to the World Heritage Committee</a:t>
            </a:r>
          </a:p>
          <a:p>
            <a:pPr lvl="0" algn="just" fontAlgn="base">
              <a:lnSpc>
                <a:spcPct val="150000"/>
              </a:lnSpc>
              <a:spcAft>
                <a:spcPct val="0"/>
              </a:spcAft>
              <a:buFont typeface="+mj-lt"/>
              <a:buAutoNum type="arabicPeriod"/>
            </a:pPr>
            <a:r>
              <a:rPr lang="en-US" sz="1800" b="0" kern="0" dirty="0" smtClean="0">
                <a:solidFill>
                  <a:srgbClr val="000000"/>
                </a:solidFill>
                <a:cs typeface="+mn-cs"/>
              </a:rPr>
              <a:t>To </a:t>
            </a:r>
            <a:r>
              <a:rPr lang="en-US" sz="1800" b="0" kern="0" dirty="0">
                <a:solidFill>
                  <a:srgbClr val="000000"/>
                </a:solidFill>
                <a:cs typeface="+mn-cs"/>
              </a:rPr>
              <a:t>cover a wide range of assets including buildings, infrastructure, cemeteries, gardens, quarries, recreational facilities, maritime safety as well as the natural environment </a:t>
            </a:r>
          </a:p>
          <a:p>
            <a:pPr lvl="0" algn="just" fontAlgn="base">
              <a:lnSpc>
                <a:spcPct val="150000"/>
              </a:lnSpc>
              <a:spcAft>
                <a:spcPct val="0"/>
              </a:spcAft>
              <a:buFont typeface="+mj-lt"/>
              <a:buAutoNum type="arabicPeriod"/>
            </a:pPr>
            <a:r>
              <a:rPr lang="en-US" sz="1800" b="0" kern="0" dirty="0" smtClean="0">
                <a:solidFill>
                  <a:srgbClr val="000000"/>
                </a:solidFill>
                <a:cs typeface="+mn-cs"/>
              </a:rPr>
              <a:t>To </a:t>
            </a:r>
            <a:r>
              <a:rPr lang="en-US" sz="1800" b="0" kern="0" dirty="0">
                <a:solidFill>
                  <a:srgbClr val="000000"/>
                </a:solidFill>
                <a:cs typeface="+mn-cs"/>
              </a:rPr>
              <a:t>conserve and maintain according to International Best Practice as well as SAHRA (South African Heritage Resources Agency) principles and </a:t>
            </a:r>
            <a:r>
              <a:rPr lang="en-US" sz="1800" b="0" kern="0" dirty="0" smtClean="0">
                <a:solidFill>
                  <a:srgbClr val="000000"/>
                </a:solidFill>
                <a:cs typeface="+mn-cs"/>
              </a:rPr>
              <a:t>UNESCO</a:t>
            </a:r>
            <a:endParaRPr lang="en-US" sz="1800" b="0" kern="0" dirty="0">
              <a:solidFill>
                <a:srgbClr val="000000"/>
              </a:solidFill>
              <a:cs typeface="+mn-cs"/>
            </a:endParaRPr>
          </a:p>
        </p:txBody>
      </p:sp>
      <p:sp>
        <p:nvSpPr>
          <p:cNvPr id="5" name="Slide Number Placeholder 1"/>
          <p:cNvSpPr>
            <a:spLocks noGrp="1"/>
          </p:cNvSpPr>
          <p:nvPr>
            <p:ph type="sldNum" sz="quarter" idx="4"/>
          </p:nvPr>
        </p:nvSpPr>
        <p:spPr>
          <a:xfrm>
            <a:off x="8077200" y="6172200"/>
            <a:ext cx="609600" cy="365125"/>
          </a:xfrm>
        </p:spPr>
        <p:txBody>
          <a:bodyPr/>
          <a:lstStyle/>
          <a:p>
            <a:fld id="{3E4CC721-C717-4376-B6D6-9DC11BC22B18}" type="slidenum">
              <a:rPr lang="en-ZA" sz="1200" b="1" smtClean="0">
                <a:latin typeface="Arial" panose="020B0604020202020204" pitchFamily="34" charset="0"/>
                <a:cs typeface="Arial" panose="020B0604020202020204" pitchFamily="34" charset="0"/>
              </a:rPr>
              <a:pPr/>
              <a:t>10</a:t>
            </a:fld>
            <a:endParaRPr lang="en-ZA" sz="12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2964454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712968" cy="504056"/>
          </a:xfrm>
        </p:spPr>
        <p:txBody>
          <a:bodyPr>
            <a:noAutofit/>
          </a:bodyPr>
          <a:lstStyle/>
          <a:p>
            <a:pPr algn="ctr"/>
            <a:r>
              <a:rPr lang="en-US" sz="2800" dirty="0">
                <a:latin typeface="Arial" panose="020B0604020202020204" pitchFamily="34" charset="0"/>
                <a:cs typeface="Arial" panose="020B0604020202020204" pitchFamily="34" charset="0"/>
              </a:rPr>
              <a:t>FACILITIES MANAGEMENT CONTRACT</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en-ZA"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7544" y="692696"/>
            <a:ext cx="8424936" cy="5184576"/>
          </a:xfrm>
        </p:spPr>
        <p:txBody>
          <a:bodyPr>
            <a:noAutofit/>
          </a:bodyPr>
          <a:lstStyle/>
          <a:p>
            <a:pPr marL="0" indent="0" algn="just" fontAlgn="base">
              <a:lnSpc>
                <a:spcPct val="150000"/>
              </a:lnSpc>
              <a:spcAft>
                <a:spcPct val="0"/>
              </a:spcAft>
              <a:buNone/>
            </a:pPr>
            <a:r>
              <a:rPr lang="en-US" sz="1800" kern="0" dirty="0" smtClean="0">
                <a:solidFill>
                  <a:srgbClr val="000000"/>
                </a:solidFill>
              </a:rPr>
              <a:t>CDC SLA Scope:</a:t>
            </a:r>
            <a:endParaRPr lang="en-US" sz="1800" b="0" kern="0" dirty="0" smtClean="0">
              <a:solidFill>
                <a:srgbClr val="000000"/>
              </a:solidFill>
              <a:cs typeface="+mn-cs"/>
            </a:endParaRPr>
          </a:p>
          <a:p>
            <a:pPr marL="285750" lvl="0" indent="-285750" algn="just" fontAlgn="base">
              <a:lnSpc>
                <a:spcPct val="150000"/>
              </a:lnSpc>
              <a:spcAft>
                <a:spcPct val="0"/>
              </a:spcAft>
            </a:pPr>
            <a:r>
              <a:rPr lang="en-US" sz="1800" b="0" kern="0" dirty="0" smtClean="0">
                <a:solidFill>
                  <a:srgbClr val="000000"/>
                </a:solidFill>
                <a:cs typeface="+mn-cs"/>
              </a:rPr>
              <a:t>The </a:t>
            </a:r>
            <a:r>
              <a:rPr lang="en-US" sz="1800" b="0" kern="0" dirty="0">
                <a:solidFill>
                  <a:srgbClr val="000000"/>
                </a:solidFill>
                <a:cs typeface="+mn-cs"/>
              </a:rPr>
              <a:t>FM contract </a:t>
            </a:r>
            <a:r>
              <a:rPr lang="en-US" sz="1800" b="0" kern="0" dirty="0" smtClean="0">
                <a:solidFill>
                  <a:srgbClr val="000000"/>
                </a:solidFill>
                <a:cs typeface="+mn-cs"/>
              </a:rPr>
              <a:t>addresses:</a:t>
            </a:r>
          </a:p>
          <a:p>
            <a:pPr marL="685800" lvl="1" algn="just" fontAlgn="base">
              <a:lnSpc>
                <a:spcPct val="150000"/>
              </a:lnSpc>
              <a:spcBef>
                <a:spcPts val="0"/>
              </a:spcBef>
              <a:spcAft>
                <a:spcPct val="0"/>
              </a:spcAft>
              <a:buFont typeface="Courier New" panose="02070309020205020404" pitchFamily="49" charset="0"/>
              <a:buChar char="o"/>
            </a:pPr>
            <a:r>
              <a:rPr lang="en-US" sz="1800" b="0" kern="0" dirty="0">
                <a:solidFill>
                  <a:srgbClr val="000000"/>
                </a:solidFill>
              </a:rPr>
              <a:t>Assessments</a:t>
            </a:r>
          </a:p>
          <a:p>
            <a:pPr marL="685800" lvl="1" algn="just" fontAlgn="base">
              <a:lnSpc>
                <a:spcPct val="150000"/>
              </a:lnSpc>
              <a:spcBef>
                <a:spcPts val="0"/>
              </a:spcBef>
              <a:spcAft>
                <a:spcPct val="0"/>
              </a:spcAft>
              <a:buFont typeface="Courier New" panose="02070309020205020404" pitchFamily="49" charset="0"/>
              <a:buChar char="o"/>
            </a:pPr>
            <a:r>
              <a:rPr lang="en-US" sz="1800" b="0" kern="0" dirty="0" smtClean="0">
                <a:solidFill>
                  <a:srgbClr val="000000"/>
                </a:solidFill>
              </a:rPr>
              <a:t>Repairs</a:t>
            </a:r>
          </a:p>
          <a:p>
            <a:pPr marL="685800" lvl="1" algn="just" fontAlgn="base">
              <a:lnSpc>
                <a:spcPct val="150000"/>
              </a:lnSpc>
              <a:spcBef>
                <a:spcPts val="0"/>
              </a:spcBef>
              <a:spcAft>
                <a:spcPct val="0"/>
              </a:spcAft>
              <a:buFont typeface="Courier New" panose="02070309020205020404" pitchFamily="49" charset="0"/>
              <a:buChar char="o"/>
            </a:pPr>
            <a:r>
              <a:rPr lang="en-US" sz="1800" b="0" kern="0" dirty="0" smtClean="0">
                <a:solidFill>
                  <a:srgbClr val="000000"/>
                </a:solidFill>
              </a:rPr>
              <a:t>Maintenance </a:t>
            </a:r>
            <a:r>
              <a:rPr lang="en-US" sz="1800" b="0" kern="0" dirty="0">
                <a:solidFill>
                  <a:srgbClr val="000000"/>
                </a:solidFill>
              </a:rPr>
              <a:t>(planned, statutory, preventative, adhoc and emergency maintenance)</a:t>
            </a:r>
          </a:p>
          <a:p>
            <a:pPr marL="685800" lvl="1" algn="just" fontAlgn="base">
              <a:lnSpc>
                <a:spcPct val="150000"/>
              </a:lnSpc>
              <a:spcBef>
                <a:spcPts val="0"/>
              </a:spcBef>
              <a:spcAft>
                <a:spcPct val="0"/>
              </a:spcAft>
              <a:buFont typeface="Courier New" panose="02070309020205020404" pitchFamily="49" charset="0"/>
              <a:buChar char="o"/>
            </a:pPr>
            <a:r>
              <a:rPr lang="en-US" sz="1800" b="0" kern="0" dirty="0">
                <a:solidFill>
                  <a:srgbClr val="000000"/>
                </a:solidFill>
              </a:rPr>
              <a:t>Project management</a:t>
            </a:r>
          </a:p>
          <a:p>
            <a:pPr marL="685800" lvl="1" algn="just" fontAlgn="base">
              <a:lnSpc>
                <a:spcPct val="150000"/>
              </a:lnSpc>
              <a:spcBef>
                <a:spcPts val="0"/>
              </a:spcBef>
              <a:spcAft>
                <a:spcPct val="0"/>
              </a:spcAft>
              <a:buFont typeface="Courier New" panose="02070309020205020404" pitchFamily="49" charset="0"/>
              <a:buChar char="o"/>
            </a:pPr>
            <a:r>
              <a:rPr lang="en-US" sz="1800" b="0" kern="0" dirty="0">
                <a:solidFill>
                  <a:srgbClr val="000000"/>
                </a:solidFill>
              </a:rPr>
              <a:t>Expert </a:t>
            </a:r>
            <a:r>
              <a:rPr lang="en-US" sz="1800" b="0" kern="0" dirty="0" smtClean="0">
                <a:solidFill>
                  <a:srgbClr val="000000"/>
                </a:solidFill>
              </a:rPr>
              <a:t>advice</a:t>
            </a:r>
          </a:p>
          <a:p>
            <a:pPr marL="685800" lvl="1" algn="just" fontAlgn="base">
              <a:lnSpc>
                <a:spcPct val="150000"/>
              </a:lnSpc>
              <a:spcBef>
                <a:spcPts val="0"/>
              </a:spcBef>
              <a:spcAft>
                <a:spcPct val="0"/>
              </a:spcAft>
              <a:buFont typeface="Courier New" panose="02070309020205020404" pitchFamily="49" charset="0"/>
              <a:buChar char="o"/>
            </a:pPr>
            <a:r>
              <a:rPr lang="en-ZA" sz="1800" b="0" kern="0" dirty="0" smtClean="0">
                <a:solidFill>
                  <a:srgbClr val="000000"/>
                </a:solidFill>
              </a:rPr>
              <a:t>Compliance to statutory </a:t>
            </a:r>
            <a:r>
              <a:rPr lang="en-ZA" sz="1800" b="0" kern="0" dirty="0">
                <a:solidFill>
                  <a:srgbClr val="000000"/>
                </a:solidFill>
              </a:rPr>
              <a:t>and legislated regulations </a:t>
            </a:r>
            <a:r>
              <a:rPr lang="en-ZA" sz="1800" b="0" kern="0" dirty="0" smtClean="0">
                <a:solidFill>
                  <a:srgbClr val="000000"/>
                </a:solidFill>
              </a:rPr>
              <a:t>e.g. </a:t>
            </a:r>
            <a:r>
              <a:rPr lang="en-ZA" sz="1800" b="0" kern="0" dirty="0">
                <a:solidFill>
                  <a:srgbClr val="000000"/>
                </a:solidFill>
              </a:rPr>
              <a:t>OHS, heritage </a:t>
            </a:r>
            <a:r>
              <a:rPr lang="en-ZA" sz="1800" b="0" kern="0" dirty="0" smtClean="0">
                <a:solidFill>
                  <a:srgbClr val="000000"/>
                </a:solidFill>
              </a:rPr>
              <a:t>etc.</a:t>
            </a:r>
            <a:endParaRPr lang="en-US" sz="1800" b="0" kern="0" dirty="0">
              <a:solidFill>
                <a:srgbClr val="000000"/>
              </a:solidFill>
              <a:cs typeface="+mn-cs"/>
            </a:endParaRPr>
          </a:p>
        </p:txBody>
      </p:sp>
      <p:sp>
        <p:nvSpPr>
          <p:cNvPr id="5" name="Slide Number Placeholder 1"/>
          <p:cNvSpPr>
            <a:spLocks noGrp="1"/>
          </p:cNvSpPr>
          <p:nvPr>
            <p:ph type="sldNum" sz="quarter" idx="4"/>
          </p:nvPr>
        </p:nvSpPr>
        <p:spPr>
          <a:xfrm>
            <a:off x="8077200" y="6172200"/>
            <a:ext cx="609600" cy="365125"/>
          </a:xfrm>
        </p:spPr>
        <p:txBody>
          <a:bodyPr/>
          <a:lstStyle/>
          <a:p>
            <a:fld id="{3E4CC721-C717-4376-B6D6-9DC11BC22B18}" type="slidenum">
              <a:rPr lang="en-ZA" sz="1200" b="1" smtClean="0">
                <a:latin typeface="Arial" panose="020B0604020202020204" pitchFamily="34" charset="0"/>
                <a:cs typeface="Arial" panose="020B0604020202020204" pitchFamily="34" charset="0"/>
              </a:rPr>
              <a:pPr/>
              <a:t>11</a:t>
            </a:fld>
            <a:endParaRPr lang="en-ZA" sz="12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8226560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712968" cy="504056"/>
          </a:xfrm>
        </p:spPr>
        <p:txBody>
          <a:bodyPr>
            <a:noAutofit/>
          </a:bodyPr>
          <a:lstStyle/>
          <a:p>
            <a:pPr algn="ctr"/>
            <a:r>
              <a:rPr lang="en-US" sz="2800" dirty="0">
                <a:latin typeface="Arial" panose="020B0604020202020204" pitchFamily="34" charset="0"/>
                <a:cs typeface="Arial" panose="020B0604020202020204" pitchFamily="34" charset="0"/>
              </a:rPr>
              <a:t>FACILITIES MANAGEMENT CONTRACT</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en-ZA"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7504" y="692696"/>
            <a:ext cx="8784976" cy="5184576"/>
          </a:xfrm>
        </p:spPr>
        <p:txBody>
          <a:bodyPr>
            <a:noAutofit/>
          </a:bodyPr>
          <a:lstStyle/>
          <a:p>
            <a:pPr marL="0" indent="0" algn="just" fontAlgn="base">
              <a:lnSpc>
                <a:spcPct val="150000"/>
              </a:lnSpc>
              <a:spcAft>
                <a:spcPct val="0"/>
              </a:spcAft>
              <a:buNone/>
            </a:pPr>
            <a:r>
              <a:rPr lang="en-US" sz="1800" kern="0" dirty="0" smtClean="0">
                <a:solidFill>
                  <a:srgbClr val="000000"/>
                </a:solidFill>
              </a:rPr>
              <a:t>CDC SLA Scope:</a:t>
            </a:r>
            <a:endParaRPr lang="en-US" sz="1800" b="0" kern="0" dirty="0" smtClean="0">
              <a:solidFill>
                <a:srgbClr val="000000"/>
              </a:solidFill>
              <a:cs typeface="+mn-cs"/>
            </a:endParaRPr>
          </a:p>
          <a:p>
            <a:pPr marL="285750" lvl="0" indent="-285750" algn="just" fontAlgn="base">
              <a:lnSpc>
                <a:spcPct val="150000"/>
              </a:lnSpc>
              <a:spcAft>
                <a:spcPct val="0"/>
              </a:spcAft>
            </a:pPr>
            <a:r>
              <a:rPr lang="en-US" sz="1800" b="0" kern="0" dirty="0" smtClean="0">
                <a:solidFill>
                  <a:srgbClr val="000000"/>
                </a:solidFill>
                <a:cs typeface="+mn-cs"/>
              </a:rPr>
              <a:t>It </a:t>
            </a:r>
            <a:r>
              <a:rPr lang="en-US" sz="1800" b="0" kern="0" dirty="0">
                <a:solidFill>
                  <a:srgbClr val="000000"/>
                </a:solidFill>
                <a:cs typeface="+mn-cs"/>
              </a:rPr>
              <a:t>includes all maintenance work related to </a:t>
            </a:r>
            <a:r>
              <a:rPr lang="en-US" sz="1800" b="0" kern="0" dirty="0" smtClean="0">
                <a:solidFill>
                  <a:srgbClr val="000000"/>
                </a:solidFill>
                <a:cs typeface="+mn-cs"/>
              </a:rPr>
              <a:t>the active </a:t>
            </a:r>
            <a:r>
              <a:rPr lang="en-US" sz="1800" b="0" kern="0" dirty="0">
                <a:solidFill>
                  <a:srgbClr val="000000"/>
                </a:solidFill>
                <a:cs typeface="+mn-cs"/>
              </a:rPr>
              <a:t>buildings as well as natural fabric </a:t>
            </a:r>
            <a:r>
              <a:rPr lang="en-US" sz="1800" b="0" kern="0" dirty="0" smtClean="0">
                <a:solidFill>
                  <a:srgbClr val="000000"/>
                </a:solidFill>
                <a:cs typeface="+mn-cs"/>
              </a:rPr>
              <a:t>and covers:</a:t>
            </a:r>
            <a:endParaRPr lang="en-US" sz="1800" b="0" strike="sngStrike" kern="0" dirty="0">
              <a:solidFill>
                <a:srgbClr val="FF0000"/>
              </a:solidFill>
              <a:cs typeface="+mn-cs"/>
            </a:endParaRPr>
          </a:p>
          <a:p>
            <a:pPr lvl="1" algn="just" fontAlgn="base">
              <a:lnSpc>
                <a:spcPct val="150000"/>
              </a:lnSpc>
              <a:spcAft>
                <a:spcPct val="0"/>
              </a:spcAft>
              <a:buFont typeface="Courier New" panose="02070309020205020404" pitchFamily="49" charset="0"/>
              <a:buChar char="o"/>
            </a:pPr>
            <a:r>
              <a:rPr lang="en-US" sz="1800" b="0" kern="0" dirty="0">
                <a:solidFill>
                  <a:srgbClr val="000000"/>
                </a:solidFill>
              </a:rPr>
              <a:t>Soft services (e.g. waste and environmental management, pest control) </a:t>
            </a:r>
          </a:p>
          <a:p>
            <a:pPr lvl="1" algn="just" fontAlgn="base">
              <a:lnSpc>
                <a:spcPct val="150000"/>
              </a:lnSpc>
              <a:spcAft>
                <a:spcPct val="0"/>
              </a:spcAft>
              <a:buFont typeface="Courier New" panose="02070309020205020404" pitchFamily="49" charset="0"/>
              <a:buChar char="o"/>
            </a:pPr>
            <a:r>
              <a:rPr lang="en-US" sz="1800" b="0" kern="0" dirty="0">
                <a:solidFill>
                  <a:srgbClr val="000000"/>
                </a:solidFill>
              </a:rPr>
              <a:t>Technical services (e.g. roads and sidewalks, storm water reticulation)</a:t>
            </a:r>
          </a:p>
          <a:p>
            <a:pPr lvl="1" algn="just" fontAlgn="base">
              <a:lnSpc>
                <a:spcPct val="150000"/>
              </a:lnSpc>
              <a:spcAft>
                <a:spcPct val="0"/>
              </a:spcAft>
              <a:buFont typeface="Courier New" panose="02070309020205020404" pitchFamily="49" charset="0"/>
              <a:buChar char="o"/>
            </a:pPr>
            <a:r>
              <a:rPr lang="en-US" sz="1800" b="0" kern="0" dirty="0">
                <a:solidFill>
                  <a:srgbClr val="000000"/>
                </a:solidFill>
              </a:rPr>
              <a:t>General services (e.g. external buildings cleaning, helipad, event support)</a:t>
            </a:r>
          </a:p>
          <a:p>
            <a:pPr lvl="1" algn="just" fontAlgn="base">
              <a:lnSpc>
                <a:spcPct val="150000"/>
              </a:lnSpc>
              <a:spcAft>
                <a:spcPct val="0"/>
              </a:spcAft>
              <a:buFont typeface="Courier New" panose="02070309020205020404" pitchFamily="49" charset="0"/>
              <a:buChar char="o"/>
            </a:pPr>
            <a:r>
              <a:rPr lang="en-US" sz="1800" b="0" kern="0" dirty="0">
                <a:solidFill>
                  <a:srgbClr val="000000"/>
                </a:solidFill>
              </a:rPr>
              <a:t>Plant operations (e.g. desalination plant, power plant, diesel storage)</a:t>
            </a:r>
          </a:p>
          <a:p>
            <a:pPr lvl="1" algn="just" fontAlgn="base">
              <a:lnSpc>
                <a:spcPct val="150000"/>
              </a:lnSpc>
              <a:spcAft>
                <a:spcPct val="0"/>
              </a:spcAft>
              <a:buFont typeface="Courier New" panose="02070309020205020404" pitchFamily="49" charset="0"/>
              <a:buChar char="o"/>
            </a:pPr>
            <a:r>
              <a:rPr lang="en-US" sz="1800" b="0" kern="0" dirty="0">
                <a:solidFill>
                  <a:srgbClr val="000000"/>
                </a:solidFill>
              </a:rPr>
              <a:t>Asset Management </a:t>
            </a:r>
            <a:r>
              <a:rPr lang="en-US" sz="1800" b="0" kern="0" dirty="0" smtClean="0">
                <a:solidFill>
                  <a:srgbClr val="000000"/>
                </a:solidFill>
              </a:rPr>
              <a:t>(Health and Safety environment)</a:t>
            </a:r>
          </a:p>
          <a:p>
            <a:pPr algn="just" fontAlgn="base">
              <a:lnSpc>
                <a:spcPct val="150000"/>
              </a:lnSpc>
              <a:spcAft>
                <a:spcPct val="0"/>
              </a:spcAft>
            </a:pPr>
            <a:r>
              <a:rPr lang="en-ZA" sz="1800" b="0" kern="0" dirty="0">
                <a:solidFill>
                  <a:srgbClr val="000000"/>
                </a:solidFill>
              </a:rPr>
              <a:t>The FM programme is geared towards RIM retaining its Outstanding Universal Value, in the execution of conservation and maintenance of the </a:t>
            </a:r>
            <a:r>
              <a:rPr lang="en-ZA" sz="1800" b="0" kern="0" dirty="0" smtClean="0">
                <a:solidFill>
                  <a:srgbClr val="000000"/>
                </a:solidFill>
              </a:rPr>
              <a:t>facilities</a:t>
            </a:r>
            <a:endParaRPr lang="en-US" sz="1800" b="0" kern="0" dirty="0">
              <a:solidFill>
                <a:srgbClr val="000000"/>
              </a:solidFill>
            </a:endParaRPr>
          </a:p>
        </p:txBody>
      </p:sp>
      <p:sp>
        <p:nvSpPr>
          <p:cNvPr id="5" name="Slide Number Placeholder 1"/>
          <p:cNvSpPr>
            <a:spLocks noGrp="1"/>
          </p:cNvSpPr>
          <p:nvPr>
            <p:ph type="sldNum" sz="quarter" idx="4"/>
          </p:nvPr>
        </p:nvSpPr>
        <p:spPr>
          <a:xfrm>
            <a:off x="8077200" y="6172200"/>
            <a:ext cx="609600" cy="365125"/>
          </a:xfrm>
        </p:spPr>
        <p:txBody>
          <a:bodyPr/>
          <a:lstStyle/>
          <a:p>
            <a:fld id="{3E4CC721-C717-4376-B6D6-9DC11BC22B18}" type="slidenum">
              <a:rPr lang="en-ZA" sz="1200" b="1" smtClean="0">
                <a:latin typeface="Arial" panose="020B0604020202020204" pitchFamily="34" charset="0"/>
                <a:cs typeface="Arial" panose="020B0604020202020204" pitchFamily="34" charset="0"/>
              </a:rPr>
              <a:pPr/>
              <a:t>12</a:t>
            </a:fld>
            <a:endParaRPr lang="en-ZA" sz="12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9240862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712968" cy="595496"/>
          </a:xfrm>
        </p:spPr>
        <p:txBody>
          <a:bodyPr>
            <a:noAutofit/>
          </a:bodyPr>
          <a:lstStyle/>
          <a:p>
            <a:pPr algn="ctr"/>
            <a:r>
              <a:rPr lang="en-US" sz="2800" dirty="0" smtClean="0">
                <a:latin typeface="Arial" panose="020B0604020202020204" pitchFamily="34" charset="0"/>
                <a:cs typeface="Arial" panose="020B0604020202020204" pitchFamily="34" charset="0"/>
              </a:rPr>
              <a:t>FACILITIES </a:t>
            </a:r>
            <a:r>
              <a:rPr lang="en-US" sz="2800" dirty="0">
                <a:latin typeface="Arial" panose="020B0604020202020204" pitchFamily="34" charset="0"/>
                <a:cs typeface="Arial" panose="020B0604020202020204" pitchFamily="34" charset="0"/>
              </a:rPr>
              <a:t>MANAGEMENT </a:t>
            </a:r>
            <a:r>
              <a:rPr lang="en-US" sz="2800" dirty="0" smtClean="0">
                <a:latin typeface="Arial" panose="020B0604020202020204" pitchFamily="34" charset="0"/>
                <a:cs typeface="Arial" panose="020B0604020202020204" pitchFamily="34" charset="0"/>
              </a:rPr>
              <a:t>CONTRACT</a:t>
            </a:r>
            <a:endParaRPr lang="en-ZA" dirty="0">
              <a:latin typeface="+mj-lt"/>
            </a:endParaRPr>
          </a:p>
        </p:txBody>
      </p:sp>
      <p:sp>
        <p:nvSpPr>
          <p:cNvPr id="3" name="Content Placeholder 2"/>
          <p:cNvSpPr>
            <a:spLocks noGrp="1"/>
          </p:cNvSpPr>
          <p:nvPr>
            <p:ph idx="1"/>
          </p:nvPr>
        </p:nvSpPr>
        <p:spPr>
          <a:xfrm>
            <a:off x="107504" y="620688"/>
            <a:ext cx="8784976" cy="5328592"/>
          </a:xfrm>
        </p:spPr>
        <p:txBody>
          <a:bodyPr>
            <a:noAutofit/>
          </a:bodyPr>
          <a:lstStyle/>
          <a:p>
            <a:pPr marL="0" indent="0" algn="just" eaLnBrk="0" fontAlgn="base" hangingPunct="0">
              <a:lnSpc>
                <a:spcPct val="150000"/>
              </a:lnSpc>
              <a:spcBef>
                <a:spcPct val="0"/>
              </a:spcBef>
              <a:spcAft>
                <a:spcPct val="0"/>
              </a:spcAft>
              <a:buNone/>
            </a:pPr>
            <a:r>
              <a:rPr lang="en-US" sz="1500" kern="0" dirty="0" smtClean="0">
                <a:solidFill>
                  <a:srgbClr val="000000"/>
                </a:solidFill>
              </a:rPr>
              <a:t>FM Progress:</a:t>
            </a:r>
          </a:p>
          <a:p>
            <a:pPr marL="0" lvl="0" indent="0" algn="just" eaLnBrk="0" fontAlgn="base" hangingPunct="0">
              <a:lnSpc>
                <a:spcPct val="150000"/>
              </a:lnSpc>
              <a:spcBef>
                <a:spcPct val="0"/>
              </a:spcBef>
              <a:spcAft>
                <a:spcPct val="0"/>
              </a:spcAft>
              <a:buNone/>
            </a:pPr>
            <a:r>
              <a:rPr lang="en-ZA" sz="1500" dirty="0" smtClean="0">
                <a:solidFill>
                  <a:srgbClr val="000000"/>
                </a:solidFill>
                <a:cs typeface="+mn-cs"/>
              </a:rPr>
              <a:t>Technical and Bulk Services repairs, upgrades and operations:</a:t>
            </a:r>
            <a:endParaRPr lang="en-ZA" sz="1500" dirty="0">
              <a:solidFill>
                <a:srgbClr val="000000"/>
              </a:solidFill>
              <a:cs typeface="+mn-cs"/>
            </a:endParaRPr>
          </a:p>
          <a:p>
            <a:pPr marL="457200" lvl="0" indent="-457200" algn="just" eaLnBrk="0" fontAlgn="base" hangingPunct="0">
              <a:lnSpc>
                <a:spcPct val="150000"/>
              </a:lnSpc>
              <a:spcBef>
                <a:spcPct val="0"/>
              </a:spcBef>
              <a:spcAft>
                <a:spcPct val="0"/>
              </a:spcAft>
              <a:buFont typeface="+mj-lt"/>
              <a:buAutoNum type="alphaLcParenR"/>
            </a:pPr>
            <a:r>
              <a:rPr lang="en-ZA" sz="1500" b="0" dirty="0" smtClean="0">
                <a:solidFill>
                  <a:srgbClr val="000000"/>
                </a:solidFill>
                <a:cs typeface="+mn-cs"/>
              </a:rPr>
              <a:t>Power supply </a:t>
            </a:r>
            <a:r>
              <a:rPr lang="en-ZA" sz="1500" b="0" dirty="0">
                <a:solidFill>
                  <a:srgbClr val="000000"/>
                </a:solidFill>
                <a:cs typeface="+mn-cs"/>
              </a:rPr>
              <a:t>stabilisation - Operations contract is in place, All original </a:t>
            </a:r>
            <a:r>
              <a:rPr lang="en-ZA" sz="1500" b="0" dirty="0" smtClean="0">
                <a:solidFill>
                  <a:srgbClr val="000000"/>
                </a:solidFill>
                <a:cs typeface="+mn-cs"/>
              </a:rPr>
              <a:t>generators </a:t>
            </a:r>
            <a:r>
              <a:rPr lang="en-ZA" sz="1500" b="0" dirty="0">
                <a:solidFill>
                  <a:srgbClr val="000000"/>
                </a:solidFill>
                <a:cs typeface="+mn-cs"/>
              </a:rPr>
              <a:t>upgraded, Power supply network repaired </a:t>
            </a:r>
          </a:p>
          <a:p>
            <a:pPr marL="457200" indent="-457200" algn="just" eaLnBrk="0" fontAlgn="base" hangingPunct="0">
              <a:lnSpc>
                <a:spcPct val="150000"/>
              </a:lnSpc>
              <a:spcBef>
                <a:spcPct val="0"/>
              </a:spcBef>
              <a:spcAft>
                <a:spcPct val="0"/>
              </a:spcAft>
              <a:buFont typeface="+mj-lt"/>
              <a:buAutoNum type="alphaLcParenR"/>
            </a:pPr>
            <a:r>
              <a:rPr lang="en-ZA" sz="1500" b="0" dirty="0">
                <a:solidFill>
                  <a:srgbClr val="000000"/>
                </a:solidFill>
                <a:cs typeface="+mn-cs"/>
              </a:rPr>
              <a:t>Water supply stabilisation - Desalination plant operations contract in place, Pumps and the filtration system repaired and upgraded </a:t>
            </a:r>
          </a:p>
          <a:p>
            <a:pPr marL="457200" indent="-457200" algn="just" eaLnBrk="0" fontAlgn="base" hangingPunct="0">
              <a:lnSpc>
                <a:spcPct val="150000"/>
              </a:lnSpc>
              <a:spcBef>
                <a:spcPct val="0"/>
              </a:spcBef>
              <a:spcAft>
                <a:spcPct val="0"/>
              </a:spcAft>
              <a:buFont typeface="+mj-lt"/>
              <a:buAutoNum type="alphaLcParenR"/>
            </a:pPr>
            <a:r>
              <a:rPr lang="en-ZA" sz="1500" b="0" dirty="0">
                <a:solidFill>
                  <a:srgbClr val="000000"/>
                </a:solidFill>
                <a:cs typeface="+mn-cs"/>
              </a:rPr>
              <a:t>Sewer system maintenance - Pumps upgraded</a:t>
            </a:r>
          </a:p>
          <a:p>
            <a:pPr marL="457200" indent="-457200" algn="just" eaLnBrk="0" fontAlgn="base" hangingPunct="0">
              <a:lnSpc>
                <a:spcPct val="150000"/>
              </a:lnSpc>
              <a:spcBef>
                <a:spcPct val="0"/>
              </a:spcBef>
              <a:spcAft>
                <a:spcPct val="0"/>
              </a:spcAft>
              <a:buFont typeface="+mj-lt"/>
              <a:buAutoNum type="alphaLcParenR"/>
            </a:pPr>
            <a:r>
              <a:rPr lang="en-ZA" sz="1500" b="0" dirty="0">
                <a:solidFill>
                  <a:srgbClr val="000000"/>
                </a:solidFill>
                <a:cs typeface="+mn-cs"/>
              </a:rPr>
              <a:t>Diesel reticulation and storage – Filtration system upgraded, Tanks cleaned, Reticulation upgraded</a:t>
            </a:r>
          </a:p>
          <a:p>
            <a:pPr marL="0" indent="0" algn="just" eaLnBrk="0" fontAlgn="base" hangingPunct="0">
              <a:lnSpc>
                <a:spcPct val="150000"/>
              </a:lnSpc>
              <a:spcBef>
                <a:spcPct val="0"/>
              </a:spcBef>
              <a:spcAft>
                <a:spcPct val="0"/>
              </a:spcAft>
              <a:buNone/>
            </a:pPr>
            <a:r>
              <a:rPr lang="en-ZA" sz="1500" dirty="0" smtClean="0">
                <a:solidFill>
                  <a:srgbClr val="000000"/>
                </a:solidFill>
                <a:cs typeface="+mn-cs"/>
              </a:rPr>
              <a:t>General </a:t>
            </a:r>
            <a:r>
              <a:rPr lang="en-ZA" sz="1500" dirty="0">
                <a:solidFill>
                  <a:srgbClr val="000000"/>
                </a:solidFill>
                <a:cs typeface="+mn-cs"/>
              </a:rPr>
              <a:t>maintenance:</a:t>
            </a:r>
          </a:p>
          <a:p>
            <a:pPr marL="457200" lvl="0" indent="-457200" algn="just" eaLnBrk="0" fontAlgn="base" hangingPunct="0">
              <a:lnSpc>
                <a:spcPct val="150000"/>
              </a:lnSpc>
              <a:spcBef>
                <a:spcPct val="0"/>
              </a:spcBef>
              <a:spcAft>
                <a:spcPct val="0"/>
              </a:spcAft>
              <a:buFont typeface="+mj-lt"/>
              <a:buAutoNum type="alphaLcParenR"/>
            </a:pPr>
            <a:r>
              <a:rPr lang="en-ZA" sz="1500" b="0" dirty="0" smtClean="0">
                <a:solidFill>
                  <a:srgbClr val="000000"/>
                </a:solidFill>
                <a:cs typeface="+mn-cs"/>
              </a:rPr>
              <a:t>Attention given to projects on the original priority projects list at the beginning of the programme</a:t>
            </a:r>
          </a:p>
          <a:p>
            <a:pPr marL="457200" lvl="0" indent="-457200" algn="just" eaLnBrk="0" fontAlgn="base" hangingPunct="0">
              <a:lnSpc>
                <a:spcPct val="150000"/>
              </a:lnSpc>
              <a:spcBef>
                <a:spcPct val="0"/>
              </a:spcBef>
              <a:spcAft>
                <a:spcPct val="0"/>
              </a:spcAft>
              <a:buFont typeface="+mj-lt"/>
              <a:buAutoNum type="alphaLcParenR"/>
            </a:pPr>
            <a:r>
              <a:rPr lang="en-ZA" sz="1500" b="0" dirty="0" smtClean="0">
                <a:solidFill>
                  <a:srgbClr val="000000"/>
                </a:solidFill>
                <a:cs typeface="+mn-cs"/>
              </a:rPr>
              <a:t>Planned </a:t>
            </a:r>
            <a:r>
              <a:rPr lang="en-ZA" sz="1500" b="0" dirty="0">
                <a:solidFill>
                  <a:srgbClr val="000000"/>
                </a:solidFill>
                <a:cs typeface="+mn-cs"/>
              </a:rPr>
              <a:t>maintenance </a:t>
            </a:r>
            <a:r>
              <a:rPr lang="en-ZA" sz="1500" b="0" dirty="0" smtClean="0">
                <a:solidFill>
                  <a:srgbClr val="000000"/>
                </a:solidFill>
                <a:cs typeface="+mn-cs"/>
              </a:rPr>
              <a:t>schedule in place for the above projects</a:t>
            </a:r>
            <a:endParaRPr lang="en-ZA" sz="1500" b="0" dirty="0">
              <a:solidFill>
                <a:srgbClr val="000000"/>
              </a:solidFill>
              <a:cs typeface="+mn-cs"/>
            </a:endParaRPr>
          </a:p>
          <a:p>
            <a:pPr marL="457200" lvl="0" indent="-457200" algn="just" eaLnBrk="0" fontAlgn="base" hangingPunct="0">
              <a:lnSpc>
                <a:spcPct val="150000"/>
              </a:lnSpc>
              <a:spcBef>
                <a:spcPct val="0"/>
              </a:spcBef>
              <a:spcAft>
                <a:spcPct val="0"/>
              </a:spcAft>
              <a:buFont typeface="+mj-lt"/>
              <a:buAutoNum type="alphaLcParenR"/>
            </a:pPr>
            <a:r>
              <a:rPr lang="en-ZA" sz="1500" b="0" dirty="0" smtClean="0">
                <a:solidFill>
                  <a:srgbClr val="000000"/>
                </a:solidFill>
                <a:cs typeface="+mn-cs"/>
              </a:rPr>
              <a:t>Call </a:t>
            </a:r>
            <a:r>
              <a:rPr lang="en-ZA" sz="1500" b="0" dirty="0">
                <a:solidFill>
                  <a:srgbClr val="000000"/>
                </a:solidFill>
                <a:cs typeface="+mn-cs"/>
              </a:rPr>
              <a:t>centre </a:t>
            </a:r>
            <a:r>
              <a:rPr lang="en-ZA" sz="1500" b="0" dirty="0" smtClean="0">
                <a:solidFill>
                  <a:srgbClr val="000000"/>
                </a:solidFill>
                <a:cs typeface="+mn-cs"/>
              </a:rPr>
              <a:t>established</a:t>
            </a:r>
          </a:p>
          <a:p>
            <a:pPr marL="0" lvl="0" indent="0" algn="just" eaLnBrk="0" fontAlgn="base" hangingPunct="0">
              <a:lnSpc>
                <a:spcPct val="150000"/>
              </a:lnSpc>
              <a:spcBef>
                <a:spcPct val="0"/>
              </a:spcBef>
              <a:spcAft>
                <a:spcPct val="0"/>
              </a:spcAft>
              <a:buNone/>
            </a:pPr>
            <a:r>
              <a:rPr lang="en-ZA" sz="1500" dirty="0" smtClean="0">
                <a:solidFill>
                  <a:srgbClr val="000000"/>
                </a:solidFill>
                <a:cs typeface="+mn-cs"/>
              </a:rPr>
              <a:t>Soft services:</a:t>
            </a:r>
            <a:endParaRPr lang="en-ZA" sz="1500" dirty="0">
              <a:solidFill>
                <a:srgbClr val="000000"/>
              </a:solidFill>
              <a:cs typeface="+mn-cs"/>
            </a:endParaRPr>
          </a:p>
          <a:p>
            <a:pPr marL="457200" lvl="0" indent="-457200" algn="just" eaLnBrk="0" fontAlgn="base" hangingPunct="0">
              <a:lnSpc>
                <a:spcPct val="150000"/>
              </a:lnSpc>
              <a:spcBef>
                <a:spcPct val="0"/>
              </a:spcBef>
              <a:spcAft>
                <a:spcPct val="0"/>
              </a:spcAft>
              <a:buFont typeface="+mj-lt"/>
              <a:buAutoNum type="alphaLcParenR"/>
            </a:pPr>
            <a:r>
              <a:rPr lang="en-ZA" sz="1500" b="0" dirty="0" smtClean="0">
                <a:solidFill>
                  <a:srgbClr val="000000"/>
                </a:solidFill>
                <a:cs typeface="+mn-cs"/>
              </a:rPr>
              <a:t>Waste collection in place</a:t>
            </a:r>
            <a:endParaRPr lang="en-ZA" sz="1500" b="0" dirty="0">
              <a:solidFill>
                <a:srgbClr val="000000"/>
              </a:solidFill>
              <a:cs typeface="+mn-cs"/>
            </a:endParaRPr>
          </a:p>
        </p:txBody>
      </p:sp>
      <p:sp>
        <p:nvSpPr>
          <p:cNvPr id="5" name="Slide Number Placeholder 1"/>
          <p:cNvSpPr>
            <a:spLocks noGrp="1"/>
          </p:cNvSpPr>
          <p:nvPr>
            <p:ph type="sldNum" sz="quarter" idx="4"/>
          </p:nvPr>
        </p:nvSpPr>
        <p:spPr>
          <a:xfrm>
            <a:off x="8077200" y="6172200"/>
            <a:ext cx="609600" cy="365125"/>
          </a:xfrm>
        </p:spPr>
        <p:txBody>
          <a:bodyPr/>
          <a:lstStyle/>
          <a:p>
            <a:fld id="{3E4CC721-C717-4376-B6D6-9DC11BC22B18}" type="slidenum">
              <a:rPr lang="en-ZA" sz="1200" b="1" smtClean="0">
                <a:latin typeface="Arial" panose="020B0604020202020204" pitchFamily="34" charset="0"/>
                <a:cs typeface="Arial" panose="020B0604020202020204" pitchFamily="34" charset="0"/>
              </a:rPr>
              <a:pPr/>
              <a:t>13</a:t>
            </a:fld>
            <a:endParaRPr lang="en-ZA" sz="12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1657932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5192"/>
            <a:ext cx="8712968" cy="595496"/>
          </a:xfrm>
        </p:spPr>
        <p:txBody>
          <a:bodyPr>
            <a:noAutofit/>
          </a:bodyPr>
          <a:lstStyle/>
          <a:p>
            <a:pPr algn="ctr"/>
            <a:r>
              <a:rPr lang="en-US" sz="2800" dirty="0" smtClean="0">
                <a:latin typeface="Arial" panose="020B0604020202020204" pitchFamily="34" charset="0"/>
                <a:cs typeface="Arial" panose="020B0604020202020204" pitchFamily="34" charset="0"/>
              </a:rPr>
              <a:t>FACILITIES </a:t>
            </a:r>
            <a:r>
              <a:rPr lang="en-US" sz="2800" dirty="0">
                <a:latin typeface="Arial" panose="020B0604020202020204" pitchFamily="34" charset="0"/>
                <a:cs typeface="Arial" panose="020B0604020202020204" pitchFamily="34" charset="0"/>
              </a:rPr>
              <a:t>MANAGEMENT </a:t>
            </a:r>
            <a:r>
              <a:rPr lang="en-US" sz="2800" dirty="0" smtClean="0">
                <a:latin typeface="Arial" panose="020B0604020202020204" pitchFamily="34" charset="0"/>
                <a:cs typeface="Arial" panose="020B0604020202020204" pitchFamily="34" charset="0"/>
              </a:rPr>
              <a:t>CONTRACT</a:t>
            </a:r>
            <a:endParaRPr lang="en-ZA" dirty="0">
              <a:latin typeface="+mj-lt"/>
            </a:endParaRPr>
          </a:p>
        </p:txBody>
      </p:sp>
      <p:sp>
        <p:nvSpPr>
          <p:cNvPr id="3" name="Content Placeholder 2"/>
          <p:cNvSpPr>
            <a:spLocks noGrp="1"/>
          </p:cNvSpPr>
          <p:nvPr>
            <p:ph idx="1"/>
          </p:nvPr>
        </p:nvSpPr>
        <p:spPr>
          <a:xfrm>
            <a:off x="107504" y="620688"/>
            <a:ext cx="8784976" cy="5616624"/>
          </a:xfrm>
        </p:spPr>
        <p:txBody>
          <a:bodyPr>
            <a:noAutofit/>
          </a:bodyPr>
          <a:lstStyle/>
          <a:p>
            <a:pPr marL="0" indent="0" algn="just" eaLnBrk="0" fontAlgn="base" hangingPunct="0">
              <a:lnSpc>
                <a:spcPct val="150000"/>
              </a:lnSpc>
              <a:spcBef>
                <a:spcPct val="0"/>
              </a:spcBef>
              <a:spcAft>
                <a:spcPct val="0"/>
              </a:spcAft>
              <a:buNone/>
            </a:pPr>
            <a:r>
              <a:rPr lang="en-US" kern="0" dirty="0" smtClean="0">
                <a:solidFill>
                  <a:srgbClr val="000000"/>
                </a:solidFill>
              </a:rPr>
              <a:t>FM Progress: continued</a:t>
            </a:r>
            <a:endParaRPr lang="en-ZA" b="0" dirty="0" smtClean="0">
              <a:solidFill>
                <a:srgbClr val="000000"/>
              </a:solidFill>
              <a:cs typeface="+mn-cs"/>
            </a:endParaRPr>
          </a:p>
          <a:p>
            <a:pPr marL="0" lvl="0" indent="0" algn="just" eaLnBrk="0" fontAlgn="base" hangingPunct="0">
              <a:lnSpc>
                <a:spcPct val="150000"/>
              </a:lnSpc>
              <a:spcBef>
                <a:spcPct val="0"/>
              </a:spcBef>
              <a:spcAft>
                <a:spcPct val="0"/>
              </a:spcAft>
              <a:buNone/>
            </a:pPr>
            <a:endParaRPr lang="en-ZA" b="0" dirty="0" smtClean="0">
              <a:solidFill>
                <a:srgbClr val="000000"/>
              </a:solidFill>
              <a:cs typeface="+mn-cs"/>
            </a:endParaRPr>
          </a:p>
          <a:p>
            <a:pPr marL="0" lvl="0" indent="0" algn="just" eaLnBrk="0" fontAlgn="base" hangingPunct="0">
              <a:lnSpc>
                <a:spcPct val="150000"/>
              </a:lnSpc>
              <a:spcBef>
                <a:spcPct val="0"/>
              </a:spcBef>
              <a:spcAft>
                <a:spcPct val="0"/>
              </a:spcAft>
              <a:buNone/>
            </a:pPr>
            <a:r>
              <a:rPr lang="en-ZA" dirty="0" smtClean="0">
                <a:solidFill>
                  <a:srgbClr val="000000"/>
                </a:solidFill>
                <a:cs typeface="+mn-cs"/>
              </a:rPr>
              <a:t>Repairs </a:t>
            </a:r>
            <a:r>
              <a:rPr lang="en-ZA" dirty="0">
                <a:solidFill>
                  <a:srgbClr val="000000"/>
                </a:solidFill>
                <a:cs typeface="+mn-cs"/>
              </a:rPr>
              <a:t>and </a:t>
            </a:r>
            <a:r>
              <a:rPr lang="en-ZA" dirty="0" smtClean="0">
                <a:solidFill>
                  <a:srgbClr val="000000"/>
                </a:solidFill>
                <a:cs typeface="+mn-cs"/>
              </a:rPr>
              <a:t>maintenance:</a:t>
            </a:r>
            <a:endParaRPr lang="en-ZA" dirty="0">
              <a:solidFill>
                <a:srgbClr val="000000"/>
              </a:solidFill>
              <a:cs typeface="+mn-cs"/>
            </a:endParaRPr>
          </a:p>
          <a:p>
            <a:pPr marL="457200" lvl="0" indent="-457200" algn="just" eaLnBrk="0" fontAlgn="base" hangingPunct="0">
              <a:lnSpc>
                <a:spcPct val="150000"/>
              </a:lnSpc>
              <a:spcBef>
                <a:spcPct val="0"/>
              </a:spcBef>
              <a:spcAft>
                <a:spcPct val="0"/>
              </a:spcAft>
              <a:buFont typeface="+mj-lt"/>
              <a:buAutoNum type="alphaLcParenR"/>
            </a:pPr>
            <a:r>
              <a:rPr lang="en-ZA" b="0" dirty="0" smtClean="0">
                <a:solidFill>
                  <a:schemeClr val="tx1"/>
                </a:solidFill>
                <a:cs typeface="+mn-cs"/>
              </a:rPr>
              <a:t>Implementation is done based on the plan that was approved by Steercom</a:t>
            </a:r>
            <a:r>
              <a:rPr lang="en-ZA" b="0" dirty="0" smtClean="0">
                <a:solidFill>
                  <a:srgbClr val="FF0000"/>
                </a:solidFill>
                <a:cs typeface="+mn-cs"/>
              </a:rPr>
              <a:t> </a:t>
            </a:r>
            <a:r>
              <a:rPr lang="en-ZA" b="0" dirty="0" smtClean="0">
                <a:solidFill>
                  <a:schemeClr val="tx1"/>
                </a:solidFill>
                <a:cs typeface="+mn-cs"/>
              </a:rPr>
              <a:t>however, progress is not satisfactory hence the proposal for RIM to takeover the implementation of the infrastructure programme</a:t>
            </a:r>
            <a:endParaRPr lang="en-ZA" b="0" dirty="0" smtClean="0">
              <a:solidFill>
                <a:schemeClr val="tx1"/>
              </a:solidFill>
            </a:endParaRPr>
          </a:p>
          <a:p>
            <a:pPr marL="0" lvl="0" indent="0" algn="just" eaLnBrk="0" fontAlgn="base" hangingPunct="0">
              <a:spcBef>
                <a:spcPct val="0"/>
              </a:spcBef>
              <a:spcAft>
                <a:spcPct val="0"/>
              </a:spcAft>
              <a:buNone/>
            </a:pPr>
            <a:endParaRPr lang="en-ZA" b="0" dirty="0" smtClean="0">
              <a:solidFill>
                <a:srgbClr val="000000"/>
              </a:solidFill>
            </a:endParaRPr>
          </a:p>
          <a:p>
            <a:pPr marL="0" lvl="0" indent="0" algn="just" eaLnBrk="0" fontAlgn="base" hangingPunct="0">
              <a:spcBef>
                <a:spcPct val="0"/>
              </a:spcBef>
              <a:spcAft>
                <a:spcPct val="0"/>
              </a:spcAft>
              <a:buNone/>
            </a:pPr>
            <a:r>
              <a:rPr lang="en-ZA" dirty="0" smtClean="0">
                <a:solidFill>
                  <a:srgbClr val="000000"/>
                </a:solidFill>
              </a:rPr>
              <a:t>Horticultural </a:t>
            </a:r>
            <a:r>
              <a:rPr lang="en-ZA" dirty="0">
                <a:solidFill>
                  <a:srgbClr val="000000"/>
                </a:solidFill>
              </a:rPr>
              <a:t>services:</a:t>
            </a:r>
          </a:p>
          <a:p>
            <a:pPr algn="just" eaLnBrk="0" fontAlgn="base" hangingPunct="0">
              <a:spcBef>
                <a:spcPct val="0"/>
              </a:spcBef>
              <a:spcAft>
                <a:spcPct val="0"/>
              </a:spcAft>
              <a:buFont typeface="+mj-lt"/>
              <a:buAutoNum type="alphaLcParenR"/>
            </a:pPr>
            <a:r>
              <a:rPr lang="en-GB" b="0" dirty="0">
                <a:solidFill>
                  <a:srgbClr val="000000"/>
                </a:solidFill>
              </a:rPr>
              <a:t>This services falls under ‘Soft Services’, however Steercom approved the proposal for RIM to provide the services and invoice DPW.</a:t>
            </a:r>
          </a:p>
          <a:p>
            <a:pPr algn="just" eaLnBrk="0" fontAlgn="base" hangingPunct="0">
              <a:spcBef>
                <a:spcPct val="0"/>
              </a:spcBef>
              <a:spcAft>
                <a:spcPct val="0"/>
              </a:spcAft>
              <a:buFont typeface="+mj-lt"/>
              <a:buAutoNum type="alphaLcParenR"/>
            </a:pPr>
            <a:r>
              <a:rPr lang="en-GB" b="0" dirty="0">
                <a:solidFill>
                  <a:srgbClr val="000000"/>
                </a:solidFill>
              </a:rPr>
              <a:t>The approval was over 3 years through a team of 13 employees contracted to RIM and their contract ended 31 March 2018.</a:t>
            </a:r>
          </a:p>
          <a:p>
            <a:pPr algn="just" eaLnBrk="0" fontAlgn="base" hangingPunct="0">
              <a:spcBef>
                <a:spcPct val="0"/>
              </a:spcBef>
              <a:spcAft>
                <a:spcPct val="0"/>
              </a:spcAft>
              <a:buFont typeface="+mj-lt"/>
              <a:buAutoNum type="alphaLcParenR"/>
            </a:pPr>
            <a:r>
              <a:rPr lang="en-GB" b="0" dirty="0">
                <a:solidFill>
                  <a:srgbClr val="000000"/>
                </a:solidFill>
              </a:rPr>
              <a:t>Following the expiry of the team of 13 contracted employees, RIM appointed a team of 5 contract workers as an interim solution. </a:t>
            </a:r>
          </a:p>
          <a:p>
            <a:pPr algn="just" eaLnBrk="0" fontAlgn="base" hangingPunct="0">
              <a:spcBef>
                <a:spcPct val="0"/>
              </a:spcBef>
              <a:spcAft>
                <a:spcPct val="0"/>
              </a:spcAft>
              <a:buFont typeface="+mj-lt"/>
              <a:buAutoNum type="alphaLcParenR"/>
            </a:pPr>
            <a:r>
              <a:rPr lang="en-GB" b="0" dirty="0">
                <a:solidFill>
                  <a:srgbClr val="000000"/>
                </a:solidFill>
              </a:rPr>
              <a:t>The current team of 5 has not been able to push back the horticulture backlog resulting in long grass, trees etc.</a:t>
            </a:r>
          </a:p>
          <a:p>
            <a:pPr algn="just" eaLnBrk="0" fontAlgn="base" hangingPunct="0">
              <a:spcBef>
                <a:spcPct val="0"/>
              </a:spcBef>
              <a:spcAft>
                <a:spcPct val="0"/>
              </a:spcAft>
              <a:buFont typeface="+mj-lt"/>
              <a:buAutoNum type="alphaLcParenR"/>
            </a:pPr>
            <a:r>
              <a:rPr lang="en-GB" b="0" dirty="0">
                <a:solidFill>
                  <a:srgbClr val="000000"/>
                </a:solidFill>
              </a:rPr>
              <a:t>Agreement has been reached that DPW will allocate funding for RIM to increase the team for the duration of CDC/FM contract ending March 2018.</a:t>
            </a:r>
          </a:p>
          <a:p>
            <a:pPr algn="just" eaLnBrk="0" fontAlgn="base" hangingPunct="0">
              <a:spcBef>
                <a:spcPct val="0"/>
              </a:spcBef>
              <a:spcAft>
                <a:spcPct val="0"/>
              </a:spcAft>
              <a:buFont typeface="+mj-lt"/>
              <a:buAutoNum type="alphaLcParenR"/>
            </a:pPr>
            <a:r>
              <a:rPr lang="en-GB" b="0" dirty="0">
                <a:solidFill>
                  <a:srgbClr val="000000"/>
                </a:solidFill>
              </a:rPr>
              <a:t>The agreement includes the use of the DPW tractor to urgently reduce overgrown grass.</a:t>
            </a:r>
            <a:endParaRPr lang="en-US" b="0" dirty="0">
              <a:solidFill>
                <a:srgbClr val="000000"/>
              </a:solidFill>
            </a:endParaRPr>
          </a:p>
          <a:p>
            <a:pPr marL="0" lvl="0" indent="0" algn="just" eaLnBrk="0" fontAlgn="base" hangingPunct="0">
              <a:lnSpc>
                <a:spcPct val="150000"/>
              </a:lnSpc>
              <a:spcBef>
                <a:spcPct val="0"/>
              </a:spcBef>
              <a:spcAft>
                <a:spcPct val="0"/>
              </a:spcAft>
              <a:buNone/>
            </a:pPr>
            <a:endParaRPr lang="en-ZA" b="0" dirty="0" smtClean="0">
              <a:solidFill>
                <a:srgbClr val="000000"/>
              </a:solidFill>
              <a:cs typeface="+mn-cs"/>
            </a:endParaRPr>
          </a:p>
        </p:txBody>
      </p:sp>
      <p:sp>
        <p:nvSpPr>
          <p:cNvPr id="5" name="Slide Number Placeholder 1"/>
          <p:cNvSpPr>
            <a:spLocks noGrp="1"/>
          </p:cNvSpPr>
          <p:nvPr>
            <p:ph type="sldNum" sz="quarter" idx="4"/>
          </p:nvPr>
        </p:nvSpPr>
        <p:spPr>
          <a:xfrm>
            <a:off x="8077200" y="6172200"/>
            <a:ext cx="609600" cy="365125"/>
          </a:xfrm>
        </p:spPr>
        <p:txBody>
          <a:bodyPr/>
          <a:lstStyle/>
          <a:p>
            <a:fld id="{3E4CC721-C717-4376-B6D6-9DC11BC22B18}" type="slidenum">
              <a:rPr lang="en-ZA" sz="1200" b="1" smtClean="0">
                <a:latin typeface="Arial" panose="020B0604020202020204" pitchFamily="34" charset="0"/>
                <a:cs typeface="Arial" panose="020B0604020202020204" pitchFamily="34" charset="0"/>
              </a:rPr>
              <a:pPr/>
              <a:t>14</a:t>
            </a:fld>
            <a:endParaRPr lang="en-ZA" sz="12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1077587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712968" cy="504056"/>
          </a:xfrm>
        </p:spPr>
        <p:txBody>
          <a:bodyPr>
            <a:noAutofit/>
          </a:bodyPr>
          <a:lstStyle/>
          <a:p>
            <a:pPr algn="ctr"/>
            <a:r>
              <a:rPr lang="en-US" dirty="0"/>
              <a:t>CAPEX PROJECTS</a:t>
            </a:r>
            <a:endParaRPr lang="en-ZA" dirty="0">
              <a:latin typeface="+mj-lt"/>
            </a:endParaRPr>
          </a:p>
        </p:txBody>
      </p:sp>
      <p:sp>
        <p:nvSpPr>
          <p:cNvPr id="3" name="Content Placeholder 2"/>
          <p:cNvSpPr>
            <a:spLocks noGrp="1"/>
          </p:cNvSpPr>
          <p:nvPr>
            <p:ph idx="1"/>
          </p:nvPr>
        </p:nvSpPr>
        <p:spPr>
          <a:xfrm>
            <a:off x="107504" y="764704"/>
            <a:ext cx="8784976" cy="5256584"/>
          </a:xfrm>
        </p:spPr>
        <p:txBody>
          <a:bodyPr>
            <a:noAutofit/>
          </a:bodyPr>
          <a:lstStyle/>
          <a:p>
            <a:pPr marL="0" lvl="0" indent="0" algn="just" fontAlgn="base">
              <a:lnSpc>
                <a:spcPct val="150000"/>
              </a:lnSpc>
              <a:spcAft>
                <a:spcPct val="0"/>
              </a:spcAft>
              <a:buNone/>
            </a:pPr>
            <a:r>
              <a:rPr lang="en-US" sz="2000" kern="0" dirty="0" smtClean="0">
                <a:solidFill>
                  <a:srgbClr val="000000"/>
                </a:solidFill>
                <a:cs typeface="+mn-cs"/>
              </a:rPr>
              <a:t>Objectives and Scope of </a:t>
            </a:r>
            <a:r>
              <a:rPr lang="en-US" sz="2000" kern="0" dirty="0">
                <a:solidFill>
                  <a:srgbClr val="000000"/>
                </a:solidFill>
                <a:cs typeface="+mn-cs"/>
              </a:rPr>
              <a:t>the </a:t>
            </a:r>
            <a:r>
              <a:rPr lang="en-US" sz="2000" kern="0" dirty="0" smtClean="0">
                <a:solidFill>
                  <a:srgbClr val="000000"/>
                </a:solidFill>
                <a:cs typeface="+mn-cs"/>
              </a:rPr>
              <a:t>RIM CDC SLA:</a:t>
            </a:r>
          </a:p>
          <a:p>
            <a:pPr lvl="0" algn="just" fontAlgn="base">
              <a:lnSpc>
                <a:spcPct val="150000"/>
              </a:lnSpc>
              <a:spcAft>
                <a:spcPct val="0"/>
              </a:spcAft>
              <a:buFont typeface="+mj-lt"/>
              <a:buAutoNum type="arabicPeriod"/>
            </a:pPr>
            <a:r>
              <a:rPr lang="en-US" sz="1800" b="0" kern="0" dirty="0" smtClean="0">
                <a:solidFill>
                  <a:srgbClr val="000000"/>
                </a:solidFill>
                <a:cs typeface="+mn-cs"/>
              </a:rPr>
              <a:t>CDC to provide design to construction and contract administration of the following identified and funded capital projects:</a:t>
            </a:r>
          </a:p>
          <a:p>
            <a:pPr lvl="1" algn="just" fontAlgn="base">
              <a:lnSpc>
                <a:spcPct val="150000"/>
              </a:lnSpc>
              <a:spcAft>
                <a:spcPct val="0"/>
              </a:spcAft>
              <a:buFont typeface="+mj-lt"/>
              <a:buAutoNum type="arabicPeriod"/>
            </a:pPr>
            <a:r>
              <a:rPr lang="en-US" sz="1400" b="0" kern="0" dirty="0" smtClean="0">
                <a:solidFill>
                  <a:srgbClr val="000000"/>
                </a:solidFill>
                <a:cs typeface="+mn-cs"/>
              </a:rPr>
              <a:t>Bluestone quarry wall</a:t>
            </a:r>
          </a:p>
          <a:p>
            <a:pPr lvl="1" algn="just" fontAlgn="base">
              <a:lnSpc>
                <a:spcPct val="150000"/>
              </a:lnSpc>
              <a:spcAft>
                <a:spcPct val="0"/>
              </a:spcAft>
              <a:buFont typeface="+mj-lt"/>
              <a:buAutoNum type="arabicPeriod"/>
            </a:pPr>
            <a:r>
              <a:rPr lang="en-US" sz="1400" b="0" kern="0" dirty="0" smtClean="0">
                <a:solidFill>
                  <a:srgbClr val="000000"/>
                </a:solidFill>
                <a:cs typeface="+mn-cs"/>
              </a:rPr>
              <a:t>Waster water treatment plant</a:t>
            </a:r>
          </a:p>
          <a:p>
            <a:pPr lvl="1" algn="just" fontAlgn="base">
              <a:lnSpc>
                <a:spcPct val="150000"/>
              </a:lnSpc>
              <a:spcAft>
                <a:spcPct val="0"/>
              </a:spcAft>
              <a:buFont typeface="+mj-lt"/>
              <a:buAutoNum type="arabicPeriod"/>
            </a:pPr>
            <a:r>
              <a:rPr lang="en-US" sz="1400" b="0" kern="0" dirty="0" smtClean="0">
                <a:solidFill>
                  <a:srgbClr val="000000"/>
                </a:solidFill>
                <a:cs typeface="+mn-cs"/>
              </a:rPr>
              <a:t>Desalination plant</a:t>
            </a:r>
          </a:p>
          <a:p>
            <a:pPr lvl="1" algn="just" fontAlgn="base">
              <a:lnSpc>
                <a:spcPct val="150000"/>
              </a:lnSpc>
              <a:spcAft>
                <a:spcPct val="0"/>
              </a:spcAft>
              <a:buFont typeface="+mj-lt"/>
              <a:buAutoNum type="arabicPeriod"/>
            </a:pPr>
            <a:r>
              <a:rPr lang="en-US" sz="1400" b="0" kern="0" dirty="0" smtClean="0">
                <a:solidFill>
                  <a:srgbClr val="000000"/>
                </a:solidFill>
                <a:cs typeface="+mn-cs"/>
              </a:rPr>
              <a:t>Power generation</a:t>
            </a:r>
          </a:p>
          <a:p>
            <a:pPr lvl="1" algn="just" fontAlgn="base">
              <a:lnSpc>
                <a:spcPct val="150000"/>
              </a:lnSpc>
              <a:spcAft>
                <a:spcPct val="0"/>
              </a:spcAft>
              <a:buFont typeface="+mj-lt"/>
              <a:buAutoNum type="arabicPeriod"/>
            </a:pPr>
            <a:r>
              <a:rPr lang="en-US" sz="1400" b="0" kern="0" dirty="0" smtClean="0">
                <a:solidFill>
                  <a:srgbClr val="000000"/>
                </a:solidFill>
                <a:cs typeface="+mn-cs"/>
              </a:rPr>
              <a:t>Diesel plant and reticulation</a:t>
            </a:r>
          </a:p>
          <a:p>
            <a:pPr lvl="1" algn="just" fontAlgn="base">
              <a:lnSpc>
                <a:spcPct val="150000"/>
              </a:lnSpc>
              <a:spcAft>
                <a:spcPct val="0"/>
              </a:spcAft>
              <a:buFont typeface="+mj-lt"/>
              <a:buAutoNum type="arabicPeriod"/>
            </a:pPr>
            <a:r>
              <a:rPr lang="en-US" sz="1400" b="0" kern="0" dirty="0" smtClean="0">
                <a:solidFill>
                  <a:srgbClr val="000000"/>
                </a:solidFill>
                <a:cs typeface="+mn-cs"/>
              </a:rPr>
              <a:t>Electrical reticulation MV</a:t>
            </a:r>
          </a:p>
          <a:p>
            <a:pPr lvl="1" algn="just" fontAlgn="base">
              <a:lnSpc>
                <a:spcPct val="150000"/>
              </a:lnSpc>
              <a:spcAft>
                <a:spcPct val="0"/>
              </a:spcAft>
              <a:buFont typeface="+mj-lt"/>
              <a:buAutoNum type="arabicPeriod"/>
            </a:pPr>
            <a:r>
              <a:rPr lang="en-US" sz="1400" b="0" kern="0" dirty="0" smtClean="0">
                <a:solidFill>
                  <a:srgbClr val="000000"/>
                </a:solidFill>
                <a:cs typeface="+mn-cs"/>
              </a:rPr>
              <a:t>Harbour precinct</a:t>
            </a:r>
          </a:p>
          <a:p>
            <a:pPr lvl="0" algn="just" fontAlgn="base">
              <a:lnSpc>
                <a:spcPct val="150000"/>
              </a:lnSpc>
              <a:spcAft>
                <a:spcPct val="0"/>
              </a:spcAft>
              <a:buFont typeface="+mj-lt"/>
              <a:buAutoNum type="arabicPeriod"/>
            </a:pPr>
            <a:r>
              <a:rPr lang="en-US" sz="1800" b="0" kern="0" dirty="0" smtClean="0">
                <a:solidFill>
                  <a:srgbClr val="000000"/>
                </a:solidFill>
                <a:cs typeface="+mn-cs"/>
              </a:rPr>
              <a:t>CDC to address the work in line with the objectives stated under the FM contract noting; the protection of RIM’s OUV, compliance to all applicable regulations</a:t>
            </a:r>
            <a:endParaRPr lang="en-US" sz="1800" b="0" kern="0" dirty="0">
              <a:solidFill>
                <a:srgbClr val="000000"/>
              </a:solidFill>
              <a:cs typeface="+mn-cs"/>
            </a:endParaRPr>
          </a:p>
        </p:txBody>
      </p:sp>
      <p:sp>
        <p:nvSpPr>
          <p:cNvPr id="5" name="Slide Number Placeholder 1"/>
          <p:cNvSpPr>
            <a:spLocks noGrp="1"/>
          </p:cNvSpPr>
          <p:nvPr>
            <p:ph type="sldNum" sz="quarter" idx="4"/>
          </p:nvPr>
        </p:nvSpPr>
        <p:spPr>
          <a:xfrm>
            <a:off x="8077200" y="6172200"/>
            <a:ext cx="609600" cy="365125"/>
          </a:xfrm>
        </p:spPr>
        <p:txBody>
          <a:bodyPr/>
          <a:lstStyle/>
          <a:p>
            <a:fld id="{3E4CC721-C717-4376-B6D6-9DC11BC22B18}" type="slidenum">
              <a:rPr lang="en-ZA" sz="1200" b="1" smtClean="0">
                <a:latin typeface="Arial" panose="020B0604020202020204" pitchFamily="34" charset="0"/>
                <a:cs typeface="Arial" panose="020B0604020202020204" pitchFamily="34" charset="0"/>
              </a:rPr>
              <a:pPr/>
              <a:t>15</a:t>
            </a:fld>
            <a:endParaRPr lang="en-ZA" sz="12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8403062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712968" cy="504056"/>
          </a:xfrm>
        </p:spPr>
        <p:txBody>
          <a:bodyPr>
            <a:noAutofit/>
          </a:bodyPr>
          <a:lstStyle/>
          <a:p>
            <a:pPr algn="ctr"/>
            <a:r>
              <a:rPr lang="en-US" dirty="0" smtClean="0">
                <a:latin typeface="+mj-lt"/>
              </a:rPr>
              <a:t>CAPEX PROJECTS</a:t>
            </a:r>
            <a:endParaRPr lang="en-ZA" dirty="0">
              <a:latin typeface="+mj-lt"/>
            </a:endParaRPr>
          </a:p>
        </p:txBody>
      </p:sp>
      <p:sp>
        <p:nvSpPr>
          <p:cNvPr id="5" name="Slide Number Placeholder 1"/>
          <p:cNvSpPr>
            <a:spLocks noGrp="1"/>
          </p:cNvSpPr>
          <p:nvPr>
            <p:ph type="sldNum" sz="quarter" idx="4"/>
          </p:nvPr>
        </p:nvSpPr>
        <p:spPr>
          <a:xfrm>
            <a:off x="8077200" y="6172200"/>
            <a:ext cx="609600" cy="365125"/>
          </a:xfrm>
        </p:spPr>
        <p:txBody>
          <a:bodyPr/>
          <a:lstStyle/>
          <a:p>
            <a:fld id="{3E4CC721-C717-4376-B6D6-9DC11BC22B18}" type="slidenum">
              <a:rPr lang="en-ZA" sz="1200" b="1" smtClean="0">
                <a:latin typeface="Arial" panose="020B0604020202020204" pitchFamily="34" charset="0"/>
                <a:cs typeface="Arial" panose="020B0604020202020204" pitchFamily="34" charset="0"/>
              </a:rPr>
              <a:pPr/>
              <a:t>16</a:t>
            </a:fld>
            <a:endParaRPr lang="en-ZA" sz="1200" b="1" dirty="0" smtClean="0">
              <a:latin typeface="Arial" panose="020B0604020202020204" pitchFamily="34" charset="0"/>
              <a:cs typeface="Arial" panose="020B0604020202020204" pitchFamily="34" charset="0"/>
            </a:endParaRPr>
          </a:p>
        </p:txBody>
      </p:sp>
      <p:sp>
        <p:nvSpPr>
          <p:cNvPr id="4" name="TextBox 3"/>
          <p:cNvSpPr txBox="1"/>
          <p:nvPr/>
        </p:nvSpPr>
        <p:spPr>
          <a:xfrm>
            <a:off x="462372" y="548680"/>
            <a:ext cx="2990096" cy="461665"/>
          </a:xfrm>
          <a:prstGeom prst="rect">
            <a:avLst/>
          </a:prstGeom>
          <a:noFill/>
        </p:spPr>
        <p:txBody>
          <a:bodyPr wrap="square" rtlCol="0">
            <a:spAutoFit/>
          </a:bodyPr>
          <a:lstStyle/>
          <a:p>
            <a:r>
              <a:rPr lang="en-GB" sz="2400" b="1" dirty="0" smtClean="0"/>
              <a:t>Progress on projects</a:t>
            </a:r>
            <a:endParaRPr lang="en-GB" sz="2400" b="1" dirty="0"/>
          </a:p>
        </p:txBody>
      </p:sp>
      <p:graphicFrame>
        <p:nvGraphicFramePr>
          <p:cNvPr id="6" name="Table 5"/>
          <p:cNvGraphicFramePr>
            <a:graphicFrameLocks noGrp="1"/>
          </p:cNvGraphicFramePr>
          <p:nvPr>
            <p:extLst>
              <p:ext uri="{D42A27DB-BD31-4B8C-83A1-F6EECF244321}">
                <p14:modId xmlns:p14="http://schemas.microsoft.com/office/powerpoint/2010/main" xmlns="" val="1449701892"/>
              </p:ext>
            </p:extLst>
          </p:nvPr>
        </p:nvGraphicFramePr>
        <p:xfrm>
          <a:off x="251520" y="1010345"/>
          <a:ext cx="8712968" cy="5226966"/>
        </p:xfrm>
        <a:graphic>
          <a:graphicData uri="http://schemas.openxmlformats.org/drawingml/2006/table">
            <a:tbl>
              <a:tblPr firstRow="1" bandRow="1">
                <a:tableStyleId>{7E9639D4-E3E2-4D34-9284-5A2195B3D0D7}</a:tableStyleId>
              </a:tblPr>
              <a:tblGrid>
                <a:gridCol w="1581480">
                  <a:extLst>
                    <a:ext uri="{9D8B030D-6E8A-4147-A177-3AD203B41FA5}">
                      <a16:colId xmlns:a16="http://schemas.microsoft.com/office/drawing/2014/main" xmlns="" val="2224001726"/>
                    </a:ext>
                  </a:extLst>
                </a:gridCol>
                <a:gridCol w="3995328">
                  <a:extLst>
                    <a:ext uri="{9D8B030D-6E8A-4147-A177-3AD203B41FA5}">
                      <a16:colId xmlns:a16="http://schemas.microsoft.com/office/drawing/2014/main" xmlns="" val="1940762110"/>
                    </a:ext>
                  </a:extLst>
                </a:gridCol>
                <a:gridCol w="3136160">
                  <a:extLst>
                    <a:ext uri="{9D8B030D-6E8A-4147-A177-3AD203B41FA5}">
                      <a16:colId xmlns:a16="http://schemas.microsoft.com/office/drawing/2014/main" xmlns="" val="633137985"/>
                    </a:ext>
                  </a:extLst>
                </a:gridCol>
              </a:tblGrid>
              <a:tr h="268123">
                <a:tc>
                  <a:txBody>
                    <a:bodyPr/>
                    <a:lstStyle/>
                    <a:p>
                      <a:pPr marL="0" indent="0">
                        <a:lnSpc>
                          <a:spcPct val="100000"/>
                        </a:lnSpc>
                        <a:spcAft>
                          <a:spcPts val="0"/>
                        </a:spcAft>
                        <a:buFont typeface="Calibri" panose="020F0502020204030204" pitchFamily="34" charset="0"/>
                        <a:buNone/>
                      </a:pPr>
                      <a:r>
                        <a:rPr lang="en-US" sz="1400" kern="1200" dirty="0">
                          <a:solidFill>
                            <a:schemeClr val="tx1"/>
                          </a:solidFill>
                          <a:effectLst/>
                        </a:rPr>
                        <a:t>Stage/Status</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1448" marR="21448" marT="10724" marB="10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indent="0">
                        <a:lnSpc>
                          <a:spcPct val="100000"/>
                        </a:lnSpc>
                        <a:spcAft>
                          <a:spcPts val="0"/>
                        </a:spcAft>
                        <a:buFont typeface="Calibri" panose="020F0502020204030204" pitchFamily="34" charset="0"/>
                        <a:buNone/>
                      </a:pPr>
                      <a:r>
                        <a:rPr lang="en-ZA" sz="1400" kern="1200" dirty="0">
                          <a:solidFill>
                            <a:schemeClr val="tx1"/>
                          </a:solidFill>
                          <a:effectLst/>
                        </a:rPr>
                        <a:t>Proposed approach/ Way forward</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1448" marR="21448" marT="10724" marB="10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indent="0">
                        <a:lnSpc>
                          <a:spcPct val="100000"/>
                        </a:lnSpc>
                        <a:spcAft>
                          <a:spcPts val="0"/>
                        </a:spcAft>
                        <a:buFont typeface="Calibri" panose="020F0502020204030204" pitchFamily="34" charset="0"/>
                        <a:buNone/>
                      </a:pPr>
                      <a:r>
                        <a:rPr lang="en-US" sz="1400" kern="1200" dirty="0">
                          <a:solidFill>
                            <a:schemeClr val="tx1"/>
                          </a:solidFill>
                          <a:effectLst/>
                        </a:rPr>
                        <a:t>Timeframes</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1448" marR="21448" marT="10724" marB="10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518324114"/>
                  </a:ext>
                </a:extLst>
              </a:tr>
              <a:tr h="198514">
                <a:tc gridSpan="3">
                  <a:txBody>
                    <a:bodyPr/>
                    <a:lstStyle/>
                    <a:p>
                      <a:pPr marL="0" indent="0">
                        <a:lnSpc>
                          <a:spcPct val="100000"/>
                        </a:lnSpc>
                        <a:spcAft>
                          <a:spcPts val="800"/>
                        </a:spcAft>
                        <a:buFont typeface="Calibri" panose="020F0502020204030204" pitchFamily="34" charset="0"/>
                        <a:buNone/>
                      </a:pPr>
                      <a:r>
                        <a:rPr lang="en-US" sz="1000" dirty="0">
                          <a:effectLst/>
                          <a:latin typeface="Arial" panose="020B0604020202020204" pitchFamily="34" charset="0"/>
                          <a:cs typeface="Arial" panose="020B0604020202020204" pitchFamily="34" charset="0"/>
                        </a:rPr>
                        <a:t>BLUE STONE QUARY WALL </a:t>
                      </a:r>
                      <a:endParaRPr lang="en-GB" sz="1000" b="1" dirty="0">
                        <a:effectLst/>
                        <a:latin typeface="Arial" panose="020B0604020202020204" pitchFamily="34" charset="0"/>
                        <a:ea typeface="Calibri" panose="020F0502020204030204" pitchFamily="34" charset="0"/>
                        <a:cs typeface="Arial" panose="020B0604020202020204" pitchFamily="34" charset="0"/>
                      </a:endParaRPr>
                    </a:p>
                  </a:txBody>
                  <a:tcPr marL="21448" marR="21448" marT="10724" marB="10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2941848776"/>
                  </a:ext>
                </a:extLst>
              </a:tr>
              <a:tr h="1416672">
                <a:tc>
                  <a:txBody>
                    <a:bodyPr/>
                    <a:lstStyle/>
                    <a:p>
                      <a:pPr marL="0" indent="0">
                        <a:lnSpc>
                          <a:spcPct val="100000"/>
                        </a:lnSpc>
                        <a:spcAft>
                          <a:spcPts val="0"/>
                        </a:spcAft>
                        <a:buFont typeface="Calibri" panose="020F0502020204030204" pitchFamily="34" charset="0"/>
                        <a:buNone/>
                      </a:pPr>
                      <a:r>
                        <a:rPr lang="en-US" sz="1000" kern="1200" dirty="0">
                          <a:effectLst/>
                          <a:latin typeface="Arial" panose="020B0604020202020204" pitchFamily="34" charset="0"/>
                          <a:cs typeface="Arial" panose="020B0604020202020204" pitchFamily="34" charset="0"/>
                        </a:rPr>
                        <a:t>Stage 4 (Documentation and Procurement) – Complete</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21448" marR="21448" marT="10724" marB="10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lvl="0" indent="-171450">
                        <a:lnSpc>
                          <a:spcPct val="100000"/>
                        </a:lnSpc>
                        <a:spcAft>
                          <a:spcPts val="0"/>
                        </a:spcAft>
                        <a:buFont typeface="Arial" panose="020B0604020202020204" pitchFamily="34" charset="0"/>
                        <a:buChar char="•"/>
                        <a:tabLst>
                          <a:tab pos="-54610" algn="l"/>
                        </a:tabLst>
                      </a:pPr>
                      <a:r>
                        <a:rPr lang="en-ZA" sz="1000" kern="1200" dirty="0">
                          <a:effectLst/>
                          <a:latin typeface="Arial" panose="020B0604020202020204" pitchFamily="34" charset="0"/>
                          <a:cs typeface="Arial" panose="020B0604020202020204" pitchFamily="34" charset="0"/>
                        </a:rPr>
                        <a:t>RIM will take over the project:  </a:t>
                      </a:r>
                      <a:endParaRPr lang="en-GB" sz="1000" kern="1200" dirty="0">
                        <a:effectLst/>
                        <a:latin typeface="Arial" panose="020B0604020202020204" pitchFamily="34" charset="0"/>
                        <a:cs typeface="Arial" panose="020B0604020202020204" pitchFamily="34" charset="0"/>
                      </a:endParaRPr>
                    </a:p>
                    <a:p>
                      <a:pPr marL="171450" lvl="0" indent="-171450">
                        <a:lnSpc>
                          <a:spcPct val="100000"/>
                        </a:lnSpc>
                        <a:spcAft>
                          <a:spcPts val="0"/>
                        </a:spcAft>
                        <a:buFont typeface="Arial" panose="020B0604020202020204" pitchFamily="34" charset="0"/>
                        <a:buChar char="•"/>
                        <a:tabLst>
                          <a:tab pos="-54610" algn="l"/>
                        </a:tabLst>
                      </a:pPr>
                      <a:r>
                        <a:rPr lang="en-ZA" sz="1000" kern="1200" dirty="0">
                          <a:effectLst/>
                          <a:latin typeface="Arial" panose="020B0604020202020204" pitchFamily="34" charset="0"/>
                          <a:cs typeface="Arial" panose="020B0604020202020204" pitchFamily="34" charset="0"/>
                        </a:rPr>
                        <a:t>The Technical Proposal for implementation has been drawn.</a:t>
                      </a:r>
                      <a:endParaRPr lang="en-GB" sz="1000" kern="1200" dirty="0">
                        <a:effectLst/>
                        <a:latin typeface="Arial" panose="020B0604020202020204" pitchFamily="34" charset="0"/>
                        <a:cs typeface="Arial" panose="020B0604020202020204" pitchFamily="34" charset="0"/>
                      </a:endParaRPr>
                    </a:p>
                    <a:p>
                      <a:pPr marL="171450" lvl="0" indent="-171450">
                        <a:lnSpc>
                          <a:spcPct val="100000"/>
                        </a:lnSpc>
                        <a:spcAft>
                          <a:spcPts val="0"/>
                        </a:spcAft>
                        <a:buFont typeface="Arial" panose="020B0604020202020204" pitchFamily="34" charset="0"/>
                        <a:buChar char="•"/>
                        <a:tabLst>
                          <a:tab pos="-54610" algn="l"/>
                        </a:tabLst>
                      </a:pPr>
                      <a:r>
                        <a:rPr lang="en-ZA" sz="1000" kern="1200" dirty="0">
                          <a:effectLst/>
                          <a:latin typeface="Arial" panose="020B0604020202020204" pitchFamily="34" charset="0"/>
                          <a:cs typeface="Arial" panose="020B0604020202020204" pitchFamily="34" charset="0"/>
                        </a:rPr>
                        <a:t>The appointment of a conservation/ restoration specialist has started (to design and implement the restoration in consultation with Ex-political prisoners).  </a:t>
                      </a:r>
                      <a:endParaRPr lang="en-GB" sz="1000" kern="1200" dirty="0">
                        <a:effectLst/>
                        <a:latin typeface="Arial" panose="020B0604020202020204" pitchFamily="34" charset="0"/>
                        <a:cs typeface="Arial" panose="020B0604020202020204" pitchFamily="34" charset="0"/>
                      </a:endParaRPr>
                    </a:p>
                    <a:p>
                      <a:pPr marL="171450" lvl="0" indent="-171450">
                        <a:lnSpc>
                          <a:spcPct val="100000"/>
                        </a:lnSpc>
                        <a:spcAft>
                          <a:spcPts val="0"/>
                        </a:spcAft>
                        <a:buFont typeface="Arial" panose="020B0604020202020204" pitchFamily="34" charset="0"/>
                        <a:buChar char="•"/>
                        <a:tabLst>
                          <a:tab pos="-54610" algn="l"/>
                        </a:tabLst>
                      </a:pPr>
                      <a:r>
                        <a:rPr lang="en-ZA" sz="1000" kern="1200" dirty="0">
                          <a:effectLst/>
                          <a:latin typeface="Arial" panose="020B0604020202020204" pitchFamily="34" charset="0"/>
                          <a:cs typeface="Arial" panose="020B0604020202020204" pitchFamily="34" charset="0"/>
                        </a:rPr>
                        <a:t>The specialist will manage the wall restoration with the advise of Ex-political prisoners to ensure </a:t>
                      </a:r>
                      <a:r>
                        <a:rPr lang="en-ZA" sz="1000" kern="1200" dirty="0" smtClean="0">
                          <a:effectLst/>
                          <a:latin typeface="Arial" panose="020B0604020202020204" pitchFamily="34" charset="0"/>
                          <a:cs typeface="Arial" panose="020B0604020202020204" pitchFamily="34" charset="0"/>
                        </a:rPr>
                        <a:t>authenticity</a:t>
                      </a:r>
                    </a:p>
                    <a:p>
                      <a:pPr marL="171450" lvl="0" indent="-171450">
                        <a:lnSpc>
                          <a:spcPct val="100000"/>
                        </a:lnSpc>
                        <a:spcAft>
                          <a:spcPts val="0"/>
                        </a:spcAft>
                        <a:buFont typeface="Calibri" panose="020F0502020204030204" pitchFamily="34" charset="0"/>
                        <a:buChar char="•"/>
                        <a:tabLst>
                          <a:tab pos="-54610" algn="l"/>
                        </a:tabLst>
                      </a:pPr>
                      <a:endParaRPr lang="en-GB" sz="1000" kern="1200" dirty="0">
                        <a:solidFill>
                          <a:schemeClr val="dk1"/>
                        </a:solidFill>
                        <a:effectLst/>
                        <a:latin typeface="Arial" panose="020B0604020202020204" pitchFamily="34" charset="0"/>
                        <a:ea typeface="+mn-ea"/>
                        <a:cs typeface="Arial" panose="020B0604020202020204" pitchFamily="34" charset="0"/>
                      </a:endParaRPr>
                    </a:p>
                  </a:txBody>
                  <a:tcPr marL="21448" marR="21448" marT="10724" marB="10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nSpc>
                          <a:spcPct val="100000"/>
                        </a:lnSpc>
                        <a:spcAft>
                          <a:spcPts val="0"/>
                        </a:spcAft>
                        <a:buFont typeface="Calibri" panose="020F0502020204030204" pitchFamily="34" charset="0"/>
                        <a:buChar char="•"/>
                      </a:pPr>
                      <a:r>
                        <a:rPr lang="en-ZA" sz="1000" kern="1200" dirty="0">
                          <a:effectLst/>
                          <a:latin typeface="Arial" panose="020B0604020202020204" pitchFamily="34" charset="0"/>
                          <a:cs typeface="Arial" panose="020B0604020202020204" pitchFamily="34" charset="0"/>
                        </a:rPr>
                        <a:t>Construction to start end of September 2018 for 12 Months </a:t>
                      </a:r>
                      <a:endParaRPr lang="en-GB" sz="1000" dirty="0">
                        <a:effectLst/>
                        <a:latin typeface="Arial" panose="020B0604020202020204" pitchFamily="34" charset="0"/>
                        <a:cs typeface="Arial" panose="020B0604020202020204" pitchFamily="34" charset="0"/>
                      </a:endParaRPr>
                    </a:p>
                    <a:p>
                      <a:pPr>
                        <a:lnSpc>
                          <a:spcPct val="107000"/>
                        </a:lnSpc>
                        <a:spcAft>
                          <a:spcPts val="800"/>
                        </a:spcAft>
                      </a:pPr>
                      <a:r>
                        <a:rPr lang="en-GB" sz="1000" dirty="0">
                          <a:effectLst/>
                          <a:latin typeface="Arial" panose="020B0604020202020204" pitchFamily="34" charset="0"/>
                          <a:cs typeface="Arial" panose="020B0604020202020204" pitchFamily="34" charset="0"/>
                        </a:rPr>
                        <a:t> </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21448" marR="21448" marT="10724" marB="10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434167709"/>
                  </a:ext>
                </a:extLst>
              </a:tr>
              <a:tr h="198514">
                <a:tc gridSpan="3">
                  <a:txBody>
                    <a:bodyPr/>
                    <a:lstStyle/>
                    <a:p>
                      <a:pPr marL="0" indent="0">
                        <a:lnSpc>
                          <a:spcPct val="100000"/>
                        </a:lnSpc>
                        <a:spcAft>
                          <a:spcPts val="800"/>
                        </a:spcAft>
                        <a:buFont typeface="Calibri" panose="020F0502020204030204" pitchFamily="34" charset="0"/>
                        <a:buNone/>
                      </a:pPr>
                      <a:r>
                        <a:rPr lang="en-US" sz="1000" kern="1200" dirty="0">
                          <a:effectLst/>
                          <a:latin typeface="Arial" panose="020B0604020202020204" pitchFamily="34" charset="0"/>
                          <a:cs typeface="Arial" panose="020B0604020202020204" pitchFamily="34" charset="0"/>
                        </a:rPr>
                        <a:t>DESALINATION PLANT</a:t>
                      </a:r>
                      <a:endParaRPr lang="en-GB" sz="1000" b="1" kern="1200" dirty="0">
                        <a:solidFill>
                          <a:schemeClr val="dk1"/>
                        </a:solidFill>
                        <a:effectLst/>
                        <a:latin typeface="Arial" panose="020B0604020202020204" pitchFamily="34" charset="0"/>
                        <a:ea typeface="+mn-ea"/>
                        <a:cs typeface="Arial" panose="020B0604020202020204" pitchFamily="34" charset="0"/>
                      </a:endParaRPr>
                    </a:p>
                  </a:txBody>
                  <a:tcPr marL="21448" marR="21448" marT="10724" marB="10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3467130307"/>
                  </a:ext>
                </a:extLst>
              </a:tr>
              <a:tr h="1050008">
                <a:tc>
                  <a:txBody>
                    <a:bodyPr/>
                    <a:lstStyle/>
                    <a:p>
                      <a:pPr marL="0" indent="0">
                        <a:lnSpc>
                          <a:spcPct val="100000"/>
                        </a:lnSpc>
                        <a:spcAft>
                          <a:spcPts val="0"/>
                        </a:spcAft>
                        <a:buFont typeface="Calibri" panose="020F0502020204030204" pitchFamily="34" charset="0"/>
                        <a:buNone/>
                      </a:pPr>
                      <a:r>
                        <a:rPr lang="en-US" sz="1000" kern="1200" dirty="0">
                          <a:effectLst/>
                          <a:latin typeface="Arial" panose="020B0604020202020204" pitchFamily="34" charset="0"/>
                          <a:cs typeface="Arial" panose="020B0604020202020204" pitchFamily="34" charset="0"/>
                        </a:rPr>
                        <a:t>Stage 4 (Documentation and Procurement)  – Not completed </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21448" marR="21448" marT="10724" marB="10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lvl="0" indent="-171450">
                        <a:lnSpc>
                          <a:spcPct val="100000"/>
                        </a:lnSpc>
                        <a:spcAft>
                          <a:spcPts val="0"/>
                        </a:spcAft>
                        <a:buFont typeface="Arial" panose="020B0604020202020204" pitchFamily="34" charset="0"/>
                        <a:buChar char="•"/>
                        <a:tabLst>
                          <a:tab pos="-54610" algn="l"/>
                        </a:tabLst>
                      </a:pPr>
                      <a:r>
                        <a:rPr lang="en-ZA" sz="1000" kern="1200" dirty="0">
                          <a:effectLst/>
                          <a:latin typeface="Arial" panose="020B0604020202020204" pitchFamily="34" charset="0"/>
                          <a:cs typeface="Arial" panose="020B0604020202020204" pitchFamily="34" charset="0"/>
                        </a:rPr>
                        <a:t>DPW to proceed with implementation of the project.  </a:t>
                      </a:r>
                      <a:endParaRPr lang="en-GB" sz="1000" kern="1200" dirty="0">
                        <a:effectLst/>
                        <a:latin typeface="Arial" panose="020B0604020202020204" pitchFamily="34" charset="0"/>
                        <a:cs typeface="Arial" panose="020B0604020202020204" pitchFamily="34" charset="0"/>
                      </a:endParaRPr>
                    </a:p>
                    <a:p>
                      <a:pPr marL="171450" lvl="0" indent="-171450">
                        <a:lnSpc>
                          <a:spcPct val="100000"/>
                        </a:lnSpc>
                        <a:spcAft>
                          <a:spcPts val="0"/>
                        </a:spcAft>
                        <a:buFont typeface="Arial" panose="020B0604020202020204" pitchFamily="34" charset="0"/>
                        <a:buChar char="•"/>
                        <a:tabLst>
                          <a:tab pos="-54610" algn="l"/>
                        </a:tabLst>
                      </a:pPr>
                      <a:r>
                        <a:rPr lang="en-ZA" sz="1000" kern="1200" dirty="0">
                          <a:effectLst/>
                          <a:latin typeface="Arial" panose="020B0604020202020204" pitchFamily="34" charset="0"/>
                          <a:cs typeface="Arial" panose="020B0604020202020204" pitchFamily="34" charset="0"/>
                        </a:rPr>
                        <a:t>The proposed new project sequence approach to be the investigation of the existing reticulation and the sea water intake before the plant upgrade.</a:t>
                      </a:r>
                      <a:endParaRPr lang="en-GB" sz="1000" kern="1200" dirty="0">
                        <a:solidFill>
                          <a:schemeClr val="dk1"/>
                        </a:solidFill>
                        <a:effectLst/>
                        <a:latin typeface="Arial" panose="020B0604020202020204" pitchFamily="34" charset="0"/>
                        <a:ea typeface="+mn-ea"/>
                        <a:cs typeface="Arial" panose="020B0604020202020204" pitchFamily="34" charset="0"/>
                      </a:endParaRPr>
                    </a:p>
                  </a:txBody>
                  <a:tcPr marL="21448" marR="21448" marT="10724" marB="10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lvl="0" indent="-171450">
                        <a:lnSpc>
                          <a:spcPct val="100000"/>
                        </a:lnSpc>
                        <a:spcAft>
                          <a:spcPts val="0"/>
                        </a:spcAft>
                        <a:buFont typeface="Arial" panose="020B0604020202020204" pitchFamily="34" charset="0"/>
                        <a:buChar char="•"/>
                        <a:tabLst>
                          <a:tab pos="-54610" algn="l"/>
                        </a:tabLst>
                      </a:pPr>
                      <a:r>
                        <a:rPr lang="en-ZA" sz="1000" kern="1200" dirty="0">
                          <a:effectLst/>
                          <a:latin typeface="Arial" panose="020B0604020202020204" pitchFamily="34" charset="0"/>
                          <a:cs typeface="Arial" panose="020B0604020202020204" pitchFamily="34" charset="0"/>
                        </a:rPr>
                        <a:t>Investigations, designs, budget revisions and tender process over Q2/4 2018 </a:t>
                      </a:r>
                      <a:endParaRPr lang="en-GB" sz="1000" dirty="0">
                        <a:effectLst/>
                        <a:latin typeface="Arial" panose="020B0604020202020204" pitchFamily="34" charset="0"/>
                        <a:cs typeface="Arial" panose="020B0604020202020204" pitchFamily="34" charset="0"/>
                      </a:endParaRPr>
                    </a:p>
                    <a:p>
                      <a:pPr marL="171450" lvl="0" indent="-171450">
                        <a:lnSpc>
                          <a:spcPct val="100000"/>
                        </a:lnSpc>
                        <a:spcAft>
                          <a:spcPts val="0"/>
                        </a:spcAft>
                        <a:buFont typeface="Arial" panose="020B0604020202020204" pitchFamily="34" charset="0"/>
                        <a:buChar char="•"/>
                        <a:tabLst>
                          <a:tab pos="-54610" algn="l"/>
                        </a:tabLst>
                      </a:pPr>
                      <a:r>
                        <a:rPr lang="en-ZA" sz="1000" kern="1200" dirty="0">
                          <a:effectLst/>
                          <a:latin typeface="Arial" panose="020B0604020202020204" pitchFamily="34" charset="0"/>
                          <a:cs typeface="Arial" panose="020B0604020202020204" pitchFamily="34" charset="0"/>
                        </a:rPr>
                        <a:t>Construction for reticulation to start from Q2 of 2018/19 (on available budget)</a:t>
                      </a:r>
                      <a:endParaRPr lang="en-GB" sz="1000" dirty="0">
                        <a:effectLst/>
                        <a:latin typeface="Arial" panose="020B0604020202020204" pitchFamily="34" charset="0"/>
                        <a:cs typeface="Arial" panose="020B0604020202020204" pitchFamily="34" charset="0"/>
                      </a:endParaRPr>
                    </a:p>
                    <a:p>
                      <a:pPr marL="171450" lvl="0" indent="-171450">
                        <a:lnSpc>
                          <a:spcPct val="100000"/>
                        </a:lnSpc>
                        <a:spcAft>
                          <a:spcPts val="0"/>
                        </a:spcAft>
                        <a:buFont typeface="Arial" panose="020B0604020202020204" pitchFamily="34" charset="0"/>
                        <a:buChar char="•"/>
                        <a:tabLst>
                          <a:tab pos="-54610" algn="l"/>
                        </a:tabLst>
                      </a:pPr>
                      <a:r>
                        <a:rPr lang="en-ZA" sz="1000" kern="1200" dirty="0">
                          <a:effectLst/>
                          <a:latin typeface="Arial" panose="020B0604020202020204" pitchFamily="34" charset="0"/>
                          <a:cs typeface="Arial" panose="020B0604020202020204" pitchFamily="34" charset="0"/>
                        </a:rPr>
                        <a:t>New budgets addressed in AUMP by June 2019</a:t>
                      </a:r>
                      <a:endParaRPr lang="en-GB" sz="1000" dirty="0">
                        <a:effectLst/>
                        <a:latin typeface="Arial" panose="020B0604020202020204" pitchFamily="34" charset="0"/>
                        <a:cs typeface="Arial" panose="020B0604020202020204" pitchFamily="34" charset="0"/>
                      </a:endParaRPr>
                    </a:p>
                    <a:p>
                      <a:pPr>
                        <a:lnSpc>
                          <a:spcPct val="107000"/>
                        </a:lnSpc>
                        <a:spcAft>
                          <a:spcPts val="800"/>
                        </a:spcAft>
                      </a:pPr>
                      <a:r>
                        <a:rPr lang="en-GB" sz="1000" dirty="0">
                          <a:effectLst/>
                          <a:latin typeface="Arial" panose="020B0604020202020204" pitchFamily="34" charset="0"/>
                          <a:cs typeface="Arial" panose="020B0604020202020204" pitchFamily="34" charset="0"/>
                        </a:rPr>
                        <a:t> </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21448" marR="21448" marT="10724" marB="10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610189554"/>
                  </a:ext>
                </a:extLst>
              </a:tr>
              <a:tr h="198514">
                <a:tc gridSpan="3">
                  <a:txBody>
                    <a:bodyPr/>
                    <a:lstStyle/>
                    <a:p>
                      <a:pPr marL="0" indent="0">
                        <a:lnSpc>
                          <a:spcPct val="100000"/>
                        </a:lnSpc>
                        <a:spcAft>
                          <a:spcPts val="800"/>
                        </a:spcAft>
                        <a:buFont typeface="Calibri" panose="020F0502020204030204" pitchFamily="34" charset="0"/>
                        <a:buNone/>
                      </a:pPr>
                      <a:r>
                        <a:rPr lang="en-US" sz="1000" kern="1200" dirty="0">
                          <a:effectLst/>
                          <a:latin typeface="Arial" panose="020B0604020202020204" pitchFamily="34" charset="0"/>
                          <a:cs typeface="Arial" panose="020B0604020202020204" pitchFamily="34" charset="0"/>
                        </a:rPr>
                        <a:t>NEW FLOATING JETTY</a:t>
                      </a:r>
                      <a:endParaRPr lang="en-GB" sz="1000" b="1" dirty="0">
                        <a:effectLst/>
                        <a:latin typeface="Arial" panose="020B0604020202020204" pitchFamily="34" charset="0"/>
                        <a:ea typeface="Calibri" panose="020F0502020204030204" pitchFamily="34" charset="0"/>
                        <a:cs typeface="Arial" panose="020B0604020202020204" pitchFamily="34" charset="0"/>
                      </a:endParaRPr>
                    </a:p>
                  </a:txBody>
                  <a:tcPr marL="21448" marR="21448" marT="10724" marB="10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2999954927"/>
                  </a:ext>
                </a:extLst>
              </a:tr>
              <a:tr h="373754">
                <a:tc>
                  <a:txBody>
                    <a:bodyPr/>
                    <a:lstStyle/>
                    <a:p>
                      <a:pPr marL="0" indent="0">
                        <a:lnSpc>
                          <a:spcPct val="100000"/>
                        </a:lnSpc>
                        <a:spcAft>
                          <a:spcPts val="0"/>
                        </a:spcAft>
                        <a:buFont typeface="Calibri" panose="020F0502020204030204" pitchFamily="34" charset="0"/>
                        <a:buNone/>
                      </a:pPr>
                      <a:r>
                        <a:rPr lang="en-US" sz="1000" kern="1200" dirty="0">
                          <a:effectLst/>
                          <a:latin typeface="Arial" panose="020B0604020202020204" pitchFamily="34" charset="0"/>
                          <a:cs typeface="Arial" panose="020B0604020202020204" pitchFamily="34" charset="0"/>
                        </a:rPr>
                        <a:t>Stage 5 (construction) – Complete </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21448" marR="21448" marT="10724" marB="10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nSpc>
                          <a:spcPct val="100000"/>
                        </a:lnSpc>
                        <a:spcAft>
                          <a:spcPts val="0"/>
                        </a:spcAft>
                        <a:buFont typeface="Calibri" panose="020F0502020204030204" pitchFamily="34" charset="0"/>
                        <a:buChar char="•"/>
                      </a:pPr>
                      <a:r>
                        <a:rPr lang="en-ZA" sz="1000" kern="1200" dirty="0">
                          <a:effectLst/>
                          <a:latin typeface="Arial" panose="020B0604020202020204" pitchFamily="34" charset="0"/>
                          <a:cs typeface="Arial" panose="020B0604020202020204" pitchFamily="34" charset="0"/>
                        </a:rPr>
                        <a:t>N/A – Project complete.</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21448" marR="21448" marT="10724" marB="10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nSpc>
                          <a:spcPct val="100000"/>
                        </a:lnSpc>
                        <a:spcAft>
                          <a:spcPts val="0"/>
                        </a:spcAft>
                        <a:buFont typeface="Calibri" panose="020F0502020204030204" pitchFamily="34" charset="0"/>
                        <a:buChar char="•"/>
                      </a:pPr>
                      <a:r>
                        <a:rPr lang="en-US" sz="1000" kern="1200" dirty="0">
                          <a:effectLst/>
                          <a:latin typeface="Arial" panose="020B0604020202020204" pitchFamily="34" charset="0"/>
                          <a:cs typeface="Arial" panose="020B0604020202020204" pitchFamily="34" charset="0"/>
                        </a:rPr>
                        <a:t> N/A</a:t>
                      </a:r>
                      <a:endParaRPr lang="en-GB" sz="1000" dirty="0">
                        <a:effectLst/>
                        <a:latin typeface="Arial" panose="020B0604020202020204" pitchFamily="34" charset="0"/>
                        <a:cs typeface="Arial" panose="020B0604020202020204" pitchFamily="34" charset="0"/>
                      </a:endParaRPr>
                    </a:p>
                    <a:p>
                      <a:pPr>
                        <a:lnSpc>
                          <a:spcPct val="107000"/>
                        </a:lnSpc>
                        <a:spcAft>
                          <a:spcPts val="800"/>
                        </a:spcAft>
                      </a:pPr>
                      <a:r>
                        <a:rPr lang="en-GB" sz="1000" dirty="0">
                          <a:effectLst/>
                          <a:latin typeface="Arial" panose="020B0604020202020204" pitchFamily="34" charset="0"/>
                          <a:cs typeface="Arial" panose="020B0604020202020204" pitchFamily="34" charset="0"/>
                        </a:rPr>
                        <a:t> </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21448" marR="21448" marT="10724" marB="10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90232414"/>
                  </a:ext>
                </a:extLst>
              </a:tr>
              <a:tr h="198514">
                <a:tc gridSpan="3">
                  <a:txBody>
                    <a:bodyPr/>
                    <a:lstStyle/>
                    <a:p>
                      <a:pPr marL="0" indent="0">
                        <a:lnSpc>
                          <a:spcPct val="100000"/>
                        </a:lnSpc>
                        <a:spcAft>
                          <a:spcPts val="800"/>
                        </a:spcAft>
                        <a:buFont typeface="Calibri" panose="020F0502020204030204" pitchFamily="34" charset="0"/>
                        <a:buNone/>
                      </a:pPr>
                      <a:r>
                        <a:rPr lang="en-US" sz="1000" kern="1200" dirty="0">
                          <a:effectLst/>
                          <a:latin typeface="Arial" panose="020B0604020202020204" pitchFamily="34" charset="0"/>
                          <a:cs typeface="Arial" panose="020B0604020202020204" pitchFamily="34" charset="0"/>
                        </a:rPr>
                        <a:t>WASTE WATER TREATMENT PLANT</a:t>
                      </a:r>
                      <a:endParaRPr lang="en-GB" sz="1000" b="1" dirty="0">
                        <a:effectLst/>
                        <a:latin typeface="Arial" panose="020B0604020202020204" pitchFamily="34" charset="0"/>
                        <a:ea typeface="Calibri" panose="020F0502020204030204" pitchFamily="34" charset="0"/>
                        <a:cs typeface="Arial" panose="020B0604020202020204" pitchFamily="34" charset="0"/>
                      </a:endParaRPr>
                    </a:p>
                  </a:txBody>
                  <a:tcPr marL="21448" marR="21448" marT="10724" marB="10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2531433415"/>
                  </a:ext>
                </a:extLst>
              </a:tr>
              <a:tr h="579280">
                <a:tc>
                  <a:txBody>
                    <a:bodyPr/>
                    <a:lstStyle/>
                    <a:p>
                      <a:pPr marL="0" indent="0">
                        <a:lnSpc>
                          <a:spcPct val="100000"/>
                        </a:lnSpc>
                        <a:spcAft>
                          <a:spcPts val="0"/>
                        </a:spcAft>
                        <a:buFont typeface="Calibri" panose="020F0502020204030204" pitchFamily="34" charset="0"/>
                        <a:buNone/>
                      </a:pPr>
                      <a:r>
                        <a:rPr lang="en-US" sz="1000" kern="1200" dirty="0">
                          <a:effectLst/>
                          <a:latin typeface="Arial" panose="020B0604020202020204" pitchFamily="34" charset="0"/>
                          <a:cs typeface="Arial" panose="020B0604020202020204" pitchFamily="34" charset="0"/>
                        </a:rPr>
                        <a:t>Stage 4  (Documentation and Procurement) – Complete </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21448" marR="21448" marT="10724" marB="10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lvl="0" indent="-171450">
                        <a:lnSpc>
                          <a:spcPct val="100000"/>
                        </a:lnSpc>
                        <a:spcAft>
                          <a:spcPts val="0"/>
                        </a:spcAft>
                        <a:buFont typeface="Arial" panose="020B0604020202020204" pitchFamily="34" charset="0"/>
                        <a:buChar char="•"/>
                        <a:tabLst>
                          <a:tab pos="-54610" algn="l"/>
                        </a:tabLst>
                      </a:pPr>
                      <a:r>
                        <a:rPr lang="en-ZA" sz="1000" kern="1200" dirty="0">
                          <a:effectLst/>
                          <a:latin typeface="Arial" panose="020B0604020202020204" pitchFamily="34" charset="0"/>
                          <a:cs typeface="Arial" panose="020B0604020202020204" pitchFamily="34" charset="0"/>
                        </a:rPr>
                        <a:t>DPW to proceed with implementation of the project. </a:t>
                      </a:r>
                      <a:endParaRPr lang="en-GB" sz="1000" dirty="0">
                        <a:effectLst/>
                        <a:latin typeface="Arial" panose="020B0604020202020204" pitchFamily="34" charset="0"/>
                        <a:cs typeface="Arial" panose="020B0604020202020204" pitchFamily="34" charset="0"/>
                      </a:endParaRPr>
                    </a:p>
                    <a:p>
                      <a:pPr marL="171450" lvl="0" indent="-171450">
                        <a:lnSpc>
                          <a:spcPct val="100000"/>
                        </a:lnSpc>
                        <a:spcAft>
                          <a:spcPts val="0"/>
                        </a:spcAft>
                        <a:buFont typeface="Arial" panose="020B0604020202020204" pitchFamily="34" charset="0"/>
                        <a:buChar char="•"/>
                        <a:tabLst>
                          <a:tab pos="-54610" algn="l"/>
                        </a:tabLst>
                      </a:pPr>
                      <a:r>
                        <a:rPr lang="en-ZA" sz="1000" kern="1200" dirty="0">
                          <a:effectLst/>
                          <a:latin typeface="Arial" panose="020B0604020202020204" pitchFamily="34" charset="0"/>
                          <a:cs typeface="Arial" panose="020B0604020202020204" pitchFamily="34" charset="0"/>
                        </a:rPr>
                        <a:t>Proposed new procurement process to allow for alternative designs and technical solutions.  </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21448" marR="21448" marT="10724" marB="10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lvl="0" indent="-171450">
                        <a:lnSpc>
                          <a:spcPct val="100000"/>
                        </a:lnSpc>
                        <a:spcAft>
                          <a:spcPts val="0"/>
                        </a:spcAft>
                        <a:buFont typeface="Arial" panose="020B0604020202020204" pitchFamily="34" charset="0"/>
                        <a:buChar char="•"/>
                        <a:tabLst>
                          <a:tab pos="-54610" algn="l"/>
                        </a:tabLst>
                      </a:pPr>
                      <a:r>
                        <a:rPr lang="en-ZA" sz="1000" kern="1200" dirty="0">
                          <a:effectLst/>
                          <a:latin typeface="Arial" panose="020B0604020202020204" pitchFamily="34" charset="0"/>
                          <a:cs typeface="Arial" panose="020B0604020202020204" pitchFamily="34" charset="0"/>
                        </a:rPr>
                        <a:t>Procurement to start September 2018 </a:t>
                      </a:r>
                      <a:endParaRPr lang="en-GB" sz="1000" dirty="0">
                        <a:effectLst/>
                        <a:latin typeface="Arial" panose="020B0604020202020204" pitchFamily="34" charset="0"/>
                        <a:cs typeface="Arial" panose="020B0604020202020204" pitchFamily="34" charset="0"/>
                      </a:endParaRPr>
                    </a:p>
                    <a:p>
                      <a:pPr marL="171450" lvl="0" indent="-171450">
                        <a:lnSpc>
                          <a:spcPct val="100000"/>
                        </a:lnSpc>
                        <a:spcAft>
                          <a:spcPts val="0"/>
                        </a:spcAft>
                        <a:buFont typeface="Arial" panose="020B0604020202020204" pitchFamily="34" charset="0"/>
                        <a:buChar char="•"/>
                        <a:tabLst>
                          <a:tab pos="-54610" algn="l"/>
                        </a:tabLst>
                      </a:pPr>
                      <a:r>
                        <a:rPr lang="en-ZA" sz="1000" kern="1200" dirty="0">
                          <a:effectLst/>
                          <a:latin typeface="Arial" panose="020B0604020202020204" pitchFamily="34" charset="0"/>
                          <a:cs typeface="Arial" panose="020B0604020202020204" pitchFamily="34" charset="0"/>
                        </a:rPr>
                        <a:t>Construction to start Q1 of </a:t>
                      </a:r>
                      <a:r>
                        <a:rPr lang="en-ZA" sz="1000" kern="1200" dirty="0" smtClean="0">
                          <a:effectLst/>
                          <a:latin typeface="Arial" panose="020B0604020202020204" pitchFamily="34" charset="0"/>
                          <a:cs typeface="Arial" panose="020B0604020202020204" pitchFamily="34" charset="0"/>
                        </a:rPr>
                        <a:t>2019/20</a:t>
                      </a:r>
                      <a:endParaRPr lang="en-GB" sz="1000" dirty="0">
                        <a:effectLst/>
                        <a:latin typeface="Arial" panose="020B0604020202020204" pitchFamily="34" charset="0"/>
                        <a:cs typeface="Arial" panose="020B0604020202020204" pitchFamily="34" charset="0"/>
                      </a:endParaRPr>
                    </a:p>
                    <a:p>
                      <a:pPr>
                        <a:lnSpc>
                          <a:spcPct val="107000"/>
                        </a:lnSpc>
                        <a:spcAft>
                          <a:spcPts val="800"/>
                        </a:spcAft>
                      </a:pPr>
                      <a:r>
                        <a:rPr lang="en-GB" sz="1000" dirty="0">
                          <a:effectLst/>
                          <a:latin typeface="Arial" panose="020B0604020202020204" pitchFamily="34" charset="0"/>
                          <a:cs typeface="Arial" panose="020B0604020202020204" pitchFamily="34" charset="0"/>
                        </a:rPr>
                        <a:t> </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21448" marR="21448" marT="10724" marB="10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04360410"/>
                  </a:ext>
                </a:extLst>
              </a:tr>
              <a:tr h="198514">
                <a:tc gridSpan="3">
                  <a:txBody>
                    <a:bodyPr/>
                    <a:lstStyle/>
                    <a:p>
                      <a:pPr marL="0" indent="0">
                        <a:lnSpc>
                          <a:spcPct val="100000"/>
                        </a:lnSpc>
                        <a:spcAft>
                          <a:spcPts val="0"/>
                        </a:spcAft>
                        <a:buFont typeface="Calibri" panose="020F0502020204030204" pitchFamily="34" charset="0"/>
                        <a:buNone/>
                      </a:pPr>
                      <a:r>
                        <a:rPr lang="en-US" sz="1000" kern="1200" dirty="0">
                          <a:effectLst/>
                          <a:latin typeface="Arial" panose="020B0604020202020204" pitchFamily="34" charset="0"/>
                          <a:cs typeface="Arial" panose="020B0604020202020204" pitchFamily="34" charset="0"/>
                        </a:rPr>
                        <a:t>HARBOR SAFETY</a:t>
                      </a:r>
                      <a:endParaRPr lang="en-GB" sz="1000" b="1" dirty="0">
                        <a:effectLst/>
                        <a:latin typeface="Arial" panose="020B0604020202020204" pitchFamily="34" charset="0"/>
                        <a:ea typeface="Times New Roman" panose="02020603050405020304" pitchFamily="18" charset="0"/>
                        <a:cs typeface="Arial" panose="020B0604020202020204" pitchFamily="34" charset="0"/>
                      </a:endParaRPr>
                    </a:p>
                  </a:txBody>
                  <a:tcPr marL="21448" marR="21448" marT="10724" marB="10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539136137"/>
                  </a:ext>
                </a:extLst>
              </a:tr>
              <a:tr h="546559">
                <a:tc>
                  <a:txBody>
                    <a:bodyPr/>
                    <a:lstStyle/>
                    <a:p>
                      <a:pPr marL="0" indent="0">
                        <a:lnSpc>
                          <a:spcPct val="100000"/>
                        </a:lnSpc>
                        <a:spcAft>
                          <a:spcPts val="0"/>
                        </a:spcAft>
                        <a:buFont typeface="Calibri" panose="020F0502020204030204" pitchFamily="34" charset="0"/>
                        <a:buNone/>
                      </a:pPr>
                      <a:r>
                        <a:rPr lang="en-US" sz="1000" kern="1200" dirty="0">
                          <a:effectLst/>
                          <a:latin typeface="Arial" panose="020B0604020202020204" pitchFamily="34" charset="0"/>
                          <a:cs typeface="Arial" panose="020B0604020202020204" pitchFamily="34" charset="0"/>
                        </a:rPr>
                        <a:t>Stage 5 – Service provider has been appointed and currently manufacturing.</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21448" marR="21448" marT="10724" marB="10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nSpc>
                          <a:spcPct val="100000"/>
                        </a:lnSpc>
                        <a:spcAft>
                          <a:spcPts val="0"/>
                        </a:spcAft>
                        <a:buFont typeface="Calibri" panose="020F0502020204030204" pitchFamily="34" charset="0"/>
                        <a:buChar char="•"/>
                      </a:pPr>
                      <a:r>
                        <a:rPr lang="en-ZA" sz="1000" kern="1200" dirty="0">
                          <a:effectLst/>
                          <a:latin typeface="Arial" panose="020B0604020202020204" pitchFamily="34" charset="0"/>
                          <a:cs typeface="Arial" panose="020B0604020202020204" pitchFamily="34" charset="0"/>
                        </a:rPr>
                        <a:t>DPW to proceed with implementation of project.</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21448" marR="21448" marT="10724" marB="10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nSpc>
                          <a:spcPct val="100000"/>
                        </a:lnSpc>
                        <a:spcAft>
                          <a:spcPts val="0"/>
                        </a:spcAft>
                        <a:buFont typeface="Calibri" panose="020F0502020204030204" pitchFamily="34" charset="0"/>
                        <a:buChar char="•"/>
                      </a:pPr>
                      <a:r>
                        <a:rPr lang="en-ZA" sz="1000" kern="1200" dirty="0">
                          <a:effectLst/>
                          <a:latin typeface="Arial" panose="020B0604020202020204" pitchFamily="34" charset="0"/>
                          <a:cs typeface="Arial" panose="020B0604020202020204" pitchFamily="34" charset="0"/>
                        </a:rPr>
                        <a:t>3 Months </a:t>
                      </a:r>
                      <a:endParaRPr lang="en-GB" sz="1000" dirty="0">
                        <a:effectLst/>
                        <a:latin typeface="Arial" panose="020B0604020202020204" pitchFamily="34" charset="0"/>
                        <a:cs typeface="Arial" panose="020B0604020202020204" pitchFamily="34" charset="0"/>
                      </a:endParaRPr>
                    </a:p>
                    <a:p>
                      <a:pPr>
                        <a:lnSpc>
                          <a:spcPct val="107000"/>
                        </a:lnSpc>
                        <a:spcAft>
                          <a:spcPts val="800"/>
                        </a:spcAft>
                      </a:pPr>
                      <a:r>
                        <a:rPr lang="en-GB" sz="1000" dirty="0">
                          <a:effectLst/>
                          <a:latin typeface="Arial" panose="020B0604020202020204" pitchFamily="34" charset="0"/>
                          <a:cs typeface="Arial" panose="020B0604020202020204" pitchFamily="34" charset="0"/>
                        </a:rPr>
                        <a:t> </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21448" marR="21448" marT="10724" marB="10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48703857"/>
                  </a:ext>
                </a:extLst>
              </a:tr>
            </a:tbl>
          </a:graphicData>
        </a:graphic>
      </p:graphicFrame>
    </p:spTree>
    <p:extLst>
      <p:ext uri="{BB962C8B-B14F-4D97-AF65-F5344CB8AC3E}">
        <p14:creationId xmlns:p14="http://schemas.microsoft.com/office/powerpoint/2010/main" xmlns="" val="37282918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712968" cy="504056"/>
          </a:xfrm>
        </p:spPr>
        <p:txBody>
          <a:bodyPr>
            <a:noAutofit/>
          </a:bodyPr>
          <a:lstStyle/>
          <a:p>
            <a:pPr algn="ctr"/>
            <a:r>
              <a:rPr lang="en-US" dirty="0" smtClean="0">
                <a:latin typeface="Arial" panose="020B0604020202020204" pitchFamily="34" charset="0"/>
                <a:cs typeface="Arial" panose="020B0604020202020204" pitchFamily="34" charset="0"/>
              </a:rPr>
              <a:t>CAPEX </a:t>
            </a:r>
            <a:r>
              <a:rPr lang="en-US" dirty="0" smtClean="0"/>
              <a:t>PROJECTS</a:t>
            </a:r>
            <a:endParaRPr lang="en-ZA" dirty="0">
              <a:latin typeface="+mj-lt"/>
            </a:endParaRPr>
          </a:p>
        </p:txBody>
      </p:sp>
      <p:sp>
        <p:nvSpPr>
          <p:cNvPr id="5" name="Slide Number Placeholder 1"/>
          <p:cNvSpPr>
            <a:spLocks noGrp="1"/>
          </p:cNvSpPr>
          <p:nvPr>
            <p:ph type="sldNum" sz="quarter" idx="4"/>
          </p:nvPr>
        </p:nvSpPr>
        <p:spPr>
          <a:xfrm>
            <a:off x="8077200" y="6172200"/>
            <a:ext cx="609600" cy="365125"/>
          </a:xfrm>
        </p:spPr>
        <p:txBody>
          <a:bodyPr/>
          <a:lstStyle/>
          <a:p>
            <a:fld id="{3E4CC721-C717-4376-B6D6-9DC11BC22B18}" type="slidenum">
              <a:rPr lang="en-ZA" sz="1200" b="1" smtClean="0">
                <a:latin typeface="Arial" panose="020B0604020202020204" pitchFamily="34" charset="0"/>
                <a:cs typeface="Arial" panose="020B0604020202020204" pitchFamily="34" charset="0"/>
              </a:rPr>
              <a:pPr/>
              <a:t>17</a:t>
            </a:fld>
            <a:endParaRPr lang="en-ZA" sz="1200" b="1" dirty="0" smtClean="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3790511346"/>
              </p:ext>
            </p:extLst>
          </p:nvPr>
        </p:nvGraphicFramePr>
        <p:xfrm>
          <a:off x="611560" y="1196752"/>
          <a:ext cx="7560840" cy="3144393"/>
        </p:xfrm>
        <a:graphic>
          <a:graphicData uri="http://schemas.openxmlformats.org/drawingml/2006/table">
            <a:tbl>
              <a:tblPr>
                <a:tableStyleId>{616DA210-FB5B-4158-B5E0-FEB733F419BA}</a:tableStyleId>
              </a:tblPr>
              <a:tblGrid>
                <a:gridCol w="2088232">
                  <a:extLst>
                    <a:ext uri="{9D8B030D-6E8A-4147-A177-3AD203B41FA5}">
                      <a16:colId xmlns:a16="http://schemas.microsoft.com/office/drawing/2014/main" xmlns="" val="20000"/>
                    </a:ext>
                  </a:extLst>
                </a:gridCol>
                <a:gridCol w="1368152">
                  <a:extLst>
                    <a:ext uri="{9D8B030D-6E8A-4147-A177-3AD203B41FA5}">
                      <a16:colId xmlns:a16="http://schemas.microsoft.com/office/drawing/2014/main" xmlns="" val="20001"/>
                    </a:ext>
                  </a:extLst>
                </a:gridCol>
                <a:gridCol w="1368152">
                  <a:extLst>
                    <a:ext uri="{9D8B030D-6E8A-4147-A177-3AD203B41FA5}">
                      <a16:colId xmlns:a16="http://schemas.microsoft.com/office/drawing/2014/main" xmlns="" val="20002"/>
                    </a:ext>
                  </a:extLst>
                </a:gridCol>
                <a:gridCol w="1368152">
                  <a:extLst>
                    <a:ext uri="{9D8B030D-6E8A-4147-A177-3AD203B41FA5}">
                      <a16:colId xmlns:a16="http://schemas.microsoft.com/office/drawing/2014/main" xmlns="" val="20003"/>
                    </a:ext>
                  </a:extLst>
                </a:gridCol>
                <a:gridCol w="1368152">
                  <a:extLst>
                    <a:ext uri="{9D8B030D-6E8A-4147-A177-3AD203B41FA5}">
                      <a16:colId xmlns:a16="http://schemas.microsoft.com/office/drawing/2014/main" xmlns="" val="20004"/>
                    </a:ext>
                  </a:extLst>
                </a:gridCol>
              </a:tblGrid>
              <a:tr h="264160">
                <a:tc>
                  <a:txBody>
                    <a:bodyPr/>
                    <a:lstStyle/>
                    <a:p>
                      <a:pPr marL="0" marR="0" algn="ctr" fontAlgn="ctr">
                        <a:lnSpc>
                          <a:spcPct val="115000"/>
                        </a:lnSpc>
                        <a:spcBef>
                          <a:spcPts val="0"/>
                        </a:spcBef>
                        <a:spcAft>
                          <a:spcPts val="0"/>
                        </a:spcAft>
                      </a:pPr>
                      <a:r>
                        <a:rPr lang="en-US" sz="1600" b="1" kern="1200" dirty="0">
                          <a:effectLst/>
                        </a:rPr>
                        <a:t>ROBBEN ISLAND CAPEX</a:t>
                      </a:r>
                      <a:endParaRPr lang="en-ZA" sz="1600" b="1" dirty="0">
                        <a:effectLst/>
                        <a:latin typeface="Arial"/>
                        <a:ea typeface="Calibri"/>
                        <a:cs typeface="Times New Roman"/>
                      </a:endParaRPr>
                    </a:p>
                  </a:txBody>
                  <a:tcPr marL="5715" marR="5715" marT="5715" marB="0">
                    <a:solidFill>
                      <a:schemeClr val="bg1">
                        <a:lumMod val="85000"/>
                      </a:schemeClr>
                    </a:solidFill>
                  </a:tcPr>
                </a:tc>
                <a:tc>
                  <a:txBody>
                    <a:bodyPr/>
                    <a:lstStyle/>
                    <a:p>
                      <a:pPr marL="0" marR="0" algn="ctr" fontAlgn="ctr">
                        <a:lnSpc>
                          <a:spcPct val="115000"/>
                        </a:lnSpc>
                        <a:spcBef>
                          <a:spcPts val="0"/>
                        </a:spcBef>
                        <a:spcAft>
                          <a:spcPts val="0"/>
                        </a:spcAft>
                      </a:pPr>
                      <a:r>
                        <a:rPr lang="en-US" sz="1600" b="1" kern="1200" dirty="0">
                          <a:effectLst/>
                        </a:rPr>
                        <a:t>Allocation 2015/16</a:t>
                      </a:r>
                      <a:endParaRPr lang="en-ZA" sz="1600" b="1" dirty="0">
                        <a:effectLst/>
                        <a:latin typeface="Arial"/>
                        <a:ea typeface="Calibri"/>
                        <a:cs typeface="Times New Roman"/>
                      </a:endParaRPr>
                    </a:p>
                  </a:txBody>
                  <a:tcPr marL="5715" marR="5715" marT="5715" marB="0">
                    <a:solidFill>
                      <a:schemeClr val="bg1">
                        <a:lumMod val="85000"/>
                      </a:schemeClr>
                    </a:solidFill>
                  </a:tcPr>
                </a:tc>
                <a:tc>
                  <a:txBody>
                    <a:bodyPr/>
                    <a:lstStyle/>
                    <a:p>
                      <a:pPr marL="0" marR="0" algn="ctr" fontAlgn="ctr">
                        <a:lnSpc>
                          <a:spcPct val="115000"/>
                        </a:lnSpc>
                        <a:spcBef>
                          <a:spcPts val="0"/>
                        </a:spcBef>
                        <a:spcAft>
                          <a:spcPts val="0"/>
                        </a:spcAft>
                      </a:pPr>
                      <a:r>
                        <a:rPr lang="en-US" sz="1600" b="1" kern="1200" dirty="0">
                          <a:effectLst/>
                        </a:rPr>
                        <a:t>Allocation 2016/17</a:t>
                      </a:r>
                      <a:endParaRPr lang="en-ZA" sz="1600" b="1" dirty="0">
                        <a:effectLst/>
                        <a:latin typeface="Arial"/>
                        <a:ea typeface="Calibri"/>
                        <a:cs typeface="Times New Roman"/>
                      </a:endParaRPr>
                    </a:p>
                  </a:txBody>
                  <a:tcPr marL="5715" marR="5715" marT="5715" marB="0">
                    <a:solidFill>
                      <a:schemeClr val="bg1">
                        <a:lumMod val="85000"/>
                      </a:schemeClr>
                    </a:solidFill>
                  </a:tcPr>
                </a:tc>
                <a:tc>
                  <a:txBody>
                    <a:bodyPr/>
                    <a:lstStyle/>
                    <a:p>
                      <a:pPr marL="0" marR="0" algn="ctr" fontAlgn="b">
                        <a:lnSpc>
                          <a:spcPct val="115000"/>
                        </a:lnSpc>
                        <a:spcBef>
                          <a:spcPts val="0"/>
                        </a:spcBef>
                        <a:spcAft>
                          <a:spcPts val="0"/>
                        </a:spcAft>
                      </a:pPr>
                      <a:r>
                        <a:rPr lang="en-US" sz="1600" b="1" kern="1200" dirty="0">
                          <a:effectLst/>
                        </a:rPr>
                        <a:t>Allocation 2017/18</a:t>
                      </a:r>
                      <a:endParaRPr lang="en-ZA" sz="1600" b="1" dirty="0">
                        <a:effectLst/>
                        <a:latin typeface="Arial"/>
                        <a:ea typeface="Calibri"/>
                        <a:cs typeface="Times New Roman"/>
                      </a:endParaRPr>
                    </a:p>
                  </a:txBody>
                  <a:tcPr marL="5715" marR="5715" marT="5715" marB="0">
                    <a:solidFill>
                      <a:schemeClr val="bg1">
                        <a:lumMod val="85000"/>
                      </a:schemeClr>
                    </a:solidFill>
                  </a:tcPr>
                </a:tc>
                <a:tc>
                  <a:txBody>
                    <a:bodyPr/>
                    <a:lstStyle/>
                    <a:p>
                      <a:pPr marL="0" marR="0" algn="ctr" fontAlgn="ctr">
                        <a:lnSpc>
                          <a:spcPct val="115000"/>
                        </a:lnSpc>
                        <a:spcBef>
                          <a:spcPts val="0"/>
                        </a:spcBef>
                        <a:spcAft>
                          <a:spcPts val="0"/>
                        </a:spcAft>
                      </a:pPr>
                      <a:r>
                        <a:rPr lang="en-US" sz="1600" b="1" kern="1200" dirty="0">
                          <a:effectLst/>
                        </a:rPr>
                        <a:t>Total Allocation </a:t>
                      </a:r>
                      <a:endParaRPr lang="en-ZA" sz="1600" b="1" dirty="0">
                        <a:effectLst/>
                        <a:latin typeface="Arial"/>
                        <a:ea typeface="Calibri"/>
                        <a:cs typeface="Times New Roman"/>
                      </a:endParaRPr>
                    </a:p>
                  </a:txBody>
                  <a:tcPr marL="5715" marR="5715" marT="5715" marB="0">
                    <a:solidFill>
                      <a:schemeClr val="bg1">
                        <a:lumMod val="85000"/>
                      </a:schemeClr>
                    </a:solidFill>
                  </a:tcPr>
                </a:tc>
                <a:extLst>
                  <a:ext uri="{0D108BD9-81ED-4DB2-BD59-A6C34878D82A}">
                    <a16:rowId xmlns:a16="http://schemas.microsoft.com/office/drawing/2014/main" xmlns="" val="10000"/>
                  </a:ext>
                </a:extLst>
              </a:tr>
              <a:tr h="266700">
                <a:tc>
                  <a:txBody>
                    <a:bodyPr/>
                    <a:lstStyle/>
                    <a:p>
                      <a:pPr marL="0" marR="0" fontAlgn="b">
                        <a:lnSpc>
                          <a:spcPct val="115000"/>
                        </a:lnSpc>
                        <a:spcBef>
                          <a:spcPts val="0"/>
                        </a:spcBef>
                        <a:spcAft>
                          <a:spcPts val="0"/>
                        </a:spcAft>
                      </a:pPr>
                      <a:r>
                        <a:rPr lang="nn-NO" sz="1400" kern="1200" dirty="0">
                          <a:effectLst/>
                        </a:rPr>
                        <a:t>Power Generators 1000 kVa &amp; 450 kVa</a:t>
                      </a:r>
                      <a:endParaRPr lang="en-ZA" sz="1400" dirty="0">
                        <a:effectLst/>
                        <a:latin typeface="Arial"/>
                        <a:ea typeface="Calibri"/>
                        <a:cs typeface="Times New Roman"/>
                      </a:endParaRPr>
                    </a:p>
                  </a:txBody>
                  <a:tcPr marL="5715" marR="5715" marT="5715" marB="0"/>
                </a:tc>
                <a:tc>
                  <a:txBody>
                    <a:bodyPr/>
                    <a:lstStyle/>
                    <a:p>
                      <a:pPr marL="0" marR="0" algn="r" fontAlgn="b">
                        <a:lnSpc>
                          <a:spcPct val="115000"/>
                        </a:lnSpc>
                        <a:spcBef>
                          <a:spcPts val="0"/>
                        </a:spcBef>
                        <a:spcAft>
                          <a:spcPts val="0"/>
                        </a:spcAft>
                      </a:pPr>
                      <a:r>
                        <a:rPr lang="en-US" sz="1400" kern="1200" dirty="0" smtClean="0">
                          <a:effectLst/>
                        </a:rPr>
                        <a:t>6,000,000</a:t>
                      </a:r>
                      <a:endParaRPr lang="en-ZA" sz="1400" dirty="0">
                        <a:effectLst/>
                        <a:latin typeface="Arial"/>
                        <a:ea typeface="Calibri"/>
                        <a:cs typeface="Times New Roman"/>
                      </a:endParaRPr>
                    </a:p>
                  </a:txBody>
                  <a:tcPr marL="5715" marR="5715" marT="5715" marB="0"/>
                </a:tc>
                <a:tc>
                  <a:txBody>
                    <a:bodyPr/>
                    <a:lstStyle/>
                    <a:p>
                      <a:pPr marL="0" marR="0" algn="r" fontAlgn="b">
                        <a:lnSpc>
                          <a:spcPct val="115000"/>
                        </a:lnSpc>
                        <a:spcBef>
                          <a:spcPts val="0"/>
                        </a:spcBef>
                        <a:spcAft>
                          <a:spcPts val="0"/>
                        </a:spcAft>
                      </a:pPr>
                      <a:r>
                        <a:rPr lang="en-US" sz="1400" kern="1200" dirty="0" smtClean="0">
                          <a:effectLst/>
                        </a:rPr>
                        <a:t>6,000,000</a:t>
                      </a:r>
                      <a:endParaRPr lang="en-ZA" sz="1400" dirty="0">
                        <a:effectLst/>
                        <a:latin typeface="Arial"/>
                        <a:ea typeface="Calibri"/>
                        <a:cs typeface="Times New Roman"/>
                      </a:endParaRPr>
                    </a:p>
                  </a:txBody>
                  <a:tcPr marL="5715" marR="5715" marT="5715" marB="0"/>
                </a:tc>
                <a:tc>
                  <a:txBody>
                    <a:bodyPr/>
                    <a:lstStyle/>
                    <a:p>
                      <a:pPr marL="0" marR="0" algn="r" fontAlgn="b">
                        <a:lnSpc>
                          <a:spcPct val="115000"/>
                        </a:lnSpc>
                        <a:spcBef>
                          <a:spcPts val="0"/>
                        </a:spcBef>
                        <a:spcAft>
                          <a:spcPts val="0"/>
                        </a:spcAft>
                      </a:pPr>
                      <a:r>
                        <a:rPr lang="en-US" sz="1400" kern="1200" dirty="0" smtClean="0">
                          <a:effectLst/>
                        </a:rPr>
                        <a:t>00</a:t>
                      </a:r>
                      <a:endParaRPr lang="en-ZA" sz="1400" dirty="0">
                        <a:effectLst/>
                        <a:latin typeface="Arial"/>
                        <a:ea typeface="Calibri"/>
                        <a:cs typeface="Times New Roman"/>
                      </a:endParaRPr>
                    </a:p>
                  </a:txBody>
                  <a:tcPr marL="5715" marR="5715" marT="5715" marB="0"/>
                </a:tc>
                <a:tc>
                  <a:txBody>
                    <a:bodyPr/>
                    <a:lstStyle/>
                    <a:p>
                      <a:pPr marL="0" marR="0" algn="r" fontAlgn="b">
                        <a:lnSpc>
                          <a:spcPct val="115000"/>
                        </a:lnSpc>
                        <a:spcBef>
                          <a:spcPts val="0"/>
                        </a:spcBef>
                        <a:spcAft>
                          <a:spcPts val="0"/>
                        </a:spcAft>
                      </a:pPr>
                      <a:r>
                        <a:rPr lang="en-US" sz="1400" kern="1200" dirty="0" smtClean="0">
                          <a:effectLst/>
                        </a:rPr>
                        <a:t>6,000,000</a:t>
                      </a:r>
                      <a:endParaRPr lang="en-ZA" sz="1400" b="1" dirty="0">
                        <a:effectLst/>
                        <a:latin typeface="Arial"/>
                        <a:ea typeface="Calibri"/>
                        <a:cs typeface="Times New Roman"/>
                      </a:endParaRPr>
                    </a:p>
                  </a:txBody>
                  <a:tcPr marL="5715" marR="5715" marT="5715" marB="0"/>
                </a:tc>
                <a:extLst>
                  <a:ext uri="{0D108BD9-81ED-4DB2-BD59-A6C34878D82A}">
                    <a16:rowId xmlns:a16="http://schemas.microsoft.com/office/drawing/2014/main" xmlns="" val="10001"/>
                  </a:ext>
                </a:extLst>
              </a:tr>
              <a:tr h="264160">
                <a:tc>
                  <a:txBody>
                    <a:bodyPr/>
                    <a:lstStyle/>
                    <a:p>
                      <a:pPr marL="0" marR="0" fontAlgn="b">
                        <a:lnSpc>
                          <a:spcPct val="115000"/>
                        </a:lnSpc>
                        <a:spcBef>
                          <a:spcPts val="0"/>
                        </a:spcBef>
                        <a:spcAft>
                          <a:spcPts val="0"/>
                        </a:spcAft>
                      </a:pPr>
                      <a:r>
                        <a:rPr lang="en-US" sz="1400" kern="1200" dirty="0">
                          <a:effectLst/>
                        </a:rPr>
                        <a:t>Diesel </a:t>
                      </a:r>
                      <a:r>
                        <a:rPr lang="en-US" sz="1400" kern="1200" dirty="0" smtClean="0">
                          <a:effectLst/>
                        </a:rPr>
                        <a:t>Reticulation </a:t>
                      </a:r>
                      <a:endParaRPr lang="en-ZA" sz="1400" dirty="0">
                        <a:effectLst/>
                        <a:latin typeface="Arial"/>
                        <a:ea typeface="Calibri"/>
                        <a:cs typeface="Times New Roman"/>
                      </a:endParaRPr>
                    </a:p>
                  </a:txBody>
                  <a:tcPr marL="5715" marR="5715" marT="5715" marB="0"/>
                </a:tc>
                <a:tc>
                  <a:txBody>
                    <a:bodyPr/>
                    <a:lstStyle/>
                    <a:p>
                      <a:pPr marL="0" marR="0" algn="r" fontAlgn="b">
                        <a:lnSpc>
                          <a:spcPct val="115000"/>
                        </a:lnSpc>
                        <a:spcBef>
                          <a:spcPts val="0"/>
                        </a:spcBef>
                        <a:spcAft>
                          <a:spcPts val="0"/>
                        </a:spcAft>
                      </a:pPr>
                      <a:r>
                        <a:rPr lang="en-US" sz="1400" kern="1200" dirty="0" smtClean="0">
                          <a:effectLst/>
                        </a:rPr>
                        <a:t>250,000</a:t>
                      </a:r>
                      <a:endParaRPr lang="en-ZA" sz="1400" dirty="0">
                        <a:effectLst/>
                        <a:latin typeface="Arial"/>
                        <a:ea typeface="Calibri"/>
                        <a:cs typeface="Times New Roman"/>
                      </a:endParaRPr>
                    </a:p>
                  </a:txBody>
                  <a:tcPr marL="5715" marR="5715" marT="5715" marB="0"/>
                </a:tc>
                <a:tc>
                  <a:txBody>
                    <a:bodyPr/>
                    <a:lstStyle/>
                    <a:p>
                      <a:pPr marL="0" marR="0" algn="r" fontAlgn="b">
                        <a:lnSpc>
                          <a:spcPct val="115000"/>
                        </a:lnSpc>
                        <a:spcBef>
                          <a:spcPts val="0"/>
                        </a:spcBef>
                        <a:spcAft>
                          <a:spcPts val="0"/>
                        </a:spcAft>
                      </a:pPr>
                      <a:r>
                        <a:rPr lang="en-US" sz="1400" kern="1200" dirty="0" smtClean="0">
                          <a:effectLst/>
                        </a:rPr>
                        <a:t>1,500,000</a:t>
                      </a:r>
                      <a:endParaRPr lang="en-ZA" sz="1400" dirty="0">
                        <a:effectLst/>
                        <a:latin typeface="Arial"/>
                        <a:ea typeface="Calibri"/>
                        <a:cs typeface="Times New Roman"/>
                      </a:endParaRPr>
                    </a:p>
                  </a:txBody>
                  <a:tcPr marL="5715" marR="5715" marT="5715" marB="0"/>
                </a:tc>
                <a:tc>
                  <a:txBody>
                    <a:bodyPr/>
                    <a:lstStyle/>
                    <a:p>
                      <a:pPr marL="0" marR="0" algn="r" fontAlgn="b">
                        <a:lnSpc>
                          <a:spcPct val="115000"/>
                        </a:lnSpc>
                        <a:spcBef>
                          <a:spcPts val="0"/>
                        </a:spcBef>
                        <a:spcAft>
                          <a:spcPts val="0"/>
                        </a:spcAft>
                      </a:pPr>
                      <a:r>
                        <a:rPr lang="en-US" sz="1400" kern="1200" baseline="0" dirty="0" smtClean="0">
                          <a:effectLst/>
                        </a:rPr>
                        <a:t>00</a:t>
                      </a:r>
                      <a:endParaRPr lang="en-ZA" sz="1400" dirty="0">
                        <a:effectLst/>
                        <a:latin typeface="Arial"/>
                        <a:ea typeface="Calibri"/>
                        <a:cs typeface="Times New Roman"/>
                      </a:endParaRPr>
                    </a:p>
                  </a:txBody>
                  <a:tcPr marL="5715" marR="5715" marT="5715" marB="0"/>
                </a:tc>
                <a:tc>
                  <a:txBody>
                    <a:bodyPr/>
                    <a:lstStyle/>
                    <a:p>
                      <a:pPr marL="0" marR="0" algn="r" fontAlgn="b">
                        <a:lnSpc>
                          <a:spcPct val="115000"/>
                        </a:lnSpc>
                        <a:spcBef>
                          <a:spcPts val="0"/>
                        </a:spcBef>
                        <a:spcAft>
                          <a:spcPts val="0"/>
                        </a:spcAft>
                      </a:pPr>
                      <a:r>
                        <a:rPr lang="en-US" sz="1400" kern="1200" dirty="0" smtClean="0">
                          <a:effectLst/>
                        </a:rPr>
                        <a:t>1,500,000</a:t>
                      </a:r>
                      <a:endParaRPr lang="en-ZA" sz="1400" b="1" dirty="0">
                        <a:effectLst/>
                        <a:latin typeface="Arial"/>
                        <a:ea typeface="Calibri"/>
                        <a:cs typeface="Times New Roman"/>
                      </a:endParaRPr>
                    </a:p>
                  </a:txBody>
                  <a:tcPr marL="5715" marR="5715" marT="5715" marB="0"/>
                </a:tc>
                <a:extLst>
                  <a:ext uri="{0D108BD9-81ED-4DB2-BD59-A6C34878D82A}">
                    <a16:rowId xmlns:a16="http://schemas.microsoft.com/office/drawing/2014/main" xmlns="" val="10002"/>
                  </a:ext>
                </a:extLst>
              </a:tr>
              <a:tr h="264160">
                <a:tc>
                  <a:txBody>
                    <a:bodyPr/>
                    <a:lstStyle/>
                    <a:p>
                      <a:pPr marL="0" marR="0" fontAlgn="b">
                        <a:lnSpc>
                          <a:spcPct val="115000"/>
                        </a:lnSpc>
                        <a:spcBef>
                          <a:spcPts val="0"/>
                        </a:spcBef>
                        <a:spcAft>
                          <a:spcPts val="0"/>
                        </a:spcAft>
                      </a:pPr>
                      <a:r>
                        <a:rPr lang="en-US" sz="1400" kern="1200" dirty="0">
                          <a:effectLst/>
                        </a:rPr>
                        <a:t>Blue Stone Quarry Wall</a:t>
                      </a:r>
                      <a:endParaRPr lang="en-ZA" sz="1400" dirty="0">
                        <a:effectLst/>
                        <a:latin typeface="Arial"/>
                        <a:ea typeface="Calibri"/>
                        <a:cs typeface="Times New Roman"/>
                      </a:endParaRPr>
                    </a:p>
                  </a:txBody>
                  <a:tcPr marL="5715" marR="5715" marT="5715" marB="0"/>
                </a:tc>
                <a:tc>
                  <a:txBody>
                    <a:bodyPr/>
                    <a:lstStyle/>
                    <a:p>
                      <a:pPr marL="0" marR="0" algn="r" fontAlgn="b">
                        <a:lnSpc>
                          <a:spcPct val="115000"/>
                        </a:lnSpc>
                        <a:spcBef>
                          <a:spcPts val="0"/>
                        </a:spcBef>
                        <a:spcAft>
                          <a:spcPts val="0"/>
                        </a:spcAft>
                      </a:pPr>
                      <a:r>
                        <a:rPr lang="en-US" sz="1400" kern="1200" dirty="0" smtClean="0">
                          <a:effectLst/>
                        </a:rPr>
                        <a:t>16,354,829</a:t>
                      </a:r>
                      <a:endParaRPr lang="en-ZA" sz="1400" dirty="0">
                        <a:effectLst/>
                        <a:latin typeface="Arial"/>
                        <a:ea typeface="Calibri"/>
                        <a:cs typeface="Times New Roman"/>
                      </a:endParaRPr>
                    </a:p>
                  </a:txBody>
                  <a:tcPr marL="5715" marR="5715" marT="5715" marB="0"/>
                </a:tc>
                <a:tc>
                  <a:txBody>
                    <a:bodyPr/>
                    <a:lstStyle/>
                    <a:p>
                      <a:pPr marL="0" marR="0" algn="r" fontAlgn="b">
                        <a:lnSpc>
                          <a:spcPct val="115000"/>
                        </a:lnSpc>
                        <a:spcBef>
                          <a:spcPts val="0"/>
                        </a:spcBef>
                        <a:spcAft>
                          <a:spcPts val="0"/>
                        </a:spcAft>
                      </a:pPr>
                      <a:r>
                        <a:rPr lang="en-US" sz="1400" kern="1200" dirty="0" smtClean="0">
                          <a:effectLst/>
                        </a:rPr>
                        <a:t>9,328,723</a:t>
                      </a:r>
                      <a:endParaRPr lang="en-ZA" sz="1400" dirty="0">
                        <a:effectLst/>
                        <a:latin typeface="Arial"/>
                        <a:ea typeface="Calibri"/>
                        <a:cs typeface="Times New Roman"/>
                      </a:endParaRPr>
                    </a:p>
                  </a:txBody>
                  <a:tcPr marL="5715" marR="5715" marT="5715" marB="0"/>
                </a:tc>
                <a:tc>
                  <a:txBody>
                    <a:bodyPr/>
                    <a:lstStyle/>
                    <a:p>
                      <a:pPr marL="0" marR="0" algn="r" fontAlgn="b">
                        <a:lnSpc>
                          <a:spcPct val="115000"/>
                        </a:lnSpc>
                        <a:spcBef>
                          <a:spcPts val="0"/>
                        </a:spcBef>
                        <a:spcAft>
                          <a:spcPts val="0"/>
                        </a:spcAft>
                      </a:pPr>
                      <a:r>
                        <a:rPr lang="en-US" sz="1400" kern="1200" dirty="0" smtClean="0">
                          <a:effectLst/>
                        </a:rPr>
                        <a:t>10,000,000</a:t>
                      </a:r>
                      <a:endParaRPr lang="en-ZA" sz="1400" dirty="0">
                        <a:effectLst/>
                        <a:latin typeface="Arial"/>
                        <a:ea typeface="Calibri"/>
                        <a:cs typeface="Times New Roman"/>
                      </a:endParaRPr>
                    </a:p>
                  </a:txBody>
                  <a:tcPr marL="5715" marR="5715" marT="5715" marB="0"/>
                </a:tc>
                <a:tc>
                  <a:txBody>
                    <a:bodyPr/>
                    <a:lstStyle/>
                    <a:p>
                      <a:pPr marL="0" marR="0" algn="r" fontAlgn="b">
                        <a:lnSpc>
                          <a:spcPct val="115000"/>
                        </a:lnSpc>
                        <a:spcBef>
                          <a:spcPts val="0"/>
                        </a:spcBef>
                        <a:spcAft>
                          <a:spcPts val="0"/>
                        </a:spcAft>
                      </a:pPr>
                      <a:r>
                        <a:rPr lang="en-US" sz="1400" kern="1200" dirty="0" smtClean="0">
                          <a:effectLst/>
                        </a:rPr>
                        <a:t>19,328,723</a:t>
                      </a:r>
                      <a:endParaRPr lang="en-ZA" sz="1400" b="1" dirty="0">
                        <a:effectLst/>
                        <a:latin typeface="Arial"/>
                        <a:ea typeface="Calibri"/>
                        <a:cs typeface="Times New Roman"/>
                      </a:endParaRPr>
                    </a:p>
                  </a:txBody>
                  <a:tcPr marL="5715" marR="5715" marT="5715" marB="0"/>
                </a:tc>
                <a:extLst>
                  <a:ext uri="{0D108BD9-81ED-4DB2-BD59-A6C34878D82A}">
                    <a16:rowId xmlns:a16="http://schemas.microsoft.com/office/drawing/2014/main" xmlns="" val="10003"/>
                  </a:ext>
                </a:extLst>
              </a:tr>
              <a:tr h="264160">
                <a:tc>
                  <a:txBody>
                    <a:bodyPr/>
                    <a:lstStyle/>
                    <a:p>
                      <a:pPr marL="0" marR="0" fontAlgn="b">
                        <a:lnSpc>
                          <a:spcPct val="115000"/>
                        </a:lnSpc>
                        <a:spcBef>
                          <a:spcPts val="0"/>
                        </a:spcBef>
                        <a:spcAft>
                          <a:spcPts val="0"/>
                        </a:spcAft>
                      </a:pPr>
                      <a:r>
                        <a:rPr lang="en-US" sz="1400" kern="1200" dirty="0">
                          <a:effectLst/>
                        </a:rPr>
                        <a:t>Waste Water Treatment Plant </a:t>
                      </a:r>
                      <a:endParaRPr lang="en-ZA" sz="1400" dirty="0">
                        <a:effectLst/>
                        <a:latin typeface="Arial"/>
                        <a:ea typeface="Calibri"/>
                        <a:cs typeface="Times New Roman"/>
                      </a:endParaRPr>
                    </a:p>
                  </a:txBody>
                  <a:tcPr marL="5715" marR="5715" marT="5715" marB="0"/>
                </a:tc>
                <a:tc>
                  <a:txBody>
                    <a:bodyPr/>
                    <a:lstStyle/>
                    <a:p>
                      <a:pPr marL="0" marR="0" algn="r" fontAlgn="b">
                        <a:lnSpc>
                          <a:spcPct val="115000"/>
                        </a:lnSpc>
                        <a:spcBef>
                          <a:spcPts val="0"/>
                        </a:spcBef>
                        <a:spcAft>
                          <a:spcPts val="0"/>
                        </a:spcAft>
                      </a:pPr>
                      <a:r>
                        <a:rPr lang="en-US" sz="1400" kern="1200" dirty="0" smtClean="0">
                          <a:effectLst/>
                        </a:rPr>
                        <a:t>1,800,000</a:t>
                      </a:r>
                      <a:endParaRPr lang="en-ZA" sz="1400" dirty="0">
                        <a:effectLst/>
                        <a:latin typeface="Arial"/>
                        <a:ea typeface="Calibri"/>
                        <a:cs typeface="Times New Roman"/>
                      </a:endParaRPr>
                    </a:p>
                  </a:txBody>
                  <a:tcPr marL="5715" marR="5715" marT="5715" marB="0"/>
                </a:tc>
                <a:tc>
                  <a:txBody>
                    <a:bodyPr/>
                    <a:lstStyle/>
                    <a:p>
                      <a:pPr marL="0" marR="0" algn="r" fontAlgn="b">
                        <a:lnSpc>
                          <a:spcPct val="115000"/>
                        </a:lnSpc>
                        <a:spcBef>
                          <a:spcPts val="0"/>
                        </a:spcBef>
                        <a:spcAft>
                          <a:spcPts val="0"/>
                        </a:spcAft>
                      </a:pPr>
                      <a:r>
                        <a:rPr lang="en-US" sz="1400" kern="1200" dirty="0" smtClean="0">
                          <a:effectLst/>
                        </a:rPr>
                        <a:t>5,300,000</a:t>
                      </a:r>
                      <a:endParaRPr lang="en-ZA" sz="1400" dirty="0">
                        <a:effectLst/>
                        <a:latin typeface="Arial"/>
                        <a:ea typeface="Calibri"/>
                        <a:cs typeface="Times New Roman"/>
                      </a:endParaRPr>
                    </a:p>
                  </a:txBody>
                  <a:tcPr marL="5715" marR="5715" marT="5715" marB="0"/>
                </a:tc>
                <a:tc>
                  <a:txBody>
                    <a:bodyPr/>
                    <a:lstStyle/>
                    <a:p>
                      <a:pPr marL="0" marR="0" algn="r" fontAlgn="b">
                        <a:lnSpc>
                          <a:spcPct val="115000"/>
                        </a:lnSpc>
                        <a:spcBef>
                          <a:spcPts val="0"/>
                        </a:spcBef>
                        <a:spcAft>
                          <a:spcPts val="0"/>
                        </a:spcAft>
                      </a:pPr>
                      <a:r>
                        <a:rPr lang="en-US" sz="1400" kern="1200" baseline="0" dirty="0" smtClean="0">
                          <a:effectLst/>
                        </a:rPr>
                        <a:t>00</a:t>
                      </a:r>
                      <a:endParaRPr lang="en-ZA" sz="1400" dirty="0">
                        <a:effectLst/>
                        <a:latin typeface="Arial"/>
                        <a:ea typeface="Calibri"/>
                        <a:cs typeface="Times New Roman"/>
                      </a:endParaRPr>
                    </a:p>
                  </a:txBody>
                  <a:tcPr marL="5715" marR="5715" marT="5715" marB="0"/>
                </a:tc>
                <a:tc>
                  <a:txBody>
                    <a:bodyPr/>
                    <a:lstStyle/>
                    <a:p>
                      <a:pPr marL="0" marR="0" algn="r" fontAlgn="b">
                        <a:lnSpc>
                          <a:spcPct val="115000"/>
                        </a:lnSpc>
                        <a:spcBef>
                          <a:spcPts val="0"/>
                        </a:spcBef>
                        <a:spcAft>
                          <a:spcPts val="0"/>
                        </a:spcAft>
                      </a:pPr>
                      <a:r>
                        <a:rPr lang="en-US" sz="1400" kern="1200" dirty="0" smtClean="0">
                          <a:effectLst/>
                        </a:rPr>
                        <a:t>5,300,000</a:t>
                      </a:r>
                      <a:endParaRPr lang="en-ZA" sz="1400" b="1" dirty="0">
                        <a:effectLst/>
                        <a:latin typeface="Arial"/>
                        <a:ea typeface="Calibri"/>
                        <a:cs typeface="Times New Roman"/>
                      </a:endParaRPr>
                    </a:p>
                  </a:txBody>
                  <a:tcPr marL="5715" marR="5715" marT="5715" marB="0"/>
                </a:tc>
                <a:extLst>
                  <a:ext uri="{0D108BD9-81ED-4DB2-BD59-A6C34878D82A}">
                    <a16:rowId xmlns:a16="http://schemas.microsoft.com/office/drawing/2014/main" xmlns="" val="10004"/>
                  </a:ext>
                </a:extLst>
              </a:tr>
              <a:tr h="264160">
                <a:tc>
                  <a:txBody>
                    <a:bodyPr/>
                    <a:lstStyle/>
                    <a:p>
                      <a:pPr marL="0" marR="0" fontAlgn="b">
                        <a:lnSpc>
                          <a:spcPct val="115000"/>
                        </a:lnSpc>
                        <a:spcBef>
                          <a:spcPts val="0"/>
                        </a:spcBef>
                        <a:spcAft>
                          <a:spcPts val="0"/>
                        </a:spcAft>
                      </a:pPr>
                      <a:r>
                        <a:rPr lang="en-US" sz="1400" kern="1200" dirty="0">
                          <a:effectLst/>
                        </a:rPr>
                        <a:t>Desalination Plant </a:t>
                      </a:r>
                      <a:endParaRPr lang="en-ZA" sz="1400" dirty="0">
                        <a:effectLst/>
                        <a:latin typeface="Arial"/>
                        <a:ea typeface="Calibri"/>
                        <a:cs typeface="Times New Roman"/>
                      </a:endParaRPr>
                    </a:p>
                  </a:txBody>
                  <a:tcPr marL="5715" marR="5715" marT="5715" marB="0"/>
                </a:tc>
                <a:tc>
                  <a:txBody>
                    <a:bodyPr/>
                    <a:lstStyle/>
                    <a:p>
                      <a:pPr marL="0" marR="0" algn="r" fontAlgn="b">
                        <a:lnSpc>
                          <a:spcPct val="115000"/>
                        </a:lnSpc>
                        <a:spcBef>
                          <a:spcPts val="0"/>
                        </a:spcBef>
                        <a:spcAft>
                          <a:spcPts val="0"/>
                        </a:spcAft>
                      </a:pPr>
                      <a:r>
                        <a:rPr lang="en-US" sz="1400" kern="1200" dirty="0" smtClean="0">
                          <a:effectLst/>
                        </a:rPr>
                        <a:t>6,844,000</a:t>
                      </a:r>
                      <a:endParaRPr lang="en-ZA" sz="1400" dirty="0">
                        <a:effectLst/>
                        <a:latin typeface="Arial"/>
                        <a:ea typeface="Calibri"/>
                        <a:cs typeface="Times New Roman"/>
                      </a:endParaRPr>
                    </a:p>
                  </a:txBody>
                  <a:tcPr marL="5715" marR="5715" marT="5715" marB="0"/>
                </a:tc>
                <a:tc>
                  <a:txBody>
                    <a:bodyPr/>
                    <a:lstStyle/>
                    <a:p>
                      <a:pPr marL="0" marR="0" algn="r" fontAlgn="b">
                        <a:lnSpc>
                          <a:spcPct val="115000"/>
                        </a:lnSpc>
                        <a:spcBef>
                          <a:spcPts val="0"/>
                        </a:spcBef>
                        <a:spcAft>
                          <a:spcPts val="0"/>
                        </a:spcAft>
                      </a:pPr>
                      <a:r>
                        <a:rPr lang="en-US" sz="1400" kern="1200" dirty="0" smtClean="0">
                          <a:effectLst/>
                        </a:rPr>
                        <a:t>7,000,000</a:t>
                      </a:r>
                      <a:endParaRPr lang="en-ZA" sz="1400" dirty="0">
                        <a:effectLst/>
                        <a:latin typeface="Arial"/>
                        <a:ea typeface="Calibri"/>
                        <a:cs typeface="Times New Roman"/>
                      </a:endParaRPr>
                    </a:p>
                  </a:txBody>
                  <a:tcPr marL="5715" marR="5715" marT="5715" marB="0"/>
                </a:tc>
                <a:tc>
                  <a:txBody>
                    <a:bodyPr/>
                    <a:lstStyle/>
                    <a:p>
                      <a:pPr marL="0" marR="0" algn="r" fontAlgn="b">
                        <a:lnSpc>
                          <a:spcPct val="115000"/>
                        </a:lnSpc>
                        <a:spcBef>
                          <a:spcPts val="0"/>
                        </a:spcBef>
                        <a:spcAft>
                          <a:spcPts val="0"/>
                        </a:spcAft>
                      </a:pPr>
                      <a:r>
                        <a:rPr lang="en-US" sz="1400" kern="1200" baseline="0" dirty="0" smtClean="0">
                          <a:effectLst/>
                        </a:rPr>
                        <a:t>00</a:t>
                      </a:r>
                      <a:endParaRPr lang="en-ZA" sz="1400" dirty="0">
                        <a:effectLst/>
                        <a:latin typeface="Arial"/>
                        <a:ea typeface="Calibri"/>
                        <a:cs typeface="Times New Roman"/>
                      </a:endParaRPr>
                    </a:p>
                  </a:txBody>
                  <a:tcPr marL="5715" marR="5715" marT="5715" marB="0"/>
                </a:tc>
                <a:tc>
                  <a:txBody>
                    <a:bodyPr/>
                    <a:lstStyle/>
                    <a:p>
                      <a:pPr marL="0" marR="0" algn="r" fontAlgn="b">
                        <a:lnSpc>
                          <a:spcPct val="115000"/>
                        </a:lnSpc>
                        <a:spcBef>
                          <a:spcPts val="0"/>
                        </a:spcBef>
                        <a:spcAft>
                          <a:spcPts val="0"/>
                        </a:spcAft>
                      </a:pPr>
                      <a:r>
                        <a:rPr lang="en-US" sz="1400" kern="1200" dirty="0" smtClean="0">
                          <a:effectLst/>
                        </a:rPr>
                        <a:t>7,000,000</a:t>
                      </a:r>
                      <a:endParaRPr lang="en-ZA" sz="1400" b="1" dirty="0">
                        <a:effectLst/>
                        <a:latin typeface="Arial"/>
                        <a:ea typeface="Calibri"/>
                        <a:cs typeface="Times New Roman"/>
                      </a:endParaRPr>
                    </a:p>
                  </a:txBody>
                  <a:tcPr marL="5715" marR="5715" marT="5715" marB="0"/>
                </a:tc>
                <a:extLst>
                  <a:ext uri="{0D108BD9-81ED-4DB2-BD59-A6C34878D82A}">
                    <a16:rowId xmlns:a16="http://schemas.microsoft.com/office/drawing/2014/main" xmlns="" val="10005"/>
                  </a:ext>
                </a:extLst>
              </a:tr>
              <a:tr h="264160">
                <a:tc>
                  <a:txBody>
                    <a:bodyPr/>
                    <a:lstStyle/>
                    <a:p>
                      <a:pPr marL="0" marR="0" fontAlgn="b">
                        <a:lnSpc>
                          <a:spcPct val="115000"/>
                        </a:lnSpc>
                        <a:spcBef>
                          <a:spcPts val="0"/>
                        </a:spcBef>
                        <a:spcAft>
                          <a:spcPts val="0"/>
                        </a:spcAft>
                      </a:pPr>
                      <a:r>
                        <a:rPr lang="en-US" sz="1400" kern="1200" dirty="0">
                          <a:effectLst/>
                        </a:rPr>
                        <a:t>Floating Jetty </a:t>
                      </a:r>
                      <a:endParaRPr lang="en-ZA" sz="1400" dirty="0">
                        <a:effectLst/>
                        <a:latin typeface="Arial"/>
                        <a:ea typeface="Calibri"/>
                        <a:cs typeface="Times New Roman"/>
                      </a:endParaRPr>
                    </a:p>
                  </a:txBody>
                  <a:tcPr marL="5715" marR="5715" marT="5715" marB="0"/>
                </a:tc>
                <a:tc>
                  <a:txBody>
                    <a:bodyPr/>
                    <a:lstStyle/>
                    <a:p>
                      <a:pPr marL="0" marR="0" algn="r" fontAlgn="b">
                        <a:lnSpc>
                          <a:spcPct val="115000"/>
                        </a:lnSpc>
                        <a:spcBef>
                          <a:spcPts val="0"/>
                        </a:spcBef>
                        <a:spcAft>
                          <a:spcPts val="0"/>
                        </a:spcAft>
                      </a:pPr>
                      <a:r>
                        <a:rPr lang="en-US" sz="1400" kern="1200" dirty="0" smtClean="0">
                          <a:effectLst/>
                        </a:rPr>
                        <a:t>7,064,894</a:t>
                      </a:r>
                      <a:endParaRPr lang="en-ZA" sz="1400" dirty="0">
                        <a:effectLst/>
                        <a:latin typeface="Arial"/>
                        <a:ea typeface="Calibri"/>
                        <a:cs typeface="Times New Roman"/>
                      </a:endParaRPr>
                    </a:p>
                  </a:txBody>
                  <a:tcPr marL="5715" marR="5715" marT="5715" marB="0"/>
                </a:tc>
                <a:tc>
                  <a:txBody>
                    <a:bodyPr/>
                    <a:lstStyle/>
                    <a:p>
                      <a:pPr marL="0" marR="0" algn="r" fontAlgn="b">
                        <a:lnSpc>
                          <a:spcPct val="115000"/>
                        </a:lnSpc>
                        <a:spcBef>
                          <a:spcPts val="0"/>
                        </a:spcBef>
                        <a:spcAft>
                          <a:spcPts val="0"/>
                        </a:spcAft>
                      </a:pPr>
                      <a:r>
                        <a:rPr lang="en-US" sz="1400" kern="1200" dirty="0" smtClean="0">
                          <a:effectLst/>
                        </a:rPr>
                        <a:t>8,690,000</a:t>
                      </a:r>
                      <a:endParaRPr lang="en-ZA" sz="1400" dirty="0">
                        <a:effectLst/>
                        <a:latin typeface="Arial"/>
                        <a:ea typeface="Calibri"/>
                        <a:cs typeface="Times New Roman"/>
                      </a:endParaRPr>
                    </a:p>
                  </a:txBody>
                  <a:tcPr marL="5715" marR="5715" marT="5715" marB="0"/>
                </a:tc>
                <a:tc>
                  <a:txBody>
                    <a:bodyPr/>
                    <a:lstStyle/>
                    <a:p>
                      <a:pPr marL="0" marR="0" algn="r" fontAlgn="b">
                        <a:lnSpc>
                          <a:spcPct val="115000"/>
                        </a:lnSpc>
                        <a:spcBef>
                          <a:spcPts val="0"/>
                        </a:spcBef>
                        <a:spcAft>
                          <a:spcPts val="0"/>
                        </a:spcAft>
                      </a:pPr>
                      <a:r>
                        <a:rPr lang="en-US" sz="1400" kern="1200" baseline="0" dirty="0" smtClean="0">
                          <a:effectLst/>
                        </a:rPr>
                        <a:t>00</a:t>
                      </a:r>
                      <a:endParaRPr lang="en-ZA" sz="1400" dirty="0">
                        <a:effectLst/>
                        <a:latin typeface="Arial"/>
                        <a:ea typeface="Calibri"/>
                        <a:cs typeface="Times New Roman"/>
                      </a:endParaRPr>
                    </a:p>
                  </a:txBody>
                  <a:tcPr marL="5715" marR="5715" marT="5715" marB="0"/>
                </a:tc>
                <a:tc>
                  <a:txBody>
                    <a:bodyPr/>
                    <a:lstStyle/>
                    <a:p>
                      <a:pPr marL="0" marR="0" algn="r" fontAlgn="b">
                        <a:lnSpc>
                          <a:spcPct val="115000"/>
                        </a:lnSpc>
                        <a:spcBef>
                          <a:spcPts val="0"/>
                        </a:spcBef>
                        <a:spcAft>
                          <a:spcPts val="0"/>
                        </a:spcAft>
                      </a:pPr>
                      <a:r>
                        <a:rPr lang="en-US" sz="1400" kern="1200" dirty="0" smtClean="0">
                          <a:effectLst/>
                        </a:rPr>
                        <a:t>8,690,000</a:t>
                      </a:r>
                      <a:endParaRPr lang="en-ZA" sz="1400" b="1" dirty="0">
                        <a:effectLst/>
                        <a:latin typeface="Arial"/>
                        <a:ea typeface="Calibri"/>
                        <a:cs typeface="Times New Roman"/>
                      </a:endParaRPr>
                    </a:p>
                  </a:txBody>
                  <a:tcPr marL="5715" marR="5715" marT="5715" marB="0"/>
                </a:tc>
                <a:extLst>
                  <a:ext uri="{0D108BD9-81ED-4DB2-BD59-A6C34878D82A}">
                    <a16:rowId xmlns:a16="http://schemas.microsoft.com/office/drawing/2014/main" xmlns="" val="10006"/>
                  </a:ext>
                </a:extLst>
              </a:tr>
              <a:tr h="264160">
                <a:tc>
                  <a:txBody>
                    <a:bodyPr/>
                    <a:lstStyle/>
                    <a:p>
                      <a:pPr marL="0" marR="0" fontAlgn="b">
                        <a:lnSpc>
                          <a:spcPct val="115000"/>
                        </a:lnSpc>
                        <a:spcBef>
                          <a:spcPts val="0"/>
                        </a:spcBef>
                        <a:spcAft>
                          <a:spcPts val="0"/>
                        </a:spcAft>
                      </a:pPr>
                      <a:r>
                        <a:rPr lang="en-US" sz="1400" kern="1200" dirty="0">
                          <a:effectLst/>
                        </a:rPr>
                        <a:t>Safety Handrail </a:t>
                      </a:r>
                      <a:endParaRPr lang="en-ZA" sz="1400" dirty="0">
                        <a:effectLst/>
                        <a:latin typeface="Arial"/>
                        <a:ea typeface="Calibri"/>
                        <a:cs typeface="Times New Roman"/>
                      </a:endParaRPr>
                    </a:p>
                  </a:txBody>
                  <a:tcPr marL="5715" marR="5715" marT="5715" marB="0"/>
                </a:tc>
                <a:tc>
                  <a:txBody>
                    <a:bodyPr/>
                    <a:lstStyle/>
                    <a:p>
                      <a:pPr marL="0" marR="0" algn="r" fontAlgn="b">
                        <a:lnSpc>
                          <a:spcPct val="115000"/>
                        </a:lnSpc>
                        <a:spcBef>
                          <a:spcPts val="0"/>
                        </a:spcBef>
                        <a:spcAft>
                          <a:spcPts val="0"/>
                        </a:spcAft>
                      </a:pPr>
                      <a:r>
                        <a:rPr lang="en-US" sz="1400" kern="1200" dirty="0" smtClean="0">
                          <a:effectLst/>
                        </a:rPr>
                        <a:t>1,000,000</a:t>
                      </a:r>
                      <a:endParaRPr lang="en-ZA" sz="1400" dirty="0">
                        <a:effectLst/>
                        <a:latin typeface="Arial"/>
                        <a:ea typeface="Calibri"/>
                        <a:cs typeface="Times New Roman"/>
                      </a:endParaRPr>
                    </a:p>
                  </a:txBody>
                  <a:tcPr marL="5715" marR="5715" marT="5715" marB="0"/>
                </a:tc>
                <a:tc>
                  <a:txBody>
                    <a:bodyPr/>
                    <a:lstStyle/>
                    <a:p>
                      <a:pPr marL="0" marR="0" algn="r" fontAlgn="b">
                        <a:lnSpc>
                          <a:spcPct val="115000"/>
                        </a:lnSpc>
                        <a:spcBef>
                          <a:spcPts val="0"/>
                        </a:spcBef>
                        <a:spcAft>
                          <a:spcPts val="0"/>
                        </a:spcAft>
                      </a:pPr>
                      <a:r>
                        <a:rPr lang="en-US" sz="1400" kern="1200" dirty="0" smtClean="0">
                          <a:effectLst/>
                        </a:rPr>
                        <a:t>1,500,000</a:t>
                      </a:r>
                      <a:endParaRPr lang="en-ZA" sz="1400" dirty="0">
                        <a:effectLst/>
                        <a:latin typeface="Arial"/>
                        <a:ea typeface="Calibri"/>
                        <a:cs typeface="Times New Roman"/>
                      </a:endParaRPr>
                    </a:p>
                  </a:txBody>
                  <a:tcPr marL="5715" marR="5715" marT="5715" marB="0"/>
                </a:tc>
                <a:tc>
                  <a:txBody>
                    <a:bodyPr/>
                    <a:lstStyle/>
                    <a:p>
                      <a:pPr marL="0" marR="0" algn="r" fontAlgn="b">
                        <a:lnSpc>
                          <a:spcPct val="115000"/>
                        </a:lnSpc>
                        <a:spcBef>
                          <a:spcPts val="0"/>
                        </a:spcBef>
                        <a:spcAft>
                          <a:spcPts val="0"/>
                        </a:spcAft>
                      </a:pPr>
                      <a:r>
                        <a:rPr lang="en-US" sz="1400" kern="1200" dirty="0" smtClean="0">
                          <a:effectLst/>
                        </a:rPr>
                        <a:t>00</a:t>
                      </a:r>
                      <a:endParaRPr lang="en-ZA" sz="1400" dirty="0">
                        <a:effectLst/>
                        <a:latin typeface="Arial"/>
                        <a:ea typeface="Calibri"/>
                        <a:cs typeface="Times New Roman"/>
                      </a:endParaRPr>
                    </a:p>
                  </a:txBody>
                  <a:tcPr marL="5715" marR="5715" marT="5715" marB="0"/>
                </a:tc>
                <a:tc>
                  <a:txBody>
                    <a:bodyPr/>
                    <a:lstStyle/>
                    <a:p>
                      <a:pPr marL="0" marR="0" algn="r" fontAlgn="b">
                        <a:lnSpc>
                          <a:spcPct val="115000"/>
                        </a:lnSpc>
                        <a:spcBef>
                          <a:spcPts val="0"/>
                        </a:spcBef>
                        <a:spcAft>
                          <a:spcPts val="0"/>
                        </a:spcAft>
                      </a:pPr>
                      <a:r>
                        <a:rPr lang="en-US" sz="1400" kern="1200" dirty="0" smtClean="0">
                          <a:effectLst/>
                        </a:rPr>
                        <a:t>1,500,000</a:t>
                      </a:r>
                      <a:endParaRPr lang="en-ZA" sz="1400" b="1" dirty="0">
                        <a:effectLst/>
                        <a:latin typeface="Arial"/>
                        <a:ea typeface="Calibri"/>
                        <a:cs typeface="Times New Roman"/>
                      </a:endParaRPr>
                    </a:p>
                  </a:txBody>
                  <a:tcPr marL="5715" marR="5715" marT="5715" marB="0"/>
                </a:tc>
                <a:extLst>
                  <a:ext uri="{0D108BD9-81ED-4DB2-BD59-A6C34878D82A}">
                    <a16:rowId xmlns:a16="http://schemas.microsoft.com/office/drawing/2014/main" xmlns="" val="10007"/>
                  </a:ext>
                </a:extLst>
              </a:tr>
              <a:tr h="264160">
                <a:tc>
                  <a:txBody>
                    <a:bodyPr/>
                    <a:lstStyle/>
                    <a:p>
                      <a:pPr marL="0" marR="0">
                        <a:lnSpc>
                          <a:spcPct val="115000"/>
                        </a:lnSpc>
                        <a:spcBef>
                          <a:spcPts val="0"/>
                        </a:spcBef>
                        <a:spcAft>
                          <a:spcPts val="0"/>
                        </a:spcAft>
                      </a:pPr>
                      <a:r>
                        <a:rPr lang="en-ZA" sz="1400" dirty="0">
                          <a:effectLst/>
                        </a:rPr>
                        <a:t>Total</a:t>
                      </a:r>
                      <a:endParaRPr lang="en-ZA" sz="1400" b="1" dirty="0">
                        <a:effectLst/>
                        <a:latin typeface="Arial"/>
                        <a:ea typeface="Calibri"/>
                        <a:cs typeface="Times New Roman"/>
                      </a:endParaRPr>
                    </a:p>
                  </a:txBody>
                  <a:tcPr marL="5715" marR="5715" marT="5715" marB="0"/>
                </a:tc>
                <a:tc>
                  <a:txBody>
                    <a:bodyPr/>
                    <a:lstStyle/>
                    <a:p>
                      <a:pPr marL="0" marR="0" algn="r" fontAlgn="b">
                        <a:lnSpc>
                          <a:spcPct val="115000"/>
                        </a:lnSpc>
                        <a:spcBef>
                          <a:spcPts val="0"/>
                        </a:spcBef>
                        <a:spcAft>
                          <a:spcPts val="0"/>
                        </a:spcAft>
                      </a:pPr>
                      <a:r>
                        <a:rPr lang="en-US" sz="1400" kern="1200" dirty="0" smtClean="0">
                          <a:effectLst/>
                        </a:rPr>
                        <a:t>39,313,723</a:t>
                      </a:r>
                      <a:endParaRPr lang="en-ZA" sz="1400" b="1" dirty="0">
                        <a:effectLst/>
                        <a:latin typeface="Arial"/>
                        <a:ea typeface="Calibri"/>
                        <a:cs typeface="Times New Roman"/>
                      </a:endParaRPr>
                    </a:p>
                  </a:txBody>
                  <a:tcPr marL="5715" marR="5715" marT="5715" marB="0"/>
                </a:tc>
                <a:tc>
                  <a:txBody>
                    <a:bodyPr/>
                    <a:lstStyle/>
                    <a:p>
                      <a:pPr marL="0" marR="0" algn="r" fontAlgn="b">
                        <a:lnSpc>
                          <a:spcPct val="115000"/>
                        </a:lnSpc>
                        <a:spcBef>
                          <a:spcPts val="0"/>
                        </a:spcBef>
                        <a:spcAft>
                          <a:spcPts val="0"/>
                        </a:spcAft>
                      </a:pPr>
                      <a:r>
                        <a:rPr lang="en-US" sz="1400" kern="1200" dirty="0" smtClean="0">
                          <a:effectLst/>
                        </a:rPr>
                        <a:t>39,318,723</a:t>
                      </a:r>
                      <a:endParaRPr lang="en-ZA" sz="1400" b="1" dirty="0">
                        <a:effectLst/>
                        <a:latin typeface="Arial"/>
                        <a:ea typeface="Calibri"/>
                        <a:cs typeface="Times New Roman"/>
                      </a:endParaRPr>
                    </a:p>
                  </a:txBody>
                  <a:tcPr marL="5715" marR="5715" marT="5715" marB="0"/>
                </a:tc>
                <a:tc>
                  <a:txBody>
                    <a:bodyPr/>
                    <a:lstStyle/>
                    <a:p>
                      <a:pPr marL="0" marR="0" algn="r" fontAlgn="b">
                        <a:lnSpc>
                          <a:spcPct val="115000"/>
                        </a:lnSpc>
                        <a:spcBef>
                          <a:spcPts val="0"/>
                        </a:spcBef>
                        <a:spcAft>
                          <a:spcPts val="0"/>
                        </a:spcAft>
                      </a:pPr>
                      <a:r>
                        <a:rPr lang="en-US" sz="1400" kern="1200" dirty="0" smtClean="0">
                          <a:effectLst/>
                        </a:rPr>
                        <a:t>10,000,000</a:t>
                      </a:r>
                      <a:endParaRPr lang="en-ZA" sz="1400" b="1" dirty="0">
                        <a:effectLst/>
                        <a:latin typeface="Arial"/>
                        <a:ea typeface="Calibri"/>
                        <a:cs typeface="Times New Roman"/>
                      </a:endParaRPr>
                    </a:p>
                  </a:txBody>
                  <a:tcPr marL="5715" marR="5715" marT="5715" marB="0"/>
                </a:tc>
                <a:tc>
                  <a:txBody>
                    <a:bodyPr/>
                    <a:lstStyle/>
                    <a:p>
                      <a:pPr marL="0" marR="0" algn="r" fontAlgn="b">
                        <a:lnSpc>
                          <a:spcPct val="115000"/>
                        </a:lnSpc>
                        <a:spcBef>
                          <a:spcPts val="0"/>
                        </a:spcBef>
                        <a:spcAft>
                          <a:spcPts val="0"/>
                        </a:spcAft>
                      </a:pPr>
                      <a:r>
                        <a:rPr lang="en-US" sz="1400" kern="1200" dirty="0" smtClean="0">
                          <a:effectLst/>
                        </a:rPr>
                        <a:t>49,318,723</a:t>
                      </a:r>
                      <a:endParaRPr lang="en-ZA" sz="1400" b="1" dirty="0">
                        <a:effectLst/>
                        <a:latin typeface="Arial"/>
                        <a:ea typeface="Calibri"/>
                        <a:cs typeface="Times New Roman"/>
                      </a:endParaRPr>
                    </a:p>
                  </a:txBody>
                  <a:tcPr marL="5715" marR="5715" marT="5715" marB="0"/>
                </a:tc>
                <a:extLst>
                  <a:ext uri="{0D108BD9-81ED-4DB2-BD59-A6C34878D82A}">
                    <a16:rowId xmlns:a16="http://schemas.microsoft.com/office/drawing/2014/main" xmlns="" val="10008"/>
                  </a:ext>
                </a:extLst>
              </a:tr>
            </a:tbl>
          </a:graphicData>
        </a:graphic>
      </p:graphicFrame>
      <p:sp>
        <p:nvSpPr>
          <p:cNvPr id="6" name="TextBox 5"/>
          <p:cNvSpPr txBox="1"/>
          <p:nvPr/>
        </p:nvSpPr>
        <p:spPr>
          <a:xfrm>
            <a:off x="462372" y="692696"/>
            <a:ext cx="4469668" cy="461665"/>
          </a:xfrm>
          <a:prstGeom prst="rect">
            <a:avLst/>
          </a:prstGeom>
          <a:noFill/>
        </p:spPr>
        <p:txBody>
          <a:bodyPr wrap="square" rtlCol="0">
            <a:spAutoFit/>
          </a:bodyPr>
          <a:lstStyle/>
          <a:p>
            <a:r>
              <a:rPr lang="en-GB" sz="2400" b="1" dirty="0" smtClean="0"/>
              <a:t>Budget allocation on projects</a:t>
            </a:r>
            <a:endParaRPr lang="en-GB" sz="2400" b="1" dirty="0"/>
          </a:p>
        </p:txBody>
      </p:sp>
    </p:spTree>
    <p:extLst>
      <p:ext uri="{BB962C8B-B14F-4D97-AF65-F5344CB8AC3E}">
        <p14:creationId xmlns:p14="http://schemas.microsoft.com/office/powerpoint/2010/main" xmlns="" val="10092392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712968" cy="504056"/>
          </a:xfrm>
        </p:spPr>
        <p:txBody>
          <a:bodyPr>
            <a:noAutofit/>
          </a:bodyPr>
          <a:lstStyle/>
          <a:p>
            <a:pPr algn="ctr"/>
            <a:r>
              <a:rPr lang="en-US" dirty="0" smtClean="0">
                <a:latin typeface="Arial" panose="020B0604020202020204" pitchFamily="34" charset="0"/>
                <a:cs typeface="Arial" panose="020B0604020202020204" pitchFamily="34" charset="0"/>
              </a:rPr>
              <a:t>CAPEX </a:t>
            </a:r>
            <a:r>
              <a:rPr lang="en-US" dirty="0"/>
              <a:t>PROJECTS</a:t>
            </a:r>
            <a:endParaRPr lang="en-ZA" dirty="0">
              <a:latin typeface="Arial" panose="020B0604020202020204" pitchFamily="34" charset="0"/>
              <a:cs typeface="Arial" panose="020B0604020202020204" pitchFamily="34" charset="0"/>
            </a:endParaRPr>
          </a:p>
        </p:txBody>
      </p:sp>
      <p:sp>
        <p:nvSpPr>
          <p:cNvPr id="5" name="Slide Number Placeholder 1"/>
          <p:cNvSpPr>
            <a:spLocks noGrp="1"/>
          </p:cNvSpPr>
          <p:nvPr>
            <p:ph type="sldNum" sz="quarter" idx="4"/>
          </p:nvPr>
        </p:nvSpPr>
        <p:spPr>
          <a:xfrm>
            <a:off x="8077200" y="6172200"/>
            <a:ext cx="609600" cy="365125"/>
          </a:xfrm>
        </p:spPr>
        <p:txBody>
          <a:bodyPr/>
          <a:lstStyle/>
          <a:p>
            <a:fld id="{3E4CC721-C717-4376-B6D6-9DC11BC22B18}" type="slidenum">
              <a:rPr lang="en-ZA" sz="1200" b="1" smtClean="0">
                <a:latin typeface="Arial" panose="020B0604020202020204" pitchFamily="34" charset="0"/>
                <a:cs typeface="Arial" panose="020B0604020202020204" pitchFamily="34" charset="0"/>
              </a:rPr>
              <a:pPr/>
              <a:t>18</a:t>
            </a:fld>
            <a:endParaRPr lang="en-ZA" sz="1200" b="1" dirty="0" smtClean="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1854212394"/>
              </p:ext>
            </p:extLst>
          </p:nvPr>
        </p:nvGraphicFramePr>
        <p:xfrm>
          <a:off x="179514" y="1340768"/>
          <a:ext cx="8856982" cy="4208780"/>
        </p:xfrm>
        <a:graphic>
          <a:graphicData uri="http://schemas.openxmlformats.org/drawingml/2006/table">
            <a:tbl>
              <a:tblPr>
                <a:tableStyleId>{616DA210-FB5B-4158-B5E0-FEB733F419BA}</a:tableStyleId>
              </a:tblPr>
              <a:tblGrid>
                <a:gridCol w="1152127">
                  <a:extLst>
                    <a:ext uri="{9D8B030D-6E8A-4147-A177-3AD203B41FA5}">
                      <a16:colId xmlns:a16="http://schemas.microsoft.com/office/drawing/2014/main" xmlns="" val="20000"/>
                    </a:ext>
                  </a:extLst>
                </a:gridCol>
                <a:gridCol w="856095">
                  <a:extLst>
                    <a:ext uri="{9D8B030D-6E8A-4147-A177-3AD203B41FA5}">
                      <a16:colId xmlns:a16="http://schemas.microsoft.com/office/drawing/2014/main" xmlns="" val="20001"/>
                    </a:ext>
                  </a:extLst>
                </a:gridCol>
                <a:gridCol w="856095">
                  <a:extLst>
                    <a:ext uri="{9D8B030D-6E8A-4147-A177-3AD203B41FA5}">
                      <a16:colId xmlns:a16="http://schemas.microsoft.com/office/drawing/2014/main" xmlns="" val="20002"/>
                    </a:ext>
                  </a:extLst>
                </a:gridCol>
                <a:gridCol w="856095">
                  <a:extLst>
                    <a:ext uri="{9D8B030D-6E8A-4147-A177-3AD203B41FA5}">
                      <a16:colId xmlns:a16="http://schemas.microsoft.com/office/drawing/2014/main" xmlns="" val="20003"/>
                    </a:ext>
                  </a:extLst>
                </a:gridCol>
                <a:gridCol w="856095">
                  <a:extLst>
                    <a:ext uri="{9D8B030D-6E8A-4147-A177-3AD203B41FA5}">
                      <a16:colId xmlns:a16="http://schemas.microsoft.com/office/drawing/2014/main" xmlns="" val="20004"/>
                    </a:ext>
                  </a:extLst>
                </a:gridCol>
                <a:gridCol w="856095">
                  <a:extLst>
                    <a:ext uri="{9D8B030D-6E8A-4147-A177-3AD203B41FA5}">
                      <a16:colId xmlns:a16="http://schemas.microsoft.com/office/drawing/2014/main" xmlns="" val="20005"/>
                    </a:ext>
                  </a:extLst>
                </a:gridCol>
                <a:gridCol w="856095">
                  <a:extLst>
                    <a:ext uri="{9D8B030D-6E8A-4147-A177-3AD203B41FA5}">
                      <a16:colId xmlns:a16="http://schemas.microsoft.com/office/drawing/2014/main" xmlns="" val="20006"/>
                    </a:ext>
                  </a:extLst>
                </a:gridCol>
                <a:gridCol w="856095">
                  <a:extLst>
                    <a:ext uri="{9D8B030D-6E8A-4147-A177-3AD203B41FA5}">
                      <a16:colId xmlns:a16="http://schemas.microsoft.com/office/drawing/2014/main" xmlns="" val="20007"/>
                    </a:ext>
                  </a:extLst>
                </a:gridCol>
                <a:gridCol w="856095">
                  <a:extLst>
                    <a:ext uri="{9D8B030D-6E8A-4147-A177-3AD203B41FA5}">
                      <a16:colId xmlns:a16="http://schemas.microsoft.com/office/drawing/2014/main" xmlns="" val="20008"/>
                    </a:ext>
                  </a:extLst>
                </a:gridCol>
                <a:gridCol w="856095">
                  <a:extLst>
                    <a:ext uri="{9D8B030D-6E8A-4147-A177-3AD203B41FA5}">
                      <a16:colId xmlns:a16="http://schemas.microsoft.com/office/drawing/2014/main" xmlns="" val="20009"/>
                    </a:ext>
                  </a:extLst>
                </a:gridCol>
              </a:tblGrid>
              <a:tr h="264160">
                <a:tc>
                  <a:txBody>
                    <a:bodyPr/>
                    <a:lstStyle/>
                    <a:p>
                      <a:pPr marL="0" marR="0" algn="l">
                        <a:lnSpc>
                          <a:spcPct val="115000"/>
                        </a:lnSpc>
                        <a:spcBef>
                          <a:spcPts val="0"/>
                        </a:spcBef>
                        <a:spcAft>
                          <a:spcPts val="0"/>
                        </a:spcAft>
                      </a:pPr>
                      <a:r>
                        <a:rPr lang="en-ZA" sz="1000" b="1" dirty="0">
                          <a:effectLst/>
                        </a:rPr>
                        <a:t>Project</a:t>
                      </a:r>
                      <a:endParaRPr lang="en-ZA" sz="1000" b="1" dirty="0">
                        <a:effectLst/>
                        <a:latin typeface="Arial"/>
                        <a:ea typeface="Calibri"/>
                        <a:cs typeface="Times New Roman"/>
                      </a:endParaRPr>
                    </a:p>
                  </a:txBody>
                  <a:tcPr marL="68580" marR="68580" marT="0" marB="0">
                    <a:solidFill>
                      <a:schemeClr val="bg1">
                        <a:lumMod val="85000"/>
                      </a:schemeClr>
                    </a:solidFill>
                  </a:tcPr>
                </a:tc>
                <a:tc>
                  <a:txBody>
                    <a:bodyPr/>
                    <a:lstStyle/>
                    <a:p>
                      <a:pPr marL="0" marR="0" algn="l">
                        <a:lnSpc>
                          <a:spcPct val="115000"/>
                        </a:lnSpc>
                        <a:spcBef>
                          <a:spcPts val="0"/>
                        </a:spcBef>
                        <a:spcAft>
                          <a:spcPts val="0"/>
                        </a:spcAft>
                      </a:pPr>
                      <a:r>
                        <a:rPr lang="en-ZA" sz="1000" b="1" dirty="0">
                          <a:effectLst/>
                        </a:rPr>
                        <a:t>Approved</a:t>
                      </a:r>
                      <a:br>
                        <a:rPr lang="en-ZA" sz="1000" b="1" dirty="0">
                          <a:effectLst/>
                        </a:rPr>
                      </a:br>
                      <a:r>
                        <a:rPr lang="en-ZA" sz="1000" b="1" dirty="0">
                          <a:effectLst/>
                        </a:rPr>
                        <a:t>Budget</a:t>
                      </a:r>
                      <a:br>
                        <a:rPr lang="en-ZA" sz="1000" b="1" dirty="0">
                          <a:effectLst/>
                        </a:rPr>
                      </a:br>
                      <a:r>
                        <a:rPr lang="en-ZA" sz="1000" b="1" dirty="0" smtClean="0">
                          <a:effectLst/>
                        </a:rPr>
                        <a:t>16/17 </a:t>
                      </a:r>
                      <a:r>
                        <a:rPr lang="en-ZA" sz="1000" b="1" dirty="0">
                          <a:effectLst/>
                        </a:rPr>
                        <a:t>&amp; 17/18</a:t>
                      </a:r>
                      <a:endParaRPr lang="en-ZA" sz="1000" b="1" dirty="0">
                        <a:effectLst/>
                        <a:latin typeface="Arial"/>
                        <a:ea typeface="Calibri"/>
                        <a:cs typeface="Times New Roman"/>
                      </a:endParaRPr>
                    </a:p>
                  </a:txBody>
                  <a:tcPr marL="68580" marR="68580" marT="0" marB="0">
                    <a:solidFill>
                      <a:schemeClr val="bg1">
                        <a:lumMod val="85000"/>
                      </a:schemeClr>
                    </a:solidFill>
                  </a:tcPr>
                </a:tc>
                <a:tc>
                  <a:txBody>
                    <a:bodyPr/>
                    <a:lstStyle/>
                    <a:p>
                      <a:pPr marL="0" marR="0" algn="l">
                        <a:lnSpc>
                          <a:spcPct val="115000"/>
                        </a:lnSpc>
                        <a:spcBef>
                          <a:spcPts val="0"/>
                        </a:spcBef>
                        <a:spcAft>
                          <a:spcPts val="0"/>
                        </a:spcAft>
                      </a:pPr>
                      <a:r>
                        <a:rPr lang="en-ZA" sz="1000" b="1" dirty="0">
                          <a:effectLst/>
                        </a:rPr>
                        <a:t>Tranche 1</a:t>
                      </a:r>
                      <a:br>
                        <a:rPr lang="en-ZA" sz="1000" b="1" dirty="0">
                          <a:effectLst/>
                        </a:rPr>
                      </a:br>
                      <a:r>
                        <a:rPr lang="en-ZA" sz="1000" b="1" dirty="0">
                          <a:effectLst/>
                        </a:rPr>
                        <a:t>Receipt: 14 July 2016</a:t>
                      </a:r>
                      <a:br>
                        <a:rPr lang="en-ZA" sz="1000" b="1" dirty="0">
                          <a:effectLst/>
                        </a:rPr>
                      </a:br>
                      <a:r>
                        <a:rPr lang="en-ZA" sz="1000" b="1" dirty="0">
                          <a:effectLst/>
                        </a:rPr>
                        <a:t>(Qtr1&amp;2)</a:t>
                      </a:r>
                      <a:endParaRPr lang="en-ZA" sz="1000" b="1" dirty="0">
                        <a:effectLst/>
                        <a:latin typeface="Arial"/>
                        <a:ea typeface="Calibri"/>
                        <a:cs typeface="Times New Roman"/>
                      </a:endParaRPr>
                    </a:p>
                  </a:txBody>
                  <a:tcPr marL="68580" marR="68580" marT="0" marB="0">
                    <a:solidFill>
                      <a:schemeClr val="bg1">
                        <a:lumMod val="85000"/>
                      </a:schemeClr>
                    </a:solidFill>
                  </a:tcPr>
                </a:tc>
                <a:tc>
                  <a:txBody>
                    <a:bodyPr/>
                    <a:lstStyle/>
                    <a:p>
                      <a:pPr marL="0" marR="0" algn="l">
                        <a:lnSpc>
                          <a:spcPct val="115000"/>
                        </a:lnSpc>
                        <a:spcBef>
                          <a:spcPts val="0"/>
                        </a:spcBef>
                        <a:spcAft>
                          <a:spcPts val="0"/>
                        </a:spcAft>
                      </a:pPr>
                      <a:r>
                        <a:rPr lang="en-ZA" sz="1000" b="1" dirty="0">
                          <a:effectLst/>
                        </a:rPr>
                        <a:t>Tranche 2</a:t>
                      </a:r>
                      <a:br>
                        <a:rPr lang="en-ZA" sz="1000" b="1" dirty="0">
                          <a:effectLst/>
                        </a:rPr>
                      </a:br>
                      <a:r>
                        <a:rPr lang="en-ZA" sz="1000" b="1" dirty="0" smtClean="0">
                          <a:effectLst/>
                        </a:rPr>
                        <a:t>Partly </a:t>
                      </a:r>
                      <a:r>
                        <a:rPr lang="en-ZA" sz="1000" b="1" dirty="0">
                          <a:effectLst/>
                        </a:rPr>
                        <a:t>paid in April/May 2018</a:t>
                      </a:r>
                      <a:endParaRPr lang="en-ZA" sz="1000" b="1" dirty="0">
                        <a:effectLst/>
                        <a:latin typeface="Arial"/>
                        <a:ea typeface="Calibri"/>
                        <a:cs typeface="Times New Roman"/>
                      </a:endParaRPr>
                    </a:p>
                  </a:txBody>
                  <a:tcPr marL="68580" marR="68580" marT="0" marB="0">
                    <a:solidFill>
                      <a:schemeClr val="bg1">
                        <a:lumMod val="85000"/>
                      </a:schemeClr>
                    </a:solidFill>
                  </a:tcPr>
                </a:tc>
                <a:tc>
                  <a:txBody>
                    <a:bodyPr/>
                    <a:lstStyle/>
                    <a:p>
                      <a:pPr marL="0" marR="0" algn="l">
                        <a:lnSpc>
                          <a:spcPct val="115000"/>
                        </a:lnSpc>
                        <a:spcBef>
                          <a:spcPts val="0"/>
                        </a:spcBef>
                        <a:spcAft>
                          <a:spcPts val="0"/>
                        </a:spcAft>
                      </a:pPr>
                      <a:r>
                        <a:rPr lang="en-ZA" sz="1000" b="1" dirty="0">
                          <a:effectLst/>
                        </a:rPr>
                        <a:t>Actual </a:t>
                      </a:r>
                      <a:br>
                        <a:rPr lang="en-ZA" sz="1000" b="1" dirty="0">
                          <a:effectLst/>
                        </a:rPr>
                      </a:br>
                      <a:r>
                        <a:rPr lang="en-ZA" sz="1000" b="1" dirty="0">
                          <a:effectLst/>
                        </a:rPr>
                        <a:t>Expenditure</a:t>
                      </a:r>
                      <a:br>
                        <a:rPr lang="en-ZA" sz="1000" b="1" dirty="0">
                          <a:effectLst/>
                        </a:rPr>
                      </a:br>
                      <a:r>
                        <a:rPr lang="en-ZA" sz="1000" b="1" dirty="0" smtClean="0">
                          <a:effectLst/>
                        </a:rPr>
                        <a:t>16/17</a:t>
                      </a:r>
                      <a:endParaRPr lang="en-ZA" sz="1000" b="1" dirty="0">
                        <a:effectLst/>
                        <a:latin typeface="Arial"/>
                        <a:ea typeface="Calibri"/>
                        <a:cs typeface="Times New Roman"/>
                      </a:endParaRPr>
                    </a:p>
                  </a:txBody>
                  <a:tcPr marL="68580" marR="68580" marT="0" marB="0">
                    <a:solidFill>
                      <a:schemeClr val="bg1">
                        <a:lumMod val="85000"/>
                      </a:schemeClr>
                    </a:solidFill>
                  </a:tcPr>
                </a:tc>
                <a:tc>
                  <a:txBody>
                    <a:bodyPr/>
                    <a:lstStyle/>
                    <a:p>
                      <a:pPr marL="0" marR="0" algn="l">
                        <a:lnSpc>
                          <a:spcPct val="115000"/>
                        </a:lnSpc>
                        <a:spcBef>
                          <a:spcPts val="0"/>
                        </a:spcBef>
                        <a:spcAft>
                          <a:spcPts val="0"/>
                        </a:spcAft>
                      </a:pPr>
                      <a:r>
                        <a:rPr lang="en-ZA" sz="1000" b="1" dirty="0">
                          <a:effectLst/>
                        </a:rPr>
                        <a:t>Actual </a:t>
                      </a:r>
                      <a:br>
                        <a:rPr lang="en-ZA" sz="1000" b="1" dirty="0">
                          <a:effectLst/>
                        </a:rPr>
                      </a:br>
                      <a:r>
                        <a:rPr lang="en-ZA" sz="1000" b="1" dirty="0">
                          <a:effectLst/>
                        </a:rPr>
                        <a:t>Expenditure</a:t>
                      </a:r>
                      <a:br>
                        <a:rPr lang="en-ZA" sz="1000" b="1" dirty="0">
                          <a:effectLst/>
                        </a:rPr>
                      </a:br>
                      <a:r>
                        <a:rPr lang="en-ZA" sz="1000" b="1" dirty="0" smtClean="0">
                          <a:effectLst/>
                        </a:rPr>
                        <a:t>17/18</a:t>
                      </a:r>
                      <a:endParaRPr lang="en-ZA" sz="1000" b="1" dirty="0">
                        <a:effectLst/>
                        <a:latin typeface="Arial"/>
                        <a:ea typeface="Calibri"/>
                        <a:cs typeface="Times New Roman"/>
                      </a:endParaRPr>
                    </a:p>
                  </a:txBody>
                  <a:tcPr marL="68580" marR="68580" marT="0" marB="0">
                    <a:solidFill>
                      <a:schemeClr val="bg1">
                        <a:lumMod val="85000"/>
                      </a:schemeClr>
                    </a:solidFill>
                  </a:tcPr>
                </a:tc>
                <a:tc>
                  <a:txBody>
                    <a:bodyPr/>
                    <a:lstStyle/>
                    <a:p>
                      <a:pPr marL="0" marR="0" algn="l">
                        <a:lnSpc>
                          <a:spcPct val="115000"/>
                        </a:lnSpc>
                        <a:spcBef>
                          <a:spcPts val="0"/>
                        </a:spcBef>
                        <a:spcAft>
                          <a:spcPts val="0"/>
                        </a:spcAft>
                      </a:pPr>
                      <a:r>
                        <a:rPr lang="en-ZA" sz="1000" b="1" dirty="0">
                          <a:effectLst/>
                        </a:rPr>
                        <a:t>Actual </a:t>
                      </a:r>
                      <a:br>
                        <a:rPr lang="en-ZA" sz="1000" b="1" dirty="0">
                          <a:effectLst/>
                        </a:rPr>
                      </a:br>
                      <a:r>
                        <a:rPr lang="en-ZA" sz="1000" b="1" dirty="0">
                          <a:effectLst/>
                        </a:rPr>
                        <a:t>Expenditure</a:t>
                      </a:r>
                      <a:br>
                        <a:rPr lang="en-ZA" sz="1000" b="1" dirty="0">
                          <a:effectLst/>
                        </a:rPr>
                      </a:br>
                      <a:r>
                        <a:rPr lang="en-ZA" sz="1000" b="1" dirty="0" smtClean="0">
                          <a:effectLst/>
                        </a:rPr>
                        <a:t>18/19</a:t>
                      </a:r>
                      <a:endParaRPr lang="en-ZA" sz="1000" b="1" dirty="0">
                        <a:effectLst/>
                        <a:latin typeface="Arial"/>
                        <a:ea typeface="Calibri"/>
                        <a:cs typeface="Times New Roman"/>
                      </a:endParaRPr>
                    </a:p>
                  </a:txBody>
                  <a:tcPr marL="68580" marR="68580" marT="0" marB="0">
                    <a:solidFill>
                      <a:schemeClr val="bg1">
                        <a:lumMod val="85000"/>
                      </a:schemeClr>
                    </a:solidFill>
                  </a:tcPr>
                </a:tc>
                <a:tc>
                  <a:txBody>
                    <a:bodyPr/>
                    <a:lstStyle/>
                    <a:p>
                      <a:pPr marL="0" marR="0" algn="l">
                        <a:lnSpc>
                          <a:spcPct val="115000"/>
                        </a:lnSpc>
                        <a:spcBef>
                          <a:spcPts val="0"/>
                        </a:spcBef>
                        <a:spcAft>
                          <a:spcPts val="0"/>
                        </a:spcAft>
                      </a:pPr>
                      <a:r>
                        <a:rPr lang="en-ZA" sz="1000" b="1" dirty="0">
                          <a:effectLst/>
                        </a:rPr>
                        <a:t>Paid CDC Fees</a:t>
                      </a:r>
                      <a:br>
                        <a:rPr lang="en-ZA" sz="1000" b="1" dirty="0">
                          <a:effectLst/>
                        </a:rPr>
                      </a:br>
                      <a:r>
                        <a:rPr lang="en-ZA" sz="1000" b="1" dirty="0" smtClean="0">
                          <a:effectLst/>
                        </a:rPr>
                        <a:t>17/18</a:t>
                      </a:r>
                      <a:endParaRPr lang="en-ZA" sz="1000" b="1" dirty="0">
                        <a:effectLst/>
                        <a:latin typeface="Arial"/>
                        <a:ea typeface="Calibri"/>
                        <a:cs typeface="Times New Roman"/>
                      </a:endParaRPr>
                    </a:p>
                  </a:txBody>
                  <a:tcPr marL="68580" marR="68580" marT="0" marB="0">
                    <a:solidFill>
                      <a:schemeClr val="bg1">
                        <a:lumMod val="85000"/>
                      </a:schemeClr>
                    </a:solidFill>
                  </a:tcPr>
                </a:tc>
                <a:tc>
                  <a:txBody>
                    <a:bodyPr/>
                    <a:lstStyle/>
                    <a:p>
                      <a:pPr marL="0" marR="0" algn="l">
                        <a:lnSpc>
                          <a:spcPct val="115000"/>
                        </a:lnSpc>
                        <a:spcBef>
                          <a:spcPts val="0"/>
                        </a:spcBef>
                        <a:spcAft>
                          <a:spcPts val="0"/>
                        </a:spcAft>
                      </a:pPr>
                      <a:r>
                        <a:rPr lang="en-ZA" sz="1000" b="1" dirty="0">
                          <a:effectLst/>
                        </a:rPr>
                        <a:t>Total Project Cost</a:t>
                      </a:r>
                      <a:endParaRPr lang="en-ZA" sz="1000" b="1" dirty="0">
                        <a:effectLst/>
                        <a:latin typeface="Arial"/>
                        <a:ea typeface="Calibri"/>
                        <a:cs typeface="Times New Roman"/>
                      </a:endParaRPr>
                    </a:p>
                  </a:txBody>
                  <a:tcPr marL="68580" marR="68580" marT="0" marB="0">
                    <a:solidFill>
                      <a:schemeClr val="bg1">
                        <a:lumMod val="85000"/>
                      </a:schemeClr>
                    </a:solidFill>
                  </a:tcPr>
                </a:tc>
                <a:tc>
                  <a:txBody>
                    <a:bodyPr/>
                    <a:lstStyle/>
                    <a:p>
                      <a:pPr marL="0" marR="0" algn="l">
                        <a:lnSpc>
                          <a:spcPct val="115000"/>
                        </a:lnSpc>
                        <a:spcBef>
                          <a:spcPts val="0"/>
                        </a:spcBef>
                        <a:spcAft>
                          <a:spcPts val="0"/>
                        </a:spcAft>
                      </a:pPr>
                      <a:r>
                        <a:rPr lang="en-ZA" sz="1000" b="1" dirty="0">
                          <a:effectLst/>
                        </a:rPr>
                        <a:t>Tranche</a:t>
                      </a:r>
                      <a:br>
                        <a:rPr lang="en-ZA" sz="1000" b="1" dirty="0">
                          <a:effectLst/>
                        </a:rPr>
                      </a:br>
                      <a:r>
                        <a:rPr lang="en-ZA" sz="1000" b="1" dirty="0">
                          <a:effectLst/>
                        </a:rPr>
                        <a:t>Balance </a:t>
                      </a:r>
                      <a:br>
                        <a:rPr lang="en-ZA" sz="1000" b="1" dirty="0">
                          <a:effectLst/>
                        </a:rPr>
                      </a:br>
                      <a:r>
                        <a:rPr lang="en-ZA" sz="1000" b="1" dirty="0">
                          <a:effectLst/>
                        </a:rPr>
                        <a:t>Available</a:t>
                      </a:r>
                      <a:endParaRPr lang="en-ZA" sz="1000" b="1" dirty="0">
                        <a:effectLst/>
                        <a:latin typeface="Arial"/>
                        <a:ea typeface="Calibri"/>
                        <a:cs typeface="Times New Roman"/>
                      </a:endParaRPr>
                    </a:p>
                  </a:txBody>
                  <a:tcPr marL="68580" marR="68580" marT="0" marB="0">
                    <a:solidFill>
                      <a:schemeClr val="bg1">
                        <a:lumMod val="85000"/>
                      </a:schemeClr>
                    </a:solidFill>
                  </a:tcPr>
                </a:tc>
                <a:extLst>
                  <a:ext uri="{0D108BD9-81ED-4DB2-BD59-A6C34878D82A}">
                    <a16:rowId xmlns:a16="http://schemas.microsoft.com/office/drawing/2014/main" xmlns="" val="10000"/>
                  </a:ext>
                </a:extLst>
              </a:tr>
              <a:tr h="264160">
                <a:tc>
                  <a:txBody>
                    <a:bodyPr/>
                    <a:lstStyle/>
                    <a:p>
                      <a:pPr marL="0" marR="0" algn="l">
                        <a:lnSpc>
                          <a:spcPct val="115000"/>
                        </a:lnSpc>
                        <a:spcBef>
                          <a:spcPts val="0"/>
                        </a:spcBef>
                        <a:spcAft>
                          <a:spcPts val="0"/>
                        </a:spcAft>
                      </a:pPr>
                      <a:r>
                        <a:rPr lang="en-ZA" sz="1000" dirty="0">
                          <a:effectLst/>
                        </a:rPr>
                        <a:t>New Power Plant Generator Engine (1000kva) no 5 &amp; 2x450kva</a:t>
                      </a:r>
                      <a:endParaRPr lang="en-ZA" sz="10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6 000 000</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1 700 000</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4 634 771</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5 480 683</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331 366</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smtClean="0">
                          <a:effectLst/>
                        </a:rPr>
                        <a:t>-</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494 024</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6 306 073</a:t>
                      </a:r>
                      <a:endParaRPr lang="en-ZA" sz="1200" b="1"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28 698</a:t>
                      </a:r>
                      <a:endParaRPr lang="en-ZA" sz="1200" dirty="0">
                        <a:effectLst/>
                        <a:latin typeface="Arial"/>
                        <a:ea typeface="Calibri"/>
                        <a:cs typeface="Times New Roman"/>
                      </a:endParaRPr>
                    </a:p>
                  </a:txBody>
                  <a:tcPr marL="68580" marR="68580" marT="0" marB="0"/>
                </a:tc>
                <a:extLst>
                  <a:ext uri="{0D108BD9-81ED-4DB2-BD59-A6C34878D82A}">
                    <a16:rowId xmlns:a16="http://schemas.microsoft.com/office/drawing/2014/main" xmlns="" val="10001"/>
                  </a:ext>
                </a:extLst>
              </a:tr>
              <a:tr h="266700">
                <a:tc>
                  <a:txBody>
                    <a:bodyPr/>
                    <a:lstStyle/>
                    <a:p>
                      <a:pPr marL="0" marR="0" algn="l">
                        <a:lnSpc>
                          <a:spcPct val="115000"/>
                        </a:lnSpc>
                        <a:spcBef>
                          <a:spcPts val="0"/>
                        </a:spcBef>
                        <a:spcAft>
                          <a:spcPts val="0"/>
                        </a:spcAft>
                      </a:pPr>
                      <a:r>
                        <a:rPr lang="en-ZA" sz="1000" dirty="0">
                          <a:effectLst/>
                        </a:rPr>
                        <a:t>Effluent Plant - New</a:t>
                      </a:r>
                      <a:endParaRPr lang="en-ZA" sz="10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5 300 000</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850 000</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-361 788</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43 502</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406 462</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smtClean="0">
                          <a:effectLst/>
                        </a:rPr>
                        <a:t>-</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38 247</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488 212</a:t>
                      </a:r>
                      <a:endParaRPr lang="en-ZA" sz="1200" b="1"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a:t>
                      </a:r>
                      <a:endParaRPr lang="en-ZA" sz="1200" dirty="0">
                        <a:effectLst/>
                        <a:latin typeface="Arial"/>
                        <a:ea typeface="Calibri"/>
                        <a:cs typeface="Times New Roman"/>
                      </a:endParaRPr>
                    </a:p>
                  </a:txBody>
                  <a:tcPr marL="68580" marR="68580" marT="0" marB="0"/>
                </a:tc>
                <a:extLst>
                  <a:ext uri="{0D108BD9-81ED-4DB2-BD59-A6C34878D82A}">
                    <a16:rowId xmlns:a16="http://schemas.microsoft.com/office/drawing/2014/main" xmlns="" val="10002"/>
                  </a:ext>
                </a:extLst>
              </a:tr>
              <a:tr h="264160">
                <a:tc>
                  <a:txBody>
                    <a:bodyPr/>
                    <a:lstStyle/>
                    <a:p>
                      <a:pPr marL="0" marR="0" algn="l">
                        <a:lnSpc>
                          <a:spcPct val="115000"/>
                        </a:lnSpc>
                        <a:spcBef>
                          <a:spcPts val="0"/>
                        </a:spcBef>
                        <a:spcAft>
                          <a:spcPts val="0"/>
                        </a:spcAft>
                      </a:pPr>
                      <a:r>
                        <a:rPr lang="en-ZA" sz="1000" dirty="0">
                          <a:effectLst/>
                        </a:rPr>
                        <a:t>Bluestone </a:t>
                      </a:r>
                      <a:r>
                        <a:rPr lang="en-ZA" sz="1000" dirty="0" smtClean="0">
                          <a:effectLst/>
                        </a:rPr>
                        <a:t>Quarry</a:t>
                      </a:r>
                      <a:endParaRPr lang="en-ZA" sz="10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9 328 723</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3 749 401</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-2 967 212</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608 137</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935 421</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47 739</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1 591 297</a:t>
                      </a:r>
                      <a:endParaRPr lang="en-ZA" sz="1200" b="1"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-809 109</a:t>
                      </a:r>
                      <a:endParaRPr lang="en-ZA" sz="1200" dirty="0">
                        <a:effectLst/>
                        <a:latin typeface="Arial"/>
                        <a:ea typeface="Calibri"/>
                        <a:cs typeface="Times New Roman"/>
                      </a:endParaRPr>
                    </a:p>
                  </a:txBody>
                  <a:tcPr marL="68580" marR="68580" marT="0" marB="0"/>
                </a:tc>
                <a:extLst>
                  <a:ext uri="{0D108BD9-81ED-4DB2-BD59-A6C34878D82A}">
                    <a16:rowId xmlns:a16="http://schemas.microsoft.com/office/drawing/2014/main" xmlns="" val="10003"/>
                  </a:ext>
                </a:extLst>
              </a:tr>
              <a:tr h="264160">
                <a:tc>
                  <a:txBody>
                    <a:bodyPr/>
                    <a:lstStyle/>
                    <a:p>
                      <a:pPr marL="0" marR="0" algn="l">
                        <a:lnSpc>
                          <a:spcPct val="115000"/>
                        </a:lnSpc>
                        <a:spcBef>
                          <a:spcPts val="0"/>
                        </a:spcBef>
                        <a:spcAft>
                          <a:spcPts val="0"/>
                        </a:spcAft>
                      </a:pPr>
                      <a:r>
                        <a:rPr lang="en-ZA" sz="1000" dirty="0">
                          <a:effectLst/>
                        </a:rPr>
                        <a:t>Desalination Plant (new reverse osmosis plant)</a:t>
                      </a:r>
                      <a:endParaRPr lang="en-ZA" sz="10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7 000 000</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1 050 000</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-520 775</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54 264</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442 661</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32 300</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529 225</a:t>
                      </a:r>
                      <a:endParaRPr lang="en-ZA" sz="1200" b="1"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a:t>
                      </a:r>
                      <a:endParaRPr lang="en-ZA" sz="1200" dirty="0">
                        <a:effectLst/>
                        <a:latin typeface="Arial"/>
                        <a:ea typeface="Calibri"/>
                        <a:cs typeface="Times New Roman"/>
                      </a:endParaRPr>
                    </a:p>
                  </a:txBody>
                  <a:tcPr marL="68580" marR="68580" marT="0" marB="0"/>
                </a:tc>
                <a:extLst>
                  <a:ext uri="{0D108BD9-81ED-4DB2-BD59-A6C34878D82A}">
                    <a16:rowId xmlns:a16="http://schemas.microsoft.com/office/drawing/2014/main" xmlns="" val="10004"/>
                  </a:ext>
                </a:extLst>
              </a:tr>
              <a:tr h="264160">
                <a:tc>
                  <a:txBody>
                    <a:bodyPr/>
                    <a:lstStyle/>
                    <a:p>
                      <a:pPr marL="0" marR="0" algn="l">
                        <a:lnSpc>
                          <a:spcPct val="115000"/>
                        </a:lnSpc>
                        <a:spcBef>
                          <a:spcPts val="0"/>
                        </a:spcBef>
                        <a:spcAft>
                          <a:spcPts val="0"/>
                        </a:spcAft>
                      </a:pPr>
                      <a:r>
                        <a:rPr lang="en-ZA" sz="1000" dirty="0">
                          <a:effectLst/>
                        </a:rPr>
                        <a:t>Harbour Precinct - New Jetty</a:t>
                      </a:r>
                      <a:endParaRPr lang="en-ZA" sz="10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8 690 000</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3 090 000</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5 967 309</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227 034</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2 310 973</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4 610 140</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24 005</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7 172 151</a:t>
                      </a:r>
                      <a:endParaRPr lang="en-ZA" sz="1200" b="1"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1 885 158</a:t>
                      </a:r>
                      <a:endParaRPr lang="en-ZA" sz="1200" dirty="0">
                        <a:effectLst/>
                        <a:latin typeface="Arial"/>
                        <a:ea typeface="Calibri"/>
                        <a:cs typeface="Times New Roman"/>
                      </a:endParaRPr>
                    </a:p>
                  </a:txBody>
                  <a:tcPr marL="68580" marR="68580" marT="0" marB="0"/>
                </a:tc>
                <a:extLst>
                  <a:ext uri="{0D108BD9-81ED-4DB2-BD59-A6C34878D82A}">
                    <a16:rowId xmlns:a16="http://schemas.microsoft.com/office/drawing/2014/main" xmlns="" val="10005"/>
                  </a:ext>
                </a:extLst>
              </a:tr>
              <a:tr h="264160">
                <a:tc>
                  <a:txBody>
                    <a:bodyPr/>
                    <a:lstStyle/>
                    <a:p>
                      <a:pPr marL="0" marR="0" algn="l">
                        <a:lnSpc>
                          <a:spcPct val="115000"/>
                        </a:lnSpc>
                        <a:spcBef>
                          <a:spcPts val="0"/>
                        </a:spcBef>
                        <a:spcAft>
                          <a:spcPts val="0"/>
                        </a:spcAft>
                      </a:pPr>
                      <a:r>
                        <a:rPr lang="en-ZA" sz="1000" dirty="0">
                          <a:effectLst/>
                        </a:rPr>
                        <a:t>Harbour Precinct - </a:t>
                      </a:r>
                      <a:r>
                        <a:rPr lang="en-ZA" sz="1000" dirty="0" smtClean="0">
                          <a:effectLst/>
                        </a:rPr>
                        <a:t>Safety</a:t>
                      </a:r>
                      <a:endParaRPr lang="en-ZA" sz="10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1 500 000</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400 000</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2 466 942</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246 029</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20 912</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266 942</a:t>
                      </a:r>
                      <a:endParaRPr lang="en-ZA" sz="1200" b="1"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2 600 000</a:t>
                      </a:r>
                      <a:endParaRPr lang="en-ZA" sz="1200" dirty="0">
                        <a:effectLst/>
                        <a:latin typeface="Arial"/>
                        <a:ea typeface="Calibri"/>
                        <a:cs typeface="Times New Roman"/>
                      </a:endParaRPr>
                    </a:p>
                  </a:txBody>
                  <a:tcPr marL="68580" marR="68580" marT="0" marB="0"/>
                </a:tc>
                <a:extLst>
                  <a:ext uri="{0D108BD9-81ED-4DB2-BD59-A6C34878D82A}">
                    <a16:rowId xmlns:a16="http://schemas.microsoft.com/office/drawing/2014/main" xmlns="" val="10006"/>
                  </a:ext>
                </a:extLst>
              </a:tr>
              <a:tr h="264160">
                <a:tc>
                  <a:txBody>
                    <a:bodyPr/>
                    <a:lstStyle/>
                    <a:p>
                      <a:pPr marL="0" marR="0" algn="l">
                        <a:lnSpc>
                          <a:spcPct val="115000"/>
                        </a:lnSpc>
                        <a:spcBef>
                          <a:spcPts val="0"/>
                        </a:spcBef>
                        <a:spcAft>
                          <a:spcPts val="0"/>
                        </a:spcAft>
                      </a:pPr>
                      <a:r>
                        <a:rPr lang="en-ZA" sz="1000" dirty="0">
                          <a:effectLst/>
                        </a:rPr>
                        <a:t>Diesel Plant &amp; Reticulation - new fuel storage plant complete</a:t>
                      </a:r>
                      <a:endParaRPr lang="en-ZA" sz="10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1 500 000</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290 000</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1 542 049</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60 192</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1 628 332</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132 400</a:t>
                      </a:r>
                      <a:endParaRPr lang="en-ZA" sz="1200"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1 820 925</a:t>
                      </a:r>
                      <a:endParaRPr lang="en-ZA" sz="1200" b="1"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11 124</a:t>
                      </a:r>
                      <a:endParaRPr lang="en-ZA" sz="1200" dirty="0">
                        <a:effectLst/>
                        <a:latin typeface="Arial"/>
                        <a:ea typeface="Calibri"/>
                        <a:cs typeface="Times New Roman"/>
                      </a:endParaRPr>
                    </a:p>
                  </a:txBody>
                  <a:tcPr marL="68580" marR="68580" marT="0" marB="0"/>
                </a:tc>
                <a:extLst>
                  <a:ext uri="{0D108BD9-81ED-4DB2-BD59-A6C34878D82A}">
                    <a16:rowId xmlns:a16="http://schemas.microsoft.com/office/drawing/2014/main" xmlns="" val="10007"/>
                  </a:ext>
                </a:extLst>
              </a:tr>
              <a:tr h="264160">
                <a:tc>
                  <a:txBody>
                    <a:bodyPr/>
                    <a:lstStyle/>
                    <a:p>
                      <a:pPr marL="0" marR="0" algn="l">
                        <a:lnSpc>
                          <a:spcPct val="115000"/>
                        </a:lnSpc>
                        <a:spcBef>
                          <a:spcPts val="0"/>
                        </a:spcBef>
                        <a:spcAft>
                          <a:spcPts val="0"/>
                        </a:spcAft>
                      </a:pPr>
                      <a:r>
                        <a:rPr lang="en-ZA" sz="1000" dirty="0">
                          <a:effectLst/>
                        </a:rPr>
                        <a:t>TOTAL (VAT INCL)</a:t>
                      </a:r>
                      <a:endParaRPr lang="en-ZA" sz="1000" b="1"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39 318 723</a:t>
                      </a:r>
                      <a:endParaRPr lang="en-ZA" sz="1200" b="1"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11 129 401</a:t>
                      </a:r>
                      <a:endParaRPr lang="en-ZA" sz="1200" b="1"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10 761 296</a:t>
                      </a:r>
                      <a:endParaRPr lang="en-ZA" sz="1200" b="1"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6 473 812</a:t>
                      </a:r>
                      <a:endParaRPr lang="en-ZA" sz="1200" b="1"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6 301 244</a:t>
                      </a:r>
                      <a:endParaRPr lang="en-ZA" sz="1200" b="1"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4 610 140</a:t>
                      </a:r>
                      <a:endParaRPr lang="en-ZA" sz="1200" b="1"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789 628</a:t>
                      </a:r>
                      <a:endParaRPr lang="en-ZA" sz="1200" b="1"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18 174 824</a:t>
                      </a:r>
                      <a:endParaRPr lang="en-ZA" sz="1200" b="1" dirty="0">
                        <a:effectLst/>
                        <a:latin typeface="Arial"/>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200" dirty="0">
                          <a:effectLst/>
                        </a:rPr>
                        <a:t>3 715 872</a:t>
                      </a:r>
                      <a:endParaRPr lang="en-ZA" sz="1200" b="1" dirty="0">
                        <a:effectLst/>
                        <a:latin typeface="Arial"/>
                        <a:ea typeface="Calibri"/>
                        <a:cs typeface="Times New Roman"/>
                      </a:endParaRPr>
                    </a:p>
                  </a:txBody>
                  <a:tcPr marL="68580" marR="68580" marT="0" marB="0"/>
                </a:tc>
                <a:extLst>
                  <a:ext uri="{0D108BD9-81ED-4DB2-BD59-A6C34878D82A}">
                    <a16:rowId xmlns:a16="http://schemas.microsoft.com/office/drawing/2014/main" xmlns="" val="10009"/>
                  </a:ext>
                </a:extLst>
              </a:tr>
            </a:tbl>
          </a:graphicData>
        </a:graphic>
      </p:graphicFrame>
      <p:sp>
        <p:nvSpPr>
          <p:cNvPr id="6" name="Rectangle 5"/>
          <p:cNvSpPr/>
          <p:nvPr/>
        </p:nvSpPr>
        <p:spPr>
          <a:xfrm>
            <a:off x="251520" y="909504"/>
            <a:ext cx="3193246" cy="369332"/>
          </a:xfrm>
          <a:prstGeom prst="rect">
            <a:avLst/>
          </a:prstGeom>
        </p:spPr>
        <p:txBody>
          <a:bodyPr wrap="none">
            <a:spAutoFit/>
          </a:bodyPr>
          <a:lstStyle/>
          <a:p>
            <a:r>
              <a:rPr lang="en-GB" b="1" dirty="0"/>
              <a:t>Budget </a:t>
            </a:r>
            <a:r>
              <a:rPr lang="en-GB" b="1" dirty="0" smtClean="0"/>
              <a:t>expenditure on </a:t>
            </a:r>
            <a:r>
              <a:rPr lang="en-GB" b="1" dirty="0"/>
              <a:t>projects</a:t>
            </a:r>
          </a:p>
        </p:txBody>
      </p:sp>
    </p:spTree>
    <p:extLst>
      <p:ext uri="{BB962C8B-B14F-4D97-AF65-F5344CB8AC3E}">
        <p14:creationId xmlns:p14="http://schemas.microsoft.com/office/powerpoint/2010/main" xmlns="" val="16652399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712968" cy="504056"/>
          </a:xfrm>
        </p:spPr>
        <p:txBody>
          <a:bodyPr>
            <a:noAutofit/>
          </a:bodyPr>
          <a:lstStyle/>
          <a:p>
            <a:pPr algn="ctr"/>
            <a:r>
              <a:rPr lang="en-US" dirty="0">
                <a:latin typeface="Arial" panose="020B0604020202020204" pitchFamily="34" charset="0"/>
                <a:cs typeface="Arial" panose="020B0604020202020204" pitchFamily="34" charset="0"/>
              </a:rPr>
              <a:t>CAPEX </a:t>
            </a:r>
            <a:r>
              <a:rPr lang="en-US" dirty="0"/>
              <a:t>PROJECTS</a:t>
            </a:r>
            <a:endParaRPr lang="en-ZA" dirty="0">
              <a:latin typeface="Arial" panose="020B0604020202020204" pitchFamily="34" charset="0"/>
              <a:cs typeface="Arial" panose="020B0604020202020204" pitchFamily="34" charset="0"/>
            </a:endParaRPr>
          </a:p>
        </p:txBody>
      </p:sp>
      <p:sp>
        <p:nvSpPr>
          <p:cNvPr id="5" name="Slide Number Placeholder 1"/>
          <p:cNvSpPr>
            <a:spLocks noGrp="1"/>
          </p:cNvSpPr>
          <p:nvPr>
            <p:ph type="sldNum" sz="quarter" idx="4"/>
          </p:nvPr>
        </p:nvSpPr>
        <p:spPr>
          <a:xfrm>
            <a:off x="8077200" y="6172200"/>
            <a:ext cx="609600" cy="365125"/>
          </a:xfrm>
        </p:spPr>
        <p:txBody>
          <a:bodyPr/>
          <a:lstStyle/>
          <a:p>
            <a:fld id="{3E4CC721-C717-4376-B6D6-9DC11BC22B18}" type="slidenum">
              <a:rPr lang="en-ZA" sz="1200" b="1" smtClean="0">
                <a:latin typeface="Arial" panose="020B0604020202020204" pitchFamily="34" charset="0"/>
                <a:cs typeface="Arial" panose="020B0604020202020204" pitchFamily="34" charset="0"/>
              </a:rPr>
              <a:pPr/>
              <a:t>19</a:t>
            </a:fld>
            <a:endParaRPr lang="en-ZA" sz="1200" b="1" dirty="0" smtClean="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1760209197"/>
              </p:ext>
            </p:extLst>
          </p:nvPr>
        </p:nvGraphicFramePr>
        <p:xfrm>
          <a:off x="251521" y="1340768"/>
          <a:ext cx="8424936" cy="4464486"/>
        </p:xfrm>
        <a:graphic>
          <a:graphicData uri="http://schemas.openxmlformats.org/drawingml/2006/table">
            <a:tbl>
              <a:tblPr>
                <a:tableStyleId>{616DA210-FB5B-4158-B5E0-FEB733F419BA}</a:tableStyleId>
              </a:tblPr>
              <a:tblGrid>
                <a:gridCol w="936104">
                  <a:extLst>
                    <a:ext uri="{9D8B030D-6E8A-4147-A177-3AD203B41FA5}">
                      <a16:colId xmlns:a16="http://schemas.microsoft.com/office/drawing/2014/main" xmlns="" val="20001"/>
                    </a:ext>
                  </a:extLst>
                </a:gridCol>
                <a:gridCol w="936104">
                  <a:extLst>
                    <a:ext uri="{9D8B030D-6E8A-4147-A177-3AD203B41FA5}">
                      <a16:colId xmlns:a16="http://schemas.microsoft.com/office/drawing/2014/main" xmlns="" val="20002"/>
                    </a:ext>
                  </a:extLst>
                </a:gridCol>
                <a:gridCol w="936104">
                  <a:extLst>
                    <a:ext uri="{9D8B030D-6E8A-4147-A177-3AD203B41FA5}">
                      <a16:colId xmlns:a16="http://schemas.microsoft.com/office/drawing/2014/main" xmlns="" val="20003"/>
                    </a:ext>
                  </a:extLst>
                </a:gridCol>
                <a:gridCol w="936104">
                  <a:extLst>
                    <a:ext uri="{9D8B030D-6E8A-4147-A177-3AD203B41FA5}">
                      <a16:colId xmlns:a16="http://schemas.microsoft.com/office/drawing/2014/main" xmlns="" val="20004"/>
                    </a:ext>
                  </a:extLst>
                </a:gridCol>
                <a:gridCol w="936104">
                  <a:extLst>
                    <a:ext uri="{9D8B030D-6E8A-4147-A177-3AD203B41FA5}">
                      <a16:colId xmlns:a16="http://schemas.microsoft.com/office/drawing/2014/main" xmlns="" val="20005"/>
                    </a:ext>
                  </a:extLst>
                </a:gridCol>
                <a:gridCol w="936104">
                  <a:extLst>
                    <a:ext uri="{9D8B030D-6E8A-4147-A177-3AD203B41FA5}">
                      <a16:colId xmlns:a16="http://schemas.microsoft.com/office/drawing/2014/main" xmlns="" val="20006"/>
                    </a:ext>
                  </a:extLst>
                </a:gridCol>
                <a:gridCol w="936104">
                  <a:extLst>
                    <a:ext uri="{9D8B030D-6E8A-4147-A177-3AD203B41FA5}">
                      <a16:colId xmlns:a16="http://schemas.microsoft.com/office/drawing/2014/main" xmlns="" val="20007"/>
                    </a:ext>
                  </a:extLst>
                </a:gridCol>
                <a:gridCol w="936104">
                  <a:extLst>
                    <a:ext uri="{9D8B030D-6E8A-4147-A177-3AD203B41FA5}">
                      <a16:colId xmlns:a16="http://schemas.microsoft.com/office/drawing/2014/main" xmlns="" val="20008"/>
                    </a:ext>
                  </a:extLst>
                </a:gridCol>
                <a:gridCol w="936104">
                  <a:extLst>
                    <a:ext uri="{9D8B030D-6E8A-4147-A177-3AD203B41FA5}">
                      <a16:colId xmlns:a16="http://schemas.microsoft.com/office/drawing/2014/main" xmlns="" val="20009"/>
                    </a:ext>
                  </a:extLst>
                </a:gridCol>
              </a:tblGrid>
              <a:tr h="264160">
                <a:tc>
                  <a:txBody>
                    <a:bodyPr/>
                    <a:lstStyle/>
                    <a:p>
                      <a:pPr marL="0" marR="0" algn="l" fontAlgn="ctr">
                        <a:lnSpc>
                          <a:spcPct val="115000"/>
                        </a:lnSpc>
                        <a:spcBef>
                          <a:spcPts val="0"/>
                        </a:spcBef>
                        <a:spcAft>
                          <a:spcPts val="0"/>
                        </a:spcAft>
                      </a:pPr>
                      <a:r>
                        <a:rPr lang="en-US" sz="1200" b="1" kern="1200" dirty="0">
                          <a:effectLst/>
                        </a:rPr>
                        <a:t>Allocation 2015/16</a:t>
                      </a:r>
                      <a:endParaRPr lang="en-ZA" sz="1200" b="1" dirty="0">
                        <a:effectLst/>
                        <a:latin typeface="Arial"/>
                        <a:ea typeface="Calibri"/>
                        <a:cs typeface="Times New Roman"/>
                      </a:endParaRPr>
                    </a:p>
                  </a:txBody>
                  <a:tcPr marL="72000" marR="36000" marT="36000" marB="36000">
                    <a:solidFill>
                      <a:schemeClr val="bg1">
                        <a:lumMod val="85000"/>
                      </a:schemeClr>
                    </a:solidFill>
                  </a:tcPr>
                </a:tc>
                <a:tc>
                  <a:txBody>
                    <a:bodyPr/>
                    <a:lstStyle/>
                    <a:p>
                      <a:pPr marL="0" marR="0" algn="l" fontAlgn="ctr">
                        <a:lnSpc>
                          <a:spcPct val="115000"/>
                        </a:lnSpc>
                        <a:spcBef>
                          <a:spcPts val="0"/>
                        </a:spcBef>
                        <a:spcAft>
                          <a:spcPts val="0"/>
                        </a:spcAft>
                      </a:pPr>
                      <a:r>
                        <a:rPr lang="en-US" sz="1200" b="1" kern="1200" dirty="0">
                          <a:effectLst/>
                        </a:rPr>
                        <a:t>Allocation 2016/17</a:t>
                      </a:r>
                      <a:endParaRPr lang="en-ZA" sz="1200" b="1" dirty="0">
                        <a:effectLst/>
                        <a:latin typeface="Arial"/>
                        <a:ea typeface="Calibri"/>
                        <a:cs typeface="Times New Roman"/>
                      </a:endParaRPr>
                    </a:p>
                  </a:txBody>
                  <a:tcPr marL="72000" marR="36000" marT="36000" marB="36000">
                    <a:solidFill>
                      <a:schemeClr val="bg1">
                        <a:lumMod val="85000"/>
                      </a:schemeClr>
                    </a:solidFill>
                  </a:tcPr>
                </a:tc>
                <a:tc>
                  <a:txBody>
                    <a:bodyPr/>
                    <a:lstStyle/>
                    <a:p>
                      <a:pPr marL="0" marR="0" algn="l" fontAlgn="b">
                        <a:lnSpc>
                          <a:spcPct val="115000"/>
                        </a:lnSpc>
                        <a:spcBef>
                          <a:spcPts val="0"/>
                        </a:spcBef>
                        <a:spcAft>
                          <a:spcPts val="0"/>
                        </a:spcAft>
                      </a:pPr>
                      <a:r>
                        <a:rPr lang="en-US" sz="1200" b="1" kern="1200" dirty="0">
                          <a:effectLst/>
                        </a:rPr>
                        <a:t>Allocation 2017/18</a:t>
                      </a:r>
                      <a:endParaRPr lang="en-ZA" sz="1200" b="1" dirty="0">
                        <a:effectLst/>
                        <a:latin typeface="Arial"/>
                        <a:ea typeface="Calibri"/>
                        <a:cs typeface="Times New Roman"/>
                      </a:endParaRPr>
                    </a:p>
                  </a:txBody>
                  <a:tcPr marL="72000" marR="36000" marT="36000" marB="36000">
                    <a:solidFill>
                      <a:schemeClr val="bg1">
                        <a:lumMod val="85000"/>
                      </a:schemeClr>
                    </a:solidFill>
                  </a:tcPr>
                </a:tc>
                <a:tc>
                  <a:txBody>
                    <a:bodyPr/>
                    <a:lstStyle/>
                    <a:p>
                      <a:pPr marL="0" marR="0" algn="l" fontAlgn="ctr">
                        <a:lnSpc>
                          <a:spcPct val="115000"/>
                        </a:lnSpc>
                        <a:spcBef>
                          <a:spcPts val="0"/>
                        </a:spcBef>
                        <a:spcAft>
                          <a:spcPts val="0"/>
                        </a:spcAft>
                      </a:pPr>
                      <a:r>
                        <a:rPr lang="en-US" sz="1200" b="1" kern="1200" dirty="0">
                          <a:effectLst/>
                        </a:rPr>
                        <a:t>Total Allocation </a:t>
                      </a:r>
                      <a:endParaRPr lang="en-ZA" sz="1200" b="1" dirty="0">
                        <a:effectLst/>
                        <a:latin typeface="Arial"/>
                        <a:ea typeface="Calibri"/>
                        <a:cs typeface="Times New Roman"/>
                      </a:endParaRPr>
                    </a:p>
                  </a:txBody>
                  <a:tcPr marL="72000" marR="36000" marT="36000" marB="36000">
                    <a:solidFill>
                      <a:schemeClr val="bg1">
                        <a:lumMod val="85000"/>
                      </a:schemeClr>
                    </a:solidFill>
                  </a:tcPr>
                </a:tc>
                <a:tc>
                  <a:txBody>
                    <a:bodyPr/>
                    <a:lstStyle/>
                    <a:p>
                      <a:pPr marL="0" marR="0" algn="l" fontAlgn="ctr">
                        <a:lnSpc>
                          <a:spcPct val="115000"/>
                        </a:lnSpc>
                        <a:spcBef>
                          <a:spcPts val="0"/>
                        </a:spcBef>
                        <a:spcAft>
                          <a:spcPts val="0"/>
                        </a:spcAft>
                      </a:pPr>
                      <a:r>
                        <a:rPr lang="en-US" sz="1200" b="1" kern="1200" dirty="0">
                          <a:effectLst/>
                        </a:rPr>
                        <a:t>Pre-tender Estimate</a:t>
                      </a:r>
                      <a:endParaRPr lang="en-ZA" sz="1200" b="1" dirty="0">
                        <a:effectLst/>
                        <a:latin typeface="Arial"/>
                        <a:ea typeface="Calibri"/>
                        <a:cs typeface="Times New Roman"/>
                      </a:endParaRPr>
                    </a:p>
                  </a:txBody>
                  <a:tcPr marL="72000" marR="36000" marT="36000" marB="36000">
                    <a:solidFill>
                      <a:schemeClr val="bg1">
                        <a:lumMod val="85000"/>
                      </a:schemeClr>
                    </a:solidFill>
                  </a:tcPr>
                </a:tc>
                <a:tc>
                  <a:txBody>
                    <a:bodyPr/>
                    <a:lstStyle/>
                    <a:p>
                      <a:pPr marL="0" marR="0" algn="l" fontAlgn="ctr">
                        <a:lnSpc>
                          <a:spcPct val="115000"/>
                        </a:lnSpc>
                        <a:spcBef>
                          <a:spcPts val="0"/>
                        </a:spcBef>
                        <a:spcAft>
                          <a:spcPts val="0"/>
                        </a:spcAft>
                      </a:pPr>
                      <a:r>
                        <a:rPr lang="en-US" sz="1200" b="1" kern="1200" dirty="0">
                          <a:effectLst/>
                        </a:rPr>
                        <a:t>Market </a:t>
                      </a:r>
                      <a:endParaRPr lang="en-ZA" sz="1200" b="1" dirty="0">
                        <a:effectLst/>
                        <a:latin typeface="Arial"/>
                        <a:ea typeface="Calibri"/>
                        <a:cs typeface="Times New Roman"/>
                      </a:endParaRPr>
                    </a:p>
                  </a:txBody>
                  <a:tcPr marL="72000" marR="36000" marT="36000" marB="36000">
                    <a:solidFill>
                      <a:schemeClr val="bg1">
                        <a:lumMod val="85000"/>
                      </a:schemeClr>
                    </a:solidFill>
                  </a:tcPr>
                </a:tc>
                <a:tc>
                  <a:txBody>
                    <a:bodyPr/>
                    <a:lstStyle/>
                    <a:p>
                      <a:pPr marL="0" marR="0" algn="l" fontAlgn="ctr">
                        <a:lnSpc>
                          <a:spcPct val="115000"/>
                        </a:lnSpc>
                        <a:spcBef>
                          <a:spcPts val="0"/>
                        </a:spcBef>
                        <a:spcAft>
                          <a:spcPts val="0"/>
                        </a:spcAft>
                      </a:pPr>
                      <a:r>
                        <a:rPr lang="en-US" sz="1200" b="1" kern="1200" dirty="0">
                          <a:effectLst/>
                        </a:rPr>
                        <a:t>Variance</a:t>
                      </a:r>
                      <a:endParaRPr lang="en-ZA" sz="1200" b="1" dirty="0">
                        <a:effectLst/>
                        <a:latin typeface="Arial"/>
                        <a:ea typeface="Calibri"/>
                        <a:cs typeface="Times New Roman"/>
                      </a:endParaRPr>
                    </a:p>
                  </a:txBody>
                  <a:tcPr marL="72000" marR="36000" marT="36000" marB="36000">
                    <a:solidFill>
                      <a:schemeClr val="bg1">
                        <a:lumMod val="85000"/>
                      </a:schemeClr>
                    </a:solidFill>
                  </a:tcPr>
                </a:tc>
                <a:tc>
                  <a:txBody>
                    <a:bodyPr/>
                    <a:lstStyle/>
                    <a:p>
                      <a:pPr marL="0" marR="0" algn="l" fontAlgn="ctr">
                        <a:lnSpc>
                          <a:spcPct val="115000"/>
                        </a:lnSpc>
                        <a:spcBef>
                          <a:spcPts val="0"/>
                        </a:spcBef>
                        <a:spcAft>
                          <a:spcPts val="0"/>
                        </a:spcAft>
                      </a:pPr>
                      <a:r>
                        <a:rPr lang="en-US" sz="1200" b="1" kern="1200" dirty="0">
                          <a:effectLst/>
                        </a:rPr>
                        <a:t>Consultant Fees </a:t>
                      </a:r>
                      <a:endParaRPr lang="en-ZA" sz="1200" b="1" dirty="0">
                        <a:effectLst/>
                        <a:latin typeface="Arial"/>
                        <a:ea typeface="Calibri"/>
                        <a:cs typeface="Times New Roman"/>
                      </a:endParaRPr>
                    </a:p>
                  </a:txBody>
                  <a:tcPr marL="72000" marR="36000" marT="36000" marB="36000">
                    <a:solidFill>
                      <a:schemeClr val="bg1">
                        <a:lumMod val="85000"/>
                      </a:schemeClr>
                    </a:solidFill>
                  </a:tcPr>
                </a:tc>
                <a:tc>
                  <a:txBody>
                    <a:bodyPr/>
                    <a:lstStyle/>
                    <a:p>
                      <a:pPr marL="0" marR="0" algn="l" fontAlgn="ctr">
                        <a:lnSpc>
                          <a:spcPct val="115000"/>
                        </a:lnSpc>
                        <a:spcBef>
                          <a:spcPts val="0"/>
                        </a:spcBef>
                        <a:spcAft>
                          <a:spcPts val="0"/>
                        </a:spcAft>
                      </a:pPr>
                      <a:r>
                        <a:rPr lang="en-US" sz="1200" b="1" kern="1200" dirty="0">
                          <a:effectLst/>
                        </a:rPr>
                        <a:t>IA Fee </a:t>
                      </a:r>
                      <a:r>
                        <a:rPr lang="en-US" sz="1200" b="1" dirty="0" smtClean="0">
                          <a:effectLst/>
                        </a:rPr>
                        <a:t>(CDC)</a:t>
                      </a:r>
                      <a:endParaRPr lang="en-ZA" sz="1200" b="1" dirty="0">
                        <a:effectLst/>
                        <a:latin typeface="Arial"/>
                        <a:ea typeface="Calibri"/>
                        <a:cs typeface="Times New Roman"/>
                      </a:endParaRPr>
                    </a:p>
                  </a:txBody>
                  <a:tcPr marL="72000" marR="36000" marT="36000" marB="36000">
                    <a:solidFill>
                      <a:schemeClr val="bg1">
                        <a:lumMod val="85000"/>
                      </a:schemeClr>
                    </a:solidFill>
                  </a:tcPr>
                </a:tc>
                <a:extLst>
                  <a:ext uri="{0D108BD9-81ED-4DB2-BD59-A6C34878D82A}">
                    <a16:rowId xmlns:a16="http://schemas.microsoft.com/office/drawing/2014/main" xmlns="" val="10000"/>
                  </a:ext>
                </a:extLst>
              </a:tr>
              <a:tr h="266700">
                <a:tc gridSpan="9">
                  <a:txBody>
                    <a:bodyPr/>
                    <a:lstStyle/>
                    <a:p>
                      <a:pPr marL="0" marR="0" indent="0" algn="l" defTabSz="914400" rtl="0" eaLnBrk="1" fontAlgn="b" latinLnBrk="0" hangingPunct="1">
                        <a:lnSpc>
                          <a:spcPct val="115000"/>
                        </a:lnSpc>
                        <a:spcBef>
                          <a:spcPts val="0"/>
                        </a:spcBef>
                        <a:spcAft>
                          <a:spcPts val="0"/>
                        </a:spcAft>
                        <a:buClrTx/>
                        <a:buSzTx/>
                        <a:buFontTx/>
                        <a:buNone/>
                        <a:tabLst/>
                        <a:defRPr/>
                      </a:pPr>
                      <a:r>
                        <a:rPr lang="nn-NO" sz="1100" kern="1200" dirty="0" smtClean="0">
                          <a:effectLst/>
                        </a:rPr>
                        <a:t>Power Generators 1000 kVa &amp; 450 kVa</a:t>
                      </a:r>
                      <a:endParaRPr lang="en-ZA" sz="1100" b="1" dirty="0" smtClean="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extLst>
                  <a:ext uri="{0D108BD9-81ED-4DB2-BD59-A6C34878D82A}">
                    <a16:rowId xmlns:a16="http://schemas.microsoft.com/office/drawing/2014/main" xmlns="" val="2299469787"/>
                  </a:ext>
                </a:extLst>
              </a:tr>
              <a:tr h="266700">
                <a:tc>
                  <a:txBody>
                    <a:bodyPr/>
                    <a:lstStyle/>
                    <a:p>
                      <a:pPr marL="0" marR="0" algn="l" fontAlgn="b">
                        <a:lnSpc>
                          <a:spcPct val="115000"/>
                        </a:lnSpc>
                        <a:spcBef>
                          <a:spcPts val="0"/>
                        </a:spcBef>
                        <a:spcAft>
                          <a:spcPts val="0"/>
                        </a:spcAft>
                      </a:pPr>
                      <a:r>
                        <a:rPr lang="en-US" sz="1000" kern="1200" dirty="0">
                          <a:effectLst/>
                        </a:rPr>
                        <a:t> </a:t>
                      </a:r>
                      <a:r>
                        <a:rPr lang="en-US" sz="1000" kern="1200" dirty="0" smtClean="0">
                          <a:effectLst/>
                        </a:rPr>
                        <a:t>6,000,000.00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6,000,000.00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6,000,000.00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6,000,000.00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5,586,559.00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a:effectLst/>
                        </a:rPr>
                        <a:t>7%</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251,740.00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496,255.42 </a:t>
                      </a:r>
                      <a:endParaRPr lang="en-ZA" sz="1000" dirty="0">
                        <a:effectLst/>
                        <a:latin typeface="Arial"/>
                        <a:ea typeface="Calibri"/>
                        <a:cs typeface="Times New Roman"/>
                      </a:endParaRPr>
                    </a:p>
                  </a:txBody>
                  <a:tcPr marL="72000" marR="36000" marT="36000" marB="36000"/>
                </a:tc>
                <a:extLst>
                  <a:ext uri="{0D108BD9-81ED-4DB2-BD59-A6C34878D82A}">
                    <a16:rowId xmlns:a16="http://schemas.microsoft.com/office/drawing/2014/main" xmlns="" val="10001"/>
                  </a:ext>
                </a:extLst>
              </a:tr>
              <a:tr h="264160">
                <a:tc gridSpan="9">
                  <a:txBody>
                    <a:bodyPr/>
                    <a:lstStyle/>
                    <a:p>
                      <a:pPr marL="0" marR="0" algn="l" fontAlgn="b">
                        <a:lnSpc>
                          <a:spcPct val="115000"/>
                        </a:lnSpc>
                        <a:spcBef>
                          <a:spcPts val="0"/>
                        </a:spcBef>
                        <a:spcAft>
                          <a:spcPts val="0"/>
                        </a:spcAft>
                      </a:pPr>
                      <a:r>
                        <a:rPr lang="en-US" sz="1100" kern="1200" dirty="0" smtClean="0">
                          <a:effectLst/>
                        </a:rPr>
                        <a:t>Diesel Reticulation </a:t>
                      </a:r>
                      <a:endParaRPr lang="en-ZA" sz="1100" b="1"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extLst>
                  <a:ext uri="{0D108BD9-81ED-4DB2-BD59-A6C34878D82A}">
                    <a16:rowId xmlns:a16="http://schemas.microsoft.com/office/drawing/2014/main" xmlns="" val="861016480"/>
                  </a:ext>
                </a:extLst>
              </a:tr>
              <a:tr h="264160">
                <a:tc>
                  <a:txBody>
                    <a:bodyPr/>
                    <a:lstStyle/>
                    <a:p>
                      <a:pPr marL="0" marR="0" algn="l" fontAlgn="b">
                        <a:lnSpc>
                          <a:spcPct val="115000"/>
                        </a:lnSpc>
                        <a:spcBef>
                          <a:spcPts val="0"/>
                        </a:spcBef>
                        <a:spcAft>
                          <a:spcPts val="0"/>
                        </a:spcAft>
                      </a:pPr>
                      <a:r>
                        <a:rPr lang="en-US" sz="1000" kern="1200" dirty="0" smtClean="0">
                          <a:effectLst/>
                        </a:rPr>
                        <a:t>250,000.00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1,500,000.00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1,500,000.00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1,500,000.00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1,600,000.00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a:effectLst/>
                        </a:rPr>
                        <a:t>6%</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60,192.00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132,616.32 </a:t>
                      </a:r>
                      <a:endParaRPr lang="en-ZA" sz="1000" dirty="0">
                        <a:effectLst/>
                        <a:latin typeface="Arial"/>
                        <a:ea typeface="Calibri"/>
                        <a:cs typeface="Times New Roman"/>
                      </a:endParaRPr>
                    </a:p>
                  </a:txBody>
                  <a:tcPr marL="72000" marR="36000" marT="36000" marB="36000"/>
                </a:tc>
                <a:extLst>
                  <a:ext uri="{0D108BD9-81ED-4DB2-BD59-A6C34878D82A}">
                    <a16:rowId xmlns:a16="http://schemas.microsoft.com/office/drawing/2014/main" xmlns="" val="10002"/>
                  </a:ext>
                </a:extLst>
              </a:tr>
              <a:tr h="264160">
                <a:tc gridSpan="9">
                  <a:txBody>
                    <a:bodyPr/>
                    <a:lstStyle/>
                    <a:p>
                      <a:pPr marL="0" marR="0" indent="0" algn="l" defTabSz="914400" rtl="0" eaLnBrk="1" fontAlgn="b" latinLnBrk="0" hangingPunct="1">
                        <a:lnSpc>
                          <a:spcPct val="115000"/>
                        </a:lnSpc>
                        <a:spcBef>
                          <a:spcPts val="0"/>
                        </a:spcBef>
                        <a:spcAft>
                          <a:spcPts val="0"/>
                        </a:spcAft>
                        <a:buClrTx/>
                        <a:buSzTx/>
                        <a:buFontTx/>
                        <a:buNone/>
                        <a:tabLst/>
                        <a:defRPr/>
                      </a:pPr>
                      <a:r>
                        <a:rPr lang="en-US" sz="1100" kern="1200" dirty="0" smtClean="0">
                          <a:effectLst/>
                        </a:rPr>
                        <a:t>Blue Stone Quarry Wall</a:t>
                      </a:r>
                      <a:endParaRPr lang="en-ZA" sz="1100" b="1" dirty="0" smtClean="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extLst>
                  <a:ext uri="{0D108BD9-81ED-4DB2-BD59-A6C34878D82A}">
                    <a16:rowId xmlns:a16="http://schemas.microsoft.com/office/drawing/2014/main" xmlns="" val="2413240373"/>
                  </a:ext>
                </a:extLst>
              </a:tr>
              <a:tr h="264160">
                <a:tc>
                  <a:txBody>
                    <a:bodyPr/>
                    <a:lstStyle/>
                    <a:p>
                      <a:pPr marL="0" marR="0" algn="l" fontAlgn="b">
                        <a:lnSpc>
                          <a:spcPct val="115000"/>
                        </a:lnSpc>
                        <a:spcBef>
                          <a:spcPts val="0"/>
                        </a:spcBef>
                        <a:spcAft>
                          <a:spcPts val="0"/>
                        </a:spcAft>
                      </a:pPr>
                      <a:r>
                        <a:rPr lang="en-US" sz="1000" kern="1200" dirty="0" smtClean="0">
                          <a:effectLst/>
                        </a:rPr>
                        <a:t>16,354,829.00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9,328,723.00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10,000,000.00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19,328,723.00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20,638,070.66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28,920,881.60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a:effectLst/>
                        </a:rPr>
                        <a:t>29%</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1,774,874.08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1,456,841.41 </a:t>
                      </a:r>
                      <a:endParaRPr lang="en-ZA" sz="1000" dirty="0">
                        <a:effectLst/>
                        <a:latin typeface="Arial"/>
                        <a:ea typeface="Calibri"/>
                        <a:cs typeface="Times New Roman"/>
                      </a:endParaRPr>
                    </a:p>
                  </a:txBody>
                  <a:tcPr marL="72000" marR="36000" marT="36000" marB="36000"/>
                </a:tc>
                <a:extLst>
                  <a:ext uri="{0D108BD9-81ED-4DB2-BD59-A6C34878D82A}">
                    <a16:rowId xmlns:a16="http://schemas.microsoft.com/office/drawing/2014/main" xmlns="" val="10003"/>
                  </a:ext>
                </a:extLst>
              </a:tr>
              <a:tr h="264160">
                <a:tc gridSpan="9">
                  <a:txBody>
                    <a:bodyPr/>
                    <a:lstStyle/>
                    <a:p>
                      <a:pPr marL="0" marR="0" indent="0" algn="l" defTabSz="914400" rtl="0" eaLnBrk="1" fontAlgn="b" latinLnBrk="0" hangingPunct="1">
                        <a:lnSpc>
                          <a:spcPct val="115000"/>
                        </a:lnSpc>
                        <a:spcBef>
                          <a:spcPts val="0"/>
                        </a:spcBef>
                        <a:spcAft>
                          <a:spcPts val="0"/>
                        </a:spcAft>
                        <a:buClrTx/>
                        <a:buSzTx/>
                        <a:buFontTx/>
                        <a:buNone/>
                        <a:tabLst/>
                        <a:defRPr/>
                      </a:pPr>
                      <a:r>
                        <a:rPr lang="en-US" sz="1100" kern="1200" dirty="0" smtClean="0">
                          <a:effectLst/>
                        </a:rPr>
                        <a:t>Waste Water Treatment Plant </a:t>
                      </a:r>
                      <a:endParaRPr lang="en-ZA" sz="1100" b="1" dirty="0" smtClean="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extLst>
                  <a:ext uri="{0D108BD9-81ED-4DB2-BD59-A6C34878D82A}">
                    <a16:rowId xmlns:a16="http://schemas.microsoft.com/office/drawing/2014/main" xmlns="" val="2646636920"/>
                  </a:ext>
                </a:extLst>
              </a:tr>
              <a:tr h="264160">
                <a:tc>
                  <a:txBody>
                    <a:bodyPr/>
                    <a:lstStyle/>
                    <a:p>
                      <a:pPr marL="0" marR="0" algn="l" fontAlgn="b">
                        <a:lnSpc>
                          <a:spcPct val="115000"/>
                        </a:lnSpc>
                        <a:spcBef>
                          <a:spcPts val="0"/>
                        </a:spcBef>
                        <a:spcAft>
                          <a:spcPts val="0"/>
                        </a:spcAft>
                      </a:pPr>
                      <a:r>
                        <a:rPr lang="en-US" sz="1000" kern="1200" dirty="0" smtClean="0">
                          <a:effectLst/>
                        </a:rPr>
                        <a:t>1,800,000.00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5,300,000.00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5,300,000.00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8,298,411.54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17,529,429.18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a:effectLst/>
                        </a:rPr>
                        <a:t>53%</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122,257.00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547,343.46 </a:t>
                      </a:r>
                      <a:endParaRPr lang="en-ZA" sz="1000" dirty="0">
                        <a:effectLst/>
                        <a:latin typeface="Arial"/>
                        <a:ea typeface="Calibri"/>
                        <a:cs typeface="Times New Roman"/>
                      </a:endParaRPr>
                    </a:p>
                  </a:txBody>
                  <a:tcPr marL="72000" marR="36000" marT="36000" marB="36000"/>
                </a:tc>
                <a:extLst>
                  <a:ext uri="{0D108BD9-81ED-4DB2-BD59-A6C34878D82A}">
                    <a16:rowId xmlns:a16="http://schemas.microsoft.com/office/drawing/2014/main" xmlns="" val="10004"/>
                  </a:ext>
                </a:extLst>
              </a:tr>
              <a:tr h="264160">
                <a:tc gridSpan="9">
                  <a:txBody>
                    <a:bodyPr/>
                    <a:lstStyle/>
                    <a:p>
                      <a:pPr marL="0" marR="0" algn="l" fontAlgn="b">
                        <a:lnSpc>
                          <a:spcPct val="115000"/>
                        </a:lnSpc>
                        <a:spcBef>
                          <a:spcPts val="0"/>
                        </a:spcBef>
                        <a:spcAft>
                          <a:spcPts val="0"/>
                        </a:spcAft>
                      </a:pPr>
                      <a:r>
                        <a:rPr lang="en-US" sz="1100" kern="1200" dirty="0" smtClean="0">
                          <a:effectLst/>
                        </a:rPr>
                        <a:t>Desalination Plant </a:t>
                      </a:r>
                      <a:endParaRPr lang="en-ZA" sz="1100" b="1" kern="1200" dirty="0">
                        <a:solidFill>
                          <a:schemeClr val="tx1"/>
                        </a:solidFill>
                        <a:effectLst/>
                        <a:latin typeface="+mn-lt"/>
                        <a:ea typeface="+mn-ea"/>
                        <a:cs typeface="+mn-cs"/>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extLst>
                  <a:ext uri="{0D108BD9-81ED-4DB2-BD59-A6C34878D82A}">
                    <a16:rowId xmlns:a16="http://schemas.microsoft.com/office/drawing/2014/main" xmlns="" val="1500746446"/>
                  </a:ext>
                </a:extLst>
              </a:tr>
              <a:tr h="264160">
                <a:tc>
                  <a:txBody>
                    <a:bodyPr/>
                    <a:lstStyle/>
                    <a:p>
                      <a:pPr marL="0" marR="0" algn="l" fontAlgn="b">
                        <a:lnSpc>
                          <a:spcPct val="115000"/>
                        </a:lnSpc>
                        <a:spcBef>
                          <a:spcPts val="0"/>
                        </a:spcBef>
                        <a:spcAft>
                          <a:spcPts val="0"/>
                        </a:spcAft>
                      </a:pPr>
                      <a:r>
                        <a:rPr lang="en-US" sz="1000" kern="1200" dirty="0" smtClean="0">
                          <a:effectLst/>
                        </a:rPr>
                        <a:t>6,844,000.00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7,000,000.00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7,000,000.00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13,045,567.20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a:effectLst/>
                        </a:rPr>
                        <a:t>0%</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211,191.00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861,689.28 </a:t>
                      </a:r>
                      <a:endParaRPr lang="en-ZA" sz="1000" dirty="0">
                        <a:effectLst/>
                        <a:latin typeface="Arial"/>
                        <a:ea typeface="Calibri"/>
                        <a:cs typeface="Times New Roman"/>
                      </a:endParaRPr>
                    </a:p>
                  </a:txBody>
                  <a:tcPr marL="72000" marR="36000" marT="36000" marB="36000"/>
                </a:tc>
                <a:extLst>
                  <a:ext uri="{0D108BD9-81ED-4DB2-BD59-A6C34878D82A}">
                    <a16:rowId xmlns:a16="http://schemas.microsoft.com/office/drawing/2014/main" xmlns="" val="10005"/>
                  </a:ext>
                </a:extLst>
              </a:tr>
              <a:tr h="264160">
                <a:tc gridSpan="9">
                  <a:txBody>
                    <a:bodyPr/>
                    <a:lstStyle/>
                    <a:p>
                      <a:pPr marL="0" marR="0" algn="l" defTabSz="914400" rtl="0" eaLnBrk="1" fontAlgn="b" latinLnBrk="0" hangingPunct="1">
                        <a:lnSpc>
                          <a:spcPct val="115000"/>
                        </a:lnSpc>
                        <a:spcBef>
                          <a:spcPts val="0"/>
                        </a:spcBef>
                        <a:spcAft>
                          <a:spcPts val="0"/>
                        </a:spcAft>
                      </a:pPr>
                      <a:r>
                        <a:rPr lang="en-US" sz="1100" kern="1200" dirty="0" smtClean="0">
                          <a:effectLst/>
                        </a:rPr>
                        <a:t>Floating Jetty </a:t>
                      </a:r>
                      <a:endParaRPr lang="en-ZA" sz="1100" b="1" kern="1200" dirty="0">
                        <a:solidFill>
                          <a:schemeClr val="tx1"/>
                        </a:solidFill>
                        <a:effectLst/>
                        <a:latin typeface="+mn-lt"/>
                        <a:ea typeface="+mn-ea"/>
                        <a:cs typeface="+mn-cs"/>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extLst>
                  <a:ext uri="{0D108BD9-81ED-4DB2-BD59-A6C34878D82A}">
                    <a16:rowId xmlns:a16="http://schemas.microsoft.com/office/drawing/2014/main" xmlns="" val="809112044"/>
                  </a:ext>
                </a:extLst>
              </a:tr>
              <a:tr h="264160">
                <a:tc>
                  <a:txBody>
                    <a:bodyPr/>
                    <a:lstStyle/>
                    <a:p>
                      <a:pPr marL="0" marR="0" algn="l" fontAlgn="b">
                        <a:lnSpc>
                          <a:spcPct val="115000"/>
                        </a:lnSpc>
                        <a:spcBef>
                          <a:spcPts val="0"/>
                        </a:spcBef>
                        <a:spcAft>
                          <a:spcPts val="0"/>
                        </a:spcAft>
                      </a:pPr>
                      <a:r>
                        <a:rPr lang="en-US" sz="1000" kern="1200" dirty="0" smtClean="0">
                          <a:effectLst/>
                        </a:rPr>
                        <a:t>7,064,894.00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8,690,000.00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8,690,000.00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8,690,000.00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8,690,000.00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a:effectLst/>
                        </a:rPr>
                        <a:t>0%</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369,304.00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588,854.76 </a:t>
                      </a:r>
                      <a:endParaRPr lang="en-ZA" sz="1000" dirty="0">
                        <a:effectLst/>
                        <a:latin typeface="Arial"/>
                        <a:ea typeface="Calibri"/>
                        <a:cs typeface="Times New Roman"/>
                      </a:endParaRPr>
                    </a:p>
                  </a:txBody>
                  <a:tcPr marL="72000" marR="36000" marT="36000" marB="36000"/>
                </a:tc>
                <a:extLst>
                  <a:ext uri="{0D108BD9-81ED-4DB2-BD59-A6C34878D82A}">
                    <a16:rowId xmlns:a16="http://schemas.microsoft.com/office/drawing/2014/main" xmlns="" val="10006"/>
                  </a:ext>
                </a:extLst>
              </a:tr>
              <a:tr h="264160">
                <a:tc gridSpan="9">
                  <a:txBody>
                    <a:bodyPr/>
                    <a:lstStyle/>
                    <a:p>
                      <a:pPr marL="0" marR="0" algn="l" defTabSz="914400" rtl="0" eaLnBrk="1" fontAlgn="b" latinLnBrk="0" hangingPunct="1">
                        <a:lnSpc>
                          <a:spcPct val="115000"/>
                        </a:lnSpc>
                        <a:spcBef>
                          <a:spcPts val="0"/>
                        </a:spcBef>
                        <a:spcAft>
                          <a:spcPts val="0"/>
                        </a:spcAft>
                      </a:pPr>
                      <a:r>
                        <a:rPr lang="en-US" sz="1100" kern="1200" dirty="0" smtClean="0">
                          <a:effectLst/>
                        </a:rPr>
                        <a:t>Safety Handrail </a:t>
                      </a:r>
                      <a:endParaRPr lang="en-ZA" sz="1100" b="1" kern="1200" dirty="0">
                        <a:solidFill>
                          <a:schemeClr val="tx1"/>
                        </a:solidFill>
                        <a:effectLst/>
                        <a:latin typeface="+mn-lt"/>
                        <a:ea typeface="+mn-ea"/>
                        <a:cs typeface="+mn-cs"/>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tc hMerge="1">
                  <a:txBody>
                    <a:bodyPr/>
                    <a:lstStyle/>
                    <a:p>
                      <a:pPr marL="0" marR="0" algn="l" fontAlgn="b">
                        <a:lnSpc>
                          <a:spcPct val="115000"/>
                        </a:lnSpc>
                        <a:spcBef>
                          <a:spcPts val="0"/>
                        </a:spcBef>
                        <a:spcAft>
                          <a:spcPts val="0"/>
                        </a:spcAft>
                      </a:pPr>
                      <a:endParaRPr lang="en-ZA" sz="1000" dirty="0">
                        <a:effectLst/>
                        <a:latin typeface="Arial"/>
                        <a:ea typeface="Calibri"/>
                        <a:cs typeface="Times New Roman"/>
                      </a:endParaRPr>
                    </a:p>
                  </a:txBody>
                  <a:tcPr marL="72000" marR="36000" marT="36000" marB="36000"/>
                </a:tc>
                <a:extLst>
                  <a:ext uri="{0D108BD9-81ED-4DB2-BD59-A6C34878D82A}">
                    <a16:rowId xmlns:a16="http://schemas.microsoft.com/office/drawing/2014/main" xmlns="" val="4184160274"/>
                  </a:ext>
                </a:extLst>
              </a:tr>
              <a:tr h="264160">
                <a:tc>
                  <a:txBody>
                    <a:bodyPr/>
                    <a:lstStyle/>
                    <a:p>
                      <a:pPr marL="0" marR="0" algn="l" fontAlgn="b">
                        <a:lnSpc>
                          <a:spcPct val="115000"/>
                        </a:lnSpc>
                        <a:spcBef>
                          <a:spcPts val="0"/>
                        </a:spcBef>
                        <a:spcAft>
                          <a:spcPts val="0"/>
                        </a:spcAft>
                      </a:pPr>
                      <a:r>
                        <a:rPr lang="en-US" sz="1000" kern="1200" dirty="0" smtClean="0">
                          <a:effectLst/>
                        </a:rPr>
                        <a:t>1,000,000.00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1,500,000.00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1,500,000.00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1,500,000.00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1,500,000.00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a:effectLst/>
                        </a:rPr>
                        <a:t>0%</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246,029.00 </a:t>
                      </a:r>
                      <a:endParaRPr lang="en-ZA" sz="1000" dirty="0">
                        <a:effectLst/>
                        <a:latin typeface="Arial"/>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000" kern="1200" dirty="0" smtClean="0">
                          <a:effectLst/>
                        </a:rPr>
                        <a:t>148,412.47 </a:t>
                      </a:r>
                      <a:endParaRPr lang="en-ZA" sz="1000" dirty="0">
                        <a:effectLst/>
                        <a:latin typeface="Arial"/>
                        <a:ea typeface="Calibri"/>
                        <a:cs typeface="Times New Roman"/>
                      </a:endParaRPr>
                    </a:p>
                  </a:txBody>
                  <a:tcPr marL="72000" marR="36000" marT="36000" marB="36000"/>
                </a:tc>
                <a:extLst>
                  <a:ext uri="{0D108BD9-81ED-4DB2-BD59-A6C34878D82A}">
                    <a16:rowId xmlns:a16="http://schemas.microsoft.com/office/drawing/2014/main" xmlns="" val="10007"/>
                  </a:ext>
                </a:extLst>
              </a:tr>
              <a:tr h="264160">
                <a:tc>
                  <a:txBody>
                    <a:bodyPr/>
                    <a:lstStyle/>
                    <a:p>
                      <a:pPr marL="0" marR="0" algn="l" fontAlgn="b">
                        <a:lnSpc>
                          <a:spcPct val="115000"/>
                        </a:lnSpc>
                        <a:spcBef>
                          <a:spcPts val="0"/>
                        </a:spcBef>
                        <a:spcAft>
                          <a:spcPts val="0"/>
                        </a:spcAft>
                      </a:pPr>
                      <a:r>
                        <a:rPr lang="en-US" sz="1100" kern="1200" dirty="0" smtClean="0">
                          <a:effectLst/>
                        </a:rPr>
                        <a:t>39,313,723.00 </a:t>
                      </a:r>
                      <a:endParaRPr lang="en-ZA" sz="1100" b="1" dirty="0">
                        <a:effectLst/>
                        <a:latin typeface="Arial Narrow" panose="020B0606020202030204" pitchFamily="34" charset="0"/>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100" kern="1200" dirty="0" smtClean="0">
                          <a:effectLst/>
                        </a:rPr>
                        <a:t>39,318,723.00 </a:t>
                      </a:r>
                      <a:endParaRPr lang="en-ZA" sz="1100" b="1" dirty="0">
                        <a:effectLst/>
                        <a:latin typeface="Arial Narrow" panose="020B0606020202030204" pitchFamily="34" charset="0"/>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100" kern="1200" dirty="0" smtClean="0">
                          <a:effectLst/>
                        </a:rPr>
                        <a:t>10,000,000.00 </a:t>
                      </a:r>
                      <a:endParaRPr lang="en-ZA" sz="1100" b="1" dirty="0">
                        <a:effectLst/>
                        <a:latin typeface="Arial Narrow" panose="020B0606020202030204" pitchFamily="34" charset="0"/>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100" kern="1200" dirty="0" smtClean="0">
                          <a:effectLst/>
                        </a:rPr>
                        <a:t>49,318,723.00 </a:t>
                      </a:r>
                      <a:endParaRPr lang="en-ZA" sz="1100" b="1" dirty="0">
                        <a:effectLst/>
                        <a:latin typeface="Arial Narrow" panose="020B0606020202030204" pitchFamily="34" charset="0"/>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100" kern="1200" dirty="0" smtClean="0">
                          <a:effectLst/>
                        </a:rPr>
                        <a:t>59,672,049.40 </a:t>
                      </a:r>
                      <a:endParaRPr lang="en-ZA" sz="1100" b="1" dirty="0">
                        <a:effectLst/>
                        <a:latin typeface="Arial Narrow" panose="020B0606020202030204" pitchFamily="34" charset="0"/>
                        <a:ea typeface="Calibri"/>
                        <a:cs typeface="Times New Roman"/>
                      </a:endParaRPr>
                    </a:p>
                  </a:txBody>
                  <a:tcPr marL="72000" marR="36000" marT="36000" marB="36000"/>
                </a:tc>
                <a:tc>
                  <a:txBody>
                    <a:bodyPr/>
                    <a:lstStyle/>
                    <a:p>
                      <a:pPr algn="l"/>
                      <a:endParaRPr lang="en-ZA" sz="1100" b="1" dirty="0">
                        <a:effectLst/>
                        <a:latin typeface="Arial Narrow" panose="020B0606020202030204" pitchFamily="34" charset="0"/>
                        <a:cs typeface="Times New Roman"/>
                      </a:endParaRPr>
                    </a:p>
                  </a:txBody>
                  <a:tcPr marL="72000" marR="36000" marT="36000" marB="36000"/>
                </a:tc>
                <a:tc>
                  <a:txBody>
                    <a:bodyPr/>
                    <a:lstStyle/>
                    <a:p>
                      <a:pPr algn="l"/>
                      <a:endParaRPr lang="en-ZA" sz="1100" b="1" dirty="0">
                        <a:effectLst/>
                        <a:latin typeface="Arial Narrow" panose="020B0606020202030204" pitchFamily="34" charset="0"/>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100" kern="1200" dirty="0" smtClean="0">
                          <a:effectLst/>
                        </a:rPr>
                        <a:t>3,035,587.08 </a:t>
                      </a:r>
                      <a:endParaRPr lang="en-ZA" sz="1100" b="1" dirty="0">
                        <a:effectLst/>
                        <a:latin typeface="Arial Narrow" panose="020B0606020202030204" pitchFamily="34" charset="0"/>
                        <a:ea typeface="Calibri"/>
                        <a:cs typeface="Times New Roman"/>
                      </a:endParaRPr>
                    </a:p>
                  </a:txBody>
                  <a:tcPr marL="72000" marR="36000" marT="36000" marB="36000"/>
                </a:tc>
                <a:tc>
                  <a:txBody>
                    <a:bodyPr/>
                    <a:lstStyle/>
                    <a:p>
                      <a:pPr marL="0" marR="0" algn="l" fontAlgn="b">
                        <a:lnSpc>
                          <a:spcPct val="115000"/>
                        </a:lnSpc>
                        <a:spcBef>
                          <a:spcPts val="0"/>
                        </a:spcBef>
                        <a:spcAft>
                          <a:spcPts val="0"/>
                        </a:spcAft>
                      </a:pPr>
                      <a:r>
                        <a:rPr lang="en-US" sz="1100" kern="1200" dirty="0" smtClean="0">
                          <a:effectLst/>
                        </a:rPr>
                        <a:t>4,232,013.11 </a:t>
                      </a:r>
                      <a:endParaRPr lang="en-ZA" sz="1100" b="1" dirty="0">
                        <a:effectLst/>
                        <a:latin typeface="Arial Narrow" panose="020B0606020202030204" pitchFamily="34" charset="0"/>
                        <a:ea typeface="Calibri"/>
                        <a:cs typeface="Times New Roman"/>
                      </a:endParaRPr>
                    </a:p>
                  </a:txBody>
                  <a:tcPr marL="72000" marR="36000" marT="36000" marB="36000"/>
                </a:tc>
                <a:extLst>
                  <a:ext uri="{0D108BD9-81ED-4DB2-BD59-A6C34878D82A}">
                    <a16:rowId xmlns:a16="http://schemas.microsoft.com/office/drawing/2014/main" xmlns="" val="10008"/>
                  </a:ext>
                </a:extLst>
              </a:tr>
            </a:tbl>
          </a:graphicData>
        </a:graphic>
      </p:graphicFrame>
      <p:sp>
        <p:nvSpPr>
          <p:cNvPr id="6" name="Rectangle 5"/>
          <p:cNvSpPr/>
          <p:nvPr/>
        </p:nvSpPr>
        <p:spPr>
          <a:xfrm>
            <a:off x="251520" y="764704"/>
            <a:ext cx="8082213" cy="369332"/>
          </a:xfrm>
          <a:prstGeom prst="rect">
            <a:avLst/>
          </a:prstGeom>
        </p:spPr>
        <p:txBody>
          <a:bodyPr wrap="none">
            <a:spAutoFit/>
          </a:bodyPr>
          <a:lstStyle/>
          <a:p>
            <a:r>
              <a:rPr lang="en-GB" b="1" dirty="0" smtClean="0"/>
              <a:t>Variance between estimates and market price on completed and tendered projects</a:t>
            </a:r>
            <a:endParaRPr lang="en-GB" b="1" dirty="0"/>
          </a:p>
        </p:txBody>
      </p:sp>
    </p:spTree>
    <p:extLst>
      <p:ext uri="{BB962C8B-B14F-4D97-AF65-F5344CB8AC3E}">
        <p14:creationId xmlns:p14="http://schemas.microsoft.com/office/powerpoint/2010/main" xmlns="" val="3525830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96752"/>
            <a:ext cx="8712968" cy="4536504"/>
          </a:xfrm>
        </p:spPr>
        <p:txBody>
          <a:bodyPr>
            <a:normAutofit fontScale="92500" lnSpcReduction="20000"/>
          </a:bodyPr>
          <a:lstStyle/>
          <a:p>
            <a:pPr algn="just">
              <a:lnSpc>
                <a:spcPct val="150000"/>
              </a:lnSpc>
              <a:buFont typeface="Wingdings" panose="05000000000000000000" pitchFamily="2" charset="2"/>
              <a:buChar char="q"/>
            </a:pPr>
            <a:r>
              <a:rPr lang="en-US" b="0" dirty="0" smtClean="0">
                <a:solidFill>
                  <a:schemeClr val="tx1"/>
                </a:solidFill>
              </a:rPr>
              <a:t>ABREVIATIONS</a:t>
            </a:r>
            <a:endParaRPr lang="en-US" b="0" dirty="0">
              <a:solidFill>
                <a:schemeClr val="tx1"/>
              </a:solidFill>
            </a:endParaRPr>
          </a:p>
          <a:p>
            <a:pPr algn="just">
              <a:lnSpc>
                <a:spcPct val="150000"/>
              </a:lnSpc>
              <a:buFont typeface="Wingdings" panose="05000000000000000000" pitchFamily="2" charset="2"/>
              <a:buChar char="q"/>
            </a:pPr>
            <a:r>
              <a:rPr lang="en-US" b="0" dirty="0" smtClean="0">
                <a:solidFill>
                  <a:schemeClr val="tx1"/>
                </a:solidFill>
              </a:rPr>
              <a:t>BACKGROUND</a:t>
            </a:r>
          </a:p>
          <a:p>
            <a:pPr algn="just">
              <a:lnSpc>
                <a:spcPct val="150000"/>
              </a:lnSpc>
              <a:buFont typeface="Wingdings" panose="05000000000000000000" pitchFamily="2" charset="2"/>
              <a:buChar char="q"/>
            </a:pPr>
            <a:r>
              <a:rPr lang="en-US" b="0" dirty="0" smtClean="0">
                <a:solidFill>
                  <a:schemeClr val="tx1"/>
                </a:solidFill>
              </a:rPr>
              <a:t>OVERVIEW</a:t>
            </a:r>
          </a:p>
          <a:p>
            <a:pPr algn="just">
              <a:lnSpc>
                <a:spcPct val="150000"/>
              </a:lnSpc>
              <a:buFont typeface="Wingdings" panose="05000000000000000000" pitchFamily="2" charset="2"/>
              <a:buChar char="q"/>
            </a:pPr>
            <a:r>
              <a:rPr lang="en-US" b="0" dirty="0" smtClean="0">
                <a:solidFill>
                  <a:schemeClr val="tx1"/>
                </a:solidFill>
              </a:rPr>
              <a:t>OBJECTIVE</a:t>
            </a:r>
            <a:endParaRPr lang="en-US" b="0" dirty="0">
              <a:solidFill>
                <a:schemeClr val="tx1"/>
              </a:solidFill>
            </a:endParaRPr>
          </a:p>
          <a:p>
            <a:pPr algn="just">
              <a:lnSpc>
                <a:spcPct val="150000"/>
              </a:lnSpc>
              <a:buFont typeface="Wingdings" panose="05000000000000000000" pitchFamily="2" charset="2"/>
              <a:buChar char="q"/>
            </a:pPr>
            <a:r>
              <a:rPr lang="en-US" b="0" dirty="0">
                <a:solidFill>
                  <a:schemeClr val="tx1"/>
                </a:solidFill>
              </a:rPr>
              <a:t>FACILITIES MANAGEMENT </a:t>
            </a:r>
            <a:endParaRPr lang="en-US" b="0" dirty="0" smtClean="0">
              <a:solidFill>
                <a:schemeClr val="tx1"/>
              </a:solidFill>
            </a:endParaRPr>
          </a:p>
          <a:p>
            <a:pPr algn="just">
              <a:lnSpc>
                <a:spcPct val="150000"/>
              </a:lnSpc>
              <a:buFont typeface="Wingdings" panose="05000000000000000000" pitchFamily="2" charset="2"/>
              <a:buChar char="q"/>
            </a:pPr>
            <a:r>
              <a:rPr lang="en-US" b="0" dirty="0" smtClean="0">
                <a:solidFill>
                  <a:schemeClr val="tx1"/>
                </a:solidFill>
              </a:rPr>
              <a:t>CAPEX PROJECTS AND FUNDING</a:t>
            </a:r>
          </a:p>
          <a:p>
            <a:pPr algn="just">
              <a:lnSpc>
                <a:spcPct val="150000"/>
              </a:lnSpc>
              <a:buFont typeface="Wingdings" panose="05000000000000000000" pitchFamily="2" charset="2"/>
              <a:buChar char="q"/>
            </a:pPr>
            <a:r>
              <a:rPr lang="en-US" b="0" dirty="0" smtClean="0">
                <a:solidFill>
                  <a:schemeClr val="tx1"/>
                </a:solidFill>
              </a:rPr>
              <a:t>PROGRESS</a:t>
            </a:r>
            <a:endParaRPr lang="en-US" b="0" dirty="0">
              <a:solidFill>
                <a:schemeClr val="tx1"/>
              </a:solidFill>
            </a:endParaRPr>
          </a:p>
          <a:p>
            <a:pPr algn="just">
              <a:lnSpc>
                <a:spcPct val="150000"/>
              </a:lnSpc>
              <a:buFont typeface="Wingdings" panose="05000000000000000000" pitchFamily="2" charset="2"/>
              <a:buChar char="q"/>
            </a:pPr>
            <a:r>
              <a:rPr lang="en-US" b="0" dirty="0">
                <a:solidFill>
                  <a:schemeClr val="tx1"/>
                </a:solidFill>
              </a:rPr>
              <a:t>CHALLENGES</a:t>
            </a:r>
          </a:p>
          <a:p>
            <a:pPr algn="just">
              <a:lnSpc>
                <a:spcPct val="150000"/>
              </a:lnSpc>
              <a:buFont typeface="Wingdings" panose="05000000000000000000" pitchFamily="2" charset="2"/>
              <a:buChar char="q"/>
            </a:pPr>
            <a:r>
              <a:rPr lang="en-US" b="0" dirty="0">
                <a:solidFill>
                  <a:schemeClr val="tx1"/>
                </a:solidFill>
              </a:rPr>
              <a:t>FINANCIAL IMPLICATIONS</a:t>
            </a:r>
          </a:p>
          <a:p>
            <a:pPr algn="just">
              <a:lnSpc>
                <a:spcPct val="150000"/>
              </a:lnSpc>
              <a:buFont typeface="Wingdings" panose="05000000000000000000" pitchFamily="2" charset="2"/>
              <a:buChar char="q"/>
            </a:pPr>
            <a:r>
              <a:rPr lang="en-US" b="0" dirty="0">
                <a:solidFill>
                  <a:schemeClr val="tx1"/>
                </a:solidFill>
              </a:rPr>
              <a:t>FUTURE CAPITAL INFRASTRUCTURE </a:t>
            </a:r>
            <a:r>
              <a:rPr lang="en-US" b="0" dirty="0" smtClean="0">
                <a:solidFill>
                  <a:schemeClr val="tx1"/>
                </a:solidFill>
              </a:rPr>
              <a:t>PROJECTS</a:t>
            </a:r>
          </a:p>
          <a:p>
            <a:pPr algn="just">
              <a:lnSpc>
                <a:spcPct val="150000"/>
              </a:lnSpc>
              <a:buFont typeface="Wingdings" panose="05000000000000000000" pitchFamily="2" charset="2"/>
              <a:buChar char="q"/>
            </a:pPr>
            <a:r>
              <a:rPr lang="en-US" b="0" dirty="0" smtClean="0">
                <a:solidFill>
                  <a:schemeClr val="tx1"/>
                </a:solidFill>
              </a:rPr>
              <a:t>RIM STATE OF READINESS</a:t>
            </a:r>
          </a:p>
          <a:p>
            <a:pPr algn="just">
              <a:lnSpc>
                <a:spcPct val="150000"/>
              </a:lnSpc>
              <a:buFont typeface="Wingdings" panose="05000000000000000000" pitchFamily="2" charset="2"/>
              <a:buChar char="q"/>
            </a:pPr>
            <a:r>
              <a:rPr lang="en-US" b="0" dirty="0" smtClean="0">
                <a:solidFill>
                  <a:schemeClr val="tx1"/>
                </a:solidFill>
              </a:rPr>
              <a:t>OVER ARCHING AGREEMENT AMOUNGST THE TRIPARTITE MEMBERS</a:t>
            </a:r>
          </a:p>
          <a:p>
            <a:pPr algn="just">
              <a:lnSpc>
                <a:spcPct val="150000"/>
              </a:lnSpc>
              <a:buFont typeface="Wingdings" panose="05000000000000000000" pitchFamily="2" charset="2"/>
              <a:buChar char="q"/>
            </a:pPr>
            <a:r>
              <a:rPr lang="en-US" b="0" dirty="0" smtClean="0">
                <a:solidFill>
                  <a:schemeClr val="tx1"/>
                </a:solidFill>
              </a:rPr>
              <a:t>CONCLUSION</a:t>
            </a:r>
          </a:p>
        </p:txBody>
      </p:sp>
      <p:sp>
        <p:nvSpPr>
          <p:cNvPr id="7" name="Title 6"/>
          <p:cNvSpPr>
            <a:spLocks noGrp="1"/>
          </p:cNvSpPr>
          <p:nvPr>
            <p:ph type="title"/>
          </p:nvPr>
        </p:nvSpPr>
        <p:spPr>
          <a:xfrm>
            <a:off x="467544" y="260648"/>
            <a:ext cx="8229600" cy="710952"/>
          </a:xfrm>
        </p:spPr>
        <p:txBody>
          <a:bodyPr>
            <a:noAutofit/>
          </a:bodyPr>
          <a:lstStyle/>
          <a:p>
            <a:pPr algn="ctr"/>
            <a:r>
              <a:rPr lang="en-US" dirty="0" smtClean="0">
                <a:latin typeface="+mj-lt"/>
              </a:rPr>
              <a:t>OUTLINE OF THE PRESENTATION</a:t>
            </a:r>
            <a:r>
              <a:rPr lang="en-US" sz="4400" dirty="0">
                <a:latin typeface="+mj-lt"/>
              </a:rPr>
              <a:t/>
            </a:r>
            <a:br>
              <a:rPr lang="en-US" sz="4400" dirty="0">
                <a:latin typeface="+mj-lt"/>
              </a:rPr>
            </a:br>
            <a:endParaRPr lang="en-ZA" sz="4400" dirty="0">
              <a:latin typeface="+mj-lt"/>
            </a:endParaRPr>
          </a:p>
        </p:txBody>
      </p:sp>
      <p:sp>
        <p:nvSpPr>
          <p:cNvPr id="2" name="Slide Number Placeholder 1"/>
          <p:cNvSpPr>
            <a:spLocks noGrp="1"/>
          </p:cNvSpPr>
          <p:nvPr>
            <p:ph type="sldNum" sz="quarter" idx="4"/>
          </p:nvPr>
        </p:nvSpPr>
        <p:spPr/>
        <p:txBody>
          <a:bodyPr/>
          <a:lstStyle/>
          <a:p>
            <a:fld id="{3E4CC721-C717-4376-B6D6-9DC11BC22B18}" type="slidenum">
              <a:rPr lang="en-ZA" sz="1200" b="1" smtClean="0">
                <a:latin typeface="Arial" panose="020B0604020202020204" pitchFamily="34" charset="0"/>
                <a:cs typeface="Arial" panose="020B0604020202020204" pitchFamily="34" charset="0"/>
              </a:rPr>
              <a:pPr/>
              <a:t>2</a:t>
            </a:fld>
            <a:endParaRPr lang="en-ZA" sz="12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8284555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712968" cy="504056"/>
          </a:xfrm>
        </p:spPr>
        <p:txBody>
          <a:bodyPr>
            <a:noAutofit/>
          </a:bodyPr>
          <a:lstStyle/>
          <a:p>
            <a:pPr algn="ctr"/>
            <a:r>
              <a:rPr lang="en-US" dirty="0" smtClean="0">
                <a:latin typeface="Arial" panose="020B0604020202020204" pitchFamily="34" charset="0"/>
                <a:cs typeface="Arial" panose="020B0604020202020204" pitchFamily="34" charset="0"/>
              </a:rPr>
              <a:t>CHALLENGES EXPERIENCED WITH THE FM AND CAPEX PROGRA</a:t>
            </a:r>
            <a:r>
              <a:rPr lang="en-US" dirty="0">
                <a:latin typeface="Arial" panose="020B0604020202020204" pitchFamily="34" charset="0"/>
                <a:cs typeface="Arial" panose="020B0604020202020204" pitchFamily="34" charset="0"/>
              </a:rPr>
              <a:t>M</a:t>
            </a:r>
            <a:endParaRPr lang="en-ZA" dirty="0">
              <a:latin typeface="Arial" panose="020B0604020202020204" pitchFamily="34" charset="0"/>
              <a:cs typeface="Arial" panose="020B0604020202020204" pitchFamily="34" charset="0"/>
            </a:endParaRPr>
          </a:p>
        </p:txBody>
      </p:sp>
      <p:sp>
        <p:nvSpPr>
          <p:cNvPr id="5" name="Slide Number Placeholder 1"/>
          <p:cNvSpPr>
            <a:spLocks noGrp="1"/>
          </p:cNvSpPr>
          <p:nvPr>
            <p:ph type="sldNum" sz="quarter" idx="4"/>
          </p:nvPr>
        </p:nvSpPr>
        <p:spPr>
          <a:xfrm>
            <a:off x="8077200" y="6172200"/>
            <a:ext cx="609600" cy="365125"/>
          </a:xfrm>
        </p:spPr>
        <p:txBody>
          <a:bodyPr/>
          <a:lstStyle/>
          <a:p>
            <a:fld id="{3E4CC721-C717-4376-B6D6-9DC11BC22B18}" type="slidenum">
              <a:rPr lang="en-ZA" sz="1200" b="1" smtClean="0">
                <a:latin typeface="Arial" panose="020B0604020202020204" pitchFamily="34" charset="0"/>
                <a:cs typeface="Arial" panose="020B0604020202020204" pitchFamily="34" charset="0"/>
              </a:rPr>
              <a:pPr/>
              <a:t>20</a:t>
            </a:fld>
            <a:endParaRPr lang="en-ZA" sz="1200" b="1" dirty="0" smtClean="0">
              <a:latin typeface="Arial" panose="020B0604020202020204" pitchFamily="34" charset="0"/>
              <a:cs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xmlns="" val="1760328572"/>
              </p:ext>
            </p:extLst>
          </p:nvPr>
        </p:nvGraphicFramePr>
        <p:xfrm>
          <a:off x="251519" y="2053222"/>
          <a:ext cx="8568953" cy="3731420"/>
        </p:xfrm>
        <a:graphic>
          <a:graphicData uri="http://schemas.openxmlformats.org/drawingml/2006/table">
            <a:tbl>
              <a:tblPr firstRow="1" bandRow="1">
                <a:tableStyleId>{5940675A-B579-460E-94D1-54222C63F5DA}</a:tableStyleId>
              </a:tblPr>
              <a:tblGrid>
                <a:gridCol w="3024337">
                  <a:extLst>
                    <a:ext uri="{9D8B030D-6E8A-4147-A177-3AD203B41FA5}">
                      <a16:colId xmlns:a16="http://schemas.microsoft.com/office/drawing/2014/main" xmlns="" val="20000"/>
                    </a:ext>
                  </a:extLst>
                </a:gridCol>
                <a:gridCol w="2304256">
                  <a:extLst>
                    <a:ext uri="{9D8B030D-6E8A-4147-A177-3AD203B41FA5}">
                      <a16:colId xmlns:a16="http://schemas.microsoft.com/office/drawing/2014/main" xmlns="" val="20001"/>
                    </a:ext>
                  </a:extLst>
                </a:gridCol>
                <a:gridCol w="1728192">
                  <a:extLst>
                    <a:ext uri="{9D8B030D-6E8A-4147-A177-3AD203B41FA5}">
                      <a16:colId xmlns:a16="http://schemas.microsoft.com/office/drawing/2014/main" xmlns="" val="20002"/>
                    </a:ext>
                  </a:extLst>
                </a:gridCol>
                <a:gridCol w="1512168">
                  <a:extLst>
                    <a:ext uri="{9D8B030D-6E8A-4147-A177-3AD203B41FA5}">
                      <a16:colId xmlns:a16="http://schemas.microsoft.com/office/drawing/2014/main" xmlns="" val="20003"/>
                    </a:ext>
                  </a:extLst>
                </a:gridCol>
              </a:tblGrid>
              <a:tr h="439674">
                <a:tc>
                  <a:txBody>
                    <a:bodyPr/>
                    <a:lstStyle/>
                    <a:p>
                      <a:r>
                        <a:rPr lang="en-ZA" b="1" dirty="0" smtClean="0"/>
                        <a:t>Challenge</a:t>
                      </a:r>
                      <a:endParaRPr lang="en-ZA" b="1" dirty="0">
                        <a:solidFill>
                          <a:schemeClr val="tx1"/>
                        </a:solidFill>
                      </a:endParaRPr>
                    </a:p>
                  </a:txBody>
                  <a:tcPr>
                    <a:solidFill>
                      <a:schemeClr val="bg1">
                        <a:lumMod val="85000"/>
                      </a:schemeClr>
                    </a:solidFill>
                  </a:tcPr>
                </a:tc>
                <a:tc>
                  <a:txBody>
                    <a:bodyPr/>
                    <a:lstStyle/>
                    <a:p>
                      <a:r>
                        <a:rPr lang="en-ZA" b="1" dirty="0" smtClean="0"/>
                        <a:t>Solution</a:t>
                      </a:r>
                      <a:endParaRPr lang="en-ZA" b="1" dirty="0">
                        <a:solidFill>
                          <a:schemeClr val="tx1"/>
                        </a:solidFill>
                      </a:endParaRPr>
                    </a:p>
                  </a:txBody>
                  <a:tcPr>
                    <a:solidFill>
                      <a:schemeClr val="bg1">
                        <a:lumMod val="85000"/>
                      </a:schemeClr>
                    </a:solidFill>
                  </a:tcPr>
                </a:tc>
                <a:tc>
                  <a:txBody>
                    <a:bodyPr/>
                    <a:lstStyle/>
                    <a:p>
                      <a:r>
                        <a:rPr lang="en-ZA" b="1" dirty="0" smtClean="0"/>
                        <a:t>Responsible</a:t>
                      </a:r>
                      <a:endParaRPr lang="en-ZA" b="1" dirty="0">
                        <a:solidFill>
                          <a:schemeClr val="tx1"/>
                        </a:solidFill>
                      </a:endParaRPr>
                    </a:p>
                  </a:txBody>
                  <a:tcPr>
                    <a:solidFill>
                      <a:schemeClr val="bg1">
                        <a:lumMod val="85000"/>
                      </a:schemeClr>
                    </a:solidFill>
                  </a:tcPr>
                </a:tc>
                <a:tc>
                  <a:txBody>
                    <a:bodyPr/>
                    <a:lstStyle/>
                    <a:p>
                      <a:r>
                        <a:rPr lang="en-ZA" b="1" dirty="0" smtClean="0"/>
                        <a:t>Date</a:t>
                      </a:r>
                      <a:endParaRPr lang="en-ZA" b="1" dirty="0">
                        <a:solidFill>
                          <a:schemeClr val="tx1"/>
                        </a:solidFill>
                      </a:endParaRPr>
                    </a:p>
                  </a:txBody>
                  <a:tcPr>
                    <a:solidFill>
                      <a:schemeClr val="bg1">
                        <a:lumMod val="85000"/>
                      </a:schemeClr>
                    </a:solidFill>
                  </a:tcPr>
                </a:tc>
                <a:extLst>
                  <a:ext uri="{0D108BD9-81ED-4DB2-BD59-A6C34878D82A}">
                    <a16:rowId xmlns:a16="http://schemas.microsoft.com/office/drawing/2014/main" xmlns="" val="10000"/>
                  </a:ext>
                </a:extLst>
              </a:tr>
              <a:tr h="371550">
                <a:tc>
                  <a:txBody>
                    <a:bodyPr/>
                    <a:lstStyle/>
                    <a:p>
                      <a:pPr>
                        <a:lnSpc>
                          <a:spcPct val="115000"/>
                        </a:lnSpc>
                        <a:spcAft>
                          <a:spcPts val="0"/>
                        </a:spcAft>
                      </a:pPr>
                      <a:r>
                        <a:rPr lang="en-ZA" sz="1000" dirty="0" smtClean="0">
                          <a:effectLst/>
                          <a:latin typeface="Arial"/>
                          <a:ea typeface="Calibri"/>
                          <a:cs typeface="Arial"/>
                        </a:rPr>
                        <a:t>Steercom not functioning</a:t>
                      </a:r>
                      <a:endParaRPr lang="en-ZA" sz="900" dirty="0">
                        <a:effectLst/>
                        <a:latin typeface="Arial"/>
                        <a:ea typeface="Calibri"/>
                        <a:cs typeface="Times New Roman"/>
                      </a:endParaRPr>
                    </a:p>
                    <a:p>
                      <a:pPr marL="630555">
                        <a:lnSpc>
                          <a:spcPct val="115000"/>
                        </a:lnSpc>
                        <a:spcAft>
                          <a:spcPts val="1000"/>
                        </a:spcAft>
                      </a:pPr>
                      <a:r>
                        <a:rPr lang="en-ZA" sz="900" dirty="0">
                          <a:effectLst/>
                          <a:latin typeface="Arial"/>
                          <a:ea typeface="Calibri"/>
                          <a:cs typeface="Times New Roman"/>
                        </a:rPr>
                        <a:t> </a:t>
                      </a:r>
                    </a:p>
                  </a:txBody>
                  <a:tcPr marL="68580" marR="68580" marT="0" marB="0"/>
                </a:tc>
                <a:tc>
                  <a:txBody>
                    <a:bodyPr/>
                    <a:lstStyle/>
                    <a:p>
                      <a:pPr>
                        <a:lnSpc>
                          <a:spcPct val="115000"/>
                        </a:lnSpc>
                        <a:spcAft>
                          <a:spcPts val="0"/>
                        </a:spcAft>
                      </a:pPr>
                      <a:r>
                        <a:rPr lang="en-ZA" sz="1000" dirty="0">
                          <a:effectLst/>
                          <a:latin typeface="Arial"/>
                          <a:ea typeface="Calibri"/>
                          <a:cs typeface="Arial"/>
                        </a:rPr>
                        <a:t>Executives </a:t>
                      </a:r>
                      <a:r>
                        <a:rPr lang="en-ZA" sz="1000" dirty="0" smtClean="0">
                          <a:effectLst/>
                          <a:latin typeface="Arial"/>
                          <a:ea typeface="Calibri"/>
                          <a:cs typeface="Arial"/>
                        </a:rPr>
                        <a:t> </a:t>
                      </a:r>
                      <a:r>
                        <a:rPr lang="en-ZA" sz="1000" dirty="0">
                          <a:effectLst/>
                          <a:latin typeface="Arial"/>
                          <a:ea typeface="Calibri"/>
                          <a:cs typeface="Arial"/>
                        </a:rPr>
                        <a:t>commit to attend </a:t>
                      </a:r>
                      <a:r>
                        <a:rPr lang="en-ZA" sz="1000" dirty="0" smtClean="0">
                          <a:effectLst/>
                          <a:latin typeface="Arial"/>
                          <a:ea typeface="Calibri"/>
                          <a:cs typeface="Arial"/>
                        </a:rPr>
                        <a:t>Steercom </a:t>
                      </a:r>
                      <a:r>
                        <a:rPr lang="en-ZA" sz="1000" dirty="0">
                          <a:effectLst/>
                          <a:latin typeface="Arial"/>
                          <a:ea typeface="Calibri"/>
                          <a:cs typeface="Arial"/>
                        </a:rPr>
                        <a:t>meetings.</a:t>
                      </a:r>
                      <a:endParaRPr lang="en-ZA" sz="900" dirty="0">
                        <a:effectLst/>
                        <a:latin typeface="Arial"/>
                        <a:ea typeface="Calibri"/>
                        <a:cs typeface="Times New Roman"/>
                      </a:endParaRPr>
                    </a:p>
                  </a:txBody>
                  <a:tcPr marL="68580" marR="68580" marT="0" marB="0"/>
                </a:tc>
                <a:tc>
                  <a:txBody>
                    <a:bodyPr/>
                    <a:lstStyle/>
                    <a:p>
                      <a:pPr>
                        <a:lnSpc>
                          <a:spcPct val="115000"/>
                        </a:lnSpc>
                        <a:spcAft>
                          <a:spcPts val="0"/>
                        </a:spcAft>
                      </a:pPr>
                      <a:r>
                        <a:rPr lang="en-ZA" sz="1100" dirty="0">
                          <a:effectLst/>
                          <a:latin typeface="Arial"/>
                          <a:ea typeface="Calibri"/>
                          <a:cs typeface="Arial"/>
                        </a:rPr>
                        <a:t>DAC, RIM and DPW executives.</a:t>
                      </a:r>
                      <a:endParaRPr lang="en-ZA" sz="900" dirty="0">
                        <a:effectLst/>
                        <a:latin typeface="Arial"/>
                        <a:ea typeface="Calibri"/>
                        <a:cs typeface="Times New Roman"/>
                      </a:endParaRPr>
                    </a:p>
                  </a:txBody>
                  <a:tcPr marL="68580" marR="68580" marT="0" marB="0"/>
                </a:tc>
                <a:tc>
                  <a:txBody>
                    <a:bodyPr/>
                    <a:lstStyle/>
                    <a:p>
                      <a:pPr>
                        <a:lnSpc>
                          <a:spcPct val="115000"/>
                        </a:lnSpc>
                        <a:spcAft>
                          <a:spcPts val="0"/>
                        </a:spcAft>
                      </a:pPr>
                      <a:r>
                        <a:rPr lang="en-ZA" sz="1100" dirty="0">
                          <a:effectLst/>
                          <a:latin typeface="Arial"/>
                          <a:ea typeface="Calibri"/>
                          <a:cs typeface="Arial"/>
                        </a:rPr>
                        <a:t>Immediately</a:t>
                      </a:r>
                      <a:endParaRPr lang="en-ZA" sz="900" dirty="0">
                        <a:effectLst/>
                        <a:latin typeface="Arial"/>
                        <a:ea typeface="Calibri"/>
                        <a:cs typeface="Times New Roman"/>
                      </a:endParaRPr>
                    </a:p>
                  </a:txBody>
                  <a:tcPr marL="68580" marR="68580" marT="0" marB="0"/>
                </a:tc>
                <a:extLst>
                  <a:ext uri="{0D108BD9-81ED-4DB2-BD59-A6C34878D82A}">
                    <a16:rowId xmlns:a16="http://schemas.microsoft.com/office/drawing/2014/main" xmlns="" val="10001"/>
                  </a:ext>
                </a:extLst>
              </a:tr>
              <a:tr h="383614">
                <a:tc>
                  <a:txBody>
                    <a:bodyPr/>
                    <a:lstStyle/>
                    <a:p>
                      <a:pPr>
                        <a:lnSpc>
                          <a:spcPct val="115000"/>
                        </a:lnSpc>
                        <a:spcAft>
                          <a:spcPts val="0"/>
                        </a:spcAft>
                      </a:pPr>
                      <a:r>
                        <a:rPr lang="en-ZA" sz="1000" dirty="0">
                          <a:effectLst/>
                          <a:latin typeface="Arial"/>
                          <a:ea typeface="Calibri"/>
                          <a:cs typeface="Arial"/>
                        </a:rPr>
                        <a:t>Delays on signing SLA and transfer of funds between RIM and CDC. This resulted </a:t>
                      </a:r>
                      <a:r>
                        <a:rPr lang="en-ZA" sz="1000" dirty="0">
                          <a:solidFill>
                            <a:srgbClr val="000000"/>
                          </a:solidFill>
                          <a:effectLst/>
                          <a:latin typeface="Arial"/>
                          <a:ea typeface="Calibri"/>
                          <a:cs typeface="Arial"/>
                        </a:rPr>
                        <a:t>on 6 months delay to start </a:t>
                      </a:r>
                      <a:r>
                        <a:rPr lang="en-ZA" sz="1000" dirty="0" smtClean="0">
                          <a:solidFill>
                            <a:srgbClr val="000000"/>
                          </a:solidFill>
                          <a:effectLst/>
                          <a:latin typeface="Arial"/>
                          <a:ea typeface="Calibri"/>
                          <a:cs typeface="Arial"/>
                        </a:rPr>
                        <a:t>capex </a:t>
                      </a:r>
                      <a:r>
                        <a:rPr lang="en-ZA" sz="1000" dirty="0">
                          <a:effectLst/>
                          <a:latin typeface="Arial"/>
                          <a:ea typeface="Calibri"/>
                          <a:cs typeface="Arial"/>
                        </a:rPr>
                        <a:t>projects. </a:t>
                      </a:r>
                      <a:endParaRPr lang="en-ZA" sz="900" dirty="0">
                        <a:effectLst/>
                        <a:latin typeface="Arial"/>
                        <a:ea typeface="Calibri"/>
                        <a:cs typeface="Times New Roman"/>
                      </a:endParaRPr>
                    </a:p>
                  </a:txBody>
                  <a:tcPr marL="68580" marR="68580" marT="0" marB="0"/>
                </a:tc>
                <a:tc>
                  <a:txBody>
                    <a:bodyPr/>
                    <a:lstStyle/>
                    <a:p>
                      <a:pPr>
                        <a:lnSpc>
                          <a:spcPct val="115000"/>
                        </a:lnSpc>
                        <a:spcAft>
                          <a:spcPts val="0"/>
                        </a:spcAft>
                      </a:pPr>
                      <a:r>
                        <a:rPr lang="en-ZA" sz="1000" dirty="0">
                          <a:effectLst/>
                          <a:latin typeface="Arial"/>
                          <a:ea typeface="Calibri"/>
                          <a:cs typeface="Arial"/>
                        </a:rPr>
                        <a:t>Fast track </a:t>
                      </a:r>
                      <a:r>
                        <a:rPr lang="en-ZA" sz="1000" dirty="0" smtClean="0">
                          <a:effectLst/>
                          <a:latin typeface="Arial"/>
                          <a:ea typeface="Calibri"/>
                          <a:cs typeface="Arial"/>
                        </a:rPr>
                        <a:t>processes </a:t>
                      </a:r>
                      <a:r>
                        <a:rPr lang="en-ZA" sz="1000" dirty="0">
                          <a:effectLst/>
                          <a:latin typeface="Arial"/>
                          <a:ea typeface="Calibri"/>
                          <a:cs typeface="Arial"/>
                        </a:rPr>
                        <a:t>related to finalisation of SLA between RIM and CDC especially approval by RIM Council</a:t>
                      </a:r>
                      <a:r>
                        <a:rPr lang="en-ZA" sz="1000" dirty="0" smtClean="0">
                          <a:effectLst/>
                          <a:latin typeface="Arial"/>
                          <a:ea typeface="Calibri"/>
                          <a:cs typeface="Arial"/>
                        </a:rPr>
                        <a:t>.</a:t>
                      </a:r>
                    </a:p>
                    <a:p>
                      <a:pPr>
                        <a:lnSpc>
                          <a:spcPct val="115000"/>
                        </a:lnSpc>
                        <a:spcAft>
                          <a:spcPts val="0"/>
                        </a:spcAft>
                      </a:pPr>
                      <a:endParaRPr lang="en-ZA" sz="900" dirty="0">
                        <a:effectLst/>
                        <a:latin typeface="Arial"/>
                        <a:ea typeface="Calibri"/>
                        <a:cs typeface="Times New Roman"/>
                      </a:endParaRPr>
                    </a:p>
                  </a:txBody>
                  <a:tcPr marL="68580" marR="68580" marT="0" marB="0"/>
                </a:tc>
                <a:tc>
                  <a:txBody>
                    <a:bodyPr/>
                    <a:lstStyle/>
                    <a:p>
                      <a:pPr>
                        <a:lnSpc>
                          <a:spcPct val="115000"/>
                        </a:lnSpc>
                        <a:spcAft>
                          <a:spcPts val="0"/>
                        </a:spcAft>
                      </a:pPr>
                      <a:r>
                        <a:rPr lang="en-ZA" sz="1100" dirty="0">
                          <a:effectLst/>
                          <a:latin typeface="Arial"/>
                          <a:ea typeface="Calibri"/>
                          <a:cs typeface="Arial"/>
                        </a:rPr>
                        <a:t>RIM</a:t>
                      </a:r>
                      <a:endParaRPr lang="en-ZA" sz="900" dirty="0">
                        <a:effectLst/>
                        <a:latin typeface="Arial"/>
                        <a:ea typeface="Calibri"/>
                        <a:cs typeface="Times New Roman"/>
                      </a:endParaRPr>
                    </a:p>
                  </a:txBody>
                  <a:tcPr marL="68580" marR="68580" marT="0" marB="0"/>
                </a:tc>
                <a:tc>
                  <a:txBody>
                    <a:bodyPr/>
                    <a:lstStyle/>
                    <a:p>
                      <a:pPr>
                        <a:lnSpc>
                          <a:spcPct val="115000"/>
                        </a:lnSpc>
                        <a:spcAft>
                          <a:spcPts val="0"/>
                        </a:spcAft>
                      </a:pPr>
                      <a:r>
                        <a:rPr lang="en-ZA" sz="1100" dirty="0">
                          <a:effectLst/>
                          <a:latin typeface="Arial"/>
                          <a:ea typeface="Calibri"/>
                          <a:cs typeface="Arial"/>
                        </a:rPr>
                        <a:t>Resolved</a:t>
                      </a:r>
                      <a:endParaRPr lang="en-ZA" sz="900" dirty="0">
                        <a:effectLst/>
                        <a:latin typeface="Arial"/>
                        <a:ea typeface="Calibri"/>
                        <a:cs typeface="Times New Roman"/>
                      </a:endParaRPr>
                    </a:p>
                  </a:txBody>
                  <a:tcPr marL="68580" marR="68580" marT="0" marB="0"/>
                </a:tc>
                <a:extLst>
                  <a:ext uri="{0D108BD9-81ED-4DB2-BD59-A6C34878D82A}">
                    <a16:rowId xmlns:a16="http://schemas.microsoft.com/office/drawing/2014/main" xmlns="" val="10003"/>
                  </a:ext>
                </a:extLst>
              </a:tr>
              <a:tr h="319714">
                <a:tc>
                  <a:txBody>
                    <a:bodyPr/>
                    <a:lstStyle/>
                    <a:p>
                      <a:pPr>
                        <a:lnSpc>
                          <a:spcPct val="115000"/>
                        </a:lnSpc>
                        <a:spcAft>
                          <a:spcPts val="0"/>
                        </a:spcAft>
                      </a:pPr>
                      <a:r>
                        <a:rPr lang="en-ZA" sz="1000" dirty="0">
                          <a:effectLst/>
                          <a:latin typeface="Arial"/>
                          <a:ea typeface="Calibri"/>
                          <a:cs typeface="Arial"/>
                        </a:rPr>
                        <a:t>Establishment of structures outside tripartite arrangement </a:t>
                      </a:r>
                      <a:r>
                        <a:rPr lang="en-ZA" sz="1000" dirty="0" smtClean="0">
                          <a:effectLst/>
                          <a:latin typeface="Arial"/>
                          <a:ea typeface="Calibri"/>
                          <a:cs typeface="Arial"/>
                        </a:rPr>
                        <a:t>e.g </a:t>
                      </a:r>
                      <a:r>
                        <a:rPr lang="en-ZA" sz="1000" dirty="0">
                          <a:effectLst/>
                          <a:latin typeface="Arial"/>
                          <a:ea typeface="Calibri"/>
                          <a:cs typeface="Arial"/>
                        </a:rPr>
                        <a:t>RIM and CDC meetings without DPW and DAC</a:t>
                      </a:r>
                      <a:r>
                        <a:rPr lang="en-ZA" sz="1000" dirty="0" smtClean="0">
                          <a:effectLst/>
                          <a:latin typeface="Arial"/>
                          <a:ea typeface="Calibri"/>
                          <a:cs typeface="Arial"/>
                        </a:rPr>
                        <a:t>.</a:t>
                      </a:r>
                    </a:p>
                    <a:p>
                      <a:pPr>
                        <a:lnSpc>
                          <a:spcPct val="115000"/>
                        </a:lnSpc>
                        <a:spcAft>
                          <a:spcPts val="0"/>
                        </a:spcAft>
                      </a:pPr>
                      <a:endParaRPr lang="en-ZA" sz="900" dirty="0">
                        <a:effectLst/>
                        <a:latin typeface="Arial"/>
                        <a:ea typeface="Calibri"/>
                        <a:cs typeface="Times New Roman"/>
                      </a:endParaRPr>
                    </a:p>
                  </a:txBody>
                  <a:tcPr marL="68580" marR="68580" marT="0" marB="0"/>
                </a:tc>
                <a:tc>
                  <a:txBody>
                    <a:bodyPr/>
                    <a:lstStyle/>
                    <a:p>
                      <a:pPr>
                        <a:lnSpc>
                          <a:spcPct val="115000"/>
                        </a:lnSpc>
                        <a:spcAft>
                          <a:spcPts val="0"/>
                        </a:spcAft>
                      </a:pPr>
                      <a:r>
                        <a:rPr lang="en-ZA" sz="1000" dirty="0">
                          <a:effectLst/>
                          <a:latin typeface="Arial"/>
                          <a:ea typeface="Calibri"/>
                          <a:cs typeface="Arial"/>
                        </a:rPr>
                        <a:t>Capex progress and decisions to be discussed at </a:t>
                      </a:r>
                      <a:r>
                        <a:rPr lang="en-ZA" sz="1000" dirty="0" smtClean="0">
                          <a:effectLst/>
                          <a:latin typeface="Arial"/>
                          <a:ea typeface="Calibri"/>
                          <a:cs typeface="Arial"/>
                        </a:rPr>
                        <a:t>Steercom.</a:t>
                      </a:r>
                      <a:endParaRPr lang="en-ZA" sz="900" dirty="0">
                        <a:effectLst/>
                        <a:latin typeface="Arial"/>
                        <a:ea typeface="Calibri"/>
                        <a:cs typeface="Times New Roman"/>
                      </a:endParaRPr>
                    </a:p>
                  </a:txBody>
                  <a:tcPr marL="68580" marR="68580" marT="0" marB="0"/>
                </a:tc>
                <a:tc>
                  <a:txBody>
                    <a:bodyPr/>
                    <a:lstStyle/>
                    <a:p>
                      <a:pPr>
                        <a:lnSpc>
                          <a:spcPct val="115000"/>
                        </a:lnSpc>
                        <a:spcAft>
                          <a:spcPts val="0"/>
                        </a:spcAft>
                      </a:pPr>
                      <a:r>
                        <a:rPr lang="en-ZA" sz="1100" dirty="0">
                          <a:effectLst/>
                          <a:latin typeface="Arial"/>
                          <a:ea typeface="Calibri"/>
                          <a:cs typeface="Arial"/>
                        </a:rPr>
                        <a:t>RIM</a:t>
                      </a:r>
                      <a:endParaRPr lang="en-ZA" sz="900" dirty="0">
                        <a:effectLst/>
                        <a:latin typeface="Arial"/>
                        <a:ea typeface="Calibri"/>
                        <a:cs typeface="Times New Roman"/>
                      </a:endParaRPr>
                    </a:p>
                  </a:txBody>
                  <a:tcPr marL="68580" marR="68580" marT="0" marB="0"/>
                </a:tc>
                <a:tc>
                  <a:txBody>
                    <a:bodyPr/>
                    <a:lstStyle/>
                    <a:p>
                      <a:pPr>
                        <a:lnSpc>
                          <a:spcPct val="115000"/>
                        </a:lnSpc>
                        <a:spcAft>
                          <a:spcPts val="0"/>
                        </a:spcAft>
                      </a:pPr>
                      <a:r>
                        <a:rPr lang="en-ZA" sz="1100" dirty="0">
                          <a:effectLst/>
                          <a:latin typeface="Arial"/>
                          <a:ea typeface="Calibri"/>
                          <a:cs typeface="Arial"/>
                        </a:rPr>
                        <a:t>Immediately</a:t>
                      </a:r>
                      <a:endParaRPr lang="en-ZA" sz="900" dirty="0">
                        <a:effectLst/>
                        <a:latin typeface="Arial"/>
                        <a:ea typeface="Calibri"/>
                        <a:cs typeface="Times New Roman"/>
                      </a:endParaRPr>
                    </a:p>
                  </a:txBody>
                  <a:tcPr marL="68580" marR="68580" marT="0" marB="0"/>
                </a:tc>
                <a:extLst>
                  <a:ext uri="{0D108BD9-81ED-4DB2-BD59-A6C34878D82A}">
                    <a16:rowId xmlns:a16="http://schemas.microsoft.com/office/drawing/2014/main" xmlns="" val="10004"/>
                  </a:ext>
                </a:extLst>
              </a:tr>
              <a:tr h="290624">
                <a:tc>
                  <a:txBody>
                    <a:bodyPr/>
                    <a:lstStyle/>
                    <a:p>
                      <a:pPr>
                        <a:lnSpc>
                          <a:spcPct val="115000"/>
                        </a:lnSpc>
                        <a:spcAft>
                          <a:spcPts val="0"/>
                        </a:spcAft>
                      </a:pPr>
                      <a:r>
                        <a:rPr lang="en-ZA" sz="1000" dirty="0">
                          <a:effectLst/>
                          <a:latin typeface="Arial"/>
                          <a:ea typeface="Calibri"/>
                          <a:cs typeface="Arial"/>
                        </a:rPr>
                        <a:t>Delays on implementation of </a:t>
                      </a:r>
                      <a:r>
                        <a:rPr lang="en-ZA" sz="1000" dirty="0" smtClean="0">
                          <a:effectLst/>
                          <a:latin typeface="Arial"/>
                          <a:ea typeface="Calibri"/>
                          <a:cs typeface="Arial"/>
                        </a:rPr>
                        <a:t>Capex </a:t>
                      </a:r>
                      <a:r>
                        <a:rPr lang="en-ZA" sz="1000" dirty="0">
                          <a:effectLst/>
                          <a:latin typeface="Arial"/>
                          <a:ea typeface="Calibri"/>
                          <a:cs typeface="Arial"/>
                        </a:rPr>
                        <a:t>and decision making</a:t>
                      </a:r>
                      <a:r>
                        <a:rPr lang="en-ZA" sz="1000" dirty="0" smtClean="0">
                          <a:effectLst/>
                          <a:latin typeface="Arial"/>
                          <a:ea typeface="Calibri"/>
                          <a:cs typeface="Arial"/>
                        </a:rPr>
                        <a:t>.</a:t>
                      </a:r>
                    </a:p>
                    <a:p>
                      <a:pPr>
                        <a:lnSpc>
                          <a:spcPct val="115000"/>
                        </a:lnSpc>
                        <a:spcAft>
                          <a:spcPts val="0"/>
                        </a:spcAft>
                      </a:pPr>
                      <a:endParaRPr lang="en-ZA" sz="900" dirty="0">
                        <a:effectLst/>
                        <a:latin typeface="Arial"/>
                        <a:ea typeface="Calibri"/>
                        <a:cs typeface="Times New Roman"/>
                      </a:endParaRPr>
                    </a:p>
                  </a:txBody>
                  <a:tcPr marL="68580" marR="68580" marT="0" marB="0"/>
                </a:tc>
                <a:tc>
                  <a:txBody>
                    <a:bodyPr/>
                    <a:lstStyle/>
                    <a:p>
                      <a:pPr>
                        <a:lnSpc>
                          <a:spcPct val="115000"/>
                        </a:lnSpc>
                        <a:spcAft>
                          <a:spcPts val="0"/>
                        </a:spcAft>
                      </a:pPr>
                      <a:r>
                        <a:rPr lang="en-ZA" sz="1000" dirty="0">
                          <a:effectLst/>
                          <a:latin typeface="Arial"/>
                          <a:ea typeface="Calibri"/>
                          <a:cs typeface="Arial"/>
                        </a:rPr>
                        <a:t>Steercom to revert to monthly seating.</a:t>
                      </a:r>
                      <a:endParaRPr lang="en-ZA" sz="900" dirty="0">
                        <a:effectLst/>
                        <a:latin typeface="Arial"/>
                        <a:ea typeface="Calibri"/>
                        <a:cs typeface="Times New Roman"/>
                      </a:endParaRPr>
                    </a:p>
                    <a:p>
                      <a:pPr>
                        <a:lnSpc>
                          <a:spcPct val="115000"/>
                        </a:lnSpc>
                        <a:spcAft>
                          <a:spcPts val="0"/>
                        </a:spcAft>
                      </a:pPr>
                      <a:r>
                        <a:rPr lang="en-ZA" sz="1000" dirty="0">
                          <a:effectLst/>
                          <a:latin typeface="Arial"/>
                          <a:ea typeface="Calibri"/>
                          <a:cs typeface="Arial"/>
                        </a:rPr>
                        <a:t> </a:t>
                      </a:r>
                      <a:endParaRPr lang="en-ZA" sz="900" dirty="0">
                        <a:effectLst/>
                        <a:latin typeface="Arial"/>
                        <a:ea typeface="Calibri"/>
                        <a:cs typeface="Times New Roman"/>
                      </a:endParaRPr>
                    </a:p>
                  </a:txBody>
                  <a:tcPr marL="68580" marR="68580" marT="0" marB="0"/>
                </a:tc>
                <a:tc>
                  <a:txBody>
                    <a:bodyPr/>
                    <a:lstStyle/>
                    <a:p>
                      <a:pPr>
                        <a:lnSpc>
                          <a:spcPct val="115000"/>
                        </a:lnSpc>
                        <a:spcAft>
                          <a:spcPts val="0"/>
                        </a:spcAft>
                      </a:pPr>
                      <a:r>
                        <a:rPr lang="en-ZA" sz="1100" dirty="0">
                          <a:effectLst/>
                          <a:latin typeface="Arial"/>
                          <a:ea typeface="Calibri"/>
                          <a:cs typeface="Arial"/>
                        </a:rPr>
                        <a:t>All</a:t>
                      </a:r>
                      <a:endParaRPr lang="en-ZA" sz="900" dirty="0">
                        <a:effectLst/>
                        <a:latin typeface="Arial"/>
                        <a:ea typeface="Calibri"/>
                        <a:cs typeface="Times New Roman"/>
                      </a:endParaRPr>
                    </a:p>
                    <a:p>
                      <a:pPr>
                        <a:lnSpc>
                          <a:spcPct val="115000"/>
                        </a:lnSpc>
                        <a:spcAft>
                          <a:spcPts val="0"/>
                        </a:spcAft>
                      </a:pPr>
                      <a:r>
                        <a:rPr lang="en-ZA" sz="1100" dirty="0">
                          <a:effectLst/>
                          <a:latin typeface="Arial"/>
                          <a:ea typeface="Calibri"/>
                          <a:cs typeface="Arial"/>
                        </a:rPr>
                        <a:t> </a:t>
                      </a:r>
                      <a:endParaRPr lang="en-ZA" sz="900" dirty="0">
                        <a:effectLst/>
                        <a:latin typeface="Arial"/>
                        <a:ea typeface="Calibri"/>
                        <a:cs typeface="Times New Roman"/>
                      </a:endParaRPr>
                    </a:p>
                  </a:txBody>
                  <a:tcPr marL="68580" marR="68580" marT="0" marB="0"/>
                </a:tc>
                <a:tc>
                  <a:txBody>
                    <a:bodyPr/>
                    <a:lstStyle/>
                    <a:p>
                      <a:pPr>
                        <a:lnSpc>
                          <a:spcPct val="115000"/>
                        </a:lnSpc>
                        <a:spcAft>
                          <a:spcPts val="0"/>
                        </a:spcAft>
                      </a:pPr>
                      <a:r>
                        <a:rPr lang="en-ZA" sz="1100" dirty="0">
                          <a:effectLst/>
                          <a:latin typeface="Arial"/>
                          <a:ea typeface="Calibri"/>
                          <a:cs typeface="Arial"/>
                        </a:rPr>
                        <a:t>Immediately</a:t>
                      </a:r>
                      <a:endParaRPr lang="en-ZA" sz="900" dirty="0">
                        <a:effectLst/>
                        <a:latin typeface="Arial"/>
                        <a:ea typeface="Calibri"/>
                        <a:cs typeface="Times New Roman"/>
                      </a:endParaRPr>
                    </a:p>
                    <a:p>
                      <a:pPr>
                        <a:lnSpc>
                          <a:spcPct val="115000"/>
                        </a:lnSpc>
                        <a:spcAft>
                          <a:spcPts val="0"/>
                        </a:spcAft>
                      </a:pPr>
                      <a:r>
                        <a:rPr lang="en-ZA" sz="1100" dirty="0">
                          <a:effectLst/>
                          <a:latin typeface="Arial"/>
                          <a:ea typeface="Calibri"/>
                          <a:cs typeface="Arial"/>
                        </a:rPr>
                        <a:t> </a:t>
                      </a:r>
                      <a:endParaRPr lang="en-ZA" sz="900" dirty="0">
                        <a:effectLst/>
                        <a:latin typeface="Arial"/>
                        <a:ea typeface="Calibri"/>
                        <a:cs typeface="Times New Roman"/>
                      </a:endParaRPr>
                    </a:p>
                  </a:txBody>
                  <a:tcPr marL="68580" marR="68580" marT="0" marB="0"/>
                </a:tc>
                <a:extLst>
                  <a:ext uri="{0D108BD9-81ED-4DB2-BD59-A6C34878D82A}">
                    <a16:rowId xmlns:a16="http://schemas.microsoft.com/office/drawing/2014/main" xmlns="" val="10005"/>
                  </a:ext>
                </a:extLst>
              </a:tr>
              <a:tr h="910040">
                <a:tc>
                  <a:txBody>
                    <a:bodyPr/>
                    <a:lstStyle/>
                    <a:p>
                      <a:pPr>
                        <a:lnSpc>
                          <a:spcPct val="115000"/>
                        </a:lnSpc>
                        <a:spcAft>
                          <a:spcPts val="0"/>
                        </a:spcAft>
                      </a:pPr>
                      <a:r>
                        <a:rPr lang="en-ZA" sz="1000" dirty="0">
                          <a:effectLst/>
                          <a:latin typeface="Arial"/>
                          <a:ea typeface="Calibri"/>
                          <a:cs typeface="Arial"/>
                        </a:rPr>
                        <a:t>Price variance between estimates and market.</a:t>
                      </a:r>
                      <a:endParaRPr lang="en-ZA" sz="900" dirty="0">
                        <a:effectLst/>
                        <a:latin typeface="Arial"/>
                        <a:ea typeface="Calibri"/>
                        <a:cs typeface="Times New Roman"/>
                      </a:endParaRPr>
                    </a:p>
                  </a:txBody>
                  <a:tcPr marL="68580" marR="68580" marT="0" marB="0"/>
                </a:tc>
                <a:tc>
                  <a:txBody>
                    <a:bodyPr/>
                    <a:lstStyle/>
                    <a:p>
                      <a:pPr>
                        <a:lnSpc>
                          <a:spcPct val="115000"/>
                        </a:lnSpc>
                        <a:spcAft>
                          <a:spcPts val="0"/>
                        </a:spcAft>
                      </a:pPr>
                      <a:r>
                        <a:rPr lang="en-ZA" sz="1000" dirty="0">
                          <a:effectLst/>
                          <a:latin typeface="Arial"/>
                          <a:ea typeface="Calibri"/>
                          <a:cs typeface="Arial"/>
                        </a:rPr>
                        <a:t>Consultants to use market related prices for logistics &amp; not RIM prices.</a:t>
                      </a:r>
                      <a:endParaRPr lang="en-ZA" sz="900" dirty="0">
                        <a:effectLst/>
                        <a:latin typeface="Arial"/>
                        <a:ea typeface="Calibri"/>
                        <a:cs typeface="Times New Roman"/>
                      </a:endParaRPr>
                    </a:p>
                  </a:txBody>
                  <a:tcPr marL="68580" marR="68580" marT="0" marB="0"/>
                </a:tc>
                <a:tc>
                  <a:txBody>
                    <a:bodyPr/>
                    <a:lstStyle/>
                    <a:p>
                      <a:pPr>
                        <a:lnSpc>
                          <a:spcPct val="115000"/>
                        </a:lnSpc>
                        <a:spcAft>
                          <a:spcPts val="0"/>
                        </a:spcAft>
                      </a:pPr>
                      <a:r>
                        <a:rPr lang="en-ZA" sz="1100" dirty="0">
                          <a:effectLst/>
                          <a:latin typeface="Arial"/>
                          <a:ea typeface="Calibri"/>
                          <a:cs typeface="Arial"/>
                        </a:rPr>
                        <a:t>DPW</a:t>
                      </a:r>
                      <a:endParaRPr lang="en-ZA" sz="900" dirty="0">
                        <a:effectLst/>
                        <a:latin typeface="Arial"/>
                        <a:ea typeface="Calibri"/>
                        <a:cs typeface="Times New Roman"/>
                      </a:endParaRPr>
                    </a:p>
                    <a:p>
                      <a:pPr>
                        <a:lnSpc>
                          <a:spcPct val="115000"/>
                        </a:lnSpc>
                        <a:spcAft>
                          <a:spcPts val="0"/>
                        </a:spcAft>
                      </a:pPr>
                      <a:r>
                        <a:rPr lang="en-ZA" sz="1100" dirty="0">
                          <a:effectLst/>
                          <a:latin typeface="Arial"/>
                          <a:ea typeface="Calibri"/>
                          <a:cs typeface="Arial"/>
                        </a:rPr>
                        <a:t> </a:t>
                      </a:r>
                      <a:endParaRPr lang="en-ZA" sz="900" dirty="0">
                        <a:effectLst/>
                        <a:latin typeface="Arial"/>
                        <a:ea typeface="Calibri"/>
                        <a:cs typeface="Times New Roman"/>
                      </a:endParaRPr>
                    </a:p>
                  </a:txBody>
                  <a:tcPr marL="68580" marR="68580" marT="0" marB="0"/>
                </a:tc>
                <a:tc>
                  <a:txBody>
                    <a:bodyPr/>
                    <a:lstStyle/>
                    <a:p>
                      <a:pPr>
                        <a:lnSpc>
                          <a:spcPct val="115000"/>
                        </a:lnSpc>
                        <a:spcAft>
                          <a:spcPts val="0"/>
                        </a:spcAft>
                      </a:pPr>
                      <a:r>
                        <a:rPr lang="en-ZA" sz="1100" dirty="0">
                          <a:effectLst/>
                          <a:latin typeface="Arial"/>
                          <a:ea typeface="Calibri"/>
                          <a:cs typeface="Arial"/>
                        </a:rPr>
                        <a:t>Immediately</a:t>
                      </a:r>
                      <a:endParaRPr lang="en-ZA" sz="900" dirty="0">
                        <a:effectLst/>
                        <a:latin typeface="Arial"/>
                        <a:ea typeface="Calibri"/>
                        <a:cs typeface="Times New Roman"/>
                      </a:endParaRPr>
                    </a:p>
                    <a:p>
                      <a:pPr>
                        <a:lnSpc>
                          <a:spcPct val="115000"/>
                        </a:lnSpc>
                        <a:spcAft>
                          <a:spcPts val="0"/>
                        </a:spcAft>
                      </a:pPr>
                      <a:r>
                        <a:rPr lang="en-ZA" sz="1100" dirty="0">
                          <a:effectLst/>
                          <a:latin typeface="Arial"/>
                          <a:ea typeface="Calibri"/>
                          <a:cs typeface="Arial"/>
                        </a:rPr>
                        <a:t> </a:t>
                      </a:r>
                      <a:endParaRPr lang="en-ZA" sz="900" dirty="0">
                        <a:effectLst/>
                        <a:latin typeface="Arial"/>
                        <a:ea typeface="Calibri"/>
                        <a:cs typeface="Times New Roman"/>
                      </a:endParaRPr>
                    </a:p>
                  </a:txBody>
                  <a:tcPr marL="68580" marR="68580" marT="0" marB="0"/>
                </a:tc>
                <a:extLst>
                  <a:ext uri="{0D108BD9-81ED-4DB2-BD59-A6C34878D82A}">
                    <a16:rowId xmlns:a16="http://schemas.microsoft.com/office/drawing/2014/main" xmlns="" val="10006"/>
                  </a:ext>
                </a:extLst>
              </a:tr>
            </a:tbl>
          </a:graphicData>
        </a:graphic>
      </p:graphicFrame>
      <p:sp>
        <p:nvSpPr>
          <p:cNvPr id="4" name="Rectangle 3"/>
          <p:cNvSpPr/>
          <p:nvPr/>
        </p:nvSpPr>
        <p:spPr>
          <a:xfrm>
            <a:off x="395536" y="1371144"/>
            <a:ext cx="8291264" cy="338554"/>
          </a:xfrm>
          <a:prstGeom prst="rect">
            <a:avLst/>
          </a:prstGeom>
        </p:spPr>
        <p:txBody>
          <a:bodyPr wrap="square">
            <a:spAutoFit/>
          </a:bodyPr>
          <a:lstStyle/>
          <a:p>
            <a:r>
              <a:rPr lang="en-ZA" sz="1600" b="1" dirty="0">
                <a:latin typeface="Arial"/>
                <a:ea typeface="Calibri"/>
                <a:cs typeface="Arial"/>
              </a:rPr>
              <a:t>Establishment of structures outside tripartite arrangement </a:t>
            </a:r>
            <a:r>
              <a:rPr lang="en-ZA" sz="1600" b="1" dirty="0" smtClean="0">
                <a:latin typeface="Arial"/>
                <a:ea typeface="Calibri"/>
                <a:cs typeface="Arial"/>
              </a:rPr>
              <a:t>e.g. </a:t>
            </a:r>
            <a:endParaRPr lang="en-GB" sz="1600" b="1" dirty="0"/>
          </a:p>
        </p:txBody>
      </p:sp>
    </p:spTree>
    <p:extLst>
      <p:ext uri="{BB962C8B-B14F-4D97-AF65-F5344CB8AC3E}">
        <p14:creationId xmlns:p14="http://schemas.microsoft.com/office/powerpoint/2010/main" xmlns="" val="16951254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712968" cy="504056"/>
          </a:xfrm>
        </p:spPr>
        <p:txBody>
          <a:bodyPr>
            <a:noAutofit/>
          </a:bodyPr>
          <a:lstStyle/>
          <a:p>
            <a:pPr algn="ctr"/>
            <a:r>
              <a:rPr lang="en-US" dirty="0" smtClean="0">
                <a:latin typeface="Arial" panose="020B0604020202020204" pitchFamily="34" charset="0"/>
                <a:cs typeface="Arial" panose="020B0604020202020204" pitchFamily="34" charset="0"/>
              </a:rPr>
              <a:t>CHALLENGES EXPERIENCED WITH THE FM AND CAPEX PROGRA</a:t>
            </a:r>
            <a:r>
              <a:rPr lang="en-US" dirty="0">
                <a:latin typeface="Arial" panose="020B0604020202020204" pitchFamily="34" charset="0"/>
                <a:cs typeface="Arial" panose="020B0604020202020204" pitchFamily="34" charset="0"/>
              </a:rPr>
              <a:t>M</a:t>
            </a:r>
            <a:endParaRPr lang="en-ZA" dirty="0">
              <a:latin typeface="Arial" panose="020B0604020202020204" pitchFamily="34" charset="0"/>
              <a:cs typeface="Arial" panose="020B0604020202020204" pitchFamily="34" charset="0"/>
            </a:endParaRPr>
          </a:p>
        </p:txBody>
      </p:sp>
      <p:sp>
        <p:nvSpPr>
          <p:cNvPr id="5" name="Slide Number Placeholder 1"/>
          <p:cNvSpPr>
            <a:spLocks noGrp="1"/>
          </p:cNvSpPr>
          <p:nvPr>
            <p:ph type="sldNum" sz="quarter" idx="4"/>
          </p:nvPr>
        </p:nvSpPr>
        <p:spPr>
          <a:xfrm>
            <a:off x="8077200" y="6172200"/>
            <a:ext cx="609600" cy="365125"/>
          </a:xfrm>
        </p:spPr>
        <p:txBody>
          <a:bodyPr/>
          <a:lstStyle/>
          <a:p>
            <a:fld id="{3E4CC721-C717-4376-B6D6-9DC11BC22B18}" type="slidenum">
              <a:rPr lang="en-ZA" sz="1200" b="1" smtClean="0">
                <a:latin typeface="Arial" panose="020B0604020202020204" pitchFamily="34" charset="0"/>
                <a:cs typeface="Arial" panose="020B0604020202020204" pitchFamily="34" charset="0"/>
              </a:rPr>
              <a:pPr/>
              <a:t>21</a:t>
            </a:fld>
            <a:endParaRPr lang="en-ZA" sz="1200" b="1" dirty="0" smtClean="0">
              <a:latin typeface="Arial" panose="020B0604020202020204" pitchFamily="34" charset="0"/>
              <a:cs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xmlns="" val="1068949506"/>
              </p:ext>
            </p:extLst>
          </p:nvPr>
        </p:nvGraphicFramePr>
        <p:xfrm>
          <a:off x="256691" y="1844824"/>
          <a:ext cx="8568953" cy="3849345"/>
        </p:xfrm>
        <a:graphic>
          <a:graphicData uri="http://schemas.openxmlformats.org/drawingml/2006/table">
            <a:tbl>
              <a:tblPr firstRow="1" bandRow="1">
                <a:tableStyleId>{5940675A-B579-460E-94D1-54222C63F5DA}</a:tableStyleId>
              </a:tblPr>
              <a:tblGrid>
                <a:gridCol w="3024337">
                  <a:extLst>
                    <a:ext uri="{9D8B030D-6E8A-4147-A177-3AD203B41FA5}">
                      <a16:colId xmlns:a16="http://schemas.microsoft.com/office/drawing/2014/main" xmlns="" val="20000"/>
                    </a:ext>
                  </a:extLst>
                </a:gridCol>
                <a:gridCol w="2304256">
                  <a:extLst>
                    <a:ext uri="{9D8B030D-6E8A-4147-A177-3AD203B41FA5}">
                      <a16:colId xmlns:a16="http://schemas.microsoft.com/office/drawing/2014/main" xmlns="" val="20001"/>
                    </a:ext>
                  </a:extLst>
                </a:gridCol>
                <a:gridCol w="1728192">
                  <a:extLst>
                    <a:ext uri="{9D8B030D-6E8A-4147-A177-3AD203B41FA5}">
                      <a16:colId xmlns:a16="http://schemas.microsoft.com/office/drawing/2014/main" xmlns="" val="20002"/>
                    </a:ext>
                  </a:extLst>
                </a:gridCol>
                <a:gridCol w="1512168">
                  <a:extLst>
                    <a:ext uri="{9D8B030D-6E8A-4147-A177-3AD203B41FA5}">
                      <a16:colId xmlns:a16="http://schemas.microsoft.com/office/drawing/2014/main" xmlns="" val="20003"/>
                    </a:ext>
                  </a:extLst>
                </a:gridCol>
              </a:tblGrid>
              <a:tr h="535724">
                <a:tc>
                  <a:txBody>
                    <a:bodyPr/>
                    <a:lstStyle/>
                    <a:p>
                      <a:r>
                        <a:rPr lang="en-ZA" b="1" dirty="0" smtClean="0"/>
                        <a:t>Challenge</a:t>
                      </a:r>
                      <a:endParaRPr lang="en-ZA" b="1" dirty="0">
                        <a:solidFill>
                          <a:schemeClr val="tx1"/>
                        </a:solidFill>
                      </a:endParaRPr>
                    </a:p>
                  </a:txBody>
                  <a:tcPr>
                    <a:solidFill>
                      <a:schemeClr val="bg1">
                        <a:lumMod val="85000"/>
                      </a:schemeClr>
                    </a:solidFill>
                  </a:tcPr>
                </a:tc>
                <a:tc>
                  <a:txBody>
                    <a:bodyPr/>
                    <a:lstStyle/>
                    <a:p>
                      <a:r>
                        <a:rPr lang="en-ZA" b="1" dirty="0" smtClean="0"/>
                        <a:t>Solution</a:t>
                      </a:r>
                      <a:endParaRPr lang="en-ZA" b="1" dirty="0">
                        <a:solidFill>
                          <a:schemeClr val="tx1"/>
                        </a:solidFill>
                      </a:endParaRPr>
                    </a:p>
                  </a:txBody>
                  <a:tcPr>
                    <a:solidFill>
                      <a:schemeClr val="bg1">
                        <a:lumMod val="85000"/>
                      </a:schemeClr>
                    </a:solidFill>
                  </a:tcPr>
                </a:tc>
                <a:tc>
                  <a:txBody>
                    <a:bodyPr/>
                    <a:lstStyle/>
                    <a:p>
                      <a:r>
                        <a:rPr lang="en-ZA" b="1" dirty="0" smtClean="0"/>
                        <a:t>Responsible</a:t>
                      </a:r>
                      <a:endParaRPr lang="en-ZA" b="1" dirty="0">
                        <a:solidFill>
                          <a:schemeClr val="tx1"/>
                        </a:solidFill>
                      </a:endParaRPr>
                    </a:p>
                  </a:txBody>
                  <a:tcPr>
                    <a:solidFill>
                      <a:schemeClr val="bg1">
                        <a:lumMod val="85000"/>
                      </a:schemeClr>
                    </a:solidFill>
                  </a:tcPr>
                </a:tc>
                <a:tc>
                  <a:txBody>
                    <a:bodyPr/>
                    <a:lstStyle/>
                    <a:p>
                      <a:r>
                        <a:rPr lang="en-ZA" b="1" dirty="0" smtClean="0"/>
                        <a:t>Date</a:t>
                      </a:r>
                      <a:endParaRPr lang="en-ZA" b="1" dirty="0">
                        <a:solidFill>
                          <a:schemeClr val="tx1"/>
                        </a:solidFill>
                      </a:endParaRPr>
                    </a:p>
                  </a:txBody>
                  <a:tcPr>
                    <a:solidFill>
                      <a:schemeClr val="bg1">
                        <a:lumMod val="85000"/>
                      </a:schemeClr>
                    </a:solidFill>
                  </a:tcPr>
                </a:tc>
                <a:extLst>
                  <a:ext uri="{0D108BD9-81ED-4DB2-BD59-A6C34878D82A}">
                    <a16:rowId xmlns:a16="http://schemas.microsoft.com/office/drawing/2014/main" xmlns="" val="10000"/>
                  </a:ext>
                </a:extLst>
              </a:tr>
              <a:tr h="1488126">
                <a:tc>
                  <a:txBody>
                    <a:bodyPr/>
                    <a:lstStyle/>
                    <a:p>
                      <a:pPr>
                        <a:lnSpc>
                          <a:spcPct val="115000"/>
                        </a:lnSpc>
                        <a:spcAft>
                          <a:spcPts val="0"/>
                        </a:spcAft>
                      </a:pPr>
                      <a:r>
                        <a:rPr lang="en-ZA" sz="1000" dirty="0">
                          <a:effectLst/>
                          <a:latin typeface="Arial"/>
                          <a:ea typeface="Calibri"/>
                          <a:cs typeface="Arial"/>
                        </a:rPr>
                        <a:t>Non-availability of the boat for (service providers/cargo) to &amp; from the Island (currently service providers are only allowed on the staff ferry departing 07h00 returning 17h00</a:t>
                      </a:r>
                      <a:r>
                        <a:rPr lang="en-ZA" sz="1000" dirty="0" smtClean="0">
                          <a:effectLst/>
                          <a:latin typeface="Arial"/>
                          <a:ea typeface="Calibri"/>
                          <a:cs typeface="Arial"/>
                        </a:rPr>
                        <a:t>).</a:t>
                      </a:r>
                      <a:r>
                        <a:rPr lang="en-ZA" sz="900" baseline="0" dirty="0" smtClean="0">
                          <a:effectLst/>
                          <a:latin typeface="Arial"/>
                          <a:ea typeface="Calibri"/>
                          <a:cs typeface="Times New Roman"/>
                        </a:rPr>
                        <a:t> </a:t>
                      </a:r>
                      <a:r>
                        <a:rPr lang="en-ZA" sz="1000" dirty="0" smtClean="0">
                          <a:effectLst/>
                          <a:latin typeface="Arial"/>
                          <a:ea typeface="Calibri"/>
                          <a:cs typeface="Times New Roman"/>
                        </a:rPr>
                        <a:t>It </a:t>
                      </a:r>
                      <a:r>
                        <a:rPr lang="en-ZA" sz="1000" dirty="0">
                          <a:effectLst/>
                          <a:latin typeface="Arial"/>
                          <a:ea typeface="Calibri"/>
                          <a:cs typeface="Times New Roman"/>
                        </a:rPr>
                        <a:t>should be noted that Service providers pay for their tickets to the Island and they charge for the hours waiting for the boat.</a:t>
                      </a:r>
                      <a:endParaRPr lang="en-ZA" sz="900" dirty="0">
                        <a:effectLst/>
                        <a:latin typeface="Arial"/>
                        <a:ea typeface="Calibri"/>
                        <a:cs typeface="Times New Roman"/>
                      </a:endParaRPr>
                    </a:p>
                  </a:txBody>
                  <a:tcPr marL="68580" marR="68580" marT="0" marB="0"/>
                </a:tc>
                <a:tc>
                  <a:txBody>
                    <a:bodyPr/>
                    <a:lstStyle/>
                    <a:p>
                      <a:pPr>
                        <a:lnSpc>
                          <a:spcPct val="115000"/>
                        </a:lnSpc>
                        <a:spcAft>
                          <a:spcPts val="0"/>
                        </a:spcAft>
                      </a:pPr>
                      <a:r>
                        <a:rPr lang="en-ZA" sz="1000" dirty="0">
                          <a:effectLst/>
                          <a:latin typeface="Arial"/>
                          <a:ea typeface="Calibri"/>
                          <a:cs typeface="Arial"/>
                        </a:rPr>
                        <a:t>Service providers to be accommodated on the commercial boat in order to contain costs.</a:t>
                      </a:r>
                      <a:endParaRPr lang="en-ZA" sz="900" dirty="0">
                        <a:effectLst/>
                        <a:latin typeface="Arial"/>
                        <a:ea typeface="Calibri"/>
                        <a:cs typeface="Times New Roman"/>
                      </a:endParaRPr>
                    </a:p>
                    <a:p>
                      <a:pPr>
                        <a:lnSpc>
                          <a:spcPct val="115000"/>
                        </a:lnSpc>
                        <a:spcAft>
                          <a:spcPts val="0"/>
                        </a:spcAft>
                      </a:pPr>
                      <a:endParaRPr lang="en-ZA" sz="900" dirty="0">
                        <a:effectLst/>
                        <a:latin typeface="Arial"/>
                        <a:ea typeface="Calibri"/>
                        <a:cs typeface="Times New Roman"/>
                      </a:endParaRPr>
                    </a:p>
                  </a:txBody>
                  <a:tcPr marL="68580" marR="68580" marT="0" marB="0"/>
                </a:tc>
                <a:tc>
                  <a:txBody>
                    <a:bodyPr/>
                    <a:lstStyle/>
                    <a:p>
                      <a:pPr>
                        <a:lnSpc>
                          <a:spcPct val="115000"/>
                        </a:lnSpc>
                        <a:spcAft>
                          <a:spcPts val="0"/>
                        </a:spcAft>
                      </a:pPr>
                      <a:r>
                        <a:rPr lang="en-ZA" sz="1100" dirty="0">
                          <a:effectLst/>
                          <a:latin typeface="Arial"/>
                          <a:ea typeface="Calibri"/>
                          <a:cs typeface="Arial"/>
                        </a:rPr>
                        <a:t>RIM</a:t>
                      </a:r>
                      <a:endParaRPr lang="en-ZA" sz="900" dirty="0">
                        <a:effectLst/>
                        <a:latin typeface="Arial"/>
                        <a:ea typeface="Calibri"/>
                        <a:cs typeface="Times New Roman"/>
                      </a:endParaRPr>
                    </a:p>
                    <a:p>
                      <a:pPr>
                        <a:lnSpc>
                          <a:spcPct val="115000"/>
                        </a:lnSpc>
                        <a:spcAft>
                          <a:spcPts val="0"/>
                        </a:spcAft>
                      </a:pPr>
                      <a:r>
                        <a:rPr lang="en-ZA" sz="1100" dirty="0">
                          <a:effectLst/>
                          <a:latin typeface="Arial"/>
                          <a:ea typeface="Calibri"/>
                          <a:cs typeface="Arial"/>
                        </a:rPr>
                        <a:t> </a:t>
                      </a:r>
                      <a:endParaRPr lang="en-ZA" sz="900" dirty="0">
                        <a:effectLst/>
                        <a:latin typeface="Arial"/>
                        <a:ea typeface="Calibri"/>
                        <a:cs typeface="Times New Roman"/>
                      </a:endParaRPr>
                    </a:p>
                  </a:txBody>
                  <a:tcPr marL="68580" marR="68580" marT="0" marB="0"/>
                </a:tc>
                <a:tc>
                  <a:txBody>
                    <a:bodyPr/>
                    <a:lstStyle/>
                    <a:p>
                      <a:pPr>
                        <a:lnSpc>
                          <a:spcPct val="115000"/>
                        </a:lnSpc>
                        <a:spcAft>
                          <a:spcPts val="0"/>
                        </a:spcAft>
                      </a:pPr>
                      <a:r>
                        <a:rPr lang="en-ZA" sz="1100" dirty="0">
                          <a:effectLst/>
                          <a:latin typeface="Arial"/>
                          <a:ea typeface="Calibri"/>
                          <a:cs typeface="Arial"/>
                        </a:rPr>
                        <a:t>Immediately</a:t>
                      </a:r>
                      <a:endParaRPr lang="en-ZA" sz="900" dirty="0">
                        <a:effectLst/>
                        <a:latin typeface="Arial"/>
                        <a:ea typeface="Calibri"/>
                        <a:cs typeface="Times New Roman"/>
                      </a:endParaRPr>
                    </a:p>
                    <a:p>
                      <a:pPr>
                        <a:lnSpc>
                          <a:spcPct val="115000"/>
                        </a:lnSpc>
                        <a:spcAft>
                          <a:spcPts val="0"/>
                        </a:spcAft>
                      </a:pPr>
                      <a:r>
                        <a:rPr lang="en-ZA" sz="1100" dirty="0">
                          <a:effectLst/>
                          <a:latin typeface="Arial"/>
                          <a:ea typeface="Calibri"/>
                          <a:cs typeface="Arial"/>
                        </a:rPr>
                        <a:t> </a:t>
                      </a:r>
                      <a:endParaRPr lang="en-ZA" sz="900" dirty="0">
                        <a:effectLst/>
                        <a:latin typeface="Arial"/>
                        <a:ea typeface="Calibri"/>
                        <a:cs typeface="Times New Roman"/>
                      </a:endParaRPr>
                    </a:p>
                  </a:txBody>
                  <a:tcPr marL="68580" marR="68580" marT="0" marB="0"/>
                </a:tc>
                <a:extLst>
                  <a:ext uri="{0D108BD9-81ED-4DB2-BD59-A6C34878D82A}">
                    <a16:rowId xmlns:a16="http://schemas.microsoft.com/office/drawing/2014/main" xmlns="" val="10001"/>
                  </a:ext>
                </a:extLst>
              </a:tr>
              <a:tr h="1046379">
                <a:tc>
                  <a:txBody>
                    <a:bodyPr/>
                    <a:lstStyle/>
                    <a:p>
                      <a:pPr>
                        <a:lnSpc>
                          <a:spcPct val="115000"/>
                        </a:lnSpc>
                        <a:spcAft>
                          <a:spcPts val="0"/>
                        </a:spcAft>
                      </a:pPr>
                      <a:r>
                        <a:rPr lang="en-ZA" sz="1000" dirty="0">
                          <a:effectLst/>
                          <a:latin typeface="Arial"/>
                          <a:ea typeface="Calibri"/>
                          <a:cs typeface="Arial"/>
                        </a:rPr>
                        <a:t>Project Manager refused to take the needs of the client over the Architect’s inputs especially on Blue Stone Quary project. Project Manager was replaced in February 2017.</a:t>
                      </a:r>
                      <a:endParaRPr lang="en-ZA" sz="900" dirty="0">
                        <a:effectLst/>
                        <a:latin typeface="Arial"/>
                        <a:ea typeface="Calibri"/>
                        <a:cs typeface="Times New Roman"/>
                      </a:endParaRPr>
                    </a:p>
                    <a:p>
                      <a:pPr marL="630555">
                        <a:lnSpc>
                          <a:spcPct val="115000"/>
                        </a:lnSpc>
                        <a:spcAft>
                          <a:spcPts val="1000"/>
                        </a:spcAft>
                      </a:pPr>
                      <a:r>
                        <a:rPr lang="en-ZA" sz="900" dirty="0">
                          <a:effectLst/>
                          <a:latin typeface="Arial"/>
                          <a:ea typeface="Calibri"/>
                          <a:cs typeface="Times New Roman"/>
                        </a:rPr>
                        <a:t> </a:t>
                      </a:r>
                    </a:p>
                  </a:txBody>
                  <a:tcPr marL="68580" marR="68580" marT="0" marB="0"/>
                </a:tc>
                <a:tc>
                  <a:txBody>
                    <a:bodyPr/>
                    <a:lstStyle/>
                    <a:p>
                      <a:pPr>
                        <a:lnSpc>
                          <a:spcPct val="115000"/>
                        </a:lnSpc>
                        <a:spcAft>
                          <a:spcPts val="0"/>
                        </a:spcAft>
                      </a:pPr>
                      <a:r>
                        <a:rPr lang="en-ZA" sz="1000" dirty="0">
                          <a:effectLst/>
                          <a:latin typeface="Arial"/>
                          <a:ea typeface="Calibri"/>
                          <a:cs typeface="Arial"/>
                        </a:rPr>
                        <a:t>Project Manager to be replaced.</a:t>
                      </a:r>
                      <a:endParaRPr lang="en-ZA" sz="900" dirty="0">
                        <a:effectLst/>
                        <a:latin typeface="Arial"/>
                        <a:ea typeface="Calibri"/>
                        <a:cs typeface="Times New Roman"/>
                      </a:endParaRPr>
                    </a:p>
                  </a:txBody>
                  <a:tcPr marL="68580" marR="68580" marT="0" marB="0"/>
                </a:tc>
                <a:tc>
                  <a:txBody>
                    <a:bodyPr/>
                    <a:lstStyle/>
                    <a:p>
                      <a:pPr>
                        <a:lnSpc>
                          <a:spcPct val="115000"/>
                        </a:lnSpc>
                        <a:spcAft>
                          <a:spcPts val="0"/>
                        </a:spcAft>
                      </a:pPr>
                      <a:r>
                        <a:rPr lang="en-ZA" sz="1100" dirty="0">
                          <a:effectLst/>
                          <a:latin typeface="Arial"/>
                          <a:ea typeface="Calibri"/>
                          <a:cs typeface="Arial"/>
                        </a:rPr>
                        <a:t>CDC</a:t>
                      </a:r>
                      <a:endParaRPr lang="en-ZA" sz="900" dirty="0">
                        <a:effectLst/>
                        <a:latin typeface="Arial"/>
                        <a:ea typeface="Calibri"/>
                        <a:cs typeface="Times New Roman"/>
                      </a:endParaRPr>
                    </a:p>
                  </a:txBody>
                  <a:tcPr marL="68580" marR="68580" marT="0" marB="0"/>
                </a:tc>
                <a:tc>
                  <a:txBody>
                    <a:bodyPr/>
                    <a:lstStyle/>
                    <a:p>
                      <a:pPr>
                        <a:lnSpc>
                          <a:spcPct val="115000"/>
                        </a:lnSpc>
                        <a:spcAft>
                          <a:spcPts val="0"/>
                        </a:spcAft>
                      </a:pPr>
                      <a:r>
                        <a:rPr lang="en-ZA" sz="1100" dirty="0">
                          <a:effectLst/>
                          <a:latin typeface="Arial"/>
                          <a:ea typeface="Calibri"/>
                          <a:cs typeface="Arial"/>
                        </a:rPr>
                        <a:t>Resolved. </a:t>
                      </a:r>
                      <a:endParaRPr lang="en-ZA" sz="900" dirty="0">
                        <a:effectLst/>
                        <a:latin typeface="Arial"/>
                        <a:ea typeface="Calibri"/>
                        <a:cs typeface="Times New Roman"/>
                      </a:endParaRPr>
                    </a:p>
                    <a:p>
                      <a:pPr>
                        <a:lnSpc>
                          <a:spcPct val="115000"/>
                        </a:lnSpc>
                        <a:spcAft>
                          <a:spcPts val="0"/>
                        </a:spcAft>
                      </a:pPr>
                      <a:r>
                        <a:rPr lang="en-ZA" sz="1100" dirty="0">
                          <a:effectLst/>
                          <a:latin typeface="Arial"/>
                          <a:ea typeface="Calibri"/>
                          <a:cs typeface="Arial"/>
                        </a:rPr>
                        <a:t>Project Manager was replaced.</a:t>
                      </a:r>
                      <a:endParaRPr lang="en-ZA" sz="900" dirty="0">
                        <a:effectLst/>
                        <a:latin typeface="Arial"/>
                        <a:ea typeface="Calibri"/>
                        <a:cs typeface="Times New Roman"/>
                      </a:endParaRPr>
                    </a:p>
                  </a:txBody>
                  <a:tcPr marL="68580" marR="68580" marT="0" marB="0"/>
                </a:tc>
                <a:extLst>
                  <a:ext uri="{0D108BD9-81ED-4DB2-BD59-A6C34878D82A}">
                    <a16:rowId xmlns:a16="http://schemas.microsoft.com/office/drawing/2014/main" xmlns="" val="10003"/>
                  </a:ext>
                </a:extLst>
              </a:tr>
              <a:tr h="389558">
                <a:tc>
                  <a:txBody>
                    <a:bodyPr/>
                    <a:lstStyle/>
                    <a:p>
                      <a:pPr>
                        <a:lnSpc>
                          <a:spcPct val="115000"/>
                        </a:lnSpc>
                        <a:spcAft>
                          <a:spcPts val="0"/>
                        </a:spcAft>
                      </a:pPr>
                      <a:r>
                        <a:rPr lang="en-ZA" sz="900" dirty="0" smtClean="0">
                          <a:effectLst/>
                          <a:latin typeface="Arial"/>
                          <a:ea typeface="Calibri"/>
                          <a:cs typeface="Times New Roman"/>
                        </a:rPr>
                        <a:t>RIM and CDC updates established outside Steetrcom</a:t>
                      </a:r>
                      <a:endParaRPr lang="en-ZA" sz="900" dirty="0">
                        <a:effectLst/>
                        <a:latin typeface="Arial"/>
                        <a:ea typeface="Calibri"/>
                        <a:cs typeface="Times New Roman"/>
                      </a:endParaRPr>
                    </a:p>
                  </a:txBody>
                  <a:tcPr marL="68580" marR="68580" marT="0" marB="0"/>
                </a:tc>
                <a:tc>
                  <a:txBody>
                    <a:bodyPr/>
                    <a:lstStyle/>
                    <a:p>
                      <a:pPr>
                        <a:lnSpc>
                          <a:spcPct val="115000"/>
                        </a:lnSpc>
                        <a:spcAft>
                          <a:spcPts val="0"/>
                        </a:spcAft>
                      </a:pPr>
                      <a:r>
                        <a:rPr lang="en-ZA" sz="900" dirty="0" smtClean="0">
                          <a:effectLst/>
                          <a:latin typeface="Arial"/>
                          <a:ea typeface="Calibri"/>
                          <a:cs typeface="Times New Roman"/>
                        </a:rPr>
                        <a:t>Steercom to align all external meeting requirements</a:t>
                      </a:r>
                      <a:endParaRPr lang="en-ZA" sz="900" dirty="0">
                        <a:effectLst/>
                        <a:latin typeface="Arial"/>
                        <a:ea typeface="Calibri"/>
                        <a:cs typeface="Times New Roman"/>
                      </a:endParaRPr>
                    </a:p>
                  </a:txBody>
                  <a:tcPr marL="68580" marR="68580" marT="0" marB="0"/>
                </a:tc>
                <a:tc>
                  <a:txBody>
                    <a:bodyPr/>
                    <a:lstStyle/>
                    <a:p>
                      <a:pPr>
                        <a:lnSpc>
                          <a:spcPct val="115000"/>
                        </a:lnSpc>
                        <a:spcAft>
                          <a:spcPts val="0"/>
                        </a:spcAft>
                      </a:pPr>
                      <a:r>
                        <a:rPr lang="en-ZA" sz="900" dirty="0" smtClean="0">
                          <a:effectLst/>
                          <a:latin typeface="Arial"/>
                          <a:ea typeface="Calibri"/>
                          <a:cs typeface="Times New Roman"/>
                        </a:rPr>
                        <a:t>RIM</a:t>
                      </a:r>
                      <a:endParaRPr lang="en-ZA" sz="900" dirty="0">
                        <a:effectLst/>
                        <a:latin typeface="Arial"/>
                        <a:ea typeface="Calibri"/>
                        <a:cs typeface="Times New Roman"/>
                      </a:endParaRPr>
                    </a:p>
                  </a:txBody>
                  <a:tcPr marL="68580" marR="68580" marT="0" marB="0"/>
                </a:tc>
                <a:tc>
                  <a:txBody>
                    <a:bodyPr/>
                    <a:lstStyle/>
                    <a:p>
                      <a:pPr>
                        <a:lnSpc>
                          <a:spcPct val="115000"/>
                        </a:lnSpc>
                        <a:spcAft>
                          <a:spcPts val="0"/>
                        </a:spcAft>
                      </a:pPr>
                      <a:r>
                        <a:rPr lang="en-ZA" sz="900" dirty="0" smtClean="0">
                          <a:effectLst/>
                          <a:latin typeface="Arial"/>
                          <a:ea typeface="Calibri"/>
                          <a:cs typeface="Times New Roman"/>
                        </a:rPr>
                        <a:t>At next Steercom</a:t>
                      </a:r>
                      <a:endParaRPr lang="en-ZA" sz="900" dirty="0">
                        <a:effectLst/>
                        <a:latin typeface="Arial"/>
                        <a:ea typeface="Calibri"/>
                        <a:cs typeface="Times New Roman"/>
                      </a:endParaRPr>
                    </a:p>
                  </a:txBody>
                  <a:tcPr marL="68580" marR="68580" marT="0" marB="0"/>
                </a:tc>
                <a:extLst>
                  <a:ext uri="{0D108BD9-81ED-4DB2-BD59-A6C34878D82A}">
                    <a16:rowId xmlns:a16="http://schemas.microsoft.com/office/drawing/2014/main" xmlns="" val="10004"/>
                  </a:ext>
                </a:extLst>
              </a:tr>
              <a:tr h="389558">
                <a:tc>
                  <a:txBody>
                    <a:bodyPr/>
                    <a:lstStyle/>
                    <a:p>
                      <a:pPr>
                        <a:lnSpc>
                          <a:spcPct val="115000"/>
                        </a:lnSpc>
                        <a:spcAft>
                          <a:spcPts val="0"/>
                        </a:spcAft>
                      </a:pPr>
                      <a:endParaRPr lang="en-ZA" sz="900" dirty="0">
                        <a:effectLst/>
                        <a:latin typeface="Arial"/>
                        <a:ea typeface="Calibri"/>
                        <a:cs typeface="Times New Roman"/>
                      </a:endParaRPr>
                    </a:p>
                  </a:txBody>
                  <a:tcPr marL="68580" marR="68580" marT="0" marB="0"/>
                </a:tc>
                <a:tc>
                  <a:txBody>
                    <a:bodyPr/>
                    <a:lstStyle/>
                    <a:p>
                      <a:pPr>
                        <a:lnSpc>
                          <a:spcPct val="115000"/>
                        </a:lnSpc>
                        <a:spcAft>
                          <a:spcPts val="0"/>
                        </a:spcAft>
                      </a:pPr>
                      <a:endParaRPr lang="en-ZA" sz="900" dirty="0">
                        <a:effectLst/>
                        <a:latin typeface="Arial"/>
                        <a:ea typeface="Calibri"/>
                        <a:cs typeface="Times New Roman"/>
                      </a:endParaRPr>
                    </a:p>
                  </a:txBody>
                  <a:tcPr marL="68580" marR="68580" marT="0" marB="0"/>
                </a:tc>
                <a:tc>
                  <a:txBody>
                    <a:bodyPr/>
                    <a:lstStyle/>
                    <a:p>
                      <a:pPr>
                        <a:lnSpc>
                          <a:spcPct val="115000"/>
                        </a:lnSpc>
                        <a:spcAft>
                          <a:spcPts val="0"/>
                        </a:spcAft>
                      </a:pPr>
                      <a:endParaRPr lang="en-ZA" sz="900" dirty="0">
                        <a:effectLst/>
                        <a:latin typeface="Arial"/>
                        <a:ea typeface="Calibri"/>
                        <a:cs typeface="Times New Roman"/>
                      </a:endParaRPr>
                    </a:p>
                  </a:txBody>
                  <a:tcPr marL="68580" marR="68580" marT="0" marB="0"/>
                </a:tc>
                <a:tc>
                  <a:txBody>
                    <a:bodyPr/>
                    <a:lstStyle/>
                    <a:p>
                      <a:pPr>
                        <a:lnSpc>
                          <a:spcPct val="115000"/>
                        </a:lnSpc>
                        <a:spcAft>
                          <a:spcPts val="0"/>
                        </a:spcAft>
                      </a:pPr>
                      <a:endParaRPr lang="en-ZA" sz="900" dirty="0">
                        <a:effectLst/>
                        <a:latin typeface="Arial"/>
                        <a:ea typeface="Calibri"/>
                        <a:cs typeface="Times New Roman"/>
                      </a:endParaRPr>
                    </a:p>
                  </a:txBody>
                  <a:tcPr marL="68580" marR="68580" marT="0" marB="0"/>
                </a:tc>
              </a:tr>
            </a:tbl>
          </a:graphicData>
        </a:graphic>
      </p:graphicFrame>
      <p:sp>
        <p:nvSpPr>
          <p:cNvPr id="4" name="Rectangle 3"/>
          <p:cNvSpPr/>
          <p:nvPr/>
        </p:nvSpPr>
        <p:spPr>
          <a:xfrm>
            <a:off x="395536" y="1371144"/>
            <a:ext cx="8291264" cy="338554"/>
          </a:xfrm>
          <a:prstGeom prst="rect">
            <a:avLst/>
          </a:prstGeom>
        </p:spPr>
        <p:txBody>
          <a:bodyPr wrap="square">
            <a:spAutoFit/>
          </a:bodyPr>
          <a:lstStyle/>
          <a:p>
            <a:r>
              <a:rPr lang="en-ZA" sz="1600" b="1" dirty="0">
                <a:latin typeface="Arial"/>
                <a:ea typeface="Calibri"/>
                <a:cs typeface="Arial"/>
              </a:rPr>
              <a:t>Establishment of structures outside tripartite arrangement </a:t>
            </a:r>
            <a:r>
              <a:rPr lang="en-ZA" sz="1600" b="1" dirty="0" smtClean="0">
                <a:latin typeface="Arial"/>
                <a:ea typeface="Calibri"/>
                <a:cs typeface="Arial"/>
              </a:rPr>
              <a:t>e.g. </a:t>
            </a:r>
            <a:endParaRPr lang="en-GB" sz="1600" b="1" dirty="0"/>
          </a:p>
        </p:txBody>
      </p:sp>
    </p:spTree>
    <p:extLst>
      <p:ext uri="{BB962C8B-B14F-4D97-AF65-F5344CB8AC3E}">
        <p14:creationId xmlns:p14="http://schemas.microsoft.com/office/powerpoint/2010/main" xmlns="" val="30776896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712968" cy="504056"/>
          </a:xfrm>
        </p:spPr>
        <p:txBody>
          <a:bodyPr>
            <a:noAutofit/>
          </a:bodyPr>
          <a:lstStyle/>
          <a:p>
            <a:pPr algn="ctr"/>
            <a:r>
              <a:rPr lang="en-US" dirty="0">
                <a:latin typeface="Arial" panose="020B0604020202020204" pitchFamily="34" charset="0"/>
                <a:cs typeface="Arial" panose="020B0604020202020204" pitchFamily="34" charset="0"/>
              </a:rPr>
              <a:t>FINANCIAL IMPLICATIONS</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en-ZA"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7504" y="836712"/>
            <a:ext cx="8784976" cy="4752528"/>
          </a:xfrm>
        </p:spPr>
        <p:txBody>
          <a:bodyPr>
            <a:noAutofit/>
          </a:bodyPr>
          <a:lstStyle/>
          <a:p>
            <a:pPr marL="57150" indent="0" algn="just">
              <a:lnSpc>
                <a:spcPct val="150000"/>
              </a:lnSpc>
              <a:buNone/>
            </a:pPr>
            <a:r>
              <a:rPr lang="en-ZA" sz="2200" dirty="0" smtClean="0">
                <a:solidFill>
                  <a:schemeClr val="tx1"/>
                </a:solidFill>
              </a:rPr>
              <a:t>Facilities </a:t>
            </a:r>
            <a:r>
              <a:rPr lang="en-ZA" sz="2200" dirty="0">
                <a:solidFill>
                  <a:schemeClr val="tx1"/>
                </a:solidFill>
              </a:rPr>
              <a:t>Management</a:t>
            </a:r>
          </a:p>
          <a:p>
            <a:pPr algn="just">
              <a:lnSpc>
                <a:spcPct val="150000"/>
              </a:lnSpc>
            </a:pPr>
            <a:r>
              <a:rPr lang="en-ZA" b="0" dirty="0">
                <a:solidFill>
                  <a:schemeClr val="tx1"/>
                </a:solidFill>
              </a:rPr>
              <a:t>The facilities management project is funded by DPW.</a:t>
            </a:r>
            <a:endParaRPr lang="en-ZA" sz="1050" b="0" dirty="0">
              <a:solidFill>
                <a:schemeClr val="tx1"/>
              </a:solidFill>
            </a:endParaRPr>
          </a:p>
          <a:p>
            <a:pPr algn="just">
              <a:lnSpc>
                <a:spcPct val="150000"/>
              </a:lnSpc>
            </a:pPr>
            <a:r>
              <a:rPr lang="en-ZA" b="0" dirty="0" smtClean="0">
                <a:solidFill>
                  <a:schemeClr val="tx1"/>
                </a:solidFill>
              </a:rPr>
              <a:t>The 1</a:t>
            </a:r>
            <a:r>
              <a:rPr lang="en-ZA" b="0" baseline="30000" dirty="0" smtClean="0">
                <a:solidFill>
                  <a:schemeClr val="tx1"/>
                </a:solidFill>
              </a:rPr>
              <a:t>st</a:t>
            </a:r>
            <a:r>
              <a:rPr lang="en-ZA" b="0" dirty="0" smtClean="0">
                <a:solidFill>
                  <a:schemeClr val="tx1"/>
                </a:solidFill>
              </a:rPr>
              <a:t> allocation </a:t>
            </a:r>
            <a:r>
              <a:rPr lang="en-ZA" b="0" dirty="0">
                <a:solidFill>
                  <a:schemeClr val="tx1"/>
                </a:solidFill>
              </a:rPr>
              <a:t>before </a:t>
            </a:r>
            <a:r>
              <a:rPr lang="en-ZA" b="0" dirty="0" smtClean="0">
                <a:solidFill>
                  <a:schemeClr val="tx1"/>
                </a:solidFill>
              </a:rPr>
              <a:t>the appointment </a:t>
            </a:r>
            <a:r>
              <a:rPr lang="en-ZA" b="0" dirty="0">
                <a:solidFill>
                  <a:schemeClr val="tx1"/>
                </a:solidFill>
              </a:rPr>
              <a:t>of CDC and condition assessment </a:t>
            </a:r>
            <a:r>
              <a:rPr lang="en-ZA" b="0" dirty="0" smtClean="0">
                <a:solidFill>
                  <a:schemeClr val="tx1"/>
                </a:solidFill>
              </a:rPr>
              <a:t>was R52m </a:t>
            </a:r>
          </a:p>
          <a:p>
            <a:pPr algn="just">
              <a:lnSpc>
                <a:spcPct val="150000"/>
              </a:lnSpc>
            </a:pPr>
            <a:r>
              <a:rPr lang="en-ZA" b="0" dirty="0" smtClean="0">
                <a:solidFill>
                  <a:schemeClr val="tx1"/>
                </a:solidFill>
              </a:rPr>
              <a:t>Estimated </a:t>
            </a:r>
            <a:r>
              <a:rPr lang="en-ZA" b="0" dirty="0">
                <a:solidFill>
                  <a:schemeClr val="tx1"/>
                </a:solidFill>
              </a:rPr>
              <a:t>value at end of 4 year contract after the condition </a:t>
            </a:r>
            <a:r>
              <a:rPr lang="en-ZA" b="0" dirty="0" smtClean="0">
                <a:solidFill>
                  <a:schemeClr val="tx1"/>
                </a:solidFill>
              </a:rPr>
              <a:t>assessment is at R112m</a:t>
            </a:r>
            <a:r>
              <a:rPr lang="en-ZA" b="0" dirty="0">
                <a:solidFill>
                  <a:schemeClr val="tx1"/>
                </a:solidFill>
              </a:rPr>
              <a:t>.</a:t>
            </a:r>
            <a:endParaRPr lang="en-ZA" sz="1050" b="0" dirty="0">
              <a:solidFill>
                <a:schemeClr val="tx1"/>
              </a:solidFill>
            </a:endParaRPr>
          </a:p>
          <a:p>
            <a:pPr marL="57150" indent="0" algn="just">
              <a:lnSpc>
                <a:spcPct val="150000"/>
              </a:lnSpc>
              <a:buNone/>
            </a:pPr>
            <a:r>
              <a:rPr lang="en-ZA" sz="2200" dirty="0" smtClean="0">
                <a:solidFill>
                  <a:schemeClr val="tx1"/>
                </a:solidFill>
              </a:rPr>
              <a:t>Capex </a:t>
            </a:r>
            <a:endParaRPr lang="en-ZA" sz="2200" dirty="0">
              <a:solidFill>
                <a:schemeClr val="tx1"/>
              </a:solidFill>
            </a:endParaRPr>
          </a:p>
          <a:p>
            <a:pPr algn="just">
              <a:lnSpc>
                <a:spcPct val="150000"/>
              </a:lnSpc>
            </a:pPr>
            <a:r>
              <a:rPr lang="en-ZA" b="0" dirty="0">
                <a:solidFill>
                  <a:schemeClr val="tx1"/>
                </a:solidFill>
              </a:rPr>
              <a:t>Capex project are funded by DAC.</a:t>
            </a:r>
            <a:endParaRPr lang="en-ZA" sz="1050" b="0" dirty="0">
              <a:solidFill>
                <a:schemeClr val="tx1"/>
              </a:solidFill>
            </a:endParaRPr>
          </a:p>
          <a:p>
            <a:pPr algn="just">
              <a:lnSpc>
                <a:spcPct val="150000"/>
              </a:lnSpc>
            </a:pPr>
            <a:r>
              <a:rPr lang="en-ZA" b="0" dirty="0">
                <a:solidFill>
                  <a:schemeClr val="tx1"/>
                </a:solidFill>
              </a:rPr>
              <a:t>Allocations before the </a:t>
            </a:r>
            <a:r>
              <a:rPr lang="en-ZA" b="0" dirty="0" smtClean="0">
                <a:solidFill>
                  <a:schemeClr val="tx1"/>
                </a:solidFill>
              </a:rPr>
              <a:t>tripartite </a:t>
            </a:r>
            <a:r>
              <a:rPr lang="en-ZA" b="0" dirty="0">
                <a:solidFill>
                  <a:schemeClr val="tx1"/>
                </a:solidFill>
              </a:rPr>
              <a:t>agreement </a:t>
            </a:r>
            <a:r>
              <a:rPr lang="en-ZA" b="0" dirty="0" smtClean="0">
                <a:solidFill>
                  <a:schemeClr val="tx1"/>
                </a:solidFill>
              </a:rPr>
              <a:t>was R16m</a:t>
            </a:r>
            <a:endParaRPr lang="en-ZA" sz="1050" b="0" dirty="0">
              <a:solidFill>
                <a:schemeClr val="tx1"/>
              </a:solidFill>
            </a:endParaRPr>
          </a:p>
          <a:p>
            <a:pPr algn="just">
              <a:lnSpc>
                <a:spcPct val="150000"/>
              </a:lnSpc>
            </a:pPr>
            <a:r>
              <a:rPr lang="en-ZA" b="0" dirty="0">
                <a:solidFill>
                  <a:schemeClr val="tx1"/>
                </a:solidFill>
              </a:rPr>
              <a:t>Allocations during </a:t>
            </a:r>
            <a:r>
              <a:rPr lang="en-ZA" b="0" dirty="0" smtClean="0">
                <a:solidFill>
                  <a:schemeClr val="tx1"/>
                </a:solidFill>
              </a:rPr>
              <a:t>tripartite </a:t>
            </a:r>
            <a:r>
              <a:rPr lang="en-ZA" b="0" dirty="0">
                <a:solidFill>
                  <a:schemeClr val="tx1"/>
                </a:solidFill>
              </a:rPr>
              <a:t>agreement </a:t>
            </a:r>
            <a:r>
              <a:rPr lang="en-ZA" b="0" dirty="0" smtClean="0">
                <a:solidFill>
                  <a:schemeClr val="tx1"/>
                </a:solidFill>
              </a:rPr>
              <a:t>was R49m</a:t>
            </a:r>
            <a:endParaRPr lang="en-ZA" sz="1050" b="0" dirty="0">
              <a:solidFill>
                <a:schemeClr val="tx1"/>
              </a:solidFill>
            </a:endParaRPr>
          </a:p>
          <a:p>
            <a:pPr algn="just">
              <a:lnSpc>
                <a:spcPct val="150000"/>
              </a:lnSpc>
            </a:pPr>
            <a:r>
              <a:rPr lang="en-ZA" b="0" dirty="0">
                <a:solidFill>
                  <a:schemeClr val="tx1"/>
                </a:solidFill>
              </a:rPr>
              <a:t>Total allocations as at end of 2017/18 financial year is R65m                           </a:t>
            </a:r>
            <a:endParaRPr lang="en-ZA" sz="1050" b="0" dirty="0">
              <a:solidFill>
                <a:schemeClr val="tx1"/>
              </a:solidFill>
            </a:endParaRPr>
          </a:p>
          <a:p>
            <a:pPr algn="just">
              <a:lnSpc>
                <a:spcPct val="150000"/>
              </a:lnSpc>
            </a:pPr>
            <a:r>
              <a:rPr lang="en-ZA" b="0" dirty="0">
                <a:solidFill>
                  <a:schemeClr val="tx1"/>
                </a:solidFill>
              </a:rPr>
              <a:t>All the above mentioned capex allocations were transferred to RIM</a:t>
            </a:r>
            <a:r>
              <a:rPr lang="en-ZA" b="0" dirty="0" smtClean="0">
                <a:solidFill>
                  <a:schemeClr val="tx1"/>
                </a:solidFill>
              </a:rPr>
              <a:t>.</a:t>
            </a:r>
            <a:endParaRPr lang="en-ZA" sz="1050" b="0" dirty="0">
              <a:solidFill>
                <a:schemeClr val="tx1"/>
              </a:solidFill>
            </a:endParaRPr>
          </a:p>
        </p:txBody>
      </p:sp>
      <p:sp>
        <p:nvSpPr>
          <p:cNvPr id="5" name="Slide Number Placeholder 1"/>
          <p:cNvSpPr>
            <a:spLocks noGrp="1"/>
          </p:cNvSpPr>
          <p:nvPr>
            <p:ph type="sldNum" sz="quarter" idx="4"/>
          </p:nvPr>
        </p:nvSpPr>
        <p:spPr>
          <a:xfrm>
            <a:off x="8077200" y="6172200"/>
            <a:ext cx="609600" cy="365125"/>
          </a:xfrm>
        </p:spPr>
        <p:txBody>
          <a:bodyPr/>
          <a:lstStyle/>
          <a:p>
            <a:fld id="{3E4CC721-C717-4376-B6D6-9DC11BC22B18}" type="slidenum">
              <a:rPr lang="en-ZA" sz="1200" b="1" smtClean="0">
                <a:latin typeface="Arial" panose="020B0604020202020204" pitchFamily="34" charset="0"/>
                <a:cs typeface="Arial" panose="020B0604020202020204" pitchFamily="34" charset="0"/>
              </a:rPr>
              <a:pPr/>
              <a:t>22</a:t>
            </a:fld>
            <a:endParaRPr lang="en-ZA" sz="12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5823629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712968" cy="504056"/>
          </a:xfrm>
        </p:spPr>
        <p:txBody>
          <a:bodyPr>
            <a:noAutofit/>
          </a:bodyPr>
          <a:lstStyle/>
          <a:p>
            <a:pPr algn="ctr"/>
            <a:r>
              <a:rPr lang="en-US" dirty="0">
                <a:latin typeface="Arial" panose="020B0604020202020204" pitchFamily="34" charset="0"/>
                <a:cs typeface="Arial" panose="020B0604020202020204" pitchFamily="34" charset="0"/>
              </a:rPr>
              <a:t>FINANCIAL </a:t>
            </a:r>
            <a:r>
              <a:rPr lang="en-US" dirty="0" smtClean="0">
                <a:latin typeface="Arial" panose="020B0604020202020204" pitchFamily="34" charset="0"/>
                <a:cs typeface="Arial" panose="020B0604020202020204" pitchFamily="34" charset="0"/>
              </a:rPr>
              <a:t>IMPLICATIONS</a:t>
            </a:r>
            <a:endParaRPr lang="en-ZA"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79512" y="764704"/>
            <a:ext cx="8784976" cy="372980"/>
          </a:xfrm>
        </p:spPr>
        <p:txBody>
          <a:bodyPr>
            <a:noAutofit/>
          </a:bodyPr>
          <a:lstStyle/>
          <a:p>
            <a:pPr marL="0" indent="0">
              <a:buNone/>
            </a:pPr>
            <a:r>
              <a:rPr lang="en-US" sz="1800" dirty="0" smtClean="0">
                <a:solidFill>
                  <a:schemeClr val="tx1"/>
                </a:solidFill>
              </a:rPr>
              <a:t>Future </a:t>
            </a:r>
            <a:r>
              <a:rPr lang="en-US" sz="1800" dirty="0">
                <a:solidFill>
                  <a:schemeClr val="tx1"/>
                </a:solidFill>
              </a:rPr>
              <a:t>capex projects</a:t>
            </a:r>
          </a:p>
          <a:p>
            <a:pPr marL="0" indent="0">
              <a:buNone/>
            </a:pPr>
            <a:endParaRPr lang="en-US" sz="1800" dirty="0" smtClean="0">
              <a:solidFill>
                <a:schemeClr val="tx1"/>
              </a:solidFill>
              <a:latin typeface="+mj-lt"/>
            </a:endParaRPr>
          </a:p>
          <a:p>
            <a:endParaRPr lang="en-US" sz="1800" dirty="0" smtClean="0">
              <a:solidFill>
                <a:schemeClr val="tx1"/>
              </a:solidFill>
              <a:latin typeface="+mj-lt"/>
            </a:endParaRPr>
          </a:p>
          <a:p>
            <a:pPr marL="0" indent="0">
              <a:buNone/>
            </a:pPr>
            <a:endParaRPr lang="en-US" sz="1800" dirty="0" smtClean="0">
              <a:solidFill>
                <a:schemeClr val="tx1"/>
              </a:solidFill>
              <a:latin typeface="+mj-lt"/>
            </a:endParaRPr>
          </a:p>
          <a:p>
            <a:pPr marL="0" indent="0">
              <a:buNone/>
            </a:pPr>
            <a:endParaRPr lang="en-US" sz="1800" dirty="0">
              <a:solidFill>
                <a:schemeClr val="tx1"/>
              </a:solidFill>
              <a:latin typeface="+mj-lt"/>
            </a:endParaRPr>
          </a:p>
          <a:p>
            <a:pPr marL="0" indent="0">
              <a:buNone/>
            </a:pPr>
            <a:endParaRPr lang="en-US" sz="1800" dirty="0">
              <a:solidFill>
                <a:schemeClr val="tx1"/>
              </a:solidFill>
            </a:endParaRPr>
          </a:p>
          <a:p>
            <a:endParaRPr lang="en-US" sz="1800" dirty="0">
              <a:solidFill>
                <a:schemeClr val="tx1"/>
              </a:solidFill>
              <a:latin typeface="+mn-lt"/>
            </a:endParaRPr>
          </a:p>
          <a:p>
            <a:endParaRPr lang="en-GB" sz="1800" dirty="0" smtClean="0">
              <a:solidFill>
                <a:schemeClr val="tx1"/>
              </a:solidFill>
              <a:latin typeface="+mn-lt"/>
            </a:endParaRPr>
          </a:p>
          <a:p>
            <a:endParaRPr lang="en-ZA" sz="1800" dirty="0">
              <a:solidFill>
                <a:schemeClr val="tx1"/>
              </a:solidFill>
              <a:latin typeface="+mn-lt"/>
            </a:endParaRPr>
          </a:p>
          <a:p>
            <a:pPr lvl="0"/>
            <a:endParaRPr lang="en-ZA" sz="1700" dirty="0">
              <a:solidFill>
                <a:schemeClr val="tx1"/>
              </a:solidFill>
              <a:latin typeface="+mn-lt"/>
            </a:endParaRPr>
          </a:p>
          <a:p>
            <a:pPr lvl="1">
              <a:lnSpc>
                <a:spcPct val="90000"/>
              </a:lnSpc>
              <a:buFont typeface="Arial" pitchFamily="34" charset="0"/>
              <a:buChar char="•"/>
            </a:pPr>
            <a:endParaRPr lang="en-ZA" sz="1700" dirty="0" smtClean="0">
              <a:solidFill>
                <a:schemeClr val="tx1"/>
              </a:solidFill>
              <a:latin typeface="+mn-lt"/>
            </a:endParaRPr>
          </a:p>
          <a:p>
            <a:pPr lvl="1">
              <a:lnSpc>
                <a:spcPct val="90000"/>
              </a:lnSpc>
              <a:buFont typeface="Arial" pitchFamily="34" charset="0"/>
              <a:buChar char="•"/>
            </a:pPr>
            <a:endParaRPr lang="en-US" sz="1700" dirty="0">
              <a:solidFill>
                <a:schemeClr val="tx1"/>
              </a:solidFill>
              <a:latin typeface="+mn-lt"/>
            </a:endParaRPr>
          </a:p>
          <a:p>
            <a:pPr lvl="1">
              <a:lnSpc>
                <a:spcPct val="90000"/>
              </a:lnSpc>
              <a:buFont typeface="Arial" pitchFamily="34" charset="0"/>
              <a:buChar char="•"/>
            </a:pPr>
            <a:endParaRPr lang="en-ZA" sz="1700" dirty="0" smtClean="0">
              <a:solidFill>
                <a:schemeClr val="tx1"/>
              </a:solidFill>
              <a:latin typeface="+mn-lt"/>
            </a:endParaRPr>
          </a:p>
          <a:p>
            <a:pPr lvl="1">
              <a:lnSpc>
                <a:spcPct val="90000"/>
              </a:lnSpc>
              <a:buFont typeface="Arial" pitchFamily="34" charset="0"/>
              <a:buChar char="•"/>
            </a:pPr>
            <a:endParaRPr lang="en-ZA" sz="1700" dirty="0">
              <a:solidFill>
                <a:schemeClr val="tx1"/>
              </a:solidFill>
              <a:latin typeface="+mn-lt"/>
            </a:endParaRPr>
          </a:p>
          <a:p>
            <a:pPr lvl="1">
              <a:lnSpc>
                <a:spcPct val="90000"/>
              </a:lnSpc>
              <a:buFont typeface="Arial" pitchFamily="34" charset="0"/>
              <a:buChar char="•"/>
            </a:pPr>
            <a:endParaRPr lang="en-ZA" sz="1700" dirty="0">
              <a:solidFill>
                <a:schemeClr val="tx1"/>
              </a:solidFill>
              <a:latin typeface="+mn-lt"/>
            </a:endParaRPr>
          </a:p>
          <a:p>
            <a:pPr lvl="1">
              <a:lnSpc>
                <a:spcPct val="90000"/>
              </a:lnSpc>
              <a:buFont typeface="Arial" pitchFamily="34" charset="0"/>
              <a:buChar char="•"/>
            </a:pPr>
            <a:endParaRPr lang="en-US" sz="1700" dirty="0">
              <a:solidFill>
                <a:schemeClr val="tx1"/>
              </a:solidFill>
              <a:latin typeface="+mn-lt"/>
            </a:endParaRPr>
          </a:p>
          <a:p>
            <a:pPr lvl="1">
              <a:lnSpc>
                <a:spcPct val="90000"/>
              </a:lnSpc>
              <a:buFont typeface="Arial" pitchFamily="34" charset="0"/>
              <a:buChar char="•"/>
            </a:pPr>
            <a:endParaRPr lang="en-US" sz="1700" dirty="0">
              <a:solidFill>
                <a:schemeClr val="tx1"/>
              </a:solidFill>
              <a:latin typeface="+mn-lt"/>
            </a:endParaRPr>
          </a:p>
          <a:p>
            <a:pPr lvl="1">
              <a:lnSpc>
                <a:spcPct val="90000"/>
              </a:lnSpc>
              <a:buFont typeface="Arial" pitchFamily="34" charset="0"/>
              <a:buChar char="•"/>
            </a:pPr>
            <a:endParaRPr lang="en-US" sz="1700" dirty="0">
              <a:solidFill>
                <a:schemeClr val="tx1"/>
              </a:solidFill>
              <a:latin typeface="+mn-lt"/>
            </a:endParaRPr>
          </a:p>
          <a:p>
            <a:endParaRPr lang="en-ZA" sz="1700" dirty="0">
              <a:solidFill>
                <a:schemeClr val="tx1"/>
              </a:solidFill>
              <a:latin typeface="+mn-lt"/>
            </a:endParaRPr>
          </a:p>
        </p:txBody>
      </p:sp>
      <p:sp>
        <p:nvSpPr>
          <p:cNvPr id="5" name="Slide Number Placeholder 1"/>
          <p:cNvSpPr>
            <a:spLocks noGrp="1"/>
          </p:cNvSpPr>
          <p:nvPr>
            <p:ph type="sldNum" sz="quarter" idx="4"/>
          </p:nvPr>
        </p:nvSpPr>
        <p:spPr>
          <a:xfrm>
            <a:off x="8077200" y="6172200"/>
            <a:ext cx="609600" cy="365125"/>
          </a:xfrm>
        </p:spPr>
        <p:txBody>
          <a:bodyPr/>
          <a:lstStyle/>
          <a:p>
            <a:fld id="{3E4CC721-C717-4376-B6D6-9DC11BC22B18}" type="slidenum">
              <a:rPr lang="en-ZA" sz="1200" b="1" smtClean="0">
                <a:latin typeface="Arial" panose="020B0604020202020204" pitchFamily="34" charset="0"/>
                <a:cs typeface="Arial" panose="020B0604020202020204" pitchFamily="34" charset="0"/>
              </a:rPr>
              <a:pPr/>
              <a:t>23</a:t>
            </a:fld>
            <a:endParaRPr lang="en-ZA" sz="1200" b="1" dirty="0" smtClean="0">
              <a:latin typeface="Arial" panose="020B0604020202020204" pitchFamily="34" charset="0"/>
              <a:cs typeface="Arial" panose="020B0604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xmlns="" val="4208291957"/>
              </p:ext>
            </p:extLst>
          </p:nvPr>
        </p:nvGraphicFramePr>
        <p:xfrm>
          <a:off x="251520" y="1340768"/>
          <a:ext cx="8640960" cy="4334201"/>
        </p:xfrm>
        <a:graphic>
          <a:graphicData uri="http://schemas.openxmlformats.org/drawingml/2006/table">
            <a:tbl>
              <a:tblPr firstRow="1" firstCol="1" bandRow="1">
                <a:tableStyleId>{5940675A-B579-460E-94D1-54222C63F5DA}</a:tableStyleId>
              </a:tblPr>
              <a:tblGrid>
                <a:gridCol w="5184576">
                  <a:extLst>
                    <a:ext uri="{9D8B030D-6E8A-4147-A177-3AD203B41FA5}">
                      <a16:colId xmlns:a16="http://schemas.microsoft.com/office/drawing/2014/main" xmlns="" val="20000"/>
                    </a:ext>
                  </a:extLst>
                </a:gridCol>
                <a:gridCol w="1152128">
                  <a:extLst>
                    <a:ext uri="{9D8B030D-6E8A-4147-A177-3AD203B41FA5}">
                      <a16:colId xmlns:a16="http://schemas.microsoft.com/office/drawing/2014/main" xmlns="" val="20001"/>
                    </a:ext>
                  </a:extLst>
                </a:gridCol>
                <a:gridCol w="1152128">
                  <a:extLst>
                    <a:ext uri="{9D8B030D-6E8A-4147-A177-3AD203B41FA5}">
                      <a16:colId xmlns:a16="http://schemas.microsoft.com/office/drawing/2014/main" xmlns="" val="20002"/>
                    </a:ext>
                  </a:extLst>
                </a:gridCol>
                <a:gridCol w="1152128">
                  <a:extLst>
                    <a:ext uri="{9D8B030D-6E8A-4147-A177-3AD203B41FA5}">
                      <a16:colId xmlns:a16="http://schemas.microsoft.com/office/drawing/2014/main" xmlns="" val="20003"/>
                    </a:ext>
                  </a:extLst>
                </a:gridCol>
              </a:tblGrid>
              <a:tr h="229870">
                <a:tc>
                  <a:txBody>
                    <a:bodyPr/>
                    <a:lstStyle/>
                    <a:p>
                      <a:pPr marL="0" marR="0">
                        <a:lnSpc>
                          <a:spcPct val="115000"/>
                        </a:lnSpc>
                        <a:spcBef>
                          <a:spcPts val="0"/>
                        </a:spcBef>
                        <a:spcAft>
                          <a:spcPts val="0"/>
                        </a:spcAft>
                      </a:pPr>
                      <a:r>
                        <a:rPr lang="en-US" sz="1400" b="1" dirty="0">
                          <a:effectLst/>
                        </a:rPr>
                        <a:t>Description of the project</a:t>
                      </a:r>
                      <a:endParaRPr lang="en-ZA" sz="1400" b="1" dirty="0">
                        <a:effectLst/>
                        <a:latin typeface="Arial" panose="020B0604020202020204" pitchFamily="34" charset="0"/>
                        <a:ea typeface="Calibri"/>
                        <a:cs typeface="Arial" panose="020B0604020202020204" pitchFamily="34" charset="0"/>
                      </a:endParaRPr>
                    </a:p>
                  </a:txBody>
                  <a:tcPr marL="68580" marR="68580" marT="0" marB="0">
                    <a:solidFill>
                      <a:schemeClr val="bg1">
                        <a:lumMod val="85000"/>
                      </a:schemeClr>
                    </a:solidFill>
                  </a:tcPr>
                </a:tc>
                <a:tc>
                  <a:txBody>
                    <a:bodyPr/>
                    <a:lstStyle/>
                    <a:p>
                      <a:pPr marL="0" marR="0">
                        <a:lnSpc>
                          <a:spcPct val="115000"/>
                        </a:lnSpc>
                        <a:spcBef>
                          <a:spcPts val="0"/>
                        </a:spcBef>
                        <a:spcAft>
                          <a:spcPts val="0"/>
                        </a:spcAft>
                      </a:pPr>
                      <a:r>
                        <a:rPr lang="en-US" sz="1400" b="1" dirty="0">
                          <a:effectLst/>
                        </a:rPr>
                        <a:t>Budget for 2018/19</a:t>
                      </a:r>
                      <a:endParaRPr lang="en-ZA" sz="1400" b="1" dirty="0">
                        <a:effectLst/>
                        <a:latin typeface="Arial" panose="020B0604020202020204" pitchFamily="34" charset="0"/>
                        <a:ea typeface="Calibri"/>
                        <a:cs typeface="Arial" panose="020B0604020202020204" pitchFamily="34" charset="0"/>
                      </a:endParaRPr>
                    </a:p>
                  </a:txBody>
                  <a:tcPr marL="68580" marR="68580" marT="0" marB="0">
                    <a:solidFill>
                      <a:schemeClr val="bg1">
                        <a:lumMod val="85000"/>
                      </a:schemeClr>
                    </a:solidFill>
                  </a:tcPr>
                </a:tc>
                <a:tc>
                  <a:txBody>
                    <a:bodyPr/>
                    <a:lstStyle/>
                    <a:p>
                      <a:pPr marL="0" marR="0">
                        <a:lnSpc>
                          <a:spcPct val="115000"/>
                        </a:lnSpc>
                        <a:spcBef>
                          <a:spcPts val="0"/>
                        </a:spcBef>
                        <a:spcAft>
                          <a:spcPts val="0"/>
                        </a:spcAft>
                      </a:pPr>
                      <a:r>
                        <a:rPr lang="en-US" sz="1400" b="1" dirty="0">
                          <a:effectLst/>
                        </a:rPr>
                        <a:t>Budget for 2019/20</a:t>
                      </a:r>
                      <a:endParaRPr lang="en-ZA" sz="1400" b="1" dirty="0">
                        <a:effectLst/>
                        <a:latin typeface="Arial" panose="020B0604020202020204" pitchFamily="34" charset="0"/>
                        <a:ea typeface="Calibri"/>
                        <a:cs typeface="Arial" panose="020B0604020202020204" pitchFamily="34" charset="0"/>
                      </a:endParaRPr>
                    </a:p>
                  </a:txBody>
                  <a:tcPr marL="68580" marR="68580" marT="0" marB="0">
                    <a:solidFill>
                      <a:schemeClr val="bg1">
                        <a:lumMod val="85000"/>
                      </a:schemeClr>
                    </a:solidFill>
                  </a:tcPr>
                </a:tc>
                <a:tc>
                  <a:txBody>
                    <a:bodyPr/>
                    <a:lstStyle/>
                    <a:p>
                      <a:pPr marL="0" marR="0">
                        <a:lnSpc>
                          <a:spcPct val="115000"/>
                        </a:lnSpc>
                        <a:spcBef>
                          <a:spcPts val="0"/>
                        </a:spcBef>
                        <a:spcAft>
                          <a:spcPts val="0"/>
                        </a:spcAft>
                      </a:pPr>
                      <a:r>
                        <a:rPr lang="en-US" sz="1400" b="1" dirty="0">
                          <a:effectLst/>
                        </a:rPr>
                        <a:t>Budget for 2020/21</a:t>
                      </a:r>
                      <a:endParaRPr lang="en-ZA" sz="1400" b="1" dirty="0">
                        <a:effectLst/>
                        <a:latin typeface="Arial" panose="020B0604020202020204" pitchFamily="34" charset="0"/>
                        <a:ea typeface="Calibri"/>
                        <a:cs typeface="Arial" panose="020B0604020202020204" pitchFamily="34" charset="0"/>
                      </a:endParaRPr>
                    </a:p>
                  </a:txBody>
                  <a:tcPr marL="68580" marR="68580" marT="0" marB="0">
                    <a:solidFill>
                      <a:schemeClr val="bg1">
                        <a:lumMod val="85000"/>
                      </a:schemeClr>
                    </a:solidFill>
                  </a:tcPr>
                </a:tc>
                <a:extLst>
                  <a:ext uri="{0D108BD9-81ED-4DB2-BD59-A6C34878D82A}">
                    <a16:rowId xmlns:a16="http://schemas.microsoft.com/office/drawing/2014/main" xmlns="" val="10000"/>
                  </a:ext>
                </a:extLst>
              </a:tr>
              <a:tr h="245163">
                <a:tc>
                  <a:txBody>
                    <a:bodyPr/>
                    <a:lstStyle/>
                    <a:p>
                      <a:pPr marL="0" marR="0">
                        <a:lnSpc>
                          <a:spcPct val="115000"/>
                        </a:lnSpc>
                        <a:spcBef>
                          <a:spcPts val="0"/>
                        </a:spcBef>
                        <a:spcAft>
                          <a:spcPts val="0"/>
                        </a:spcAft>
                      </a:pPr>
                      <a:r>
                        <a:rPr lang="en-ZA" sz="1100" dirty="0">
                          <a:effectLst/>
                        </a:rPr>
                        <a:t>Effluent </a:t>
                      </a:r>
                      <a:r>
                        <a:rPr lang="en-ZA" sz="1100" dirty="0" smtClean="0">
                          <a:effectLst/>
                        </a:rPr>
                        <a:t>Plant: New</a:t>
                      </a:r>
                      <a:r>
                        <a:rPr lang="en-ZA" sz="1100" baseline="0" dirty="0" smtClean="0">
                          <a:effectLst/>
                        </a:rPr>
                        <a:t> </a:t>
                      </a:r>
                      <a:r>
                        <a:rPr lang="en-ZA" sz="1100" dirty="0" smtClean="0">
                          <a:effectLst/>
                        </a:rPr>
                        <a:t>WWTW</a:t>
                      </a:r>
                      <a:endParaRPr lang="en-ZA"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pPr>
                      <a:r>
                        <a:rPr lang="en-ZA" sz="1100" dirty="0" smtClean="0">
                          <a:effectLst/>
                        </a:rPr>
                        <a:t>16 </a:t>
                      </a:r>
                      <a:r>
                        <a:rPr lang="en-ZA" sz="1100" dirty="0">
                          <a:effectLst/>
                        </a:rPr>
                        <a:t>300 000,00</a:t>
                      </a:r>
                      <a:endParaRPr lang="en-ZA"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pPr>
                      <a:r>
                        <a:rPr lang="en-US" sz="1100" dirty="0" smtClean="0">
                          <a:effectLst/>
                        </a:rPr>
                        <a:t>0</a:t>
                      </a:r>
                      <a:endParaRPr lang="en-ZA"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pPr>
                      <a:r>
                        <a:rPr lang="en-US" sz="1100" dirty="0" smtClean="0">
                          <a:effectLst/>
                        </a:rPr>
                        <a:t>0</a:t>
                      </a:r>
                      <a:endParaRPr lang="en-ZA" sz="1100" dirty="0">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1"/>
                  </a:ext>
                </a:extLst>
              </a:tr>
              <a:tr h="469265">
                <a:tc>
                  <a:txBody>
                    <a:bodyPr/>
                    <a:lstStyle/>
                    <a:p>
                      <a:pPr marL="0" marR="0">
                        <a:lnSpc>
                          <a:spcPct val="115000"/>
                        </a:lnSpc>
                        <a:spcBef>
                          <a:spcPts val="0"/>
                        </a:spcBef>
                        <a:spcAft>
                          <a:spcPts val="0"/>
                        </a:spcAft>
                      </a:pPr>
                      <a:r>
                        <a:rPr lang="en-ZA" sz="1100" dirty="0">
                          <a:effectLst/>
                        </a:rPr>
                        <a:t>Restoration </a:t>
                      </a:r>
                      <a:r>
                        <a:rPr lang="en-ZA" sz="1100" dirty="0" smtClean="0">
                          <a:effectLst/>
                        </a:rPr>
                        <a:t>and</a:t>
                      </a:r>
                      <a:r>
                        <a:rPr lang="en-ZA" sz="1100" baseline="0" dirty="0" smtClean="0">
                          <a:effectLst/>
                        </a:rPr>
                        <a:t> </a:t>
                      </a:r>
                      <a:r>
                        <a:rPr lang="en-ZA" sz="1100" dirty="0" smtClean="0">
                          <a:effectLst/>
                        </a:rPr>
                        <a:t>conservation </a:t>
                      </a:r>
                      <a:r>
                        <a:rPr lang="en-ZA" sz="1100" dirty="0">
                          <a:effectLst/>
                        </a:rPr>
                        <a:t>of the </a:t>
                      </a:r>
                      <a:r>
                        <a:rPr lang="en-ZA" sz="1100" dirty="0" smtClean="0">
                          <a:effectLst/>
                        </a:rPr>
                        <a:t>build</a:t>
                      </a:r>
                      <a:r>
                        <a:rPr lang="en-ZA" sz="1100" baseline="0" dirty="0" smtClean="0">
                          <a:effectLst/>
                        </a:rPr>
                        <a:t> </a:t>
                      </a:r>
                      <a:r>
                        <a:rPr lang="en-ZA" sz="1100" dirty="0" smtClean="0">
                          <a:effectLst/>
                        </a:rPr>
                        <a:t>environment </a:t>
                      </a:r>
                      <a:r>
                        <a:rPr lang="en-ZA" sz="1100" dirty="0">
                          <a:effectLst/>
                        </a:rPr>
                        <a:t>(high, </a:t>
                      </a:r>
                      <a:r>
                        <a:rPr lang="en-ZA" sz="1100" dirty="0" smtClean="0">
                          <a:effectLst/>
                        </a:rPr>
                        <a:t>low</a:t>
                      </a:r>
                      <a:r>
                        <a:rPr lang="en-ZA" sz="1100" baseline="0" dirty="0" smtClean="0">
                          <a:effectLst/>
                        </a:rPr>
                        <a:t> </a:t>
                      </a:r>
                      <a:r>
                        <a:rPr lang="en-ZA" sz="1100" dirty="0" smtClean="0">
                          <a:effectLst/>
                        </a:rPr>
                        <a:t>priority</a:t>
                      </a:r>
                      <a:r>
                        <a:rPr lang="en-ZA" sz="1100" dirty="0">
                          <a:effectLst/>
                        </a:rPr>
                        <a:t>, village precinct</a:t>
                      </a:r>
                      <a:r>
                        <a:rPr lang="en-ZA" sz="1100" dirty="0" smtClean="0">
                          <a:effectLst/>
                        </a:rPr>
                        <a:t>):</a:t>
                      </a:r>
                      <a:r>
                        <a:rPr lang="en-ZA" sz="1100" baseline="0" dirty="0" smtClean="0">
                          <a:effectLst/>
                        </a:rPr>
                        <a:t> </a:t>
                      </a:r>
                      <a:r>
                        <a:rPr lang="en-ZA" sz="1100" dirty="0" smtClean="0">
                          <a:effectLst/>
                        </a:rPr>
                        <a:t>including Asbestos</a:t>
                      </a:r>
                      <a:r>
                        <a:rPr lang="en-ZA" sz="1100" baseline="0" dirty="0" smtClean="0">
                          <a:effectLst/>
                        </a:rPr>
                        <a:t> </a:t>
                      </a:r>
                      <a:r>
                        <a:rPr lang="en-ZA" sz="1100" dirty="0" smtClean="0">
                          <a:effectLst/>
                        </a:rPr>
                        <a:t>management</a:t>
                      </a:r>
                      <a:r>
                        <a:rPr lang="en-ZA" sz="1100" dirty="0">
                          <a:effectLst/>
                        </a:rPr>
                        <a:t>, </a:t>
                      </a:r>
                      <a:r>
                        <a:rPr lang="en-ZA" sz="1100" dirty="0" smtClean="0">
                          <a:effectLst/>
                        </a:rPr>
                        <a:t>removal</a:t>
                      </a:r>
                      <a:r>
                        <a:rPr lang="en-ZA" sz="1100" baseline="0" dirty="0" smtClean="0">
                          <a:effectLst/>
                        </a:rPr>
                        <a:t> </a:t>
                      </a:r>
                      <a:r>
                        <a:rPr lang="en-ZA" sz="1100" dirty="0" smtClean="0">
                          <a:effectLst/>
                        </a:rPr>
                        <a:t>and </a:t>
                      </a:r>
                      <a:r>
                        <a:rPr lang="en-ZA" sz="1100" dirty="0">
                          <a:effectLst/>
                        </a:rPr>
                        <a:t>disposal of </a:t>
                      </a:r>
                      <a:r>
                        <a:rPr lang="en-ZA" sz="1100" dirty="0" smtClean="0">
                          <a:effectLst/>
                        </a:rPr>
                        <a:t>unsafe</a:t>
                      </a:r>
                      <a:r>
                        <a:rPr lang="en-ZA" sz="1100" baseline="0" dirty="0" smtClean="0">
                          <a:effectLst/>
                        </a:rPr>
                        <a:t> </a:t>
                      </a:r>
                      <a:r>
                        <a:rPr lang="en-ZA" sz="1100" dirty="0" smtClean="0">
                          <a:effectLst/>
                        </a:rPr>
                        <a:t>structures</a:t>
                      </a:r>
                      <a:r>
                        <a:rPr lang="en-ZA" sz="1100" dirty="0">
                          <a:effectLst/>
                        </a:rPr>
                        <a:t>, replacement </a:t>
                      </a:r>
                      <a:r>
                        <a:rPr lang="en-ZA" sz="1100" dirty="0" smtClean="0">
                          <a:effectLst/>
                        </a:rPr>
                        <a:t>of</a:t>
                      </a:r>
                      <a:r>
                        <a:rPr lang="en-ZA" sz="1100" baseline="0" dirty="0" smtClean="0">
                          <a:effectLst/>
                        </a:rPr>
                        <a:t> </a:t>
                      </a:r>
                      <a:r>
                        <a:rPr lang="en-ZA" sz="1100" dirty="0" smtClean="0">
                          <a:effectLst/>
                        </a:rPr>
                        <a:t>deteriorated rainwater</a:t>
                      </a:r>
                      <a:r>
                        <a:rPr lang="en-ZA" sz="1100" baseline="0" dirty="0" smtClean="0">
                          <a:effectLst/>
                        </a:rPr>
                        <a:t> </a:t>
                      </a:r>
                      <a:r>
                        <a:rPr lang="en-ZA" sz="1100" dirty="0" smtClean="0">
                          <a:effectLst/>
                        </a:rPr>
                        <a:t>installations </a:t>
                      </a:r>
                      <a:r>
                        <a:rPr lang="en-ZA" sz="1100" dirty="0">
                          <a:effectLst/>
                        </a:rPr>
                        <a:t>on </a:t>
                      </a:r>
                      <a:r>
                        <a:rPr lang="en-ZA" sz="1100" dirty="0" smtClean="0">
                          <a:effectLst/>
                        </a:rPr>
                        <a:t>buildings</a:t>
                      </a:r>
                      <a:r>
                        <a:rPr lang="en-ZA" sz="1100" baseline="0" dirty="0" smtClean="0">
                          <a:effectLst/>
                        </a:rPr>
                        <a:t> </a:t>
                      </a:r>
                      <a:r>
                        <a:rPr lang="en-ZA" sz="1100" dirty="0" smtClean="0">
                          <a:effectLst/>
                        </a:rPr>
                        <a:t>along </a:t>
                      </a:r>
                      <a:r>
                        <a:rPr lang="en-ZA" sz="1100" dirty="0">
                          <a:effectLst/>
                        </a:rPr>
                        <a:t>the value chain</a:t>
                      </a:r>
                      <a:endParaRPr lang="en-ZA"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pPr>
                      <a:r>
                        <a:rPr lang="en-ZA" sz="1100" dirty="0" smtClean="0">
                          <a:effectLst/>
                        </a:rPr>
                        <a:t>5 </a:t>
                      </a:r>
                      <a:r>
                        <a:rPr lang="en-ZA" sz="1100" dirty="0">
                          <a:effectLst/>
                        </a:rPr>
                        <a:t>000 000,00</a:t>
                      </a:r>
                      <a:endParaRPr lang="en-ZA"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pPr>
                      <a:r>
                        <a:rPr lang="en-ZA" sz="1100" dirty="0" smtClean="0">
                          <a:effectLst/>
                        </a:rPr>
                        <a:t>9 </a:t>
                      </a:r>
                      <a:r>
                        <a:rPr lang="en-ZA" sz="1100" dirty="0">
                          <a:effectLst/>
                        </a:rPr>
                        <a:t>625 000,00</a:t>
                      </a:r>
                      <a:endParaRPr lang="en-ZA"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pPr>
                      <a:r>
                        <a:rPr lang="en-ZA" sz="1100" dirty="0" smtClean="0">
                          <a:effectLst/>
                        </a:rPr>
                        <a:t>1 </a:t>
                      </a:r>
                      <a:r>
                        <a:rPr lang="en-ZA" sz="1100" dirty="0">
                          <a:effectLst/>
                        </a:rPr>
                        <a:t>200 000,00</a:t>
                      </a:r>
                      <a:endParaRPr lang="en-ZA" sz="1100" dirty="0">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2"/>
                  </a:ext>
                </a:extLst>
              </a:tr>
              <a:tr h="271886">
                <a:tc>
                  <a:txBody>
                    <a:bodyPr/>
                    <a:lstStyle/>
                    <a:p>
                      <a:pPr marL="0" marR="0">
                        <a:lnSpc>
                          <a:spcPct val="115000"/>
                        </a:lnSpc>
                        <a:spcBef>
                          <a:spcPts val="0"/>
                        </a:spcBef>
                        <a:spcAft>
                          <a:spcPts val="0"/>
                        </a:spcAft>
                      </a:pPr>
                      <a:r>
                        <a:rPr lang="en-ZA" sz="1100" dirty="0">
                          <a:effectLst/>
                        </a:rPr>
                        <a:t>Harbour </a:t>
                      </a:r>
                      <a:r>
                        <a:rPr lang="en-ZA" sz="1100" dirty="0" smtClean="0">
                          <a:effectLst/>
                        </a:rPr>
                        <a:t>Precinct: New floating </a:t>
                      </a:r>
                      <a:r>
                        <a:rPr lang="en-ZA" sz="1100" dirty="0">
                          <a:effectLst/>
                        </a:rPr>
                        <a:t>jetty</a:t>
                      </a:r>
                      <a:endParaRPr lang="en-ZA"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pPr>
                      <a:r>
                        <a:rPr lang="en-ZA" sz="1100" dirty="0" smtClean="0">
                          <a:effectLst/>
                        </a:rPr>
                        <a:t>2 </a:t>
                      </a:r>
                      <a:r>
                        <a:rPr lang="en-ZA" sz="1100" dirty="0">
                          <a:effectLst/>
                        </a:rPr>
                        <a:t>000 000,00 </a:t>
                      </a:r>
                      <a:endParaRPr lang="en-ZA"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pPr>
                      <a:r>
                        <a:rPr lang="en-US" sz="1100" dirty="0" smtClean="0">
                          <a:effectLst/>
                        </a:rPr>
                        <a:t>0</a:t>
                      </a:r>
                      <a:endParaRPr lang="en-ZA"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pPr>
                      <a:r>
                        <a:rPr lang="en-US" sz="1100" dirty="0" smtClean="0">
                          <a:effectLst/>
                        </a:rPr>
                        <a:t>0</a:t>
                      </a:r>
                      <a:endParaRPr lang="en-ZA" sz="1100" dirty="0">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3"/>
                  </a:ext>
                </a:extLst>
              </a:tr>
              <a:tr h="284595">
                <a:tc>
                  <a:txBody>
                    <a:bodyPr/>
                    <a:lstStyle/>
                    <a:p>
                      <a:pPr marL="0" marR="0">
                        <a:lnSpc>
                          <a:spcPct val="115000"/>
                        </a:lnSpc>
                        <a:spcBef>
                          <a:spcPts val="0"/>
                        </a:spcBef>
                        <a:spcAft>
                          <a:spcPts val="0"/>
                        </a:spcAft>
                      </a:pPr>
                      <a:r>
                        <a:rPr lang="en-ZA" sz="1100" dirty="0">
                          <a:effectLst/>
                        </a:rPr>
                        <a:t>Harbour </a:t>
                      </a:r>
                      <a:r>
                        <a:rPr lang="en-ZA" sz="1100" dirty="0" smtClean="0">
                          <a:effectLst/>
                        </a:rPr>
                        <a:t>Precinct: Safety</a:t>
                      </a:r>
                      <a:r>
                        <a:rPr lang="en-ZA" sz="1100" baseline="0" dirty="0" smtClean="0">
                          <a:effectLst/>
                        </a:rPr>
                        <a:t> </a:t>
                      </a:r>
                      <a:r>
                        <a:rPr lang="en-ZA" sz="1100" dirty="0" smtClean="0">
                          <a:effectLst/>
                        </a:rPr>
                        <a:t>hand </a:t>
                      </a:r>
                      <a:r>
                        <a:rPr lang="en-ZA" sz="1100" dirty="0">
                          <a:effectLst/>
                        </a:rPr>
                        <a:t>rail</a:t>
                      </a:r>
                      <a:endParaRPr lang="en-ZA"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pPr>
                      <a:r>
                        <a:rPr lang="en-ZA" sz="1100" dirty="0" smtClean="0">
                          <a:effectLst/>
                        </a:rPr>
                        <a:t>1 </a:t>
                      </a:r>
                      <a:r>
                        <a:rPr lang="en-ZA" sz="1100" dirty="0">
                          <a:effectLst/>
                        </a:rPr>
                        <a:t>800 000,00</a:t>
                      </a:r>
                      <a:endParaRPr lang="en-ZA"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pPr>
                      <a:r>
                        <a:rPr lang="en-US" sz="1100" dirty="0" smtClean="0">
                          <a:effectLst/>
                        </a:rPr>
                        <a:t>0</a:t>
                      </a:r>
                      <a:endParaRPr lang="en-ZA"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pPr>
                      <a:r>
                        <a:rPr lang="en-US" sz="1100" dirty="0" smtClean="0">
                          <a:effectLst/>
                        </a:rPr>
                        <a:t>0</a:t>
                      </a:r>
                      <a:endParaRPr lang="en-ZA" sz="1100" dirty="0">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4"/>
                  </a:ext>
                </a:extLst>
              </a:tr>
              <a:tr h="150841">
                <a:tc>
                  <a:txBody>
                    <a:bodyPr/>
                    <a:lstStyle/>
                    <a:p>
                      <a:pPr marL="0" marR="0">
                        <a:lnSpc>
                          <a:spcPct val="115000"/>
                        </a:lnSpc>
                        <a:spcBef>
                          <a:spcPts val="0"/>
                        </a:spcBef>
                        <a:spcAft>
                          <a:spcPts val="0"/>
                        </a:spcAft>
                      </a:pPr>
                      <a:r>
                        <a:rPr lang="en-ZA" sz="1100" dirty="0">
                          <a:effectLst/>
                        </a:rPr>
                        <a:t>Restoration and repairs </a:t>
                      </a:r>
                      <a:r>
                        <a:rPr lang="en-ZA" sz="1100" dirty="0" smtClean="0">
                          <a:effectLst/>
                        </a:rPr>
                        <a:t>to</a:t>
                      </a:r>
                      <a:r>
                        <a:rPr lang="en-ZA" sz="1100" baseline="0" dirty="0" smtClean="0">
                          <a:effectLst/>
                        </a:rPr>
                        <a:t> </a:t>
                      </a:r>
                      <a:r>
                        <a:rPr lang="en-ZA" sz="1100" dirty="0" smtClean="0">
                          <a:effectLst/>
                        </a:rPr>
                        <a:t>helicopter </a:t>
                      </a:r>
                      <a:r>
                        <a:rPr lang="en-ZA" sz="1100" dirty="0">
                          <a:effectLst/>
                        </a:rPr>
                        <a:t>landings </a:t>
                      </a:r>
                      <a:r>
                        <a:rPr lang="en-ZA" sz="1100" dirty="0" smtClean="0">
                          <a:effectLst/>
                        </a:rPr>
                        <a:t>and</a:t>
                      </a:r>
                      <a:r>
                        <a:rPr lang="en-ZA" sz="1100" baseline="0" dirty="0" smtClean="0">
                          <a:effectLst/>
                        </a:rPr>
                        <a:t> </a:t>
                      </a:r>
                      <a:r>
                        <a:rPr lang="en-ZA" sz="1100" dirty="0" smtClean="0">
                          <a:effectLst/>
                        </a:rPr>
                        <a:t>transport </a:t>
                      </a:r>
                      <a:r>
                        <a:rPr lang="en-ZA" sz="1100" dirty="0">
                          <a:effectLst/>
                        </a:rPr>
                        <a:t>depot</a:t>
                      </a:r>
                      <a:endParaRPr lang="en-ZA" sz="1100" b="1"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pPr>
                      <a:r>
                        <a:rPr lang="en-ZA" sz="1100" dirty="0" smtClean="0">
                          <a:effectLst/>
                        </a:rPr>
                        <a:t>5 </a:t>
                      </a:r>
                      <a:r>
                        <a:rPr lang="en-ZA" sz="1100" dirty="0">
                          <a:effectLst/>
                        </a:rPr>
                        <a:t>000 000,00</a:t>
                      </a:r>
                      <a:endParaRPr lang="en-ZA"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pPr>
                      <a:r>
                        <a:rPr lang="en-US" sz="1100" dirty="0" smtClean="0">
                          <a:effectLst/>
                        </a:rPr>
                        <a:t>0</a:t>
                      </a:r>
                      <a:endParaRPr lang="en-ZA"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pPr>
                      <a:r>
                        <a:rPr lang="en-US" sz="1100" dirty="0" smtClean="0">
                          <a:effectLst/>
                        </a:rPr>
                        <a:t>0</a:t>
                      </a:r>
                      <a:endParaRPr lang="en-ZA" sz="1100" dirty="0">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5"/>
                  </a:ext>
                </a:extLst>
              </a:tr>
              <a:tr h="436245">
                <a:tc>
                  <a:txBody>
                    <a:bodyPr/>
                    <a:lstStyle/>
                    <a:p>
                      <a:pPr marL="0" marR="0">
                        <a:lnSpc>
                          <a:spcPct val="115000"/>
                        </a:lnSpc>
                        <a:spcBef>
                          <a:spcPts val="0"/>
                        </a:spcBef>
                        <a:spcAft>
                          <a:spcPts val="0"/>
                        </a:spcAft>
                      </a:pPr>
                      <a:r>
                        <a:rPr lang="en-ZA" sz="1100" dirty="0">
                          <a:effectLst/>
                        </a:rPr>
                        <a:t>Upgrade of facilities </a:t>
                      </a:r>
                      <a:r>
                        <a:rPr lang="en-ZA" sz="1100" dirty="0" smtClean="0">
                          <a:effectLst/>
                        </a:rPr>
                        <a:t>to</a:t>
                      </a:r>
                      <a:r>
                        <a:rPr lang="en-ZA" sz="1100" baseline="0" dirty="0" smtClean="0">
                          <a:effectLst/>
                        </a:rPr>
                        <a:t> </a:t>
                      </a:r>
                      <a:r>
                        <a:rPr lang="en-ZA" sz="1100" dirty="0" smtClean="0">
                          <a:effectLst/>
                        </a:rPr>
                        <a:t>enhance interpretation</a:t>
                      </a:r>
                      <a:r>
                        <a:rPr lang="en-ZA" sz="1100" baseline="0" dirty="0" smtClean="0">
                          <a:effectLst/>
                        </a:rPr>
                        <a:t> </a:t>
                      </a:r>
                      <a:r>
                        <a:rPr lang="en-ZA" sz="1100" dirty="0" smtClean="0">
                          <a:effectLst/>
                        </a:rPr>
                        <a:t>and visitor</a:t>
                      </a:r>
                      <a:r>
                        <a:rPr lang="en-ZA" sz="1100" baseline="0" dirty="0" smtClean="0">
                          <a:effectLst/>
                        </a:rPr>
                        <a:t> </a:t>
                      </a:r>
                      <a:r>
                        <a:rPr lang="en-ZA" sz="1100" dirty="0" smtClean="0">
                          <a:effectLst/>
                        </a:rPr>
                        <a:t>management:</a:t>
                      </a:r>
                      <a:r>
                        <a:rPr lang="en-ZA" sz="1100" baseline="0" dirty="0" smtClean="0">
                          <a:effectLst/>
                        </a:rPr>
                        <a:t> </a:t>
                      </a:r>
                      <a:r>
                        <a:rPr lang="en-ZA" sz="1100" dirty="0" smtClean="0">
                          <a:effectLst/>
                        </a:rPr>
                        <a:t>maximum </a:t>
                      </a:r>
                      <a:r>
                        <a:rPr lang="en-ZA" sz="1100" dirty="0">
                          <a:effectLst/>
                        </a:rPr>
                        <a:t>security </a:t>
                      </a:r>
                      <a:r>
                        <a:rPr lang="en-ZA" sz="1100" dirty="0" smtClean="0">
                          <a:effectLst/>
                        </a:rPr>
                        <a:t>prison,</a:t>
                      </a:r>
                      <a:r>
                        <a:rPr lang="en-ZA" sz="1100" baseline="0" dirty="0" smtClean="0">
                          <a:effectLst/>
                        </a:rPr>
                        <a:t> </a:t>
                      </a:r>
                      <a:r>
                        <a:rPr lang="en-ZA" sz="1100" dirty="0" smtClean="0">
                          <a:effectLst/>
                        </a:rPr>
                        <a:t>sobukwe </a:t>
                      </a:r>
                      <a:r>
                        <a:rPr lang="en-ZA" sz="1100" dirty="0">
                          <a:effectLst/>
                        </a:rPr>
                        <a:t>house, </a:t>
                      </a:r>
                      <a:r>
                        <a:rPr lang="en-ZA" sz="1100" dirty="0" smtClean="0">
                          <a:effectLst/>
                        </a:rPr>
                        <a:t>visitors centre</a:t>
                      </a:r>
                      <a:r>
                        <a:rPr lang="en-ZA" sz="1100" dirty="0">
                          <a:effectLst/>
                        </a:rPr>
                        <a:t>, alpha 1 </a:t>
                      </a:r>
                      <a:r>
                        <a:rPr lang="en-ZA" sz="1100" dirty="0" smtClean="0">
                          <a:effectLst/>
                        </a:rPr>
                        <a:t>ablutions</a:t>
                      </a:r>
                      <a:r>
                        <a:rPr lang="en-ZA" sz="1100" baseline="0" dirty="0" smtClean="0">
                          <a:effectLst/>
                        </a:rPr>
                        <a:t> </a:t>
                      </a:r>
                      <a:r>
                        <a:rPr lang="en-ZA" sz="1100" dirty="0" smtClean="0">
                          <a:effectLst/>
                        </a:rPr>
                        <a:t>and </a:t>
                      </a:r>
                      <a:r>
                        <a:rPr lang="en-ZA" sz="1100" dirty="0">
                          <a:effectLst/>
                        </a:rPr>
                        <a:t>MPLC kitchen</a:t>
                      </a:r>
                      <a:endParaRPr lang="en-ZA"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pPr>
                      <a:r>
                        <a:rPr lang="en-ZA" sz="1100" dirty="0" smtClean="0">
                          <a:effectLst/>
                        </a:rPr>
                        <a:t>1 </a:t>
                      </a:r>
                      <a:r>
                        <a:rPr lang="en-ZA" sz="1100" dirty="0">
                          <a:effectLst/>
                        </a:rPr>
                        <a:t>900 000,00</a:t>
                      </a:r>
                      <a:endParaRPr lang="en-ZA"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pPr>
                      <a:r>
                        <a:rPr lang="en-ZA" sz="1100" dirty="0" smtClean="0">
                          <a:effectLst/>
                        </a:rPr>
                        <a:t>3 </a:t>
                      </a:r>
                      <a:r>
                        <a:rPr lang="en-ZA" sz="1100" dirty="0">
                          <a:effectLst/>
                        </a:rPr>
                        <a:t>000 000,00</a:t>
                      </a:r>
                      <a:endParaRPr lang="en-ZA"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pPr>
                      <a:r>
                        <a:rPr lang="en-ZA" sz="1100" dirty="0" smtClean="0">
                          <a:effectLst/>
                        </a:rPr>
                        <a:t>500 </a:t>
                      </a:r>
                      <a:r>
                        <a:rPr lang="en-ZA" sz="1100" dirty="0">
                          <a:effectLst/>
                        </a:rPr>
                        <a:t>000,00</a:t>
                      </a:r>
                      <a:endParaRPr lang="en-ZA" sz="1100" dirty="0">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6"/>
                  </a:ext>
                </a:extLst>
              </a:tr>
              <a:tr h="436245">
                <a:tc>
                  <a:txBody>
                    <a:bodyPr/>
                    <a:lstStyle/>
                    <a:p>
                      <a:pPr marL="0" marR="0">
                        <a:lnSpc>
                          <a:spcPct val="115000"/>
                        </a:lnSpc>
                        <a:spcBef>
                          <a:spcPts val="0"/>
                        </a:spcBef>
                        <a:spcAft>
                          <a:spcPts val="0"/>
                        </a:spcAft>
                      </a:pPr>
                      <a:r>
                        <a:rPr lang="en-ZA" sz="1100" dirty="0">
                          <a:effectLst/>
                        </a:rPr>
                        <a:t>Nelson Mandela </a:t>
                      </a:r>
                      <a:r>
                        <a:rPr lang="en-ZA" sz="1100" dirty="0" smtClean="0">
                          <a:effectLst/>
                        </a:rPr>
                        <a:t>Gateway:</a:t>
                      </a:r>
                      <a:r>
                        <a:rPr lang="en-ZA" sz="1100" baseline="0" dirty="0" smtClean="0">
                          <a:effectLst/>
                        </a:rPr>
                        <a:t> R</a:t>
                      </a:r>
                      <a:r>
                        <a:rPr lang="en-ZA" sz="1100" dirty="0" smtClean="0">
                          <a:effectLst/>
                        </a:rPr>
                        <a:t>econfiguration </a:t>
                      </a:r>
                      <a:r>
                        <a:rPr lang="en-ZA" sz="1100" dirty="0">
                          <a:effectLst/>
                        </a:rPr>
                        <a:t>of </a:t>
                      </a:r>
                      <a:r>
                        <a:rPr lang="en-ZA" sz="1100" dirty="0" smtClean="0">
                          <a:effectLst/>
                        </a:rPr>
                        <a:t>space</a:t>
                      </a:r>
                      <a:r>
                        <a:rPr lang="en-ZA" sz="1100" baseline="0" dirty="0" smtClean="0">
                          <a:effectLst/>
                        </a:rPr>
                        <a:t> </a:t>
                      </a:r>
                      <a:r>
                        <a:rPr lang="en-ZA" sz="1100" dirty="0" smtClean="0">
                          <a:effectLst/>
                        </a:rPr>
                        <a:t>to accommodate</a:t>
                      </a:r>
                      <a:r>
                        <a:rPr lang="en-ZA" sz="1100" baseline="0" dirty="0" smtClean="0">
                          <a:effectLst/>
                        </a:rPr>
                        <a:t> </a:t>
                      </a:r>
                      <a:r>
                        <a:rPr lang="en-ZA" sz="1100" dirty="0" smtClean="0">
                          <a:effectLst/>
                        </a:rPr>
                        <a:t>exhibition </a:t>
                      </a:r>
                      <a:r>
                        <a:rPr lang="en-ZA" sz="1100" dirty="0">
                          <a:effectLst/>
                        </a:rPr>
                        <a:t>and </a:t>
                      </a:r>
                      <a:r>
                        <a:rPr lang="en-ZA" sz="1100" dirty="0" smtClean="0">
                          <a:effectLst/>
                        </a:rPr>
                        <a:t>executive</a:t>
                      </a:r>
                      <a:r>
                        <a:rPr lang="en-ZA" sz="1100" baseline="0" dirty="0" smtClean="0">
                          <a:effectLst/>
                        </a:rPr>
                        <a:t> </a:t>
                      </a:r>
                      <a:r>
                        <a:rPr lang="en-ZA" sz="1100" dirty="0" smtClean="0">
                          <a:effectLst/>
                        </a:rPr>
                        <a:t>office </a:t>
                      </a:r>
                      <a:r>
                        <a:rPr lang="en-ZA" sz="1100" dirty="0">
                          <a:effectLst/>
                        </a:rPr>
                        <a:t>space, Fire </a:t>
                      </a:r>
                      <a:r>
                        <a:rPr lang="en-ZA" sz="1100" dirty="0" smtClean="0">
                          <a:effectLst/>
                        </a:rPr>
                        <a:t>and</a:t>
                      </a:r>
                      <a:r>
                        <a:rPr lang="en-ZA" sz="1100" baseline="0" dirty="0" smtClean="0">
                          <a:effectLst/>
                        </a:rPr>
                        <a:t> </a:t>
                      </a:r>
                      <a:r>
                        <a:rPr lang="en-ZA" sz="1100" dirty="0" smtClean="0">
                          <a:effectLst/>
                        </a:rPr>
                        <a:t>OHS </a:t>
                      </a:r>
                      <a:r>
                        <a:rPr lang="en-ZA" sz="1100" dirty="0">
                          <a:effectLst/>
                        </a:rPr>
                        <a:t>compliance</a:t>
                      </a:r>
                      <a:endParaRPr lang="en-ZA"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pPr>
                      <a:r>
                        <a:rPr lang="en-ZA" sz="1100" dirty="0" smtClean="0">
                          <a:effectLst/>
                        </a:rPr>
                        <a:t>1 </a:t>
                      </a:r>
                      <a:r>
                        <a:rPr lang="en-ZA" sz="1100" dirty="0">
                          <a:effectLst/>
                        </a:rPr>
                        <a:t>400 000,00</a:t>
                      </a:r>
                      <a:endParaRPr lang="en-ZA"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pPr>
                      <a:r>
                        <a:rPr lang="en-ZA" sz="1100" dirty="0" smtClean="0">
                          <a:effectLst/>
                        </a:rPr>
                        <a:t>2 </a:t>
                      </a:r>
                      <a:r>
                        <a:rPr lang="en-ZA" sz="1100" dirty="0">
                          <a:effectLst/>
                        </a:rPr>
                        <a:t>000 000,00</a:t>
                      </a:r>
                      <a:endParaRPr lang="en-ZA"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pPr>
                      <a:r>
                        <a:rPr lang="en-ZA" sz="1100" dirty="0" smtClean="0">
                          <a:effectLst/>
                        </a:rPr>
                        <a:t>1 </a:t>
                      </a:r>
                      <a:r>
                        <a:rPr lang="en-ZA" sz="1100" dirty="0">
                          <a:effectLst/>
                        </a:rPr>
                        <a:t>000 000,00</a:t>
                      </a:r>
                      <a:endParaRPr lang="en-ZA" sz="1100" dirty="0">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7"/>
                  </a:ext>
                </a:extLst>
              </a:tr>
              <a:tr h="225147">
                <a:tc>
                  <a:txBody>
                    <a:bodyPr/>
                    <a:lstStyle/>
                    <a:p>
                      <a:pPr marL="0" marR="0">
                        <a:lnSpc>
                          <a:spcPct val="115000"/>
                        </a:lnSpc>
                        <a:spcBef>
                          <a:spcPts val="0"/>
                        </a:spcBef>
                        <a:spcAft>
                          <a:spcPts val="0"/>
                        </a:spcAft>
                      </a:pPr>
                      <a:r>
                        <a:rPr lang="en-ZA" sz="1100" dirty="0">
                          <a:effectLst/>
                        </a:rPr>
                        <a:t>Mayibuye </a:t>
                      </a:r>
                      <a:r>
                        <a:rPr lang="en-ZA" sz="1100" dirty="0" smtClean="0">
                          <a:effectLst/>
                        </a:rPr>
                        <a:t>Archives</a:t>
                      </a:r>
                      <a:r>
                        <a:rPr lang="en-ZA" sz="1100" baseline="0" dirty="0" smtClean="0">
                          <a:effectLst/>
                        </a:rPr>
                        <a:t> </a:t>
                      </a:r>
                      <a:r>
                        <a:rPr lang="en-ZA" sz="1100" dirty="0" smtClean="0">
                          <a:effectLst/>
                        </a:rPr>
                        <a:t>alternative</a:t>
                      </a:r>
                      <a:r>
                        <a:rPr lang="en-ZA" sz="1100" baseline="0" dirty="0" smtClean="0">
                          <a:effectLst/>
                        </a:rPr>
                        <a:t> </a:t>
                      </a:r>
                      <a:r>
                        <a:rPr lang="en-ZA" sz="1100" dirty="0" smtClean="0">
                          <a:effectLst/>
                        </a:rPr>
                        <a:t>accommodation</a:t>
                      </a:r>
                      <a:endParaRPr lang="en-ZA" sz="1100" b="1"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pPr>
                      <a:r>
                        <a:rPr lang="en-ZA" sz="1100" dirty="0" smtClean="0">
                          <a:effectLst/>
                        </a:rPr>
                        <a:t>1 </a:t>
                      </a:r>
                      <a:r>
                        <a:rPr lang="en-ZA" sz="1100" dirty="0">
                          <a:effectLst/>
                        </a:rPr>
                        <a:t>500 000,00</a:t>
                      </a:r>
                      <a:endParaRPr lang="en-ZA"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pPr>
                      <a:r>
                        <a:rPr lang="en-ZA" sz="1100" dirty="0" smtClean="0">
                          <a:effectLst/>
                        </a:rPr>
                        <a:t>15 </a:t>
                      </a:r>
                      <a:r>
                        <a:rPr lang="en-ZA" sz="1100" dirty="0">
                          <a:effectLst/>
                        </a:rPr>
                        <a:t>000 000,00</a:t>
                      </a:r>
                      <a:endParaRPr lang="en-ZA"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pPr>
                      <a:r>
                        <a:rPr lang="en-US" sz="1100" dirty="0" smtClean="0">
                          <a:effectLst/>
                        </a:rPr>
                        <a:t>3</a:t>
                      </a:r>
                      <a:r>
                        <a:rPr lang="en-US" sz="1100" dirty="0">
                          <a:effectLst/>
                        </a:rPr>
                        <a:t> 522 000.00</a:t>
                      </a:r>
                      <a:endParaRPr lang="en-ZA" sz="1100" dirty="0">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8"/>
                  </a:ext>
                </a:extLst>
              </a:tr>
              <a:tr h="455104">
                <a:tc>
                  <a:txBody>
                    <a:bodyPr/>
                    <a:lstStyle/>
                    <a:p>
                      <a:pPr marL="0" marR="0">
                        <a:lnSpc>
                          <a:spcPct val="115000"/>
                        </a:lnSpc>
                        <a:spcBef>
                          <a:spcPts val="0"/>
                        </a:spcBef>
                        <a:spcAft>
                          <a:spcPts val="0"/>
                        </a:spcAft>
                      </a:pPr>
                      <a:r>
                        <a:rPr lang="en-ZA" sz="1100" dirty="0">
                          <a:effectLst/>
                        </a:rPr>
                        <a:t>Refurbishment of </a:t>
                      </a:r>
                      <a:r>
                        <a:rPr lang="en-ZA" sz="1100" dirty="0" smtClean="0">
                          <a:effectLst/>
                        </a:rPr>
                        <a:t>the</a:t>
                      </a:r>
                      <a:r>
                        <a:rPr lang="en-ZA" sz="1100" baseline="0" dirty="0" smtClean="0">
                          <a:effectLst/>
                        </a:rPr>
                        <a:t> </a:t>
                      </a:r>
                      <a:r>
                        <a:rPr lang="en-ZA" sz="1100" dirty="0" smtClean="0">
                          <a:effectLst/>
                        </a:rPr>
                        <a:t>single quarters (Block </a:t>
                      </a:r>
                      <a:r>
                        <a:rPr lang="en-ZA" sz="1100" dirty="0">
                          <a:effectLst/>
                        </a:rPr>
                        <a:t>A </a:t>
                      </a:r>
                      <a:r>
                        <a:rPr lang="en-ZA" sz="1100" dirty="0" smtClean="0">
                          <a:effectLst/>
                        </a:rPr>
                        <a:t>&amp;</a:t>
                      </a:r>
                      <a:r>
                        <a:rPr lang="en-ZA" sz="1100" baseline="0" dirty="0" smtClean="0">
                          <a:effectLst/>
                        </a:rPr>
                        <a:t> </a:t>
                      </a:r>
                      <a:r>
                        <a:rPr lang="en-ZA" sz="1100" dirty="0" smtClean="0">
                          <a:effectLst/>
                        </a:rPr>
                        <a:t>B):</a:t>
                      </a:r>
                      <a:r>
                        <a:rPr lang="en-ZA" sz="1100" baseline="0" dirty="0" smtClean="0">
                          <a:effectLst/>
                        </a:rPr>
                        <a:t> </a:t>
                      </a:r>
                      <a:r>
                        <a:rPr lang="en-ZA" sz="1100" dirty="0" smtClean="0">
                          <a:effectLst/>
                        </a:rPr>
                        <a:t>R6 </a:t>
                      </a:r>
                      <a:r>
                        <a:rPr lang="en-ZA" sz="1100" dirty="0">
                          <a:effectLst/>
                        </a:rPr>
                        <a:t>200 000,00 Allocation reprioritised to </a:t>
                      </a:r>
                      <a:r>
                        <a:rPr lang="en-ZA" sz="1100" dirty="0" smtClean="0">
                          <a:effectLst/>
                        </a:rPr>
                        <a:t>the</a:t>
                      </a:r>
                      <a:r>
                        <a:rPr lang="en-ZA" sz="1100" baseline="0" dirty="0" smtClean="0">
                          <a:effectLst/>
                        </a:rPr>
                        <a:t> </a:t>
                      </a:r>
                      <a:r>
                        <a:rPr lang="en-ZA" sz="1100" dirty="0" smtClean="0">
                          <a:effectLst/>
                        </a:rPr>
                        <a:t>refurbishment</a:t>
                      </a:r>
                      <a:endParaRPr lang="en-ZA"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pPr>
                      <a:r>
                        <a:rPr lang="en-ZA" sz="1100" dirty="0" smtClean="0">
                          <a:effectLst/>
                        </a:rPr>
                        <a:t>0</a:t>
                      </a:r>
                      <a:endParaRPr lang="en-ZA"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pPr>
                      <a:r>
                        <a:rPr lang="en-ZA" sz="1100" dirty="0" smtClean="0">
                          <a:effectLst/>
                        </a:rPr>
                        <a:t>6 </a:t>
                      </a:r>
                      <a:r>
                        <a:rPr lang="en-ZA" sz="1100" dirty="0">
                          <a:effectLst/>
                        </a:rPr>
                        <a:t>200 000,00</a:t>
                      </a:r>
                      <a:endParaRPr lang="en-ZA"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pPr>
                      <a:r>
                        <a:rPr lang="en-US" sz="1100" dirty="0" smtClean="0">
                          <a:effectLst/>
                        </a:rPr>
                        <a:t>0</a:t>
                      </a:r>
                      <a:endParaRPr lang="en-ZA" sz="1100" dirty="0">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9"/>
                  </a:ext>
                </a:extLst>
              </a:tr>
              <a:tr h="258454">
                <a:tc>
                  <a:txBody>
                    <a:bodyPr/>
                    <a:lstStyle/>
                    <a:p>
                      <a:pPr marL="0" marR="0">
                        <a:lnSpc>
                          <a:spcPct val="115000"/>
                        </a:lnSpc>
                        <a:spcBef>
                          <a:spcPts val="0"/>
                        </a:spcBef>
                        <a:spcAft>
                          <a:spcPts val="0"/>
                        </a:spcAft>
                      </a:pPr>
                      <a:r>
                        <a:rPr lang="en-ZA" sz="1100" dirty="0">
                          <a:effectLst/>
                        </a:rPr>
                        <a:t>Refurbishment of the </a:t>
                      </a:r>
                      <a:r>
                        <a:rPr lang="en-ZA" sz="1100" dirty="0" smtClean="0">
                          <a:effectLst/>
                        </a:rPr>
                        <a:t>Ou</a:t>
                      </a:r>
                      <a:r>
                        <a:rPr lang="en-ZA" sz="1100" baseline="0" dirty="0" smtClean="0">
                          <a:effectLst/>
                        </a:rPr>
                        <a:t> </a:t>
                      </a:r>
                      <a:r>
                        <a:rPr lang="en-ZA" sz="1100" dirty="0" smtClean="0">
                          <a:effectLst/>
                        </a:rPr>
                        <a:t>Tronk </a:t>
                      </a:r>
                      <a:r>
                        <a:rPr lang="en-ZA" sz="1100" dirty="0">
                          <a:effectLst/>
                        </a:rPr>
                        <a:t>as part of </a:t>
                      </a:r>
                      <a:r>
                        <a:rPr lang="en-ZA" sz="1100" dirty="0" smtClean="0">
                          <a:effectLst/>
                        </a:rPr>
                        <a:t>the</a:t>
                      </a:r>
                      <a:r>
                        <a:rPr lang="en-ZA" sz="1100" baseline="0" dirty="0" smtClean="0">
                          <a:effectLst/>
                        </a:rPr>
                        <a:t> </a:t>
                      </a:r>
                      <a:r>
                        <a:rPr lang="en-ZA" sz="1100" dirty="0" smtClean="0">
                          <a:effectLst/>
                        </a:rPr>
                        <a:t>Interpretation</a:t>
                      </a:r>
                      <a:endParaRPr lang="en-ZA" sz="1100" b="1"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pPr>
                      <a:r>
                        <a:rPr lang="en-ZA" sz="1100" dirty="0" smtClean="0">
                          <a:effectLst/>
                        </a:rPr>
                        <a:t>0</a:t>
                      </a:r>
                      <a:endParaRPr lang="en-ZA"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pPr>
                      <a:r>
                        <a:rPr lang="en-ZA" sz="1100" dirty="0" smtClean="0">
                          <a:effectLst/>
                        </a:rPr>
                        <a:t>2 </a:t>
                      </a:r>
                      <a:r>
                        <a:rPr lang="en-ZA" sz="1100" dirty="0">
                          <a:effectLst/>
                        </a:rPr>
                        <a:t>000 000,00</a:t>
                      </a:r>
                      <a:endParaRPr lang="en-ZA"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pPr>
                      <a:r>
                        <a:rPr lang="en-ZA" sz="1100" dirty="0" smtClean="0">
                          <a:effectLst/>
                        </a:rPr>
                        <a:t>1 </a:t>
                      </a:r>
                      <a:r>
                        <a:rPr lang="en-ZA" sz="1100" dirty="0">
                          <a:effectLst/>
                        </a:rPr>
                        <a:t>000 000,00</a:t>
                      </a:r>
                      <a:endParaRPr lang="en-ZA" sz="1100" dirty="0">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10"/>
                  </a:ext>
                </a:extLst>
              </a:tr>
              <a:tr h="229745">
                <a:tc>
                  <a:txBody>
                    <a:bodyPr/>
                    <a:lstStyle/>
                    <a:p>
                      <a:pPr marL="0" marR="0">
                        <a:lnSpc>
                          <a:spcPct val="115000"/>
                        </a:lnSpc>
                        <a:spcBef>
                          <a:spcPts val="0"/>
                        </a:spcBef>
                        <a:spcAft>
                          <a:spcPts val="0"/>
                        </a:spcAft>
                      </a:pPr>
                      <a:r>
                        <a:rPr lang="en-ZA" sz="1100" dirty="0">
                          <a:effectLst/>
                        </a:rPr>
                        <a:t>Conditional assessment of </a:t>
                      </a:r>
                      <a:r>
                        <a:rPr lang="en-ZA" sz="1100" dirty="0" smtClean="0">
                          <a:effectLst/>
                        </a:rPr>
                        <a:t>existing</a:t>
                      </a:r>
                      <a:r>
                        <a:rPr lang="en-ZA" sz="1100" baseline="0" dirty="0" smtClean="0">
                          <a:effectLst/>
                        </a:rPr>
                        <a:t> </a:t>
                      </a:r>
                      <a:r>
                        <a:rPr lang="en-ZA" sz="1100" dirty="0" smtClean="0">
                          <a:effectLst/>
                        </a:rPr>
                        <a:t>buildings </a:t>
                      </a:r>
                      <a:r>
                        <a:rPr lang="en-ZA" sz="1100" dirty="0">
                          <a:effectLst/>
                        </a:rPr>
                        <a:t>and structures.</a:t>
                      </a:r>
                      <a:endParaRPr lang="en-ZA" sz="1100" b="1"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pPr>
                      <a:r>
                        <a:rPr lang="en-ZA" sz="1100" dirty="0" smtClean="0">
                          <a:effectLst/>
                        </a:rPr>
                        <a:t>0</a:t>
                      </a:r>
                      <a:endParaRPr lang="en-ZA"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pPr>
                      <a:r>
                        <a:rPr lang="en-ZA" sz="1100" dirty="0" smtClean="0">
                          <a:effectLst/>
                        </a:rPr>
                        <a:t>0</a:t>
                      </a:r>
                      <a:endParaRPr lang="en-ZA"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pPr>
                      <a:r>
                        <a:rPr lang="en-ZA" sz="1100" dirty="0" smtClean="0">
                          <a:effectLst/>
                        </a:rPr>
                        <a:t>1 </a:t>
                      </a:r>
                      <a:r>
                        <a:rPr lang="en-ZA" sz="1100" dirty="0">
                          <a:effectLst/>
                        </a:rPr>
                        <a:t>500 000,00</a:t>
                      </a:r>
                      <a:endParaRPr lang="en-ZA" sz="1100" dirty="0">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11"/>
                  </a:ext>
                </a:extLst>
              </a:tr>
              <a:tr h="229745">
                <a:tc>
                  <a:txBody>
                    <a:bodyPr/>
                    <a:lstStyle/>
                    <a:p>
                      <a:pPr marL="0" marR="0">
                        <a:lnSpc>
                          <a:spcPct val="115000"/>
                        </a:lnSpc>
                        <a:spcBef>
                          <a:spcPts val="0"/>
                        </a:spcBef>
                        <a:spcAft>
                          <a:spcPts val="0"/>
                        </a:spcAft>
                      </a:pPr>
                      <a:r>
                        <a:rPr lang="en-US" sz="1100" b="1" dirty="0" smtClean="0">
                          <a:effectLst/>
                          <a:latin typeface="Arial" panose="020B0604020202020204" pitchFamily="34" charset="0"/>
                          <a:ea typeface="Calibri"/>
                          <a:cs typeface="Arial" panose="020B0604020202020204" pitchFamily="34" charset="0"/>
                        </a:rPr>
                        <a:t>TOTALS</a:t>
                      </a:r>
                      <a:endParaRPr lang="en-ZA" sz="1100" b="1"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pPr>
                      <a:r>
                        <a:rPr lang="en-US" sz="1100" dirty="0" smtClean="0">
                          <a:effectLst/>
                          <a:latin typeface="Arial" panose="020B0604020202020204" pitchFamily="34" charset="0"/>
                          <a:ea typeface="Calibri"/>
                          <a:cs typeface="Arial" panose="020B0604020202020204" pitchFamily="34" charset="0"/>
                        </a:rPr>
                        <a:t>34 900 000</a:t>
                      </a:r>
                      <a:endParaRPr lang="en-ZA"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pPr>
                      <a:r>
                        <a:rPr lang="en-US" sz="1100" dirty="0" smtClean="0">
                          <a:effectLst/>
                          <a:latin typeface="Arial" panose="020B0604020202020204" pitchFamily="34" charset="0"/>
                          <a:ea typeface="Calibri"/>
                          <a:cs typeface="Arial" panose="020B0604020202020204" pitchFamily="34" charset="0"/>
                        </a:rPr>
                        <a:t>37 825 000</a:t>
                      </a:r>
                      <a:endParaRPr lang="en-ZA"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pPr>
                      <a:r>
                        <a:rPr lang="en-US" sz="1100" dirty="0" smtClean="0">
                          <a:effectLst/>
                          <a:latin typeface="Arial" panose="020B0604020202020204" pitchFamily="34" charset="0"/>
                          <a:ea typeface="Calibri"/>
                          <a:cs typeface="Arial" panose="020B0604020202020204" pitchFamily="34" charset="0"/>
                        </a:rPr>
                        <a:t>8 722 000</a:t>
                      </a:r>
                      <a:endParaRPr lang="en-ZA" sz="1100" dirty="0">
                        <a:effectLst/>
                        <a:latin typeface="Arial" panose="020B0604020202020204" pitchFamily="34" charset="0"/>
                        <a:ea typeface="Calibri"/>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xmlns="" val="3425869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712968" cy="504056"/>
          </a:xfrm>
        </p:spPr>
        <p:txBody>
          <a:bodyPr>
            <a:noAutofit/>
          </a:bodyPr>
          <a:lstStyle/>
          <a:p>
            <a:pPr algn="ctr"/>
            <a:r>
              <a:rPr lang="en-US" dirty="0" smtClean="0">
                <a:latin typeface="Arial" panose="020B0604020202020204" pitchFamily="34" charset="0"/>
                <a:cs typeface="Arial" panose="020B0604020202020204" pitchFamily="34" charset="0"/>
              </a:rPr>
              <a:t>RIM STATE OF READINESS</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en-ZA"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1521" y="620688"/>
            <a:ext cx="8712968" cy="5472608"/>
          </a:xfrm>
        </p:spPr>
        <p:txBody>
          <a:bodyPr>
            <a:noAutofit/>
          </a:bodyPr>
          <a:lstStyle/>
          <a:p>
            <a:r>
              <a:rPr lang="en-GB" sz="1800" b="0" dirty="0" smtClean="0">
                <a:solidFill>
                  <a:schemeClr val="tx1"/>
                </a:solidFill>
                <a:latin typeface="Arial" panose="020B0604020202020204" pitchFamily="34" charset="0"/>
                <a:cs typeface="Arial" panose="020B0604020202020204" pitchFamily="34" charset="0"/>
              </a:rPr>
              <a:t>RIM has proposed to DAC/ DPW to be the Implementing Agent for DPW for FM services and Capex projects. (DAC has already indicated the willingness to allow RIM to implement the capex projects as the funds were already transferred to RIM and RIM has demonstrated capacity to manage the projects). </a:t>
            </a:r>
          </a:p>
          <a:p>
            <a:r>
              <a:rPr lang="en-GB" sz="1800" b="0" dirty="0" smtClean="0">
                <a:solidFill>
                  <a:schemeClr val="tx1"/>
                </a:solidFill>
                <a:latin typeface="Arial" panose="020B0604020202020204" pitchFamily="34" charset="0"/>
                <a:cs typeface="Arial" panose="020B0604020202020204" pitchFamily="34" charset="0"/>
              </a:rPr>
              <a:t>This is based on the overall experience that RIM has had with infrastructure and the decision taken by RIM’s Council to established </a:t>
            </a:r>
            <a:r>
              <a:rPr lang="en-GB" sz="1800" b="0" dirty="0">
                <a:solidFill>
                  <a:schemeClr val="tx1"/>
                </a:solidFill>
                <a:latin typeface="Arial" panose="020B0604020202020204" pitchFamily="34" charset="0"/>
                <a:cs typeface="Arial" panose="020B0604020202020204" pitchFamily="34" charset="0"/>
              </a:rPr>
              <a:t>a fully-fledged Infrastructure and Facilities Management Department </a:t>
            </a:r>
            <a:r>
              <a:rPr lang="en-GB" sz="1800" b="0" dirty="0" smtClean="0">
                <a:solidFill>
                  <a:schemeClr val="tx1"/>
                </a:solidFill>
                <a:latin typeface="Arial" panose="020B0604020202020204" pitchFamily="34" charset="0"/>
                <a:cs typeface="Arial" panose="020B0604020202020204" pitchFamily="34" charset="0"/>
              </a:rPr>
              <a:t>to address the islands complex infrastructure requirements.</a:t>
            </a:r>
          </a:p>
          <a:p>
            <a:r>
              <a:rPr lang="en-GB" sz="1800" b="0" dirty="0" smtClean="0">
                <a:solidFill>
                  <a:schemeClr val="tx1"/>
                </a:solidFill>
                <a:latin typeface="Arial" panose="020B0604020202020204" pitchFamily="34" charset="0"/>
                <a:cs typeface="Arial" panose="020B0604020202020204" pitchFamily="34" charset="0"/>
              </a:rPr>
              <a:t>RIM’s </a:t>
            </a:r>
            <a:r>
              <a:rPr lang="en-GB" sz="1800" b="0" dirty="0">
                <a:solidFill>
                  <a:schemeClr val="tx1"/>
                </a:solidFill>
                <a:latin typeface="Arial" panose="020B0604020202020204" pitchFamily="34" charset="0"/>
                <a:cs typeface="Arial" panose="020B0604020202020204" pitchFamily="34" charset="0"/>
              </a:rPr>
              <a:t>organisational structure in relation to Infrastructure and Facilities Management, </a:t>
            </a:r>
            <a:r>
              <a:rPr lang="en-GB" sz="1800" b="0" dirty="0" smtClean="0">
                <a:solidFill>
                  <a:schemeClr val="tx1"/>
                </a:solidFill>
                <a:latin typeface="Arial" panose="020B0604020202020204" pitchFamily="34" charset="0"/>
                <a:cs typeface="Arial" panose="020B0604020202020204" pitchFamily="34" charset="0"/>
              </a:rPr>
              <a:t>is in place as outlined below. </a:t>
            </a:r>
          </a:p>
          <a:p>
            <a:r>
              <a:rPr lang="en-GB" sz="1800" b="0" dirty="0" smtClean="0">
                <a:solidFill>
                  <a:schemeClr val="tx1"/>
                </a:solidFill>
                <a:latin typeface="Arial" panose="020B0604020202020204" pitchFamily="34" charset="0"/>
                <a:cs typeface="Arial" panose="020B0604020202020204" pitchFamily="34" charset="0"/>
              </a:rPr>
              <a:t>The structure derives direct support from the Heritage (GIS and conservation management) and Finance (procurement). </a:t>
            </a:r>
            <a:endParaRPr lang="en-US" sz="1800" b="0" dirty="0">
              <a:solidFill>
                <a:schemeClr val="tx1"/>
              </a:solidFill>
              <a:latin typeface="Arial" panose="020B0604020202020204" pitchFamily="34" charset="0"/>
              <a:cs typeface="Arial" panose="020B0604020202020204" pitchFamily="34" charset="0"/>
            </a:endParaRPr>
          </a:p>
          <a:p>
            <a:r>
              <a:rPr lang="en-GB" sz="1800" b="0" dirty="0" smtClean="0">
                <a:solidFill>
                  <a:schemeClr val="tx1"/>
                </a:solidFill>
                <a:latin typeface="Arial" panose="020B0604020202020204" pitchFamily="34" charset="0"/>
                <a:cs typeface="Arial" panose="020B0604020202020204" pitchFamily="34" charset="0"/>
              </a:rPr>
              <a:t>A guideline of this proposed arrangement in draft format is in discussion with DPW and DAC, it outlines RIM’s State of Readiness for the implementation of Infrastructure projects</a:t>
            </a:r>
          </a:p>
          <a:p>
            <a:r>
              <a:rPr lang="en-GB" sz="1800" b="0" dirty="0" smtClean="0">
                <a:solidFill>
                  <a:schemeClr val="tx1"/>
                </a:solidFill>
                <a:latin typeface="Arial" panose="020B0604020202020204" pitchFamily="34" charset="0"/>
                <a:cs typeface="Arial" panose="020B0604020202020204" pitchFamily="34" charset="0"/>
              </a:rPr>
              <a:t>RIM has already tested the structure in facilitating 3</a:t>
            </a:r>
            <a:r>
              <a:rPr lang="en-GB" sz="1800" b="0" baseline="30000" dirty="0" smtClean="0">
                <a:solidFill>
                  <a:schemeClr val="tx1"/>
                </a:solidFill>
                <a:latin typeface="Arial" panose="020B0604020202020204" pitchFamily="34" charset="0"/>
                <a:cs typeface="Arial" panose="020B0604020202020204" pitchFamily="34" charset="0"/>
              </a:rPr>
              <a:t>rd</a:t>
            </a:r>
            <a:r>
              <a:rPr lang="en-GB" sz="1800" b="0" dirty="0" smtClean="0">
                <a:solidFill>
                  <a:schemeClr val="tx1"/>
                </a:solidFill>
                <a:latin typeface="Arial" panose="020B0604020202020204" pitchFamily="34" charset="0"/>
                <a:cs typeface="Arial" panose="020B0604020202020204" pitchFamily="34" charset="0"/>
              </a:rPr>
              <a:t> party funded projects such as the PV and battery power plant design installation and the Lotto funded memorialisation projects that resulted in the restoration of the harbour wall and buildings amongst others.</a:t>
            </a:r>
          </a:p>
        </p:txBody>
      </p:sp>
      <p:sp>
        <p:nvSpPr>
          <p:cNvPr id="5" name="Slide Number Placeholder 1"/>
          <p:cNvSpPr>
            <a:spLocks noGrp="1"/>
          </p:cNvSpPr>
          <p:nvPr>
            <p:ph type="sldNum" sz="quarter" idx="4"/>
          </p:nvPr>
        </p:nvSpPr>
        <p:spPr>
          <a:xfrm>
            <a:off x="8077200" y="6172200"/>
            <a:ext cx="609600" cy="365125"/>
          </a:xfrm>
        </p:spPr>
        <p:txBody>
          <a:bodyPr/>
          <a:lstStyle/>
          <a:p>
            <a:fld id="{3E4CC721-C717-4376-B6D6-9DC11BC22B18}" type="slidenum">
              <a:rPr lang="en-ZA" sz="1200" b="1" smtClean="0">
                <a:latin typeface="Arial" panose="020B0604020202020204" pitchFamily="34" charset="0"/>
                <a:cs typeface="Arial" panose="020B0604020202020204" pitchFamily="34" charset="0"/>
              </a:rPr>
              <a:pPr/>
              <a:t>24</a:t>
            </a:fld>
            <a:endParaRPr lang="en-ZA" sz="12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2520433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712968" cy="504056"/>
          </a:xfrm>
        </p:spPr>
        <p:txBody>
          <a:bodyPr>
            <a:noAutofit/>
          </a:bodyPr>
          <a:lstStyle/>
          <a:p>
            <a:pPr algn="ctr"/>
            <a:r>
              <a:rPr lang="en-US" dirty="0" smtClean="0">
                <a:latin typeface="Arial" panose="020B0604020202020204" pitchFamily="34" charset="0"/>
                <a:cs typeface="Arial" panose="020B0604020202020204" pitchFamily="34" charset="0"/>
              </a:rPr>
              <a:t>RIM STATE OF READINESS</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en-ZA" dirty="0">
              <a:latin typeface="Arial" panose="020B0604020202020204" pitchFamily="34" charset="0"/>
              <a:cs typeface="Arial" panose="020B0604020202020204" pitchFamily="34" charset="0"/>
            </a:endParaRPr>
          </a:p>
        </p:txBody>
      </p:sp>
      <p:sp>
        <p:nvSpPr>
          <p:cNvPr id="5" name="Slide Number Placeholder 1"/>
          <p:cNvSpPr>
            <a:spLocks noGrp="1"/>
          </p:cNvSpPr>
          <p:nvPr>
            <p:ph type="sldNum" sz="quarter" idx="4"/>
          </p:nvPr>
        </p:nvSpPr>
        <p:spPr>
          <a:xfrm>
            <a:off x="8077200" y="6172200"/>
            <a:ext cx="609600" cy="365125"/>
          </a:xfrm>
        </p:spPr>
        <p:txBody>
          <a:bodyPr/>
          <a:lstStyle/>
          <a:p>
            <a:fld id="{3E4CC721-C717-4376-B6D6-9DC11BC22B18}" type="slidenum">
              <a:rPr lang="en-ZA" sz="1200" b="1" smtClean="0">
                <a:latin typeface="Arial" panose="020B0604020202020204" pitchFamily="34" charset="0"/>
                <a:cs typeface="Arial" panose="020B0604020202020204" pitchFamily="34" charset="0"/>
              </a:rPr>
              <a:pPr/>
              <a:t>25</a:t>
            </a:fld>
            <a:endParaRPr lang="en-ZA" sz="1200" b="1" dirty="0" smtClean="0">
              <a:latin typeface="Arial" panose="020B0604020202020204" pitchFamily="34" charset="0"/>
              <a:cs typeface="Arial" panose="020B0604020202020204" pitchFamily="34" charset="0"/>
            </a:endParaRPr>
          </a:p>
        </p:txBody>
      </p:sp>
      <p:pic>
        <p:nvPicPr>
          <p:cNvPr id="6" name="Picture 5"/>
          <p:cNvPicPr/>
          <p:nvPr/>
        </p:nvPicPr>
        <p:blipFill rotWithShape="1">
          <a:blip r:embed="rId2" cstate="print">
            <a:extLst>
              <a:ext uri="{28A0092B-C50C-407E-A947-70E740481C1C}">
                <a14:useLocalDpi xmlns:a14="http://schemas.microsoft.com/office/drawing/2010/main" xmlns="" val="0"/>
              </a:ext>
            </a:extLst>
          </a:blip>
          <a:srcRect l="18308" r="18474"/>
          <a:stretch/>
        </p:blipFill>
        <p:spPr bwMode="auto">
          <a:xfrm>
            <a:off x="251520" y="1484784"/>
            <a:ext cx="4804276" cy="3528392"/>
          </a:xfrm>
          <a:prstGeom prst="rect">
            <a:avLst/>
          </a:prstGeom>
          <a:noFill/>
          <a:ln>
            <a:noFill/>
          </a:ln>
          <a:extLst>
            <a:ext uri="{53640926-AAD7-44D8-BBD7-CCE9431645EC}">
              <a14:shadowObscured xmlns:a14="http://schemas.microsoft.com/office/drawing/2010/main" xmlns=""/>
            </a:ext>
          </a:extLst>
        </p:spPr>
      </p:pic>
      <p:pic>
        <p:nvPicPr>
          <p:cNvPr id="8" name="Picture 7"/>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377619" y="1700808"/>
            <a:ext cx="3309181" cy="2304256"/>
          </a:xfrm>
          <a:prstGeom prst="rect">
            <a:avLst/>
          </a:prstGeom>
          <a:noFill/>
        </p:spPr>
      </p:pic>
    </p:spTree>
    <p:extLst>
      <p:ext uri="{BB962C8B-B14F-4D97-AF65-F5344CB8AC3E}">
        <p14:creationId xmlns:p14="http://schemas.microsoft.com/office/powerpoint/2010/main" xmlns="" val="34719566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712968" cy="864096"/>
          </a:xfrm>
        </p:spPr>
        <p:txBody>
          <a:bodyPr>
            <a:noAutofit/>
          </a:bodyPr>
          <a:lstStyle/>
          <a:p>
            <a:pPr algn="ctr"/>
            <a:r>
              <a:rPr lang="en-US" sz="2800" dirty="0">
                <a:latin typeface="Arial" panose="020B0604020202020204" pitchFamily="34" charset="0"/>
                <a:cs typeface="Arial" panose="020B0604020202020204" pitchFamily="34" charset="0"/>
              </a:rPr>
              <a:t>OVER ARCHING AGREEMENT </a:t>
            </a:r>
            <a:r>
              <a:rPr lang="en-US" sz="2800" dirty="0" smtClean="0">
                <a:latin typeface="Arial" panose="020B0604020202020204" pitchFamily="34" charset="0"/>
                <a:cs typeface="Arial" panose="020B0604020202020204" pitchFamily="34" charset="0"/>
              </a:rPr>
              <a:t>AMONGST </a:t>
            </a:r>
            <a:br>
              <a:rPr lang="en-US" sz="2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THE </a:t>
            </a:r>
            <a:r>
              <a:rPr lang="en-US" sz="2800" dirty="0">
                <a:latin typeface="Arial" panose="020B0604020202020204" pitchFamily="34" charset="0"/>
                <a:cs typeface="Arial" panose="020B0604020202020204" pitchFamily="34" charset="0"/>
              </a:rPr>
              <a:t>TRIPARTITE </a:t>
            </a:r>
            <a:r>
              <a:rPr lang="en-US" sz="2800" dirty="0" smtClean="0">
                <a:latin typeface="Arial" panose="020B0604020202020204" pitchFamily="34" charset="0"/>
                <a:cs typeface="Arial" panose="020B0604020202020204" pitchFamily="34" charset="0"/>
              </a:rPr>
              <a:t>MEMBERS</a:t>
            </a:r>
            <a:endParaRPr lang="en-ZA"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7504" y="1052736"/>
            <a:ext cx="8579296" cy="4968552"/>
          </a:xfrm>
        </p:spPr>
        <p:txBody>
          <a:bodyPr>
            <a:noAutofit/>
          </a:bodyPr>
          <a:lstStyle/>
          <a:p>
            <a:pPr marL="0" indent="0">
              <a:buNone/>
            </a:pPr>
            <a:r>
              <a:rPr lang="en-US" b="0" dirty="0" smtClean="0">
                <a:solidFill>
                  <a:schemeClr val="tx1"/>
                </a:solidFill>
                <a:latin typeface="+mj-lt"/>
              </a:rPr>
              <a:t>The following interim measures and interventions are results of meetings of the Tripartite parties to resolve their challenges and address RIM’s infrastructure needs:</a:t>
            </a:r>
          </a:p>
          <a:p>
            <a:pPr marL="0" indent="0">
              <a:buNone/>
            </a:pPr>
            <a:endParaRPr lang="en-US" dirty="0" smtClean="0">
              <a:solidFill>
                <a:schemeClr val="tx1"/>
              </a:solidFill>
              <a:latin typeface="+mj-lt"/>
            </a:endParaRPr>
          </a:p>
          <a:p>
            <a:pPr marL="0" indent="0">
              <a:buNone/>
            </a:pPr>
            <a:r>
              <a:rPr lang="en-US" dirty="0" smtClean="0">
                <a:solidFill>
                  <a:schemeClr val="tx1"/>
                </a:solidFill>
                <a:latin typeface="+mj-lt"/>
              </a:rPr>
              <a:t>FM measures and interventions:</a:t>
            </a:r>
          </a:p>
          <a:p>
            <a:r>
              <a:rPr lang="en-US" b="0" dirty="0" smtClean="0">
                <a:solidFill>
                  <a:schemeClr val="tx1"/>
                </a:solidFill>
                <a:latin typeface="+mj-lt"/>
              </a:rPr>
              <a:t>On RIM’s proposal assume the role of Implementing Agent for FM services: DPW has received and is processing the proposal with a view to give its outcome by the end of September 2018.  </a:t>
            </a:r>
          </a:p>
          <a:p>
            <a:r>
              <a:rPr lang="en-US" b="0" dirty="0" smtClean="0">
                <a:solidFill>
                  <a:schemeClr val="tx1"/>
                </a:solidFill>
                <a:latin typeface="+mj-lt"/>
              </a:rPr>
              <a:t>The CDC agreement will run its full course until 31</a:t>
            </a:r>
            <a:r>
              <a:rPr lang="en-US" b="0" baseline="30000" dirty="0" smtClean="0">
                <a:solidFill>
                  <a:schemeClr val="tx1"/>
                </a:solidFill>
                <a:latin typeface="+mj-lt"/>
              </a:rPr>
              <a:t>st</a:t>
            </a:r>
            <a:r>
              <a:rPr lang="en-US" b="0" dirty="0" smtClean="0">
                <a:solidFill>
                  <a:schemeClr val="tx1"/>
                </a:solidFill>
                <a:latin typeface="+mj-lt"/>
              </a:rPr>
              <a:t> March 2019.</a:t>
            </a:r>
          </a:p>
          <a:p>
            <a:r>
              <a:rPr lang="en-US" b="0" dirty="0" smtClean="0">
                <a:solidFill>
                  <a:schemeClr val="tx1"/>
                </a:solidFill>
                <a:latin typeface="+mj-lt"/>
              </a:rPr>
              <a:t>Horticulture services: Increase the horticulture contract workers from 5 to 13 with immediate effect. Funds for the 13 contract workers will be catered for under the FM budget until the end of the CDC contract</a:t>
            </a:r>
          </a:p>
          <a:p>
            <a:pPr marL="0" indent="0">
              <a:buNone/>
            </a:pPr>
            <a:endParaRPr lang="en-US" dirty="0" smtClean="0">
              <a:solidFill>
                <a:schemeClr val="tx1"/>
              </a:solidFill>
              <a:latin typeface="+mj-lt"/>
            </a:endParaRPr>
          </a:p>
          <a:p>
            <a:pPr marL="0" indent="0">
              <a:buNone/>
            </a:pPr>
            <a:r>
              <a:rPr lang="en-US" dirty="0" smtClean="0">
                <a:solidFill>
                  <a:schemeClr val="tx1"/>
                </a:solidFill>
                <a:latin typeface="+mj-lt"/>
              </a:rPr>
              <a:t>Capex </a:t>
            </a:r>
            <a:r>
              <a:rPr lang="en-US" dirty="0" smtClean="0">
                <a:solidFill>
                  <a:schemeClr val="tx1"/>
                </a:solidFill>
              </a:rPr>
              <a:t>measures </a:t>
            </a:r>
            <a:r>
              <a:rPr lang="en-US" dirty="0">
                <a:solidFill>
                  <a:schemeClr val="tx1"/>
                </a:solidFill>
              </a:rPr>
              <a:t>and </a:t>
            </a:r>
            <a:r>
              <a:rPr lang="en-US" dirty="0" smtClean="0">
                <a:solidFill>
                  <a:schemeClr val="tx1"/>
                </a:solidFill>
              </a:rPr>
              <a:t>interventions:</a:t>
            </a:r>
            <a:endParaRPr lang="en-US" dirty="0" smtClean="0">
              <a:solidFill>
                <a:schemeClr val="tx1"/>
              </a:solidFill>
              <a:latin typeface="+mj-lt"/>
            </a:endParaRPr>
          </a:p>
          <a:p>
            <a:r>
              <a:rPr lang="en-US" b="0" dirty="0">
                <a:solidFill>
                  <a:schemeClr val="tx1"/>
                </a:solidFill>
                <a:latin typeface="+mj-lt"/>
              </a:rPr>
              <a:t>C</a:t>
            </a:r>
            <a:r>
              <a:rPr lang="en-US" b="0" dirty="0" smtClean="0">
                <a:solidFill>
                  <a:schemeClr val="tx1"/>
                </a:solidFill>
                <a:latin typeface="+mj-lt"/>
              </a:rPr>
              <a:t>ondition assessment will be conducted for all the active and non active buildings on the island.</a:t>
            </a:r>
          </a:p>
          <a:p>
            <a:r>
              <a:rPr lang="en-US" b="0" dirty="0" smtClean="0">
                <a:solidFill>
                  <a:schemeClr val="tx1"/>
                </a:solidFill>
                <a:latin typeface="+mj-lt"/>
              </a:rPr>
              <a:t>A comprehensive rehabilitation plan will be developed and implemented for all the buildings, guided  by the condition assessment results.</a:t>
            </a:r>
          </a:p>
          <a:p>
            <a:r>
              <a:rPr lang="en-US" b="0" dirty="0" smtClean="0">
                <a:solidFill>
                  <a:schemeClr val="tx1"/>
                </a:solidFill>
                <a:latin typeface="+mj-lt"/>
              </a:rPr>
              <a:t>Rehabilitation implementation will be guided by RIM, noting compliance, health and safety and  the interpretation plan, and may necessitate temporary route closures for implementation plan.</a:t>
            </a:r>
          </a:p>
          <a:p>
            <a:r>
              <a:rPr lang="en-US" b="0" dirty="0" smtClean="0">
                <a:solidFill>
                  <a:schemeClr val="tx1"/>
                </a:solidFill>
                <a:latin typeface="+mj-lt"/>
              </a:rPr>
              <a:t>DPW remains the custodian of RIM infrastructure programme</a:t>
            </a:r>
          </a:p>
        </p:txBody>
      </p:sp>
      <p:sp>
        <p:nvSpPr>
          <p:cNvPr id="5" name="Slide Number Placeholder 1"/>
          <p:cNvSpPr>
            <a:spLocks noGrp="1"/>
          </p:cNvSpPr>
          <p:nvPr>
            <p:ph type="sldNum" sz="quarter" idx="4"/>
          </p:nvPr>
        </p:nvSpPr>
        <p:spPr>
          <a:xfrm>
            <a:off x="8077200" y="6172200"/>
            <a:ext cx="609600" cy="365125"/>
          </a:xfrm>
        </p:spPr>
        <p:txBody>
          <a:bodyPr/>
          <a:lstStyle/>
          <a:p>
            <a:fld id="{3E4CC721-C717-4376-B6D6-9DC11BC22B18}" type="slidenum">
              <a:rPr lang="en-ZA" sz="1200" b="1" smtClean="0">
                <a:latin typeface="Arial" panose="020B0604020202020204" pitchFamily="34" charset="0"/>
                <a:cs typeface="Arial" panose="020B0604020202020204" pitchFamily="34" charset="0"/>
              </a:rPr>
              <a:pPr/>
              <a:t>26</a:t>
            </a:fld>
            <a:endParaRPr lang="en-ZA" sz="12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8421997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712968" cy="504056"/>
          </a:xfrm>
        </p:spPr>
        <p:txBody>
          <a:bodyPr>
            <a:noAutofit/>
          </a:bodyPr>
          <a:lstStyle/>
          <a:p>
            <a:pPr algn="ctr"/>
            <a:r>
              <a:rPr lang="en-US" dirty="0" smtClean="0">
                <a:latin typeface="Arial" panose="020B0604020202020204" pitchFamily="34" charset="0"/>
                <a:cs typeface="Arial" panose="020B0604020202020204" pitchFamily="34" charset="0"/>
              </a:rPr>
              <a:t>CONCLUSION</a:t>
            </a:r>
            <a:endParaRPr lang="en-ZA"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7504" y="980728"/>
            <a:ext cx="8784976" cy="4464496"/>
          </a:xfrm>
        </p:spPr>
        <p:txBody>
          <a:bodyPr>
            <a:noAutofit/>
          </a:bodyPr>
          <a:lstStyle/>
          <a:p>
            <a:r>
              <a:rPr lang="en-GB" sz="2800" b="0" dirty="0" smtClean="0">
                <a:solidFill>
                  <a:schemeClr val="tx1"/>
                </a:solidFill>
                <a:latin typeface="Arial" panose="020B0604020202020204" pitchFamily="34" charset="0"/>
                <a:cs typeface="Arial" panose="020B0604020202020204" pitchFamily="34" charset="0"/>
              </a:rPr>
              <a:t>The Tripartite parties are in agreement that Robben </a:t>
            </a:r>
            <a:r>
              <a:rPr lang="en-GB" sz="2800" b="0" dirty="0">
                <a:solidFill>
                  <a:schemeClr val="tx1"/>
                </a:solidFill>
                <a:latin typeface="Arial" panose="020B0604020202020204" pitchFamily="34" charset="0"/>
                <a:cs typeface="Arial" panose="020B0604020202020204" pitchFamily="34" charset="0"/>
              </a:rPr>
              <a:t>Island’s </a:t>
            </a:r>
            <a:r>
              <a:rPr lang="en-GB" sz="2800" b="0" dirty="0" smtClean="0">
                <a:solidFill>
                  <a:schemeClr val="tx1"/>
                </a:solidFill>
                <a:latin typeface="Arial" panose="020B0604020202020204" pitchFamily="34" charset="0"/>
                <a:cs typeface="Arial" panose="020B0604020202020204" pitchFamily="34" charset="0"/>
              </a:rPr>
              <a:t>infrastructure must undergo comprehensive rehabilitation.</a:t>
            </a:r>
          </a:p>
          <a:p>
            <a:r>
              <a:rPr lang="en-GB" sz="2800" b="0" dirty="0" smtClean="0">
                <a:solidFill>
                  <a:schemeClr val="tx1"/>
                </a:solidFill>
                <a:latin typeface="Arial" panose="020B0604020202020204" pitchFamily="34" charset="0"/>
                <a:cs typeface="Arial" panose="020B0604020202020204" pitchFamily="34" charset="0"/>
              </a:rPr>
              <a:t>A detailed implementation plan will be finalised after the completion of the conditions assessment</a:t>
            </a:r>
            <a:r>
              <a:rPr lang="en-GB" sz="2800" b="0" dirty="0">
                <a:solidFill>
                  <a:schemeClr val="tx1"/>
                </a:solidFill>
                <a:latin typeface="Arial" panose="020B0604020202020204" pitchFamily="34" charset="0"/>
                <a:cs typeface="Arial" panose="020B0604020202020204" pitchFamily="34" charset="0"/>
              </a:rPr>
              <a:t>.</a:t>
            </a:r>
            <a:endParaRPr lang="en-GB" sz="2800" b="0" dirty="0" smtClean="0">
              <a:solidFill>
                <a:srgbClr val="FF0000"/>
              </a:solidFill>
              <a:latin typeface="Arial" panose="020B0604020202020204" pitchFamily="34" charset="0"/>
              <a:cs typeface="Arial" panose="020B0604020202020204" pitchFamily="34" charset="0"/>
            </a:endParaRPr>
          </a:p>
          <a:p>
            <a:r>
              <a:rPr lang="en-GB" sz="2800" b="0" dirty="0" smtClean="0">
                <a:solidFill>
                  <a:schemeClr val="tx1"/>
                </a:solidFill>
                <a:latin typeface="Arial" panose="020B0604020202020204" pitchFamily="34" charset="0"/>
                <a:cs typeface="Arial" panose="020B0604020202020204" pitchFamily="34" charset="0"/>
              </a:rPr>
              <a:t>Steercom will be resuscitated starting in September 2018 and will meet on a monthly basis.</a:t>
            </a:r>
          </a:p>
          <a:p>
            <a:r>
              <a:rPr lang="en-GB" sz="2800" b="0" dirty="0" smtClean="0">
                <a:solidFill>
                  <a:schemeClr val="tx1"/>
                </a:solidFill>
                <a:latin typeface="Arial" panose="020B0604020202020204" pitchFamily="34" charset="0"/>
                <a:cs typeface="Arial" panose="020B0604020202020204" pitchFamily="34" charset="0"/>
              </a:rPr>
              <a:t>DG to DG meetings to be held one per quarter to strengthen oversight and monitoring.</a:t>
            </a:r>
            <a:endParaRPr lang="en-US" sz="2800" b="0" dirty="0" smtClean="0">
              <a:solidFill>
                <a:schemeClr val="tx1"/>
              </a:solidFill>
              <a:latin typeface="+mj-lt"/>
            </a:endParaRPr>
          </a:p>
        </p:txBody>
      </p:sp>
      <p:sp>
        <p:nvSpPr>
          <p:cNvPr id="5" name="Slide Number Placeholder 1"/>
          <p:cNvSpPr>
            <a:spLocks noGrp="1"/>
          </p:cNvSpPr>
          <p:nvPr>
            <p:ph type="sldNum" sz="quarter" idx="4"/>
          </p:nvPr>
        </p:nvSpPr>
        <p:spPr>
          <a:xfrm>
            <a:off x="8077200" y="6172200"/>
            <a:ext cx="609600" cy="365125"/>
          </a:xfrm>
        </p:spPr>
        <p:txBody>
          <a:bodyPr/>
          <a:lstStyle/>
          <a:p>
            <a:fld id="{3E4CC721-C717-4376-B6D6-9DC11BC22B18}" type="slidenum">
              <a:rPr lang="en-ZA" sz="1200" b="1" smtClean="0">
                <a:latin typeface="Arial" panose="020B0604020202020204" pitchFamily="34" charset="0"/>
                <a:cs typeface="Arial" panose="020B0604020202020204" pitchFamily="34" charset="0"/>
              </a:rPr>
              <a:pPr/>
              <a:t>27</a:t>
            </a:fld>
            <a:endParaRPr lang="en-ZA" sz="12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7336724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636912"/>
            <a:ext cx="8733656" cy="710952"/>
          </a:xfrm>
        </p:spPr>
        <p:txBody>
          <a:bodyPr>
            <a:noAutofit/>
          </a:bodyPr>
          <a:lstStyle/>
          <a:p>
            <a:pPr algn="ctr"/>
            <a:r>
              <a:rPr lang="en-US" sz="5400" dirty="0" smtClean="0">
                <a:latin typeface="+mj-lt"/>
              </a:rPr>
              <a:t>ENKOSI</a:t>
            </a:r>
            <a:endParaRPr lang="en-ZA" sz="5400" dirty="0">
              <a:latin typeface="+mj-lt"/>
            </a:endParaRPr>
          </a:p>
        </p:txBody>
      </p:sp>
      <p:sp>
        <p:nvSpPr>
          <p:cNvPr id="4" name="Slide Number Placeholder 1"/>
          <p:cNvSpPr>
            <a:spLocks noGrp="1"/>
          </p:cNvSpPr>
          <p:nvPr>
            <p:ph type="sldNum" sz="quarter" idx="4"/>
          </p:nvPr>
        </p:nvSpPr>
        <p:spPr>
          <a:xfrm>
            <a:off x="8077200" y="6172200"/>
            <a:ext cx="609600" cy="365125"/>
          </a:xfrm>
        </p:spPr>
        <p:txBody>
          <a:bodyPr/>
          <a:lstStyle/>
          <a:p>
            <a:fld id="{3E4CC721-C717-4376-B6D6-9DC11BC22B18}" type="slidenum">
              <a:rPr lang="en-ZA" sz="1200" b="1" smtClean="0">
                <a:latin typeface="Arial" panose="020B0604020202020204" pitchFamily="34" charset="0"/>
                <a:cs typeface="Arial" panose="020B0604020202020204" pitchFamily="34" charset="0"/>
              </a:rPr>
              <a:pPr/>
              <a:t>28</a:t>
            </a:fld>
            <a:endParaRPr lang="en-ZA" sz="12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598165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860" y="980728"/>
            <a:ext cx="8712968" cy="4824536"/>
          </a:xfrm>
        </p:spPr>
        <p:txBody>
          <a:bodyPr>
            <a:normAutofit/>
          </a:bodyPr>
          <a:lstStyle/>
          <a:p>
            <a:pPr lvl="0" algn="just">
              <a:lnSpc>
                <a:spcPct val="160000"/>
              </a:lnSpc>
            </a:pPr>
            <a:r>
              <a:rPr lang="en-ZA" b="0" dirty="0">
                <a:solidFill>
                  <a:schemeClr val="tx1"/>
                </a:solidFill>
              </a:rPr>
              <a:t>DPW: Department of Public Works</a:t>
            </a:r>
            <a:endParaRPr lang="en-ZA" sz="1050" b="0" dirty="0">
              <a:solidFill>
                <a:schemeClr val="tx1"/>
              </a:solidFill>
            </a:endParaRPr>
          </a:p>
          <a:p>
            <a:pPr lvl="0" algn="just">
              <a:lnSpc>
                <a:spcPct val="160000"/>
              </a:lnSpc>
            </a:pPr>
            <a:r>
              <a:rPr lang="en-ZA" b="0" dirty="0">
                <a:solidFill>
                  <a:schemeClr val="tx1"/>
                </a:solidFill>
              </a:rPr>
              <a:t>DAC: Department of Arts &amp; Culture</a:t>
            </a:r>
            <a:endParaRPr lang="en-ZA" sz="1050" b="0" dirty="0">
              <a:solidFill>
                <a:schemeClr val="tx1"/>
              </a:solidFill>
            </a:endParaRPr>
          </a:p>
          <a:p>
            <a:pPr lvl="0" algn="just">
              <a:lnSpc>
                <a:spcPct val="160000"/>
              </a:lnSpc>
            </a:pPr>
            <a:r>
              <a:rPr lang="en-ZA" b="0" dirty="0">
                <a:solidFill>
                  <a:schemeClr val="tx1"/>
                </a:solidFill>
              </a:rPr>
              <a:t>DPSA: Department of Public Service Administration</a:t>
            </a:r>
            <a:endParaRPr lang="en-ZA" sz="1050" b="0" dirty="0">
              <a:solidFill>
                <a:schemeClr val="tx1"/>
              </a:solidFill>
            </a:endParaRPr>
          </a:p>
          <a:p>
            <a:pPr lvl="0" algn="just">
              <a:lnSpc>
                <a:spcPct val="160000"/>
              </a:lnSpc>
            </a:pPr>
            <a:r>
              <a:rPr lang="en-ZA" b="0" dirty="0">
                <a:solidFill>
                  <a:schemeClr val="tx1"/>
                </a:solidFill>
              </a:rPr>
              <a:t>RIM: Robben Island Museum</a:t>
            </a:r>
            <a:endParaRPr lang="en-ZA" sz="1050" b="0" dirty="0">
              <a:solidFill>
                <a:schemeClr val="tx1"/>
              </a:solidFill>
            </a:endParaRPr>
          </a:p>
          <a:p>
            <a:pPr lvl="0" algn="just">
              <a:lnSpc>
                <a:spcPct val="160000"/>
              </a:lnSpc>
            </a:pPr>
            <a:r>
              <a:rPr lang="en-ZA" b="0" dirty="0">
                <a:solidFill>
                  <a:schemeClr val="tx1"/>
                </a:solidFill>
              </a:rPr>
              <a:t>CDC: Coega Development Cooperation</a:t>
            </a:r>
            <a:endParaRPr lang="en-ZA" sz="1050" b="0" dirty="0">
              <a:solidFill>
                <a:schemeClr val="tx1"/>
              </a:solidFill>
            </a:endParaRPr>
          </a:p>
          <a:p>
            <a:pPr lvl="0" algn="just">
              <a:lnSpc>
                <a:spcPct val="160000"/>
              </a:lnSpc>
            </a:pPr>
            <a:r>
              <a:rPr lang="en-ZA" b="0" dirty="0">
                <a:solidFill>
                  <a:schemeClr val="tx1"/>
                </a:solidFill>
              </a:rPr>
              <a:t>FM: Facilities Management</a:t>
            </a:r>
            <a:endParaRPr lang="en-ZA" sz="1050" b="0" dirty="0">
              <a:solidFill>
                <a:schemeClr val="tx1"/>
              </a:solidFill>
            </a:endParaRPr>
          </a:p>
          <a:p>
            <a:pPr lvl="0" algn="just">
              <a:lnSpc>
                <a:spcPct val="160000"/>
              </a:lnSpc>
            </a:pPr>
            <a:r>
              <a:rPr lang="en-ZA" b="0" dirty="0">
                <a:solidFill>
                  <a:schemeClr val="tx1"/>
                </a:solidFill>
              </a:rPr>
              <a:t>Capex: Capital Infrastructure</a:t>
            </a:r>
            <a:endParaRPr lang="en-ZA" sz="1050" b="0" dirty="0">
              <a:solidFill>
                <a:schemeClr val="tx1"/>
              </a:solidFill>
            </a:endParaRPr>
          </a:p>
          <a:p>
            <a:pPr lvl="0" algn="just">
              <a:lnSpc>
                <a:spcPct val="160000"/>
              </a:lnSpc>
            </a:pPr>
            <a:r>
              <a:rPr lang="en-ZA" b="0" dirty="0">
                <a:solidFill>
                  <a:schemeClr val="tx1"/>
                </a:solidFill>
              </a:rPr>
              <a:t>SDA: Service Delivery Agreement</a:t>
            </a:r>
            <a:endParaRPr lang="en-ZA" sz="1050" b="0" dirty="0">
              <a:solidFill>
                <a:schemeClr val="tx1"/>
              </a:solidFill>
            </a:endParaRPr>
          </a:p>
          <a:p>
            <a:pPr lvl="0" algn="just">
              <a:lnSpc>
                <a:spcPct val="160000"/>
              </a:lnSpc>
            </a:pPr>
            <a:r>
              <a:rPr lang="en-ZA" b="0" dirty="0">
                <a:solidFill>
                  <a:schemeClr val="tx1"/>
                </a:solidFill>
              </a:rPr>
              <a:t>STEERCO: Steering committee </a:t>
            </a:r>
            <a:endParaRPr lang="en-ZA" sz="1050" b="0" dirty="0">
              <a:solidFill>
                <a:schemeClr val="tx1"/>
              </a:solidFill>
            </a:endParaRPr>
          </a:p>
          <a:p>
            <a:pPr lvl="0" algn="just">
              <a:lnSpc>
                <a:spcPct val="160000"/>
              </a:lnSpc>
            </a:pPr>
            <a:r>
              <a:rPr lang="en-ZA" b="0" dirty="0">
                <a:solidFill>
                  <a:schemeClr val="tx1"/>
                </a:solidFill>
              </a:rPr>
              <a:t>UNESCO: United Nations Educational, Scientific and Cultural Organisation</a:t>
            </a:r>
            <a:r>
              <a:rPr lang="en-ZA" b="0" dirty="0" smtClean="0">
                <a:solidFill>
                  <a:schemeClr val="tx1"/>
                </a:solidFill>
              </a:rPr>
              <a:t>.</a:t>
            </a:r>
            <a:endParaRPr lang="en-ZA" sz="1050" b="0" dirty="0">
              <a:solidFill>
                <a:schemeClr val="tx1"/>
              </a:solidFill>
            </a:endParaRPr>
          </a:p>
        </p:txBody>
      </p:sp>
      <p:sp>
        <p:nvSpPr>
          <p:cNvPr id="7" name="Title 6"/>
          <p:cNvSpPr>
            <a:spLocks noGrp="1"/>
          </p:cNvSpPr>
          <p:nvPr>
            <p:ph type="title"/>
          </p:nvPr>
        </p:nvSpPr>
        <p:spPr>
          <a:xfrm>
            <a:off x="467544" y="260648"/>
            <a:ext cx="8229600" cy="576064"/>
          </a:xfrm>
        </p:spPr>
        <p:txBody>
          <a:bodyPr>
            <a:noAutofit/>
          </a:bodyPr>
          <a:lstStyle/>
          <a:p>
            <a:pPr algn="ctr"/>
            <a:r>
              <a:rPr lang="en-ZA" dirty="0">
                <a:latin typeface="+mj-lt"/>
              </a:rPr>
              <a:t>ABBREVIATIONS</a:t>
            </a:r>
            <a:r>
              <a:rPr lang="en-US" sz="4400" dirty="0">
                <a:latin typeface="+mj-lt"/>
              </a:rPr>
              <a:t/>
            </a:r>
            <a:br>
              <a:rPr lang="en-US" sz="4400" dirty="0">
                <a:latin typeface="+mj-lt"/>
              </a:rPr>
            </a:br>
            <a:endParaRPr lang="en-ZA" sz="4400" dirty="0">
              <a:latin typeface="+mj-lt"/>
            </a:endParaRPr>
          </a:p>
        </p:txBody>
      </p:sp>
      <p:sp>
        <p:nvSpPr>
          <p:cNvPr id="2" name="Slide Number Placeholder 1"/>
          <p:cNvSpPr>
            <a:spLocks noGrp="1"/>
          </p:cNvSpPr>
          <p:nvPr>
            <p:ph type="sldNum" sz="quarter" idx="4"/>
          </p:nvPr>
        </p:nvSpPr>
        <p:spPr/>
        <p:txBody>
          <a:bodyPr/>
          <a:lstStyle/>
          <a:p>
            <a:fld id="{3E4CC721-C717-4376-B6D6-9DC11BC22B18}" type="slidenum">
              <a:rPr lang="en-ZA" sz="1200" b="1" smtClean="0">
                <a:latin typeface="Arial" panose="020B0604020202020204" pitchFamily="34" charset="0"/>
                <a:cs typeface="Arial" panose="020B0604020202020204" pitchFamily="34" charset="0"/>
              </a:rPr>
              <a:pPr/>
              <a:t>3</a:t>
            </a:fld>
            <a:endParaRPr lang="en-ZA" sz="12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1532525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860" y="980728"/>
            <a:ext cx="8712968" cy="4824536"/>
          </a:xfrm>
        </p:spPr>
        <p:txBody>
          <a:bodyPr>
            <a:normAutofit/>
          </a:bodyPr>
          <a:lstStyle/>
          <a:p>
            <a:pPr lvl="0" algn="just">
              <a:lnSpc>
                <a:spcPct val="160000"/>
              </a:lnSpc>
            </a:pPr>
            <a:r>
              <a:rPr lang="en-US" b="0" dirty="0" smtClean="0">
                <a:solidFill>
                  <a:schemeClr val="tx1"/>
                </a:solidFill>
              </a:rPr>
              <a:t>SAHRA</a:t>
            </a:r>
            <a:r>
              <a:rPr lang="en-US" b="0" dirty="0">
                <a:solidFill>
                  <a:schemeClr val="tx1"/>
                </a:solidFill>
              </a:rPr>
              <a:t>: South African Heritage Resources Agency</a:t>
            </a:r>
            <a:endParaRPr lang="en-ZA" sz="1050" b="0" dirty="0">
              <a:solidFill>
                <a:schemeClr val="tx1"/>
              </a:solidFill>
            </a:endParaRPr>
          </a:p>
          <a:p>
            <a:pPr lvl="0" algn="just">
              <a:lnSpc>
                <a:spcPct val="160000"/>
              </a:lnSpc>
            </a:pPr>
            <a:r>
              <a:rPr lang="en-US" b="0" dirty="0">
                <a:solidFill>
                  <a:schemeClr val="tx1"/>
                </a:solidFill>
              </a:rPr>
              <a:t>OUV</a:t>
            </a:r>
            <a:r>
              <a:rPr lang="en-US" b="0" dirty="0" smtClean="0">
                <a:solidFill>
                  <a:schemeClr val="tx1"/>
                </a:solidFill>
              </a:rPr>
              <a:t>: Outstanding </a:t>
            </a:r>
            <a:r>
              <a:rPr lang="en-US" b="0" dirty="0">
                <a:solidFill>
                  <a:schemeClr val="tx1"/>
                </a:solidFill>
              </a:rPr>
              <a:t>universal value</a:t>
            </a:r>
            <a:endParaRPr lang="en-ZA" sz="1050" b="0" dirty="0">
              <a:solidFill>
                <a:schemeClr val="tx1"/>
              </a:solidFill>
            </a:endParaRPr>
          </a:p>
          <a:p>
            <a:pPr lvl="0" algn="just">
              <a:lnSpc>
                <a:spcPct val="160000"/>
              </a:lnSpc>
            </a:pPr>
            <a:r>
              <a:rPr lang="en-US" b="0" dirty="0">
                <a:solidFill>
                  <a:schemeClr val="tx1"/>
                </a:solidFill>
              </a:rPr>
              <a:t>TOR: Terms of Reference</a:t>
            </a:r>
            <a:endParaRPr lang="en-ZA" sz="1050" b="0" dirty="0">
              <a:solidFill>
                <a:schemeClr val="tx1"/>
              </a:solidFill>
            </a:endParaRPr>
          </a:p>
          <a:p>
            <a:pPr lvl="0" algn="just">
              <a:lnSpc>
                <a:spcPct val="160000"/>
              </a:lnSpc>
            </a:pPr>
            <a:r>
              <a:rPr lang="en-US" b="0" dirty="0">
                <a:solidFill>
                  <a:schemeClr val="tx1"/>
                </a:solidFill>
              </a:rPr>
              <a:t>IA: Implementing Agent</a:t>
            </a:r>
            <a:endParaRPr lang="en-ZA" sz="1050" b="0" dirty="0">
              <a:solidFill>
                <a:schemeClr val="tx1"/>
              </a:solidFill>
            </a:endParaRPr>
          </a:p>
          <a:p>
            <a:pPr lvl="0" algn="just">
              <a:lnSpc>
                <a:spcPct val="160000"/>
              </a:lnSpc>
            </a:pPr>
            <a:r>
              <a:rPr lang="en-US" b="0" dirty="0">
                <a:solidFill>
                  <a:schemeClr val="tx1"/>
                </a:solidFill>
              </a:rPr>
              <a:t>OHSA: Occupational Health and Safety</a:t>
            </a:r>
            <a:r>
              <a:rPr lang="en-US" sz="1050" b="0" dirty="0">
                <a:solidFill>
                  <a:schemeClr val="tx1"/>
                </a:solidFill>
              </a:rPr>
              <a:t> </a:t>
            </a:r>
            <a:r>
              <a:rPr lang="en-US" b="0" dirty="0">
                <a:solidFill>
                  <a:schemeClr val="tx1"/>
                </a:solidFill>
              </a:rPr>
              <a:t>Act</a:t>
            </a:r>
            <a:endParaRPr lang="en-ZA" sz="1050" b="0" dirty="0">
              <a:solidFill>
                <a:schemeClr val="tx1"/>
              </a:solidFill>
            </a:endParaRPr>
          </a:p>
          <a:p>
            <a:pPr lvl="0" algn="just">
              <a:lnSpc>
                <a:spcPct val="160000"/>
              </a:lnSpc>
            </a:pPr>
            <a:r>
              <a:rPr lang="en-US" b="0" dirty="0">
                <a:solidFill>
                  <a:schemeClr val="tx1"/>
                </a:solidFill>
              </a:rPr>
              <a:t>PSP: Professional Service Providers</a:t>
            </a:r>
            <a:endParaRPr lang="en-ZA" sz="1050" b="0" dirty="0">
              <a:solidFill>
                <a:schemeClr val="tx1"/>
              </a:solidFill>
            </a:endParaRPr>
          </a:p>
          <a:p>
            <a:pPr lvl="0" algn="just">
              <a:lnSpc>
                <a:spcPct val="160000"/>
              </a:lnSpc>
            </a:pPr>
            <a:r>
              <a:rPr lang="en-US" b="0" dirty="0">
                <a:solidFill>
                  <a:schemeClr val="tx1"/>
                </a:solidFill>
              </a:rPr>
              <a:t>DG: Director General</a:t>
            </a:r>
            <a:endParaRPr lang="en-ZA" sz="1050" b="0" dirty="0">
              <a:solidFill>
                <a:schemeClr val="tx1"/>
              </a:solidFill>
            </a:endParaRPr>
          </a:p>
          <a:p>
            <a:pPr lvl="0" algn="just">
              <a:lnSpc>
                <a:spcPct val="160000"/>
              </a:lnSpc>
            </a:pPr>
            <a:r>
              <a:rPr lang="en-US" b="0" dirty="0">
                <a:solidFill>
                  <a:schemeClr val="tx1"/>
                </a:solidFill>
              </a:rPr>
              <a:t>PM: Project Manager</a:t>
            </a:r>
            <a:endParaRPr lang="en-ZA" sz="1050" b="0" dirty="0">
              <a:solidFill>
                <a:schemeClr val="tx1"/>
              </a:solidFill>
            </a:endParaRPr>
          </a:p>
          <a:p>
            <a:pPr lvl="0" algn="just">
              <a:lnSpc>
                <a:spcPct val="160000"/>
              </a:lnSpc>
            </a:pPr>
            <a:r>
              <a:rPr lang="en-US" b="0" dirty="0">
                <a:solidFill>
                  <a:schemeClr val="tx1"/>
                </a:solidFill>
              </a:rPr>
              <a:t>SLA: Service Level </a:t>
            </a:r>
            <a:r>
              <a:rPr lang="en-US" b="0" dirty="0" smtClean="0">
                <a:solidFill>
                  <a:schemeClr val="tx1"/>
                </a:solidFill>
              </a:rPr>
              <a:t>Agreement</a:t>
            </a:r>
            <a:endParaRPr lang="en-ZA" sz="1050" b="0" dirty="0">
              <a:solidFill>
                <a:schemeClr val="tx1"/>
              </a:solidFill>
            </a:endParaRPr>
          </a:p>
        </p:txBody>
      </p:sp>
      <p:sp>
        <p:nvSpPr>
          <p:cNvPr id="7" name="Title 6"/>
          <p:cNvSpPr>
            <a:spLocks noGrp="1"/>
          </p:cNvSpPr>
          <p:nvPr>
            <p:ph type="title"/>
          </p:nvPr>
        </p:nvSpPr>
        <p:spPr>
          <a:xfrm>
            <a:off x="467544" y="260648"/>
            <a:ext cx="8229600" cy="576064"/>
          </a:xfrm>
        </p:spPr>
        <p:txBody>
          <a:bodyPr>
            <a:noAutofit/>
          </a:bodyPr>
          <a:lstStyle/>
          <a:p>
            <a:pPr algn="ctr"/>
            <a:r>
              <a:rPr lang="en-ZA" dirty="0" smtClean="0">
                <a:latin typeface="+mj-lt"/>
              </a:rPr>
              <a:t>ABBREVIATIONS, </a:t>
            </a:r>
            <a:r>
              <a:rPr lang="en-ZA" sz="2400" dirty="0" smtClean="0">
                <a:latin typeface="+mj-lt"/>
              </a:rPr>
              <a:t>cont…</a:t>
            </a:r>
            <a:r>
              <a:rPr lang="en-ZA" dirty="0" smtClean="0">
                <a:latin typeface="+mj-lt"/>
              </a:rPr>
              <a:t> </a:t>
            </a:r>
            <a:r>
              <a:rPr lang="en-US" sz="4400" dirty="0">
                <a:latin typeface="+mj-lt"/>
              </a:rPr>
              <a:t/>
            </a:r>
            <a:br>
              <a:rPr lang="en-US" sz="4400" dirty="0">
                <a:latin typeface="+mj-lt"/>
              </a:rPr>
            </a:br>
            <a:endParaRPr lang="en-ZA" sz="4400" dirty="0">
              <a:latin typeface="+mj-lt"/>
            </a:endParaRPr>
          </a:p>
        </p:txBody>
      </p:sp>
      <p:sp>
        <p:nvSpPr>
          <p:cNvPr id="2" name="Slide Number Placeholder 1"/>
          <p:cNvSpPr>
            <a:spLocks noGrp="1"/>
          </p:cNvSpPr>
          <p:nvPr>
            <p:ph type="sldNum" sz="quarter" idx="4"/>
          </p:nvPr>
        </p:nvSpPr>
        <p:spPr/>
        <p:txBody>
          <a:bodyPr/>
          <a:lstStyle/>
          <a:p>
            <a:fld id="{3E4CC721-C717-4376-B6D6-9DC11BC22B18}" type="slidenum">
              <a:rPr lang="en-ZA" sz="1200" b="1" smtClean="0">
                <a:latin typeface="Arial" panose="020B0604020202020204" pitchFamily="34" charset="0"/>
                <a:cs typeface="Arial" panose="020B0604020202020204" pitchFamily="34" charset="0"/>
              </a:rPr>
              <a:pPr/>
              <a:t>4</a:t>
            </a:fld>
            <a:endParaRPr lang="en-ZA" sz="12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3972594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6448" y="1556792"/>
            <a:ext cx="8928992" cy="2155104"/>
          </a:xfrm>
        </p:spPr>
        <p:txBody>
          <a:bodyPr>
            <a:normAutofit/>
          </a:bodyPr>
          <a:lstStyle/>
          <a:p>
            <a:pPr lvl="0" algn="just" eaLnBrk="0" fontAlgn="base" hangingPunct="0">
              <a:spcAft>
                <a:spcPct val="0"/>
              </a:spcAft>
              <a:buFont typeface="+mj-lt"/>
              <a:buAutoNum type="arabicPeriod"/>
              <a:defRPr/>
            </a:pPr>
            <a:r>
              <a:rPr lang="en-ZA" sz="1800" b="0" kern="0" dirty="0" smtClean="0">
                <a:solidFill>
                  <a:srgbClr val="000000"/>
                </a:solidFill>
                <a:latin typeface="Arial" panose="020B0604020202020204" pitchFamily="34" charset="0"/>
                <a:cs typeface="Arial" panose="020B0604020202020204" pitchFamily="34" charset="0"/>
              </a:rPr>
              <a:t>To </a:t>
            </a:r>
            <a:r>
              <a:rPr lang="en-ZA" sz="1800" b="0" kern="0" dirty="0">
                <a:solidFill>
                  <a:srgbClr val="000000"/>
                </a:solidFill>
                <a:latin typeface="Arial" panose="020B0604020202020204" pitchFamily="34" charset="0"/>
                <a:cs typeface="Arial" panose="020B0604020202020204" pitchFamily="34" charset="0"/>
              </a:rPr>
              <a:t>provide feedback </a:t>
            </a:r>
            <a:r>
              <a:rPr lang="en-ZA" sz="1800" b="0" kern="0" dirty="0" smtClean="0">
                <a:solidFill>
                  <a:srgbClr val="000000"/>
                </a:solidFill>
                <a:latin typeface="Arial" panose="020B0604020202020204" pitchFamily="34" charset="0"/>
                <a:cs typeface="Arial" panose="020B0604020202020204" pitchFamily="34" charset="0"/>
              </a:rPr>
              <a:t>and progress on the RIM FM and Capex programs to </a:t>
            </a:r>
            <a:r>
              <a:rPr lang="en-ZA" sz="1800" b="0" kern="0" dirty="0">
                <a:solidFill>
                  <a:srgbClr val="000000"/>
                </a:solidFill>
                <a:latin typeface="Arial" panose="020B0604020202020204" pitchFamily="34" charset="0"/>
                <a:cs typeface="Arial" panose="020B0604020202020204" pitchFamily="34" charset="0"/>
              </a:rPr>
              <a:t>date.</a:t>
            </a:r>
          </a:p>
          <a:p>
            <a:pPr lvl="0" algn="just" eaLnBrk="0" fontAlgn="base" hangingPunct="0">
              <a:spcAft>
                <a:spcPct val="0"/>
              </a:spcAft>
              <a:buFont typeface="+mj-lt"/>
              <a:buAutoNum type="arabicPeriod"/>
              <a:defRPr/>
            </a:pPr>
            <a:r>
              <a:rPr lang="en-ZA" sz="1800" b="0" kern="0" dirty="0" smtClean="0">
                <a:solidFill>
                  <a:srgbClr val="000000"/>
                </a:solidFill>
                <a:latin typeface="Arial" panose="020B0604020202020204" pitchFamily="34" charset="0"/>
                <a:cs typeface="Arial" panose="020B0604020202020204" pitchFamily="34" charset="0"/>
              </a:rPr>
              <a:t>To report </a:t>
            </a:r>
            <a:r>
              <a:rPr lang="en-ZA" sz="1800" b="0" kern="0" dirty="0">
                <a:solidFill>
                  <a:srgbClr val="000000"/>
                </a:solidFill>
                <a:latin typeface="Arial" panose="020B0604020202020204" pitchFamily="34" charset="0"/>
                <a:cs typeface="Arial" panose="020B0604020202020204" pitchFamily="34" charset="0"/>
              </a:rPr>
              <a:t>on Milestones achieved.</a:t>
            </a:r>
          </a:p>
          <a:p>
            <a:pPr lvl="0" algn="just" eaLnBrk="0" fontAlgn="base" hangingPunct="0">
              <a:spcAft>
                <a:spcPct val="0"/>
              </a:spcAft>
              <a:buFont typeface="+mj-lt"/>
              <a:buAutoNum type="arabicPeriod"/>
              <a:defRPr/>
            </a:pPr>
            <a:r>
              <a:rPr lang="en-ZA" sz="1800" b="0" kern="0" dirty="0" smtClean="0">
                <a:solidFill>
                  <a:srgbClr val="000000"/>
                </a:solidFill>
                <a:latin typeface="Arial" panose="020B0604020202020204" pitchFamily="34" charset="0"/>
                <a:cs typeface="Arial" panose="020B0604020202020204" pitchFamily="34" charset="0"/>
              </a:rPr>
              <a:t>To report </a:t>
            </a:r>
            <a:r>
              <a:rPr lang="en-ZA" sz="1800" b="0" kern="0" dirty="0">
                <a:solidFill>
                  <a:srgbClr val="000000"/>
                </a:solidFill>
                <a:latin typeface="Arial" panose="020B0604020202020204" pitchFamily="34" charset="0"/>
                <a:cs typeface="Arial" panose="020B0604020202020204" pitchFamily="34" charset="0"/>
              </a:rPr>
              <a:t>on </a:t>
            </a:r>
            <a:r>
              <a:rPr lang="en-US" sz="1800" b="0" kern="0" dirty="0">
                <a:solidFill>
                  <a:srgbClr val="000000"/>
                </a:solidFill>
                <a:latin typeface="Arial" panose="020B0604020202020204" pitchFamily="34" charset="0"/>
                <a:cs typeface="Arial" panose="020B0604020202020204" pitchFamily="34" charset="0"/>
              </a:rPr>
              <a:t>challenges encountered </a:t>
            </a:r>
            <a:r>
              <a:rPr lang="en-US" sz="1800" b="0" kern="0" dirty="0" smtClean="0">
                <a:solidFill>
                  <a:srgbClr val="000000"/>
                </a:solidFill>
                <a:latin typeface="Arial" panose="020B0604020202020204" pitchFamily="34" charset="0"/>
                <a:cs typeface="Arial" panose="020B0604020202020204" pitchFamily="34" charset="0"/>
              </a:rPr>
              <a:t>and,</a:t>
            </a:r>
          </a:p>
          <a:p>
            <a:pPr lvl="0" algn="just" eaLnBrk="0" fontAlgn="base" hangingPunct="0">
              <a:spcAft>
                <a:spcPct val="0"/>
              </a:spcAft>
              <a:buFont typeface="+mj-lt"/>
              <a:buAutoNum type="arabicPeriod"/>
              <a:defRPr/>
            </a:pPr>
            <a:r>
              <a:rPr lang="en-US" sz="1800" b="0" kern="0" dirty="0" smtClean="0">
                <a:solidFill>
                  <a:srgbClr val="000000"/>
                </a:solidFill>
                <a:latin typeface="Arial" panose="020B0604020202020204" pitchFamily="34" charset="0"/>
                <a:cs typeface="Arial" panose="020B0604020202020204" pitchFamily="34" charset="0"/>
              </a:rPr>
              <a:t>To indicate interventions and to present solutions under consideration</a:t>
            </a:r>
            <a:endParaRPr lang="en-ZA" b="0" kern="0" dirty="0">
              <a:solidFill>
                <a:srgbClr val="000000"/>
              </a:solidFill>
              <a:latin typeface="Arial" panose="020B0604020202020204" pitchFamily="34" charset="0"/>
              <a:cs typeface="Arial" panose="020B0604020202020204" pitchFamily="34" charset="0"/>
            </a:endParaRPr>
          </a:p>
        </p:txBody>
      </p:sp>
      <p:sp>
        <p:nvSpPr>
          <p:cNvPr id="7" name="Title 6"/>
          <p:cNvSpPr>
            <a:spLocks noGrp="1"/>
          </p:cNvSpPr>
          <p:nvPr>
            <p:ph type="title"/>
          </p:nvPr>
        </p:nvSpPr>
        <p:spPr>
          <a:xfrm>
            <a:off x="539552" y="188640"/>
            <a:ext cx="8229600" cy="710952"/>
          </a:xfrm>
        </p:spPr>
        <p:txBody>
          <a:bodyPr>
            <a:noAutofit/>
          </a:bodyPr>
          <a:lstStyle/>
          <a:p>
            <a:pPr algn="ctr"/>
            <a:r>
              <a:rPr lang="en-US" sz="4000" dirty="0" smtClean="0">
                <a:latin typeface="Arial" panose="020B0604020202020204" pitchFamily="34" charset="0"/>
                <a:cs typeface="Arial" panose="020B0604020202020204" pitchFamily="34" charset="0"/>
              </a:rPr>
              <a:t>PURPOSE</a:t>
            </a:r>
            <a:r>
              <a:rPr lang="en-US" sz="4000" dirty="0" smtClean="0">
                <a:latin typeface="+mn-lt"/>
              </a:rPr>
              <a:t/>
            </a:r>
            <a:br>
              <a:rPr lang="en-US" sz="4000" dirty="0" smtClean="0">
                <a:latin typeface="+mn-lt"/>
              </a:rPr>
            </a:br>
            <a:endParaRPr lang="en-ZA" sz="4000" dirty="0">
              <a:latin typeface="+mn-lt"/>
            </a:endParaRPr>
          </a:p>
        </p:txBody>
      </p:sp>
      <p:sp>
        <p:nvSpPr>
          <p:cNvPr id="8" name="Slide Number Placeholder 1"/>
          <p:cNvSpPr>
            <a:spLocks noGrp="1"/>
          </p:cNvSpPr>
          <p:nvPr>
            <p:ph type="sldNum" sz="quarter" idx="4"/>
          </p:nvPr>
        </p:nvSpPr>
        <p:spPr>
          <a:xfrm>
            <a:off x="8077200" y="6172200"/>
            <a:ext cx="609600" cy="365125"/>
          </a:xfrm>
        </p:spPr>
        <p:txBody>
          <a:bodyPr/>
          <a:lstStyle/>
          <a:p>
            <a:fld id="{3E4CC721-C717-4376-B6D6-9DC11BC22B18}" type="slidenum">
              <a:rPr lang="en-ZA" sz="1200" b="1" smtClean="0">
                <a:latin typeface="+mn-lt"/>
                <a:cs typeface="Arial" panose="020B0604020202020204" pitchFamily="34" charset="0"/>
              </a:rPr>
              <a:pPr/>
              <a:t>5</a:t>
            </a:fld>
            <a:endParaRPr lang="en-ZA" sz="1200" b="1" dirty="0" smtClean="0">
              <a:latin typeface="+mn-lt"/>
              <a:cs typeface="Arial" panose="020B0604020202020204" pitchFamily="34" charset="0"/>
            </a:endParaRPr>
          </a:p>
        </p:txBody>
      </p:sp>
    </p:spTree>
    <p:extLst>
      <p:ext uri="{BB962C8B-B14F-4D97-AF65-F5344CB8AC3E}">
        <p14:creationId xmlns:p14="http://schemas.microsoft.com/office/powerpoint/2010/main" xmlns="" val="8695506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712968" cy="648072"/>
          </a:xfrm>
        </p:spPr>
        <p:txBody>
          <a:bodyPr>
            <a:noAutofit/>
          </a:bodyPr>
          <a:lstStyle/>
          <a:p>
            <a:pPr algn="ctr"/>
            <a:r>
              <a:rPr lang="en-ZA" dirty="0">
                <a:latin typeface="Arial" panose="020B0604020202020204" pitchFamily="34" charset="0"/>
                <a:cs typeface="Arial" panose="020B0604020202020204" pitchFamily="34" charset="0"/>
              </a:rPr>
              <a:t>INTRODUCTION</a:t>
            </a:r>
          </a:p>
        </p:txBody>
      </p:sp>
      <p:sp>
        <p:nvSpPr>
          <p:cNvPr id="3" name="Content Placeholder 2"/>
          <p:cNvSpPr>
            <a:spLocks noGrp="1"/>
          </p:cNvSpPr>
          <p:nvPr>
            <p:ph idx="1"/>
          </p:nvPr>
        </p:nvSpPr>
        <p:spPr>
          <a:xfrm>
            <a:off x="179512" y="764704"/>
            <a:ext cx="8784976" cy="5256584"/>
          </a:xfrm>
        </p:spPr>
        <p:txBody>
          <a:bodyPr>
            <a:normAutofit fontScale="92500" lnSpcReduction="10000"/>
          </a:bodyPr>
          <a:lstStyle/>
          <a:p>
            <a:pPr lvl="0" eaLnBrk="0" fontAlgn="base" hangingPunct="0">
              <a:spcAft>
                <a:spcPct val="0"/>
              </a:spcAft>
              <a:buFont typeface="+mj-lt"/>
              <a:buAutoNum type="arabicPeriod"/>
            </a:pPr>
            <a:r>
              <a:rPr lang="en-US" sz="1800" b="0" kern="0" dirty="0" smtClean="0">
                <a:solidFill>
                  <a:srgbClr val="000000"/>
                </a:solidFill>
                <a:cs typeface="+mn-cs"/>
              </a:rPr>
              <a:t>DPW </a:t>
            </a:r>
            <a:r>
              <a:rPr lang="en-US" sz="1800" b="0" kern="0" dirty="0">
                <a:solidFill>
                  <a:srgbClr val="000000"/>
                </a:solidFill>
                <a:cs typeface="+mn-cs"/>
              </a:rPr>
              <a:t>is the custodian of </a:t>
            </a:r>
            <a:r>
              <a:rPr lang="en-US" sz="1800" b="0" kern="0" dirty="0" smtClean="0">
                <a:solidFill>
                  <a:srgbClr val="000000"/>
                </a:solidFill>
                <a:cs typeface="+mn-cs"/>
              </a:rPr>
              <a:t>immovable </a:t>
            </a:r>
            <a:r>
              <a:rPr lang="en-US" sz="1800" b="0" kern="0" dirty="0">
                <a:solidFill>
                  <a:srgbClr val="000000"/>
                </a:solidFill>
                <a:cs typeface="+mn-cs"/>
              </a:rPr>
              <a:t>assets on behalf of the </a:t>
            </a:r>
            <a:r>
              <a:rPr lang="en-US" sz="1800" b="0" kern="0" dirty="0" smtClean="0">
                <a:solidFill>
                  <a:srgbClr val="000000"/>
                </a:solidFill>
                <a:cs typeface="+mn-cs"/>
              </a:rPr>
              <a:t>State, and therefore is responsible for infrastructure operations </a:t>
            </a:r>
            <a:r>
              <a:rPr lang="en-US" sz="1800" b="0" kern="0" dirty="0">
                <a:solidFill>
                  <a:srgbClr val="000000"/>
                </a:solidFill>
                <a:cs typeface="+mn-cs"/>
              </a:rPr>
              <a:t>&amp; </a:t>
            </a:r>
            <a:r>
              <a:rPr lang="en-US" sz="1800" b="0" kern="0" dirty="0" smtClean="0">
                <a:solidFill>
                  <a:srgbClr val="000000"/>
                </a:solidFill>
                <a:cs typeface="+mn-cs"/>
              </a:rPr>
              <a:t>maintenance.</a:t>
            </a:r>
            <a:endParaRPr lang="en-US" sz="1800" b="0" kern="0" dirty="0">
              <a:solidFill>
                <a:srgbClr val="000000"/>
              </a:solidFill>
              <a:cs typeface="+mn-cs"/>
            </a:endParaRPr>
          </a:p>
          <a:p>
            <a:pPr lvl="0" eaLnBrk="0" fontAlgn="base" hangingPunct="0">
              <a:spcAft>
                <a:spcPct val="0"/>
              </a:spcAft>
              <a:buFont typeface="+mj-lt"/>
              <a:buAutoNum type="arabicPeriod"/>
            </a:pPr>
            <a:r>
              <a:rPr lang="en-US" sz="1800" b="0" kern="0" dirty="0">
                <a:solidFill>
                  <a:srgbClr val="000000"/>
                </a:solidFill>
                <a:cs typeface="+mn-cs"/>
              </a:rPr>
              <a:t>RIM is an entity of </a:t>
            </a:r>
            <a:r>
              <a:rPr lang="en-US" sz="1800" b="0" kern="0" dirty="0" smtClean="0">
                <a:solidFill>
                  <a:srgbClr val="000000"/>
                </a:solidFill>
                <a:cs typeface="+mn-cs"/>
              </a:rPr>
              <a:t>DAC, </a:t>
            </a:r>
            <a:r>
              <a:rPr lang="en-US" sz="1800" b="0" kern="0" dirty="0">
                <a:solidFill>
                  <a:srgbClr val="000000"/>
                </a:solidFill>
                <a:cs typeface="+mn-cs"/>
              </a:rPr>
              <a:t>therefore DAC is responsible for funding of C</a:t>
            </a:r>
            <a:r>
              <a:rPr lang="en-US" sz="1800" b="0" kern="0" dirty="0" smtClean="0">
                <a:solidFill>
                  <a:srgbClr val="000000"/>
                </a:solidFill>
                <a:cs typeface="+mn-cs"/>
              </a:rPr>
              <a:t>apex </a:t>
            </a:r>
            <a:r>
              <a:rPr lang="en-US" sz="1800" b="0" kern="0" dirty="0">
                <a:solidFill>
                  <a:srgbClr val="000000"/>
                </a:solidFill>
                <a:cs typeface="+mn-cs"/>
              </a:rPr>
              <a:t>projects.</a:t>
            </a:r>
          </a:p>
          <a:p>
            <a:pPr lvl="0" eaLnBrk="0" fontAlgn="base" hangingPunct="0">
              <a:spcAft>
                <a:spcPct val="0"/>
              </a:spcAft>
              <a:buFont typeface="+mj-lt"/>
              <a:buAutoNum type="arabicPeriod"/>
            </a:pPr>
            <a:r>
              <a:rPr lang="en-US" sz="1800" b="0" kern="0" dirty="0">
                <a:solidFill>
                  <a:srgbClr val="000000"/>
                </a:solidFill>
                <a:cs typeface="+mn-cs"/>
              </a:rPr>
              <a:t>RIM </a:t>
            </a:r>
            <a:r>
              <a:rPr lang="en-US" sz="1800" b="0" kern="0" dirty="0" smtClean="0">
                <a:solidFill>
                  <a:srgbClr val="000000"/>
                </a:solidFill>
                <a:cs typeface="+mn-cs"/>
              </a:rPr>
              <a:t>is a World </a:t>
            </a:r>
            <a:r>
              <a:rPr lang="en-US" sz="1800" b="0" kern="0" dirty="0">
                <a:solidFill>
                  <a:srgbClr val="000000"/>
                </a:solidFill>
                <a:cs typeface="+mn-cs"/>
              </a:rPr>
              <a:t>Heritage </a:t>
            </a:r>
            <a:r>
              <a:rPr lang="en-US" sz="1800" b="0" kern="0" dirty="0" smtClean="0">
                <a:solidFill>
                  <a:srgbClr val="000000"/>
                </a:solidFill>
                <a:cs typeface="+mn-cs"/>
              </a:rPr>
              <a:t>Site and a National </a:t>
            </a:r>
            <a:r>
              <a:rPr lang="en-US" sz="1800" b="0" kern="0" dirty="0">
                <a:solidFill>
                  <a:srgbClr val="000000"/>
                </a:solidFill>
                <a:cs typeface="+mn-cs"/>
              </a:rPr>
              <a:t>Heritage Site</a:t>
            </a:r>
            <a:r>
              <a:rPr lang="en-US" sz="1800" b="0" kern="0" dirty="0" smtClean="0">
                <a:solidFill>
                  <a:srgbClr val="000000"/>
                </a:solidFill>
                <a:cs typeface="+mn-cs"/>
              </a:rPr>
              <a:t>.</a:t>
            </a:r>
          </a:p>
          <a:p>
            <a:pPr lvl="0" algn="just" eaLnBrk="0" fontAlgn="base" hangingPunct="0">
              <a:spcAft>
                <a:spcPct val="0"/>
              </a:spcAft>
              <a:buFont typeface="+mj-lt"/>
              <a:buAutoNum type="arabicPeriod"/>
              <a:defRPr/>
            </a:pPr>
            <a:r>
              <a:rPr lang="en-US" sz="1800" b="0" kern="0" dirty="0">
                <a:solidFill>
                  <a:srgbClr val="000000"/>
                </a:solidFill>
              </a:rPr>
              <a:t>Given </a:t>
            </a:r>
            <a:r>
              <a:rPr lang="en-US" sz="1800" b="0" kern="0" dirty="0" smtClean="0">
                <a:solidFill>
                  <a:srgbClr val="000000"/>
                </a:solidFill>
              </a:rPr>
              <a:t>RIM’s significance </a:t>
            </a:r>
            <a:r>
              <a:rPr lang="en-US" sz="1800" b="0" kern="0" dirty="0">
                <a:solidFill>
                  <a:srgbClr val="000000"/>
                </a:solidFill>
              </a:rPr>
              <a:t>and </a:t>
            </a:r>
            <a:r>
              <a:rPr lang="en-US" sz="1800" b="0" kern="0" dirty="0" smtClean="0">
                <a:solidFill>
                  <a:srgbClr val="000000"/>
                </a:solidFill>
              </a:rPr>
              <a:t>World Heritage status, DAC and DPW Ministers </a:t>
            </a:r>
            <a:r>
              <a:rPr lang="en-US" sz="1800" b="0" kern="0" dirty="0">
                <a:solidFill>
                  <a:srgbClr val="000000"/>
                </a:solidFill>
              </a:rPr>
              <a:t>and DGs established </a:t>
            </a:r>
            <a:r>
              <a:rPr lang="en-US" sz="1800" b="0" kern="0" dirty="0" smtClean="0">
                <a:solidFill>
                  <a:srgbClr val="000000"/>
                </a:solidFill>
              </a:rPr>
              <a:t>an infrastructure governance structure headed by a steering committee (Steercom), </a:t>
            </a:r>
            <a:r>
              <a:rPr lang="en-US" sz="1800" b="0" kern="0" dirty="0">
                <a:solidFill>
                  <a:srgbClr val="000000"/>
                </a:solidFill>
              </a:rPr>
              <a:t>that was mandated to speedily </a:t>
            </a:r>
            <a:r>
              <a:rPr lang="en-US" sz="1800" b="0" kern="0" dirty="0" smtClean="0">
                <a:solidFill>
                  <a:srgbClr val="000000"/>
                </a:solidFill>
              </a:rPr>
              <a:t>address the </a:t>
            </a:r>
            <a:r>
              <a:rPr lang="en-ZA" altLang="en-US" sz="1800" b="0" kern="0" dirty="0" smtClean="0">
                <a:solidFill>
                  <a:srgbClr val="000000"/>
                </a:solidFill>
              </a:rPr>
              <a:t>Tripartite Agreement (DAC/DPW/RIM SDA 12/06/2015) mandates, noting the following:</a:t>
            </a:r>
          </a:p>
          <a:p>
            <a:pPr marL="800100" lvl="1" indent="-342900" algn="just" eaLnBrk="0" fontAlgn="base" hangingPunct="0">
              <a:spcAft>
                <a:spcPct val="0"/>
              </a:spcAft>
              <a:buFont typeface="+mj-lt"/>
              <a:buAutoNum type="alphaLcPeriod"/>
              <a:defRPr/>
            </a:pPr>
            <a:r>
              <a:rPr lang="en-ZA" altLang="en-US" sz="1800" b="0" kern="0" dirty="0" smtClean="0">
                <a:solidFill>
                  <a:srgbClr val="000000"/>
                </a:solidFill>
              </a:rPr>
              <a:t>The definition of </a:t>
            </a:r>
            <a:r>
              <a:rPr lang="en-ZA" altLang="en-US" sz="1800" b="0" kern="0" dirty="0">
                <a:solidFill>
                  <a:srgbClr val="000000"/>
                </a:solidFill>
              </a:rPr>
              <a:t>roles and </a:t>
            </a:r>
            <a:r>
              <a:rPr lang="en-ZA" altLang="en-US" sz="1800" b="0" kern="0" dirty="0" smtClean="0">
                <a:solidFill>
                  <a:srgbClr val="000000"/>
                </a:solidFill>
              </a:rPr>
              <a:t>responsibilities for tripartite parties (DPW</a:t>
            </a:r>
            <a:r>
              <a:rPr lang="en-ZA" altLang="en-US" sz="1800" b="0" kern="0" dirty="0">
                <a:solidFill>
                  <a:srgbClr val="000000"/>
                </a:solidFill>
              </a:rPr>
              <a:t>, DAC &amp; </a:t>
            </a:r>
            <a:r>
              <a:rPr lang="en-ZA" altLang="en-US" sz="1800" b="0" kern="0" dirty="0" smtClean="0">
                <a:solidFill>
                  <a:srgbClr val="000000"/>
                </a:solidFill>
              </a:rPr>
              <a:t>RIM)</a:t>
            </a:r>
            <a:endParaRPr lang="en-ZA" altLang="en-US" sz="1800" b="0" kern="0" dirty="0">
              <a:solidFill>
                <a:srgbClr val="000000"/>
              </a:solidFill>
            </a:endParaRPr>
          </a:p>
          <a:p>
            <a:pPr marL="800100" lvl="1" indent="-342900" algn="just" eaLnBrk="0" fontAlgn="base" hangingPunct="0">
              <a:spcAft>
                <a:spcPct val="0"/>
              </a:spcAft>
              <a:buFont typeface="+mj-lt"/>
              <a:buAutoNum type="alphaLcPeriod"/>
              <a:defRPr/>
            </a:pPr>
            <a:r>
              <a:rPr lang="en-ZA" altLang="en-US" sz="1800" b="0" kern="0" dirty="0" smtClean="0">
                <a:solidFill>
                  <a:srgbClr val="000000"/>
                </a:solidFill>
              </a:rPr>
              <a:t>Ensuring that all qualified and appropriate resources required to carry out the necessary work are provided.</a:t>
            </a:r>
          </a:p>
          <a:p>
            <a:pPr marL="800100" lvl="1" indent="-342900" algn="just" eaLnBrk="0" fontAlgn="base" hangingPunct="0">
              <a:spcAft>
                <a:spcPct val="0"/>
              </a:spcAft>
              <a:buFont typeface="+mj-lt"/>
              <a:buAutoNum type="alphaLcPeriod"/>
              <a:defRPr/>
            </a:pPr>
            <a:r>
              <a:rPr lang="en-ZA" altLang="en-US" sz="1800" b="0" kern="0" dirty="0" smtClean="0">
                <a:solidFill>
                  <a:srgbClr val="000000"/>
                </a:solidFill>
              </a:rPr>
              <a:t>Develop a programme and implementation plan for infrastructure and asset management.</a:t>
            </a:r>
          </a:p>
          <a:p>
            <a:pPr marL="800100" lvl="1" indent="-342900" algn="just" eaLnBrk="0" fontAlgn="base" hangingPunct="0">
              <a:spcAft>
                <a:spcPct val="0"/>
              </a:spcAft>
              <a:buFont typeface="+mj-lt"/>
              <a:buAutoNum type="alphaLcPeriod"/>
              <a:defRPr/>
            </a:pPr>
            <a:r>
              <a:rPr lang="en-ZA" altLang="en-US" sz="1800" b="0" kern="0" dirty="0" smtClean="0">
                <a:solidFill>
                  <a:srgbClr val="000000"/>
                </a:solidFill>
              </a:rPr>
              <a:t>Develop a facilities management strategy </a:t>
            </a:r>
            <a:r>
              <a:rPr lang="en-ZA" altLang="en-US" sz="1800" b="0" kern="0" dirty="0">
                <a:solidFill>
                  <a:srgbClr val="000000"/>
                </a:solidFill>
              </a:rPr>
              <a:t>specific to the </a:t>
            </a:r>
            <a:r>
              <a:rPr lang="en-ZA" altLang="en-US" sz="1800" b="0" kern="0" dirty="0" smtClean="0">
                <a:solidFill>
                  <a:srgbClr val="000000"/>
                </a:solidFill>
              </a:rPr>
              <a:t>island.</a:t>
            </a:r>
            <a:endParaRPr lang="en-ZA" altLang="en-US" sz="1800" b="0" kern="0" dirty="0">
              <a:solidFill>
                <a:srgbClr val="000000"/>
              </a:solidFill>
            </a:endParaRPr>
          </a:p>
          <a:p>
            <a:pPr marL="800100" lvl="1" indent="-342900" algn="just" eaLnBrk="0" fontAlgn="base" hangingPunct="0">
              <a:spcAft>
                <a:spcPct val="0"/>
              </a:spcAft>
              <a:buFont typeface="+mj-lt"/>
              <a:buAutoNum type="alphaLcPeriod"/>
              <a:defRPr/>
            </a:pPr>
            <a:r>
              <a:rPr lang="en-ZA" altLang="en-US" sz="1800" b="0" kern="0" dirty="0" smtClean="0">
                <a:solidFill>
                  <a:srgbClr val="000000"/>
                </a:solidFill>
              </a:rPr>
              <a:t>Establish a task prioritisation model and develop a Priority List for minor works and projects.</a:t>
            </a:r>
            <a:endParaRPr lang="en-ZA" altLang="en-US" sz="1800" b="0" kern="0" dirty="0">
              <a:solidFill>
                <a:srgbClr val="000000"/>
              </a:solidFill>
            </a:endParaRPr>
          </a:p>
          <a:p>
            <a:pPr marL="800100" lvl="1" indent="-342900" algn="just" eaLnBrk="0" fontAlgn="base" hangingPunct="0">
              <a:spcAft>
                <a:spcPct val="0"/>
              </a:spcAft>
              <a:buFont typeface="+mj-lt"/>
              <a:buAutoNum type="alphaLcPeriod"/>
              <a:defRPr/>
            </a:pPr>
            <a:r>
              <a:rPr lang="en-ZA" altLang="en-US" sz="1800" b="0" kern="0" dirty="0" smtClean="0">
                <a:solidFill>
                  <a:srgbClr val="000000"/>
                </a:solidFill>
              </a:rPr>
              <a:t>Ensure logistic support for smooth running of the programme, such as accommodation, cargo and personnel transportation.</a:t>
            </a:r>
          </a:p>
          <a:p>
            <a:pPr lvl="1" algn="just" eaLnBrk="0" fontAlgn="base" hangingPunct="0">
              <a:spcAft>
                <a:spcPct val="0"/>
              </a:spcAft>
              <a:buFontTx/>
              <a:buAutoNum type="alphaLcPeriod"/>
              <a:defRPr/>
            </a:pPr>
            <a:r>
              <a:rPr lang="en-ZA" altLang="en-US" sz="1800" b="0" kern="0" dirty="0" smtClean="0">
                <a:solidFill>
                  <a:srgbClr val="000000"/>
                </a:solidFill>
              </a:rPr>
              <a:t>Ensure compliance with all relevant regulations.</a:t>
            </a:r>
            <a:endParaRPr lang="en-ZA" altLang="en-US" sz="1800" kern="0" dirty="0">
              <a:solidFill>
                <a:srgbClr val="000000"/>
              </a:solidFill>
            </a:endParaRPr>
          </a:p>
        </p:txBody>
      </p:sp>
      <p:sp>
        <p:nvSpPr>
          <p:cNvPr id="5" name="Slide Number Placeholder 1"/>
          <p:cNvSpPr>
            <a:spLocks noGrp="1"/>
          </p:cNvSpPr>
          <p:nvPr>
            <p:ph type="sldNum" sz="quarter" idx="4"/>
          </p:nvPr>
        </p:nvSpPr>
        <p:spPr>
          <a:xfrm>
            <a:off x="8077200" y="6172200"/>
            <a:ext cx="609600" cy="365125"/>
          </a:xfrm>
        </p:spPr>
        <p:txBody>
          <a:bodyPr/>
          <a:lstStyle/>
          <a:p>
            <a:fld id="{3E4CC721-C717-4376-B6D6-9DC11BC22B18}" type="slidenum">
              <a:rPr lang="en-ZA" sz="1200" b="1" smtClean="0">
                <a:latin typeface="+mn-lt"/>
                <a:cs typeface="Arial" panose="020B0604020202020204" pitchFamily="34" charset="0"/>
              </a:rPr>
              <a:pPr/>
              <a:t>6</a:t>
            </a:fld>
            <a:endParaRPr lang="en-ZA" sz="1200" b="1" dirty="0" smtClean="0">
              <a:latin typeface="+mn-lt"/>
              <a:cs typeface="Arial" panose="020B0604020202020204" pitchFamily="34" charset="0"/>
            </a:endParaRPr>
          </a:p>
        </p:txBody>
      </p:sp>
    </p:spTree>
    <p:extLst>
      <p:ext uri="{BB962C8B-B14F-4D97-AF65-F5344CB8AC3E}">
        <p14:creationId xmlns:p14="http://schemas.microsoft.com/office/powerpoint/2010/main" xmlns="" val="2126805777"/>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712968" cy="504056"/>
          </a:xfrm>
        </p:spPr>
        <p:txBody>
          <a:bodyPr>
            <a:noAutofit/>
          </a:bodyPr>
          <a:lstStyle/>
          <a:p>
            <a:pPr algn="ctr"/>
            <a:r>
              <a:rPr lang="en-US" dirty="0">
                <a:latin typeface="Arial" panose="020B0604020202020204" pitchFamily="34" charset="0"/>
                <a:cs typeface="Arial" panose="020B0604020202020204" pitchFamily="34" charset="0"/>
              </a:rPr>
              <a:t>BACKGROUND</a:t>
            </a:r>
            <a:r>
              <a:rPr lang="en-US" dirty="0">
                <a:latin typeface="+mj-lt"/>
              </a:rPr>
              <a:t/>
            </a:r>
            <a:br>
              <a:rPr lang="en-US" dirty="0">
                <a:latin typeface="+mj-lt"/>
              </a:rPr>
            </a:br>
            <a:r>
              <a:rPr lang="en-US" dirty="0">
                <a:latin typeface="+mj-lt"/>
              </a:rPr>
              <a:t/>
            </a:r>
            <a:br>
              <a:rPr lang="en-US" dirty="0">
                <a:latin typeface="+mj-lt"/>
              </a:rPr>
            </a:br>
            <a:r>
              <a:rPr lang="en-US" dirty="0">
                <a:latin typeface="+mj-lt"/>
              </a:rPr>
              <a:t/>
            </a:r>
            <a:br>
              <a:rPr lang="en-US" dirty="0">
                <a:latin typeface="+mj-lt"/>
              </a:rPr>
            </a:br>
            <a:endParaRPr lang="en-ZA" dirty="0">
              <a:latin typeface="+mj-lt"/>
            </a:endParaRPr>
          </a:p>
        </p:txBody>
      </p:sp>
      <p:sp>
        <p:nvSpPr>
          <p:cNvPr id="3" name="Content Placeholder 2"/>
          <p:cNvSpPr>
            <a:spLocks noGrp="1"/>
          </p:cNvSpPr>
          <p:nvPr>
            <p:ph idx="1"/>
          </p:nvPr>
        </p:nvSpPr>
        <p:spPr>
          <a:xfrm>
            <a:off x="179512" y="908720"/>
            <a:ext cx="8712968" cy="4752528"/>
          </a:xfrm>
        </p:spPr>
        <p:txBody>
          <a:bodyPr>
            <a:noAutofit/>
          </a:bodyPr>
          <a:lstStyle/>
          <a:p>
            <a:pPr lvl="0" algn="just" eaLnBrk="0" fontAlgn="base" hangingPunct="0">
              <a:spcAft>
                <a:spcPct val="0"/>
              </a:spcAft>
              <a:buFont typeface="+mj-lt"/>
              <a:buAutoNum type="arabicPeriod"/>
            </a:pPr>
            <a:r>
              <a:rPr lang="en-US" b="0" kern="0" dirty="0" smtClean="0">
                <a:solidFill>
                  <a:srgbClr val="000000"/>
                </a:solidFill>
                <a:cs typeface="+mn-cs"/>
              </a:rPr>
              <a:t>Maintenance </a:t>
            </a:r>
            <a:r>
              <a:rPr lang="en-US" b="0" kern="0" dirty="0">
                <a:solidFill>
                  <a:srgbClr val="000000"/>
                </a:solidFill>
                <a:cs typeface="+mn-cs"/>
              </a:rPr>
              <a:t>on </a:t>
            </a:r>
            <a:r>
              <a:rPr lang="en-US" b="0" kern="0" dirty="0" smtClean="0">
                <a:solidFill>
                  <a:srgbClr val="000000"/>
                </a:solidFill>
                <a:cs typeface="+mn-cs"/>
              </a:rPr>
              <a:t>the Island </a:t>
            </a:r>
            <a:r>
              <a:rPr lang="en-US" b="0" kern="0" dirty="0">
                <a:solidFill>
                  <a:srgbClr val="000000"/>
                </a:solidFill>
                <a:cs typeface="+mn-cs"/>
              </a:rPr>
              <a:t>was </a:t>
            </a:r>
            <a:r>
              <a:rPr lang="en-US" b="0" kern="0" dirty="0" smtClean="0">
                <a:solidFill>
                  <a:srgbClr val="000000"/>
                </a:solidFill>
                <a:cs typeface="+mn-cs"/>
              </a:rPr>
              <a:t>carried out by </a:t>
            </a:r>
            <a:r>
              <a:rPr lang="en-US" b="0" kern="0" dirty="0">
                <a:solidFill>
                  <a:srgbClr val="000000"/>
                </a:solidFill>
                <a:cs typeface="+mn-cs"/>
              </a:rPr>
              <a:t>DPW personnel, </a:t>
            </a:r>
            <a:r>
              <a:rPr lang="en-US" b="0" kern="0" dirty="0" smtClean="0">
                <a:solidFill>
                  <a:srgbClr val="000000"/>
                </a:solidFill>
                <a:cs typeface="+mn-cs"/>
              </a:rPr>
              <a:t>stationed at the Island between 1996 until 2011.</a:t>
            </a:r>
            <a:endParaRPr lang="en-US" b="0" kern="0" dirty="0">
              <a:solidFill>
                <a:srgbClr val="000000"/>
              </a:solidFill>
              <a:cs typeface="+mn-cs"/>
            </a:endParaRPr>
          </a:p>
          <a:p>
            <a:pPr lvl="0" algn="just" eaLnBrk="0" fontAlgn="base" hangingPunct="0">
              <a:spcAft>
                <a:spcPct val="0"/>
              </a:spcAft>
              <a:buFont typeface="+mj-lt"/>
              <a:buAutoNum type="arabicPeriod"/>
            </a:pPr>
            <a:r>
              <a:rPr lang="en-US" b="0" kern="0" dirty="0" smtClean="0">
                <a:solidFill>
                  <a:srgbClr val="000000"/>
                </a:solidFill>
                <a:cs typeface="+mn-cs"/>
              </a:rPr>
              <a:t>During 1996 </a:t>
            </a:r>
            <a:r>
              <a:rPr lang="en-US" b="0" kern="0" dirty="0">
                <a:solidFill>
                  <a:srgbClr val="000000"/>
                </a:solidFill>
                <a:cs typeface="+mn-cs"/>
              </a:rPr>
              <a:t>and </a:t>
            </a:r>
            <a:r>
              <a:rPr lang="en-US" b="0" kern="0" dirty="0" smtClean="0">
                <a:solidFill>
                  <a:srgbClr val="000000"/>
                </a:solidFill>
                <a:cs typeface="+mn-cs"/>
              </a:rPr>
              <a:t>2002, many </a:t>
            </a:r>
            <a:r>
              <a:rPr lang="en-US" b="0" kern="0" dirty="0">
                <a:solidFill>
                  <a:srgbClr val="000000"/>
                </a:solidFill>
                <a:cs typeface="+mn-cs"/>
              </a:rPr>
              <a:t>qualified artisans, horticulturists  and gardeners </a:t>
            </a:r>
            <a:r>
              <a:rPr lang="en-US" b="0" kern="0" dirty="0" smtClean="0">
                <a:solidFill>
                  <a:srgbClr val="000000"/>
                </a:solidFill>
                <a:cs typeface="+mn-cs"/>
              </a:rPr>
              <a:t>left </a:t>
            </a:r>
            <a:r>
              <a:rPr lang="en-US" b="0" kern="0" dirty="0">
                <a:solidFill>
                  <a:srgbClr val="000000"/>
                </a:solidFill>
                <a:cs typeface="+mn-cs"/>
              </a:rPr>
              <a:t>the </a:t>
            </a:r>
            <a:r>
              <a:rPr lang="en-US" b="0" kern="0" dirty="0" smtClean="0">
                <a:solidFill>
                  <a:srgbClr val="000000"/>
                </a:solidFill>
                <a:cs typeface="+mn-cs"/>
              </a:rPr>
              <a:t>DPW and they could not be replaced, this resulted in deterioration in the Island’s infrastructure.</a:t>
            </a:r>
          </a:p>
          <a:p>
            <a:pPr lvl="0" algn="just" eaLnBrk="0" fontAlgn="base" hangingPunct="0">
              <a:spcAft>
                <a:spcPct val="0"/>
              </a:spcAft>
              <a:buFont typeface="+mj-lt"/>
              <a:buAutoNum type="arabicPeriod"/>
            </a:pPr>
            <a:r>
              <a:rPr lang="en-US" b="0" kern="0" dirty="0">
                <a:solidFill>
                  <a:srgbClr val="000000"/>
                </a:solidFill>
              </a:rPr>
              <a:t>RIM took over the maintenance from DPW i</a:t>
            </a:r>
            <a:r>
              <a:rPr lang="en-US" b="0" kern="0" dirty="0">
                <a:solidFill>
                  <a:srgbClr val="000000"/>
                </a:solidFill>
                <a:cs typeface="+mn-cs"/>
              </a:rPr>
              <a:t>n </a:t>
            </a:r>
            <a:r>
              <a:rPr lang="en-US" b="0" kern="0" dirty="0" smtClean="0">
                <a:solidFill>
                  <a:srgbClr val="000000"/>
                </a:solidFill>
                <a:cs typeface="+mn-cs"/>
              </a:rPr>
              <a:t>2012 after continued deterioration and lack of maintenance.</a:t>
            </a:r>
            <a:endParaRPr lang="en-US" b="0" kern="0" dirty="0">
              <a:solidFill>
                <a:srgbClr val="000000"/>
              </a:solidFill>
              <a:cs typeface="+mn-cs"/>
            </a:endParaRPr>
          </a:p>
          <a:p>
            <a:pPr lvl="0" algn="just" eaLnBrk="0" fontAlgn="base" hangingPunct="0">
              <a:spcAft>
                <a:spcPct val="0"/>
              </a:spcAft>
              <a:buFont typeface="+mj-lt"/>
              <a:buAutoNum type="arabicPeriod"/>
            </a:pPr>
            <a:r>
              <a:rPr lang="en-US" b="0" kern="0" dirty="0" smtClean="0">
                <a:solidFill>
                  <a:srgbClr val="000000"/>
                </a:solidFill>
                <a:cs typeface="+mn-cs"/>
              </a:rPr>
              <a:t>In 2015 </a:t>
            </a:r>
            <a:r>
              <a:rPr lang="en-US" b="0" kern="0" dirty="0">
                <a:solidFill>
                  <a:srgbClr val="000000"/>
                </a:solidFill>
                <a:cs typeface="+mn-cs"/>
              </a:rPr>
              <a:t>DPW, DAC and RIM </a:t>
            </a:r>
            <a:r>
              <a:rPr lang="en-US" b="0" kern="0" dirty="0" smtClean="0">
                <a:solidFill>
                  <a:srgbClr val="000000"/>
                </a:solidFill>
                <a:cs typeface="+mn-cs"/>
              </a:rPr>
              <a:t>signed the Tripartite Agreement (SDA) to collaborate on FM and Capex programs for the operations and maintenance of the Island’s infrastructure and facilities.</a:t>
            </a:r>
            <a:endParaRPr lang="en-US" b="0" kern="0" dirty="0">
              <a:solidFill>
                <a:srgbClr val="000000"/>
              </a:solidFill>
              <a:cs typeface="+mn-cs"/>
            </a:endParaRPr>
          </a:p>
          <a:p>
            <a:pPr lvl="0" algn="just" eaLnBrk="0" fontAlgn="base" hangingPunct="0">
              <a:spcAft>
                <a:spcPct val="0"/>
              </a:spcAft>
              <a:buFont typeface="+mj-lt"/>
              <a:buAutoNum type="arabicPeriod"/>
            </a:pPr>
            <a:r>
              <a:rPr lang="en-US" b="0" kern="0" dirty="0">
                <a:solidFill>
                  <a:srgbClr val="000000"/>
                </a:solidFill>
                <a:cs typeface="+mn-cs"/>
              </a:rPr>
              <a:t>In May 2015, </a:t>
            </a:r>
            <a:r>
              <a:rPr lang="en-US" b="0" kern="0" dirty="0" smtClean="0">
                <a:solidFill>
                  <a:srgbClr val="000000"/>
                </a:solidFill>
                <a:cs typeface="+mn-cs"/>
              </a:rPr>
              <a:t>DPW </a:t>
            </a:r>
            <a:r>
              <a:rPr lang="en-US" b="0" kern="0" dirty="0">
                <a:solidFill>
                  <a:srgbClr val="000000"/>
                </a:solidFill>
                <a:cs typeface="+mn-cs"/>
              </a:rPr>
              <a:t>concluded </a:t>
            </a:r>
            <a:r>
              <a:rPr lang="en-US" b="0" kern="0" dirty="0" smtClean="0">
                <a:solidFill>
                  <a:srgbClr val="000000"/>
                </a:solidFill>
                <a:cs typeface="+mn-cs"/>
              </a:rPr>
              <a:t>a 4-year SLA with </a:t>
            </a:r>
            <a:r>
              <a:rPr lang="en-US" b="0" kern="0" dirty="0">
                <a:solidFill>
                  <a:srgbClr val="000000"/>
                </a:solidFill>
                <a:cs typeface="+mn-cs"/>
              </a:rPr>
              <a:t>CDC </a:t>
            </a:r>
            <a:r>
              <a:rPr lang="en-GB" b="0" kern="0" dirty="0">
                <a:solidFill>
                  <a:srgbClr val="000000"/>
                </a:solidFill>
                <a:ea typeface="Times New Roman"/>
                <a:cs typeface="Times New Roman"/>
              </a:rPr>
              <a:t>as </a:t>
            </a:r>
            <a:r>
              <a:rPr lang="en-GB" b="0" kern="0" dirty="0" smtClean="0">
                <a:solidFill>
                  <a:srgbClr val="000000"/>
                </a:solidFill>
                <a:ea typeface="Times New Roman"/>
                <a:cs typeface="Times New Roman"/>
              </a:rPr>
              <a:t>the implementing agent for FM and Capex services </a:t>
            </a:r>
            <a:r>
              <a:rPr lang="en-GB" b="0" kern="0" dirty="0">
                <a:solidFill>
                  <a:srgbClr val="000000"/>
                </a:solidFill>
                <a:ea typeface="Times New Roman"/>
                <a:cs typeface="Times New Roman"/>
              </a:rPr>
              <a:t>required at Robben </a:t>
            </a:r>
            <a:r>
              <a:rPr lang="en-GB" b="0" kern="0" dirty="0" smtClean="0">
                <a:solidFill>
                  <a:srgbClr val="000000"/>
                </a:solidFill>
                <a:ea typeface="Times New Roman"/>
                <a:cs typeface="Times New Roman"/>
              </a:rPr>
              <a:t>Island.</a:t>
            </a:r>
            <a:endParaRPr lang="en-US" b="0" kern="0" dirty="0" smtClean="0">
              <a:solidFill>
                <a:srgbClr val="000000"/>
              </a:solidFill>
              <a:cs typeface="+mn-cs"/>
            </a:endParaRPr>
          </a:p>
          <a:p>
            <a:pPr lvl="0" algn="just" eaLnBrk="0" fontAlgn="base" hangingPunct="0">
              <a:spcAft>
                <a:spcPct val="0"/>
              </a:spcAft>
              <a:buFont typeface="+mj-lt"/>
              <a:buAutoNum type="arabicPeriod"/>
            </a:pPr>
            <a:r>
              <a:rPr lang="en-US" b="0" kern="0" dirty="0" smtClean="0">
                <a:solidFill>
                  <a:srgbClr val="000000"/>
                </a:solidFill>
                <a:cs typeface="+mn-cs"/>
              </a:rPr>
              <a:t>Priority projects were identified and approved, following a condition assessment of active facilities.</a:t>
            </a:r>
          </a:p>
          <a:p>
            <a:pPr lvl="0" algn="just" eaLnBrk="0" fontAlgn="base" hangingPunct="0">
              <a:spcAft>
                <a:spcPct val="0"/>
              </a:spcAft>
              <a:buFont typeface="+mj-lt"/>
              <a:buAutoNum type="arabicPeriod"/>
            </a:pPr>
            <a:r>
              <a:rPr lang="en-US" b="0" kern="0" dirty="0" smtClean="0">
                <a:solidFill>
                  <a:srgbClr val="000000"/>
                </a:solidFill>
                <a:cs typeface="+mn-cs"/>
              </a:rPr>
              <a:t>In 2016 a decision was passed by the Steercom that DAC transfers Capex funds to RIM.</a:t>
            </a:r>
          </a:p>
          <a:p>
            <a:pPr lvl="0" algn="just" eaLnBrk="0" fontAlgn="base" hangingPunct="0">
              <a:spcAft>
                <a:spcPct val="0"/>
              </a:spcAft>
              <a:buFont typeface="+mj-lt"/>
              <a:buAutoNum type="arabicPeriod"/>
            </a:pPr>
            <a:r>
              <a:rPr lang="en-US" b="0" kern="0" dirty="0" smtClean="0">
                <a:solidFill>
                  <a:srgbClr val="000000"/>
                </a:solidFill>
                <a:cs typeface="+mn-cs"/>
              </a:rPr>
              <a:t>In June 2016, RIM entered into an SLA with CDC for Capex projects on the basis of the Tripartite Agreement and FM SLA.</a:t>
            </a:r>
          </a:p>
        </p:txBody>
      </p:sp>
      <p:sp>
        <p:nvSpPr>
          <p:cNvPr id="5" name="Slide Number Placeholder 1"/>
          <p:cNvSpPr>
            <a:spLocks noGrp="1"/>
          </p:cNvSpPr>
          <p:nvPr>
            <p:ph type="sldNum" sz="quarter" idx="4"/>
          </p:nvPr>
        </p:nvSpPr>
        <p:spPr>
          <a:xfrm>
            <a:off x="8077200" y="6172200"/>
            <a:ext cx="609600" cy="365125"/>
          </a:xfrm>
        </p:spPr>
        <p:txBody>
          <a:bodyPr/>
          <a:lstStyle/>
          <a:p>
            <a:fld id="{3E4CC721-C717-4376-B6D6-9DC11BC22B18}" type="slidenum">
              <a:rPr lang="en-ZA" sz="1200" b="1" smtClean="0">
                <a:latin typeface="Arial" panose="020B0604020202020204" pitchFamily="34" charset="0"/>
                <a:cs typeface="Arial" panose="020B0604020202020204" pitchFamily="34" charset="0"/>
              </a:rPr>
              <a:pPr/>
              <a:t>7</a:t>
            </a:fld>
            <a:endParaRPr lang="en-ZA" sz="12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3552281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PROBLEM STATEMENT</a:t>
            </a:r>
            <a:endParaRPr lang="en-ZA" dirty="0"/>
          </a:p>
        </p:txBody>
      </p:sp>
      <p:sp>
        <p:nvSpPr>
          <p:cNvPr id="3" name="Content Placeholder 2"/>
          <p:cNvSpPr>
            <a:spLocks noGrp="1"/>
          </p:cNvSpPr>
          <p:nvPr>
            <p:ph idx="1"/>
          </p:nvPr>
        </p:nvSpPr>
        <p:spPr>
          <a:xfrm>
            <a:off x="539552" y="1600201"/>
            <a:ext cx="8208912" cy="4343400"/>
          </a:xfrm>
        </p:spPr>
        <p:txBody>
          <a:bodyPr>
            <a:normAutofit lnSpcReduction="10000"/>
          </a:bodyPr>
          <a:lstStyle/>
          <a:p>
            <a:r>
              <a:rPr lang="en-ZA" sz="2000" b="0" dirty="0" smtClean="0">
                <a:solidFill>
                  <a:schemeClr val="tx1"/>
                </a:solidFill>
              </a:rPr>
              <a:t>Robben Island (RIM) infrastructure and facilities are dilapidated and in a state of disrepair due to the lack of maintenance and slow progress of the Capital Works programme</a:t>
            </a:r>
          </a:p>
          <a:p>
            <a:r>
              <a:rPr lang="en-ZA" sz="2000" b="0" dirty="0" smtClean="0">
                <a:solidFill>
                  <a:schemeClr val="tx1"/>
                </a:solidFill>
              </a:rPr>
              <a:t>The process that has been put in place through the tripartite agreement has not been able to adequately address and support RIM’s visitor management plan and as a result visitor experience has been negatively impacted</a:t>
            </a:r>
          </a:p>
          <a:p>
            <a:r>
              <a:rPr lang="en-ZA" sz="2000" b="0" dirty="0" smtClean="0">
                <a:solidFill>
                  <a:schemeClr val="tx1"/>
                </a:solidFill>
              </a:rPr>
              <a:t>The Portfolio Committee visited RIM and raised concerns about the deteriorating conditions</a:t>
            </a:r>
          </a:p>
          <a:p>
            <a:r>
              <a:rPr lang="en-ZA" sz="2000" b="0" dirty="0" smtClean="0">
                <a:solidFill>
                  <a:schemeClr val="tx1"/>
                </a:solidFill>
              </a:rPr>
              <a:t>A follow up visit by a team led by the DG of DAC comprised of DPW, DEA, and RIM was done</a:t>
            </a:r>
          </a:p>
          <a:p>
            <a:r>
              <a:rPr lang="en-GB" sz="2000" b="0" dirty="0" smtClean="0">
                <a:solidFill>
                  <a:schemeClr val="tx1"/>
                </a:solidFill>
                <a:latin typeface="Arial" panose="020B0604020202020204" pitchFamily="34" charset="0"/>
                <a:cs typeface="Arial" panose="020B0604020202020204" pitchFamily="34" charset="0"/>
              </a:rPr>
              <a:t>Failure to maintain and repair infrastructure on the Island </a:t>
            </a:r>
            <a:r>
              <a:rPr lang="en-GB" sz="2000" b="0" dirty="0">
                <a:solidFill>
                  <a:schemeClr val="tx1"/>
                </a:solidFill>
                <a:latin typeface="Arial" panose="020B0604020202020204" pitchFamily="34" charset="0"/>
                <a:cs typeface="Arial" panose="020B0604020202020204" pitchFamily="34" charset="0"/>
              </a:rPr>
              <a:t>threatens the </a:t>
            </a:r>
            <a:r>
              <a:rPr lang="en-GB" sz="2000" b="0" dirty="0" smtClean="0">
                <a:solidFill>
                  <a:schemeClr val="tx1"/>
                </a:solidFill>
                <a:latin typeface="Arial" panose="020B0604020202020204" pitchFamily="34" charset="0"/>
                <a:cs typeface="Arial" panose="020B0604020202020204" pitchFamily="34" charset="0"/>
              </a:rPr>
              <a:t>Outstanding Universal Value status </a:t>
            </a:r>
            <a:r>
              <a:rPr lang="en-GB" sz="2000" b="0" dirty="0">
                <a:solidFill>
                  <a:schemeClr val="tx1"/>
                </a:solidFill>
                <a:latin typeface="Arial" panose="020B0604020202020204" pitchFamily="34" charset="0"/>
                <a:cs typeface="Arial" panose="020B0604020202020204" pitchFamily="34" charset="0"/>
              </a:rPr>
              <a:t>of this iconic site if not urgently arrested.</a:t>
            </a:r>
          </a:p>
          <a:p>
            <a:endParaRPr lang="en-ZA" sz="2000" b="0" dirty="0">
              <a:solidFill>
                <a:schemeClr val="tx1"/>
              </a:solidFill>
            </a:endParaRPr>
          </a:p>
        </p:txBody>
      </p:sp>
      <p:sp>
        <p:nvSpPr>
          <p:cNvPr id="5" name="Slide Number Placeholder 1"/>
          <p:cNvSpPr>
            <a:spLocks noGrp="1"/>
          </p:cNvSpPr>
          <p:nvPr>
            <p:ph type="sldNum" sz="quarter" idx="4"/>
          </p:nvPr>
        </p:nvSpPr>
        <p:spPr>
          <a:xfrm>
            <a:off x="8077200" y="6172200"/>
            <a:ext cx="609600" cy="365125"/>
          </a:xfrm>
        </p:spPr>
        <p:txBody>
          <a:bodyPr/>
          <a:lstStyle/>
          <a:p>
            <a:fld id="{3E4CC721-C717-4376-B6D6-9DC11BC22B18}" type="slidenum">
              <a:rPr lang="en-ZA" sz="1200" b="1" smtClean="0">
                <a:latin typeface="Arial" panose="020B0604020202020204" pitchFamily="34" charset="0"/>
                <a:cs typeface="Arial" panose="020B0604020202020204" pitchFamily="34" charset="0"/>
              </a:rPr>
              <a:pPr/>
              <a:t>8</a:t>
            </a:fld>
            <a:endParaRPr lang="en-ZA" sz="12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858402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712968" cy="504056"/>
          </a:xfrm>
        </p:spPr>
        <p:txBody>
          <a:bodyPr>
            <a:noAutofit/>
          </a:bodyPr>
          <a:lstStyle/>
          <a:p>
            <a:pPr algn="ctr"/>
            <a:r>
              <a:rPr lang="en-US" dirty="0">
                <a:latin typeface="Arial" panose="020B0604020202020204" pitchFamily="34" charset="0"/>
                <a:cs typeface="Arial" panose="020B0604020202020204" pitchFamily="34" charset="0"/>
              </a:rPr>
              <a:t>OVERVIEW</a:t>
            </a:r>
            <a:r>
              <a:rPr lang="en-US" dirty="0">
                <a:latin typeface="+mj-lt"/>
              </a:rPr>
              <a:t/>
            </a:r>
            <a:br>
              <a:rPr lang="en-US" dirty="0">
                <a:latin typeface="+mj-lt"/>
              </a:rPr>
            </a:br>
            <a:r>
              <a:rPr lang="en-US" dirty="0">
                <a:latin typeface="+mj-lt"/>
              </a:rPr>
              <a:t/>
            </a:r>
            <a:br>
              <a:rPr lang="en-US" dirty="0">
                <a:latin typeface="+mj-lt"/>
              </a:rPr>
            </a:br>
            <a:endParaRPr lang="en-ZA" dirty="0">
              <a:latin typeface="+mj-lt"/>
            </a:endParaRPr>
          </a:p>
        </p:txBody>
      </p:sp>
      <p:sp>
        <p:nvSpPr>
          <p:cNvPr id="3" name="Content Placeholder 2"/>
          <p:cNvSpPr>
            <a:spLocks noGrp="1"/>
          </p:cNvSpPr>
          <p:nvPr>
            <p:ph idx="1"/>
          </p:nvPr>
        </p:nvSpPr>
        <p:spPr>
          <a:xfrm>
            <a:off x="107504" y="620688"/>
            <a:ext cx="8784976" cy="5616624"/>
          </a:xfrm>
        </p:spPr>
        <p:txBody>
          <a:bodyPr>
            <a:noAutofit/>
          </a:bodyPr>
          <a:lstStyle/>
          <a:p>
            <a:pPr marL="0" lvl="0" indent="0" algn="just" eaLnBrk="0" fontAlgn="base" hangingPunct="0">
              <a:spcAft>
                <a:spcPct val="0"/>
              </a:spcAft>
              <a:buNone/>
            </a:pPr>
            <a:r>
              <a:rPr lang="en-US" altLang="en-US" sz="2000" kern="0" dirty="0" smtClean="0">
                <a:solidFill>
                  <a:srgbClr val="000000"/>
                </a:solidFill>
                <a:cs typeface="+mn-cs"/>
              </a:rPr>
              <a:t>Components </a:t>
            </a:r>
            <a:r>
              <a:rPr lang="en-US" altLang="en-US" sz="2000" kern="0" dirty="0">
                <a:solidFill>
                  <a:srgbClr val="000000"/>
                </a:solidFill>
                <a:cs typeface="+mn-cs"/>
              </a:rPr>
              <a:t>of the </a:t>
            </a:r>
            <a:r>
              <a:rPr lang="en-US" altLang="en-US" sz="2000" kern="0" dirty="0" smtClean="0">
                <a:solidFill>
                  <a:srgbClr val="000000"/>
                </a:solidFill>
                <a:cs typeface="+mn-cs"/>
              </a:rPr>
              <a:t>Programme and Funding streams</a:t>
            </a:r>
            <a:endParaRPr lang="en-US" altLang="en-US" sz="2000" kern="0" dirty="0">
              <a:solidFill>
                <a:srgbClr val="000000"/>
              </a:solidFill>
              <a:cs typeface="+mn-cs"/>
            </a:endParaRPr>
          </a:p>
        </p:txBody>
      </p:sp>
      <p:sp>
        <p:nvSpPr>
          <p:cNvPr id="5" name="Slide Number Placeholder 1"/>
          <p:cNvSpPr>
            <a:spLocks noGrp="1"/>
          </p:cNvSpPr>
          <p:nvPr>
            <p:ph type="sldNum" sz="quarter" idx="4"/>
          </p:nvPr>
        </p:nvSpPr>
        <p:spPr>
          <a:xfrm>
            <a:off x="8077200" y="6172200"/>
            <a:ext cx="609600" cy="365125"/>
          </a:xfrm>
        </p:spPr>
        <p:txBody>
          <a:bodyPr/>
          <a:lstStyle/>
          <a:p>
            <a:fld id="{3E4CC721-C717-4376-B6D6-9DC11BC22B18}" type="slidenum">
              <a:rPr lang="en-ZA" sz="1200" b="1" smtClean="0">
                <a:latin typeface="Arial" panose="020B0604020202020204" pitchFamily="34" charset="0"/>
                <a:cs typeface="Arial" panose="020B0604020202020204" pitchFamily="34" charset="0"/>
              </a:rPr>
              <a:pPr/>
              <a:t>9</a:t>
            </a:fld>
            <a:endParaRPr lang="en-ZA" sz="1200" b="1" dirty="0" smtClean="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2943977790"/>
              </p:ext>
            </p:extLst>
          </p:nvPr>
        </p:nvGraphicFramePr>
        <p:xfrm>
          <a:off x="539552" y="1628800"/>
          <a:ext cx="8064895" cy="3456384"/>
        </p:xfrm>
        <a:graphic>
          <a:graphicData uri="http://schemas.openxmlformats.org/drawingml/2006/table">
            <a:tbl>
              <a:tblPr firstRow="1" bandRow="1">
                <a:tableStyleId>{5940675A-B579-460E-94D1-54222C63F5DA}</a:tableStyleId>
              </a:tblPr>
              <a:tblGrid>
                <a:gridCol w="1452664">
                  <a:extLst>
                    <a:ext uri="{9D8B030D-6E8A-4147-A177-3AD203B41FA5}">
                      <a16:colId xmlns:a16="http://schemas.microsoft.com/office/drawing/2014/main" xmlns="" val="20000"/>
                    </a:ext>
                  </a:extLst>
                </a:gridCol>
                <a:gridCol w="4209922">
                  <a:extLst>
                    <a:ext uri="{9D8B030D-6E8A-4147-A177-3AD203B41FA5}">
                      <a16:colId xmlns:a16="http://schemas.microsoft.com/office/drawing/2014/main" xmlns="" val="20001"/>
                    </a:ext>
                  </a:extLst>
                </a:gridCol>
                <a:gridCol w="2402309">
                  <a:extLst>
                    <a:ext uri="{9D8B030D-6E8A-4147-A177-3AD203B41FA5}">
                      <a16:colId xmlns:a16="http://schemas.microsoft.com/office/drawing/2014/main" xmlns="" val="20002"/>
                    </a:ext>
                  </a:extLst>
                </a:gridCol>
              </a:tblGrid>
              <a:tr h="864096">
                <a:tc>
                  <a:txBody>
                    <a:bodyPr/>
                    <a:lstStyle/>
                    <a:p>
                      <a:pPr marL="0" marR="0">
                        <a:lnSpc>
                          <a:spcPct val="115000"/>
                        </a:lnSpc>
                        <a:spcBef>
                          <a:spcPts val="0"/>
                        </a:spcBef>
                        <a:spcAft>
                          <a:spcPts val="1000"/>
                        </a:spcAft>
                      </a:pPr>
                      <a:r>
                        <a:rPr lang="en-ZA" sz="1600" b="1" dirty="0">
                          <a:effectLst/>
                        </a:rPr>
                        <a:t>Components</a:t>
                      </a:r>
                      <a:endParaRPr lang="en-ZA" sz="1600" b="1" dirty="0">
                        <a:effectLst/>
                        <a:latin typeface="Arial"/>
                        <a:ea typeface="Calibri"/>
                        <a:cs typeface="Times New Roman"/>
                      </a:endParaRPr>
                    </a:p>
                  </a:txBody>
                  <a:tcPr marL="68580" marR="68580" marT="0" marB="0">
                    <a:solidFill>
                      <a:schemeClr val="bg1">
                        <a:lumMod val="85000"/>
                      </a:schemeClr>
                    </a:solidFill>
                  </a:tcPr>
                </a:tc>
                <a:tc>
                  <a:txBody>
                    <a:bodyPr/>
                    <a:lstStyle/>
                    <a:p>
                      <a:pPr marL="0" marR="0">
                        <a:lnSpc>
                          <a:spcPct val="115000"/>
                        </a:lnSpc>
                        <a:spcBef>
                          <a:spcPts val="0"/>
                        </a:spcBef>
                        <a:spcAft>
                          <a:spcPts val="1000"/>
                        </a:spcAft>
                      </a:pPr>
                      <a:r>
                        <a:rPr lang="en-ZA" sz="1600" b="1" dirty="0">
                          <a:effectLst/>
                        </a:rPr>
                        <a:t>Description</a:t>
                      </a:r>
                      <a:endParaRPr lang="en-ZA" sz="1600" b="1" dirty="0">
                        <a:effectLst/>
                        <a:latin typeface="Arial"/>
                        <a:ea typeface="Calibri"/>
                        <a:cs typeface="Times New Roman"/>
                      </a:endParaRPr>
                    </a:p>
                  </a:txBody>
                  <a:tcPr marL="68580" marR="68580" marT="0" marB="0">
                    <a:solidFill>
                      <a:schemeClr val="bg1">
                        <a:lumMod val="85000"/>
                      </a:schemeClr>
                    </a:solidFill>
                  </a:tcPr>
                </a:tc>
                <a:tc>
                  <a:txBody>
                    <a:bodyPr/>
                    <a:lstStyle/>
                    <a:p>
                      <a:pPr marL="0" marR="0">
                        <a:lnSpc>
                          <a:spcPct val="115000"/>
                        </a:lnSpc>
                        <a:spcBef>
                          <a:spcPts val="0"/>
                        </a:spcBef>
                        <a:spcAft>
                          <a:spcPts val="1000"/>
                        </a:spcAft>
                      </a:pPr>
                      <a:r>
                        <a:rPr lang="en-ZA" sz="1600" b="1" dirty="0">
                          <a:effectLst/>
                        </a:rPr>
                        <a:t>Responsible institution for Funding</a:t>
                      </a:r>
                      <a:endParaRPr lang="en-ZA" sz="1600" b="1" dirty="0">
                        <a:effectLst/>
                        <a:latin typeface="Arial"/>
                        <a:ea typeface="Calibri"/>
                        <a:cs typeface="Times New Roman"/>
                      </a:endParaRPr>
                    </a:p>
                  </a:txBody>
                  <a:tcPr marL="68580" marR="68580" marT="0" marB="0">
                    <a:solidFill>
                      <a:schemeClr val="bg1">
                        <a:lumMod val="85000"/>
                      </a:schemeClr>
                    </a:solidFill>
                  </a:tcPr>
                </a:tc>
                <a:extLst>
                  <a:ext uri="{0D108BD9-81ED-4DB2-BD59-A6C34878D82A}">
                    <a16:rowId xmlns:a16="http://schemas.microsoft.com/office/drawing/2014/main" xmlns="" val="10000"/>
                  </a:ext>
                </a:extLst>
              </a:tr>
              <a:tr h="864096">
                <a:tc>
                  <a:txBody>
                    <a:bodyPr/>
                    <a:lstStyle/>
                    <a:p>
                      <a:pPr marL="0" marR="0">
                        <a:lnSpc>
                          <a:spcPct val="115000"/>
                        </a:lnSpc>
                        <a:spcBef>
                          <a:spcPts val="0"/>
                        </a:spcBef>
                        <a:spcAft>
                          <a:spcPts val="1000"/>
                        </a:spcAft>
                      </a:pPr>
                      <a:r>
                        <a:rPr lang="en-ZA" sz="1600" dirty="0">
                          <a:effectLst/>
                        </a:rPr>
                        <a:t>Facilities Management</a:t>
                      </a:r>
                      <a:endParaRPr lang="en-ZA" sz="1600" dirty="0">
                        <a:effectLst/>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r>
                        <a:rPr lang="en-ZA" sz="1600" dirty="0">
                          <a:effectLst/>
                        </a:rPr>
                        <a:t>Maintenance and breakdowns</a:t>
                      </a:r>
                      <a:endParaRPr lang="en-ZA" sz="1600" dirty="0">
                        <a:effectLst/>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r>
                        <a:rPr lang="en-ZA" sz="1600" dirty="0">
                          <a:effectLst/>
                        </a:rPr>
                        <a:t>DPW</a:t>
                      </a:r>
                      <a:endParaRPr lang="en-ZA" sz="1600" dirty="0">
                        <a:effectLst/>
                        <a:latin typeface="Arial"/>
                        <a:ea typeface="Calibri"/>
                        <a:cs typeface="Times New Roman"/>
                      </a:endParaRPr>
                    </a:p>
                  </a:txBody>
                  <a:tcPr marL="68580" marR="68580" marT="0" marB="0"/>
                </a:tc>
                <a:extLst>
                  <a:ext uri="{0D108BD9-81ED-4DB2-BD59-A6C34878D82A}">
                    <a16:rowId xmlns:a16="http://schemas.microsoft.com/office/drawing/2014/main" xmlns="" val="10001"/>
                  </a:ext>
                </a:extLst>
              </a:tr>
              <a:tr h="864096">
                <a:tc>
                  <a:txBody>
                    <a:bodyPr/>
                    <a:lstStyle/>
                    <a:p>
                      <a:pPr marL="0" marR="0">
                        <a:lnSpc>
                          <a:spcPct val="115000"/>
                        </a:lnSpc>
                        <a:spcBef>
                          <a:spcPts val="0"/>
                        </a:spcBef>
                        <a:spcAft>
                          <a:spcPts val="1000"/>
                        </a:spcAft>
                      </a:pPr>
                      <a:r>
                        <a:rPr lang="en-ZA" sz="1600" dirty="0">
                          <a:effectLst/>
                        </a:rPr>
                        <a:t>Capex Projects</a:t>
                      </a:r>
                      <a:endParaRPr lang="en-ZA" sz="1600" dirty="0">
                        <a:effectLst/>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r>
                        <a:rPr lang="en-ZA" sz="1600" dirty="0">
                          <a:effectLst/>
                        </a:rPr>
                        <a:t>Upgrading, replacements, restorations and extensions</a:t>
                      </a:r>
                      <a:endParaRPr lang="en-ZA" sz="1600" dirty="0">
                        <a:effectLst/>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r>
                        <a:rPr lang="en-ZA" sz="1600" dirty="0">
                          <a:effectLst/>
                        </a:rPr>
                        <a:t>DAC</a:t>
                      </a:r>
                      <a:endParaRPr lang="en-ZA" sz="1600" dirty="0">
                        <a:effectLst/>
                        <a:latin typeface="Arial"/>
                        <a:ea typeface="Calibri"/>
                        <a:cs typeface="Times New Roman"/>
                      </a:endParaRPr>
                    </a:p>
                  </a:txBody>
                  <a:tcPr marL="68580" marR="68580" marT="0" marB="0"/>
                </a:tc>
                <a:extLst>
                  <a:ext uri="{0D108BD9-81ED-4DB2-BD59-A6C34878D82A}">
                    <a16:rowId xmlns:a16="http://schemas.microsoft.com/office/drawing/2014/main" xmlns="" val="10002"/>
                  </a:ext>
                </a:extLst>
              </a:tr>
              <a:tr h="864096">
                <a:tc>
                  <a:txBody>
                    <a:bodyPr/>
                    <a:lstStyle/>
                    <a:p>
                      <a:pPr marL="0" marR="0">
                        <a:lnSpc>
                          <a:spcPct val="115000"/>
                        </a:lnSpc>
                        <a:spcBef>
                          <a:spcPts val="0"/>
                        </a:spcBef>
                        <a:spcAft>
                          <a:spcPts val="1000"/>
                        </a:spcAft>
                      </a:pPr>
                      <a:r>
                        <a:rPr lang="en-ZA" sz="1600" dirty="0">
                          <a:solidFill>
                            <a:schemeClr val="tx1"/>
                          </a:solidFill>
                          <a:effectLst/>
                        </a:rPr>
                        <a:t>Municipal Services</a:t>
                      </a:r>
                      <a:endParaRPr lang="en-ZA" sz="1600" dirty="0">
                        <a:solidFill>
                          <a:schemeClr val="tx1"/>
                        </a:solidFill>
                        <a:effectLst/>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r>
                        <a:rPr lang="en-ZA" sz="1600" dirty="0">
                          <a:solidFill>
                            <a:schemeClr val="tx1"/>
                          </a:solidFill>
                          <a:effectLst/>
                        </a:rPr>
                        <a:t>Diesel to provide electricity</a:t>
                      </a:r>
                      <a:endParaRPr lang="en-ZA" sz="1600" dirty="0">
                        <a:solidFill>
                          <a:schemeClr val="tx1"/>
                        </a:solidFill>
                        <a:effectLst/>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r>
                        <a:rPr lang="en-ZA" sz="1600" dirty="0">
                          <a:solidFill>
                            <a:schemeClr val="tx1"/>
                          </a:solidFill>
                          <a:effectLst/>
                        </a:rPr>
                        <a:t>RIM (Cost of doing business)</a:t>
                      </a:r>
                      <a:endParaRPr lang="en-ZA" sz="1600" dirty="0">
                        <a:solidFill>
                          <a:schemeClr val="tx1"/>
                        </a:solidFill>
                        <a:effectLst/>
                        <a:latin typeface="Arial"/>
                        <a:ea typeface="Calibri"/>
                        <a:cs typeface="Times New Roman"/>
                      </a:endParaRPr>
                    </a:p>
                  </a:txBody>
                  <a:tcPr marL="68580" marR="68580" marT="0" marB="0"/>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41829077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9535</TotalTime>
  <Words>3261</Words>
  <Application>Microsoft Office PowerPoint</Application>
  <PresentationFormat>On-screen Show (4:3)</PresentationFormat>
  <Paragraphs>606</Paragraphs>
  <Slides>28</Slides>
  <Notes>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ROBBEN ISLAND MUSEUM INFRASTRUCTURE PLAN FACILITIES MANAGEMENT  AND CAPEX PROGRAMME  </vt:lpstr>
      <vt:lpstr>OUTLINE OF THE PRESENTATION </vt:lpstr>
      <vt:lpstr>ABBREVIATIONS </vt:lpstr>
      <vt:lpstr>ABBREVIATIONS, cont…  </vt:lpstr>
      <vt:lpstr>PURPOSE </vt:lpstr>
      <vt:lpstr>INTRODUCTION</vt:lpstr>
      <vt:lpstr>BACKGROUND   </vt:lpstr>
      <vt:lpstr>PROBLEM STATEMENT</vt:lpstr>
      <vt:lpstr>OVERVIEW  </vt:lpstr>
      <vt:lpstr>FACILITIES MANAGEMENT CONTRACT   </vt:lpstr>
      <vt:lpstr>FACILITIES MANAGEMENT CONTRACT   </vt:lpstr>
      <vt:lpstr>FACILITIES MANAGEMENT CONTRACT   </vt:lpstr>
      <vt:lpstr>FACILITIES MANAGEMENT CONTRACT</vt:lpstr>
      <vt:lpstr>FACILITIES MANAGEMENT CONTRACT</vt:lpstr>
      <vt:lpstr>CAPEX PROJECTS</vt:lpstr>
      <vt:lpstr>CAPEX PROJECTS</vt:lpstr>
      <vt:lpstr>CAPEX PROJECTS</vt:lpstr>
      <vt:lpstr>CAPEX PROJECTS</vt:lpstr>
      <vt:lpstr>CAPEX PROJECTS</vt:lpstr>
      <vt:lpstr>CHALLENGES EXPERIENCED WITH THE FM AND CAPEX PROGRAM</vt:lpstr>
      <vt:lpstr>CHALLENGES EXPERIENCED WITH THE FM AND CAPEX PROGRAM</vt:lpstr>
      <vt:lpstr>FINANCIAL IMPLICATIONS   </vt:lpstr>
      <vt:lpstr>FINANCIAL IMPLICATIONS</vt:lpstr>
      <vt:lpstr>RIM STATE OF READINESS   </vt:lpstr>
      <vt:lpstr>RIM STATE OF READINESS   </vt:lpstr>
      <vt:lpstr>OVER ARCHING AGREEMENT AMONGST  THE TRIPARTITE MEMBERS</vt:lpstr>
      <vt:lpstr>CONCLUSION</vt:lpstr>
      <vt:lpstr>ENKOSI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dc:creator>
  <cp:lastModifiedBy>PUMZA</cp:lastModifiedBy>
  <cp:revision>677</cp:revision>
  <cp:lastPrinted>2015-07-29T10:02:11Z</cp:lastPrinted>
  <dcterms:created xsi:type="dcterms:W3CDTF">2013-11-12T11:39:42Z</dcterms:created>
  <dcterms:modified xsi:type="dcterms:W3CDTF">2018-08-23T08:54:50Z</dcterms:modified>
</cp:coreProperties>
</file>