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1" r:id="rId2"/>
  </p:sldMasterIdLst>
  <p:notesMasterIdLst>
    <p:notesMasterId r:id="rId24"/>
  </p:notesMasterIdLst>
  <p:handoutMasterIdLst>
    <p:handoutMasterId r:id="rId25"/>
  </p:handoutMasterIdLst>
  <p:sldIdLst>
    <p:sldId id="256" r:id="rId3"/>
    <p:sldId id="306" r:id="rId4"/>
    <p:sldId id="307" r:id="rId5"/>
    <p:sldId id="308" r:id="rId6"/>
    <p:sldId id="309" r:id="rId7"/>
    <p:sldId id="310" r:id="rId8"/>
    <p:sldId id="276" r:id="rId9"/>
    <p:sldId id="284" r:id="rId10"/>
    <p:sldId id="271" r:id="rId11"/>
    <p:sldId id="286" r:id="rId12"/>
    <p:sldId id="288" r:id="rId13"/>
    <p:sldId id="289" r:id="rId14"/>
    <p:sldId id="290" r:id="rId15"/>
    <p:sldId id="295" r:id="rId16"/>
    <p:sldId id="296" r:id="rId17"/>
    <p:sldId id="291" r:id="rId18"/>
    <p:sldId id="297" r:id="rId19"/>
    <p:sldId id="299" r:id="rId20"/>
    <p:sldId id="293" r:id="rId21"/>
    <p:sldId id="301" r:id="rId22"/>
    <p:sldId id="311"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18" autoAdjust="0"/>
    <p:restoredTop sz="94364" autoAdjust="0"/>
  </p:normalViewPr>
  <p:slideViewPr>
    <p:cSldViewPr>
      <p:cViewPr varScale="1">
        <p:scale>
          <a:sx n="110" d="100"/>
          <a:sy n="110" d="100"/>
        </p:scale>
        <p:origin x="-164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532" y="-102"/>
      </p:cViewPr>
      <p:guideLst>
        <p:guide orient="horz" pos="3126"/>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B10EAB4-28B3-4952-B5EE-D48FAFF266EB}" type="datetime1">
              <a:rPr lang="en-US" smtClean="0"/>
              <a:pPr/>
              <a:t>8/23/2018</a:t>
            </a:fld>
            <a:endParaRPr lang="en-ZA" dirty="0"/>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537A12ED-F32A-47F0-AB5B-DA049A49CEC4}" type="slidenum">
              <a:rPr lang="en-ZA" smtClean="0"/>
              <a:pPr/>
              <a:t>‹#›</a:t>
            </a:fld>
            <a:endParaRPr lang="en-ZA" dirty="0"/>
          </a:p>
        </p:txBody>
      </p:sp>
    </p:spTree>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EC11C093-9E3C-4CCE-B9F6-F468889BB961}" type="datetime1">
              <a:rPr lang="en-US" smtClean="0"/>
              <a:pPr/>
              <a:t>8/23/2018</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D4EA3F3-7F60-4372-AD96-0BFBCD79137E}" type="slidenum">
              <a:rPr lang="en-ZA" smtClean="0"/>
              <a:pPr/>
              <a:t>‹#›</a:t>
            </a:fld>
            <a:endParaRPr lang="en-ZA" dirty="0"/>
          </a:p>
        </p:txBody>
      </p:sp>
    </p:spTree>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ZA" dirty="0" smtClean="0"/>
              <a:t>NHLS has been unable to effectively address concerns by several stakeholders (provinces)</a:t>
            </a:r>
          </a:p>
          <a:p>
            <a:pPr marL="171450" indent="-171450">
              <a:buFont typeface="Arial"/>
              <a:buChar char="•"/>
            </a:pPr>
            <a:r>
              <a:rPr lang="en-ZA" dirty="0" smtClean="0"/>
              <a:t>As financial issues mounted</a:t>
            </a:r>
            <a:r>
              <a:rPr lang="en-ZA" baseline="0" dirty="0" smtClean="0"/>
              <a:t> (unpayment by provinces) debts of NHLS towards service and good providers (commodities, reagents) increased</a:t>
            </a:r>
          </a:p>
          <a:p>
            <a:pPr marL="171450" indent="-171450">
              <a:buFont typeface="Arial"/>
              <a:buChar char="•"/>
            </a:pPr>
            <a:r>
              <a:rPr lang="en-ZA" baseline="0" dirty="0" smtClean="0"/>
              <a:t>Cash flow issues affected even payroll functions. Over the last year almost 2000 staff have left NHLS</a:t>
            </a:r>
            <a:endParaRPr lang="en-ZA" dirty="0" smtClean="0"/>
          </a:p>
          <a:p>
            <a:endParaRPr lang="en-ZA" dirty="0" smtClean="0"/>
          </a:p>
          <a:p>
            <a:endParaRPr lang="en-ZA" dirty="0"/>
          </a:p>
        </p:txBody>
      </p:sp>
      <p:sp>
        <p:nvSpPr>
          <p:cNvPr id="4" name="Date Placeholder 3"/>
          <p:cNvSpPr>
            <a:spLocks noGrp="1"/>
          </p:cNvSpPr>
          <p:nvPr>
            <p:ph type="dt" idx="10"/>
          </p:nvPr>
        </p:nvSpPr>
        <p:spPr/>
        <p:txBody>
          <a:bodyPr/>
          <a:lstStyle/>
          <a:p>
            <a:fld id="{932CA8BC-EEBB-4133-A549-BD75A597EDF8}" type="datetime1">
              <a:rPr lang="en-US" smtClean="0"/>
              <a:pPr/>
              <a:t>8/23/2018</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BD4EA3F3-7F60-4372-AD96-0BFBCD79137E}" type="slidenum">
              <a:rPr lang="en-ZA" smtClean="0"/>
              <a:pPr/>
              <a:t>6</a:t>
            </a:fld>
            <a:endParaRPr lang="en-ZA" dirty="0"/>
          </a:p>
        </p:txBody>
      </p:sp>
    </p:spTree>
    <p:extLst>
      <p:ext uri="{BB962C8B-B14F-4D97-AF65-F5344CB8AC3E}">
        <p14:creationId xmlns:p14="http://schemas.microsoft.com/office/powerpoint/2010/main" xmlns="" val="7687625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ZA" dirty="0"/>
          </a:p>
        </p:txBody>
      </p:sp>
      <p:sp>
        <p:nvSpPr>
          <p:cNvPr id="4" name="Slide Number Placeholder 3"/>
          <p:cNvSpPr>
            <a:spLocks noGrp="1"/>
          </p:cNvSpPr>
          <p:nvPr>
            <p:ph type="sldNum" sz="quarter" idx="10"/>
          </p:nvPr>
        </p:nvSpPr>
        <p:spPr/>
        <p:txBody>
          <a:bodyPr/>
          <a:lstStyle/>
          <a:p>
            <a:fld id="{BD4EA3F3-7F60-4372-AD96-0BFBCD79137E}" type="slidenum">
              <a:rPr lang="en-ZA" smtClean="0"/>
              <a:pPr/>
              <a:t>9</a:t>
            </a:fld>
            <a:endParaRPr lang="en-ZA" dirty="0"/>
          </a:p>
        </p:txBody>
      </p:sp>
      <p:sp>
        <p:nvSpPr>
          <p:cNvPr id="5" name="Date Placeholder 4"/>
          <p:cNvSpPr>
            <a:spLocks noGrp="1"/>
          </p:cNvSpPr>
          <p:nvPr>
            <p:ph type="dt" idx="11"/>
          </p:nvPr>
        </p:nvSpPr>
        <p:spPr/>
        <p:txBody>
          <a:bodyPr/>
          <a:lstStyle/>
          <a:p>
            <a:fld id="{818BC307-D407-403E-BB35-588F8F367A5C}" type="datetime1">
              <a:rPr lang="en-US" smtClean="0"/>
              <a:pPr/>
              <a:t>8/23/2018</a:t>
            </a:fld>
            <a:endParaRPr lang="en-ZA" dirty="0"/>
          </a:p>
        </p:txBody>
      </p:sp>
      <p:sp>
        <p:nvSpPr>
          <p:cNvPr id="6" name="Footer Placeholder 5"/>
          <p:cNvSpPr>
            <a:spLocks noGrp="1"/>
          </p:cNvSpPr>
          <p:nvPr>
            <p:ph type="ftr" sz="quarter" idx="12"/>
          </p:nvPr>
        </p:nvSpPr>
        <p:spPr/>
        <p:txBody>
          <a:bodyPr/>
          <a:lstStyle/>
          <a:p>
            <a:endParaRPr lang="en-ZA"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11430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11"/>
          <p:cNvPicPr>
            <a:picLocks noChangeAspect="1" noChangeArrowheads="1"/>
          </p:cNvPicPr>
          <p:nvPr userDrawn="1"/>
        </p:nvPicPr>
        <p:blipFill>
          <a:blip r:embed="rId2" cstate="print"/>
          <a:srcRect r="26000"/>
          <a:stretch>
            <a:fillRect/>
          </a:stretch>
        </p:blipFill>
        <p:spPr bwMode="auto">
          <a:xfrm>
            <a:off x="228600" y="1219200"/>
            <a:ext cx="1524000" cy="1372973"/>
          </a:xfrm>
          <a:prstGeom prst="rect">
            <a:avLst/>
          </a:prstGeom>
          <a:noFill/>
          <a:ln w="9525">
            <a:noFill/>
            <a:miter lim="800000"/>
            <a:headEnd/>
            <a:tailEnd/>
          </a:ln>
          <a:effectLst/>
        </p:spPr>
      </p:pic>
      <p:pic>
        <p:nvPicPr>
          <p:cNvPr id="9" name="Picture 7"/>
          <p:cNvPicPr>
            <a:picLocks noChangeAspect="1" noChangeArrowheads="1"/>
          </p:cNvPicPr>
          <p:nvPr userDrawn="1"/>
        </p:nvPicPr>
        <p:blipFill>
          <a:blip r:embed="rId3" cstate="print"/>
          <a:srcRect l="5799" r="18813"/>
          <a:stretch>
            <a:fillRect/>
          </a:stretch>
        </p:blipFill>
        <p:spPr bwMode="auto">
          <a:xfrm flipH="1">
            <a:off x="228600" y="2743200"/>
            <a:ext cx="1524000" cy="1333891"/>
          </a:xfrm>
          <a:prstGeom prst="rect">
            <a:avLst/>
          </a:prstGeom>
          <a:noFill/>
          <a:ln w="9525">
            <a:noFill/>
            <a:miter lim="800000"/>
            <a:headEnd/>
            <a:tailEnd/>
          </a:ln>
          <a:effectLst/>
        </p:spPr>
      </p:pic>
      <p:pic>
        <p:nvPicPr>
          <p:cNvPr id="10" name="Picture 9"/>
          <p:cNvPicPr>
            <a:picLocks noChangeAspect="1" noChangeArrowheads="1"/>
          </p:cNvPicPr>
          <p:nvPr userDrawn="1"/>
        </p:nvPicPr>
        <p:blipFill>
          <a:blip r:embed="rId4" cstate="print"/>
          <a:srcRect l="11563" r="32932" b="27168"/>
          <a:stretch>
            <a:fillRect/>
          </a:stretch>
        </p:blipFill>
        <p:spPr bwMode="auto">
          <a:xfrm>
            <a:off x="228600" y="4267200"/>
            <a:ext cx="1567543" cy="1371600"/>
          </a:xfrm>
          <a:prstGeom prst="rect">
            <a:avLst/>
          </a:prstGeom>
          <a:noFill/>
          <a:ln w="9525">
            <a:noFill/>
            <a:miter lim="800000"/>
            <a:headEnd/>
            <a:tailEnd/>
          </a:ln>
          <a:effectLst/>
        </p:spPr>
      </p:pic>
      <p:cxnSp>
        <p:nvCxnSpPr>
          <p:cNvPr id="12" name="Straight Connector 11"/>
          <p:cNvCxnSpPr/>
          <p:nvPr userDrawn="1"/>
        </p:nvCxnSpPr>
        <p:spPr>
          <a:xfrm>
            <a:off x="2514600" y="2667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2514600" y="4191000"/>
            <a:ext cx="6400800" cy="1588"/>
          </a:xfrm>
          <a:prstGeom prst="line">
            <a:avLst/>
          </a:prstGeom>
          <a:ln>
            <a:solidFill>
              <a:srgbClr val="005D28"/>
            </a:solidFill>
          </a:ln>
        </p:spPr>
        <p:style>
          <a:lnRef idx="1">
            <a:schemeClr val="accent1"/>
          </a:lnRef>
          <a:fillRef idx="0">
            <a:schemeClr val="accent1"/>
          </a:fillRef>
          <a:effectRef idx="0">
            <a:schemeClr val="accent1"/>
          </a:effectRef>
          <a:fontRef idx="minor">
            <a:schemeClr val="tx1"/>
          </a:fontRef>
        </p:style>
      </p:cxnSp>
      <p:pic>
        <p:nvPicPr>
          <p:cNvPr id="16" name="Picture 15" descr="NDOH Logo.jpg"/>
          <p:cNvPicPr>
            <a:picLocks noChangeAspect="1"/>
          </p:cNvPicPr>
          <p:nvPr userDrawn="1"/>
        </p:nvPicPr>
        <p:blipFill>
          <a:blip r:embed="rId5" cstate="print"/>
          <a:stretch>
            <a:fillRect/>
          </a:stretch>
        </p:blipFill>
        <p:spPr>
          <a:xfrm>
            <a:off x="152400" y="5890664"/>
            <a:ext cx="2286000" cy="824484"/>
          </a:xfrm>
          <a:prstGeom prst="rect">
            <a:avLst/>
          </a:prstGeom>
        </p:spPr>
      </p:pic>
      <p:cxnSp>
        <p:nvCxnSpPr>
          <p:cNvPr id="17" name="Straight Connector 1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 NDP - Full colour.jpg"/>
          <p:cNvPicPr>
            <a:picLocks noChangeAspect="1"/>
          </p:cNvPicPr>
          <p:nvPr userDrawn="1"/>
        </p:nvPicPr>
        <p:blipFill>
          <a:blip r:embed="rId6" cstate="print"/>
          <a:stretch>
            <a:fillRect/>
          </a:stretch>
        </p:blipFill>
        <p:spPr>
          <a:xfrm>
            <a:off x="7786710" y="5857892"/>
            <a:ext cx="1130416" cy="107157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7" name="Straight Connector 6"/>
          <p:cNvCxnSpPr/>
          <p:nvPr userDrawn="1"/>
        </p:nvCxnSpPr>
        <p:spPr>
          <a:xfrm>
            <a:off x="0" y="5791200"/>
            <a:ext cx="9144000" cy="1588"/>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3" name="Picture 2" descr="Logo - NDP - Full colour.jpg"/>
          <p:cNvPicPr>
            <a:picLocks noChangeAspect="1"/>
          </p:cNvPicPr>
          <p:nvPr userDrawn="1"/>
        </p:nvPicPr>
        <p:blipFill>
          <a:blip r:embed="rId2" cstate="print"/>
          <a:stretch>
            <a:fillRect/>
          </a:stretch>
        </p:blipFill>
        <p:spPr>
          <a:xfrm>
            <a:off x="7786710" y="5857892"/>
            <a:ext cx="1130416" cy="107157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79DE21-5DAA-4204-B423-28510684095B}" type="slidenum">
              <a:rPr lang="en-ZA" smtClean="0"/>
              <a:pPr/>
              <a:t>‹#›</a:t>
            </a:fld>
            <a:endParaRPr lang="en-ZA" dirty="0"/>
          </a:p>
        </p:txBody>
      </p:sp>
    </p:spTree>
  </p:cSld>
  <p:clrMap bg1="lt1" tx1="dk1" bg2="lt2" tx2="dk2" accent1="accent1" accent2="accent2" accent3="accent3" accent4="accent4" accent5="accent5" accent6="accent6" hlink="hlink" folHlink="folHlink"/>
  <p:sldLayoutIdLst>
    <p:sldLayoutId id="2147483649"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9144000" cy="1066800"/>
          </a:xfrm>
          <a:prstGeom prst="rect">
            <a:avLst/>
          </a:prstGeom>
          <a:solidFill>
            <a:srgbClr val="005D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descr="NDOH Logo.jpg"/>
          <p:cNvPicPr>
            <a:picLocks noChangeAspect="1"/>
          </p:cNvPicPr>
          <p:nvPr userDrawn="1"/>
        </p:nvPicPr>
        <p:blipFill>
          <a:blip r:embed="rId3" cstate="print"/>
          <a:stretch>
            <a:fillRect/>
          </a:stretch>
        </p:blipFill>
        <p:spPr>
          <a:xfrm>
            <a:off x="152400" y="5867400"/>
            <a:ext cx="2286000" cy="824484"/>
          </a:xfrm>
          <a:prstGeom prst="rect">
            <a:avLst/>
          </a:prstGeom>
        </p:spPr>
      </p:pic>
      <p:pic>
        <p:nvPicPr>
          <p:cNvPr id="9" name="Picture 11"/>
          <p:cNvPicPr>
            <a:picLocks noChangeAspect="1" noChangeArrowheads="1"/>
          </p:cNvPicPr>
          <p:nvPr userDrawn="1"/>
        </p:nvPicPr>
        <p:blipFill>
          <a:blip r:embed="rId4" cstate="print"/>
          <a:srcRect r="26000"/>
          <a:stretch>
            <a:fillRect/>
          </a:stretch>
        </p:blipFill>
        <p:spPr bwMode="auto">
          <a:xfrm>
            <a:off x="7341870" y="1"/>
            <a:ext cx="1184147" cy="1066799"/>
          </a:xfrm>
          <a:prstGeom prst="rect">
            <a:avLst/>
          </a:prstGeom>
          <a:noFill/>
          <a:ln w="9525">
            <a:noFill/>
            <a:miter lim="800000"/>
            <a:headEnd/>
            <a:tailEnd/>
          </a:ln>
          <a:effectLst/>
        </p:spPr>
      </p:pic>
      <p:pic>
        <p:nvPicPr>
          <p:cNvPr id="5" name="Picture 4" descr="Logo - NDP - Full colour.jpg"/>
          <p:cNvPicPr>
            <a:picLocks noChangeAspect="1"/>
          </p:cNvPicPr>
          <p:nvPr userDrawn="1"/>
        </p:nvPicPr>
        <p:blipFill>
          <a:blip r:embed="rId5" cstate="print"/>
          <a:stretch>
            <a:fillRect/>
          </a:stretch>
        </p:blipFill>
        <p:spPr>
          <a:xfrm>
            <a:off x="7786710" y="5857892"/>
            <a:ext cx="1130416" cy="1071570"/>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11760" y="1268760"/>
            <a:ext cx="5791200" cy="1384995"/>
          </a:xfrm>
          <a:prstGeom prst="rect">
            <a:avLst/>
          </a:prstGeom>
          <a:noFill/>
        </p:spPr>
        <p:txBody>
          <a:bodyPr wrap="square" rtlCol="0">
            <a:spAutoFit/>
          </a:bodyPr>
          <a:lstStyle/>
          <a:p>
            <a:pPr algn="ctr"/>
            <a:r>
              <a:rPr lang="en-US" sz="2800" b="1" dirty="0"/>
              <a:t>PRESENTATION </a:t>
            </a:r>
            <a:r>
              <a:rPr lang="en-US" sz="2800" b="1" dirty="0" smtClean="0"/>
              <a:t>ON </a:t>
            </a:r>
            <a:r>
              <a:rPr lang="en-US" sz="2800" b="1" dirty="0"/>
              <a:t>THE NATIONAL </a:t>
            </a:r>
            <a:r>
              <a:rPr lang="en-US" sz="2800" b="1" dirty="0" smtClean="0"/>
              <a:t>HEALTH LABORATORY </a:t>
            </a:r>
            <a:r>
              <a:rPr lang="en-US" sz="2800" b="1" dirty="0"/>
              <a:t>SERVICE AMENDMENT BILL</a:t>
            </a:r>
            <a:r>
              <a:rPr lang="en-US" sz="2800" b="1" dirty="0" smtClean="0"/>
              <a:t>,</a:t>
            </a:r>
            <a:r>
              <a:rPr lang="en-US" sz="2800" b="1" dirty="0" smtClean="0">
                <a:latin typeface="+mj-lt"/>
              </a:rPr>
              <a:t> 2017</a:t>
            </a:r>
            <a:endParaRPr lang="en-US" sz="2800" b="1" dirty="0">
              <a:solidFill>
                <a:schemeClr val="accent6">
                  <a:lumMod val="75000"/>
                </a:schemeClr>
              </a:solidFill>
              <a:effectLst>
                <a:outerShdw blurRad="38100" dist="38100" dir="2700000" algn="tl">
                  <a:srgbClr val="000000">
                    <a:alpha val="43137"/>
                  </a:srgbClr>
                </a:outerShdw>
              </a:effectLst>
              <a:latin typeface="+mj-lt"/>
              <a:cs typeface="Arial" pitchFamily="34" charset="0"/>
            </a:endParaRPr>
          </a:p>
        </p:txBody>
      </p:sp>
      <p:sp>
        <p:nvSpPr>
          <p:cNvPr id="7" name="Rectangle 2"/>
          <p:cNvSpPr txBox="1">
            <a:spLocks noChangeArrowheads="1"/>
          </p:cNvSpPr>
          <p:nvPr/>
        </p:nvSpPr>
        <p:spPr>
          <a:xfrm>
            <a:off x="71406" y="-531440"/>
            <a:ext cx="8715436" cy="1339652"/>
          </a:xfrm>
          <a:prstGeom prst="rect">
            <a:avLst/>
          </a:prstGeom>
        </p:spPr>
        <p:txBody>
          <a:bodyPr tIns="45720" rIns="91440" bIns="45720" anchor="b">
            <a:normAutofit/>
          </a:bodyPr>
          <a:lstStyle/>
          <a:p>
            <a:pPr marL="0" marR="0" lvl="0" indent="0" algn="l"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2800" b="1" i="0" u="none" strike="noStrike" kern="1200" cap="none" spc="0" normalizeH="0" baseline="0" noProof="0" dirty="0" smtClean="0">
              <a:ln>
                <a:noFill/>
              </a:ln>
              <a:solidFill>
                <a:schemeClr val="bg1"/>
              </a:solidFill>
              <a:effectLst/>
              <a:uLnTx/>
              <a:uFillTx/>
              <a:latin typeface="Arial" pitchFamily="34" charset="0"/>
              <a:ea typeface="+mj-ea"/>
              <a:cs typeface="Arial" pitchFamily="34" charset="0"/>
            </a:endParaRPr>
          </a:p>
        </p:txBody>
      </p:sp>
      <p:sp>
        <p:nvSpPr>
          <p:cNvPr id="3" name="TextBox 2"/>
          <p:cNvSpPr txBox="1"/>
          <p:nvPr/>
        </p:nvSpPr>
        <p:spPr>
          <a:xfrm>
            <a:off x="3923928" y="6021288"/>
            <a:ext cx="720080" cy="307777"/>
          </a:xfrm>
          <a:prstGeom prst="rect">
            <a:avLst/>
          </a:prstGeom>
          <a:noFill/>
        </p:spPr>
        <p:txBody>
          <a:bodyPr wrap="square" rtlCol="0">
            <a:spAutoFit/>
          </a:bodyPr>
          <a:lstStyle/>
          <a:p>
            <a:pPr algn="ctr"/>
            <a:r>
              <a:rPr lang="en-ZA" sz="1400" dirty="0" smtClean="0"/>
              <a:t>1</a:t>
            </a:r>
            <a:endParaRPr lang="en-ZA"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196752"/>
            <a:ext cx="8856984" cy="5219891"/>
          </a:xfrm>
          <a:prstGeom prst="rect">
            <a:avLst/>
          </a:prstGeom>
        </p:spPr>
        <p:txBody>
          <a:bodyPr wrap="square">
            <a:spAutoFit/>
          </a:bodyPr>
          <a:lstStyle/>
          <a:p>
            <a:pPr lvl="0" algn="just">
              <a:spcBef>
                <a:spcPct val="20000"/>
              </a:spcBef>
              <a:defRPr/>
            </a:pPr>
            <a:r>
              <a:rPr lang="en-ZA" b="1" dirty="0"/>
              <a:t>Clause 3 </a:t>
            </a:r>
            <a:endParaRPr lang="en-ZA" b="1" dirty="0" smtClean="0"/>
          </a:p>
          <a:p>
            <a:pPr lvl="0" algn="just">
              <a:spcBef>
                <a:spcPct val="20000"/>
              </a:spcBef>
              <a:defRPr/>
            </a:pPr>
            <a:endParaRPr lang="en-ZA" b="1" dirty="0" smtClean="0"/>
          </a:p>
          <a:p>
            <a:pPr marL="342900" lvl="0" indent="-342900" algn="just">
              <a:spcBef>
                <a:spcPct val="20000"/>
              </a:spcBef>
              <a:buFont typeface="Arial"/>
              <a:buChar char="•"/>
              <a:defRPr/>
            </a:pPr>
            <a:r>
              <a:rPr lang="en-ZA" dirty="0" smtClean="0"/>
              <a:t>Seeks </a:t>
            </a:r>
            <a:r>
              <a:rPr lang="en-ZA" dirty="0"/>
              <a:t>to amend Section 4 of </a:t>
            </a:r>
            <a:r>
              <a:rPr lang="en-ZA" dirty="0" smtClean="0"/>
              <a:t>the </a:t>
            </a:r>
            <a:r>
              <a:rPr lang="en-ZA" dirty="0"/>
              <a:t>Act by adding the word </a:t>
            </a:r>
            <a:r>
              <a:rPr lang="en-ZA" b="1" dirty="0"/>
              <a:t>“diagnostic” </a:t>
            </a:r>
            <a:r>
              <a:rPr lang="en-ZA" dirty="0"/>
              <a:t>to paragraph (a) to ensure that the NHLS’s core mandate is to provide </a:t>
            </a:r>
            <a:r>
              <a:rPr lang="en-ZA" b="1" dirty="0"/>
              <a:t>diagnostic</a:t>
            </a:r>
            <a:r>
              <a:rPr lang="en-ZA" dirty="0"/>
              <a:t> health laboratory services to the public. </a:t>
            </a:r>
            <a:endParaRPr lang="en-ZA" dirty="0" smtClean="0"/>
          </a:p>
          <a:p>
            <a:pPr marL="342900" lvl="0" indent="-342900" algn="just">
              <a:spcBef>
                <a:spcPct val="20000"/>
              </a:spcBef>
              <a:buFont typeface="Arial"/>
              <a:buChar char="•"/>
              <a:defRPr/>
            </a:pPr>
            <a:endParaRPr lang="en-ZA" dirty="0"/>
          </a:p>
          <a:p>
            <a:pPr marL="342900" lvl="0" indent="-342900" algn="just">
              <a:spcBef>
                <a:spcPct val="20000"/>
              </a:spcBef>
              <a:buFont typeface="Arial"/>
              <a:buChar char="•"/>
              <a:defRPr/>
            </a:pPr>
            <a:r>
              <a:rPr lang="en-ZA" dirty="0" smtClean="0"/>
              <a:t>Furthermore</a:t>
            </a:r>
            <a:r>
              <a:rPr lang="en-ZA" dirty="0"/>
              <a:t>, paragraph (b) is amended by inserting the word </a:t>
            </a:r>
            <a:r>
              <a:rPr lang="en-ZA" b="1" dirty="0"/>
              <a:t>“support”</a:t>
            </a:r>
            <a:r>
              <a:rPr lang="en-ZA" dirty="0"/>
              <a:t>, and deletes the word </a:t>
            </a:r>
            <a:r>
              <a:rPr lang="en-ZA" b="1" dirty="0"/>
              <a:t>“provide” </a:t>
            </a:r>
            <a:r>
              <a:rPr lang="en-ZA" dirty="0"/>
              <a:t>to reduce the burden on the NHLS by </a:t>
            </a:r>
            <a:r>
              <a:rPr lang="en-ZA" u="sng" dirty="0"/>
              <a:t>giving the NHLS a supporting role instead of it being the provider of </a:t>
            </a:r>
            <a:r>
              <a:rPr lang="en-US" u="sng" dirty="0"/>
              <a:t>training for health science education</a:t>
            </a:r>
            <a:r>
              <a:rPr lang="en-US" u="sng" dirty="0" smtClean="0"/>
              <a:t>.</a:t>
            </a:r>
          </a:p>
          <a:p>
            <a:pPr marL="342900" lvl="0" indent="-342900" algn="just">
              <a:spcBef>
                <a:spcPct val="20000"/>
              </a:spcBef>
              <a:buFont typeface="Arial"/>
              <a:buChar char="•"/>
              <a:defRPr/>
            </a:pPr>
            <a:endParaRPr lang="en-US" u="sng" dirty="0" smtClean="0"/>
          </a:p>
          <a:p>
            <a:pPr algn="just">
              <a:spcBef>
                <a:spcPct val="20000"/>
              </a:spcBef>
              <a:defRPr/>
            </a:pPr>
            <a:r>
              <a:rPr lang="en-ZA" b="1" dirty="0"/>
              <a:t>Clause </a:t>
            </a:r>
            <a:r>
              <a:rPr lang="en-ZA" b="1" dirty="0" smtClean="0"/>
              <a:t>4</a:t>
            </a:r>
          </a:p>
          <a:p>
            <a:pPr algn="just">
              <a:spcBef>
                <a:spcPct val="20000"/>
              </a:spcBef>
              <a:defRPr/>
            </a:pPr>
            <a:endParaRPr lang="en-ZA" b="1" dirty="0" smtClean="0"/>
          </a:p>
          <a:p>
            <a:pPr marL="342900" indent="-342900" algn="just">
              <a:spcBef>
                <a:spcPct val="20000"/>
              </a:spcBef>
              <a:buFont typeface="Arial"/>
              <a:buChar char="•"/>
              <a:defRPr/>
            </a:pPr>
            <a:r>
              <a:rPr lang="en-ZA" dirty="0" smtClean="0"/>
              <a:t>Seeks </a:t>
            </a:r>
            <a:r>
              <a:rPr lang="en-ZA" dirty="0"/>
              <a:t>to amend Section 5 of the </a:t>
            </a:r>
            <a:r>
              <a:rPr lang="en-ZA" dirty="0" smtClean="0"/>
              <a:t>Act </a:t>
            </a:r>
            <a:r>
              <a:rPr lang="en-ZA" dirty="0"/>
              <a:t>by making it clear that the training that must be undertaken by the NHLS must be to its staff members only.</a:t>
            </a:r>
          </a:p>
          <a:p>
            <a:pPr lvl="0" algn="just">
              <a:spcBef>
                <a:spcPct val="20000"/>
              </a:spcBef>
              <a:defRPr/>
            </a:pPr>
            <a:endParaRPr lang="en-US" sz="2000" u="sng" dirty="0"/>
          </a:p>
          <a:p>
            <a:pPr marL="342900" lvl="0" indent="-342900" algn="just">
              <a:spcBef>
                <a:spcPct val="20000"/>
              </a:spcBef>
              <a:buFont typeface="Arial"/>
              <a:buChar char="•"/>
              <a:defRPr/>
            </a:pPr>
            <a:endParaRPr lang="en-US" sz="1400" u="sng" dirty="0"/>
          </a:p>
        </p:txBody>
      </p:sp>
      <p:sp>
        <p:nvSpPr>
          <p:cNvPr id="3" name="Rectangle 2"/>
          <p:cNvSpPr/>
          <p:nvPr/>
        </p:nvSpPr>
        <p:spPr>
          <a:xfrm>
            <a:off x="0" y="260648"/>
            <a:ext cx="7164288" cy="461665"/>
          </a:xfrm>
          <a:prstGeom prst="rect">
            <a:avLst/>
          </a:prstGeom>
        </p:spPr>
        <p:txBody>
          <a:bodyPr wrap="square">
            <a:spAutoFit/>
          </a:bodyPr>
          <a:lstStyle/>
          <a:p>
            <a:r>
              <a:rPr lang="en-US" sz="2400" b="1" dirty="0">
                <a:solidFill>
                  <a:schemeClr val="bg1"/>
                </a:solidFill>
              </a:rPr>
              <a:t>AMENDMENTS PROPOSED </a:t>
            </a:r>
          </a:p>
        </p:txBody>
      </p:sp>
      <p:sp>
        <p:nvSpPr>
          <p:cNvPr id="4" name="TextBox 3"/>
          <p:cNvSpPr txBox="1"/>
          <p:nvPr/>
        </p:nvSpPr>
        <p:spPr>
          <a:xfrm>
            <a:off x="3923928" y="6021288"/>
            <a:ext cx="648072" cy="307777"/>
          </a:xfrm>
          <a:prstGeom prst="rect">
            <a:avLst/>
          </a:prstGeom>
          <a:noFill/>
        </p:spPr>
        <p:txBody>
          <a:bodyPr wrap="square" rtlCol="0">
            <a:spAutoFit/>
          </a:bodyPr>
          <a:lstStyle/>
          <a:p>
            <a:pPr algn="ctr"/>
            <a:r>
              <a:rPr lang="en-ZA" sz="1400" dirty="0" smtClean="0"/>
              <a:t>10</a:t>
            </a:r>
            <a:endParaRPr lang="en-ZA" sz="1400" dirty="0"/>
          </a:p>
        </p:txBody>
      </p:sp>
    </p:spTree>
    <p:extLst>
      <p:ext uri="{BB962C8B-B14F-4D97-AF65-F5344CB8AC3E}">
        <p14:creationId xmlns:p14="http://schemas.microsoft.com/office/powerpoint/2010/main" xmlns="" val="1246496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07504" y="1124745"/>
            <a:ext cx="8877745" cy="4680520"/>
          </a:xfrm>
          <a:prstGeom prst="rect">
            <a:avLst/>
          </a:prstGeom>
        </p:spPr>
        <p:txBody>
          <a:bodyPr/>
          <a:lstStyle/>
          <a:p>
            <a:pPr marR="0" lvl="0" algn="just" defTabSz="914400" rtl="0" eaLnBrk="1" fontAlgn="auto" latinLnBrk="0" hangingPunct="1">
              <a:lnSpc>
                <a:spcPct val="100000"/>
              </a:lnSpc>
              <a:spcBef>
                <a:spcPct val="20000"/>
              </a:spcBef>
              <a:spcAft>
                <a:spcPts val="0"/>
              </a:spcAft>
              <a:buClrTx/>
              <a:buSzTx/>
              <a:tabLst/>
              <a:defRPr/>
            </a:pPr>
            <a:r>
              <a:rPr kumimoji="0" lang="en-ZA" sz="1600" b="1" i="0" strike="noStrike" kern="1200" cap="none" spc="0" normalizeH="0" baseline="0" noProof="0" dirty="0" smtClean="0">
                <a:ln>
                  <a:noFill/>
                </a:ln>
                <a:solidFill>
                  <a:schemeClr val="tx1"/>
                </a:solidFill>
                <a:effectLst/>
                <a:uLnTx/>
                <a:uFillTx/>
              </a:rPr>
              <a:t>Clause 5 </a:t>
            </a:r>
          </a:p>
          <a:p>
            <a:pPr marL="342900" marR="0" lvl="0" indent="-342900" algn="just" defTabSz="914400" rtl="0" eaLnBrk="1" fontAlgn="auto" latinLnBrk="0" hangingPunct="1">
              <a:lnSpc>
                <a:spcPct val="100000"/>
              </a:lnSpc>
              <a:spcBef>
                <a:spcPct val="20000"/>
              </a:spcBef>
              <a:spcAft>
                <a:spcPts val="0"/>
              </a:spcAft>
              <a:buClrTx/>
              <a:buSzTx/>
              <a:buFont typeface="Arial"/>
              <a:buChar char="•"/>
              <a:tabLst/>
              <a:defRPr/>
            </a:pPr>
            <a:r>
              <a:rPr lang="en-ZA" sz="1600" dirty="0"/>
              <a:t>S</a:t>
            </a:r>
            <a:r>
              <a:rPr kumimoji="0" lang="en-ZA" sz="1600" i="0" strike="noStrike" kern="1200" cap="none" spc="0" normalizeH="0" baseline="0" noProof="0" dirty="0" smtClean="0">
                <a:ln>
                  <a:noFill/>
                </a:ln>
                <a:solidFill>
                  <a:schemeClr val="tx1"/>
                </a:solidFill>
                <a:effectLst/>
                <a:uLnTx/>
                <a:uFillTx/>
              </a:rPr>
              <a:t>eeks to strengthen the governance of the NHLS and the accountability thereof by </a:t>
            </a:r>
            <a:r>
              <a:rPr lang="en-ZA" sz="1600" dirty="0" smtClean="0"/>
              <a:t>replacing </a:t>
            </a:r>
            <a:r>
              <a:rPr kumimoji="0" lang="en-ZA" sz="1600" i="0" strike="noStrike" kern="1200" cap="none" spc="0" normalizeH="0" baseline="0" noProof="0" dirty="0" smtClean="0">
                <a:ln>
                  <a:noFill/>
                </a:ln>
                <a:solidFill>
                  <a:schemeClr val="tx1"/>
                </a:solidFill>
                <a:effectLst/>
                <a:uLnTx/>
                <a:uFillTx/>
              </a:rPr>
              <a:t>section 7 of the Act and</a:t>
            </a:r>
            <a:r>
              <a:rPr kumimoji="0" lang="en-ZA" sz="1600" i="0" strike="noStrike" kern="1200" cap="none" spc="0" normalizeH="0" noProof="0" dirty="0" smtClean="0">
                <a:ln>
                  <a:noFill/>
                </a:ln>
                <a:solidFill>
                  <a:schemeClr val="tx1"/>
                </a:solidFill>
                <a:effectLst/>
                <a:uLnTx/>
                <a:uFillTx/>
              </a:rPr>
              <a:t> to provide for the composition of the Board of the service anew. </a:t>
            </a:r>
            <a:r>
              <a:rPr lang="en-ZA" sz="1600" dirty="0" smtClean="0"/>
              <a:t>The Board will </a:t>
            </a:r>
            <a:r>
              <a:rPr lang="en-ZA" sz="1600" dirty="0"/>
              <a:t>consists of the following members, appointed by </a:t>
            </a:r>
            <a:r>
              <a:rPr lang="en-ZA" sz="1600" dirty="0" smtClean="0"/>
              <a:t>the Minister:</a:t>
            </a:r>
          </a:p>
          <a:p>
            <a:endParaRPr lang="en-ZA" sz="1400" dirty="0"/>
          </a:p>
          <a:p>
            <a:pPr>
              <a:buNone/>
            </a:pPr>
            <a:r>
              <a:rPr lang="en-ZA" sz="1600" i="1" dirty="0" smtClean="0"/>
              <a:t>(</a:t>
            </a:r>
            <a:r>
              <a:rPr lang="en-ZA" sz="1600" i="1" dirty="0"/>
              <a:t>a) The chief executive officer by virtue of his or her office;</a:t>
            </a:r>
          </a:p>
          <a:p>
            <a:pPr>
              <a:buNone/>
            </a:pPr>
            <a:r>
              <a:rPr lang="en-ZA" sz="1600" i="1" dirty="0" smtClean="0"/>
              <a:t>(</a:t>
            </a:r>
            <a:r>
              <a:rPr lang="en-ZA" sz="1600" i="1" dirty="0"/>
              <a:t>b) the chief financial officer of the Service by virtue of his or her office;</a:t>
            </a:r>
          </a:p>
          <a:p>
            <a:pPr>
              <a:buNone/>
            </a:pPr>
            <a:r>
              <a:rPr lang="en-ZA" sz="1600" i="1" dirty="0" smtClean="0"/>
              <a:t>(</a:t>
            </a:r>
            <a:r>
              <a:rPr lang="en-ZA" sz="1600" i="1" dirty="0"/>
              <a:t>c) three members representing—</a:t>
            </a:r>
          </a:p>
          <a:p>
            <a:pPr marL="1314450" lvl="2" indent="-400050">
              <a:buAutoNum type="romanLcParenBoth"/>
            </a:pPr>
            <a:r>
              <a:rPr lang="en-ZA" sz="1600" dirty="0" smtClean="0"/>
              <a:t>the </a:t>
            </a:r>
            <a:r>
              <a:rPr lang="en-ZA" sz="1600" dirty="0"/>
              <a:t>national Department of Health</a:t>
            </a:r>
            <a:r>
              <a:rPr lang="en-ZA" sz="1600" dirty="0" smtClean="0"/>
              <a:t>;</a:t>
            </a:r>
          </a:p>
          <a:p>
            <a:pPr marL="1314450" lvl="2" indent="-400050">
              <a:buAutoNum type="romanLcParenBoth"/>
            </a:pPr>
            <a:r>
              <a:rPr lang="en-ZA" sz="1600" dirty="0" smtClean="0"/>
              <a:t>the </a:t>
            </a:r>
            <a:r>
              <a:rPr lang="en-ZA" sz="1600" dirty="0"/>
              <a:t>Department of Science and Technology, nominated by </a:t>
            </a:r>
            <a:r>
              <a:rPr lang="en-ZA" sz="1600" dirty="0" smtClean="0"/>
              <a:t>the   Director-General </a:t>
            </a:r>
            <a:r>
              <a:rPr lang="en-ZA" sz="1600" dirty="0"/>
              <a:t>of that Department;</a:t>
            </a:r>
          </a:p>
          <a:p>
            <a:pPr lvl="2"/>
            <a:r>
              <a:rPr lang="en-ZA" sz="1600" dirty="0" smtClean="0"/>
              <a:t>(</a:t>
            </a:r>
            <a:r>
              <a:rPr lang="en-ZA" sz="1600" dirty="0"/>
              <a:t>iii</a:t>
            </a:r>
            <a:r>
              <a:rPr lang="en-ZA" sz="1600" dirty="0" smtClean="0"/>
              <a:t>)    the </a:t>
            </a:r>
            <a:r>
              <a:rPr lang="en-ZA" sz="1600" dirty="0"/>
              <a:t>higher education sector, nominated by the Council </a:t>
            </a:r>
            <a:r>
              <a:rPr lang="en-ZA" sz="1600" dirty="0" smtClean="0"/>
              <a:t>on Higher </a:t>
            </a:r>
            <a:r>
              <a:rPr lang="en-ZA" sz="1600" dirty="0"/>
              <a:t>Education</a:t>
            </a:r>
            <a:r>
              <a:rPr lang="en-ZA" sz="1600" dirty="0" smtClean="0"/>
              <a:t>;</a:t>
            </a:r>
          </a:p>
          <a:p>
            <a:pPr lvl="2"/>
            <a:endParaRPr lang="en-ZA" sz="1600" dirty="0" smtClean="0"/>
          </a:p>
          <a:p>
            <a:pPr>
              <a:buNone/>
            </a:pPr>
            <a:r>
              <a:rPr lang="en-ZA" sz="1600" i="1" dirty="0" smtClean="0"/>
              <a:t>(d) </a:t>
            </a:r>
            <a:r>
              <a:rPr lang="en-ZA" sz="1600" i="1" dirty="0"/>
              <a:t>six members who must have extensive experience in the</a:t>
            </a:r>
            <a:r>
              <a:rPr lang="en-ZA" sz="1600" dirty="0"/>
              <a:t> fields of</a:t>
            </a:r>
            <a:r>
              <a:rPr lang="en-ZA" sz="1600" dirty="0" smtClean="0"/>
              <a:t>: (</a:t>
            </a:r>
            <a:r>
              <a:rPr lang="en-ZA" sz="1600" dirty="0"/>
              <a:t>i) Commerce, finance, auditing and economic matters; (ii) corporate management; (iii) public health; (iv) diagnostic laboratory services; (v) legal matters; and (vi) </a:t>
            </a:r>
            <a:r>
              <a:rPr lang="en-ZA" sz="1600" dirty="0" smtClean="0"/>
              <a:t>epidemiology; and </a:t>
            </a:r>
          </a:p>
          <a:p>
            <a:pPr>
              <a:buNone/>
            </a:pPr>
            <a:r>
              <a:rPr lang="en-ZA" sz="1600" dirty="0" smtClean="0"/>
              <a:t>(e) One representative of Organised Labour. </a:t>
            </a:r>
          </a:p>
          <a:p>
            <a:pPr>
              <a:buNone/>
            </a:pPr>
            <a:endParaRPr lang="en-ZA" sz="1600" dirty="0" smtClean="0"/>
          </a:p>
          <a:p>
            <a:pPr marL="285750" indent="-285750">
              <a:buFont typeface="Arial" panose="020B0604020202020204" pitchFamily="34" charset="0"/>
              <a:buChar char="•"/>
            </a:pPr>
            <a:r>
              <a:rPr lang="en-ZA" sz="1600" dirty="0" smtClean="0"/>
              <a:t>It is further proposed that the Board is accountable to the Minister.</a:t>
            </a:r>
            <a:endParaRPr lang="en-ZA" sz="1600" dirty="0"/>
          </a:p>
          <a:p>
            <a:pPr>
              <a:buNone/>
            </a:pPr>
            <a:endParaRPr lang="en-ZA" sz="1600" dirty="0"/>
          </a:p>
          <a:p>
            <a:pPr lvl="2"/>
            <a:endParaRPr kumimoji="0" lang="en-US" sz="1400" b="0" i="0" u="none" strike="noStrike" kern="1200" cap="none" spc="0" normalizeH="0" baseline="0" noProof="0" dirty="0" smtClean="0">
              <a:ln>
                <a:noFill/>
              </a:ln>
              <a:solidFill>
                <a:schemeClr val="tx1"/>
              </a:solidFill>
              <a:effectLst/>
              <a:uLnTx/>
              <a:uFillTx/>
            </a:endParaRPr>
          </a:p>
        </p:txBody>
      </p:sp>
      <p:sp>
        <p:nvSpPr>
          <p:cNvPr id="3" name="TextBox 2"/>
          <p:cNvSpPr txBox="1"/>
          <p:nvPr/>
        </p:nvSpPr>
        <p:spPr>
          <a:xfrm>
            <a:off x="107504" y="260648"/>
            <a:ext cx="7128792"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139952" y="6093296"/>
            <a:ext cx="720080" cy="307777"/>
          </a:xfrm>
          <a:prstGeom prst="rect">
            <a:avLst/>
          </a:prstGeom>
          <a:noFill/>
        </p:spPr>
        <p:txBody>
          <a:bodyPr wrap="square" rtlCol="0">
            <a:spAutoFit/>
          </a:bodyPr>
          <a:lstStyle/>
          <a:p>
            <a:pPr algn="ctr"/>
            <a:r>
              <a:rPr lang="en-ZA" sz="1400" dirty="0" smtClean="0"/>
              <a:t>11</a:t>
            </a:r>
            <a:endParaRPr lang="en-ZA" sz="1400" dirty="0"/>
          </a:p>
        </p:txBody>
      </p:sp>
    </p:spTree>
    <p:extLst>
      <p:ext uri="{BB962C8B-B14F-4D97-AF65-F5344CB8AC3E}">
        <p14:creationId xmlns:p14="http://schemas.microsoft.com/office/powerpoint/2010/main" xmlns="" val="37561268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3"/>
          <p:cNvSpPr txBox="1">
            <a:spLocks/>
          </p:cNvSpPr>
          <p:nvPr/>
        </p:nvSpPr>
        <p:spPr>
          <a:xfrm>
            <a:off x="29828" y="1124744"/>
            <a:ext cx="9006667" cy="4857403"/>
          </a:xfrm>
          <a:prstGeom prst="rect">
            <a:avLst/>
          </a:prstGeom>
        </p:spPr>
        <p:txBody>
          <a:bodyPr/>
          <a:lstStyle/>
          <a:p>
            <a:pPr marR="0" lvl="0" algn="just" defTabSz="914400" rtl="0" eaLnBrk="1" fontAlgn="auto" latinLnBrk="0" hangingPunct="1">
              <a:lnSpc>
                <a:spcPct val="100000"/>
              </a:lnSpc>
              <a:spcBef>
                <a:spcPct val="20000"/>
              </a:spcBef>
              <a:spcAft>
                <a:spcPts val="0"/>
              </a:spcAft>
              <a:buClrTx/>
              <a:buSzTx/>
              <a:tabLst/>
              <a:defRPr/>
            </a:pPr>
            <a:r>
              <a:rPr kumimoji="0" lang="en-ZA" b="1" i="0" strike="noStrike" kern="1200" cap="none" spc="0" normalizeH="0" baseline="0" noProof="0" dirty="0" smtClean="0">
                <a:ln>
                  <a:noFill/>
                </a:ln>
                <a:solidFill>
                  <a:schemeClr val="tx1"/>
                </a:solidFill>
                <a:effectLst/>
                <a:uLnTx/>
                <a:uFillTx/>
                <a:latin typeface="+mn-lt"/>
                <a:ea typeface="+mn-ea"/>
                <a:cs typeface="+mn-cs"/>
              </a:rPr>
              <a:t>Clause 6 </a:t>
            </a:r>
          </a:p>
          <a:p>
            <a:pPr marR="0" lvl="0" algn="just" defTabSz="914400" rtl="0" eaLnBrk="1" fontAlgn="auto" latinLnBrk="0" hangingPunct="1">
              <a:lnSpc>
                <a:spcPct val="100000"/>
              </a:lnSpc>
              <a:spcBef>
                <a:spcPct val="20000"/>
              </a:spcBef>
              <a:spcAft>
                <a:spcPts val="0"/>
              </a:spcAft>
              <a:buClrTx/>
              <a:buSzTx/>
              <a:tabLst/>
              <a:defRPr/>
            </a:pPr>
            <a:endParaRPr kumimoji="0" lang="en-ZA" b="1" i="0"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b="0" i="0" u="none" strike="noStrike" kern="1200" cap="none" spc="0" normalizeH="0" baseline="0" noProof="0" dirty="0" smtClean="0">
                <a:ln>
                  <a:noFill/>
                </a:ln>
                <a:solidFill>
                  <a:schemeClr val="tx1"/>
                </a:solidFill>
                <a:effectLst/>
                <a:uLnTx/>
                <a:uFillTx/>
                <a:latin typeface="+mn-lt"/>
                <a:ea typeface="+mn-ea"/>
                <a:cs typeface="+mn-cs"/>
              </a:rPr>
              <a:t>Seeks to amend Section 8 of the Act </a:t>
            </a:r>
            <a:r>
              <a:rPr kumimoji="0" lang="en-US" b="0" i="0" u="none" strike="noStrike" kern="1200" cap="none" spc="0" normalizeH="0" baseline="0" noProof="0" dirty="0" smtClean="0">
                <a:ln>
                  <a:noFill/>
                </a:ln>
                <a:solidFill>
                  <a:schemeClr val="tx1"/>
                </a:solidFill>
                <a:effectLst/>
                <a:uLnTx/>
                <a:uFillTx/>
                <a:latin typeface="+mn-lt"/>
                <a:ea typeface="+mn-ea"/>
                <a:cs typeface="+mn-cs"/>
              </a:rPr>
              <a:t>in order to</a:t>
            </a:r>
            <a:r>
              <a:rPr kumimoji="0" lang="en-ZA" b="0" i="0" u="none" strike="noStrike" kern="1200" cap="none" spc="0" normalizeH="0" baseline="0" noProof="0" dirty="0" smtClean="0">
                <a:ln>
                  <a:noFill/>
                </a:ln>
                <a:solidFill>
                  <a:schemeClr val="tx1"/>
                </a:solidFill>
                <a:effectLst/>
                <a:uLnTx/>
                <a:uFillTx/>
                <a:latin typeface="+mn-lt"/>
                <a:ea typeface="+mn-ea"/>
                <a:cs typeface="+mn-cs"/>
              </a:rPr>
              <a:t> align it to the new section 7 and delete reference to “</a:t>
            </a:r>
            <a:r>
              <a:rPr kumimoji="0" lang="en-ZA" b="1" i="0" u="none" strike="noStrike" kern="1200" cap="none" spc="0" normalizeH="0" baseline="0" noProof="0" dirty="0" smtClean="0">
                <a:ln>
                  <a:noFill/>
                </a:ln>
                <a:solidFill>
                  <a:schemeClr val="tx1"/>
                </a:solidFill>
                <a:effectLst/>
                <a:uLnTx/>
                <a:uFillTx/>
                <a:latin typeface="+mn-lt"/>
                <a:ea typeface="+mn-ea"/>
                <a:cs typeface="+mn-cs"/>
              </a:rPr>
              <a:t>[</a:t>
            </a:r>
            <a:r>
              <a:rPr kumimoji="0" lang="en-US" b="1" i="0" u="none" strike="noStrike" kern="1200" cap="none" spc="0" normalizeH="0" baseline="0" noProof="0" dirty="0" smtClean="0">
                <a:ln>
                  <a:noFill/>
                </a:ln>
                <a:solidFill>
                  <a:schemeClr val="tx1"/>
                </a:solidFill>
                <a:effectLst/>
                <a:uLnTx/>
                <a:uFillTx/>
                <a:latin typeface="+mn-lt"/>
                <a:ea typeface="+mn-ea"/>
                <a:cs typeface="+mn-cs"/>
              </a:rPr>
              <a:t>and must ensure that appropriate laboratory professionals are appointed]</a:t>
            </a:r>
            <a:r>
              <a:rPr kumimoji="0" lang="en-US" b="0" i="0" u="none" strike="noStrike" kern="1200" cap="none" spc="0" normalizeH="0" baseline="0" noProof="0" dirty="0" smtClean="0">
                <a:ln>
                  <a:noFill/>
                </a:ln>
                <a:solidFill>
                  <a:schemeClr val="tx1"/>
                </a:solidFill>
                <a:effectLst/>
                <a:uLnTx/>
                <a:uFillTx/>
                <a:latin typeface="+mn-lt"/>
                <a:ea typeface="+mn-ea"/>
                <a:cs typeface="+mn-cs"/>
              </a:rPr>
              <a:t>”</a:t>
            </a:r>
            <a:r>
              <a:rPr lang="en-US" b="1" dirty="0" smtClean="0"/>
              <a:t>.</a:t>
            </a:r>
          </a:p>
          <a:p>
            <a:pPr marR="0" lvl="0" algn="just" defTabSz="914400" rtl="0" eaLnBrk="1" fontAlgn="auto" latinLnBrk="0" hangingPunct="1">
              <a:lnSpc>
                <a:spcPct val="100000"/>
              </a:lnSpc>
              <a:spcBef>
                <a:spcPct val="20000"/>
              </a:spcBef>
              <a:spcAft>
                <a:spcPts val="0"/>
              </a:spcAft>
              <a:buClrTx/>
              <a:buSzTx/>
              <a:tabLst/>
              <a:defRPr/>
            </a:pP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US" dirty="0" smtClean="0"/>
              <a:t>It is also proposed that the words “and must ensure that appropriate laboratory professionals are appointed” be omitted in section 8(1) of the Act as the members from the bodies and institutes referred in the new section 7 are not necessarily laboratory professionals. </a:t>
            </a:r>
            <a:endParaRPr kumimoji="0" lang="en-US"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22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355976" y="5982147"/>
            <a:ext cx="576064" cy="307777"/>
          </a:xfrm>
          <a:prstGeom prst="rect">
            <a:avLst/>
          </a:prstGeom>
          <a:noFill/>
        </p:spPr>
        <p:txBody>
          <a:bodyPr wrap="square" rtlCol="0">
            <a:spAutoFit/>
          </a:bodyPr>
          <a:lstStyle/>
          <a:p>
            <a:r>
              <a:rPr lang="en-ZA" sz="1400" dirty="0" smtClean="0"/>
              <a:t>12</a:t>
            </a:r>
            <a:endParaRPr lang="en-ZA" sz="1400" dirty="0"/>
          </a:p>
        </p:txBody>
      </p:sp>
    </p:spTree>
    <p:extLst>
      <p:ext uri="{BB962C8B-B14F-4D97-AF65-F5344CB8AC3E}">
        <p14:creationId xmlns:p14="http://schemas.microsoft.com/office/powerpoint/2010/main" xmlns="" val="735229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16" y="1052737"/>
            <a:ext cx="8983133" cy="4608512"/>
          </a:xfrm>
          <a:prstGeom prst="rect">
            <a:avLst/>
          </a:prstGeom>
        </p:spPr>
        <p:txBody>
          <a:bodyPr/>
          <a:lstStyle/>
          <a:p>
            <a:pPr marR="0" lvl="0" algn="just" defTabSz="914400" rtl="0" eaLnBrk="1" fontAlgn="auto" latinLnBrk="0" hangingPunct="1">
              <a:lnSpc>
                <a:spcPct val="100000"/>
              </a:lnSpc>
              <a:spcBef>
                <a:spcPct val="20000"/>
              </a:spcBef>
              <a:spcAft>
                <a:spcPts val="0"/>
              </a:spcAft>
              <a:buClrTx/>
              <a:buSzTx/>
              <a:tabLst/>
              <a:defRPr/>
            </a:pPr>
            <a:r>
              <a:rPr kumimoji="0" lang="en-ZA" b="1" i="0" strike="noStrike" kern="1200" cap="none" spc="0" normalizeH="0" baseline="0" noProof="0" dirty="0" smtClean="0">
                <a:ln>
                  <a:noFill/>
                </a:ln>
                <a:solidFill>
                  <a:schemeClr val="tx1"/>
                </a:solidFill>
                <a:effectLst/>
                <a:uLnTx/>
                <a:uFillTx/>
              </a:rPr>
              <a:t>Clause 7 </a:t>
            </a:r>
          </a:p>
          <a:p>
            <a:pPr marR="0" lvl="0" algn="just" defTabSz="914400" rtl="0" eaLnBrk="1" fontAlgn="auto" latinLnBrk="0" hangingPunct="1">
              <a:lnSpc>
                <a:spcPct val="100000"/>
              </a:lnSpc>
              <a:spcBef>
                <a:spcPct val="20000"/>
              </a:spcBef>
              <a:spcAft>
                <a:spcPts val="0"/>
              </a:spcAft>
              <a:buClrTx/>
              <a:buSzTx/>
              <a:tabLst/>
              <a:defRPr/>
            </a:pPr>
            <a:endParaRPr kumimoji="0" lang="en-ZA" b="1" i="0" strike="noStrike" kern="1200" cap="none" spc="0" normalizeH="0" baseline="0" noProof="0" dirty="0" smtClean="0">
              <a:ln>
                <a:noFill/>
              </a:ln>
              <a:solidFill>
                <a:schemeClr val="tx1"/>
              </a:solidFill>
              <a:effectLst/>
              <a:uLnTx/>
              <a:uFillTx/>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ZA" noProof="0" dirty="0" smtClean="0"/>
              <a:t>S</a:t>
            </a:r>
            <a:r>
              <a:rPr kumimoji="0" lang="en-ZA" b="0" i="0" strike="noStrike" kern="1200" cap="none" spc="0" normalizeH="0" baseline="0" noProof="0" dirty="0" smtClean="0">
                <a:ln>
                  <a:noFill/>
                </a:ln>
                <a:effectLst/>
                <a:uLnTx/>
                <a:uFillTx/>
              </a:rPr>
              <a:t>eeks to </a:t>
            </a:r>
            <a:r>
              <a:rPr lang="en-ZA" dirty="0" smtClean="0"/>
              <a:t>replace</a:t>
            </a:r>
            <a:r>
              <a:rPr kumimoji="0" lang="en-ZA" b="0" i="0" strike="noStrike" kern="1200" cap="none" spc="0" normalizeH="0" baseline="0" noProof="0" dirty="0" smtClean="0">
                <a:ln>
                  <a:noFill/>
                </a:ln>
                <a:effectLst/>
                <a:uLnTx/>
                <a:uFillTx/>
              </a:rPr>
              <a:t> Section 9 of the Act and to empower</a:t>
            </a:r>
            <a:r>
              <a:rPr kumimoji="0" lang="en-ZA" b="0" i="0" strike="noStrike" kern="1200" cap="none" spc="0" normalizeH="0" noProof="0" dirty="0" smtClean="0">
                <a:ln>
                  <a:noFill/>
                </a:ln>
                <a:effectLst/>
                <a:uLnTx/>
                <a:uFillTx/>
              </a:rPr>
              <a:t> </a:t>
            </a:r>
            <a:r>
              <a:rPr kumimoji="0" lang="en-ZA" b="0" i="0" strike="noStrike" kern="1200" cap="none" spc="0" normalizeH="0" baseline="0" noProof="0" dirty="0" smtClean="0">
                <a:ln>
                  <a:noFill/>
                </a:ln>
                <a:effectLst/>
                <a:uLnTx/>
                <a:uFillTx/>
              </a:rPr>
              <a:t>the Minister to appoint the Chairperson and the Vice – Chairperson from the members of the Board amongst the </a:t>
            </a:r>
            <a:r>
              <a:rPr lang="en-ZA" dirty="0" smtClean="0"/>
              <a:t>non-executive members of </a:t>
            </a:r>
            <a:r>
              <a:rPr kumimoji="0" lang="en-ZA" b="0" i="0" strike="noStrike" kern="1200" cap="none" spc="0" normalizeH="0" baseline="0" noProof="0" dirty="0" smtClean="0">
                <a:ln>
                  <a:noFill/>
                </a:ln>
                <a:effectLst/>
                <a:uLnTx/>
                <a:uFillTx/>
              </a:rPr>
              <a:t>the Board.</a:t>
            </a:r>
          </a:p>
          <a:p>
            <a:pPr marR="0" lvl="0" algn="just" defTabSz="914400" rtl="0" eaLnBrk="1" fontAlgn="auto" latinLnBrk="0" hangingPunct="1">
              <a:lnSpc>
                <a:spcPct val="100000"/>
              </a:lnSpc>
              <a:spcBef>
                <a:spcPct val="20000"/>
              </a:spcBef>
              <a:spcAft>
                <a:spcPts val="0"/>
              </a:spcAft>
              <a:buClrTx/>
              <a:buSzTx/>
              <a:tabLst/>
              <a:defRPr/>
            </a:pPr>
            <a:endParaRPr kumimoji="0" lang="en-ZA" b="0" i="0" strike="noStrike" kern="1200" cap="none" spc="0" normalizeH="0" baseline="0" noProof="0" dirty="0" smtClean="0">
              <a:ln>
                <a:noFill/>
              </a:ln>
              <a:effectLst/>
              <a:uLnTx/>
              <a:uFillTx/>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lang="en-ZA" dirty="0" smtClean="0"/>
              <a:t>The clause also </a:t>
            </a:r>
            <a:r>
              <a:rPr kumimoji="0" lang="en-ZA" b="0" i="0" u="none" strike="noStrike" kern="1200" cap="none" spc="0" normalizeH="0" baseline="0" noProof="0" dirty="0" smtClean="0">
                <a:ln>
                  <a:noFill/>
                </a:ln>
                <a:solidFill>
                  <a:schemeClr val="tx1"/>
                </a:solidFill>
                <a:effectLst/>
                <a:uLnTx/>
                <a:uFillTx/>
              </a:rPr>
              <a:t>provides for the Board in consultation with the Minister to designate a Chairperson or Vice - Chairperson amongst the members in the event the Chairperson or Vice - Chairperson </a:t>
            </a:r>
            <a:r>
              <a:rPr lang="en-ZA" dirty="0" smtClean="0"/>
              <a:t>being</a:t>
            </a:r>
            <a:r>
              <a:rPr kumimoji="0" lang="en-ZA" b="0" i="0" u="none" strike="noStrike" kern="1200" cap="none" spc="0" normalizeH="0" baseline="0" noProof="0" dirty="0" smtClean="0">
                <a:ln>
                  <a:noFill/>
                </a:ln>
                <a:solidFill>
                  <a:schemeClr val="tx1"/>
                </a:solidFill>
                <a:effectLst/>
                <a:uLnTx/>
                <a:uFillTx/>
              </a:rPr>
              <a:t> absent or </a:t>
            </a:r>
            <a:r>
              <a:rPr lang="en-ZA" dirty="0" smtClean="0"/>
              <a:t>unavailable</a:t>
            </a:r>
            <a:r>
              <a:rPr kumimoji="0" lang="en-US" b="0" i="0" u="none" strike="noStrike" kern="1200" cap="none" spc="0" normalizeH="0" baseline="0" noProof="0" dirty="0" smtClean="0">
                <a:ln>
                  <a:noFill/>
                </a:ln>
                <a:solidFill>
                  <a:schemeClr val="tx1"/>
                </a:solidFill>
                <a:effectLst/>
                <a:uLnTx/>
                <a:uFillTx/>
              </a:rPr>
              <a:t> for two consecutive meetings</a:t>
            </a:r>
            <a:r>
              <a:rPr kumimoji="0" lang="en-US" b="0" i="0" u="none" strike="noStrike" kern="1200" cap="none" spc="0" normalizeH="0" noProof="0" dirty="0" smtClean="0">
                <a:ln>
                  <a:noFill/>
                </a:ln>
                <a:solidFill>
                  <a:schemeClr val="tx1"/>
                </a:solidFill>
                <a:effectLst/>
                <a:uLnTx/>
                <a:uFillTx/>
              </a:rPr>
              <a:t> until such time that the Chairperson or Vice Chairperson is able to resume his or her functions.</a:t>
            </a:r>
            <a:endParaRPr kumimoji="0" lang="en-US" b="0" i="0" u="none" strike="noStrike" kern="1200" cap="none" spc="0" normalizeH="0" baseline="0" noProof="0" dirty="0" smtClean="0">
              <a:ln>
                <a:noFill/>
              </a:ln>
              <a:solidFill>
                <a:schemeClr val="tx1"/>
              </a:solidFill>
              <a:effectLst/>
              <a:uLnTx/>
              <a:uFillTx/>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355976" y="6093296"/>
            <a:ext cx="576064" cy="307777"/>
          </a:xfrm>
          <a:prstGeom prst="rect">
            <a:avLst/>
          </a:prstGeom>
          <a:noFill/>
        </p:spPr>
        <p:txBody>
          <a:bodyPr wrap="square" rtlCol="0">
            <a:spAutoFit/>
          </a:bodyPr>
          <a:lstStyle/>
          <a:p>
            <a:r>
              <a:rPr lang="en-ZA" sz="1400" dirty="0" smtClean="0"/>
              <a:t>13</a:t>
            </a:r>
            <a:endParaRPr lang="en-ZA" sz="1400" dirty="0"/>
          </a:p>
        </p:txBody>
      </p:sp>
    </p:spTree>
    <p:extLst>
      <p:ext uri="{BB962C8B-B14F-4D97-AF65-F5344CB8AC3E}">
        <p14:creationId xmlns:p14="http://schemas.microsoft.com/office/powerpoint/2010/main" xmlns="" val="710982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3" name="Rectangle 2"/>
          <p:cNvSpPr/>
          <p:nvPr/>
        </p:nvSpPr>
        <p:spPr>
          <a:xfrm>
            <a:off x="179512" y="1268760"/>
            <a:ext cx="8964488" cy="2529923"/>
          </a:xfrm>
          <a:prstGeom prst="rect">
            <a:avLst/>
          </a:prstGeom>
        </p:spPr>
        <p:txBody>
          <a:bodyPr wrap="square">
            <a:spAutoFit/>
          </a:bodyPr>
          <a:lstStyle/>
          <a:p>
            <a:pPr>
              <a:spcBef>
                <a:spcPct val="20000"/>
              </a:spcBef>
            </a:pPr>
            <a:r>
              <a:rPr lang="en-ZA" b="1" dirty="0"/>
              <a:t>Clause </a:t>
            </a:r>
            <a:r>
              <a:rPr lang="en-ZA" b="1" dirty="0" smtClean="0"/>
              <a:t>8</a:t>
            </a:r>
          </a:p>
          <a:p>
            <a:pPr>
              <a:spcBef>
                <a:spcPct val="20000"/>
              </a:spcBef>
            </a:pPr>
            <a:endParaRPr lang="en-ZA" b="1" dirty="0" smtClean="0"/>
          </a:p>
          <a:p>
            <a:pPr marL="342900" indent="-342900">
              <a:spcBef>
                <a:spcPct val="20000"/>
              </a:spcBef>
              <a:buFont typeface="Arial" pitchFamily="34" charset="0"/>
              <a:buChar char="•"/>
            </a:pPr>
            <a:r>
              <a:rPr lang="en-ZA" dirty="0" smtClean="0"/>
              <a:t>Seeks </a:t>
            </a:r>
            <a:r>
              <a:rPr lang="en-ZA" dirty="0"/>
              <a:t>to amend Section 10 of the </a:t>
            </a:r>
            <a:r>
              <a:rPr lang="en-ZA" dirty="0" smtClean="0"/>
              <a:t>Act in order to provide  that a member must vacate his or her office if he or she has been absent  for two consecutive meetings  of the Board without leave of the Board. </a:t>
            </a:r>
          </a:p>
          <a:p>
            <a:pPr marL="342900" indent="-342900">
              <a:spcBef>
                <a:spcPct val="20000"/>
              </a:spcBef>
              <a:buFont typeface="Arial" pitchFamily="34" charset="0"/>
              <a:buChar char="•"/>
            </a:pPr>
            <a:endParaRPr lang="en-ZA" dirty="0"/>
          </a:p>
          <a:p>
            <a:pPr marL="342900" indent="-342900">
              <a:spcBef>
                <a:spcPct val="20000"/>
              </a:spcBef>
              <a:buFont typeface="Arial" pitchFamily="34" charset="0"/>
              <a:buChar char="•"/>
            </a:pPr>
            <a:r>
              <a:rPr lang="en-ZA" dirty="0" smtClean="0"/>
              <a:t>The current position is that the member must be absent “from more than” two meetings without such leave. </a:t>
            </a:r>
            <a:endParaRPr lang="en-US" dirty="0"/>
          </a:p>
        </p:txBody>
      </p:sp>
      <p:sp>
        <p:nvSpPr>
          <p:cNvPr id="4" name="TextBox 3"/>
          <p:cNvSpPr txBox="1"/>
          <p:nvPr/>
        </p:nvSpPr>
        <p:spPr>
          <a:xfrm>
            <a:off x="4355976" y="6021288"/>
            <a:ext cx="432048" cy="307777"/>
          </a:xfrm>
          <a:prstGeom prst="rect">
            <a:avLst/>
          </a:prstGeom>
          <a:noFill/>
        </p:spPr>
        <p:txBody>
          <a:bodyPr wrap="square" rtlCol="0">
            <a:spAutoFit/>
          </a:bodyPr>
          <a:lstStyle/>
          <a:p>
            <a:pPr algn="ctr"/>
            <a:r>
              <a:rPr lang="en-ZA" sz="1400" dirty="0" smtClean="0"/>
              <a:t>14</a:t>
            </a:r>
            <a:endParaRPr lang="en-ZA" sz="1400" dirty="0"/>
          </a:p>
        </p:txBody>
      </p:sp>
    </p:spTree>
    <p:extLst>
      <p:ext uri="{BB962C8B-B14F-4D97-AF65-F5344CB8AC3E}">
        <p14:creationId xmlns:p14="http://schemas.microsoft.com/office/powerpoint/2010/main" xmlns="" val="7124896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3585" y="1103001"/>
            <a:ext cx="8784976" cy="4721292"/>
          </a:xfrm>
          <a:prstGeom prst="rect">
            <a:avLst/>
          </a:prstGeom>
        </p:spPr>
        <p:txBody>
          <a:bodyPr wrap="square">
            <a:spAutoFit/>
          </a:bodyPr>
          <a:lstStyle/>
          <a:p>
            <a:pPr lvl="0" algn="just">
              <a:spcBef>
                <a:spcPct val="20000"/>
              </a:spcBef>
              <a:defRPr/>
            </a:pPr>
            <a:r>
              <a:rPr lang="en-US" b="1" dirty="0"/>
              <a:t>Clause 9 </a:t>
            </a:r>
            <a:endParaRPr lang="en-US" b="1" dirty="0" smtClean="0"/>
          </a:p>
          <a:p>
            <a:pPr marL="342900" lvl="0" indent="-342900" algn="just">
              <a:spcBef>
                <a:spcPct val="20000"/>
              </a:spcBef>
              <a:buFont typeface="Arial" pitchFamily="34" charset="0"/>
              <a:buChar char="•"/>
              <a:defRPr/>
            </a:pPr>
            <a:r>
              <a:rPr lang="en-US" dirty="0" smtClean="0"/>
              <a:t>Seeks </a:t>
            </a:r>
            <a:r>
              <a:rPr lang="en-ZA" dirty="0"/>
              <a:t>the insertion of section 10A after section 10 to provide for </a:t>
            </a:r>
            <a:r>
              <a:rPr lang="en-ZA" dirty="0" smtClean="0"/>
              <a:t>the dissolution from </a:t>
            </a:r>
            <a:r>
              <a:rPr lang="en-ZA" dirty="0"/>
              <a:t>office of a Board member or the </a:t>
            </a:r>
            <a:r>
              <a:rPr lang="en-ZA" dirty="0" smtClean="0"/>
              <a:t>Board under certain circumstances i.e.</a:t>
            </a:r>
          </a:p>
          <a:p>
            <a:pPr marL="342900" lvl="0" indent="-342900" algn="just">
              <a:spcBef>
                <a:spcPct val="20000"/>
              </a:spcBef>
              <a:buFont typeface="Arial" pitchFamily="34" charset="0"/>
              <a:buChar char="•"/>
              <a:defRPr/>
            </a:pPr>
            <a:endParaRPr lang="en-ZA" dirty="0" smtClean="0"/>
          </a:p>
          <a:p>
            <a:pPr marL="800100" lvl="1" indent="-342900" algn="just">
              <a:spcAft>
                <a:spcPts val="800"/>
              </a:spcAft>
              <a:buFont typeface="+mj-lt"/>
              <a:buAutoNum type="alphaLcParenR"/>
            </a:pPr>
            <a:r>
              <a:rPr lang="en-ZA" i="1" dirty="0" smtClean="0">
                <a:latin typeface="Calibri" panose="020F0502020204030204" pitchFamily="34" charset="0"/>
                <a:ea typeface="Calibri" panose="020F0502020204030204" pitchFamily="34" charset="0"/>
                <a:cs typeface="Times New Roman" panose="02020603050405020304" pitchFamily="18" charset="0"/>
              </a:rPr>
              <a:t>if </a:t>
            </a:r>
            <a:r>
              <a:rPr lang="en-ZA" i="1" dirty="0">
                <a:latin typeface="Calibri" panose="020F0502020204030204" pitchFamily="34" charset="0"/>
                <a:ea typeface="Calibri" panose="020F0502020204030204" pitchFamily="34" charset="0"/>
                <a:cs typeface="Times New Roman" panose="02020603050405020304" pitchFamily="18" charset="0"/>
              </a:rPr>
              <a:t>the Board is unable to perform its duties in terms of </a:t>
            </a:r>
            <a:r>
              <a:rPr lang="en-ZA" i="1" dirty="0" smtClean="0">
                <a:latin typeface="Calibri" panose="020F0502020204030204" pitchFamily="34" charset="0"/>
                <a:ea typeface="Calibri" panose="020F0502020204030204" pitchFamily="34" charset="0"/>
                <a:cs typeface="Times New Roman" panose="02020603050405020304" pitchFamily="18" charset="0"/>
              </a:rPr>
              <a:t>the </a:t>
            </a:r>
            <a:r>
              <a:rPr lang="en-ZA" i="1" dirty="0">
                <a:latin typeface="Calibri" panose="020F0502020204030204" pitchFamily="34" charset="0"/>
                <a:ea typeface="Calibri" panose="020F0502020204030204" pitchFamily="34" charset="0"/>
                <a:cs typeface="Times New Roman" panose="02020603050405020304" pitchFamily="18" charset="0"/>
              </a:rPr>
              <a:t>Act or on the </a:t>
            </a:r>
            <a:r>
              <a:rPr lang="en-ZA" dirty="0">
                <a:latin typeface="Calibri" panose="020F0502020204030204" pitchFamily="34" charset="0"/>
                <a:ea typeface="Calibri" panose="020F0502020204030204" pitchFamily="34" charset="0"/>
                <a:cs typeface="Times New Roman" panose="02020603050405020304" pitchFamily="18" charset="0"/>
              </a:rPr>
              <a:t>grounds of mismanagement;</a:t>
            </a:r>
          </a:p>
          <a:p>
            <a:pPr marL="800100" lvl="1" indent="-342900" algn="just">
              <a:spcAft>
                <a:spcPts val="800"/>
              </a:spcAft>
              <a:buFont typeface="+mj-lt"/>
              <a:buAutoNum type="alphaLcParenR"/>
            </a:pPr>
            <a:r>
              <a:rPr lang="en-ZA" i="1" dirty="0" smtClean="0">
                <a:latin typeface="Calibri" panose="020F0502020204030204" pitchFamily="34" charset="0"/>
                <a:ea typeface="Calibri" panose="020F0502020204030204" pitchFamily="34" charset="0"/>
                <a:cs typeface="Times New Roman" panose="02020603050405020304" pitchFamily="18" charset="0"/>
              </a:rPr>
              <a:t>if </a:t>
            </a:r>
            <a:r>
              <a:rPr lang="en-ZA" i="1" dirty="0">
                <a:latin typeface="Calibri" panose="020F0502020204030204" pitchFamily="34" charset="0"/>
                <a:ea typeface="Calibri" panose="020F0502020204030204" pitchFamily="34" charset="0"/>
                <a:cs typeface="Times New Roman" panose="02020603050405020304" pitchFamily="18" charset="0"/>
              </a:rPr>
              <a:t>there is a total breakdown in the relationship between the Minister </a:t>
            </a:r>
            <a:r>
              <a:rPr lang="en-ZA" dirty="0">
                <a:latin typeface="Calibri" panose="020F0502020204030204" pitchFamily="34" charset="0"/>
                <a:ea typeface="Calibri" panose="020F0502020204030204" pitchFamily="34" charset="0"/>
                <a:cs typeface="Times New Roman" panose="02020603050405020304" pitchFamily="18" charset="0"/>
              </a:rPr>
              <a:t>and the Board; or</a:t>
            </a:r>
          </a:p>
          <a:p>
            <a:pPr marL="800100" lvl="1" indent="-342900" algn="just">
              <a:spcAft>
                <a:spcPts val="800"/>
              </a:spcAft>
              <a:buFont typeface="+mj-lt"/>
              <a:buAutoNum type="alphaLcParenR"/>
            </a:pPr>
            <a:r>
              <a:rPr lang="en-ZA" i="1" dirty="0" smtClean="0">
                <a:latin typeface="Calibri" panose="020F0502020204030204" pitchFamily="34" charset="0"/>
                <a:ea typeface="Calibri" panose="020F0502020204030204" pitchFamily="34" charset="0"/>
                <a:cs typeface="Times New Roman" panose="02020603050405020304" pitchFamily="18" charset="0"/>
              </a:rPr>
              <a:t>if </a:t>
            </a:r>
            <a:r>
              <a:rPr lang="en-ZA" i="1" dirty="0">
                <a:latin typeface="Calibri" panose="020F0502020204030204" pitchFamily="34" charset="0"/>
                <a:ea typeface="Calibri" panose="020F0502020204030204" pitchFamily="34" charset="0"/>
                <a:cs typeface="Times New Roman" panose="02020603050405020304" pitchFamily="18" charset="0"/>
              </a:rPr>
              <a:t>there is a breakdown in the relationship amongst the members of the Board, which renders the continued effective functioning of the Board impossible</a:t>
            </a:r>
            <a:r>
              <a:rPr lang="en-ZA" i="1" dirty="0" smtClean="0">
                <a:latin typeface="Calibri" panose="020F0502020204030204" pitchFamily="34" charset="0"/>
                <a:ea typeface="Calibri" panose="020F0502020204030204" pitchFamily="34" charset="0"/>
                <a:cs typeface="Times New Roman" panose="02020603050405020304" pitchFamily="18" charset="0"/>
              </a:rPr>
              <a:t>.</a:t>
            </a:r>
            <a:endParaRPr lang="en-ZA" i="1" dirty="0">
              <a:latin typeface="Calibri" panose="020F0502020204030204" pitchFamily="34" charset="0"/>
              <a:ea typeface="Calibri" panose="020F0502020204030204" pitchFamily="34" charset="0"/>
              <a:cs typeface="Times New Roman" panose="02020603050405020304" pitchFamily="18" charset="0"/>
            </a:endParaRPr>
          </a:p>
          <a:p>
            <a:pPr marL="342900" indent="-342900" algn="just">
              <a:spcBef>
                <a:spcPct val="20000"/>
              </a:spcBef>
              <a:buFont typeface="Arial" pitchFamily="34" charset="0"/>
              <a:buChar char="•"/>
              <a:defRPr/>
            </a:pPr>
            <a:r>
              <a:rPr lang="en-ZA" dirty="0" smtClean="0"/>
              <a:t>The Clause also provides for appointment of an interim Board within 21 days of the dissolution, consisting of a minimum of three persons and  it is further proposed that a new Board must be constituted within 180 days of the dissolution of the previous Board.</a:t>
            </a:r>
          </a:p>
          <a:p>
            <a:pPr marL="800100" lvl="1" indent="-342900" algn="just">
              <a:spcBef>
                <a:spcPct val="20000"/>
              </a:spcBef>
              <a:buFont typeface="Arial" pitchFamily="34" charset="0"/>
              <a:buChar char="•"/>
              <a:defRPr/>
            </a:pPr>
            <a:endParaRPr lang="en-ZA" sz="1200" dirty="0" smtClean="0"/>
          </a:p>
          <a:p>
            <a:pPr lvl="1" algn="just">
              <a:spcBef>
                <a:spcPct val="20000"/>
              </a:spcBef>
              <a:defRPr/>
            </a:pPr>
            <a:endParaRPr lang="en-ZA" dirty="0"/>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355976" y="6093296"/>
            <a:ext cx="576064" cy="307777"/>
          </a:xfrm>
          <a:prstGeom prst="rect">
            <a:avLst/>
          </a:prstGeom>
          <a:noFill/>
        </p:spPr>
        <p:txBody>
          <a:bodyPr wrap="square" rtlCol="0">
            <a:spAutoFit/>
          </a:bodyPr>
          <a:lstStyle/>
          <a:p>
            <a:r>
              <a:rPr lang="en-ZA" sz="1400" dirty="0" smtClean="0"/>
              <a:t>15</a:t>
            </a:r>
            <a:endParaRPr lang="en-ZA" sz="1400" dirty="0"/>
          </a:p>
        </p:txBody>
      </p:sp>
    </p:spTree>
    <p:extLst>
      <p:ext uri="{BB962C8B-B14F-4D97-AF65-F5344CB8AC3E}">
        <p14:creationId xmlns:p14="http://schemas.microsoft.com/office/powerpoint/2010/main" xmlns="" val="29980809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2116" y="965200"/>
            <a:ext cx="8983133" cy="4624039"/>
          </a:xfrm>
          <a:prstGeom prst="rect">
            <a:avLst/>
          </a:prstGeom>
        </p:spPr>
        <p:txBody>
          <a:bodyPr/>
          <a:lstStyle/>
          <a:p>
            <a:pPr marR="0" lvl="0" algn="just" defTabSz="914400" rtl="0" eaLnBrk="1" fontAlgn="auto" latinLnBrk="0" hangingPunct="1">
              <a:lnSpc>
                <a:spcPct val="100000"/>
              </a:lnSpc>
              <a:spcBef>
                <a:spcPct val="20000"/>
              </a:spcBef>
              <a:spcAft>
                <a:spcPts val="0"/>
              </a:spcAft>
              <a:buClrTx/>
              <a:buSzTx/>
              <a:tabLst/>
              <a:defRPr/>
            </a:pPr>
            <a:endParaRPr kumimoji="0" lang="en-ZA" b="1" i="0" strike="noStrike" kern="1200" cap="none" spc="0" normalizeH="0" baseline="0" noProof="0" dirty="0" smtClean="0">
              <a:ln>
                <a:noFill/>
              </a:ln>
              <a:solidFill>
                <a:schemeClr val="tx1"/>
              </a:solidFill>
              <a:effectLst/>
              <a:uLnTx/>
              <a:uFillTx/>
            </a:endParaRPr>
          </a:p>
          <a:p>
            <a:pPr marR="0" lvl="0" algn="just" defTabSz="914400" rtl="0" eaLnBrk="1" fontAlgn="auto" latinLnBrk="0" hangingPunct="1">
              <a:lnSpc>
                <a:spcPct val="100000"/>
              </a:lnSpc>
              <a:spcBef>
                <a:spcPct val="20000"/>
              </a:spcBef>
              <a:spcAft>
                <a:spcPts val="0"/>
              </a:spcAft>
              <a:buClrTx/>
              <a:buSzTx/>
              <a:tabLst/>
              <a:defRPr/>
            </a:pPr>
            <a:r>
              <a:rPr kumimoji="0" lang="en-ZA" b="1" i="0" strike="noStrike" kern="1200" cap="none" spc="0" normalizeH="0" baseline="0" noProof="0" dirty="0" smtClean="0">
                <a:ln>
                  <a:noFill/>
                </a:ln>
                <a:solidFill>
                  <a:schemeClr val="tx1"/>
                </a:solidFill>
                <a:effectLst/>
                <a:uLnTx/>
                <a:uFillTx/>
              </a:rPr>
              <a:t>Clause 10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b="0" i="0" u="none" strike="noStrike" kern="1200" cap="none" spc="0" normalizeH="0" baseline="0" noProof="0" dirty="0" smtClean="0">
              <a:ln>
                <a:noFill/>
              </a:ln>
              <a:solidFill>
                <a:schemeClr val="tx1"/>
              </a:solidFill>
              <a:effectLst/>
              <a:uLnTx/>
              <a:uFillTx/>
            </a:endParaRP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ZA" b="0" i="0" u="none" strike="noStrike" kern="1200" cap="none" spc="0" normalizeH="0" baseline="0" noProof="0" dirty="0" smtClean="0">
                <a:ln>
                  <a:noFill/>
                </a:ln>
                <a:solidFill>
                  <a:schemeClr val="tx1"/>
                </a:solidFill>
                <a:effectLst/>
                <a:uLnTx/>
                <a:uFillTx/>
              </a:rPr>
              <a:t>Seeks to amend Section 11 of the Act by providing that the</a:t>
            </a:r>
            <a:r>
              <a:rPr kumimoji="0" lang="en-ZA" b="0" i="0" u="none" strike="noStrike" kern="1200" cap="none" spc="0" normalizeH="0" noProof="0" dirty="0" smtClean="0">
                <a:ln>
                  <a:noFill/>
                </a:ln>
                <a:solidFill>
                  <a:schemeClr val="tx1"/>
                </a:solidFill>
                <a:effectLst/>
                <a:uLnTx/>
                <a:uFillTx/>
              </a:rPr>
              <a:t> meetings of the Board and the conduct of business at meetings must be </a:t>
            </a:r>
            <a:r>
              <a:rPr kumimoji="0" lang="en-ZA" b="1" i="0" u="none" strike="noStrike" kern="1200" cap="none" spc="0" normalizeH="0" noProof="0" dirty="0" smtClean="0">
                <a:ln>
                  <a:noFill/>
                </a:ln>
                <a:solidFill>
                  <a:schemeClr val="tx1"/>
                </a:solidFill>
                <a:effectLst/>
                <a:uLnTx/>
                <a:uFillTx/>
              </a:rPr>
              <a:t>“determined” </a:t>
            </a:r>
            <a:r>
              <a:rPr kumimoji="0" lang="en-ZA" i="0" u="none" strike="noStrike" kern="1200" cap="none" spc="0" normalizeH="0" noProof="0" dirty="0" smtClean="0">
                <a:ln>
                  <a:noFill/>
                </a:ln>
                <a:solidFill>
                  <a:schemeClr val="tx1"/>
                </a:solidFill>
                <a:effectLst/>
                <a:uLnTx/>
                <a:uFillTx/>
              </a:rPr>
              <a:t>by the rules as follows: </a:t>
            </a:r>
          </a:p>
          <a:p>
            <a:pPr marL="342900" marR="0" lvl="0" indent="-342900" algn="just"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i="0" u="none" strike="noStrike" kern="1200" cap="none" spc="0" normalizeH="0" noProof="0" dirty="0" smtClean="0">
              <a:ln>
                <a:noFill/>
              </a:ln>
              <a:solidFill>
                <a:schemeClr val="tx1"/>
              </a:solidFill>
              <a:effectLst/>
              <a:uLnTx/>
              <a:uFillTx/>
            </a:endParaRPr>
          </a:p>
          <a:p>
            <a:pPr marL="1257300" lvl="2" indent="-342900" algn="just">
              <a:spcBef>
                <a:spcPct val="20000"/>
              </a:spcBef>
              <a:buFont typeface="Courier New" panose="02070309020205020404" pitchFamily="49" charset="0"/>
              <a:buChar char="o"/>
              <a:defRPr/>
            </a:pPr>
            <a:r>
              <a:rPr kumimoji="0" lang="en-ZA" i="0" u="none" strike="noStrike" kern="1200" cap="none" spc="0" normalizeH="0" noProof="0" dirty="0" smtClean="0">
                <a:ln>
                  <a:noFill/>
                </a:ln>
                <a:solidFill>
                  <a:schemeClr val="tx1"/>
                </a:solidFill>
                <a:effectLst/>
                <a:uLnTx/>
                <a:uFillTx/>
              </a:rPr>
              <a:t>amend</a:t>
            </a:r>
            <a:r>
              <a:rPr kumimoji="0" lang="en-ZA" b="0" i="0" u="none" strike="noStrike" kern="1200" cap="none" spc="0" normalizeH="0" baseline="0" noProof="0" dirty="0" smtClean="0">
                <a:ln>
                  <a:noFill/>
                </a:ln>
                <a:solidFill>
                  <a:schemeClr val="tx1"/>
                </a:solidFill>
                <a:effectLst/>
                <a:uLnTx/>
                <a:uFillTx/>
              </a:rPr>
              <a:t> subsection (1) by deleting reference to [</a:t>
            </a:r>
            <a:r>
              <a:rPr kumimoji="0" lang="en-ZA" b="1" i="0" u="none" strike="noStrike" kern="1200" cap="none" spc="0" normalizeH="0" baseline="0" noProof="0" dirty="0" smtClean="0">
                <a:ln>
                  <a:noFill/>
                </a:ln>
                <a:solidFill>
                  <a:schemeClr val="tx1"/>
                </a:solidFill>
                <a:effectLst/>
                <a:uLnTx/>
                <a:uFillTx/>
              </a:rPr>
              <a:t>prescribed] </a:t>
            </a:r>
            <a:r>
              <a:rPr kumimoji="0" lang="en-ZA" b="0" i="0" u="none" strike="noStrike" kern="1200" cap="none" spc="0" normalizeH="0" baseline="0" noProof="0" dirty="0" smtClean="0">
                <a:ln>
                  <a:noFill/>
                </a:ln>
                <a:solidFill>
                  <a:schemeClr val="tx1"/>
                </a:solidFill>
                <a:effectLst/>
                <a:uLnTx/>
                <a:uFillTx/>
              </a:rPr>
              <a:t>and replacing it with </a:t>
            </a:r>
            <a:r>
              <a:rPr kumimoji="0" lang="en-ZA" b="1" i="0" u="none" strike="noStrike" kern="1200" cap="none" spc="0" normalizeH="0" baseline="0" noProof="0" dirty="0" smtClean="0">
                <a:ln>
                  <a:noFill/>
                </a:ln>
                <a:solidFill>
                  <a:schemeClr val="tx1"/>
                </a:solidFill>
                <a:effectLst/>
                <a:uLnTx/>
                <a:uFillTx/>
              </a:rPr>
              <a:t>determined</a:t>
            </a:r>
            <a:r>
              <a:rPr kumimoji="0" lang="en-ZA" b="0" i="0" u="none" strike="noStrike" kern="1200" cap="none" spc="0" normalizeH="0" baseline="0" noProof="0" dirty="0" smtClean="0">
                <a:ln>
                  <a:noFill/>
                </a:ln>
                <a:solidFill>
                  <a:schemeClr val="tx1"/>
                </a:solidFill>
                <a:effectLst/>
                <a:uLnTx/>
                <a:uFillTx/>
              </a:rPr>
              <a:t>.</a:t>
            </a:r>
          </a:p>
          <a:p>
            <a:pPr marL="1257300" lvl="2" indent="-342900" algn="just">
              <a:spcBef>
                <a:spcPct val="20000"/>
              </a:spcBef>
              <a:buFont typeface="Courier New" panose="02070309020205020404" pitchFamily="49" charset="0"/>
              <a:buChar char="o"/>
              <a:defRPr/>
            </a:pPr>
            <a:r>
              <a:rPr lang="en-ZA" dirty="0" smtClean="0"/>
              <a:t>The replacement of the word “prescribed” with “determined” is necessary as a result of amendments proposed to section 27 of the Act.</a:t>
            </a:r>
            <a:endParaRPr kumimoji="0" lang="en-ZA" b="0" i="0" u="none" strike="noStrike" kern="1200" cap="none" spc="0" normalizeH="0" baseline="0" noProof="0" dirty="0" smtClean="0">
              <a:ln>
                <a:noFill/>
              </a:ln>
              <a:solidFill>
                <a:schemeClr val="tx1"/>
              </a:solidFill>
              <a:effectLst/>
              <a:uLnTx/>
              <a:uFillTx/>
            </a:endParaRPr>
          </a:p>
          <a:p>
            <a:pPr marL="800100" lvl="1" indent="-342900" algn="just">
              <a:spcBef>
                <a:spcPct val="20000"/>
              </a:spcBef>
              <a:buFont typeface="Arial" pitchFamily="34" charset="0"/>
              <a:buChar char="•"/>
              <a:defRPr/>
            </a:pPr>
            <a:endParaRPr lang="en-ZA" dirty="0"/>
          </a:p>
          <a:p>
            <a:pPr marL="342900" indent="-342900" algn="just">
              <a:spcBef>
                <a:spcPct val="20000"/>
              </a:spcBef>
              <a:buFont typeface="Arial" pitchFamily="34" charset="0"/>
              <a:buChar char="•"/>
              <a:defRPr/>
            </a:pPr>
            <a:r>
              <a:rPr kumimoji="0" lang="en-ZA" b="0" i="0" u="none" strike="noStrike" kern="1200" cap="none" spc="0" normalizeH="0" baseline="0" noProof="0" dirty="0" smtClean="0">
                <a:ln>
                  <a:noFill/>
                </a:ln>
                <a:solidFill>
                  <a:schemeClr val="tx1"/>
                </a:solidFill>
                <a:effectLst/>
                <a:uLnTx/>
                <a:uFillTx/>
              </a:rPr>
              <a:t>The Clause also seeks to amend subsection 3 to allow for the member presiding at the meeting to have a casting vote in the event of an equality of votes by deleting reference to </a:t>
            </a:r>
            <a:r>
              <a:rPr kumimoji="0" lang="en-ZA" b="1" i="0" u="none" strike="noStrike" kern="1200" cap="none" spc="0" normalizeH="0" baseline="0" noProof="0" dirty="0" smtClean="0">
                <a:ln>
                  <a:noFill/>
                </a:ln>
                <a:solidFill>
                  <a:schemeClr val="tx1"/>
                </a:solidFill>
                <a:effectLst/>
                <a:uLnTx/>
                <a:uFillTx/>
              </a:rPr>
              <a:t>[</a:t>
            </a:r>
            <a:r>
              <a:rPr kumimoji="0" lang="en-US" b="1" i="0" u="none" strike="noStrike" kern="1200" cap="none" spc="0" normalizeH="0" baseline="0" noProof="0" dirty="0" smtClean="0">
                <a:ln>
                  <a:noFill/>
                </a:ln>
                <a:solidFill>
                  <a:schemeClr val="tx1"/>
                </a:solidFill>
                <a:effectLst/>
                <a:uLnTx/>
                <a:uFillTx/>
              </a:rPr>
              <a:t>in addition to his or her deliberative vote]</a:t>
            </a:r>
            <a:r>
              <a:rPr kumimoji="0" lang="en-ZA" b="0" i="0" u="none" strike="noStrike" kern="1200" cap="none" spc="0" normalizeH="0" baseline="0" noProof="0" dirty="0" smtClean="0">
                <a:ln>
                  <a:noFill/>
                </a:ln>
                <a:solidFill>
                  <a:schemeClr val="tx1"/>
                </a:solidFill>
                <a:effectLst/>
                <a:uLnTx/>
                <a:uFillTx/>
              </a:rPr>
              <a:t>.</a:t>
            </a:r>
            <a:endParaRPr kumimoji="0" lang="en-US" b="0" i="0" u="none" strike="noStrike" kern="1200" cap="none" spc="0" normalizeH="0" baseline="0" noProof="0" dirty="0" smtClean="0">
              <a:ln>
                <a:noFill/>
              </a:ln>
              <a:solidFill>
                <a:schemeClr val="tx1"/>
              </a:solidFill>
              <a:effectLst/>
              <a:uLnTx/>
              <a:uFillTx/>
            </a:endParaRPr>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139952" y="6021288"/>
            <a:ext cx="576064" cy="307777"/>
          </a:xfrm>
          <a:prstGeom prst="rect">
            <a:avLst/>
          </a:prstGeom>
          <a:noFill/>
        </p:spPr>
        <p:txBody>
          <a:bodyPr wrap="square" rtlCol="0">
            <a:spAutoFit/>
          </a:bodyPr>
          <a:lstStyle/>
          <a:p>
            <a:r>
              <a:rPr lang="en-ZA" sz="1400" dirty="0" smtClean="0"/>
              <a:t>16</a:t>
            </a:r>
            <a:endParaRPr lang="en-ZA" sz="1400" dirty="0"/>
          </a:p>
        </p:txBody>
      </p:sp>
    </p:spTree>
    <p:extLst>
      <p:ext uri="{BB962C8B-B14F-4D97-AF65-F5344CB8AC3E}">
        <p14:creationId xmlns:p14="http://schemas.microsoft.com/office/powerpoint/2010/main" xmlns="" val="8426926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8640"/>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3" name="Rectangle 2"/>
          <p:cNvSpPr/>
          <p:nvPr/>
        </p:nvSpPr>
        <p:spPr>
          <a:xfrm>
            <a:off x="179512" y="1268760"/>
            <a:ext cx="8784976" cy="5022914"/>
          </a:xfrm>
          <a:prstGeom prst="rect">
            <a:avLst/>
          </a:prstGeom>
        </p:spPr>
        <p:txBody>
          <a:bodyPr wrap="square">
            <a:spAutoFit/>
          </a:bodyPr>
          <a:lstStyle/>
          <a:p>
            <a:pPr lvl="0" algn="just">
              <a:spcBef>
                <a:spcPct val="20000"/>
              </a:spcBef>
              <a:defRPr/>
            </a:pPr>
            <a:r>
              <a:rPr lang="en-ZA" b="1" dirty="0"/>
              <a:t>Clause </a:t>
            </a:r>
            <a:r>
              <a:rPr lang="en-ZA" b="1" dirty="0" smtClean="0"/>
              <a:t>11</a:t>
            </a:r>
          </a:p>
          <a:p>
            <a:pPr marL="342900" lvl="0" indent="-342900" algn="just">
              <a:spcBef>
                <a:spcPct val="20000"/>
              </a:spcBef>
              <a:buFont typeface="Arial" pitchFamily="34" charset="0"/>
              <a:buChar char="•"/>
              <a:defRPr/>
            </a:pPr>
            <a:r>
              <a:rPr lang="en-ZA" b="1" dirty="0" smtClean="0"/>
              <a:t> S</a:t>
            </a:r>
            <a:r>
              <a:rPr lang="en-ZA" dirty="0" smtClean="0"/>
              <a:t>eeks </a:t>
            </a:r>
            <a:r>
              <a:rPr lang="en-ZA" dirty="0"/>
              <a:t>to amend section 13 of the </a:t>
            </a:r>
            <a:r>
              <a:rPr lang="en-ZA" dirty="0" smtClean="0"/>
              <a:t>Act </a:t>
            </a:r>
            <a:r>
              <a:rPr lang="en-ZA" dirty="0"/>
              <a:t>by substituting paragraph 1(b) as to empower the Board to appoint a </a:t>
            </a:r>
            <a:r>
              <a:rPr lang="en-US" dirty="0"/>
              <a:t>chief </a:t>
            </a:r>
            <a:r>
              <a:rPr lang="en-US" dirty="0" smtClean="0"/>
              <a:t>executive </a:t>
            </a:r>
            <a:r>
              <a:rPr lang="en-US" dirty="0"/>
              <a:t>officer and any other </a:t>
            </a:r>
            <a:r>
              <a:rPr lang="en-US" dirty="0" smtClean="0"/>
              <a:t>employees of the service as the </a:t>
            </a:r>
            <a:r>
              <a:rPr lang="en-US" dirty="0"/>
              <a:t>Board </a:t>
            </a:r>
            <a:r>
              <a:rPr lang="en-US" dirty="0" smtClean="0"/>
              <a:t>deem necessary </a:t>
            </a:r>
            <a:r>
              <a:rPr lang="en-US" dirty="0"/>
              <a:t>to the executive management committee</a:t>
            </a:r>
            <a:r>
              <a:rPr lang="en-ZA" dirty="0" smtClean="0"/>
              <a:t>.</a:t>
            </a:r>
          </a:p>
          <a:p>
            <a:pPr marL="342900" lvl="0" indent="-342900" algn="just">
              <a:spcBef>
                <a:spcPct val="20000"/>
              </a:spcBef>
              <a:buFont typeface="Arial" pitchFamily="34" charset="0"/>
              <a:buChar char="•"/>
              <a:defRPr/>
            </a:pPr>
            <a:endParaRPr lang="en-ZA" dirty="0"/>
          </a:p>
          <a:p>
            <a:pPr algn="just">
              <a:spcBef>
                <a:spcPct val="20000"/>
              </a:spcBef>
              <a:defRPr/>
            </a:pPr>
            <a:r>
              <a:rPr lang="en-US" b="1" dirty="0"/>
              <a:t>Clause 12 </a:t>
            </a:r>
            <a:endParaRPr lang="en-US" b="1" dirty="0" smtClean="0"/>
          </a:p>
          <a:p>
            <a:pPr marL="342900" indent="-342900" algn="just">
              <a:spcBef>
                <a:spcPct val="20000"/>
              </a:spcBef>
              <a:buFont typeface="Arial" pitchFamily="34" charset="0"/>
              <a:buChar char="•"/>
              <a:defRPr/>
            </a:pPr>
            <a:r>
              <a:rPr lang="en-US" dirty="0" smtClean="0"/>
              <a:t>Seeks </a:t>
            </a:r>
            <a:r>
              <a:rPr lang="en-US" dirty="0"/>
              <a:t>to insert sections 13A, 13B and 13C in the </a:t>
            </a:r>
            <a:r>
              <a:rPr lang="en-US" dirty="0" smtClean="0"/>
              <a:t>Act </a:t>
            </a:r>
            <a:r>
              <a:rPr lang="en-US" dirty="0"/>
              <a:t>after section 13 to provide for the appointment of the chief executive officer, the functions of the chief executive officer and the accountability of and reporting by chief executive officer</a:t>
            </a:r>
            <a:r>
              <a:rPr lang="en-US" dirty="0" smtClean="0"/>
              <a:t>.</a:t>
            </a:r>
          </a:p>
          <a:p>
            <a:pPr marL="342900" indent="-342900" algn="just">
              <a:spcBef>
                <a:spcPct val="20000"/>
              </a:spcBef>
              <a:buFont typeface="Arial" pitchFamily="34" charset="0"/>
              <a:buChar char="•"/>
              <a:defRPr/>
            </a:pPr>
            <a:endParaRPr lang="en-US" dirty="0" smtClean="0"/>
          </a:p>
          <a:p>
            <a:pPr lvl="0" algn="just">
              <a:spcBef>
                <a:spcPct val="20000"/>
              </a:spcBef>
              <a:defRPr/>
            </a:pPr>
            <a:r>
              <a:rPr lang="en-ZA" b="1" dirty="0"/>
              <a:t>Clause </a:t>
            </a:r>
            <a:r>
              <a:rPr lang="en-ZA" b="1" dirty="0" smtClean="0"/>
              <a:t>13</a:t>
            </a:r>
          </a:p>
          <a:p>
            <a:pPr marL="342900" lvl="0" indent="-342900" algn="just">
              <a:spcBef>
                <a:spcPct val="20000"/>
              </a:spcBef>
              <a:buFont typeface="Arial" pitchFamily="34" charset="0"/>
              <a:buChar char="•"/>
              <a:defRPr/>
            </a:pPr>
            <a:r>
              <a:rPr lang="en-ZA" b="1" dirty="0" smtClean="0"/>
              <a:t> </a:t>
            </a:r>
            <a:r>
              <a:rPr lang="en-ZA" dirty="0" smtClean="0"/>
              <a:t>Seeks </a:t>
            </a:r>
            <a:r>
              <a:rPr lang="en-ZA" dirty="0"/>
              <a:t>to replace Section 18 of the </a:t>
            </a:r>
            <a:r>
              <a:rPr lang="en-ZA" dirty="0" smtClean="0"/>
              <a:t>Act </a:t>
            </a:r>
            <a:r>
              <a:rPr lang="en-ZA" dirty="0"/>
              <a:t>by providing that the Minister in consultation with the Minister of Finance may prescribe a financing mechanism for the service. It also provides for the funds of the Service.</a:t>
            </a:r>
          </a:p>
          <a:p>
            <a:pPr marL="342900" indent="-342900" algn="just">
              <a:spcBef>
                <a:spcPct val="20000"/>
              </a:spcBef>
              <a:buFont typeface="Arial" pitchFamily="34" charset="0"/>
              <a:buChar char="•"/>
              <a:defRPr/>
            </a:pPr>
            <a:endParaRPr lang="en-US" dirty="0"/>
          </a:p>
          <a:p>
            <a:pPr marL="342900" lvl="0" indent="-342900" algn="just">
              <a:spcBef>
                <a:spcPct val="20000"/>
              </a:spcBef>
              <a:buFont typeface="Arial" pitchFamily="34" charset="0"/>
              <a:buChar char="•"/>
              <a:defRPr/>
            </a:pPr>
            <a:endParaRPr lang="en-ZA" dirty="0"/>
          </a:p>
        </p:txBody>
      </p:sp>
      <p:sp>
        <p:nvSpPr>
          <p:cNvPr id="4" name="TextBox 3"/>
          <p:cNvSpPr txBox="1"/>
          <p:nvPr/>
        </p:nvSpPr>
        <p:spPr>
          <a:xfrm>
            <a:off x="4355976" y="6021288"/>
            <a:ext cx="504056" cy="307777"/>
          </a:xfrm>
          <a:prstGeom prst="rect">
            <a:avLst/>
          </a:prstGeom>
          <a:noFill/>
        </p:spPr>
        <p:txBody>
          <a:bodyPr wrap="square" rtlCol="0">
            <a:spAutoFit/>
          </a:bodyPr>
          <a:lstStyle/>
          <a:p>
            <a:pPr algn="ctr"/>
            <a:r>
              <a:rPr lang="en-ZA" sz="1400" dirty="0" smtClean="0"/>
              <a:t>17</a:t>
            </a:r>
            <a:endParaRPr lang="en-ZA" sz="1400" dirty="0"/>
          </a:p>
        </p:txBody>
      </p:sp>
    </p:spTree>
    <p:extLst>
      <p:ext uri="{BB962C8B-B14F-4D97-AF65-F5344CB8AC3E}">
        <p14:creationId xmlns:p14="http://schemas.microsoft.com/office/powerpoint/2010/main" xmlns="" val="293338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1" y="1196752"/>
            <a:ext cx="8680145" cy="2973122"/>
          </a:xfrm>
          <a:prstGeom prst="rect">
            <a:avLst/>
          </a:prstGeom>
        </p:spPr>
        <p:txBody>
          <a:bodyPr wrap="square">
            <a:spAutoFit/>
          </a:bodyPr>
          <a:lstStyle/>
          <a:p>
            <a:pPr algn="just">
              <a:spcBef>
                <a:spcPct val="20000"/>
              </a:spcBef>
              <a:defRPr/>
            </a:pPr>
            <a:r>
              <a:rPr lang="en-ZA" b="1" dirty="0" smtClean="0"/>
              <a:t>Clause </a:t>
            </a:r>
            <a:r>
              <a:rPr lang="en-ZA" b="1" dirty="0"/>
              <a:t>14 </a:t>
            </a:r>
            <a:endParaRPr lang="en-ZA" b="1" dirty="0" smtClean="0"/>
          </a:p>
          <a:p>
            <a:pPr algn="just">
              <a:spcBef>
                <a:spcPct val="20000"/>
              </a:spcBef>
              <a:defRPr/>
            </a:pPr>
            <a:endParaRPr lang="en-ZA" b="1" dirty="0" smtClean="0"/>
          </a:p>
          <a:p>
            <a:pPr marL="342900" indent="-342900" algn="just">
              <a:spcBef>
                <a:spcPct val="20000"/>
              </a:spcBef>
              <a:buFont typeface="Arial" pitchFamily="34" charset="0"/>
              <a:buChar char="•"/>
              <a:defRPr/>
            </a:pPr>
            <a:r>
              <a:rPr lang="en-ZA" dirty="0" smtClean="0"/>
              <a:t>Seeks </a:t>
            </a:r>
            <a:r>
              <a:rPr lang="en-ZA" dirty="0"/>
              <a:t>to </a:t>
            </a:r>
            <a:r>
              <a:rPr lang="en-ZA" dirty="0" smtClean="0"/>
              <a:t>repeal </a:t>
            </a:r>
            <a:r>
              <a:rPr lang="en-ZA" dirty="0"/>
              <a:t>section 20 of the </a:t>
            </a:r>
            <a:r>
              <a:rPr lang="en-ZA" dirty="0" smtClean="0"/>
              <a:t>Act.  The provisions of that section have become redundant as a result of the new proposed section 18.</a:t>
            </a:r>
          </a:p>
          <a:p>
            <a:pPr marL="342900" indent="-342900" algn="just">
              <a:spcBef>
                <a:spcPct val="20000"/>
              </a:spcBef>
              <a:buFont typeface="Arial" pitchFamily="34" charset="0"/>
              <a:buChar char="•"/>
              <a:defRPr/>
            </a:pPr>
            <a:endParaRPr lang="en-ZA" u="sng" dirty="0"/>
          </a:p>
          <a:p>
            <a:pPr lvl="0" algn="just">
              <a:spcBef>
                <a:spcPct val="20000"/>
              </a:spcBef>
              <a:defRPr/>
            </a:pPr>
            <a:r>
              <a:rPr lang="en-ZA" b="1" dirty="0"/>
              <a:t>Clause 15 </a:t>
            </a:r>
            <a:endParaRPr lang="en-ZA" b="1" dirty="0" smtClean="0"/>
          </a:p>
          <a:p>
            <a:pPr marL="342900" lvl="0" indent="-342900" algn="just">
              <a:spcBef>
                <a:spcPct val="20000"/>
              </a:spcBef>
              <a:buFont typeface="Arial" pitchFamily="34" charset="0"/>
              <a:buChar char="•"/>
              <a:defRPr/>
            </a:pPr>
            <a:endParaRPr lang="en-ZA" dirty="0" smtClean="0"/>
          </a:p>
          <a:p>
            <a:pPr marL="342900" lvl="0" indent="-342900" algn="just">
              <a:spcBef>
                <a:spcPct val="20000"/>
              </a:spcBef>
              <a:buFont typeface="Arial" pitchFamily="34" charset="0"/>
              <a:buChar char="•"/>
              <a:defRPr/>
            </a:pPr>
            <a:r>
              <a:rPr lang="en-ZA" dirty="0" smtClean="0"/>
              <a:t>Seeks </a:t>
            </a:r>
            <a:r>
              <a:rPr lang="en-ZA" dirty="0"/>
              <a:t>to repeal section 25 of the </a:t>
            </a:r>
            <a:r>
              <a:rPr lang="en-ZA" dirty="0" smtClean="0"/>
              <a:t>Act </a:t>
            </a:r>
            <a:r>
              <a:rPr lang="en-ZA" dirty="0"/>
              <a:t>due to the insertion of section 10A into the </a:t>
            </a:r>
            <a:r>
              <a:rPr lang="en-ZA" dirty="0" smtClean="0"/>
              <a:t>Act</a:t>
            </a:r>
            <a:r>
              <a:rPr lang="en-ZA" dirty="0"/>
              <a:t>.</a:t>
            </a:r>
          </a:p>
          <a:p>
            <a:pPr marL="342900" indent="-342900" algn="just">
              <a:spcBef>
                <a:spcPct val="20000"/>
              </a:spcBef>
              <a:buFont typeface="Arial" pitchFamily="34" charset="0"/>
              <a:buChar char="•"/>
              <a:defRPr/>
            </a:pPr>
            <a:endParaRPr lang="en-ZA" u="sng" dirty="0"/>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355976" y="6093296"/>
            <a:ext cx="504056" cy="307777"/>
          </a:xfrm>
          <a:prstGeom prst="rect">
            <a:avLst/>
          </a:prstGeom>
          <a:noFill/>
        </p:spPr>
        <p:txBody>
          <a:bodyPr wrap="square" rtlCol="0">
            <a:spAutoFit/>
          </a:bodyPr>
          <a:lstStyle/>
          <a:p>
            <a:r>
              <a:rPr lang="en-ZA" sz="1400" dirty="0" smtClean="0"/>
              <a:t>18</a:t>
            </a:r>
            <a:endParaRPr lang="en-ZA" sz="1400" dirty="0"/>
          </a:p>
        </p:txBody>
      </p:sp>
    </p:spTree>
    <p:extLst>
      <p:ext uri="{BB962C8B-B14F-4D97-AF65-F5344CB8AC3E}">
        <p14:creationId xmlns:p14="http://schemas.microsoft.com/office/powerpoint/2010/main" xmlns="" val="3824660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p:cNvSpPr txBox="1">
            <a:spLocks/>
          </p:cNvSpPr>
          <p:nvPr/>
        </p:nvSpPr>
        <p:spPr>
          <a:xfrm>
            <a:off x="179512" y="1196752"/>
            <a:ext cx="8805737" cy="4176463"/>
          </a:xfrm>
          <a:prstGeom prst="rect">
            <a:avLst/>
          </a:prstGeom>
        </p:spPr>
        <p:txBody>
          <a:bodyPr/>
          <a:lstStyle/>
          <a:p>
            <a:pPr marR="0" lvl="0" algn="just" defTabSz="914400" rtl="0" eaLnBrk="1" fontAlgn="auto" latinLnBrk="0" hangingPunct="1">
              <a:lnSpc>
                <a:spcPct val="100000"/>
              </a:lnSpc>
              <a:spcBef>
                <a:spcPct val="20000"/>
              </a:spcBef>
              <a:spcAft>
                <a:spcPts val="0"/>
              </a:spcAft>
              <a:buClrTx/>
              <a:buSzTx/>
              <a:tabLst/>
              <a:defRPr/>
            </a:pPr>
            <a:r>
              <a:rPr kumimoji="0" lang="en-ZA" sz="2000" b="1" i="0" strike="noStrike" kern="1200" cap="none" spc="0" normalizeH="0" baseline="0" noProof="0" dirty="0" smtClean="0">
                <a:ln>
                  <a:noFill/>
                </a:ln>
                <a:solidFill>
                  <a:schemeClr val="tx1"/>
                </a:solidFill>
                <a:effectLst/>
                <a:uLnTx/>
                <a:uFillTx/>
                <a:latin typeface="+mn-lt"/>
                <a:ea typeface="+mn-ea"/>
                <a:cs typeface="+mn-cs"/>
              </a:rPr>
              <a:t>Clause 16 </a:t>
            </a:r>
          </a:p>
          <a:p>
            <a:pPr marR="0" lvl="0" algn="just" defTabSz="914400" rtl="0" eaLnBrk="1" fontAlgn="auto" latinLnBrk="0" hangingPunct="1">
              <a:lnSpc>
                <a:spcPct val="100000"/>
              </a:lnSpc>
              <a:spcBef>
                <a:spcPct val="20000"/>
              </a:spcBef>
              <a:spcAft>
                <a:spcPts val="0"/>
              </a:spcAft>
              <a:buClrTx/>
              <a:buSzTx/>
              <a:tabLst/>
              <a:defRPr/>
            </a:pPr>
            <a:endParaRPr kumimoji="0" lang="en-ZA" sz="2000" b="1" i="0"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Aft>
                <a:spcPts val="0"/>
              </a:spcAft>
              <a:buClrTx/>
              <a:buSzTx/>
              <a:buFont typeface="Arial" pitchFamily="34" charset="0"/>
              <a:buChar char="•"/>
              <a:tabLst/>
              <a:defRPr/>
            </a:pPr>
            <a:r>
              <a:rPr kumimoji="0" lang="en-ZA" sz="2000" b="0" i="0" u="none" strike="noStrike" kern="1200" cap="none" spc="0" normalizeH="0" baseline="0" noProof="0" dirty="0" smtClean="0">
                <a:ln>
                  <a:noFill/>
                </a:ln>
                <a:solidFill>
                  <a:schemeClr val="tx1"/>
                </a:solidFill>
                <a:effectLst/>
                <a:uLnTx/>
                <a:uFillTx/>
                <a:latin typeface="+mn-lt"/>
                <a:ea typeface="+mn-ea"/>
                <a:cs typeface="+mn-cs"/>
              </a:rPr>
              <a:t>Seeks to amend section 27 of the Act by inserting the word </a:t>
            </a:r>
            <a:r>
              <a:rPr kumimoji="0" lang="en-ZA" sz="2000" b="1" i="0" u="none" strike="noStrike" kern="1200" cap="none" spc="0" normalizeH="0" baseline="0" noProof="0" dirty="0" smtClean="0">
                <a:ln>
                  <a:noFill/>
                </a:ln>
                <a:solidFill>
                  <a:schemeClr val="tx1"/>
                </a:solidFill>
                <a:effectLst/>
                <a:uLnTx/>
                <a:uFillTx/>
                <a:latin typeface="+mn-lt"/>
                <a:ea typeface="+mn-ea"/>
                <a:cs typeface="+mn-cs"/>
              </a:rPr>
              <a:t>Regulations </a:t>
            </a:r>
            <a:r>
              <a:rPr kumimoji="0" lang="en-ZA" sz="2000" b="0" i="0" u="none" strike="noStrike" kern="1200" cap="none" spc="0" normalizeH="0" baseline="0" noProof="0" dirty="0" smtClean="0">
                <a:ln>
                  <a:noFill/>
                </a:ln>
                <a:solidFill>
                  <a:schemeClr val="tx1"/>
                </a:solidFill>
                <a:effectLst/>
                <a:uLnTx/>
                <a:uFillTx/>
                <a:latin typeface="+mn-lt"/>
                <a:ea typeface="+mn-ea"/>
                <a:cs typeface="+mn-cs"/>
              </a:rPr>
              <a:t>in the heading of section 27. </a:t>
            </a:r>
          </a:p>
          <a:p>
            <a:pPr marL="342900" marR="0" lvl="0" indent="-342900" algn="just" defTabSz="914400" rtl="0" eaLnBrk="1" fontAlgn="auto" latinLnBrk="0" hangingPunct="1">
              <a:lnSpc>
                <a:spcPct val="100000"/>
              </a:lnSpc>
              <a:spcAft>
                <a:spcPts val="0"/>
              </a:spcAft>
              <a:buClrTx/>
              <a:buSzTx/>
              <a:buFont typeface="Arial" pitchFamily="34" charset="0"/>
              <a:buChar char="•"/>
              <a:tabLst/>
              <a:defRPr/>
            </a:pP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Aft>
                <a:spcPts val="0"/>
              </a:spcAft>
              <a:buClrTx/>
              <a:buSzTx/>
              <a:buFont typeface="Arial" pitchFamily="34" charset="0"/>
              <a:buChar char="•"/>
              <a:tabLst/>
              <a:defRPr/>
            </a:pPr>
            <a:r>
              <a:rPr kumimoji="0" lang="en-ZA" sz="2000" b="0" i="0" u="none" strike="noStrike" kern="1200" cap="none" spc="0" normalizeH="0" baseline="0" noProof="0" dirty="0" smtClean="0">
                <a:ln>
                  <a:noFill/>
                </a:ln>
                <a:solidFill>
                  <a:schemeClr val="tx1"/>
                </a:solidFill>
                <a:effectLst/>
                <a:uLnTx/>
                <a:uFillTx/>
                <a:latin typeface="+mn-lt"/>
                <a:ea typeface="+mn-ea"/>
                <a:cs typeface="+mn-cs"/>
              </a:rPr>
              <a:t>It also seeks to insert 2 sub-sections after sub-section (3) to allow for the </a:t>
            </a:r>
            <a:r>
              <a:rPr kumimoji="0" lang="en-ZA" sz="2000" b="0" i="0" strike="noStrike" kern="1200" cap="none" spc="0" normalizeH="0" baseline="0" noProof="0" dirty="0" smtClean="0">
                <a:ln>
                  <a:noFill/>
                </a:ln>
                <a:solidFill>
                  <a:schemeClr val="tx1"/>
                </a:solidFill>
                <a:effectLst/>
                <a:uLnTx/>
                <a:uFillTx/>
                <a:latin typeface="+mn-lt"/>
                <a:ea typeface="+mn-ea"/>
                <a:cs typeface="+mn-cs"/>
              </a:rPr>
              <a:t>Minister to make regulations regarding anything to be prescribed in the act.</a:t>
            </a:r>
          </a:p>
          <a:p>
            <a:pPr marL="342900" marR="0" lvl="0" indent="-342900" algn="just" defTabSz="914400" rtl="0" eaLnBrk="1" fontAlgn="auto" latinLnBrk="0" hangingPunct="1">
              <a:lnSpc>
                <a:spcPct val="100000"/>
              </a:lnSpc>
              <a:spcAft>
                <a:spcPts val="0"/>
              </a:spcAft>
              <a:buClrTx/>
              <a:buSzTx/>
              <a:buFont typeface="Arial" pitchFamily="34" charset="0"/>
              <a:buChar char="•"/>
              <a:tabLst/>
              <a:defRPr/>
            </a:pPr>
            <a:endParaRPr lang="en-ZA" sz="2000" dirty="0" smtClean="0"/>
          </a:p>
          <a:p>
            <a:pPr marL="342900" marR="0" lvl="0" indent="-342900" algn="just" defTabSz="914400" rtl="0" eaLnBrk="1" fontAlgn="auto" latinLnBrk="0" hangingPunct="1">
              <a:lnSpc>
                <a:spcPct val="100000"/>
              </a:lnSpc>
              <a:spcAft>
                <a:spcPts val="0"/>
              </a:spcAft>
              <a:buClrTx/>
              <a:buSzTx/>
              <a:buFont typeface="Arial" pitchFamily="34" charset="0"/>
              <a:buChar char="•"/>
              <a:tabLst/>
              <a:defRPr/>
            </a:pPr>
            <a:r>
              <a:rPr kumimoji="0" lang="en-ZA" sz="2000" b="0" i="0" strike="noStrike" kern="1200" cap="none" spc="0" normalizeH="0" baseline="0" noProof="0" dirty="0" smtClean="0">
                <a:ln>
                  <a:noFill/>
                </a:ln>
                <a:solidFill>
                  <a:schemeClr val="tx1"/>
                </a:solidFill>
                <a:effectLst/>
                <a:uLnTx/>
                <a:uFillTx/>
                <a:latin typeface="+mn-lt"/>
                <a:ea typeface="+mn-ea"/>
                <a:cs typeface="+mn-cs"/>
              </a:rPr>
              <a:t>The Minister makes regulations after consultation with the National Health Council.</a:t>
            </a:r>
          </a:p>
          <a:p>
            <a:pPr marR="0" lvl="0" algn="just" defTabSz="914400" rtl="0" eaLnBrk="1" fontAlgn="auto" latinLnBrk="0" hangingPunct="1">
              <a:lnSpc>
                <a:spcPct val="100000"/>
              </a:lnSpc>
              <a:spcAft>
                <a:spcPts val="0"/>
              </a:spcAft>
              <a:buClrTx/>
              <a:buSzTx/>
              <a:tabLst/>
              <a:defRPr/>
            </a:pPr>
            <a:endParaRPr kumimoji="0" lang="en-ZA" sz="2000" b="0" i="0"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Aft>
                <a:spcPts val="0"/>
              </a:spcAft>
              <a:buClrTx/>
              <a:buSzTx/>
              <a:buFont typeface="Arial" pitchFamily="34" charset="0"/>
              <a:buChar char="•"/>
              <a:tabLst/>
              <a:defRPr/>
            </a:pPr>
            <a:r>
              <a:rPr kumimoji="0" lang="en-ZA" sz="2000" b="0" i="0" strike="noStrike" kern="1200" cap="none" spc="0" normalizeH="0" baseline="0" noProof="0" dirty="0" smtClean="0">
                <a:ln>
                  <a:noFill/>
                </a:ln>
                <a:solidFill>
                  <a:schemeClr val="tx1"/>
                </a:solidFill>
                <a:effectLst/>
                <a:uLnTx/>
                <a:uFillTx/>
                <a:latin typeface="+mn-lt"/>
                <a:ea typeface="+mn-ea"/>
                <a:cs typeface="+mn-cs"/>
              </a:rPr>
              <a:t> The regulations must be published in the </a:t>
            </a:r>
            <a:r>
              <a:rPr kumimoji="0" lang="en-ZA" sz="2000" b="0" i="1" strike="noStrike" kern="1200" cap="none" spc="0" normalizeH="0" baseline="0" noProof="0" dirty="0" smtClean="0">
                <a:ln>
                  <a:noFill/>
                </a:ln>
                <a:solidFill>
                  <a:schemeClr val="tx1"/>
                </a:solidFill>
                <a:effectLst/>
                <a:uLnTx/>
                <a:uFillTx/>
                <a:latin typeface="+mn-lt"/>
                <a:ea typeface="+mn-ea"/>
                <a:cs typeface="+mn-cs"/>
              </a:rPr>
              <a:t>gazette </a:t>
            </a:r>
            <a:r>
              <a:rPr kumimoji="0" lang="en-ZA" sz="2000" b="0" i="0" strike="noStrike" kern="1200" cap="none" spc="0" normalizeH="0" baseline="0" noProof="0" dirty="0" smtClean="0">
                <a:ln>
                  <a:noFill/>
                </a:ln>
                <a:solidFill>
                  <a:schemeClr val="tx1"/>
                </a:solidFill>
                <a:effectLst/>
                <a:uLnTx/>
                <a:uFillTx/>
                <a:latin typeface="+mn-lt"/>
                <a:ea typeface="+mn-ea"/>
                <a:cs typeface="+mn-cs"/>
              </a:rPr>
              <a:t>for at least 1 month before commencement.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ZA" sz="20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211960" y="5949280"/>
            <a:ext cx="432048" cy="307777"/>
          </a:xfrm>
          <a:prstGeom prst="rect">
            <a:avLst/>
          </a:prstGeom>
          <a:noFill/>
        </p:spPr>
        <p:txBody>
          <a:bodyPr wrap="square" rtlCol="0">
            <a:spAutoFit/>
          </a:bodyPr>
          <a:lstStyle/>
          <a:p>
            <a:r>
              <a:rPr lang="en-ZA" sz="1400" dirty="0" smtClean="0"/>
              <a:t>19</a:t>
            </a:r>
            <a:endParaRPr lang="en-ZA" sz="1400" dirty="0"/>
          </a:p>
        </p:txBody>
      </p:sp>
    </p:spTree>
    <p:extLst>
      <p:ext uri="{BB962C8B-B14F-4D97-AF65-F5344CB8AC3E}">
        <p14:creationId xmlns:p14="http://schemas.microsoft.com/office/powerpoint/2010/main" xmlns="" val="41014466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260648"/>
            <a:ext cx="6840760" cy="461665"/>
          </a:xfrm>
          <a:prstGeom prst="rect">
            <a:avLst/>
          </a:prstGeom>
        </p:spPr>
        <p:txBody>
          <a:bodyPr wrap="square">
            <a:spAutoFit/>
          </a:bodyPr>
          <a:lstStyle/>
          <a:p>
            <a:r>
              <a:rPr lang="en-US" sz="2400" b="1" dirty="0" smtClean="0">
                <a:solidFill>
                  <a:srgbClr val="FFFFFF"/>
                </a:solidFill>
                <a:latin typeface="+mj-lt"/>
              </a:rPr>
              <a:t>HISTORICAL PERSPECTIVE</a:t>
            </a:r>
            <a:endParaRPr lang="en-ZA" sz="2400" b="1" dirty="0">
              <a:latin typeface="+mj-lt"/>
            </a:endParaRPr>
          </a:p>
        </p:txBody>
      </p:sp>
      <p:sp>
        <p:nvSpPr>
          <p:cNvPr id="3" name="Content Placeholder 2"/>
          <p:cNvSpPr txBox="1">
            <a:spLocks/>
          </p:cNvSpPr>
          <p:nvPr/>
        </p:nvSpPr>
        <p:spPr>
          <a:xfrm>
            <a:off x="0" y="1124744"/>
            <a:ext cx="9036496" cy="504056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pPr>
            <a:r>
              <a:rPr lang="en-US" sz="1800" dirty="0" smtClean="0"/>
              <a:t>After the first democratic elections in April 1994 the Hon Minister, Dr. Zuma, appointed a Task Team to investigate and to make proposals for the restructuring of the laboratory services.</a:t>
            </a:r>
            <a:r>
              <a:rPr lang="en-ZA" sz="1800" dirty="0" smtClean="0"/>
              <a:t> </a:t>
            </a:r>
          </a:p>
          <a:p>
            <a:pPr marL="0" indent="0" algn="just">
              <a:spcBef>
                <a:spcPts val="0"/>
              </a:spcBef>
              <a:buNone/>
            </a:pPr>
            <a:endParaRPr lang="en-ZA" sz="1800" dirty="0" smtClean="0"/>
          </a:p>
          <a:p>
            <a:pPr algn="just">
              <a:spcBef>
                <a:spcPts val="0"/>
              </a:spcBef>
            </a:pPr>
            <a:r>
              <a:rPr lang="en-US" sz="1800" dirty="0" smtClean="0"/>
              <a:t>The largest component of the public laboratories was the South African Institute for Medical Research (SAIMR):</a:t>
            </a:r>
          </a:p>
          <a:p>
            <a:pPr algn="just">
              <a:spcBef>
                <a:spcPts val="0"/>
              </a:spcBef>
            </a:pPr>
            <a:endParaRPr lang="en-US" sz="1800" dirty="0" smtClean="0"/>
          </a:p>
          <a:p>
            <a:pPr lvl="1" algn="just">
              <a:spcBef>
                <a:spcPts val="0"/>
              </a:spcBef>
            </a:pPr>
            <a:r>
              <a:rPr lang="en-US" sz="1800" dirty="0" smtClean="0"/>
              <a:t>The SAIMR was established in 1912 and formalized in a “Founding Agreement” in 1917;</a:t>
            </a:r>
          </a:p>
          <a:p>
            <a:pPr lvl="1" algn="just">
              <a:spcBef>
                <a:spcPts val="0"/>
              </a:spcBef>
            </a:pPr>
            <a:endParaRPr lang="en-US" sz="1800" dirty="0" smtClean="0"/>
          </a:p>
          <a:p>
            <a:pPr lvl="1" algn="just">
              <a:spcBef>
                <a:spcPts val="0"/>
              </a:spcBef>
            </a:pPr>
            <a:r>
              <a:rPr lang="en-US" sz="1800" dirty="0" smtClean="0"/>
              <a:t>The two parties to the agreement were the Department of Health and the Chamber of Mines (as the representative of the successor to the original agreement, the Witwatersrand Native Labor Association); and</a:t>
            </a:r>
          </a:p>
          <a:p>
            <a:pPr lvl="1" algn="just">
              <a:spcBef>
                <a:spcPts val="0"/>
              </a:spcBef>
            </a:pPr>
            <a:endParaRPr lang="en-US" sz="1800" dirty="0" smtClean="0"/>
          </a:p>
          <a:p>
            <a:pPr lvl="1" algn="just">
              <a:spcBef>
                <a:spcPts val="0"/>
              </a:spcBef>
            </a:pPr>
            <a:r>
              <a:rPr lang="en-US" sz="1800" dirty="0" smtClean="0"/>
              <a:t>The other laboratories were established by the several homeland and provincial administrations (plus the Medical Schools of the universities) and were managed largely by the new provincial administrations. </a:t>
            </a:r>
          </a:p>
        </p:txBody>
      </p:sp>
      <p:sp>
        <p:nvSpPr>
          <p:cNvPr id="4" name="TextBox 3"/>
          <p:cNvSpPr txBox="1"/>
          <p:nvPr/>
        </p:nvSpPr>
        <p:spPr>
          <a:xfrm>
            <a:off x="3995936" y="6021288"/>
            <a:ext cx="360040" cy="307777"/>
          </a:xfrm>
          <a:prstGeom prst="rect">
            <a:avLst/>
          </a:prstGeom>
          <a:noFill/>
        </p:spPr>
        <p:txBody>
          <a:bodyPr wrap="square" rtlCol="0">
            <a:spAutoFit/>
          </a:bodyPr>
          <a:lstStyle/>
          <a:p>
            <a:pPr algn="ctr"/>
            <a:r>
              <a:rPr lang="en-ZA" sz="1400" dirty="0" smtClean="0"/>
              <a:t>2</a:t>
            </a:r>
            <a:endParaRPr lang="en-ZA" sz="1400" dirty="0"/>
          </a:p>
        </p:txBody>
      </p:sp>
    </p:spTree>
    <p:extLst>
      <p:ext uri="{BB962C8B-B14F-4D97-AF65-F5344CB8AC3E}">
        <p14:creationId xmlns:p14="http://schemas.microsoft.com/office/powerpoint/2010/main" xmlns="" val="72933853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268760"/>
            <a:ext cx="8712968" cy="2689967"/>
          </a:xfrm>
          <a:prstGeom prst="rect">
            <a:avLst/>
          </a:prstGeom>
        </p:spPr>
        <p:txBody>
          <a:bodyPr wrap="square">
            <a:spAutoFit/>
          </a:bodyPr>
          <a:lstStyle/>
          <a:p>
            <a:pPr lvl="0" algn="just">
              <a:spcBef>
                <a:spcPct val="20000"/>
              </a:spcBef>
              <a:defRPr/>
            </a:pPr>
            <a:r>
              <a:rPr lang="en-ZA" b="1" dirty="0" smtClean="0"/>
              <a:t>Clause 17</a:t>
            </a:r>
          </a:p>
          <a:p>
            <a:pPr marL="342900" lvl="0" indent="-342900" algn="just">
              <a:spcBef>
                <a:spcPct val="20000"/>
              </a:spcBef>
              <a:buFont typeface="Arial" pitchFamily="34" charset="0"/>
              <a:buChar char="•"/>
              <a:defRPr/>
            </a:pPr>
            <a:r>
              <a:rPr lang="en-ZA" b="1" dirty="0" smtClean="0"/>
              <a:t> </a:t>
            </a:r>
            <a:r>
              <a:rPr lang="en-ZA" dirty="0" smtClean="0"/>
              <a:t>Proposes transitional provisions in respect of the current Board and chief executive officer of the Board.</a:t>
            </a:r>
          </a:p>
          <a:p>
            <a:pPr marL="342900" lvl="0" indent="-342900" algn="just">
              <a:spcBef>
                <a:spcPct val="20000"/>
              </a:spcBef>
              <a:buFont typeface="Arial" pitchFamily="34" charset="0"/>
              <a:buChar char="•"/>
              <a:defRPr/>
            </a:pPr>
            <a:endParaRPr lang="en-ZA" dirty="0"/>
          </a:p>
          <a:p>
            <a:pPr algn="just">
              <a:spcBef>
                <a:spcPct val="20000"/>
              </a:spcBef>
              <a:defRPr/>
            </a:pPr>
            <a:r>
              <a:rPr lang="en-ZA" b="1" dirty="0"/>
              <a:t>Clause 18 </a:t>
            </a:r>
            <a:endParaRPr lang="en-ZA" b="1" dirty="0" smtClean="0"/>
          </a:p>
          <a:p>
            <a:pPr marL="342900" indent="-342900" algn="just">
              <a:spcBef>
                <a:spcPct val="20000"/>
              </a:spcBef>
              <a:buFont typeface="Arial" pitchFamily="34" charset="0"/>
              <a:buChar char="•"/>
              <a:defRPr/>
            </a:pPr>
            <a:r>
              <a:rPr lang="en-ZA" dirty="0" smtClean="0"/>
              <a:t>Seeks </a:t>
            </a:r>
            <a:r>
              <a:rPr lang="en-ZA" dirty="0"/>
              <a:t>to provide for </a:t>
            </a:r>
            <a:r>
              <a:rPr lang="en-ZA" sz="2000" dirty="0"/>
              <a:t>the short title or the name of the proposed Act and commencement date.</a:t>
            </a:r>
          </a:p>
          <a:p>
            <a:pPr marL="342900" lvl="0" indent="-342900" algn="just">
              <a:spcBef>
                <a:spcPct val="20000"/>
              </a:spcBef>
              <a:buFont typeface="Arial" pitchFamily="34" charset="0"/>
              <a:buChar char="•"/>
              <a:defRPr/>
            </a:pPr>
            <a:endParaRPr lang="en-US" sz="2000" dirty="0"/>
          </a:p>
        </p:txBody>
      </p:sp>
      <p:sp>
        <p:nvSpPr>
          <p:cNvPr id="3" name="TextBox 2"/>
          <p:cNvSpPr txBox="1"/>
          <p:nvPr/>
        </p:nvSpPr>
        <p:spPr>
          <a:xfrm>
            <a:off x="179512" y="260648"/>
            <a:ext cx="7056784" cy="461665"/>
          </a:xfrm>
          <a:prstGeom prst="rect">
            <a:avLst/>
          </a:prstGeom>
          <a:noFill/>
        </p:spPr>
        <p:txBody>
          <a:bodyPr wrap="square" rtlCol="0">
            <a:spAutoFit/>
          </a:bodyPr>
          <a:lstStyle/>
          <a:p>
            <a:r>
              <a:rPr lang="en-US" sz="2400" b="1" dirty="0">
                <a:solidFill>
                  <a:schemeClr val="bg1"/>
                </a:solidFill>
              </a:rPr>
              <a:t>AMENDMENTS PROPOSED </a:t>
            </a:r>
          </a:p>
        </p:txBody>
      </p:sp>
      <p:sp>
        <p:nvSpPr>
          <p:cNvPr id="4" name="TextBox 3"/>
          <p:cNvSpPr txBox="1"/>
          <p:nvPr/>
        </p:nvSpPr>
        <p:spPr>
          <a:xfrm>
            <a:off x="4644008" y="6021288"/>
            <a:ext cx="576064" cy="307777"/>
          </a:xfrm>
          <a:prstGeom prst="rect">
            <a:avLst/>
          </a:prstGeom>
          <a:noFill/>
        </p:spPr>
        <p:txBody>
          <a:bodyPr wrap="square" rtlCol="0">
            <a:spAutoFit/>
          </a:bodyPr>
          <a:lstStyle/>
          <a:p>
            <a:pPr algn="ctr"/>
            <a:r>
              <a:rPr lang="en-ZA" sz="1400" dirty="0" smtClean="0"/>
              <a:t>20</a:t>
            </a:r>
            <a:endParaRPr lang="en-ZA" sz="1400" dirty="0"/>
          </a:p>
        </p:txBody>
      </p:sp>
    </p:spTree>
    <p:extLst>
      <p:ext uri="{BB962C8B-B14F-4D97-AF65-F5344CB8AC3E}">
        <p14:creationId xmlns:p14="http://schemas.microsoft.com/office/powerpoint/2010/main" xmlns="" val="8766568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19672" y="2852936"/>
            <a:ext cx="5472608" cy="707886"/>
          </a:xfrm>
          <a:prstGeom prst="rect">
            <a:avLst/>
          </a:prstGeom>
          <a:noFill/>
        </p:spPr>
        <p:txBody>
          <a:bodyPr wrap="square" rtlCol="0">
            <a:spAutoFit/>
          </a:bodyPr>
          <a:lstStyle/>
          <a:p>
            <a:pPr algn="ctr"/>
            <a:r>
              <a:rPr lang="en-ZA" sz="4000" b="1" dirty="0" smtClean="0"/>
              <a:t>THANK YOU</a:t>
            </a:r>
            <a:endParaRPr lang="en-ZA" sz="4000" b="1" dirty="0"/>
          </a:p>
        </p:txBody>
      </p:sp>
    </p:spTree>
    <p:extLst>
      <p:ext uri="{BB962C8B-B14F-4D97-AF65-F5344CB8AC3E}">
        <p14:creationId xmlns:p14="http://schemas.microsoft.com/office/powerpoint/2010/main" xmlns="" val="1192526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6696744" cy="461665"/>
          </a:xfrm>
          <a:prstGeom prst="rect">
            <a:avLst/>
          </a:prstGeom>
        </p:spPr>
        <p:txBody>
          <a:bodyPr wrap="square">
            <a:spAutoFit/>
          </a:bodyPr>
          <a:lstStyle/>
          <a:p>
            <a:r>
              <a:rPr lang="en-US" sz="2400" b="1" dirty="0" smtClean="0">
                <a:solidFill>
                  <a:schemeClr val="bg1"/>
                </a:solidFill>
                <a:latin typeface="+mj-lt"/>
              </a:rPr>
              <a:t>INEQUITABLE ACCESS AND SUSTAINABILITY</a:t>
            </a:r>
            <a:endParaRPr lang="en-ZA" sz="2400" b="1" dirty="0">
              <a:latin typeface="+mj-lt"/>
            </a:endParaRPr>
          </a:p>
        </p:txBody>
      </p:sp>
      <p:sp>
        <p:nvSpPr>
          <p:cNvPr id="3" name="Content Placeholder 2"/>
          <p:cNvSpPr txBox="1">
            <a:spLocks/>
          </p:cNvSpPr>
          <p:nvPr/>
        </p:nvSpPr>
        <p:spPr>
          <a:xfrm>
            <a:off x="107504" y="1124744"/>
            <a:ext cx="8928992" cy="5247217"/>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20000"/>
              </a:lnSpc>
              <a:spcBef>
                <a:spcPts val="0"/>
              </a:spcBef>
            </a:pPr>
            <a:r>
              <a:rPr lang="en-US" sz="1800" dirty="0" smtClean="0"/>
              <a:t>Post 1994, the Public Health laboratory services were fragmented owing to historical developments and policies. </a:t>
            </a:r>
          </a:p>
          <a:p>
            <a:pPr algn="just">
              <a:lnSpc>
                <a:spcPct val="120000"/>
              </a:lnSpc>
              <a:spcBef>
                <a:spcPts val="0"/>
              </a:spcBef>
            </a:pPr>
            <a:endParaRPr lang="en-US" sz="1800" dirty="0" smtClean="0"/>
          </a:p>
          <a:p>
            <a:pPr algn="just">
              <a:lnSpc>
                <a:spcPct val="120000"/>
              </a:lnSpc>
              <a:spcBef>
                <a:spcPts val="0"/>
              </a:spcBef>
            </a:pPr>
            <a:r>
              <a:rPr lang="en-US" sz="1800" dirty="0" smtClean="0"/>
              <a:t>Laboratory services were non-existent in former homeland areas, with the exception of KZN.</a:t>
            </a:r>
          </a:p>
          <a:p>
            <a:pPr algn="just">
              <a:lnSpc>
                <a:spcPct val="120000"/>
              </a:lnSpc>
              <a:spcBef>
                <a:spcPts val="0"/>
              </a:spcBef>
            </a:pPr>
            <a:endParaRPr lang="en-US" sz="1800" dirty="0" smtClean="0"/>
          </a:p>
          <a:p>
            <a:pPr algn="just">
              <a:lnSpc>
                <a:spcPct val="120000"/>
              </a:lnSpc>
              <a:spcBef>
                <a:spcPts val="0"/>
              </a:spcBef>
            </a:pPr>
            <a:r>
              <a:rPr lang="en-US" sz="1800" dirty="0" smtClean="0"/>
              <a:t>This resulted in provinces being dependent on the SAIMR for the provision of laboratory services.</a:t>
            </a:r>
          </a:p>
          <a:p>
            <a:pPr algn="just">
              <a:lnSpc>
                <a:spcPct val="120000"/>
              </a:lnSpc>
              <a:spcBef>
                <a:spcPts val="0"/>
              </a:spcBef>
            </a:pPr>
            <a:endParaRPr lang="en-US" sz="1800" dirty="0" smtClean="0"/>
          </a:p>
          <a:p>
            <a:pPr algn="just">
              <a:lnSpc>
                <a:spcPct val="120000"/>
              </a:lnSpc>
              <a:spcBef>
                <a:spcPts val="0"/>
              </a:spcBef>
            </a:pPr>
            <a:r>
              <a:rPr lang="en-US" sz="1800" dirty="0" smtClean="0"/>
              <a:t>By 1998 the SAIMR was insolvent due to poor payments from the provinces.</a:t>
            </a:r>
          </a:p>
          <a:p>
            <a:endParaRPr lang="en-US" dirty="0"/>
          </a:p>
        </p:txBody>
      </p:sp>
      <p:sp>
        <p:nvSpPr>
          <p:cNvPr id="4" name="TextBox 3"/>
          <p:cNvSpPr txBox="1"/>
          <p:nvPr/>
        </p:nvSpPr>
        <p:spPr>
          <a:xfrm>
            <a:off x="3779912" y="6021288"/>
            <a:ext cx="360040" cy="307777"/>
          </a:xfrm>
          <a:prstGeom prst="rect">
            <a:avLst/>
          </a:prstGeom>
          <a:noFill/>
        </p:spPr>
        <p:txBody>
          <a:bodyPr wrap="square" rtlCol="0">
            <a:spAutoFit/>
          </a:bodyPr>
          <a:lstStyle/>
          <a:p>
            <a:pPr algn="ctr"/>
            <a:r>
              <a:rPr lang="en-ZA" sz="1400" dirty="0" smtClean="0"/>
              <a:t>3</a:t>
            </a:r>
            <a:endParaRPr lang="en-ZA" sz="1400" dirty="0"/>
          </a:p>
        </p:txBody>
      </p:sp>
    </p:spTree>
    <p:extLst>
      <p:ext uri="{BB962C8B-B14F-4D97-AF65-F5344CB8AC3E}">
        <p14:creationId xmlns:p14="http://schemas.microsoft.com/office/powerpoint/2010/main" xmlns="" val="66948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76" y="0"/>
            <a:ext cx="7308304" cy="830997"/>
          </a:xfrm>
          <a:prstGeom prst="rect">
            <a:avLst/>
          </a:prstGeom>
        </p:spPr>
        <p:txBody>
          <a:bodyPr wrap="square">
            <a:spAutoFit/>
          </a:bodyPr>
          <a:lstStyle/>
          <a:p>
            <a:r>
              <a:rPr lang="en-US" sz="2400" b="1" dirty="0" smtClean="0">
                <a:solidFill>
                  <a:srgbClr val="FFFFFF"/>
                </a:solidFill>
                <a:latin typeface="+mj-lt"/>
              </a:rPr>
              <a:t>ESTABLISHMENT OF THE NATIONAL HEALTH LABORATORY SERVICE (NHLS)</a:t>
            </a:r>
            <a:endParaRPr lang="en-ZA" sz="2400" b="1" dirty="0">
              <a:latin typeface="+mj-lt"/>
            </a:endParaRPr>
          </a:p>
        </p:txBody>
      </p:sp>
      <p:sp>
        <p:nvSpPr>
          <p:cNvPr id="3" name="Content Placeholder 2"/>
          <p:cNvSpPr txBox="1">
            <a:spLocks/>
          </p:cNvSpPr>
          <p:nvPr/>
        </p:nvSpPr>
        <p:spPr>
          <a:xfrm>
            <a:off x="0" y="1124744"/>
            <a:ext cx="9008836" cy="5359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pPr>
            <a:r>
              <a:rPr lang="en-US" sz="1600" dirty="0" smtClean="0"/>
              <a:t>Following extensive deliberation, the Health MINMEC (now National Health Council), a committee comprising the Minister of Health (as Chairperson) and the nine provincial MECs (political heads) responsible for health resolved that:</a:t>
            </a:r>
          </a:p>
          <a:p>
            <a:pPr algn="just">
              <a:spcBef>
                <a:spcPts val="0"/>
              </a:spcBef>
            </a:pPr>
            <a:endParaRPr lang="en-US" sz="1600" dirty="0" smtClean="0"/>
          </a:p>
          <a:p>
            <a:pPr lvl="1" algn="just">
              <a:spcBef>
                <a:spcPts val="0"/>
              </a:spcBef>
            </a:pPr>
            <a:r>
              <a:rPr lang="en-US" sz="1600" dirty="0" smtClean="0"/>
              <a:t>Owing to the poor state of laboratory within the SAIMR and provincial departments of Health;</a:t>
            </a:r>
          </a:p>
          <a:p>
            <a:pPr lvl="1" algn="just">
              <a:spcBef>
                <a:spcPts val="0"/>
              </a:spcBef>
            </a:pPr>
            <a:r>
              <a:rPr lang="en-US" sz="1600" dirty="0" smtClean="0"/>
              <a:t>The need for greater equity in access to health care and thereby within laboratory services; and </a:t>
            </a:r>
          </a:p>
          <a:p>
            <a:pPr lvl="1" algn="just">
              <a:spcBef>
                <a:spcPts val="0"/>
              </a:spcBef>
            </a:pPr>
            <a:r>
              <a:rPr lang="en-US" sz="1600" dirty="0" smtClean="0"/>
              <a:t>the need for a uniform and coordinated laboratory service.</a:t>
            </a:r>
          </a:p>
          <a:p>
            <a:pPr lvl="1" algn="just">
              <a:spcBef>
                <a:spcPts val="0"/>
              </a:spcBef>
            </a:pPr>
            <a:endParaRPr lang="en-US" sz="1600" dirty="0" smtClean="0"/>
          </a:p>
          <a:p>
            <a:pPr marL="457200" lvl="1" indent="0" algn="just">
              <a:spcBef>
                <a:spcPts val="0"/>
              </a:spcBef>
              <a:buFont typeface="Arial" pitchFamily="34" charset="0"/>
              <a:buNone/>
            </a:pPr>
            <a:r>
              <a:rPr lang="en-US" sz="1600" b="1" i="1" u="sng" dirty="0" smtClean="0"/>
              <a:t>A provincial model of provision of laboratory services was not appropriate, and that all laboratory services comprising of SAIMR, provincial laboratories and homeland laboratories must be amalgamated.</a:t>
            </a:r>
          </a:p>
          <a:p>
            <a:pPr marL="457200" lvl="1" indent="0" algn="just">
              <a:spcBef>
                <a:spcPts val="0"/>
              </a:spcBef>
              <a:buFont typeface="Arial" pitchFamily="34" charset="0"/>
              <a:buNone/>
            </a:pPr>
            <a:endParaRPr lang="en-US" sz="1600" b="1" i="1" u="sng" dirty="0" smtClean="0"/>
          </a:p>
          <a:p>
            <a:pPr algn="just">
              <a:spcBef>
                <a:spcPts val="0"/>
              </a:spcBef>
            </a:pPr>
            <a:r>
              <a:rPr lang="en-US" sz="1600" dirty="0" smtClean="0"/>
              <a:t>Two of the major questions that delayed the amalgamation of all of these services and their re-organization were: </a:t>
            </a:r>
          </a:p>
          <a:p>
            <a:pPr marL="971550" lvl="1" indent="-514350" algn="just">
              <a:spcBef>
                <a:spcPts val="0"/>
              </a:spcBef>
              <a:buFont typeface="Arial" pitchFamily="34" charset="0"/>
              <a:buAutoNum type="arabicParenR"/>
            </a:pPr>
            <a:r>
              <a:rPr lang="en-US" sz="1600" dirty="0" smtClean="0"/>
              <a:t>whether to privatize, nationalize or manage the service as a parastatal; and </a:t>
            </a:r>
          </a:p>
          <a:p>
            <a:pPr marL="971550" lvl="1" indent="-514350" algn="just">
              <a:spcBef>
                <a:spcPts val="0"/>
              </a:spcBef>
              <a:buFont typeface="Arial" pitchFamily="34" charset="0"/>
              <a:buAutoNum type="arabicParenR"/>
            </a:pPr>
            <a:r>
              <a:rPr lang="en-US" sz="1600" dirty="0" smtClean="0"/>
              <a:t>the ownership of the SAIMR as an existing institution.</a:t>
            </a:r>
            <a:r>
              <a:rPr lang="en-ZA" sz="1600" dirty="0" smtClean="0"/>
              <a:t> </a:t>
            </a:r>
          </a:p>
          <a:p>
            <a:pPr marL="971550" lvl="1" indent="-514350" algn="just">
              <a:spcBef>
                <a:spcPts val="0"/>
              </a:spcBef>
              <a:buFont typeface="Arial" pitchFamily="34" charset="0"/>
              <a:buAutoNum type="arabicParenR"/>
            </a:pPr>
            <a:endParaRPr lang="en-US" sz="1600" dirty="0" smtClean="0"/>
          </a:p>
          <a:p>
            <a:pPr algn="just">
              <a:spcBef>
                <a:spcPts val="0"/>
              </a:spcBef>
            </a:pPr>
            <a:r>
              <a:rPr lang="en-US" sz="1600" dirty="0" smtClean="0"/>
              <a:t>The MINMEC, resolved on </a:t>
            </a:r>
            <a:r>
              <a:rPr lang="en-US" sz="1600" b="1" dirty="0" smtClean="0"/>
              <a:t>02 October 1998 </a:t>
            </a:r>
            <a:r>
              <a:rPr lang="en-US" sz="1600" dirty="0" smtClean="0"/>
              <a:t>that the National Health Laboratory Service (NHLS) would be a parastatal organization.</a:t>
            </a:r>
            <a:r>
              <a:rPr lang="en-ZA" sz="1600" dirty="0" smtClean="0"/>
              <a:t> </a:t>
            </a:r>
            <a:endParaRPr lang="en-US" sz="1600" dirty="0"/>
          </a:p>
        </p:txBody>
      </p:sp>
      <p:sp>
        <p:nvSpPr>
          <p:cNvPr id="4" name="TextBox 3"/>
          <p:cNvSpPr txBox="1"/>
          <p:nvPr/>
        </p:nvSpPr>
        <p:spPr>
          <a:xfrm>
            <a:off x="3851920" y="6093296"/>
            <a:ext cx="720080" cy="307777"/>
          </a:xfrm>
          <a:prstGeom prst="rect">
            <a:avLst/>
          </a:prstGeom>
          <a:noFill/>
        </p:spPr>
        <p:txBody>
          <a:bodyPr wrap="square" rtlCol="0">
            <a:spAutoFit/>
          </a:bodyPr>
          <a:lstStyle/>
          <a:p>
            <a:pPr algn="ctr"/>
            <a:r>
              <a:rPr lang="en-ZA" sz="1400" dirty="0" smtClean="0"/>
              <a:t>4</a:t>
            </a:r>
            <a:endParaRPr lang="en-ZA" sz="1400" dirty="0"/>
          </a:p>
        </p:txBody>
      </p:sp>
    </p:spTree>
    <p:extLst>
      <p:ext uri="{BB962C8B-B14F-4D97-AF65-F5344CB8AC3E}">
        <p14:creationId xmlns:p14="http://schemas.microsoft.com/office/powerpoint/2010/main" xmlns="" val="3706152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6912768" cy="461665"/>
          </a:xfrm>
          <a:prstGeom prst="rect">
            <a:avLst/>
          </a:prstGeom>
        </p:spPr>
        <p:txBody>
          <a:bodyPr wrap="square">
            <a:spAutoFit/>
          </a:bodyPr>
          <a:lstStyle/>
          <a:p>
            <a:r>
              <a:rPr lang="en-US" sz="2400" b="1" dirty="0" smtClean="0">
                <a:solidFill>
                  <a:srgbClr val="FFFFFF"/>
                </a:solidFill>
                <a:latin typeface="+mj-lt"/>
              </a:rPr>
              <a:t>THE NATIONAL HEALTH LABORATORY SERVICE </a:t>
            </a:r>
            <a:endParaRPr lang="en-ZA" sz="2400" b="1" dirty="0">
              <a:latin typeface="+mj-lt"/>
            </a:endParaRPr>
          </a:p>
        </p:txBody>
      </p:sp>
      <p:sp>
        <p:nvSpPr>
          <p:cNvPr id="3" name="Rectangle 2"/>
          <p:cNvSpPr/>
          <p:nvPr/>
        </p:nvSpPr>
        <p:spPr>
          <a:xfrm>
            <a:off x="107504" y="1124744"/>
            <a:ext cx="8928992" cy="4278094"/>
          </a:xfrm>
          <a:prstGeom prst="rect">
            <a:avLst/>
          </a:prstGeom>
        </p:spPr>
        <p:txBody>
          <a:bodyPr wrap="square">
            <a:spAutoFit/>
          </a:bodyPr>
          <a:lstStyle/>
          <a:p>
            <a:pPr marL="342900" indent="-342900" algn="just">
              <a:buFont typeface="Arial" panose="020B0604020202020204" pitchFamily="34" charset="0"/>
              <a:buChar char="•"/>
            </a:pPr>
            <a:r>
              <a:rPr lang="en-GB" dirty="0" smtClean="0"/>
              <a:t>The NHLS was established in terms of the National Health Laboratory Service Act, 2000 (Act No. 37 of 2000), to provide quality affordable and sustainable health laboratory and related public health service. </a:t>
            </a:r>
          </a:p>
          <a:p>
            <a:pPr marL="285750" indent="-285750" algn="just">
              <a:buFont typeface="Arial" panose="020B0604020202020204" pitchFamily="34" charset="0"/>
              <a:buChar char="•"/>
            </a:pPr>
            <a:endParaRPr lang="en-GB" dirty="0"/>
          </a:p>
          <a:p>
            <a:pPr marL="342900" indent="-342900">
              <a:buFont typeface="Arial" panose="020B0604020202020204" pitchFamily="34" charset="0"/>
              <a:buChar char="•"/>
            </a:pPr>
            <a:r>
              <a:rPr lang="en-US" b="1" dirty="0" smtClean="0"/>
              <a:t>The </a:t>
            </a:r>
            <a:r>
              <a:rPr lang="en-US" b="1" dirty="0"/>
              <a:t>objects of the Service are </a:t>
            </a:r>
            <a:r>
              <a:rPr lang="en-US" b="1" dirty="0" smtClean="0"/>
              <a:t>to:- </a:t>
            </a:r>
          </a:p>
          <a:p>
            <a:endParaRPr lang="en-ZA" dirty="0"/>
          </a:p>
          <a:p>
            <a:pPr marL="342900" indent="-342900">
              <a:buAutoNum type="alphaLcParenBoth"/>
            </a:pPr>
            <a:r>
              <a:rPr lang="en-US" dirty="0" smtClean="0"/>
              <a:t>provide </a:t>
            </a:r>
            <a:r>
              <a:rPr lang="en-US" dirty="0"/>
              <a:t>cost-effective and efficient health laboratory services </a:t>
            </a:r>
            <a:r>
              <a:rPr lang="en-US" dirty="0" smtClean="0"/>
              <a:t>to:- </a:t>
            </a:r>
          </a:p>
          <a:p>
            <a:r>
              <a:rPr lang="en-US" dirty="0"/>
              <a:t>	</a:t>
            </a:r>
            <a:r>
              <a:rPr lang="en-US" dirty="0" smtClean="0"/>
              <a:t>(</a:t>
            </a:r>
            <a:r>
              <a:rPr lang="en-US" dirty="0" err="1" smtClean="0"/>
              <a:t>i</a:t>
            </a:r>
            <a:r>
              <a:rPr lang="en-US" dirty="0" smtClean="0"/>
              <a:t>) all </a:t>
            </a:r>
            <a:r>
              <a:rPr lang="en-US" dirty="0"/>
              <a:t>public sector health care providers;</a:t>
            </a:r>
            <a:endParaRPr lang="en-ZA" dirty="0"/>
          </a:p>
          <a:p>
            <a:r>
              <a:rPr lang="en-US" dirty="0"/>
              <a:t>	</a:t>
            </a:r>
            <a:r>
              <a:rPr lang="en-US" dirty="0" smtClean="0"/>
              <a:t>(ii) any </a:t>
            </a:r>
            <a:r>
              <a:rPr lang="en-US" dirty="0"/>
              <a:t>other government institution inside and outside of the Republic that </a:t>
            </a:r>
            <a:r>
              <a:rPr lang="en-US" dirty="0" smtClean="0"/>
              <a:t>	may require </a:t>
            </a:r>
            <a:r>
              <a:rPr lang="en-US" dirty="0"/>
              <a:t>such services; and </a:t>
            </a:r>
            <a:endParaRPr lang="en-ZA" dirty="0"/>
          </a:p>
          <a:p>
            <a:r>
              <a:rPr lang="en-US" dirty="0"/>
              <a:t>	</a:t>
            </a:r>
            <a:r>
              <a:rPr lang="en-US" dirty="0" smtClean="0"/>
              <a:t>(iii) any </a:t>
            </a:r>
            <a:r>
              <a:rPr lang="en-US" dirty="0"/>
              <a:t>private health care provider that requests such services; </a:t>
            </a:r>
            <a:endParaRPr lang="en-US" dirty="0" smtClean="0"/>
          </a:p>
          <a:p>
            <a:endParaRPr lang="en-US" dirty="0" smtClean="0"/>
          </a:p>
          <a:p>
            <a:r>
              <a:rPr lang="en-US" dirty="0" smtClean="0"/>
              <a:t>(b) support </a:t>
            </a:r>
            <a:r>
              <a:rPr lang="en-US" dirty="0"/>
              <a:t>health research; and </a:t>
            </a:r>
            <a:endParaRPr lang="en-ZA" dirty="0"/>
          </a:p>
          <a:p>
            <a:r>
              <a:rPr lang="en-US" dirty="0" smtClean="0"/>
              <a:t>(c) provide </a:t>
            </a:r>
            <a:r>
              <a:rPr lang="en-US" dirty="0"/>
              <a:t>training for health science education.</a:t>
            </a:r>
            <a:endParaRPr lang="en-ZA" dirty="0"/>
          </a:p>
          <a:p>
            <a:pPr marL="285750" indent="-285750" algn="just">
              <a:buFont typeface="Arial" panose="020B0604020202020204" pitchFamily="34" charset="0"/>
              <a:buChar char="•"/>
            </a:pPr>
            <a:endParaRPr lang="en-GB" sz="2000" dirty="0" smtClean="0"/>
          </a:p>
        </p:txBody>
      </p:sp>
      <p:sp>
        <p:nvSpPr>
          <p:cNvPr id="4" name="TextBox 3"/>
          <p:cNvSpPr txBox="1"/>
          <p:nvPr/>
        </p:nvSpPr>
        <p:spPr>
          <a:xfrm>
            <a:off x="3995936" y="6093296"/>
            <a:ext cx="936104" cy="307777"/>
          </a:xfrm>
          <a:prstGeom prst="rect">
            <a:avLst/>
          </a:prstGeom>
          <a:noFill/>
        </p:spPr>
        <p:txBody>
          <a:bodyPr wrap="square" rtlCol="0">
            <a:spAutoFit/>
          </a:bodyPr>
          <a:lstStyle/>
          <a:p>
            <a:pPr algn="ctr"/>
            <a:r>
              <a:rPr lang="en-ZA" sz="1400" dirty="0" smtClean="0"/>
              <a:t>5</a:t>
            </a:r>
            <a:endParaRPr lang="en-ZA" sz="1400" dirty="0"/>
          </a:p>
        </p:txBody>
      </p:sp>
    </p:spTree>
    <p:extLst>
      <p:ext uri="{BB962C8B-B14F-4D97-AF65-F5344CB8AC3E}">
        <p14:creationId xmlns:p14="http://schemas.microsoft.com/office/powerpoint/2010/main" xmlns="" val="23312564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260648"/>
            <a:ext cx="5845959" cy="461665"/>
          </a:xfrm>
          <a:prstGeom prst="rect">
            <a:avLst/>
          </a:prstGeom>
        </p:spPr>
        <p:txBody>
          <a:bodyPr wrap="none">
            <a:spAutoFit/>
          </a:bodyPr>
          <a:lstStyle/>
          <a:p>
            <a:r>
              <a:rPr lang="en-US" sz="2400" b="1" dirty="0" smtClean="0">
                <a:solidFill>
                  <a:srgbClr val="FFFFFF"/>
                </a:solidFill>
                <a:latin typeface="+mj-lt"/>
              </a:rPr>
              <a:t>SUMMARY OF PROBLEMS AND CHALLENGES</a:t>
            </a:r>
            <a:endParaRPr lang="en-ZA" sz="2400" b="1" dirty="0">
              <a:latin typeface="+mj-lt"/>
            </a:endParaRPr>
          </a:p>
        </p:txBody>
      </p:sp>
      <p:sp>
        <p:nvSpPr>
          <p:cNvPr id="3" name="Content Placeholder 2"/>
          <p:cNvSpPr txBox="1">
            <a:spLocks/>
          </p:cNvSpPr>
          <p:nvPr/>
        </p:nvSpPr>
        <p:spPr>
          <a:xfrm>
            <a:off x="107504" y="1109712"/>
            <a:ext cx="8784976" cy="5334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spcBef>
                <a:spcPts val="0"/>
              </a:spcBef>
            </a:pPr>
            <a:r>
              <a:rPr lang="en-GB" sz="1800" dirty="0" smtClean="0"/>
              <a:t>Whilst the NHLS has achieved certain objectives, such as consolidation and strengthening of laboratory services, infrastructure, improvement in access and offers high quality teaching, training and research structures, it is the overall leadership and governance of NHLS that has created problems and challenges.</a:t>
            </a:r>
          </a:p>
          <a:p>
            <a:pPr algn="just">
              <a:spcBef>
                <a:spcPts val="0"/>
              </a:spcBef>
            </a:pPr>
            <a:endParaRPr lang="en-GB" sz="1800" dirty="0" smtClean="0"/>
          </a:p>
          <a:p>
            <a:pPr algn="just">
              <a:spcBef>
                <a:spcPts val="0"/>
              </a:spcBef>
            </a:pPr>
            <a:r>
              <a:rPr lang="en-GB" sz="1800" dirty="0" smtClean="0"/>
              <a:t>Problems and challenges are summarised as follows:</a:t>
            </a:r>
          </a:p>
          <a:p>
            <a:pPr algn="just">
              <a:spcBef>
                <a:spcPts val="0"/>
              </a:spcBef>
            </a:pPr>
            <a:endParaRPr lang="en-GB" sz="1800" dirty="0" smtClean="0"/>
          </a:p>
          <a:p>
            <a:pPr lvl="1" algn="just">
              <a:spcBef>
                <a:spcPts val="0"/>
              </a:spcBef>
            </a:pPr>
            <a:r>
              <a:rPr lang="en-GB" sz="1800" dirty="0" smtClean="0"/>
              <a:t>Leadership, management and governance;</a:t>
            </a:r>
          </a:p>
          <a:p>
            <a:pPr lvl="1" algn="just">
              <a:spcBef>
                <a:spcPts val="0"/>
              </a:spcBef>
            </a:pPr>
            <a:r>
              <a:rPr lang="en-GB" sz="1800" dirty="0" smtClean="0"/>
              <a:t>Service vs. Business – Lab tests primarily conducted to generate revenue and not from a service perspective resulting in complications; </a:t>
            </a:r>
          </a:p>
          <a:p>
            <a:pPr lvl="1" algn="just">
              <a:spcBef>
                <a:spcPts val="0"/>
              </a:spcBef>
            </a:pPr>
            <a:r>
              <a:rPr lang="en-GB" sz="1800" dirty="0" smtClean="0"/>
              <a:t>Interface between NHLS and external stakeholders</a:t>
            </a:r>
          </a:p>
          <a:p>
            <a:pPr lvl="2" algn="just">
              <a:spcBef>
                <a:spcPts val="0"/>
              </a:spcBef>
            </a:pPr>
            <a:r>
              <a:rPr lang="en-GB" sz="1800" dirty="0" smtClean="0"/>
              <a:t>Including managing reconciliations, gate keeping and debt management</a:t>
            </a:r>
          </a:p>
          <a:p>
            <a:pPr lvl="1" algn="just">
              <a:spcBef>
                <a:spcPts val="0"/>
              </a:spcBef>
            </a:pPr>
            <a:r>
              <a:rPr lang="en-GB" sz="1800" dirty="0" smtClean="0"/>
              <a:t>Using fee revenue to Fund national functions; and</a:t>
            </a:r>
          </a:p>
          <a:p>
            <a:pPr lvl="1" algn="just">
              <a:spcBef>
                <a:spcPts val="0"/>
              </a:spcBef>
            </a:pPr>
            <a:r>
              <a:rPr lang="en-GB" sz="1800" dirty="0" smtClean="0"/>
              <a:t>Poor internal policies and controls.</a:t>
            </a:r>
          </a:p>
          <a:p>
            <a:pPr algn="just">
              <a:spcBef>
                <a:spcPts val="0"/>
              </a:spcBef>
            </a:pPr>
            <a:endParaRPr lang="en-GB" sz="1800" dirty="0" smtClean="0"/>
          </a:p>
          <a:p>
            <a:pPr algn="just">
              <a:spcBef>
                <a:spcPts val="0"/>
              </a:spcBef>
            </a:pPr>
            <a:r>
              <a:rPr lang="en-GB" sz="1800" dirty="0" smtClean="0"/>
              <a:t>These problems undermine the good efforts made by NHLS since 2000 and has started to impact on the service delivery.</a:t>
            </a:r>
          </a:p>
        </p:txBody>
      </p:sp>
      <p:sp>
        <p:nvSpPr>
          <p:cNvPr id="4" name="TextBox 3"/>
          <p:cNvSpPr txBox="1"/>
          <p:nvPr/>
        </p:nvSpPr>
        <p:spPr>
          <a:xfrm>
            <a:off x="4247964" y="6147597"/>
            <a:ext cx="504056" cy="276999"/>
          </a:xfrm>
          <a:prstGeom prst="rect">
            <a:avLst/>
          </a:prstGeom>
          <a:noFill/>
        </p:spPr>
        <p:txBody>
          <a:bodyPr wrap="square" rtlCol="0">
            <a:spAutoFit/>
          </a:bodyPr>
          <a:lstStyle/>
          <a:p>
            <a:pPr algn="ctr"/>
            <a:r>
              <a:rPr lang="en-ZA" sz="1200" dirty="0" smtClean="0"/>
              <a:t>6</a:t>
            </a:r>
            <a:endParaRPr lang="en-ZA" sz="1200" dirty="0"/>
          </a:p>
        </p:txBody>
      </p:sp>
    </p:spTree>
    <p:extLst>
      <p:ext uri="{BB962C8B-B14F-4D97-AF65-F5344CB8AC3E}">
        <p14:creationId xmlns:p14="http://schemas.microsoft.com/office/powerpoint/2010/main" xmlns="" val="35409756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443841"/>
            <a:ext cx="8856984" cy="2585323"/>
          </a:xfrm>
          <a:prstGeom prst="rect">
            <a:avLst/>
          </a:prstGeom>
        </p:spPr>
        <p:txBody>
          <a:bodyPr wrap="square">
            <a:spAutoFit/>
          </a:bodyPr>
          <a:lstStyle/>
          <a:p>
            <a:pPr marL="285750" indent="-285750" algn="just">
              <a:buFont typeface="Arial" panose="020B0604020202020204" pitchFamily="34" charset="0"/>
              <a:buChar char="•"/>
            </a:pPr>
            <a:r>
              <a:rPr lang="en-ZA" b="1" dirty="0"/>
              <a:t>To amend the National Health Laboratory Service Act, 2000, so as </a:t>
            </a:r>
            <a:r>
              <a:rPr lang="en-ZA" b="1" dirty="0" smtClean="0"/>
              <a:t>to:</a:t>
            </a:r>
          </a:p>
          <a:p>
            <a:pPr marL="285750" indent="-285750" algn="just">
              <a:buFont typeface="Arial" panose="020B0604020202020204" pitchFamily="34" charset="0"/>
              <a:buChar char="•"/>
            </a:pPr>
            <a:endParaRPr lang="en-ZA" b="1" dirty="0"/>
          </a:p>
          <a:p>
            <a:pPr marL="742950" lvl="1" indent="-285750" algn="just">
              <a:buFont typeface="Arial" panose="020B0604020202020204" pitchFamily="34" charset="0"/>
              <a:buChar char="•"/>
            </a:pPr>
            <a:r>
              <a:rPr lang="en-ZA" dirty="0" smtClean="0"/>
              <a:t>define </a:t>
            </a:r>
            <a:r>
              <a:rPr lang="en-ZA" dirty="0"/>
              <a:t>certain expressions and to amend or delete certain definitions</a:t>
            </a:r>
            <a:r>
              <a:rPr lang="en-ZA" dirty="0" smtClean="0"/>
              <a:t>;</a:t>
            </a:r>
          </a:p>
          <a:p>
            <a:pPr marL="742950" lvl="1" indent="-285750" algn="just">
              <a:buFont typeface="Arial" panose="020B0604020202020204" pitchFamily="34" charset="0"/>
              <a:buChar char="•"/>
            </a:pPr>
            <a:r>
              <a:rPr lang="en-ZA" dirty="0" smtClean="0"/>
              <a:t>make </a:t>
            </a:r>
            <a:r>
              <a:rPr lang="en-ZA" dirty="0"/>
              <a:t>the Preferential Procurement Policy Framework Act, 2000, applicable to the National Health Laboratory Service; </a:t>
            </a:r>
            <a:endParaRPr lang="en-ZA" dirty="0" smtClean="0"/>
          </a:p>
          <a:p>
            <a:pPr marL="742950" lvl="1" indent="-285750" algn="just">
              <a:buFont typeface="Arial" panose="020B0604020202020204" pitchFamily="34" charset="0"/>
              <a:buChar char="•"/>
            </a:pPr>
            <a:r>
              <a:rPr lang="en-ZA" dirty="0" smtClean="0"/>
              <a:t>adjust </a:t>
            </a:r>
            <a:r>
              <a:rPr lang="en-ZA" dirty="0"/>
              <a:t>the objects and duties of the National </a:t>
            </a:r>
            <a:r>
              <a:rPr lang="en-ZA" dirty="0" smtClean="0"/>
              <a:t>Health Laboratory </a:t>
            </a:r>
            <a:r>
              <a:rPr lang="en-ZA" dirty="0"/>
              <a:t>Service; </a:t>
            </a:r>
            <a:endParaRPr lang="en-ZA" dirty="0" smtClean="0"/>
          </a:p>
          <a:p>
            <a:pPr marL="742950" lvl="1" indent="-285750" algn="just">
              <a:buFont typeface="Arial" panose="020B0604020202020204" pitchFamily="34" charset="0"/>
              <a:buChar char="•"/>
            </a:pPr>
            <a:r>
              <a:rPr lang="en-ZA" dirty="0" smtClean="0"/>
              <a:t>strengthen </a:t>
            </a:r>
            <a:r>
              <a:rPr lang="en-ZA" dirty="0"/>
              <a:t>the governance and funding mechanism </a:t>
            </a:r>
            <a:r>
              <a:rPr lang="en-ZA" dirty="0" smtClean="0"/>
              <a:t>of the </a:t>
            </a:r>
            <a:r>
              <a:rPr lang="en-ZA" dirty="0"/>
              <a:t>National Health Laboratory Service; and </a:t>
            </a:r>
            <a:endParaRPr lang="en-ZA" dirty="0" smtClean="0"/>
          </a:p>
          <a:p>
            <a:pPr marL="742950" lvl="1" indent="-285750" algn="just">
              <a:buFont typeface="Arial" panose="020B0604020202020204" pitchFamily="34" charset="0"/>
              <a:buChar char="•"/>
            </a:pPr>
            <a:r>
              <a:rPr lang="en-ZA" dirty="0" smtClean="0"/>
              <a:t>provide </a:t>
            </a:r>
            <a:r>
              <a:rPr lang="en-ZA" dirty="0"/>
              <a:t>for matters </a:t>
            </a:r>
            <a:r>
              <a:rPr lang="en-ZA" dirty="0" smtClean="0"/>
              <a:t>connected therewith</a:t>
            </a:r>
            <a:r>
              <a:rPr lang="en-ZA" dirty="0"/>
              <a:t>.</a:t>
            </a:r>
          </a:p>
        </p:txBody>
      </p:sp>
      <p:sp>
        <p:nvSpPr>
          <p:cNvPr id="5" name="TextBox 4"/>
          <p:cNvSpPr txBox="1"/>
          <p:nvPr/>
        </p:nvSpPr>
        <p:spPr>
          <a:xfrm>
            <a:off x="107504" y="260648"/>
            <a:ext cx="6840760" cy="461665"/>
          </a:xfrm>
          <a:prstGeom prst="rect">
            <a:avLst/>
          </a:prstGeom>
          <a:noFill/>
        </p:spPr>
        <p:txBody>
          <a:bodyPr wrap="square" rtlCol="0">
            <a:spAutoFit/>
          </a:bodyPr>
          <a:lstStyle/>
          <a:p>
            <a:r>
              <a:rPr lang="en-ZA" sz="2400" b="1" dirty="0" smtClean="0">
                <a:solidFill>
                  <a:schemeClr val="bg1"/>
                </a:solidFill>
                <a:latin typeface="+mj-lt"/>
              </a:rPr>
              <a:t>LONG TITLE OF THE BILL</a:t>
            </a:r>
            <a:endParaRPr lang="en-ZA" sz="2400" b="1" dirty="0">
              <a:solidFill>
                <a:schemeClr val="bg1"/>
              </a:solidFill>
              <a:latin typeface="+mj-lt"/>
            </a:endParaRPr>
          </a:p>
        </p:txBody>
      </p:sp>
      <p:sp>
        <p:nvSpPr>
          <p:cNvPr id="6" name="TextBox 5"/>
          <p:cNvSpPr txBox="1"/>
          <p:nvPr/>
        </p:nvSpPr>
        <p:spPr>
          <a:xfrm>
            <a:off x="4211960" y="6165304"/>
            <a:ext cx="720080" cy="307777"/>
          </a:xfrm>
          <a:prstGeom prst="rect">
            <a:avLst/>
          </a:prstGeom>
          <a:noFill/>
        </p:spPr>
        <p:txBody>
          <a:bodyPr wrap="square" rtlCol="0">
            <a:spAutoFit/>
          </a:bodyPr>
          <a:lstStyle/>
          <a:p>
            <a:pPr algn="ctr"/>
            <a:r>
              <a:rPr lang="en-ZA" sz="1400" dirty="0"/>
              <a:t>7</a:t>
            </a:r>
          </a:p>
        </p:txBody>
      </p:sp>
    </p:spTree>
    <p:extLst>
      <p:ext uri="{BB962C8B-B14F-4D97-AF65-F5344CB8AC3E}">
        <p14:creationId xmlns:p14="http://schemas.microsoft.com/office/powerpoint/2010/main" xmlns="" val="3083394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179513" y="1124744"/>
            <a:ext cx="8784976" cy="4680520"/>
          </a:xfrm>
          <a:prstGeom prst="rect">
            <a:avLst/>
          </a:prstGeom>
        </p:spPr>
        <p:txBody>
          <a:bodyPr/>
          <a:lstStyle/>
          <a:p>
            <a:pPr lvl="0" algn="just">
              <a:spcBef>
                <a:spcPct val="20000"/>
              </a:spcBef>
              <a:defRPr/>
            </a:pPr>
            <a:r>
              <a:rPr kumimoji="0" lang="en-ZA" b="1" i="0" strike="noStrike" kern="1200" cap="none" spc="0" normalizeH="0" baseline="0" noProof="0" dirty="0" smtClean="0">
                <a:ln>
                  <a:noFill/>
                </a:ln>
                <a:solidFill>
                  <a:schemeClr val="tx1"/>
                </a:solidFill>
                <a:effectLst/>
                <a:uLnTx/>
                <a:uFillTx/>
              </a:rPr>
              <a:t>Clause 1</a:t>
            </a:r>
          </a:p>
          <a:p>
            <a:pPr lvl="0" algn="just">
              <a:spcBef>
                <a:spcPct val="20000"/>
              </a:spcBef>
              <a:defRPr/>
            </a:pPr>
            <a:endParaRPr kumimoji="0" lang="en-ZA" b="1" i="0" strike="noStrike" kern="1200" cap="none" spc="0" normalizeH="0" baseline="0" noProof="0" dirty="0" smtClean="0">
              <a:ln>
                <a:noFill/>
              </a:ln>
              <a:solidFill>
                <a:schemeClr val="tx1"/>
              </a:solidFill>
              <a:effectLst/>
              <a:uLnTx/>
              <a:uFillTx/>
            </a:endParaRPr>
          </a:p>
          <a:p>
            <a:pPr marL="342900" lvl="0" indent="-342900" algn="just">
              <a:spcBef>
                <a:spcPct val="20000"/>
              </a:spcBef>
              <a:buFont typeface="Arial" pitchFamily="34" charset="0"/>
              <a:buChar char="•"/>
              <a:defRPr/>
            </a:pPr>
            <a:r>
              <a:rPr kumimoji="0" lang="en-ZA" b="1" i="0" strike="noStrike" kern="1200" cap="none" spc="0" normalizeH="0" baseline="0" noProof="0" dirty="0" smtClean="0">
                <a:ln>
                  <a:noFill/>
                </a:ln>
                <a:solidFill>
                  <a:schemeClr val="tx1"/>
                </a:solidFill>
                <a:effectLst/>
                <a:uLnTx/>
                <a:uFillTx/>
              </a:rPr>
              <a:t> </a:t>
            </a:r>
            <a:r>
              <a:rPr lang="en-ZA" dirty="0" smtClean="0"/>
              <a:t>Seeks to amend </a:t>
            </a:r>
            <a:r>
              <a:rPr lang="en-ZA" dirty="0"/>
              <a:t>Section 1 of </a:t>
            </a:r>
            <a:r>
              <a:rPr lang="en-ZA" dirty="0" smtClean="0"/>
              <a:t>the </a:t>
            </a:r>
            <a:r>
              <a:rPr lang="en-ZA" dirty="0"/>
              <a:t>Act </a:t>
            </a:r>
            <a:r>
              <a:rPr lang="en-ZA" dirty="0" smtClean="0"/>
              <a:t>by deletion of the </a:t>
            </a:r>
            <a:r>
              <a:rPr lang="en-ZA" dirty="0"/>
              <a:t>definition </a:t>
            </a:r>
            <a:r>
              <a:rPr lang="en-ZA" dirty="0" smtClean="0"/>
              <a:t>of “teaching environment” (the expression is never used in the Act).</a:t>
            </a:r>
          </a:p>
          <a:p>
            <a:pPr marL="342900" lvl="0" indent="-342900" algn="just">
              <a:spcBef>
                <a:spcPct val="20000"/>
              </a:spcBef>
              <a:buFont typeface="Arial" pitchFamily="34" charset="0"/>
              <a:buChar char="•"/>
              <a:defRPr/>
            </a:pPr>
            <a:endParaRPr lang="en-ZA" dirty="0"/>
          </a:p>
          <a:p>
            <a:pPr marL="342900" lvl="0" indent="-342900" algn="just">
              <a:spcBef>
                <a:spcPct val="20000"/>
              </a:spcBef>
              <a:buFont typeface="Arial" pitchFamily="34" charset="0"/>
              <a:buChar char="•"/>
              <a:defRPr/>
            </a:pPr>
            <a:r>
              <a:rPr lang="en-ZA" dirty="0" smtClean="0"/>
              <a:t> The clause also seeks to </a:t>
            </a:r>
            <a:r>
              <a:rPr lang="en-ZA" dirty="0"/>
              <a:t>amend the expression of </a:t>
            </a:r>
            <a:r>
              <a:rPr lang="en-ZA" b="1" dirty="0"/>
              <a:t>“chief executive officer</a:t>
            </a:r>
            <a:r>
              <a:rPr lang="en-ZA" b="1" dirty="0" smtClean="0"/>
              <a:t>” </a:t>
            </a:r>
            <a:r>
              <a:rPr lang="en-ZA" dirty="0" smtClean="0"/>
              <a:t>and adding </a:t>
            </a:r>
            <a:r>
              <a:rPr lang="en-ZA" dirty="0"/>
              <a:t>the definitions </a:t>
            </a:r>
            <a:r>
              <a:rPr lang="en-ZA" dirty="0" smtClean="0"/>
              <a:t>of </a:t>
            </a:r>
            <a:r>
              <a:rPr lang="en-ZA" b="1" dirty="0" smtClean="0"/>
              <a:t>“diagnostic </a:t>
            </a:r>
            <a:r>
              <a:rPr lang="en-ZA" b="1" dirty="0"/>
              <a:t>health laboratory services</a:t>
            </a:r>
            <a:r>
              <a:rPr lang="en-ZA" b="1" dirty="0" smtClean="0"/>
              <a:t>”</a:t>
            </a:r>
            <a:r>
              <a:rPr lang="en-ZA" dirty="0" smtClean="0"/>
              <a:t>,  </a:t>
            </a:r>
            <a:r>
              <a:rPr lang="en-ZA" b="1" dirty="0" smtClean="0"/>
              <a:t>“National Health Council”</a:t>
            </a:r>
            <a:r>
              <a:rPr lang="en-ZA" dirty="0" smtClean="0"/>
              <a:t>, </a:t>
            </a:r>
            <a:r>
              <a:rPr lang="en-ZA" b="1" dirty="0" smtClean="0"/>
              <a:t>“prescribed”</a:t>
            </a:r>
            <a:r>
              <a:rPr lang="en-ZA" dirty="0" smtClean="0"/>
              <a:t> and </a:t>
            </a:r>
            <a:r>
              <a:rPr lang="en-ZA" b="1" dirty="0" smtClean="0"/>
              <a:t>“private </a:t>
            </a:r>
            <a:r>
              <a:rPr lang="en-ZA" b="1" dirty="0"/>
              <a:t>health </a:t>
            </a:r>
            <a:r>
              <a:rPr lang="en-ZA" b="1" dirty="0" smtClean="0"/>
              <a:t>sector”</a:t>
            </a:r>
            <a:r>
              <a:rPr lang="en-ZA" dirty="0"/>
              <a:t>.</a:t>
            </a:r>
            <a:endParaRPr lang="en-ZA" dirty="0" smtClean="0"/>
          </a:p>
          <a:p>
            <a:pPr marL="342900" lvl="0" indent="-342900" algn="just">
              <a:spcBef>
                <a:spcPct val="20000"/>
              </a:spcBef>
              <a:buFont typeface="Arial" pitchFamily="34" charset="0"/>
              <a:buChar char="•"/>
              <a:defRPr/>
            </a:pPr>
            <a:endParaRPr lang="en-ZA" sz="1400" dirty="0" smtClean="0"/>
          </a:p>
          <a:p>
            <a:pPr>
              <a:buNone/>
            </a:pPr>
            <a:endParaRPr lang="en-ZA" sz="1400" dirty="0"/>
          </a:p>
          <a:p>
            <a:pPr lvl="7" algn="just">
              <a:spcBef>
                <a:spcPct val="20000"/>
              </a:spcBef>
              <a:defRPr/>
            </a:pPr>
            <a:r>
              <a:rPr kumimoji="0" lang="en-ZA" sz="20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solidFill>
                <a:effectLst/>
                <a:uLnTx/>
                <a:uFillTx/>
                <a:latin typeface="+mn-lt"/>
                <a:ea typeface="+mn-ea"/>
                <a:cs typeface="+mn-cs"/>
              </a:rPr>
              <a:t>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2800" b="0"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TextBox 4"/>
          <p:cNvSpPr txBox="1"/>
          <p:nvPr/>
        </p:nvSpPr>
        <p:spPr>
          <a:xfrm>
            <a:off x="179512" y="260648"/>
            <a:ext cx="7056784" cy="461665"/>
          </a:xfrm>
          <a:prstGeom prst="rect">
            <a:avLst/>
          </a:prstGeom>
          <a:noFill/>
        </p:spPr>
        <p:txBody>
          <a:bodyPr wrap="square" rtlCol="0">
            <a:spAutoFit/>
          </a:bodyPr>
          <a:lstStyle/>
          <a:p>
            <a:r>
              <a:rPr lang="en-US" sz="2400" b="1" dirty="0" smtClean="0">
                <a:solidFill>
                  <a:schemeClr val="bg1"/>
                </a:solidFill>
              </a:rPr>
              <a:t>AMENDMENTS PROPOSED </a:t>
            </a:r>
            <a:endParaRPr lang="en-US" sz="2400" b="1" dirty="0">
              <a:solidFill>
                <a:schemeClr val="bg1"/>
              </a:solidFill>
            </a:endParaRPr>
          </a:p>
        </p:txBody>
      </p:sp>
      <p:sp>
        <p:nvSpPr>
          <p:cNvPr id="6" name="TextBox 5"/>
          <p:cNvSpPr txBox="1"/>
          <p:nvPr/>
        </p:nvSpPr>
        <p:spPr>
          <a:xfrm>
            <a:off x="4295445" y="5991671"/>
            <a:ext cx="288032" cy="307777"/>
          </a:xfrm>
          <a:prstGeom prst="rect">
            <a:avLst/>
          </a:prstGeom>
          <a:noFill/>
        </p:spPr>
        <p:txBody>
          <a:bodyPr wrap="square" rtlCol="0">
            <a:spAutoFit/>
          </a:bodyPr>
          <a:lstStyle/>
          <a:p>
            <a:pPr algn="ctr"/>
            <a:r>
              <a:rPr lang="en-ZA" sz="1400" dirty="0" smtClean="0"/>
              <a:t>8</a:t>
            </a:r>
            <a:endParaRPr lang="en-ZA" sz="1400" dirty="0"/>
          </a:p>
        </p:txBody>
      </p:sp>
    </p:spTree>
    <p:extLst>
      <p:ext uri="{BB962C8B-B14F-4D97-AF65-F5344CB8AC3E}">
        <p14:creationId xmlns:p14="http://schemas.microsoft.com/office/powerpoint/2010/main" xmlns="" val="24606726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1406" y="1357298"/>
            <a:ext cx="8858312" cy="2369880"/>
          </a:xfrm>
          <a:prstGeom prst="rect">
            <a:avLst/>
          </a:prstGeom>
          <a:noFill/>
        </p:spPr>
        <p:txBody>
          <a:bodyPr wrap="square" rtlCol="0">
            <a:spAutoFit/>
          </a:bodyPr>
          <a:lstStyle/>
          <a:p>
            <a:pPr algn="just"/>
            <a:endParaRPr lang="en-ZA" sz="2000" dirty="0" smtClean="0">
              <a:solidFill>
                <a:schemeClr val="tx1">
                  <a:lumMod val="75000"/>
                  <a:lumOff val="25000"/>
                </a:schemeClr>
              </a:solidFill>
              <a:latin typeface="Arial" pitchFamily="34" charset="0"/>
              <a:cs typeface="Arial" pitchFamily="34" charset="0"/>
            </a:endParaRPr>
          </a:p>
          <a:p>
            <a:pPr algn="just"/>
            <a:endParaRPr lang="en-ZA" sz="2000" dirty="0" smtClean="0">
              <a:solidFill>
                <a:schemeClr val="tx1">
                  <a:lumMod val="75000"/>
                  <a:lumOff val="25000"/>
                </a:schemeClr>
              </a:solidFill>
              <a:latin typeface="Arial" pitchFamily="34" charset="0"/>
              <a:cs typeface="Arial" pitchFamily="34" charset="0"/>
            </a:endParaRPr>
          </a:p>
          <a:p>
            <a:pPr algn="just">
              <a:buFont typeface="Arial" pitchFamily="34" charset="0"/>
              <a:buChar char="•"/>
            </a:pPr>
            <a:endParaRPr lang="en-ZA" sz="2000" dirty="0" smtClean="0">
              <a:solidFill>
                <a:schemeClr val="tx1">
                  <a:lumMod val="75000"/>
                  <a:lumOff val="25000"/>
                </a:schemeClr>
              </a:solidFill>
              <a:latin typeface="Arial" pitchFamily="34" charset="0"/>
              <a:cs typeface="Arial" pitchFamily="34" charset="0"/>
            </a:endParaRPr>
          </a:p>
          <a:p>
            <a:pPr>
              <a:buFont typeface="Arial" pitchFamily="34" charset="0"/>
              <a:buChar char="•"/>
            </a:pPr>
            <a:endParaRPr lang="en-ZA" sz="2000" dirty="0" smtClean="0">
              <a:solidFill>
                <a:schemeClr val="tx1">
                  <a:lumMod val="75000"/>
                  <a:lumOff val="25000"/>
                </a:schemeClr>
              </a:solidFill>
              <a:latin typeface="Arial" pitchFamily="34" charset="0"/>
              <a:cs typeface="Arial" pitchFamily="34" charset="0"/>
            </a:endParaRPr>
          </a:p>
          <a:p>
            <a:endParaRPr lang="en-ZA" sz="2000" dirty="0" smtClean="0">
              <a:solidFill>
                <a:schemeClr val="tx1">
                  <a:lumMod val="75000"/>
                  <a:lumOff val="25000"/>
                </a:schemeClr>
              </a:solidFill>
              <a:latin typeface="Arial" pitchFamily="34" charset="0"/>
              <a:cs typeface="Arial" pitchFamily="34" charset="0"/>
            </a:endParaRPr>
          </a:p>
          <a:p>
            <a:pPr>
              <a:buFont typeface="Arial" pitchFamily="34" charset="0"/>
              <a:buChar char="•"/>
            </a:pPr>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p:txBody>
      </p:sp>
      <p:sp>
        <p:nvSpPr>
          <p:cNvPr id="4" name="Slide Number Placeholder 19"/>
          <p:cNvSpPr txBox="1">
            <a:spLocks/>
          </p:cNvSpPr>
          <p:nvPr/>
        </p:nvSpPr>
        <p:spPr>
          <a:xfrm>
            <a:off x="6553200" y="6356350"/>
            <a:ext cx="2133600" cy="365125"/>
          </a:xfrm>
          <a:prstGeom prst="rect">
            <a:avLst/>
          </a:prstGeo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chemeClr val="tx1"/>
              </a:solidFill>
              <a:effectLst/>
              <a:uLnTx/>
              <a:uFillTx/>
              <a:latin typeface="Arial" pitchFamily="34" charset="0"/>
              <a:ea typeface="+mn-ea"/>
              <a:cs typeface="Arial" pitchFamily="34" charset="0"/>
            </a:endParaRPr>
          </a:p>
        </p:txBody>
      </p:sp>
      <p:sp>
        <p:nvSpPr>
          <p:cNvPr id="6" name="Rectangle 2"/>
          <p:cNvSpPr txBox="1">
            <a:spLocks noChangeArrowheads="1"/>
          </p:cNvSpPr>
          <p:nvPr/>
        </p:nvSpPr>
        <p:spPr>
          <a:xfrm>
            <a:off x="71406" y="0"/>
            <a:ext cx="5562600" cy="990600"/>
          </a:xfrm>
          <a:prstGeom prst="rect">
            <a:avLst/>
          </a:prstGeom>
        </p:spPr>
        <p:txBody>
          <a:bodyPr tIns="45720" rIns="91440" bIns="45720" anchor="b">
            <a:normAutofit/>
          </a:bodyPr>
          <a:lstStyle/>
          <a:p>
            <a:pPr marL="0" marR="0" lvl="0" indent="0" defTabSz="457200" rtl="0" eaLnBrk="1" fontAlgn="auto" latinLnBrk="0" hangingPunct="1">
              <a:lnSpc>
                <a:spcPct val="100000"/>
              </a:lnSpc>
              <a:spcBef>
                <a:spcPct val="0"/>
              </a:spcBef>
              <a:spcAft>
                <a:spcPts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endParaRPr kumimoji="0" lang="en-GB" sz="2800" b="1" i="0" u="none" strike="noStrike" kern="1200" cap="none" spc="0" normalizeH="0" baseline="0" noProof="0" dirty="0" smtClean="0">
              <a:ln>
                <a:noFill/>
              </a:ln>
              <a:solidFill>
                <a:schemeClr val="bg1"/>
              </a:solidFill>
              <a:uLnTx/>
              <a:uFillTx/>
              <a:latin typeface="Arial" pitchFamily="34" charset="0"/>
              <a:ea typeface="+mj-ea"/>
              <a:cs typeface="Arial" pitchFamily="34" charset="0"/>
            </a:endParaRPr>
          </a:p>
        </p:txBody>
      </p:sp>
      <p:sp>
        <p:nvSpPr>
          <p:cNvPr id="7" name="Rectangle 6"/>
          <p:cNvSpPr/>
          <p:nvPr/>
        </p:nvSpPr>
        <p:spPr>
          <a:xfrm>
            <a:off x="3000364" y="5786454"/>
            <a:ext cx="1571636" cy="107154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sp>
        <p:nvSpPr>
          <p:cNvPr id="8" name="Content Placeholder 3"/>
          <p:cNvSpPr txBox="1">
            <a:spLocks/>
          </p:cNvSpPr>
          <p:nvPr/>
        </p:nvSpPr>
        <p:spPr>
          <a:xfrm>
            <a:off x="71406" y="1643050"/>
            <a:ext cx="8858312" cy="4357718"/>
          </a:xfrm>
          <a:prstGeom prst="rect">
            <a:avLst/>
          </a:prstGeom>
        </p:spPr>
        <p:txBody>
          <a:bodyPr/>
          <a:lstStyle/>
          <a:p>
            <a:pPr marL="0" marR="0" lvl="0" indent="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0" u="none" strike="noStrike" kern="1200" cap="none" spc="0" normalizeH="0" baseline="0" noProof="0" dirty="0" smtClean="0">
              <a:ln>
                <a:noFill/>
              </a:ln>
              <a:solidFill>
                <a:schemeClr val="bg1"/>
              </a:solidFill>
              <a:effectLst/>
              <a:uLnTx/>
              <a:uFillTx/>
              <a:latin typeface="+mn-lt"/>
              <a:ea typeface="+mn-ea"/>
              <a:cs typeface="Arial" panose="020B0604020202020204" pitchFamily="34"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ZA"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9" name="Title 1"/>
          <p:cNvSpPr txBox="1">
            <a:spLocks/>
          </p:cNvSpPr>
          <p:nvPr/>
        </p:nvSpPr>
        <p:spPr>
          <a:xfrm>
            <a:off x="-1285916" y="1084250"/>
            <a:ext cx="8001000" cy="487362"/>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ZA" sz="2000" b="1" i="0" u="none" strike="noStrike" kern="1200" cap="none" spc="0" normalizeH="0" baseline="0" noProof="0" dirty="0">
              <a:ln>
                <a:noFill/>
              </a:ln>
              <a:solidFill>
                <a:schemeClr val="tx1"/>
              </a:solidFill>
              <a:effectLst/>
              <a:uLnTx/>
              <a:uFillTx/>
              <a:latin typeface="Arial" pitchFamily="34" charset="0"/>
              <a:ea typeface="+mj-ea"/>
              <a:cs typeface="Arial" pitchFamily="34" charset="0"/>
            </a:endParaRPr>
          </a:p>
        </p:txBody>
      </p:sp>
      <p:sp>
        <p:nvSpPr>
          <p:cNvPr id="14" name="TextBox 13"/>
          <p:cNvSpPr txBox="1"/>
          <p:nvPr/>
        </p:nvSpPr>
        <p:spPr>
          <a:xfrm>
            <a:off x="323496" y="1495813"/>
            <a:ext cx="8820504" cy="3693319"/>
          </a:xfrm>
          <a:prstGeom prst="rect">
            <a:avLst/>
          </a:prstGeom>
          <a:noFill/>
        </p:spPr>
        <p:txBody>
          <a:bodyPr wrap="square" rtlCol="0">
            <a:spAutoFit/>
          </a:bodyPr>
          <a:lstStyle/>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smtClean="0"/>
          </a:p>
          <a:p>
            <a:endParaRPr lang="en-ZA" dirty="0"/>
          </a:p>
        </p:txBody>
      </p:sp>
      <p:sp>
        <p:nvSpPr>
          <p:cNvPr id="10" name="Rectangle 9"/>
          <p:cNvSpPr/>
          <p:nvPr/>
        </p:nvSpPr>
        <p:spPr>
          <a:xfrm>
            <a:off x="107504" y="1124744"/>
            <a:ext cx="8856984" cy="2585323"/>
          </a:xfrm>
          <a:prstGeom prst="rect">
            <a:avLst/>
          </a:prstGeom>
        </p:spPr>
        <p:txBody>
          <a:bodyPr wrap="square">
            <a:spAutoFit/>
          </a:bodyPr>
          <a:lstStyle/>
          <a:p>
            <a:pPr lvl="0" algn="just">
              <a:spcBef>
                <a:spcPct val="20000"/>
              </a:spcBef>
              <a:defRPr/>
            </a:pPr>
            <a:r>
              <a:rPr lang="en-ZA" b="1" dirty="0" smtClean="0"/>
              <a:t>Clause </a:t>
            </a:r>
            <a:r>
              <a:rPr lang="en-ZA" b="1" dirty="0"/>
              <a:t>2 </a:t>
            </a:r>
            <a:endParaRPr lang="en-ZA" b="1" dirty="0" smtClean="0"/>
          </a:p>
          <a:p>
            <a:pPr lvl="0" algn="just">
              <a:spcBef>
                <a:spcPct val="20000"/>
              </a:spcBef>
              <a:defRPr/>
            </a:pPr>
            <a:endParaRPr lang="en-ZA" b="1" dirty="0" smtClean="0"/>
          </a:p>
          <a:p>
            <a:pPr marL="342900" lvl="0" indent="-342900" algn="just">
              <a:spcBef>
                <a:spcPct val="20000"/>
              </a:spcBef>
              <a:buFont typeface="Arial" pitchFamily="34" charset="0"/>
              <a:buChar char="•"/>
              <a:defRPr/>
            </a:pPr>
            <a:r>
              <a:rPr lang="en-ZA" dirty="0" smtClean="0"/>
              <a:t>Seeks </a:t>
            </a:r>
            <a:r>
              <a:rPr lang="en-ZA" dirty="0"/>
              <a:t>to amend Section 3 of the </a:t>
            </a:r>
            <a:r>
              <a:rPr lang="en-ZA" dirty="0" smtClean="0"/>
              <a:t>Act </a:t>
            </a:r>
            <a:r>
              <a:rPr lang="en-ZA" dirty="0"/>
              <a:t>by including the </a:t>
            </a:r>
            <a:r>
              <a:rPr lang="en-US" dirty="0"/>
              <a:t>Preferential Procurement Policy Framework Act, 2000 (Act No.5 of 2000) to apply to the NHLS</a:t>
            </a:r>
            <a:r>
              <a:rPr lang="en-US" dirty="0" smtClean="0"/>
              <a:t>.</a:t>
            </a:r>
          </a:p>
          <a:p>
            <a:pPr marL="342900" lvl="0" indent="-342900" algn="just">
              <a:spcBef>
                <a:spcPct val="20000"/>
              </a:spcBef>
              <a:buFont typeface="Arial" pitchFamily="34" charset="0"/>
              <a:buChar char="•"/>
              <a:defRPr/>
            </a:pPr>
            <a:endParaRPr lang="en-US" dirty="0"/>
          </a:p>
          <a:p>
            <a:pPr marL="342900" lvl="0" indent="-342900" algn="just">
              <a:spcBef>
                <a:spcPct val="20000"/>
              </a:spcBef>
              <a:buFont typeface="Arial" pitchFamily="34" charset="0"/>
              <a:buChar char="•"/>
              <a:defRPr/>
            </a:pPr>
            <a:r>
              <a:rPr lang="en-US" dirty="0" smtClean="0"/>
              <a:t> The clause also seeks to provide that the Board of the Service is the accounting authority of the service.</a:t>
            </a:r>
          </a:p>
          <a:p>
            <a:pPr marL="342900" lvl="0" indent="-342900" algn="just">
              <a:spcBef>
                <a:spcPct val="20000"/>
              </a:spcBef>
              <a:buFont typeface="Arial" pitchFamily="34" charset="0"/>
              <a:buChar char="•"/>
              <a:defRPr/>
            </a:pPr>
            <a:endParaRPr lang="en-US" dirty="0"/>
          </a:p>
        </p:txBody>
      </p:sp>
      <p:sp>
        <p:nvSpPr>
          <p:cNvPr id="11" name="Rectangle 10"/>
          <p:cNvSpPr/>
          <p:nvPr/>
        </p:nvSpPr>
        <p:spPr>
          <a:xfrm>
            <a:off x="0" y="260648"/>
            <a:ext cx="7308304" cy="461665"/>
          </a:xfrm>
          <a:prstGeom prst="rect">
            <a:avLst/>
          </a:prstGeom>
        </p:spPr>
        <p:txBody>
          <a:bodyPr wrap="square">
            <a:spAutoFit/>
          </a:bodyPr>
          <a:lstStyle/>
          <a:p>
            <a:r>
              <a:rPr lang="en-US" sz="2400" b="1" dirty="0">
                <a:solidFill>
                  <a:schemeClr val="bg1"/>
                </a:solidFill>
              </a:rPr>
              <a:t>AMENDMENTS PROPOSED </a:t>
            </a:r>
          </a:p>
        </p:txBody>
      </p:sp>
      <p:sp>
        <p:nvSpPr>
          <p:cNvPr id="3" name="TextBox 2"/>
          <p:cNvSpPr txBox="1"/>
          <p:nvPr/>
        </p:nvSpPr>
        <p:spPr>
          <a:xfrm>
            <a:off x="4283968" y="6000768"/>
            <a:ext cx="288032" cy="307777"/>
          </a:xfrm>
          <a:prstGeom prst="rect">
            <a:avLst/>
          </a:prstGeom>
          <a:noFill/>
        </p:spPr>
        <p:txBody>
          <a:bodyPr wrap="square" rtlCol="0">
            <a:spAutoFit/>
          </a:bodyPr>
          <a:lstStyle/>
          <a:p>
            <a:pPr algn="ctr"/>
            <a:r>
              <a:rPr lang="en-ZA" sz="1400" dirty="0" smtClean="0"/>
              <a:t>9</a:t>
            </a:r>
            <a:endParaRPr lang="en-ZA" sz="1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1593</TotalTime>
  <Words>2054</Words>
  <Application>Microsoft Office PowerPoint</Application>
  <PresentationFormat>On-screen Show (4:3)</PresentationFormat>
  <Paragraphs>225</Paragraphs>
  <Slides>21</Slides>
  <Notes>2</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Office Theme</vt:lpstr>
      <vt:lpstr>Custom Design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Schmim</dc:creator>
  <cp:lastModifiedBy>PUMZA</cp:lastModifiedBy>
  <cp:revision>191</cp:revision>
  <cp:lastPrinted>2018-06-06T15:18:17Z</cp:lastPrinted>
  <dcterms:created xsi:type="dcterms:W3CDTF">2013-10-17T06:13:57Z</dcterms:created>
  <dcterms:modified xsi:type="dcterms:W3CDTF">2018-08-23T09:24:12Z</dcterms:modified>
</cp:coreProperties>
</file>