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41"/>
  </p:notesMasterIdLst>
  <p:handoutMasterIdLst>
    <p:handoutMasterId r:id="rId42"/>
  </p:handoutMasterIdLst>
  <p:sldIdLst>
    <p:sldId id="301" r:id="rId3"/>
    <p:sldId id="302" r:id="rId4"/>
    <p:sldId id="303" r:id="rId5"/>
    <p:sldId id="34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44" r:id="rId35"/>
    <p:sldId id="348" r:id="rId36"/>
    <p:sldId id="338" r:id="rId37"/>
    <p:sldId id="339" r:id="rId38"/>
    <p:sldId id="340" r:id="rId39"/>
    <p:sldId id="34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s.Marie-Louise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/>
          <a:lstStyle>
            <a:lvl1pPr algn="r">
              <a:defRPr sz="1200"/>
            </a:lvl1pPr>
          </a:lstStyle>
          <a:p>
            <a:fld id="{12E1089F-A348-4F37-A1AA-94D55CFB5188}" type="datetimeFigureOut">
              <a:rPr lang="en-ZA" smtClean="0"/>
              <a:pPr/>
              <a:t>2018/08/22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 anchor="b"/>
          <a:lstStyle>
            <a:lvl1pPr algn="r">
              <a:defRPr sz="1200"/>
            </a:lvl1pPr>
          </a:lstStyle>
          <a:p>
            <a:fld id="{0F6572AD-6F78-4DE3-A57A-2BF113C6477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283285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/>
          <a:lstStyle>
            <a:lvl1pPr algn="r">
              <a:defRPr sz="1200"/>
            </a:lvl1pPr>
          </a:lstStyle>
          <a:p>
            <a:fld id="{A545A553-2847-43A0-9546-57294A1D1168}" type="datetimeFigureOut">
              <a:rPr lang="en-ZA" smtClean="0"/>
              <a:pPr/>
              <a:t>2018/08/22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7" tIns="46519" rIns="93037" bIns="4651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037" tIns="46519" rIns="93037" bIns="465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037" tIns="46519" rIns="93037" bIns="46519" rtlCol="0" anchor="b"/>
          <a:lstStyle>
            <a:lvl1pPr algn="r">
              <a:defRPr sz="1200"/>
            </a:lvl1pPr>
          </a:lstStyle>
          <a:p>
            <a:fld id="{75A88531-49B6-4591-888B-028509E285E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85392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88531-49B6-4591-888B-028509E285E0}" type="slidenum">
              <a:rPr lang="en-ZA" smtClean="0"/>
              <a:pPr/>
              <a:t>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876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88531-49B6-4591-888B-028509E285E0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650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88531-49B6-4591-888B-028509E285E0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4081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A35F-F8AD-4737-9592-2EF6E342D796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5169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A35F-F8AD-4737-9592-2EF6E342D796}" type="slidenum">
              <a:rPr lang="en-ZA" smtClean="0">
                <a:solidFill>
                  <a:prstClr val="black"/>
                </a:solidFill>
              </a:rPr>
              <a:pPr/>
              <a:t>32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6591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7851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94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8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9839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8676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8916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6562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4305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4457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5108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3963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938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36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7" r="12842" b="24479"/>
          <a:stretch/>
        </p:blipFill>
        <p:spPr bwMode="auto">
          <a:xfrm>
            <a:off x="8544988" y="6269013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25319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9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</a:t>
            </a:r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973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3728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88863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55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55"/>
            <a:ext cx="7200900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55226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54016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19081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42672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Picture 4"/>
            <p:cNvSpPr>
              <a:spLocks noChangeAspect="1" noChangeArrowheads="1"/>
            </p:cNvSpPr>
            <p:nvPr userDrawn="1"/>
          </p:nvSpPr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dirty="0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1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06637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cture 4"/>
          <p:cNvSpPr>
            <a:spLocks noChangeAspect="1" noChangeArrowheads="1"/>
          </p:cNvSpPr>
          <p:nvPr userDrawn="1"/>
        </p:nvSpPr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altLang="en-US" dirty="0" smtClean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9674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4269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33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33"/>
            <a:ext cx="720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srgbClr val="FFFFFF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srgbClr val="FFFFFF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srgbClr val="FFFFFF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65708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6726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61299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96020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77899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33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33"/>
            <a:ext cx="7200900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1321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75880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53459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6291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52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71964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09437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35A-8708-4BA2-87CD-1FA4301533B6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2253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EB33-38AE-4173-9F50-C835221F4DCD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594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4CFE-F02F-49EF-A5DD-17F3AD1F3F3C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93666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55E8-D2BA-4119-A909-D97C0EAF192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3385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5176-210D-4A09-9973-079234F84E8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4510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3BDF-26F9-4CAE-B4E3-B7B979F035A7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473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4363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3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80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0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34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1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 smtClean="0">
                <a:solidFill>
                  <a:prstClr val="black">
                    <a:tint val="75000"/>
                  </a:prstClr>
                </a:solidFill>
              </a:rPr>
              <a:t>1;2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A7853-3A29-467E-8018-1015C5D6FA41}" type="slidenum">
              <a:rPr lang="en-Z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598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1512168"/>
          </a:xfrm>
        </p:spPr>
        <p:txBody>
          <a:bodyPr>
            <a:normAutofit/>
          </a:bodyPr>
          <a:lstStyle/>
          <a:p>
            <a:pPr lvl="0"/>
            <a:endParaRPr lang="en-ZA" sz="2000" b="1" cap="small" dirty="0" smtClean="0">
              <a:solidFill>
                <a:srgbClr val="F79646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ZA" sz="2600" b="1" cap="small" dirty="0" smtClean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DR MJ MABOYA</a:t>
            </a:r>
          </a:p>
          <a:p>
            <a:pPr lvl="0"/>
            <a:r>
              <a:rPr lang="en-ZA" sz="2600" b="1" cap="small" dirty="0" smtClean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DATE: 21 AUGUST 2018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152" y="548680"/>
            <a:ext cx="8731696" cy="3744416"/>
          </a:xfrm>
        </p:spPr>
        <p:txBody>
          <a:bodyPr>
            <a:noAutofit/>
          </a:bodyPr>
          <a:lstStyle/>
          <a:p>
            <a:r>
              <a:rPr lang="en-ZA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Z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Z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COMMITTEE ON BASIC EDUCATION MEETING</a:t>
            </a:r>
            <a:b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40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haroni" panose="02010803020104030203" pitchFamily="2" charset="-79"/>
              </a:rPr>
              <a:t>History as a Compulsory Subject: Ministerial Task Team Recommendations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88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4.1 SUMMARY: INTERNATIONAL COMPARATIVE STUDY </a:t>
            </a:r>
            <a:endParaRPr lang="en-ZA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00278" cy="46371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ZA" b="1" dirty="0" smtClean="0">
                <a:solidFill>
                  <a:srgbClr val="FF0000"/>
                </a:solidFill>
              </a:rPr>
              <a:t>Africa:</a:t>
            </a:r>
            <a:r>
              <a:rPr lang="en-ZA" dirty="0" smtClean="0"/>
              <a:t> Nigeria, Zimbabwe, Rwanda, Ghana</a:t>
            </a:r>
            <a:endParaRPr lang="en-ZA" dirty="0"/>
          </a:p>
          <a:p>
            <a:pPr algn="just">
              <a:lnSpc>
                <a:spcPct val="150000"/>
              </a:lnSpc>
            </a:pPr>
            <a:r>
              <a:rPr lang="en-ZA" b="1" dirty="0" smtClean="0">
                <a:solidFill>
                  <a:srgbClr val="FF0000"/>
                </a:solidFill>
              </a:rPr>
              <a:t>Latin America: </a:t>
            </a:r>
            <a:r>
              <a:rPr lang="en-ZA" dirty="0" smtClean="0"/>
              <a:t>Brazil</a:t>
            </a:r>
          </a:p>
          <a:p>
            <a:pPr algn="just">
              <a:lnSpc>
                <a:spcPct val="150000"/>
              </a:lnSpc>
            </a:pPr>
            <a:r>
              <a:rPr lang="en-ZA" b="1" dirty="0" smtClean="0">
                <a:solidFill>
                  <a:srgbClr val="FF0000"/>
                </a:solidFill>
              </a:rPr>
              <a:t>Europe: </a:t>
            </a:r>
            <a:r>
              <a:rPr lang="en-ZA" dirty="0" smtClean="0"/>
              <a:t>Austria, France, Italy, Netherlands, Norway, Poland, Russia</a:t>
            </a:r>
          </a:p>
          <a:p>
            <a:pPr algn="just">
              <a:lnSpc>
                <a:spcPct val="150000"/>
              </a:lnSpc>
            </a:pPr>
            <a:r>
              <a:rPr lang="en-ZA" b="1" dirty="0" smtClean="0">
                <a:solidFill>
                  <a:srgbClr val="FF0000"/>
                </a:solidFill>
              </a:rPr>
              <a:t>Asia:</a:t>
            </a:r>
            <a:r>
              <a:rPr lang="en-ZA" dirty="0" smtClean="0"/>
              <a:t> India, China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6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308" y="11723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4.2 SUMMARY: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BROAD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QUESTIONS CONSIDERED 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2" y="1268760"/>
            <a:ext cx="8769388" cy="4968552"/>
          </a:xfrm>
        </p:spPr>
        <p:txBody>
          <a:bodyPr/>
          <a:lstStyle/>
          <a:p>
            <a:pPr algn="just"/>
            <a:r>
              <a:rPr lang="en-US" sz="2600" dirty="0"/>
              <a:t>Whether </a:t>
            </a:r>
            <a:r>
              <a:rPr lang="en-US" sz="2600" b="1" dirty="0">
                <a:solidFill>
                  <a:srgbClr val="FF0000"/>
                </a:solidFill>
              </a:rPr>
              <a:t>History is compulsory </a:t>
            </a:r>
            <a:r>
              <a:rPr lang="en-US" sz="2600" dirty="0"/>
              <a:t>in  </a:t>
            </a:r>
            <a:r>
              <a:rPr lang="en-US" sz="2600" dirty="0" smtClean="0"/>
              <a:t>a given </a:t>
            </a:r>
            <a:r>
              <a:rPr lang="en-US" sz="2600" dirty="0"/>
              <a:t>country and if so, up to which grade?</a:t>
            </a:r>
          </a:p>
          <a:p>
            <a:pPr algn="just"/>
            <a:r>
              <a:rPr lang="en-US" sz="2600" dirty="0"/>
              <a:t>Whether History is a </a:t>
            </a:r>
            <a:r>
              <a:rPr lang="en-US" sz="2600" b="1" dirty="0">
                <a:solidFill>
                  <a:srgbClr val="FF0000"/>
                </a:solidFill>
              </a:rPr>
              <a:t>stand-alone subject </a:t>
            </a:r>
            <a:r>
              <a:rPr lang="en-US" sz="2600" dirty="0"/>
              <a:t>or </a:t>
            </a:r>
            <a:r>
              <a:rPr lang="en-US" sz="2600" b="1" dirty="0">
                <a:solidFill>
                  <a:srgbClr val="FF0000"/>
                </a:solidFill>
              </a:rPr>
              <a:t>integrated </a:t>
            </a:r>
            <a:r>
              <a:rPr lang="en-US" sz="2600" dirty="0" smtClean="0"/>
              <a:t>with other subjects and </a:t>
            </a:r>
            <a:r>
              <a:rPr lang="en-US" sz="2600" dirty="0"/>
              <a:t>at what level?</a:t>
            </a:r>
          </a:p>
          <a:p>
            <a:pPr algn="just"/>
            <a:r>
              <a:rPr lang="en-US" sz="2600" dirty="0" smtClean="0"/>
              <a:t>Composition of the </a:t>
            </a:r>
            <a:r>
              <a:rPr lang="en-US" sz="2600" b="1" dirty="0" smtClean="0">
                <a:solidFill>
                  <a:srgbClr val="FF0000"/>
                </a:solidFill>
              </a:rPr>
              <a:t>Content </a:t>
            </a:r>
            <a:r>
              <a:rPr lang="en-US" sz="2600" b="1" dirty="0">
                <a:solidFill>
                  <a:srgbClr val="FF0000"/>
                </a:solidFill>
              </a:rPr>
              <a:t>framework</a:t>
            </a:r>
            <a:r>
              <a:rPr lang="en-US" sz="2600" dirty="0"/>
              <a:t>.</a:t>
            </a:r>
          </a:p>
          <a:p>
            <a:pPr algn="just"/>
            <a:r>
              <a:rPr lang="en-US" sz="2600" b="1" dirty="0">
                <a:solidFill>
                  <a:srgbClr val="FF0000"/>
                </a:solidFill>
              </a:rPr>
              <a:t>Level of control or autonomy </a:t>
            </a:r>
            <a:r>
              <a:rPr lang="en-US" sz="2600" dirty="0"/>
              <a:t>– national/local level.</a:t>
            </a:r>
          </a:p>
          <a:p>
            <a:pPr algn="just"/>
            <a:r>
              <a:rPr lang="en-US" sz="2600" dirty="0"/>
              <a:t>What </a:t>
            </a:r>
            <a:r>
              <a:rPr lang="en-US" sz="2600" b="1" dirty="0">
                <a:solidFill>
                  <a:srgbClr val="FF0000"/>
                </a:solidFill>
              </a:rPr>
              <a:t>skills</a:t>
            </a:r>
            <a:r>
              <a:rPr lang="en-US" sz="2600" dirty="0"/>
              <a:t> are being </a:t>
            </a:r>
            <a:r>
              <a:rPr lang="en-US" sz="2600" b="1" dirty="0" smtClean="0">
                <a:solidFill>
                  <a:srgbClr val="FF0000"/>
                </a:solidFill>
              </a:rPr>
              <a:t>developed</a:t>
            </a:r>
            <a:r>
              <a:rPr lang="en-US" sz="2600" dirty="0" smtClean="0"/>
              <a:t>?</a:t>
            </a:r>
            <a:endParaRPr lang="en-US" sz="2600" dirty="0"/>
          </a:p>
          <a:p>
            <a:pPr algn="just"/>
            <a:r>
              <a:rPr lang="en-US" sz="2600" dirty="0" smtClean="0"/>
              <a:t>Reasons for the countries’ choice of a </a:t>
            </a:r>
            <a:r>
              <a:rPr lang="en-US" sz="2600" b="1" dirty="0">
                <a:solidFill>
                  <a:srgbClr val="FF0000"/>
                </a:solidFill>
              </a:rPr>
              <a:t>particular </a:t>
            </a:r>
            <a:r>
              <a:rPr lang="en-US" sz="2600" b="1" dirty="0" smtClean="0">
                <a:solidFill>
                  <a:srgbClr val="FF0000"/>
                </a:solidFill>
              </a:rPr>
              <a:t>approach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/>
            <a:r>
              <a:rPr lang="en-US" sz="2600" dirty="0" smtClean="0"/>
              <a:t>What </a:t>
            </a:r>
            <a:r>
              <a:rPr lang="en-US" sz="2600" b="1" dirty="0">
                <a:solidFill>
                  <a:srgbClr val="FF0000"/>
                </a:solidFill>
              </a:rPr>
              <a:t>kind of </a:t>
            </a:r>
            <a:r>
              <a:rPr lang="en-US" sz="2600" b="1" dirty="0" smtClean="0">
                <a:solidFill>
                  <a:srgbClr val="FF0000"/>
                </a:solidFill>
              </a:rPr>
              <a:t>(national) identity </a:t>
            </a:r>
            <a:r>
              <a:rPr lang="en-US" sz="2600" dirty="0"/>
              <a:t>is being </a:t>
            </a:r>
            <a:r>
              <a:rPr lang="en-US" sz="2600" b="1" dirty="0">
                <a:solidFill>
                  <a:srgbClr val="FF0000"/>
                </a:solidFill>
              </a:rPr>
              <a:t>promoted</a:t>
            </a:r>
            <a:r>
              <a:rPr lang="en-US" sz="2600" dirty="0"/>
              <a:t> in the </a:t>
            </a:r>
            <a:r>
              <a:rPr lang="en-US" sz="2600" dirty="0" smtClean="0"/>
              <a:t>curriculum.</a:t>
            </a:r>
            <a:endParaRPr lang="en-ZA" sz="2600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10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9067800" cy="945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4.3 </a:t>
            </a: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SUMMARY: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LESSONS LEARNT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0728"/>
            <a:ext cx="8888288" cy="5256583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History has an </a:t>
            </a:r>
            <a:r>
              <a:rPr lang="en-US" sz="2200" b="1" dirty="0" smtClean="0">
                <a:solidFill>
                  <a:srgbClr val="FF0000"/>
                </a:solidFill>
              </a:rPr>
              <a:t>important place in the school curricula </a:t>
            </a:r>
            <a:r>
              <a:rPr lang="en-US" sz="2200" dirty="0" smtClean="0"/>
              <a:t>across most parts of the world.</a:t>
            </a:r>
          </a:p>
          <a:p>
            <a:pPr algn="just"/>
            <a:r>
              <a:rPr lang="en-US" sz="2200" dirty="0" smtClean="0"/>
              <a:t>There are </a:t>
            </a:r>
            <a:r>
              <a:rPr lang="en-US" sz="2200" b="1" dirty="0" smtClean="0">
                <a:solidFill>
                  <a:srgbClr val="FF0000"/>
                </a:solidFill>
              </a:rPr>
              <a:t>variations</a:t>
            </a:r>
            <a:r>
              <a:rPr lang="en-US" sz="2200" dirty="0" smtClean="0"/>
              <a:t> about whether </a:t>
            </a:r>
            <a:r>
              <a:rPr lang="en-US" sz="2200" b="1" dirty="0" smtClean="0">
                <a:solidFill>
                  <a:srgbClr val="FF0000"/>
                </a:solidFill>
              </a:rPr>
              <a:t>History is separate or integrated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 smtClean="0"/>
              <a:t>In many countries </a:t>
            </a:r>
            <a:r>
              <a:rPr lang="en-US" sz="2200" b="1" dirty="0" smtClean="0">
                <a:solidFill>
                  <a:srgbClr val="FF0000"/>
                </a:solidFill>
              </a:rPr>
              <a:t>History</a:t>
            </a:r>
            <a:r>
              <a:rPr lang="en-US" sz="2200" dirty="0" smtClean="0"/>
              <a:t> is offered as a </a:t>
            </a:r>
            <a:r>
              <a:rPr lang="en-US" sz="2200" b="1" dirty="0" smtClean="0">
                <a:solidFill>
                  <a:srgbClr val="FF0000"/>
                </a:solidFill>
              </a:rPr>
              <a:t>compulsory subject </a:t>
            </a:r>
            <a:r>
              <a:rPr lang="en-US" sz="2200" dirty="0" smtClean="0"/>
              <a:t>(either as a distinct or integrated subject) up to Junior secondary level (</a:t>
            </a:r>
            <a:r>
              <a:rPr lang="en-US" sz="2200" b="1" dirty="0" smtClean="0">
                <a:solidFill>
                  <a:srgbClr val="FF0000"/>
                </a:solidFill>
              </a:rPr>
              <a:t>Grade 9</a:t>
            </a:r>
            <a:r>
              <a:rPr lang="en-US" sz="2200" dirty="0" smtClean="0"/>
              <a:t>/age 14).</a:t>
            </a:r>
          </a:p>
          <a:p>
            <a:pPr algn="just"/>
            <a:r>
              <a:rPr lang="en-US" sz="2200" dirty="0" smtClean="0"/>
              <a:t>In some countries </a:t>
            </a:r>
            <a:r>
              <a:rPr lang="en-US" sz="2200" b="1" dirty="0" smtClean="0">
                <a:solidFill>
                  <a:srgbClr val="FF0000"/>
                </a:solidFill>
              </a:rPr>
              <a:t>History is compulsory up to Upper secondary school</a:t>
            </a:r>
            <a:r>
              <a:rPr lang="en-US" sz="2200" dirty="0" smtClean="0"/>
              <a:t>, but in </a:t>
            </a:r>
            <a:r>
              <a:rPr lang="en-US" sz="2200" b="1" dirty="0" smtClean="0">
                <a:solidFill>
                  <a:srgbClr val="FF0000"/>
                </a:solidFill>
              </a:rPr>
              <a:t>most countries it is offered as an elective or option </a:t>
            </a:r>
            <a:r>
              <a:rPr lang="en-US" sz="2200" dirty="0" smtClean="0"/>
              <a:t>at the upper level, as in South Africa.</a:t>
            </a:r>
          </a:p>
          <a:p>
            <a:pPr algn="just"/>
            <a:r>
              <a:rPr lang="en-US" sz="2200" dirty="0" smtClean="0"/>
              <a:t>History is a </a:t>
            </a:r>
            <a:r>
              <a:rPr lang="en-US" sz="2200" b="1" dirty="0" smtClean="0">
                <a:solidFill>
                  <a:srgbClr val="FF0000"/>
                </a:solidFill>
              </a:rPr>
              <a:t>tremendously political subject</a:t>
            </a:r>
            <a:r>
              <a:rPr lang="en-US" sz="2200" dirty="0" smtClean="0"/>
              <a:t>, e.g. Brazil legislated the teaching of </a:t>
            </a:r>
            <a:r>
              <a:rPr lang="en-US" sz="2200" b="1" dirty="0" smtClean="0">
                <a:solidFill>
                  <a:srgbClr val="FF0000"/>
                </a:solidFill>
              </a:rPr>
              <a:t>African History </a:t>
            </a:r>
            <a:r>
              <a:rPr lang="en-US" sz="2200" dirty="0" smtClean="0"/>
              <a:t>because 53% of the population are </a:t>
            </a:r>
            <a:r>
              <a:rPr lang="en-US" sz="2200" b="1" dirty="0" smtClean="0">
                <a:solidFill>
                  <a:srgbClr val="FF0000"/>
                </a:solidFill>
              </a:rPr>
              <a:t>Afro-Brazilian</a:t>
            </a:r>
            <a:r>
              <a:rPr lang="en-US" sz="2200" dirty="0" smtClean="0"/>
              <a:t>; in Rwanda the </a:t>
            </a:r>
            <a:r>
              <a:rPr lang="en-US" sz="2200" b="1" dirty="0" smtClean="0">
                <a:solidFill>
                  <a:srgbClr val="FF0000"/>
                </a:solidFill>
              </a:rPr>
              <a:t>Tutsi perspective is </a:t>
            </a:r>
            <a:r>
              <a:rPr lang="en-US" sz="2200" b="1" i="1" dirty="0" smtClean="0">
                <a:solidFill>
                  <a:srgbClr val="FF0000"/>
                </a:solidFill>
              </a:rPr>
              <a:t>the</a:t>
            </a:r>
            <a:r>
              <a:rPr lang="en-US" sz="2200" b="1" dirty="0" smtClean="0">
                <a:solidFill>
                  <a:srgbClr val="FF0000"/>
                </a:solidFill>
              </a:rPr>
              <a:t> history of Rwanda</a:t>
            </a:r>
            <a:r>
              <a:rPr lang="en-US" sz="2200" dirty="0" smtClean="0"/>
              <a:t>; the teaching and implementation of </a:t>
            </a:r>
            <a:r>
              <a:rPr lang="en-US" sz="2200" b="1" dirty="0" smtClean="0">
                <a:solidFill>
                  <a:srgbClr val="FF0000"/>
                </a:solidFill>
              </a:rPr>
              <a:t>patriotic history in Zimbabwe </a:t>
            </a:r>
            <a:r>
              <a:rPr lang="en-US" sz="2200" dirty="0" smtClean="0"/>
              <a:t>is another example highlighting the political nature of the subject.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11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0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44" y="188640"/>
            <a:ext cx="89916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4.4 SUMMARY: </a:t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GHANA </a:t>
            </a:r>
            <a:r>
              <a:rPr lang="en-Z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AS A POSSIBLE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88288" cy="4896544"/>
          </a:xfrm>
        </p:spPr>
        <p:txBody>
          <a:bodyPr>
            <a:normAutofit/>
          </a:bodyPr>
          <a:lstStyle/>
          <a:p>
            <a:pPr algn="just"/>
            <a:r>
              <a:rPr lang="en-ZA" sz="2600" b="1" dirty="0" smtClean="0">
                <a:solidFill>
                  <a:srgbClr val="FF0000"/>
                </a:solidFill>
              </a:rPr>
              <a:t>African-centredness</a:t>
            </a:r>
            <a:r>
              <a:rPr lang="en-ZA" sz="2600" dirty="0" smtClean="0"/>
              <a:t> of History content taught at school.</a:t>
            </a:r>
          </a:p>
          <a:p>
            <a:pPr algn="just"/>
            <a:r>
              <a:rPr lang="en-ZA" sz="2600" b="1" dirty="0" smtClean="0">
                <a:solidFill>
                  <a:srgbClr val="FF0000"/>
                </a:solidFill>
              </a:rPr>
              <a:t>Centrality of ancient African history </a:t>
            </a:r>
            <a:r>
              <a:rPr lang="en-ZA" sz="2600" dirty="0" smtClean="0"/>
              <a:t>or precolonial history in the higher grades when learners are </a:t>
            </a:r>
            <a:r>
              <a:rPr lang="en-ZA" sz="2600" b="1" dirty="0" smtClean="0">
                <a:solidFill>
                  <a:srgbClr val="FF0000"/>
                </a:solidFill>
              </a:rPr>
              <a:t>more cognitively developed</a:t>
            </a:r>
            <a:r>
              <a:rPr lang="en-ZA" sz="2600" dirty="0" smtClean="0"/>
              <a:t> and advanced to deal with complexity.</a:t>
            </a:r>
          </a:p>
          <a:p>
            <a:pPr algn="just"/>
            <a:r>
              <a:rPr lang="en-ZA" sz="2600" b="1" dirty="0" smtClean="0">
                <a:solidFill>
                  <a:srgbClr val="FF0000"/>
                </a:solidFill>
              </a:rPr>
              <a:t>Recognition </a:t>
            </a:r>
            <a:r>
              <a:rPr lang="en-ZA" sz="2600" dirty="0" smtClean="0"/>
              <a:t>that </a:t>
            </a:r>
            <a:r>
              <a:rPr lang="en-ZA" sz="2600" b="1" dirty="0" smtClean="0">
                <a:solidFill>
                  <a:srgbClr val="FF0000"/>
                </a:solidFill>
              </a:rPr>
              <a:t>history of Africa </a:t>
            </a:r>
            <a:r>
              <a:rPr lang="en-ZA" sz="2600" dirty="0" smtClean="0"/>
              <a:t>dates back to over a million years.</a:t>
            </a:r>
          </a:p>
          <a:p>
            <a:pPr algn="just"/>
            <a:r>
              <a:rPr lang="en-ZA" sz="2600" b="1" dirty="0" smtClean="0">
                <a:solidFill>
                  <a:srgbClr val="FF0000"/>
                </a:solidFill>
              </a:rPr>
              <a:t>Awareness </a:t>
            </a:r>
            <a:r>
              <a:rPr lang="en-ZA" sz="2600" dirty="0" smtClean="0"/>
              <a:t>that the various </a:t>
            </a:r>
            <a:r>
              <a:rPr lang="en-ZA" sz="2600" b="1" dirty="0" smtClean="0">
                <a:solidFill>
                  <a:srgbClr val="FF0000"/>
                </a:solidFill>
              </a:rPr>
              <a:t>ancient civilizations of Africa </a:t>
            </a:r>
            <a:r>
              <a:rPr lang="en-ZA" sz="2600" dirty="0" smtClean="0"/>
              <a:t>contributed to the </a:t>
            </a:r>
            <a:r>
              <a:rPr lang="en-ZA" sz="2600" b="1" dirty="0" smtClean="0">
                <a:solidFill>
                  <a:srgbClr val="FF0000"/>
                </a:solidFill>
              </a:rPr>
              <a:t>pre-colonial era</a:t>
            </a:r>
            <a:r>
              <a:rPr lang="en-ZA" sz="2600" dirty="0" smtClean="0"/>
              <a:t>. </a:t>
            </a:r>
          </a:p>
          <a:p>
            <a:pPr algn="just"/>
            <a:r>
              <a:rPr lang="en-ZA" sz="2600" b="1" dirty="0" smtClean="0">
                <a:solidFill>
                  <a:srgbClr val="FF0000"/>
                </a:solidFill>
              </a:rPr>
              <a:t>Importance of Archaeology </a:t>
            </a:r>
            <a:r>
              <a:rPr lang="en-ZA" sz="2600" dirty="0" smtClean="0"/>
              <a:t>and the methodological tools it offers to deal with ancient African history.</a:t>
            </a:r>
            <a:endParaRPr lang="en-ZA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12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6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20962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 MTT CONSULTATIVE   WORKSHOPS</a:t>
            </a:r>
            <a:endParaRPr lang="en-ZA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09602"/>
            <a:ext cx="8928992" cy="5073427"/>
          </a:xfrm>
        </p:spPr>
        <p:txBody>
          <a:bodyPr/>
          <a:lstStyle/>
          <a:p>
            <a:r>
              <a:rPr lang="en-ZA" sz="2400" b="1" dirty="0" smtClean="0"/>
              <a:t>The History MTT held public consultations in 9 provinces.</a:t>
            </a: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9393052"/>
              </p:ext>
            </p:extLst>
          </p:nvPr>
        </p:nvGraphicFramePr>
        <p:xfrm>
          <a:off x="611560" y="1828800"/>
          <a:ext cx="8208912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4104456"/>
              </a:tblGrid>
              <a:tr h="491590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en-Z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Province</a:t>
                      </a:r>
                      <a:endParaRPr lang="en-Z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25 July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North West </a:t>
                      </a:r>
                      <a:endParaRPr lang="en-ZA" sz="2000" dirty="0"/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26 July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Free</a:t>
                      </a:r>
                      <a:r>
                        <a:rPr lang="en-ZA" sz="2000" baseline="0" dirty="0" smtClean="0"/>
                        <a:t> State</a:t>
                      </a:r>
                      <a:endParaRPr lang="en-ZA" sz="2000" dirty="0"/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27 July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KwaZulu-Natal</a:t>
                      </a:r>
                      <a:endParaRPr lang="en-ZA" sz="2000" dirty="0"/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28 July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Mpumalanga</a:t>
                      </a:r>
                      <a:endParaRPr lang="en-ZA" sz="2000" dirty="0"/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31 July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Northern Cape</a:t>
                      </a:r>
                      <a:endParaRPr lang="en-ZA" sz="2000" dirty="0"/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1 August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Eastern Cape</a:t>
                      </a:r>
                      <a:endParaRPr lang="en-ZA" sz="2000" dirty="0"/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2 August</a:t>
                      </a:r>
                      <a:r>
                        <a:rPr lang="en-ZA" sz="2000" baseline="0" dirty="0" smtClean="0"/>
                        <a:t>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Gauteng</a:t>
                      </a:r>
                      <a:endParaRPr lang="en-ZA" sz="2000" dirty="0"/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3 August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Limpopo</a:t>
                      </a:r>
                      <a:endParaRPr lang="en-ZA" sz="2000" dirty="0"/>
                    </a:p>
                  </a:txBody>
                  <a:tcPr/>
                </a:tc>
              </a:tr>
              <a:tr h="395209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4 August 2017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Western Cape</a:t>
                      </a:r>
                      <a:endParaRPr lang="en-Z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13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5.2. FEEDBACK: </a:t>
            </a:r>
            <a:b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</a:t>
            </a:r>
            <a:endParaRPr lang="en-Z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59943"/>
            <a:ext cx="9144000" cy="5069160"/>
          </a:xfrm>
        </p:spPr>
        <p:txBody>
          <a:bodyPr>
            <a:normAutofit/>
          </a:bodyPr>
          <a:lstStyle/>
          <a:p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History from Geography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Grade 4 and address </a:t>
            </a:r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content overload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teachers simply cannot complete the syllabus</a:t>
            </a:r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Archaeology is key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teaching of History and it must be </a:t>
            </a:r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re-integrated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the History curriculum because it is the </a:t>
            </a:r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 of the discipline</a:t>
            </a:r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and Geography </a:t>
            </a:r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are not skilled enough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teach </a:t>
            </a:r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subjects (Social Sciences) in the GET band (Grades 4-9).</a:t>
            </a:r>
          </a:p>
          <a:p>
            <a:r>
              <a:rPr lang="en-ZA" sz="2100" dirty="0"/>
              <a:t>The </a:t>
            </a:r>
            <a:r>
              <a:rPr lang="en-ZA" sz="2100" dirty="0" smtClean="0"/>
              <a:t>(History) content in </a:t>
            </a:r>
            <a:r>
              <a:rPr lang="en-ZA" sz="2100" b="1" dirty="0" smtClean="0">
                <a:solidFill>
                  <a:srgbClr val="FF0000"/>
                </a:solidFill>
              </a:rPr>
              <a:t>Curriculum and Assessment Policy Statement (CAPS)  </a:t>
            </a:r>
            <a:r>
              <a:rPr lang="en-ZA" sz="2100" b="1" dirty="0">
                <a:solidFill>
                  <a:srgbClr val="FF0000"/>
                </a:solidFill>
              </a:rPr>
              <a:t>is very Eurocentric </a:t>
            </a:r>
            <a:r>
              <a:rPr lang="en-ZA" sz="2100" dirty="0"/>
              <a:t>and it is not about building the character of an African learner</a:t>
            </a:r>
            <a:r>
              <a:rPr lang="en-ZA" sz="2100" dirty="0" smtClean="0"/>
              <a:t>.</a:t>
            </a:r>
          </a:p>
          <a:p>
            <a:r>
              <a:rPr lang="en-ZA" sz="2100" b="1" dirty="0">
                <a:solidFill>
                  <a:srgbClr val="FF0000"/>
                </a:solidFill>
              </a:rPr>
              <a:t>History must not be integrated </a:t>
            </a:r>
            <a:r>
              <a:rPr lang="en-ZA" sz="2100" dirty="0"/>
              <a:t>with Life </a:t>
            </a:r>
            <a:r>
              <a:rPr lang="en-ZA" sz="2100" dirty="0" smtClean="0"/>
              <a:t>Orientation;</a:t>
            </a:r>
          </a:p>
          <a:p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</a:t>
            </a:r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compulsory </a:t>
            </a:r>
            <a:r>
              <a:rPr lang="en-ZA" sz="2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FET  Band</a:t>
            </a:r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</a:t>
            </a:r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the Rwanda/Zimbabwe approach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promotes </a:t>
            </a:r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ethnicity and patriotic </a:t>
            </a:r>
            <a:r>
              <a:rPr lang="en-ZA" sz="2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history;</a:t>
            </a:r>
            <a:endParaRPr lang="en-ZA" sz="2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</a:t>
            </a:r>
            <a:r>
              <a:rPr lang="en-ZA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ZA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paradigm </a:t>
            </a:r>
            <a:r>
              <a:rPr lang="en-ZA" sz="2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</a:t>
            </a:r>
            <a:r>
              <a:rPr lang="en-ZA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away from Eurocentric History.</a:t>
            </a:r>
            <a:endParaRPr lang="en-ZA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14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478022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5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7488832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ZA" sz="4800" b="1" dirty="0" smtClean="0">
                <a:solidFill>
                  <a:schemeClr val="accent2">
                    <a:lumMod val="75000"/>
                  </a:schemeClr>
                </a:solidFill>
              </a:rPr>
              <a:t>Should History be compulsory in the FET Band?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15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6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171916"/>
          </a:xfrm>
        </p:spPr>
        <p:txBody>
          <a:bodyPr/>
          <a:lstStyle/>
          <a:p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 NOTIONAL TIME IN </a:t>
            </a:r>
            <a:b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PHASE</a:t>
            </a:r>
            <a:b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5087793"/>
              </p:ext>
            </p:extLst>
          </p:nvPr>
        </p:nvGraphicFramePr>
        <p:xfrm>
          <a:off x="107504" y="1122630"/>
          <a:ext cx="8928992" cy="49706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57767"/>
                <a:gridCol w="3171225"/>
              </a:tblGrid>
              <a:tr h="473224">
                <a:tc>
                  <a:txBody>
                    <a:bodyPr/>
                    <a:lstStyle/>
                    <a:p>
                      <a:pPr algn="just"/>
                      <a:r>
                        <a:rPr lang="en-ZA" sz="2000" dirty="0" smtClean="0"/>
                        <a:t>SUBJECT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2000" dirty="0" smtClean="0"/>
                        <a:t>HOURS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1361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Home</a:t>
                      </a:r>
                      <a:r>
                        <a:rPr lang="en-ZA" sz="2000" baseline="0" dirty="0" smtClean="0"/>
                        <a:t> Language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6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1361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First Additional</a:t>
                      </a:r>
                      <a:r>
                        <a:rPr lang="en-ZA" sz="2000" baseline="0" dirty="0" smtClean="0"/>
                        <a:t> Language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5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1361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Mathematics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6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1361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Natural Sciences and Technology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3.5</a:t>
                      </a:r>
                      <a:endParaRPr lang="en-Z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1361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rgbClr val="FF0000"/>
                          </a:solidFill>
                        </a:rPr>
                        <a:t>Social Sciences (History and Geography)</a:t>
                      </a:r>
                      <a:endParaRPr lang="en-ZA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ZA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8589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solidFill>
                            <a:srgbClr val="FF0000"/>
                          </a:solidFill>
                        </a:rPr>
                        <a:t>Life Skills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Creative Arts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solidFill>
                            <a:srgbClr val="FF0000"/>
                          </a:solidFill>
                        </a:rPr>
                        <a:t>Physical education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>
                          <a:solidFill>
                            <a:srgbClr val="FF0000"/>
                          </a:solidFill>
                        </a:rPr>
                        <a:t>Personal and Social well-being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4</a:t>
                      </a:r>
                    </a:p>
                    <a:p>
                      <a:r>
                        <a:rPr lang="en-ZA" sz="2000" dirty="0" smtClean="0"/>
                        <a:t>(1.5)</a:t>
                      </a:r>
                    </a:p>
                    <a:p>
                      <a:r>
                        <a:rPr lang="en-ZA" sz="2000" dirty="0" smtClean="0">
                          <a:solidFill>
                            <a:srgbClr val="FF0000"/>
                          </a:solidFill>
                        </a:rPr>
                        <a:t>(1)</a:t>
                      </a:r>
                    </a:p>
                    <a:p>
                      <a:r>
                        <a:rPr lang="en-ZA" sz="2000" dirty="0" smtClean="0">
                          <a:solidFill>
                            <a:srgbClr val="FF0000"/>
                          </a:solidFill>
                        </a:rPr>
                        <a:t>(1.5)</a:t>
                      </a:r>
                      <a:endParaRPr lang="en-ZA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997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Total</a:t>
                      </a:r>
                      <a:endParaRPr lang="en-Z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27.5</a:t>
                      </a:r>
                      <a:endParaRPr lang="en-Z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16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6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436" y="29278"/>
            <a:ext cx="8997924" cy="879441"/>
          </a:xfrm>
        </p:spPr>
        <p:txBody>
          <a:bodyPr>
            <a:normAutofit fontScale="90000"/>
          </a:bodyPr>
          <a:lstStyle/>
          <a:p>
            <a:r>
              <a:rPr lang="en-Z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6.2. NOTIONAL TIME IN 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PHASE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008371"/>
              </p:ext>
            </p:extLst>
          </p:nvPr>
        </p:nvGraphicFramePr>
        <p:xfrm>
          <a:off x="52175" y="1258979"/>
          <a:ext cx="9069932" cy="5599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59722"/>
                <a:gridCol w="2910210"/>
              </a:tblGrid>
              <a:tr h="569960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SUBJECT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HOURS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Home</a:t>
                      </a:r>
                      <a:r>
                        <a:rPr lang="en-ZA" sz="2400" baseline="0" dirty="0" smtClean="0"/>
                        <a:t> Language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5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First Additional</a:t>
                      </a:r>
                      <a:r>
                        <a:rPr lang="en-ZA" sz="2400" baseline="0" dirty="0" smtClean="0"/>
                        <a:t> Language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4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Mathematics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4.5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Natural Sciences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3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b="1" dirty="0" smtClean="0">
                          <a:solidFill>
                            <a:srgbClr val="FF0000"/>
                          </a:solidFill>
                        </a:rPr>
                        <a:t>Social Sciences (History and Geography)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Technology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2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Economic and Management Sciences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2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b="1" dirty="0" smtClean="0">
                          <a:solidFill>
                            <a:srgbClr val="FF0000"/>
                          </a:solidFill>
                        </a:rPr>
                        <a:t>Life Orientation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Creative Arts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2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906"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Total</a:t>
                      </a:r>
                      <a:endParaRPr lang="en-Z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27.5</a:t>
                      </a:r>
                      <a:endParaRPr lang="en-Z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26862" y="6469195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784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 NOTIONAL TIME IN FET BAND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577689"/>
              </p:ext>
            </p:extLst>
          </p:nvPr>
        </p:nvGraphicFramePr>
        <p:xfrm>
          <a:off x="0" y="980729"/>
          <a:ext cx="9144000" cy="5877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97856"/>
                <a:gridCol w="2746144"/>
              </a:tblGrid>
              <a:tr h="584290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SUBJECT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HOURS</a:t>
                      </a:r>
                      <a:endParaRPr lang="en-Z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Home</a:t>
                      </a:r>
                      <a:r>
                        <a:rPr lang="en-ZA" sz="2400" baseline="0" dirty="0" smtClean="0"/>
                        <a:t> Language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4.5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First Additional</a:t>
                      </a:r>
                      <a:r>
                        <a:rPr lang="en-ZA" sz="2400" baseline="0" dirty="0" smtClean="0"/>
                        <a:t> Language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4.5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Mathematics/ Mathematical Literacy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4.5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0">
                <a:tc>
                  <a:txBody>
                    <a:bodyPr/>
                    <a:lstStyle/>
                    <a:p>
                      <a:r>
                        <a:rPr lang="en-ZA" sz="2400" b="1" dirty="0" smtClean="0">
                          <a:solidFill>
                            <a:srgbClr val="FF0000"/>
                          </a:solidFill>
                        </a:rPr>
                        <a:t>Life Orientation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5231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A minimum of any three subjects  selected from </a:t>
                      </a:r>
                      <a:r>
                        <a:rPr lang="en-ZA" sz="2400" b="1" dirty="0" smtClean="0"/>
                        <a:t>Group B </a:t>
                      </a:r>
                      <a:r>
                        <a:rPr lang="en-ZA" sz="2000" b="0" u="sng" dirty="0" smtClean="0"/>
                        <a:t>Annexure B, Tables B1-B8 </a:t>
                      </a:r>
                      <a:r>
                        <a:rPr lang="en-ZA" sz="2000" b="0" u="none" dirty="0" smtClean="0"/>
                        <a:t>of the policy</a:t>
                      </a:r>
                      <a:r>
                        <a:rPr lang="en-ZA" sz="2000" b="0" u="none" baseline="0" dirty="0" smtClean="0"/>
                        <a:t> document, </a:t>
                      </a:r>
                      <a:r>
                        <a:rPr lang="en-ZA" sz="2000" b="0" i="1" u="none" baseline="0" dirty="0" smtClean="0"/>
                        <a:t>National policy pertaining to the programme and promotion requirements of the National Curriculum Statement Grades R-12, </a:t>
                      </a:r>
                      <a:r>
                        <a:rPr lang="en-ZA" sz="2000" b="0" i="0" u="none" baseline="0" dirty="0" smtClean="0"/>
                        <a:t>subject to the provisos stipulated in paragraph 28 of the said policy document.</a:t>
                      </a:r>
                    </a:p>
                    <a:p>
                      <a:r>
                        <a:rPr lang="en-ZA" sz="2400" b="1" i="0" u="none" baseline="0" dirty="0" smtClean="0">
                          <a:solidFill>
                            <a:srgbClr val="FF0000"/>
                          </a:solidFill>
                        </a:rPr>
                        <a:t>History as elective subject  (4 hours)</a:t>
                      </a:r>
                      <a:endParaRPr lang="en-ZA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12 (3x4h)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0"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Total</a:t>
                      </a:r>
                      <a:endParaRPr lang="en-Z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27.5</a:t>
                      </a:r>
                      <a:endParaRPr lang="en-Z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75948" y="638132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919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85"/>
            <a:ext cx="8229600" cy="1143000"/>
          </a:xfrm>
        </p:spPr>
        <p:txBody>
          <a:bodyPr/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PRESENTATION OUTLINE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696200" cy="5715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>
                <a:latin typeface="+mj-lt"/>
                <a:cs typeface="Arial" panose="020B0604020202020204" pitchFamily="34" charset="0"/>
              </a:rPr>
              <a:t>Purpose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Background</a:t>
            </a:r>
            <a:endParaRPr lang="en-ZA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Terms </a:t>
            </a:r>
            <a:r>
              <a:rPr lang="en-ZA" dirty="0">
                <a:latin typeface="+mj-lt"/>
                <a:cs typeface="Arial" panose="020B0604020202020204" pitchFamily="34" charset="0"/>
              </a:rPr>
              <a:t>of </a:t>
            </a:r>
            <a:r>
              <a:rPr lang="en-ZA" dirty="0" smtClean="0">
                <a:latin typeface="+mj-lt"/>
                <a:cs typeface="Arial" panose="020B0604020202020204" pitchFamily="34" charset="0"/>
              </a:rPr>
              <a:t>Reference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Summary of Comparative Study</a:t>
            </a:r>
            <a:endParaRPr lang="en-ZA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MTT Consultation Workshops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Scenarios Considered</a:t>
            </a:r>
            <a:endParaRPr lang="en-ZA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MTT Key Recommendations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Implications of the Recommendations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Next Steps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ZA" dirty="0" smtClean="0">
                <a:latin typeface="+mj-lt"/>
                <a:cs typeface="Arial" panose="020B0604020202020204" pitchFamily="34" charset="0"/>
              </a:rPr>
              <a:t>Recommendation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ZA" sz="28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ZA" sz="2800" dirty="0">
              <a:latin typeface="+mj-lt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7141096" y="62600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7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24744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6.4 SCENARIO A: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4958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en-ZA" i="1" dirty="0" smtClean="0"/>
              <a:t>History as compulsory </a:t>
            </a:r>
            <a:r>
              <a:rPr lang="en-ZA" i="1" dirty="0"/>
              <a:t>in Grades 10-12:</a:t>
            </a:r>
          </a:p>
          <a:p>
            <a:pPr algn="just"/>
            <a:r>
              <a:rPr lang="en-ZA" dirty="0"/>
              <a:t>I</a:t>
            </a:r>
            <a:r>
              <a:rPr lang="en-ZA" dirty="0" smtClean="0"/>
              <a:t>t </a:t>
            </a:r>
            <a:r>
              <a:rPr lang="en-ZA" dirty="0"/>
              <a:t>will become the </a:t>
            </a:r>
            <a:r>
              <a:rPr lang="en-ZA" b="1" dirty="0" smtClean="0">
                <a:solidFill>
                  <a:srgbClr val="FF0000"/>
                </a:solidFill>
              </a:rPr>
              <a:t>5</a:t>
            </a:r>
            <a:r>
              <a:rPr lang="en-ZA" b="1" baseline="30000" dirty="0" smtClean="0">
                <a:solidFill>
                  <a:srgbClr val="FF0000"/>
                </a:solidFill>
              </a:rPr>
              <a:t>th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>
                <a:solidFill>
                  <a:srgbClr val="FF0000"/>
                </a:solidFill>
              </a:rPr>
              <a:t>fundamental </a:t>
            </a:r>
            <a:r>
              <a:rPr lang="en-ZA" dirty="0" smtClean="0"/>
              <a:t>subject;</a:t>
            </a:r>
            <a:endParaRPr lang="en-ZA" dirty="0"/>
          </a:p>
          <a:p>
            <a:pPr algn="just"/>
            <a:r>
              <a:rPr lang="en-ZA" dirty="0"/>
              <a:t>The </a:t>
            </a:r>
            <a:r>
              <a:rPr lang="en-ZA" b="1" dirty="0">
                <a:solidFill>
                  <a:srgbClr val="FF0000"/>
                </a:solidFill>
              </a:rPr>
              <a:t>notional time </a:t>
            </a:r>
            <a:r>
              <a:rPr lang="en-ZA" dirty="0"/>
              <a:t>will increase from </a:t>
            </a:r>
            <a:r>
              <a:rPr lang="en-ZA" b="1" dirty="0">
                <a:solidFill>
                  <a:srgbClr val="FF0000"/>
                </a:solidFill>
              </a:rPr>
              <a:t>27.5hrs to 31.5hrs</a:t>
            </a:r>
            <a:r>
              <a:rPr lang="en-ZA" b="1" dirty="0"/>
              <a:t>;</a:t>
            </a:r>
          </a:p>
          <a:p>
            <a:pPr algn="just"/>
            <a:r>
              <a:rPr lang="en-ZA" dirty="0"/>
              <a:t>Learners </a:t>
            </a:r>
            <a:r>
              <a:rPr lang="en-ZA" dirty="0" smtClean="0"/>
              <a:t>will offer a </a:t>
            </a:r>
            <a:r>
              <a:rPr lang="en-ZA" dirty="0"/>
              <a:t>minimum of </a:t>
            </a:r>
            <a:r>
              <a:rPr lang="en-ZA" b="1" dirty="0">
                <a:solidFill>
                  <a:srgbClr val="FF0000"/>
                </a:solidFill>
              </a:rPr>
              <a:t>8 subjects </a:t>
            </a:r>
            <a:r>
              <a:rPr lang="en-ZA" dirty="0"/>
              <a:t>from the following </a:t>
            </a:r>
            <a:r>
              <a:rPr lang="en-ZA" dirty="0" smtClean="0"/>
              <a:t>streams: </a:t>
            </a:r>
            <a:r>
              <a:rPr lang="en-ZA" dirty="0"/>
              <a:t>Natural </a:t>
            </a:r>
            <a:r>
              <a:rPr lang="en-ZA" dirty="0" smtClean="0"/>
              <a:t>Sciences; </a:t>
            </a:r>
            <a:r>
              <a:rPr lang="en-ZA" dirty="0"/>
              <a:t>Technical Sciences; Business, Commerce and Management Sciences; Services; Humanities; and Arts.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19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0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haroni" panose="02010803020104030203" pitchFamily="2" charset="-79"/>
              </a:rPr>
              <a:t/>
            </a:r>
            <a:b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haroni" panose="02010803020104030203" pitchFamily="2" charset="-79"/>
              </a:rPr>
            </a:br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haroni" panose="02010803020104030203" pitchFamily="2" charset="-79"/>
              </a:rPr>
              <a:t>6.4 </a:t>
            </a:r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SCENARIO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A Cont…</a:t>
            </a:r>
            <a:endParaRPr lang="en-ZA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464496"/>
          </a:xfrm>
        </p:spPr>
        <p:txBody>
          <a:bodyPr/>
          <a:lstStyle/>
          <a:p>
            <a:pPr marL="0" indent="0">
              <a:buNone/>
            </a:pPr>
            <a:r>
              <a:rPr lang="en-ZA" sz="2800" b="1" dirty="0" smtClean="0"/>
              <a:t>Implications of Scenario A for the Sector: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Increase</a:t>
            </a:r>
            <a:r>
              <a:rPr lang="en-ZA" dirty="0" smtClean="0"/>
              <a:t> in the </a:t>
            </a:r>
            <a:r>
              <a:rPr lang="en-ZA" b="1" dirty="0" smtClean="0">
                <a:solidFill>
                  <a:srgbClr val="FF0000"/>
                </a:solidFill>
              </a:rPr>
              <a:t>number</a:t>
            </a:r>
            <a:r>
              <a:rPr lang="en-ZA" dirty="0" smtClean="0"/>
              <a:t> of </a:t>
            </a:r>
            <a:r>
              <a:rPr lang="en-ZA" b="1" dirty="0" smtClean="0">
                <a:solidFill>
                  <a:srgbClr val="FF0000"/>
                </a:solidFill>
              </a:rPr>
              <a:t>fundamental subjects </a:t>
            </a:r>
            <a:r>
              <a:rPr lang="en-ZA" dirty="0" smtClean="0"/>
              <a:t>in the FET Band;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4 hour increase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smtClean="0"/>
              <a:t>in </a:t>
            </a:r>
            <a:r>
              <a:rPr lang="en-ZA" b="1" dirty="0" smtClean="0">
                <a:solidFill>
                  <a:srgbClr val="FF0000"/>
                </a:solidFill>
              </a:rPr>
              <a:t>notional time</a:t>
            </a:r>
            <a:r>
              <a:rPr lang="en-ZA" dirty="0" smtClean="0"/>
              <a:t>;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Budgetary implications </a:t>
            </a:r>
            <a:r>
              <a:rPr lang="en-ZA" dirty="0" smtClean="0"/>
              <a:t>– LTSM, teacher training,  </a:t>
            </a:r>
            <a:r>
              <a:rPr lang="en-ZA" dirty="0"/>
              <a:t>HR </a:t>
            </a:r>
            <a:r>
              <a:rPr lang="en-ZA" dirty="0" smtClean="0"/>
              <a:t>Provisioning (employment of more History teachers), NSC </a:t>
            </a:r>
            <a:r>
              <a:rPr lang="en-ZA" dirty="0"/>
              <a:t>marking </a:t>
            </a:r>
            <a:r>
              <a:rPr lang="en-ZA" dirty="0" smtClean="0"/>
              <a:t>processes, etc.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20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9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58" y="77760"/>
            <a:ext cx="82296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 SCENARIO B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785395"/>
          </a:xfrm>
        </p:spPr>
        <p:txBody>
          <a:bodyPr/>
          <a:lstStyle/>
          <a:p>
            <a:pPr marL="0" lvl="0" indent="0" algn="just">
              <a:buNone/>
            </a:pPr>
            <a:r>
              <a:rPr lang="en-ZA" i="1" dirty="0" smtClean="0"/>
              <a:t>History </a:t>
            </a:r>
            <a:r>
              <a:rPr lang="en-ZA" i="1" dirty="0"/>
              <a:t>and Life Orientation </a:t>
            </a:r>
            <a:r>
              <a:rPr lang="en-ZA" i="1" dirty="0" smtClean="0"/>
              <a:t>combined</a:t>
            </a:r>
            <a:r>
              <a:rPr lang="en-ZA" i="1" dirty="0"/>
              <a:t>:</a:t>
            </a:r>
          </a:p>
          <a:p>
            <a:pPr lvl="0" algn="just"/>
            <a:r>
              <a:rPr lang="en-ZA" b="1" dirty="0">
                <a:solidFill>
                  <a:srgbClr val="FF0000"/>
                </a:solidFill>
              </a:rPr>
              <a:t>Transfer History content to LO </a:t>
            </a:r>
            <a:r>
              <a:rPr lang="en-ZA" dirty="0"/>
              <a:t>to reinforce the teaching of citizenship, human rights, etc.</a:t>
            </a:r>
          </a:p>
          <a:p>
            <a:pPr algn="just"/>
            <a:r>
              <a:rPr lang="en-ZA" dirty="0"/>
              <a:t>A </a:t>
            </a:r>
            <a:r>
              <a:rPr lang="en-ZA" b="1" i="1" dirty="0">
                <a:solidFill>
                  <a:srgbClr val="FF0000"/>
                </a:solidFill>
              </a:rPr>
              <a:t>hybrid</a:t>
            </a:r>
            <a:r>
              <a:rPr lang="en-ZA" b="1" dirty="0">
                <a:solidFill>
                  <a:srgbClr val="FF0000"/>
                </a:solidFill>
              </a:rPr>
              <a:t> subject </a:t>
            </a:r>
            <a:r>
              <a:rPr lang="en-ZA" dirty="0"/>
              <a:t>will be formed which </a:t>
            </a:r>
            <a:r>
              <a:rPr lang="en-ZA" dirty="0" smtClean="0"/>
              <a:t>may not be designated</a:t>
            </a:r>
            <a:r>
              <a:rPr lang="en-ZA" dirty="0"/>
              <a:t>;</a:t>
            </a:r>
          </a:p>
          <a:p>
            <a:pPr algn="just"/>
            <a:r>
              <a:rPr lang="en-ZA" dirty="0"/>
              <a:t>The </a:t>
            </a:r>
            <a:r>
              <a:rPr lang="en-ZA" dirty="0" smtClean="0"/>
              <a:t>allocated time for teaching History in the FET Band could be compromised.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21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622038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1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 SCENARIO B Cont…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87626"/>
          </a:xfrm>
        </p:spPr>
        <p:txBody>
          <a:bodyPr/>
          <a:lstStyle/>
          <a:p>
            <a:pPr marL="0" lvl="0" indent="0" algn="just">
              <a:buNone/>
            </a:pPr>
            <a:r>
              <a:rPr lang="en-ZA" b="1" dirty="0" smtClean="0"/>
              <a:t>Implications of Scenario B for the Sector:</a:t>
            </a:r>
            <a:endParaRPr lang="en-ZA" b="1" dirty="0"/>
          </a:p>
          <a:p>
            <a:pPr lvl="0" algn="just"/>
            <a:r>
              <a:rPr lang="en-ZA" dirty="0" smtClean="0"/>
              <a:t>A </a:t>
            </a:r>
            <a:r>
              <a:rPr lang="en-ZA" b="1" i="1" dirty="0" smtClean="0">
                <a:solidFill>
                  <a:srgbClr val="FF0000"/>
                </a:solidFill>
              </a:rPr>
              <a:t>hybrid </a:t>
            </a:r>
            <a:r>
              <a:rPr lang="en-ZA" b="1" dirty="0" smtClean="0">
                <a:solidFill>
                  <a:srgbClr val="FF0000"/>
                </a:solidFill>
              </a:rPr>
              <a:t>subject </a:t>
            </a:r>
            <a:r>
              <a:rPr lang="en-ZA" dirty="0" smtClean="0"/>
              <a:t>(merging History content and skills with that of Life Orientation) may not be recognised by Universities; and</a:t>
            </a:r>
          </a:p>
          <a:p>
            <a:pPr lvl="0" algn="just"/>
            <a:r>
              <a:rPr lang="en-ZA" b="1" dirty="0">
                <a:solidFill>
                  <a:srgbClr val="FF0000"/>
                </a:solidFill>
              </a:rPr>
              <a:t>Budgetary implications </a:t>
            </a:r>
            <a:r>
              <a:rPr lang="en-ZA" dirty="0"/>
              <a:t>– </a:t>
            </a:r>
            <a:r>
              <a:rPr lang="en-ZA" dirty="0" smtClean="0"/>
              <a:t>LTSM, </a:t>
            </a:r>
            <a:r>
              <a:rPr lang="en-ZA" dirty="0"/>
              <a:t>teacher training,  HR Provision and employment of </a:t>
            </a:r>
            <a:r>
              <a:rPr lang="en-ZA" dirty="0" smtClean="0"/>
              <a:t>teachers</a:t>
            </a:r>
            <a:r>
              <a:rPr lang="en-ZA" dirty="0"/>
              <a:t>, NSC marking </a:t>
            </a:r>
            <a:r>
              <a:rPr lang="en-ZA" dirty="0" smtClean="0"/>
              <a:t>processes, etc.</a:t>
            </a:r>
            <a:endParaRPr lang="en-ZA" sz="2400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22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694046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819036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 SCENARIO C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i="1" dirty="0" smtClean="0"/>
              <a:t>History </a:t>
            </a:r>
            <a:r>
              <a:rPr lang="en-ZA" i="1" dirty="0"/>
              <a:t>becomes compulsory in Grades 10-12 (</a:t>
            </a:r>
            <a:r>
              <a:rPr lang="en-ZA" i="1" dirty="0" smtClean="0"/>
              <a:t>FET Band):</a:t>
            </a:r>
            <a:endParaRPr lang="en-ZA" i="1" dirty="0"/>
          </a:p>
          <a:p>
            <a:pPr lvl="0"/>
            <a:r>
              <a:rPr lang="en-ZA" sz="2800" b="1" dirty="0" smtClean="0">
                <a:solidFill>
                  <a:srgbClr val="FF0000"/>
                </a:solidFill>
              </a:rPr>
              <a:t>Remove LO </a:t>
            </a:r>
            <a:r>
              <a:rPr lang="en-ZA" sz="2800" dirty="0"/>
              <a:t>as one of the </a:t>
            </a:r>
            <a:r>
              <a:rPr lang="en-ZA" sz="2800" dirty="0" smtClean="0"/>
              <a:t>fundamentals in the FET Band;</a:t>
            </a:r>
            <a:endParaRPr lang="en-ZA" sz="2800" dirty="0"/>
          </a:p>
          <a:p>
            <a:pPr lvl="0"/>
            <a:r>
              <a:rPr lang="en-ZA" sz="2800" dirty="0"/>
              <a:t>LO </a:t>
            </a:r>
            <a:r>
              <a:rPr lang="en-ZA" sz="2800" dirty="0" smtClean="0"/>
              <a:t>would </a:t>
            </a:r>
            <a:r>
              <a:rPr lang="en-ZA" sz="2800" dirty="0"/>
              <a:t>remain </a:t>
            </a:r>
            <a:r>
              <a:rPr lang="en-ZA" sz="2800" b="1" dirty="0">
                <a:solidFill>
                  <a:srgbClr val="FF0000"/>
                </a:solidFill>
              </a:rPr>
              <a:t>compulsory until Grade 9 </a:t>
            </a:r>
            <a:r>
              <a:rPr lang="en-ZA" sz="2800" dirty="0"/>
              <a:t>(GET </a:t>
            </a:r>
            <a:r>
              <a:rPr lang="en-ZA" sz="2800" dirty="0" smtClean="0"/>
              <a:t>phase) </a:t>
            </a:r>
            <a:r>
              <a:rPr lang="en-ZA" sz="2800" dirty="0"/>
              <a:t>and the </a:t>
            </a:r>
            <a:r>
              <a:rPr lang="en-ZA" sz="2800" b="1" dirty="0">
                <a:solidFill>
                  <a:srgbClr val="FF0000"/>
                </a:solidFill>
              </a:rPr>
              <a:t>content</a:t>
            </a:r>
            <a:r>
              <a:rPr lang="en-ZA" sz="2800" b="1" dirty="0"/>
              <a:t> </a:t>
            </a:r>
            <a:r>
              <a:rPr lang="en-ZA" sz="2800" dirty="0"/>
              <a:t>should be </a:t>
            </a:r>
            <a:r>
              <a:rPr lang="en-ZA" sz="2800" b="1" dirty="0">
                <a:solidFill>
                  <a:srgbClr val="FF0000"/>
                </a:solidFill>
              </a:rPr>
              <a:t>strengthened</a:t>
            </a:r>
            <a:r>
              <a:rPr lang="en-ZA" sz="2800" dirty="0"/>
              <a:t>;</a:t>
            </a:r>
          </a:p>
          <a:p>
            <a:pPr lvl="0"/>
            <a:r>
              <a:rPr lang="en-ZA" sz="2800" b="1" dirty="0">
                <a:solidFill>
                  <a:srgbClr val="FF0000"/>
                </a:solidFill>
              </a:rPr>
              <a:t>LO</a:t>
            </a:r>
            <a:r>
              <a:rPr lang="en-ZA" sz="2800" dirty="0">
                <a:solidFill>
                  <a:srgbClr val="FF0000"/>
                </a:solidFill>
              </a:rPr>
              <a:t> </a:t>
            </a:r>
            <a:r>
              <a:rPr lang="en-ZA" sz="2800" dirty="0"/>
              <a:t>should be </a:t>
            </a:r>
            <a:r>
              <a:rPr lang="en-ZA" sz="2800" b="1" dirty="0">
                <a:solidFill>
                  <a:srgbClr val="FF0000"/>
                </a:solidFill>
              </a:rPr>
              <a:t>phased-out</a:t>
            </a:r>
            <a:r>
              <a:rPr lang="en-ZA" sz="2800" b="1" dirty="0"/>
              <a:t> </a:t>
            </a:r>
            <a:r>
              <a:rPr lang="en-ZA" sz="2800" dirty="0"/>
              <a:t>of </a:t>
            </a:r>
            <a:r>
              <a:rPr lang="en-ZA" sz="2800" dirty="0" smtClean="0"/>
              <a:t>the FET Band  </a:t>
            </a:r>
            <a:r>
              <a:rPr lang="en-ZA" sz="2800" b="1" dirty="0">
                <a:solidFill>
                  <a:srgbClr val="FF0000"/>
                </a:solidFill>
              </a:rPr>
              <a:t>incrementally</a:t>
            </a:r>
            <a:r>
              <a:rPr lang="en-ZA" sz="2800" b="1" dirty="0"/>
              <a:t> </a:t>
            </a:r>
            <a:r>
              <a:rPr lang="en-ZA" sz="2800" dirty="0"/>
              <a:t>with effect from 2023 to 2025;</a:t>
            </a:r>
          </a:p>
          <a:p>
            <a:pPr lvl="0"/>
            <a:r>
              <a:rPr lang="en-ZA" sz="2800" dirty="0"/>
              <a:t>The </a:t>
            </a:r>
            <a:r>
              <a:rPr lang="en-ZA" sz="2800" b="1" dirty="0">
                <a:solidFill>
                  <a:srgbClr val="FF0000"/>
                </a:solidFill>
              </a:rPr>
              <a:t>notional time </a:t>
            </a:r>
            <a:r>
              <a:rPr lang="en-ZA" sz="2800" dirty="0"/>
              <a:t>in Grades 10-12 should be increased from </a:t>
            </a:r>
            <a:r>
              <a:rPr lang="en-ZA" sz="2800" b="1" dirty="0">
                <a:solidFill>
                  <a:srgbClr val="FF0000"/>
                </a:solidFill>
              </a:rPr>
              <a:t>27.5 </a:t>
            </a:r>
            <a:r>
              <a:rPr lang="en-ZA" sz="2800" dirty="0"/>
              <a:t>hours to </a:t>
            </a:r>
            <a:r>
              <a:rPr lang="en-ZA" sz="2800" b="1" dirty="0">
                <a:solidFill>
                  <a:srgbClr val="FF0000"/>
                </a:solidFill>
              </a:rPr>
              <a:t>29.5</a:t>
            </a:r>
            <a:r>
              <a:rPr lang="en-ZA" sz="2800" dirty="0"/>
              <a:t> hours per </a:t>
            </a:r>
            <a:r>
              <a:rPr lang="en-ZA" sz="2800" dirty="0" smtClean="0"/>
              <a:t>week;</a:t>
            </a:r>
          </a:p>
          <a:p>
            <a:pPr lvl="0"/>
            <a:endParaRPr lang="en-ZA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23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4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795"/>
            <a:ext cx="91440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 SCENARIO C Cont…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1796"/>
            <a:ext cx="8439472" cy="5189006"/>
          </a:xfrm>
        </p:spPr>
        <p:txBody>
          <a:bodyPr/>
          <a:lstStyle/>
          <a:p>
            <a:pPr marL="0" indent="0" algn="just">
              <a:buNone/>
            </a:pPr>
            <a:r>
              <a:rPr lang="en-ZA" b="1" dirty="0" smtClean="0"/>
              <a:t>Implications of Scenario C for the Sector:</a:t>
            </a:r>
          </a:p>
          <a:p>
            <a:pPr algn="just"/>
            <a:r>
              <a:rPr lang="en-ZA" dirty="0" smtClean="0"/>
              <a:t>The number of </a:t>
            </a:r>
            <a:r>
              <a:rPr lang="en-ZA" b="1" dirty="0" smtClean="0">
                <a:solidFill>
                  <a:srgbClr val="FF0000"/>
                </a:solidFill>
              </a:rPr>
              <a:t>fundamental subjects </a:t>
            </a:r>
            <a:r>
              <a:rPr lang="en-ZA" dirty="0" smtClean="0"/>
              <a:t>in the FET will remain at </a:t>
            </a:r>
            <a:r>
              <a:rPr lang="en-ZA" b="1" dirty="0" smtClean="0">
                <a:solidFill>
                  <a:srgbClr val="FF0000"/>
                </a:solidFill>
              </a:rPr>
              <a:t>4</a:t>
            </a:r>
            <a:r>
              <a:rPr lang="en-ZA" dirty="0" smtClean="0"/>
              <a:t>;</a:t>
            </a:r>
          </a:p>
          <a:p>
            <a:pPr algn="just"/>
            <a:r>
              <a:rPr lang="en-ZA" b="1" dirty="0" smtClean="0">
                <a:solidFill>
                  <a:srgbClr val="FF0000"/>
                </a:solidFill>
              </a:rPr>
              <a:t>2 hour </a:t>
            </a:r>
            <a:r>
              <a:rPr lang="en-ZA" dirty="0" smtClean="0"/>
              <a:t>increase in </a:t>
            </a:r>
            <a:r>
              <a:rPr lang="en-ZA" b="1" dirty="0" smtClean="0">
                <a:solidFill>
                  <a:srgbClr val="FF0000"/>
                </a:solidFill>
              </a:rPr>
              <a:t>notional time </a:t>
            </a:r>
          </a:p>
          <a:p>
            <a:pPr algn="just"/>
            <a:r>
              <a:rPr lang="en-ZA" b="1" dirty="0">
                <a:solidFill>
                  <a:srgbClr val="FF0000"/>
                </a:solidFill>
              </a:rPr>
              <a:t>Budgetary implications </a:t>
            </a:r>
            <a:r>
              <a:rPr lang="en-ZA" dirty="0"/>
              <a:t>– </a:t>
            </a:r>
            <a:r>
              <a:rPr lang="en-ZA" dirty="0" smtClean="0"/>
              <a:t>LTSM; Teacher </a:t>
            </a:r>
            <a:r>
              <a:rPr lang="en-ZA" dirty="0"/>
              <a:t>training,  HR </a:t>
            </a:r>
            <a:r>
              <a:rPr lang="en-ZA" dirty="0" smtClean="0"/>
              <a:t>Provisioning (employment </a:t>
            </a:r>
            <a:r>
              <a:rPr lang="en-ZA" dirty="0"/>
              <a:t>of more </a:t>
            </a:r>
            <a:r>
              <a:rPr lang="en-ZA" dirty="0" smtClean="0"/>
              <a:t>History teachers), </a:t>
            </a:r>
            <a:r>
              <a:rPr lang="en-ZA" dirty="0"/>
              <a:t>NSC marking </a:t>
            </a:r>
            <a:r>
              <a:rPr lang="en-ZA" dirty="0" smtClean="0"/>
              <a:t>processes, etc.</a:t>
            </a:r>
            <a:endParaRPr lang="en-ZA" dirty="0"/>
          </a:p>
          <a:p>
            <a:endParaRPr lang="en-ZA" sz="2400" dirty="0" smtClean="0"/>
          </a:p>
          <a:p>
            <a:endParaRPr lang="en-ZA" sz="2800" dirty="0" smtClean="0"/>
          </a:p>
          <a:p>
            <a:endParaRPr lang="en-ZA" sz="2800" dirty="0" smtClean="0"/>
          </a:p>
          <a:p>
            <a:pPr marL="0" indent="0">
              <a:buNone/>
            </a:pPr>
            <a:endParaRPr lang="en-ZA" sz="2800" dirty="0" smtClean="0"/>
          </a:p>
          <a:p>
            <a:endParaRPr lang="en-ZA" sz="2800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24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8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-152400"/>
            <a:ext cx="91440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6.7 SCENARIO D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1292"/>
            <a:ext cx="8812088" cy="52760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2800" i="1" dirty="0"/>
              <a:t>History becomes compulsory in Grades 10-12 (FET):</a:t>
            </a:r>
          </a:p>
          <a:p>
            <a:pPr algn="just"/>
            <a:r>
              <a:rPr lang="en-ZA" sz="2800" b="1" dirty="0" smtClean="0">
                <a:solidFill>
                  <a:srgbClr val="FF0000"/>
                </a:solidFill>
              </a:rPr>
              <a:t>Remove </a:t>
            </a:r>
            <a:r>
              <a:rPr lang="en-ZA" sz="2800" b="1" dirty="0">
                <a:solidFill>
                  <a:srgbClr val="FF0000"/>
                </a:solidFill>
              </a:rPr>
              <a:t>Life Orientation </a:t>
            </a:r>
            <a:r>
              <a:rPr lang="en-ZA" sz="2800" dirty="0"/>
              <a:t>in both the </a:t>
            </a:r>
            <a:r>
              <a:rPr lang="en-ZA" sz="2800" b="1" dirty="0">
                <a:solidFill>
                  <a:srgbClr val="FF0000"/>
                </a:solidFill>
              </a:rPr>
              <a:t>GET and FET </a:t>
            </a:r>
            <a:r>
              <a:rPr lang="en-ZA" sz="2800" b="1" dirty="0" smtClean="0">
                <a:solidFill>
                  <a:srgbClr val="FF0000"/>
                </a:solidFill>
              </a:rPr>
              <a:t>Bands;</a:t>
            </a:r>
            <a:endParaRPr lang="en-ZA" sz="2800" b="1" dirty="0">
              <a:solidFill>
                <a:srgbClr val="FF0000"/>
              </a:solidFill>
            </a:endParaRPr>
          </a:p>
          <a:p>
            <a:pPr algn="just"/>
            <a:r>
              <a:rPr lang="en-ZA" sz="2800" dirty="0"/>
              <a:t>People argue that </a:t>
            </a:r>
            <a:r>
              <a:rPr lang="en-ZA" sz="2800" b="1" dirty="0">
                <a:solidFill>
                  <a:srgbClr val="FF0000"/>
                </a:solidFill>
              </a:rPr>
              <a:t>LO is studied differently in different schools</a:t>
            </a:r>
            <a:r>
              <a:rPr lang="en-ZA" sz="2800" dirty="0">
                <a:solidFill>
                  <a:srgbClr val="FF0000"/>
                </a:solidFill>
              </a:rPr>
              <a:t> </a:t>
            </a:r>
            <a:r>
              <a:rPr lang="en-ZA" sz="2800" dirty="0"/>
              <a:t>due to the </a:t>
            </a:r>
            <a:r>
              <a:rPr lang="en-ZA" sz="2800" dirty="0" smtClean="0"/>
              <a:t>inequalities in our different communities. </a:t>
            </a:r>
          </a:p>
          <a:p>
            <a:pPr algn="just"/>
            <a:r>
              <a:rPr lang="en-ZA" sz="2800" dirty="0" smtClean="0"/>
              <a:t>Former </a:t>
            </a:r>
            <a:r>
              <a:rPr lang="en-ZA" sz="2800" b="1" dirty="0">
                <a:solidFill>
                  <a:srgbClr val="FF0000"/>
                </a:solidFill>
              </a:rPr>
              <a:t>M</a:t>
            </a:r>
            <a:r>
              <a:rPr lang="en-ZA" sz="2800" b="1" dirty="0" smtClean="0">
                <a:solidFill>
                  <a:srgbClr val="FF0000"/>
                </a:solidFill>
              </a:rPr>
              <a:t>odel </a:t>
            </a:r>
            <a:r>
              <a:rPr lang="en-ZA" sz="2800" b="1" dirty="0">
                <a:solidFill>
                  <a:srgbClr val="FF0000"/>
                </a:solidFill>
              </a:rPr>
              <a:t>C school and private schools </a:t>
            </a:r>
            <a:r>
              <a:rPr lang="en-ZA" sz="2800" dirty="0"/>
              <a:t>are said to </a:t>
            </a:r>
            <a:r>
              <a:rPr lang="en-ZA" sz="2800" b="1" dirty="0">
                <a:solidFill>
                  <a:srgbClr val="FF0000"/>
                </a:solidFill>
              </a:rPr>
              <a:t>assign meaningful work</a:t>
            </a:r>
            <a:r>
              <a:rPr lang="en-ZA" sz="2800" b="1" dirty="0"/>
              <a:t> </a:t>
            </a:r>
            <a:r>
              <a:rPr lang="en-ZA" sz="2800" dirty="0"/>
              <a:t>that </a:t>
            </a:r>
            <a:r>
              <a:rPr lang="en-ZA" sz="2800" dirty="0" smtClean="0"/>
              <a:t>empowers </a:t>
            </a:r>
            <a:r>
              <a:rPr lang="en-ZA" sz="2800" dirty="0"/>
              <a:t>learners with certain competencies and empowering, life-changing skills; while the </a:t>
            </a:r>
            <a:r>
              <a:rPr lang="en-ZA" sz="2800" b="1" dirty="0">
                <a:solidFill>
                  <a:srgbClr val="FF0000"/>
                </a:solidFill>
              </a:rPr>
              <a:t>less affluent </a:t>
            </a:r>
            <a:r>
              <a:rPr lang="en-ZA" sz="2800" dirty="0"/>
              <a:t>schools </a:t>
            </a:r>
            <a:r>
              <a:rPr lang="en-ZA" sz="2800" b="1" dirty="0">
                <a:solidFill>
                  <a:srgbClr val="FF0000"/>
                </a:solidFill>
              </a:rPr>
              <a:t>cut </a:t>
            </a:r>
            <a:r>
              <a:rPr lang="en-ZA" sz="2800" b="1" dirty="0" smtClean="0">
                <a:solidFill>
                  <a:srgbClr val="FF0000"/>
                </a:solidFill>
              </a:rPr>
              <a:t>corners</a:t>
            </a:r>
            <a:r>
              <a:rPr lang="en-ZA" sz="2800" dirty="0" smtClean="0">
                <a:solidFill>
                  <a:srgbClr val="FF0000"/>
                </a:solidFill>
              </a:rPr>
              <a:t> </a:t>
            </a:r>
            <a:r>
              <a:rPr lang="en-ZA" sz="2800" dirty="0" smtClean="0"/>
              <a:t>due to </a:t>
            </a:r>
            <a:r>
              <a:rPr lang="en-ZA" sz="2800" b="1" dirty="0" smtClean="0">
                <a:solidFill>
                  <a:srgbClr val="FF0000"/>
                </a:solidFill>
              </a:rPr>
              <a:t>lack of resources</a:t>
            </a:r>
            <a:r>
              <a:rPr lang="en-ZA" sz="2800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25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6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6.7 SCENARIO </a:t>
            </a:r>
            <a:r>
              <a:rPr lang="en-Z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Cont…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/>
          <a:lstStyle/>
          <a:p>
            <a:pPr marL="0" indent="0" algn="just">
              <a:buNone/>
            </a:pPr>
            <a:r>
              <a:rPr lang="en-ZA" sz="2800" b="1" dirty="0" smtClean="0"/>
              <a:t>Implications of Scenario D for the Sector:</a:t>
            </a:r>
          </a:p>
          <a:p>
            <a:pPr algn="just"/>
            <a:r>
              <a:rPr lang="en-ZA" sz="2800" b="1" dirty="0" smtClean="0"/>
              <a:t>Decrease</a:t>
            </a:r>
            <a:r>
              <a:rPr lang="en-ZA" sz="2800" dirty="0" smtClean="0"/>
              <a:t> in notional time:</a:t>
            </a:r>
          </a:p>
          <a:p>
            <a:pPr lvl="1" algn="just"/>
            <a:r>
              <a:rPr lang="en-ZA" sz="2400" dirty="0" smtClean="0"/>
              <a:t>Intermediate phase </a:t>
            </a:r>
            <a:r>
              <a:rPr lang="en-ZA" sz="2400" b="1" dirty="0" smtClean="0">
                <a:solidFill>
                  <a:srgbClr val="FF0000"/>
                </a:solidFill>
              </a:rPr>
              <a:t>(2,5 hours)</a:t>
            </a:r>
          </a:p>
          <a:p>
            <a:pPr lvl="1" algn="just"/>
            <a:r>
              <a:rPr lang="en-ZA" sz="2400" dirty="0" smtClean="0"/>
              <a:t>Senior phase </a:t>
            </a:r>
            <a:r>
              <a:rPr lang="en-ZA" sz="2400" b="1" dirty="0" smtClean="0">
                <a:solidFill>
                  <a:srgbClr val="FF0000"/>
                </a:solidFill>
              </a:rPr>
              <a:t>(2hrs)</a:t>
            </a:r>
          </a:p>
          <a:p>
            <a:pPr algn="just"/>
            <a:r>
              <a:rPr lang="en-ZA" sz="2800" b="1" dirty="0">
                <a:solidFill>
                  <a:srgbClr val="FF0000"/>
                </a:solidFill>
              </a:rPr>
              <a:t>2 hour increase</a:t>
            </a:r>
            <a:r>
              <a:rPr lang="en-ZA" sz="2800" dirty="0"/>
              <a:t> in </a:t>
            </a:r>
            <a:r>
              <a:rPr lang="en-ZA" sz="2800" b="1" dirty="0">
                <a:solidFill>
                  <a:srgbClr val="FF0000"/>
                </a:solidFill>
              </a:rPr>
              <a:t>notional time </a:t>
            </a:r>
            <a:r>
              <a:rPr lang="en-ZA" sz="2800" dirty="0" smtClean="0"/>
              <a:t>in the FET Band;</a:t>
            </a:r>
            <a:endParaRPr lang="en-ZA" sz="2800" dirty="0"/>
          </a:p>
          <a:p>
            <a:pPr algn="just"/>
            <a:r>
              <a:rPr lang="en-ZA" sz="2800" dirty="0" smtClean="0"/>
              <a:t>Nullify </a:t>
            </a:r>
            <a:r>
              <a:rPr lang="en-ZA" sz="2800" b="1" dirty="0" smtClean="0">
                <a:solidFill>
                  <a:srgbClr val="FF0000"/>
                </a:solidFill>
              </a:rPr>
              <a:t>progress and investments </a:t>
            </a:r>
            <a:r>
              <a:rPr lang="en-ZA" sz="2800" dirty="0" smtClean="0"/>
              <a:t>made in </a:t>
            </a:r>
            <a:r>
              <a:rPr lang="en-ZA" sz="2800" b="1" dirty="0" smtClean="0">
                <a:solidFill>
                  <a:srgbClr val="FF0000"/>
                </a:solidFill>
              </a:rPr>
              <a:t>Life Orientation</a:t>
            </a:r>
            <a:r>
              <a:rPr lang="en-ZA" sz="2800" dirty="0" smtClean="0"/>
              <a:t>;</a:t>
            </a:r>
          </a:p>
          <a:p>
            <a:pPr algn="just"/>
            <a:r>
              <a:rPr lang="en-ZA" sz="2800" b="1" dirty="0">
                <a:solidFill>
                  <a:srgbClr val="FF0000"/>
                </a:solidFill>
              </a:rPr>
              <a:t>Budgetary implications </a:t>
            </a:r>
            <a:r>
              <a:rPr lang="en-ZA" sz="2800" dirty="0"/>
              <a:t>– LTSM; Teacher training,  HR </a:t>
            </a:r>
            <a:r>
              <a:rPr lang="en-ZA" sz="2800" dirty="0" smtClean="0"/>
              <a:t>Provision (employment </a:t>
            </a:r>
            <a:r>
              <a:rPr lang="en-ZA" sz="2800" dirty="0"/>
              <a:t>of more </a:t>
            </a:r>
            <a:r>
              <a:rPr lang="en-ZA" sz="2800" dirty="0" smtClean="0"/>
              <a:t>History teachers), </a:t>
            </a:r>
            <a:r>
              <a:rPr lang="en-ZA" sz="2800" dirty="0"/>
              <a:t>NSC marking </a:t>
            </a:r>
            <a:r>
              <a:rPr lang="en-ZA" sz="2800" dirty="0" smtClean="0"/>
              <a:t>processes, etc.</a:t>
            </a:r>
            <a:endParaRPr lang="en-ZA" sz="2800" dirty="0"/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endParaRPr lang="en-ZA" sz="2800" dirty="0" smtClean="0"/>
          </a:p>
          <a:p>
            <a:pPr marL="0" indent="0">
              <a:buNone/>
            </a:pPr>
            <a:endParaRPr lang="en-ZA" sz="2800" dirty="0" smtClean="0"/>
          </a:p>
          <a:p>
            <a:pPr marL="0" indent="0">
              <a:buNone/>
            </a:pPr>
            <a:endParaRPr lang="en-ZA" sz="2800" b="1" dirty="0"/>
          </a:p>
          <a:p>
            <a:endParaRPr lang="en-ZA" sz="2800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26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622038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9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301006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7.1 MTT KEY RECOMMENDATIONS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b="1" dirty="0" smtClean="0"/>
          </a:p>
          <a:p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7504" y="1528787"/>
            <a:ext cx="8812088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1200"/>
              </a:spcAft>
              <a:buFont typeface="Arial"/>
              <a:buChar char="•"/>
              <a:tabLst>
                <a:tab pos="540385" algn="l"/>
              </a:tabLst>
            </a:pP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History</a:t>
            </a:r>
            <a:r>
              <a:rPr lang="en-US" sz="2400" dirty="0">
                <a:ea typeface="Batang"/>
                <a:cs typeface="Arial"/>
              </a:rPr>
              <a:t> should be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made</a:t>
            </a:r>
            <a:r>
              <a:rPr lang="en-US" sz="2400" b="1" dirty="0">
                <a:ea typeface="Batang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compulsory</a:t>
            </a:r>
            <a:r>
              <a:rPr lang="en-US" sz="2400" b="1" dirty="0">
                <a:ea typeface="Batang"/>
                <a:cs typeface="Arial"/>
              </a:rPr>
              <a:t> </a:t>
            </a:r>
            <a:r>
              <a:rPr lang="en-US" sz="2400" dirty="0">
                <a:ea typeface="Batang"/>
                <a:cs typeface="Arial"/>
              </a:rPr>
              <a:t>at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FET</a:t>
            </a:r>
            <a:r>
              <a:rPr lang="en-US" sz="2400" dirty="0">
                <a:ea typeface="Batang"/>
                <a:cs typeface="Arial"/>
              </a:rPr>
              <a:t> band and should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replace Life Orientation (LO) </a:t>
            </a:r>
            <a:r>
              <a:rPr lang="en-US" sz="2400" dirty="0">
                <a:ea typeface="Batang"/>
                <a:cs typeface="Arial"/>
              </a:rPr>
              <a:t>as the </a:t>
            </a:r>
            <a:r>
              <a:rPr lang="en-US" sz="2400" b="1" dirty="0">
                <a:ea typeface="Batang"/>
                <a:cs typeface="Arial"/>
              </a:rPr>
              <a:t>4th fundamental subject</a:t>
            </a:r>
            <a:r>
              <a:rPr lang="en-US" sz="2400" dirty="0">
                <a:ea typeface="Batang"/>
                <a:cs typeface="Arial"/>
              </a:rPr>
              <a:t>;</a:t>
            </a:r>
            <a:endParaRPr lang="en-ZA" sz="2400" b="1" dirty="0">
              <a:ea typeface="Batang"/>
              <a:cs typeface="Times New Roman"/>
            </a:endParaRPr>
          </a:p>
          <a:p>
            <a:pPr marL="342900" indent="-342900" algn="just">
              <a:spcBef>
                <a:spcPts val="300"/>
              </a:spcBef>
              <a:spcAft>
                <a:spcPts val="1200"/>
              </a:spcAft>
              <a:buFont typeface="Arial"/>
              <a:buChar char="•"/>
              <a:tabLst>
                <a:tab pos="540385" algn="l"/>
              </a:tabLst>
            </a:pPr>
            <a:r>
              <a:rPr lang="en-US" sz="2400" b="1" dirty="0" smtClean="0">
                <a:solidFill>
                  <a:srgbClr val="FF0000"/>
                </a:solidFill>
                <a:ea typeface="Batang"/>
                <a:cs typeface="Arial"/>
              </a:rPr>
              <a:t>LO</a:t>
            </a:r>
            <a:r>
              <a:rPr lang="en-US" sz="2400" dirty="0" smtClean="0">
                <a:solidFill>
                  <a:srgbClr val="FF0000"/>
                </a:solidFill>
                <a:ea typeface="Batang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to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remain compulsory </a:t>
            </a:r>
            <a:r>
              <a:rPr lang="en-US" sz="2400" b="1" dirty="0" smtClean="0">
                <a:solidFill>
                  <a:srgbClr val="FF0000"/>
                </a:solidFill>
                <a:ea typeface="Batang"/>
                <a:cs typeface="Arial"/>
              </a:rPr>
              <a:t>up to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Grade 9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, and the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content</a:t>
            </a:r>
            <a:r>
              <a:rPr lang="en-US" sz="2400" dirty="0">
                <a:solidFill>
                  <a:srgbClr val="FF0000"/>
                </a:solidFill>
                <a:ea typeface="Batang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should be </a:t>
            </a:r>
            <a:r>
              <a:rPr lang="en-US" sz="2400" b="1" dirty="0" smtClean="0">
                <a:solidFill>
                  <a:srgbClr val="FF0000"/>
                </a:solidFill>
                <a:ea typeface="Batang"/>
                <a:cs typeface="Arial"/>
              </a:rPr>
              <a:t>strengthened</a:t>
            </a:r>
            <a:r>
              <a:rPr lang="en-US" sz="2400" dirty="0" smtClean="0">
                <a:solidFill>
                  <a:prstClr val="black"/>
                </a:solidFill>
                <a:ea typeface="Batang"/>
                <a:cs typeface="Arial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1200"/>
              </a:spcAft>
              <a:buFont typeface="Arial"/>
              <a:buChar char="•"/>
              <a:tabLst>
                <a:tab pos="540385" algn="l"/>
              </a:tabLst>
            </a:pP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LO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 to be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phased-out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 in the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FET band 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from 2023 (Gr10), 2024 (Gr11) and 2025 (Gr12</a:t>
            </a:r>
            <a:r>
              <a:rPr lang="en-US" sz="2400" dirty="0" smtClean="0">
                <a:solidFill>
                  <a:prstClr val="black"/>
                </a:solidFill>
                <a:ea typeface="Batang"/>
                <a:cs typeface="Arial"/>
              </a:rPr>
              <a:t>);</a:t>
            </a:r>
          </a:p>
          <a:p>
            <a:pPr marL="342900" indent="-342900" algn="just">
              <a:spcBef>
                <a:spcPts val="300"/>
              </a:spcBef>
              <a:spcAft>
                <a:spcPts val="1200"/>
              </a:spcAft>
              <a:buFont typeface="Arial"/>
              <a:buChar char="•"/>
              <a:tabLst>
                <a:tab pos="540385" algn="l"/>
              </a:tabLst>
            </a:pPr>
            <a:r>
              <a:rPr lang="en-US" sz="2400" dirty="0" smtClean="0">
                <a:solidFill>
                  <a:prstClr val="black"/>
                </a:solidFill>
                <a:ea typeface="Batang"/>
                <a:cs typeface="Arial"/>
              </a:rPr>
              <a:t>The 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DBE will have </a:t>
            </a:r>
            <a:r>
              <a:rPr lang="en-US" sz="2400" b="1" dirty="0" smtClean="0">
                <a:solidFill>
                  <a:srgbClr val="FF0000"/>
                </a:solidFill>
                <a:ea typeface="Batang"/>
                <a:cs typeface="Arial"/>
              </a:rPr>
              <a:t>5-6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years 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of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preparing the system</a:t>
            </a:r>
            <a:r>
              <a:rPr lang="en-US" sz="2400" b="1" dirty="0">
                <a:solidFill>
                  <a:prstClr val="black"/>
                </a:solidFill>
                <a:ea typeface="Batang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for the </a:t>
            </a:r>
            <a:r>
              <a:rPr lang="en-US" sz="2400" b="1" dirty="0">
                <a:solidFill>
                  <a:srgbClr val="FF0000"/>
                </a:solidFill>
                <a:ea typeface="Batang"/>
                <a:cs typeface="Arial"/>
              </a:rPr>
              <a:t>implementation</a:t>
            </a:r>
            <a:r>
              <a:rPr lang="en-US" sz="2400" dirty="0">
                <a:solidFill>
                  <a:prstClr val="black"/>
                </a:solidFill>
                <a:ea typeface="Batang"/>
                <a:cs typeface="Arial"/>
              </a:rPr>
              <a:t> of compulsory </a:t>
            </a:r>
            <a:r>
              <a:rPr lang="en-US" sz="2400" dirty="0" smtClean="0">
                <a:solidFill>
                  <a:prstClr val="black"/>
                </a:solidFill>
                <a:ea typeface="Batang"/>
                <a:cs typeface="Arial"/>
              </a:rPr>
              <a:t>History;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27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1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10344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7.1 </a:t>
            </a:r>
            <a:r>
              <a:rPr lang="en-Z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MTT RECOMMENDATIONS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47800"/>
            <a:ext cx="8781608" cy="4789512"/>
          </a:xfrm>
        </p:spPr>
        <p:txBody>
          <a:bodyPr/>
          <a:lstStyle/>
          <a:p>
            <a:pPr lvl="0" algn="just">
              <a:spcBef>
                <a:spcPts val="300"/>
              </a:spcBef>
              <a:spcAft>
                <a:spcPts val="0"/>
              </a:spcAft>
              <a:buFont typeface="Arial"/>
              <a:buChar char="•"/>
              <a:tabLst>
                <a:tab pos="540385" algn="l"/>
              </a:tabLst>
            </a:pPr>
            <a:r>
              <a:rPr lang="en-US" sz="2800" dirty="0">
                <a:ea typeface="Batang"/>
                <a:cs typeface="Arial"/>
              </a:rPr>
              <a:t>The </a:t>
            </a:r>
            <a:r>
              <a:rPr lang="en-US" sz="2800" b="1" dirty="0">
                <a:solidFill>
                  <a:srgbClr val="FF0000"/>
                </a:solidFill>
                <a:ea typeface="Batang"/>
                <a:cs typeface="Arial"/>
              </a:rPr>
              <a:t>notional time </a:t>
            </a:r>
            <a:r>
              <a:rPr lang="en-US" sz="2800" dirty="0">
                <a:ea typeface="Batang"/>
                <a:cs typeface="Arial"/>
              </a:rPr>
              <a:t>for Grades 10-12 will </a:t>
            </a:r>
            <a:r>
              <a:rPr lang="en-US" sz="2800" b="1" dirty="0" smtClean="0">
                <a:solidFill>
                  <a:srgbClr val="FF0000"/>
                </a:solidFill>
                <a:ea typeface="Batang"/>
                <a:cs typeface="Arial"/>
              </a:rPr>
              <a:t>increase</a:t>
            </a:r>
            <a:r>
              <a:rPr lang="en-US" sz="2800" dirty="0" smtClean="0">
                <a:ea typeface="Batang"/>
                <a:cs typeface="Arial"/>
              </a:rPr>
              <a:t> from </a:t>
            </a:r>
            <a:r>
              <a:rPr lang="en-US" sz="2800" b="1" dirty="0" smtClean="0">
                <a:solidFill>
                  <a:srgbClr val="FF0000"/>
                </a:solidFill>
                <a:ea typeface="Batang"/>
                <a:cs typeface="Arial"/>
              </a:rPr>
              <a:t>27.5 to 29.5 </a:t>
            </a:r>
            <a:r>
              <a:rPr lang="en-US" sz="2800" b="1" dirty="0">
                <a:solidFill>
                  <a:srgbClr val="FF0000"/>
                </a:solidFill>
                <a:ea typeface="Batang"/>
                <a:cs typeface="Arial"/>
              </a:rPr>
              <a:t>hours per </a:t>
            </a:r>
            <a:r>
              <a:rPr lang="en-US" sz="2800" b="1" dirty="0" smtClean="0">
                <a:solidFill>
                  <a:srgbClr val="FF0000"/>
                </a:solidFill>
                <a:ea typeface="Batang"/>
                <a:cs typeface="Arial"/>
              </a:rPr>
              <a:t>week</a:t>
            </a:r>
            <a:r>
              <a:rPr lang="en-US" sz="2800" dirty="0">
                <a:ea typeface="Batang"/>
                <a:cs typeface="Arial"/>
              </a:rPr>
              <a:t>;</a:t>
            </a:r>
            <a:endParaRPr lang="en-US" sz="2800" dirty="0" smtClean="0">
              <a:ea typeface="Batang"/>
              <a:cs typeface="Arial"/>
            </a:endParaRPr>
          </a:p>
          <a:p>
            <a:pPr lvl="0" algn="just">
              <a:spcBef>
                <a:spcPts val="300"/>
              </a:spcBef>
              <a:spcAft>
                <a:spcPts val="0"/>
              </a:spcAft>
              <a:buFont typeface="Arial"/>
              <a:buChar char="•"/>
              <a:tabLst>
                <a:tab pos="540385" algn="l"/>
              </a:tabLst>
            </a:pPr>
            <a:r>
              <a:rPr lang="en-US" sz="2800" b="1" dirty="0" smtClean="0">
                <a:solidFill>
                  <a:srgbClr val="FF0000"/>
                </a:solidFill>
                <a:ea typeface="Batang"/>
                <a:cs typeface="Arial"/>
              </a:rPr>
              <a:t>GET Social Sciences</a:t>
            </a:r>
            <a:r>
              <a:rPr lang="en-US" sz="2800" dirty="0" smtClean="0">
                <a:ea typeface="Batang"/>
                <a:cs typeface="Arial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ea typeface="Batang"/>
                <a:cs typeface="Arial"/>
              </a:rPr>
              <a:t>History</a:t>
            </a:r>
            <a:r>
              <a:rPr lang="en-US" sz="2800" dirty="0" smtClean="0">
                <a:ea typeface="Batang"/>
                <a:cs typeface="Arial"/>
              </a:rPr>
              <a:t> </a:t>
            </a:r>
            <a:r>
              <a:rPr lang="en-US" sz="2800" dirty="0">
                <a:ea typeface="Batang"/>
                <a:cs typeface="Arial"/>
              </a:rPr>
              <a:t>should be </a:t>
            </a:r>
            <a:r>
              <a:rPr lang="en-US" sz="2800" b="1" dirty="0" smtClean="0">
                <a:solidFill>
                  <a:srgbClr val="FF0000"/>
                </a:solidFill>
                <a:ea typeface="Batang"/>
                <a:cs typeface="Arial"/>
              </a:rPr>
              <a:t>separated</a:t>
            </a:r>
            <a:r>
              <a:rPr lang="en-US" sz="2800" dirty="0" smtClean="0">
                <a:ea typeface="Batang"/>
                <a:cs typeface="Arial"/>
              </a:rPr>
              <a:t> from </a:t>
            </a:r>
            <a:r>
              <a:rPr lang="en-US" sz="2800" b="1" dirty="0" smtClean="0">
                <a:solidFill>
                  <a:srgbClr val="FF0000"/>
                </a:solidFill>
                <a:ea typeface="Batang"/>
                <a:cs typeface="Arial"/>
              </a:rPr>
              <a:t>Geography</a:t>
            </a:r>
            <a:r>
              <a:rPr lang="en-US" sz="2800" dirty="0" smtClean="0">
                <a:ea typeface="Batang"/>
                <a:cs typeface="Arial"/>
              </a:rPr>
              <a:t> and be made </a:t>
            </a:r>
            <a:r>
              <a:rPr lang="en-US" sz="2800" dirty="0">
                <a:ea typeface="Batang"/>
                <a:cs typeface="Arial"/>
              </a:rPr>
              <a:t>a stand-alone </a:t>
            </a:r>
            <a:r>
              <a:rPr lang="en-US" sz="2800" dirty="0" smtClean="0">
                <a:ea typeface="Batang"/>
                <a:cs typeface="Arial"/>
              </a:rPr>
              <a:t>subject;</a:t>
            </a:r>
          </a:p>
          <a:p>
            <a:pPr lvl="0" algn="just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Realignment of Teacher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education </a:t>
            </a:r>
            <a:r>
              <a:rPr lang="en-US" sz="2800" dirty="0">
                <a:cs typeface="Arial" panose="020B0604020202020204" pitchFamily="34" charset="0"/>
              </a:rPr>
              <a:t>and development to ensure that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teachers are trained</a:t>
            </a:r>
            <a:r>
              <a:rPr lang="en-US" sz="2800" dirty="0">
                <a:cs typeface="Arial" panose="020B0604020202020204" pitchFamily="34" charset="0"/>
              </a:rPr>
              <a:t> in history, archaeology, historical anthropology, African Literature, Historical Linguistics, and an African language and methodology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  <a:endParaRPr lang="en-ZA" sz="28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28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4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Z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 PURPOSE</a:t>
            </a:r>
            <a:endParaRPr lang="en-ZA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3600"/>
            <a:ext cx="8784976" cy="2879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4000" dirty="0"/>
              <a:t>To </a:t>
            </a:r>
            <a:r>
              <a:rPr lang="en-US" sz="4000" dirty="0" smtClean="0"/>
              <a:t>present the </a:t>
            </a:r>
            <a:r>
              <a:rPr lang="en-US" sz="4000" b="1" dirty="0" smtClean="0"/>
              <a:t>Recommendations </a:t>
            </a:r>
            <a:r>
              <a:rPr lang="en-US" sz="4000" b="1" dirty="0"/>
              <a:t>of the Ministerial Task Team (MTT) </a:t>
            </a:r>
            <a:r>
              <a:rPr lang="en-US" sz="4000" b="1" dirty="0" smtClean="0"/>
              <a:t>on </a:t>
            </a:r>
            <a:r>
              <a:rPr lang="en-US" sz="4000" b="1" dirty="0"/>
              <a:t>History </a:t>
            </a:r>
            <a:r>
              <a:rPr lang="en-US" sz="4000" b="1" dirty="0" smtClean="0"/>
              <a:t>as a Compulsory Subject </a:t>
            </a:r>
            <a:r>
              <a:rPr lang="en-US" sz="4000" dirty="0" smtClean="0"/>
              <a:t>to the Portfolio </a:t>
            </a:r>
            <a:r>
              <a:rPr lang="en-US" sz="4000" dirty="0"/>
              <a:t>Committee on Education </a:t>
            </a:r>
            <a:r>
              <a:rPr lang="en-US" sz="4000" dirty="0" smtClean="0"/>
              <a:t>for </a:t>
            </a:r>
            <a:r>
              <a:rPr lang="en-US" sz="4000" b="1" dirty="0" smtClean="0"/>
              <a:t>discussion </a:t>
            </a:r>
            <a:r>
              <a:rPr lang="en-US" sz="4000" dirty="0" smtClean="0"/>
              <a:t>and</a:t>
            </a:r>
            <a:r>
              <a:rPr lang="en-US" sz="4000" b="1" dirty="0" smtClean="0"/>
              <a:t> further guidance.</a:t>
            </a:r>
            <a:endParaRPr lang="en-Z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8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7.1 MTT RECOMMENDATIONS Cont…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754563"/>
          </a:xfrm>
        </p:spPr>
        <p:txBody>
          <a:bodyPr/>
          <a:lstStyle/>
          <a:p>
            <a:pPr algn="just"/>
            <a:r>
              <a:rPr lang="en-ZA" sz="2800" dirty="0"/>
              <a:t>CAPS curriculum has serious limitations </a:t>
            </a:r>
            <a:r>
              <a:rPr lang="en-ZA" sz="2800" dirty="0" smtClean="0"/>
              <a:t>therefore, a </a:t>
            </a:r>
            <a:r>
              <a:rPr lang="en-ZA" sz="2800" b="1" dirty="0" smtClean="0">
                <a:solidFill>
                  <a:srgbClr val="FF0000"/>
                </a:solidFill>
              </a:rPr>
              <a:t>complete </a:t>
            </a:r>
            <a:r>
              <a:rPr lang="en-ZA" sz="2800" b="1" dirty="0">
                <a:solidFill>
                  <a:srgbClr val="FF0000"/>
                </a:solidFill>
              </a:rPr>
              <a:t>overhaul of CAPS</a:t>
            </a:r>
            <a:r>
              <a:rPr lang="en-ZA" sz="2800" dirty="0"/>
              <a:t> is required</a:t>
            </a:r>
            <a:r>
              <a:rPr lang="en-ZA" sz="2800" dirty="0" smtClean="0"/>
              <a:t>.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Africa </a:t>
            </a:r>
            <a:r>
              <a:rPr lang="en-US" sz="2800" b="1" dirty="0">
                <a:solidFill>
                  <a:srgbClr val="FF0000"/>
                </a:solidFill>
              </a:rPr>
              <a:t>centeredness </a:t>
            </a:r>
            <a:r>
              <a:rPr lang="en-US" sz="2800" dirty="0"/>
              <a:t>should become </a:t>
            </a:r>
            <a:r>
              <a:rPr lang="en-US" sz="2800" b="1" dirty="0">
                <a:solidFill>
                  <a:srgbClr val="FF0000"/>
                </a:solidFill>
              </a:rPr>
              <a:t>a principle </a:t>
            </a:r>
            <a:r>
              <a:rPr lang="en-US" sz="2800" dirty="0"/>
              <a:t>in revisiting the content. </a:t>
            </a:r>
            <a:endParaRPr lang="en-US" sz="2800" dirty="0" smtClean="0"/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Ancient </a:t>
            </a:r>
            <a:r>
              <a:rPr lang="en-US" sz="2800" b="1" dirty="0">
                <a:solidFill>
                  <a:srgbClr val="FF0000"/>
                </a:solidFill>
              </a:rPr>
              <a:t>history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pre-colonial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African history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should be brought into </a:t>
            </a:r>
            <a:r>
              <a:rPr lang="en-US" sz="2800" dirty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FET Band</a:t>
            </a:r>
            <a:r>
              <a:rPr lang="en-US" sz="2800" dirty="0" smtClean="0"/>
              <a:t>.</a:t>
            </a:r>
            <a:r>
              <a:rPr lang="en-ZA" sz="2800" b="1" dirty="0" smtClean="0"/>
              <a:t>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Assessment</a:t>
            </a:r>
            <a:r>
              <a:rPr lang="en-US" sz="2800" dirty="0"/>
              <a:t> in </a:t>
            </a:r>
            <a:r>
              <a:rPr lang="en-US" sz="2800" b="1" dirty="0">
                <a:solidFill>
                  <a:srgbClr val="FF0000"/>
                </a:solidFill>
              </a:rPr>
              <a:t>Grade 12 </a:t>
            </a:r>
            <a:r>
              <a:rPr lang="en-US" sz="2800" dirty="0"/>
              <a:t>should consist of </a:t>
            </a:r>
            <a:r>
              <a:rPr lang="en-US" sz="2800" b="1" dirty="0">
                <a:solidFill>
                  <a:srgbClr val="FF0000"/>
                </a:solidFill>
              </a:rPr>
              <a:t>two final examination papers: Paper 1</a:t>
            </a:r>
            <a:r>
              <a:rPr lang="en-US" sz="2800" dirty="0"/>
              <a:t> focusing on </a:t>
            </a:r>
            <a:r>
              <a:rPr lang="en-US" sz="2800" b="1" dirty="0">
                <a:solidFill>
                  <a:srgbClr val="FF0000"/>
                </a:solidFill>
              </a:rPr>
              <a:t>African History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including South African) </a:t>
            </a:r>
            <a:r>
              <a:rPr lang="en-US" sz="2800" dirty="0" smtClean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Paper 2</a:t>
            </a:r>
            <a:r>
              <a:rPr lang="en-US" sz="2800" dirty="0"/>
              <a:t> focusing on </a:t>
            </a:r>
            <a:r>
              <a:rPr lang="en-US" sz="2800" b="1" dirty="0" smtClean="0">
                <a:solidFill>
                  <a:srgbClr val="FF0000"/>
                </a:solidFill>
              </a:rPr>
              <a:t>World History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/>
              <a:t>or vice-versa;</a:t>
            </a:r>
          </a:p>
          <a:p>
            <a:endParaRPr lang="en-ZA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29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816"/>
            <a:ext cx="91440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7.1 MTT RECOMMENDATIONS Cont…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18648" cy="4281339"/>
          </a:xfrm>
        </p:spPr>
        <p:txBody>
          <a:bodyPr/>
          <a:lstStyle/>
          <a:p>
            <a:pPr lvl="0" algn="just"/>
            <a:r>
              <a:rPr lang="en-US" dirty="0" smtClean="0"/>
              <a:t>DBE </a:t>
            </a: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provide funding</a:t>
            </a:r>
            <a:r>
              <a:rPr lang="en-US" b="1" dirty="0"/>
              <a:t> </a:t>
            </a:r>
            <a:r>
              <a:rPr lang="en-US" dirty="0"/>
              <a:t>for prospective </a:t>
            </a:r>
            <a:r>
              <a:rPr lang="en-US" b="1" dirty="0">
                <a:solidFill>
                  <a:srgbClr val="FF0000"/>
                </a:solidFill>
              </a:rPr>
              <a:t>History teachers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through the </a:t>
            </a:r>
            <a:r>
              <a:rPr lang="en-US" b="1" dirty="0">
                <a:solidFill>
                  <a:srgbClr val="FF0000"/>
                </a:solidFill>
              </a:rPr>
              <a:t>Funza Lushaka Bursary </a:t>
            </a:r>
            <a:r>
              <a:rPr lang="en-US" b="1" dirty="0" smtClean="0">
                <a:solidFill>
                  <a:srgbClr val="FF0000"/>
                </a:solidFill>
              </a:rPr>
              <a:t>Scheme</a:t>
            </a:r>
            <a:r>
              <a:rPr lang="en-US" dirty="0" smtClean="0"/>
              <a:t>;</a:t>
            </a:r>
          </a:p>
          <a:p>
            <a:pPr algn="just"/>
            <a:r>
              <a:rPr lang="en-US" dirty="0">
                <a:cs typeface="Arial" panose="020B0604020202020204" pitchFamily="34" charset="0"/>
              </a:rPr>
              <a:t>DBE to note 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budgetary implications </a:t>
            </a:r>
            <a:r>
              <a:rPr lang="en-US" dirty="0">
                <a:cs typeface="Arial" panose="020B0604020202020204" pitchFamily="34" charset="0"/>
              </a:rPr>
              <a:t>of compulsory History in the FET related to 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capacity, teacher training, content alignment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textbooks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alignment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ZA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30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4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91600" cy="1602061"/>
          </a:xfrm>
        </p:spPr>
        <p:txBody>
          <a:bodyPr/>
          <a:lstStyle/>
          <a:p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8.1 IMPLICATIONS OF MTT RECOMMENDATIONS  FOR THE SECTOR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96300" cy="4572000"/>
          </a:xfrm>
        </p:spPr>
        <p:txBody>
          <a:bodyPr/>
          <a:lstStyle/>
          <a:p>
            <a:pPr algn="just"/>
            <a:r>
              <a:rPr lang="en-ZA" sz="3600" dirty="0" smtClean="0"/>
              <a:t>The number of </a:t>
            </a:r>
            <a:r>
              <a:rPr lang="en-ZA" sz="3600" b="1" dirty="0" smtClean="0">
                <a:solidFill>
                  <a:srgbClr val="FF0000"/>
                </a:solidFill>
              </a:rPr>
              <a:t>fundamental subjects </a:t>
            </a:r>
            <a:r>
              <a:rPr lang="en-ZA" sz="3600" dirty="0" smtClean="0"/>
              <a:t>in the FET will remain at </a:t>
            </a:r>
            <a:r>
              <a:rPr lang="en-ZA" sz="3600" b="1" dirty="0" smtClean="0">
                <a:solidFill>
                  <a:srgbClr val="FF0000"/>
                </a:solidFill>
              </a:rPr>
              <a:t>4</a:t>
            </a:r>
            <a:r>
              <a:rPr lang="en-ZA" sz="3600" dirty="0" smtClean="0"/>
              <a:t>;</a:t>
            </a:r>
          </a:p>
          <a:p>
            <a:pPr algn="just"/>
            <a:r>
              <a:rPr lang="en-ZA" sz="3600" b="1" dirty="0" smtClean="0">
                <a:solidFill>
                  <a:srgbClr val="FF0000"/>
                </a:solidFill>
              </a:rPr>
              <a:t>2 hour </a:t>
            </a:r>
            <a:r>
              <a:rPr lang="en-ZA" sz="3600" dirty="0" smtClean="0"/>
              <a:t>increase in </a:t>
            </a:r>
            <a:r>
              <a:rPr lang="en-ZA" sz="3600" b="1" dirty="0" smtClean="0">
                <a:solidFill>
                  <a:srgbClr val="FF0000"/>
                </a:solidFill>
              </a:rPr>
              <a:t>notional time </a:t>
            </a:r>
          </a:p>
          <a:p>
            <a:pPr algn="just"/>
            <a:r>
              <a:rPr lang="en-ZA" sz="3600" b="1" dirty="0">
                <a:solidFill>
                  <a:srgbClr val="FF0000"/>
                </a:solidFill>
              </a:rPr>
              <a:t>Budgetary implications </a:t>
            </a:r>
            <a:r>
              <a:rPr lang="en-ZA" sz="3600" dirty="0"/>
              <a:t>– </a:t>
            </a:r>
            <a:r>
              <a:rPr lang="en-ZA" sz="3600" dirty="0" smtClean="0"/>
              <a:t>LTSM; Teacher </a:t>
            </a:r>
            <a:r>
              <a:rPr lang="en-ZA" sz="3600" dirty="0"/>
              <a:t>training,  HR </a:t>
            </a:r>
            <a:r>
              <a:rPr lang="en-ZA" sz="3600" dirty="0" smtClean="0"/>
              <a:t>Provisioning (employment </a:t>
            </a:r>
            <a:r>
              <a:rPr lang="en-ZA" sz="3600" dirty="0"/>
              <a:t>of more </a:t>
            </a:r>
            <a:r>
              <a:rPr lang="en-ZA" sz="3600" dirty="0" smtClean="0"/>
              <a:t>History teachers), </a:t>
            </a:r>
            <a:r>
              <a:rPr lang="en-ZA" sz="3600" dirty="0"/>
              <a:t>NSC </a:t>
            </a:r>
            <a:r>
              <a:rPr lang="en-ZA" sz="3600" dirty="0" smtClean="0"/>
              <a:t>Marking </a:t>
            </a:r>
            <a:r>
              <a:rPr lang="en-ZA" sz="3600" dirty="0"/>
              <a:t>processes.</a:t>
            </a:r>
          </a:p>
          <a:p>
            <a:endParaRPr lang="en-ZA" sz="2800" dirty="0" smtClean="0"/>
          </a:p>
          <a:p>
            <a:endParaRPr lang="en-ZA" sz="2800" dirty="0" smtClean="0"/>
          </a:p>
          <a:p>
            <a:endParaRPr lang="en-ZA" sz="2800" dirty="0" smtClean="0"/>
          </a:p>
          <a:p>
            <a:pPr marL="0" indent="0">
              <a:buNone/>
            </a:pPr>
            <a:endParaRPr lang="en-ZA" sz="2800" dirty="0" smtClean="0"/>
          </a:p>
          <a:p>
            <a:endParaRPr lang="en-ZA" sz="2800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31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7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100392" cy="1152128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8.1 IMPLICATIONS OF MTT RECOMMENDATIONS  FOR THE </a:t>
            </a:r>
            <a:r>
              <a:rPr lang="en-Z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SECTOR </a:t>
            </a:r>
            <a:r>
              <a:rPr lang="en-ZA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</a:t>
            </a:r>
            <a:r>
              <a:rPr lang="en-Z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…</a:t>
            </a:r>
            <a:endParaRPr lang="en-Z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2451328"/>
              </p:ext>
            </p:extLst>
          </p:nvPr>
        </p:nvGraphicFramePr>
        <p:xfrm>
          <a:off x="-28011" y="1340769"/>
          <a:ext cx="9172010" cy="5517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7691"/>
                <a:gridCol w="1812751"/>
                <a:gridCol w="3281777"/>
                <a:gridCol w="1584176"/>
                <a:gridCol w="1115615"/>
              </a:tblGrid>
              <a:tr h="629094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Component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Objectives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Major Activities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Responsibility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Timeframe</a:t>
                      </a:r>
                      <a:endParaRPr lang="en-ZA" sz="1600" dirty="0"/>
                    </a:p>
                  </a:txBody>
                  <a:tcPr/>
                </a:tc>
              </a:tr>
              <a:tr h="1170498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Curriculum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ZA" sz="1400" dirty="0" smtClean="0"/>
                        <a:t>Ensure the introduction of Compulsory History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effectLst/>
                        </a:rPr>
                        <a:t>Re-appointment of the Ministerial Task Team (MTT);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/>
                        <a:t>Overhaul of History CAPS (Gr 4-12);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effectLst/>
                        </a:rPr>
                        <a:t>Orientation NTT</a:t>
                      </a:r>
                      <a:r>
                        <a:rPr lang="en-US" sz="1400" kern="1200" baseline="0" dirty="0" smtClean="0">
                          <a:effectLst/>
                        </a:rPr>
                        <a:t> and PTT </a:t>
                      </a:r>
                      <a:r>
                        <a:rPr lang="en-US" sz="1400" kern="1200" dirty="0" smtClean="0">
                          <a:effectLst/>
                        </a:rPr>
                        <a:t>on new History content.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DBE</a:t>
                      </a:r>
                      <a:r>
                        <a:rPr lang="en-ZA" sz="1400" baseline="0" dirty="0" smtClean="0"/>
                        <a:t> and the MTT</a:t>
                      </a:r>
                      <a:endParaRPr lang="en-Z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Aug</a:t>
                      </a:r>
                      <a:r>
                        <a:rPr lang="en-ZA" sz="1400" baseline="0" dirty="0" smtClean="0"/>
                        <a:t> 2018-</a:t>
                      </a:r>
                    </a:p>
                    <a:p>
                      <a:r>
                        <a:rPr lang="en-ZA" sz="1400" baseline="0" dirty="0" smtClean="0"/>
                        <a:t>Sep 2022</a:t>
                      </a:r>
                      <a:endParaRPr lang="en-ZA" sz="1400" dirty="0"/>
                    </a:p>
                  </a:txBody>
                  <a:tcPr/>
                </a:tc>
              </a:tr>
              <a:tr h="1386117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Examinations and</a:t>
                      </a:r>
                      <a:r>
                        <a:rPr lang="en-ZA" sz="1400" b="1" baseline="0" dirty="0" smtClean="0">
                          <a:solidFill>
                            <a:srgbClr val="FF0000"/>
                          </a:solidFill>
                        </a:rPr>
                        <a:t> Assessment</a:t>
                      </a:r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lvl="0" indent="-93663" algn="l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/>
                        <a:t>Preparing</a:t>
                      </a:r>
                      <a:r>
                        <a:rPr lang="en-ZA" sz="1400" baseline="0" dirty="0" smtClean="0"/>
                        <a:t> the system for the introduction of new subjects (History)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/>
                        <a:t>Grade 10,</a:t>
                      </a:r>
                      <a:r>
                        <a:rPr lang="en-ZA" sz="1400" baseline="0" dirty="0" smtClean="0"/>
                        <a:t> 11 and 12 </a:t>
                      </a:r>
                      <a:r>
                        <a:rPr lang="en-ZA" sz="1400" dirty="0" smtClean="0"/>
                        <a:t>exemplars for History;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dirty="0" smtClean="0"/>
                        <a:t>Printing, Packing, Storage and distribution of question papers;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dirty="0" smtClean="0"/>
                        <a:t>Marker  recruitment,</a:t>
                      </a:r>
                      <a:r>
                        <a:rPr lang="en-ZA" sz="1400" baseline="0" dirty="0" smtClean="0"/>
                        <a:t> </a:t>
                      </a:r>
                      <a:r>
                        <a:rPr lang="en-ZA" sz="1400" dirty="0" smtClean="0"/>
                        <a:t>selection and appointment.</a:t>
                      </a:r>
                      <a:r>
                        <a:rPr lang="en-ZA" sz="1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DBE</a:t>
                      </a:r>
                      <a:r>
                        <a:rPr lang="en-ZA" sz="1400" baseline="0" dirty="0" smtClean="0"/>
                        <a:t>  and </a:t>
                      </a:r>
                      <a:r>
                        <a:rPr lang="en-ZA" sz="1400" dirty="0" smtClean="0"/>
                        <a:t> PEDs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2022</a:t>
                      </a:r>
                      <a:r>
                        <a:rPr lang="en-ZA" sz="1400" baseline="0" dirty="0" smtClean="0"/>
                        <a:t> – 2025</a:t>
                      </a:r>
                      <a:endParaRPr lang="en-ZA" sz="1400" dirty="0"/>
                    </a:p>
                  </a:txBody>
                  <a:tcPr/>
                </a:tc>
              </a:tr>
              <a:tr h="11704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LTSM</a:t>
                      </a:r>
                      <a:endParaRPr lang="en-ZA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provide   suitable material for Grades 4 to 12 Compulsory History textbooks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kern="1200" baseline="0" dirty="0" smtClean="0"/>
                        <a:t>Screening, re-screening and signing off  of Grades 4-12 textbooks</a:t>
                      </a:r>
                      <a:endParaRPr lang="en-ZA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ZA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DBE</a:t>
                      </a:r>
                      <a:r>
                        <a:rPr lang="en-ZA" sz="1400" baseline="0" dirty="0" smtClean="0"/>
                        <a:t>  and </a:t>
                      </a:r>
                      <a:r>
                        <a:rPr lang="en-ZA" sz="1400" dirty="0" smtClean="0"/>
                        <a:t> PEDs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aseline="0" dirty="0" smtClean="0"/>
                        <a:t>, HEIs and NGOs</a:t>
                      </a:r>
                      <a:endParaRPr lang="en-ZA" sz="1400" dirty="0" smtClean="0"/>
                    </a:p>
                    <a:p>
                      <a:endParaRPr lang="en-ZA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April 2020</a:t>
                      </a:r>
                      <a:r>
                        <a:rPr lang="en-ZA" sz="1400" baseline="0" dirty="0" smtClean="0"/>
                        <a:t> – November 2022</a:t>
                      </a:r>
                      <a:endParaRPr lang="en-ZA" sz="1400" dirty="0" smtClean="0"/>
                    </a:p>
                    <a:p>
                      <a:endParaRPr lang="en-ZA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6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rgbClr val="FF0000"/>
                          </a:solidFill>
                        </a:rPr>
                        <a:t>Teacher</a:t>
                      </a:r>
                      <a:r>
                        <a:rPr lang="en-ZA" sz="1400" b="1" baseline="0" dirty="0" smtClean="0">
                          <a:solidFill>
                            <a:srgbClr val="FF0000"/>
                          </a:solidFill>
                        </a:rPr>
                        <a:t> Development (IPET &amp; CPTD)</a:t>
                      </a:r>
                      <a:endParaRPr lang="en-ZA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lvl="0" indent="-93663" algn="l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 smtClean="0"/>
                        <a:t>To ensure upskilling; reskilling of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baseline="0" dirty="0" smtClean="0"/>
                        <a:t>Conduct teacher training sessions (CPTD);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baseline="0" dirty="0" smtClean="0"/>
                        <a:t>Identify new skills and content for TD programmes (IPET)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PEDs</a:t>
                      </a:r>
                    </a:p>
                    <a:p>
                      <a:endParaRPr lang="en-Z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Sep</a:t>
                      </a:r>
                      <a:r>
                        <a:rPr lang="en-ZA" sz="1400" baseline="0" dirty="0" smtClean="0">
                          <a:effectLst/>
                        </a:rPr>
                        <a:t> </a:t>
                      </a:r>
                      <a:r>
                        <a:rPr lang="en-ZA" sz="1400" dirty="0" smtClean="0">
                          <a:effectLst/>
                        </a:rPr>
                        <a:t>2018 -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Sep 2022</a:t>
                      </a:r>
                      <a:endParaRPr lang="en-Z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994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992888" cy="1210539"/>
          </a:xfrm>
        </p:spPr>
        <p:txBody>
          <a:bodyPr/>
          <a:lstStyle/>
          <a:p>
            <a:r>
              <a:rPr lang="en-Z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8.1 IMPLICATIONS OF MTT RECOMMENDATIONS  FOR THE SECTOR </a:t>
            </a:r>
            <a:r>
              <a:rPr lang="en-ZA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</a:t>
            </a:r>
            <a:r>
              <a:rPr lang="en-Z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…</a:t>
            </a:r>
            <a:endParaRPr lang="en-Z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8606872"/>
              </p:ext>
            </p:extLst>
          </p:nvPr>
        </p:nvGraphicFramePr>
        <p:xfrm>
          <a:off x="35496" y="1556792"/>
          <a:ext cx="9036496" cy="4392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304256"/>
                <a:gridCol w="2736304"/>
                <a:gridCol w="1512168"/>
                <a:gridCol w="1115616"/>
              </a:tblGrid>
              <a:tr h="80792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Component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Objectives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Major Activities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Responsibility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Timeframe</a:t>
                      </a:r>
                      <a:endParaRPr lang="en-ZA" sz="1600" dirty="0"/>
                    </a:p>
                  </a:txBody>
                  <a:tcPr/>
                </a:tc>
              </a:tr>
              <a:tr h="2144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Human Resources</a:t>
                      </a:r>
                    </a:p>
                    <a:p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effectLst/>
                        </a:rPr>
                        <a:t>Develop a Plan for sourcing of additional educators (supply),</a:t>
                      </a:r>
                    </a:p>
                    <a:p>
                      <a:pPr marL="93663" indent="-9366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effectLst/>
                        </a:rPr>
                        <a:t>Develop Guidelines to facilitate recruitment, deployment and placement of history teachers and monitor placement</a:t>
                      </a: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effectLst/>
                        </a:rPr>
                        <a:t>Engage with relevant stakeholders</a:t>
                      </a:r>
                    </a:p>
                    <a:p>
                      <a:pPr marL="93663" indent="-9366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effectLst/>
                        </a:rPr>
                        <a:t>Consolidate databases of potential sources into one source</a:t>
                      </a:r>
                    </a:p>
                    <a:p>
                      <a:pPr marL="93663" indent="-9366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effectLst/>
                        </a:rPr>
                        <a:t>Support placement of History teachers in PEDs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endParaRPr lang="en-Z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effectLst/>
                        </a:rPr>
                        <a:t>EHRPM working with    </a:t>
                      </a:r>
                      <a:r>
                        <a:rPr lang="en-ZA" sz="1400" baseline="0" dirty="0" smtClean="0">
                          <a:effectLst/>
                        </a:rPr>
                        <a:t>   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93663" algn="l"/>
                        </a:tabLst>
                      </a:pPr>
                      <a:r>
                        <a:rPr lang="en-ZA" sz="1400" baseline="0" dirty="0" smtClean="0">
                          <a:effectLst/>
                        </a:rPr>
                        <a:t>   </a:t>
                      </a:r>
                      <a:r>
                        <a:rPr lang="en-ZA" sz="1400" dirty="0" smtClean="0">
                          <a:effectLst/>
                        </a:rPr>
                        <a:t>ITE and PEDs</a:t>
                      </a:r>
                    </a:p>
                    <a:p>
                      <a:endParaRPr lang="en-Z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September-2018 -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January 2020 onwards</a:t>
                      </a: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</a:tr>
              <a:tr h="1438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EMGD</a:t>
                      </a:r>
                    </a:p>
                    <a:p>
                      <a:endParaRPr lang="en-ZA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kern="1200" dirty="0" smtClean="0">
                          <a:effectLst/>
                        </a:rPr>
                        <a:t>To train </a:t>
                      </a:r>
                      <a:r>
                        <a:rPr lang="en-US" sz="1400" kern="1200" dirty="0" smtClean="0">
                          <a:effectLst/>
                        </a:rPr>
                        <a:t>School Management Team</a:t>
                      </a:r>
                      <a:r>
                        <a:rPr lang="en-ZA" sz="1400" kern="1200" dirty="0" smtClean="0">
                          <a:effectLst/>
                        </a:rPr>
                        <a:t>s on the management and implementation of compulsory History in schools.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Redeploy teaching staff accordingly</a:t>
                      </a:r>
                      <a:endParaRPr lang="en-ZA" sz="1400" dirty="0" smtClean="0">
                        <a:effectLst/>
                      </a:endParaRPr>
                    </a:p>
                    <a:p>
                      <a:pPr marL="93663" lvl="0" indent="-9366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</a:rPr>
                        <a:t>Conduct information sharing sessions with SGBs</a:t>
                      </a:r>
                      <a:endParaRPr lang="en-ZA" sz="1400" dirty="0" smtClean="0">
                        <a:effectLst/>
                      </a:endParaRPr>
                    </a:p>
                    <a:p>
                      <a:pPr marL="87313" lvl="0" indent="-87313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</a:rPr>
                        <a:t> Conduct information sharing</a:t>
                      </a:r>
                      <a:endParaRPr lang="en-ZA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School Management </a:t>
                      </a:r>
                      <a:r>
                        <a:rPr lang="en-US" sz="1400" kern="1200" dirty="0" smtClean="0">
                          <a:effectLst/>
                        </a:rPr>
                        <a:t>Team</a:t>
                      </a: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ZA" sz="1400" kern="12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r>
                        <a:rPr lang="en-US" sz="1400" kern="1200" dirty="0" smtClean="0">
                          <a:effectLst/>
                        </a:rPr>
                        <a:t>SGB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 months before implementation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33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6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942628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84096" cy="526767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ZA" sz="2800" b="1" dirty="0">
                <a:solidFill>
                  <a:srgbClr val="FF0000"/>
                </a:solidFill>
              </a:rPr>
              <a:t>Re-appointment of  </a:t>
            </a:r>
            <a:r>
              <a:rPr lang="en-ZA" sz="2800" dirty="0"/>
              <a:t>the History MTT to conclude the development of the revised History content.  </a:t>
            </a:r>
          </a:p>
          <a:p>
            <a:pPr algn="just">
              <a:buFont typeface="Wingdings" pitchFamily="2" charset="2"/>
              <a:buChar char="ü"/>
            </a:pPr>
            <a:r>
              <a:rPr lang="en-ZA" sz="2800" b="1" dirty="0" smtClean="0">
                <a:solidFill>
                  <a:srgbClr val="FF0000"/>
                </a:solidFill>
              </a:rPr>
              <a:t>Present and share </a:t>
            </a:r>
            <a:r>
              <a:rPr lang="en-ZA" sz="2800" dirty="0" smtClean="0"/>
              <a:t>the MTT History Report with different </a:t>
            </a:r>
            <a:r>
              <a:rPr lang="en-ZA" sz="2800" b="1" dirty="0" smtClean="0">
                <a:solidFill>
                  <a:srgbClr val="FF0000"/>
                </a:solidFill>
              </a:rPr>
              <a:t>stakeholders, the wider public and social partners </a:t>
            </a:r>
            <a:r>
              <a:rPr lang="en-ZA" sz="2800" dirty="0" smtClean="0"/>
              <a:t>with a view of obtaining further inputs and implications on the recommendations of the MTT;</a:t>
            </a:r>
          </a:p>
          <a:p>
            <a:pPr algn="just">
              <a:buFont typeface="Wingdings" pitchFamily="2" charset="2"/>
              <a:buChar char="ü"/>
            </a:pPr>
            <a:r>
              <a:rPr lang="en-ZA" sz="2800" dirty="0" smtClean="0"/>
              <a:t>Established an </a:t>
            </a:r>
            <a:r>
              <a:rPr lang="en-ZA" sz="2800" b="1" dirty="0" smtClean="0">
                <a:solidFill>
                  <a:srgbClr val="FF0000"/>
                </a:solidFill>
              </a:rPr>
              <a:t>inter-branch team </a:t>
            </a:r>
            <a:r>
              <a:rPr lang="en-ZA" sz="2800" dirty="0" smtClean="0"/>
              <a:t>to evaluate the implications of the various scenarios above for the Sector;</a:t>
            </a:r>
          </a:p>
          <a:p>
            <a:pPr algn="just">
              <a:buFont typeface="Wingdings" pitchFamily="2" charset="2"/>
              <a:buChar char="ü"/>
            </a:pPr>
            <a:r>
              <a:rPr lang="en-ZA" sz="2800" dirty="0" smtClean="0"/>
              <a:t>Consult the </a:t>
            </a:r>
            <a:r>
              <a:rPr lang="en-ZA" sz="2800" b="1" dirty="0" smtClean="0">
                <a:solidFill>
                  <a:srgbClr val="FF0000"/>
                </a:solidFill>
              </a:rPr>
              <a:t>Basic </a:t>
            </a:r>
            <a:r>
              <a:rPr lang="en-ZA" sz="2800" b="1" dirty="0">
                <a:solidFill>
                  <a:srgbClr val="FF0000"/>
                </a:solidFill>
              </a:rPr>
              <a:t>Education </a:t>
            </a:r>
            <a:r>
              <a:rPr lang="en-ZA" sz="2800" b="1" dirty="0" smtClean="0">
                <a:solidFill>
                  <a:srgbClr val="FF0000"/>
                </a:solidFill>
              </a:rPr>
              <a:t>Sector </a:t>
            </a:r>
            <a:r>
              <a:rPr lang="en-ZA" sz="2800" dirty="0" smtClean="0"/>
              <a:t>on the recommendations.</a:t>
            </a:r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34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8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100392" cy="1143000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9.2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</a:t>
            </a:r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STEPS: PROCESS </a:t>
            </a:r>
            <a:b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FOR CONSULTATIONS</a:t>
            </a:r>
            <a:endParaRPr lang="en-ZA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8193148"/>
              </p:ext>
            </p:extLst>
          </p:nvPr>
        </p:nvGraphicFramePr>
        <p:xfrm>
          <a:off x="0" y="1422068"/>
          <a:ext cx="9144000" cy="54403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3688"/>
                <a:gridCol w="3780312"/>
              </a:tblGrid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effectLst/>
                          <a:latin typeface="Arial"/>
                          <a:ea typeface="Times New Roman"/>
                        </a:rPr>
                        <a:t>STAKEHOLDER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effectLst/>
                          <a:latin typeface="Arial"/>
                          <a:ea typeface="Times New Roman"/>
                        </a:rPr>
                        <a:t>DATE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DBE Branches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19 June and 3 July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Teacher Union Principals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29 June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District Directors Meeting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4-6 July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CEM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19 July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TDCM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23-25 July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effectLst/>
                          <a:latin typeface="Arial"/>
                          <a:ea typeface="Times New Roman"/>
                        </a:rPr>
                        <a:t>Teacher Unions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26 September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5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Subject Committee </a:t>
                      </a:r>
                      <a:r>
                        <a:rPr lang="en-ZA" sz="1600" b="1" kern="1200" dirty="0" smtClean="0">
                          <a:effectLst/>
                          <a:latin typeface="Arial"/>
                          <a:ea typeface="Times New Roman"/>
                        </a:rPr>
                        <a:t>Meetings</a:t>
                      </a:r>
                      <a:r>
                        <a:rPr lang="en-ZA" sz="1600" b="1" kern="1200" baseline="0" dirty="0" smtClean="0">
                          <a:effectLst/>
                          <a:latin typeface="Arial"/>
                          <a:ea typeface="Times New Roman"/>
                        </a:rPr>
                        <a:t> (</a:t>
                      </a:r>
                      <a:r>
                        <a:rPr lang="en-ZA" sz="1600" b="1" kern="1200" dirty="0" smtClean="0">
                          <a:effectLst/>
                          <a:latin typeface="Arial"/>
                          <a:ea typeface="Times New Roman"/>
                        </a:rPr>
                        <a:t>Social Sciences, History, Life Orientation)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3-13 September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Inter-provincial Meeting </a:t>
                      </a:r>
                      <a:r>
                        <a:rPr lang="en-ZA" sz="1600" b="1" kern="1200" dirty="0" smtClean="0">
                          <a:effectLst/>
                          <a:latin typeface="Arial"/>
                          <a:ea typeface="Times New Roman"/>
                        </a:rPr>
                        <a:t>(EMGD)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24 August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Principals and SGBs/ SAPA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4 September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 smtClean="0">
                          <a:effectLst/>
                          <a:latin typeface="Arial"/>
                          <a:ea typeface="Times New Roman"/>
                        </a:rPr>
                        <a:t>National Consultative Forum </a:t>
                      </a: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(SGB)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5 September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Deans Forum and DHET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6 August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Quality Councils &amp; </a:t>
                      </a:r>
                      <a:r>
                        <a:rPr lang="en-ZA" sz="1600" b="1" kern="1200" dirty="0" smtClean="0">
                          <a:effectLst/>
                          <a:latin typeface="Arial"/>
                          <a:ea typeface="Times New Roman"/>
                        </a:rPr>
                        <a:t>SAQA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effectLst/>
                          <a:latin typeface="Arial"/>
                          <a:ea typeface="Times New Roman"/>
                        </a:rPr>
                        <a:t>28-29 August 2018</a:t>
                      </a:r>
                      <a:endParaRPr lang="en-Z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60432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398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4860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/>
              <a:t>It is recommended that </a:t>
            </a:r>
            <a:r>
              <a:rPr lang="en-US" sz="3600" dirty="0" smtClean="0"/>
              <a:t>the Portfolio Committee on Basic Education </a:t>
            </a:r>
            <a:r>
              <a:rPr lang="en-US" sz="3600" b="1" dirty="0" smtClean="0"/>
              <a:t>discusses</a:t>
            </a:r>
            <a:r>
              <a:rPr lang="en-US" sz="3600" dirty="0" smtClean="0"/>
              <a:t> </a:t>
            </a:r>
            <a:r>
              <a:rPr lang="en-US" sz="3600" dirty="0"/>
              <a:t>the </a:t>
            </a:r>
            <a:r>
              <a:rPr lang="en-ZA" sz="3600" b="1" dirty="0" smtClean="0"/>
              <a:t>recommendations </a:t>
            </a:r>
            <a:r>
              <a:rPr lang="en-ZA" sz="3600" dirty="0"/>
              <a:t>of the Ministerial Task Team report on History and </a:t>
            </a:r>
            <a:r>
              <a:rPr lang="en-ZA" sz="3600" b="1" dirty="0"/>
              <a:t>provide further guidance</a:t>
            </a:r>
            <a:r>
              <a:rPr lang="en-ZA" sz="3600" dirty="0"/>
              <a:t>. </a:t>
            </a:r>
            <a:endParaRPr lang="en-ZA" sz="3600" b="1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36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0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1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59" y="381000"/>
            <a:ext cx="82296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NATIONAL DEVELOPMENT PLAN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59" y="1189206"/>
            <a:ext cx="8382000" cy="4953000"/>
          </a:xfrm>
        </p:spPr>
        <p:txBody>
          <a:bodyPr/>
          <a:lstStyle/>
          <a:p>
            <a:pPr marL="0" indent="0" algn="just">
              <a:buNone/>
            </a:pP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ZA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n-ZA" sz="3600" i="1" dirty="0">
                <a:latin typeface="Arial" panose="020B0604020202020204" pitchFamily="34" charset="0"/>
                <a:cs typeface="Arial" panose="020B0604020202020204" pitchFamily="34" charset="0"/>
              </a:rPr>
              <a:t>, heritage and culture are important for understanding the </a:t>
            </a:r>
            <a:r>
              <a:rPr lang="en-Z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ZA" sz="3600" i="1" dirty="0">
                <a:latin typeface="Arial" panose="020B0604020202020204" pitchFamily="34" charset="0"/>
                <a:cs typeface="Arial" panose="020B0604020202020204" pitchFamily="34" charset="0"/>
              </a:rPr>
              <a:t>, analysing the </a:t>
            </a:r>
            <a:r>
              <a:rPr lang="en-Z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presen</a:t>
            </a:r>
            <a:r>
              <a:rPr lang="en-ZA" sz="3600" i="1" dirty="0">
                <a:latin typeface="Arial" panose="020B0604020202020204" pitchFamily="34" charset="0"/>
                <a:cs typeface="Arial" panose="020B0604020202020204" pitchFamily="34" charset="0"/>
              </a:rPr>
              <a:t>t and planning for the </a:t>
            </a:r>
            <a:r>
              <a:rPr lang="en-Z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ZA" sz="3600" i="1" dirty="0">
                <a:latin typeface="Arial" panose="020B0604020202020204" pitchFamily="34" charset="0"/>
                <a:cs typeface="Arial" panose="020B0604020202020204" pitchFamily="34" charset="0"/>
              </a:rPr>
              <a:t>. They foster social understanding and cohesion, which is important for social and economic stability and growth. </a:t>
            </a:r>
            <a:endParaRPr lang="en-ZA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(</a:t>
            </a:r>
            <a:r>
              <a:rPr lang="en-Z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NDP p304, 2030)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800" dirty="0" smtClean="0"/>
          </a:p>
          <a:p>
            <a:pPr marL="0" indent="0" algn="just">
              <a:buNone/>
            </a:pPr>
            <a:r>
              <a:rPr lang="en-ZA" sz="2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37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45"/>
            <a:ext cx="8287072" cy="795184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 BACKGROUND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6029"/>
            <a:ext cx="9036496" cy="5745480"/>
          </a:xfrm>
        </p:spPr>
        <p:txBody>
          <a:bodyPr/>
          <a:lstStyle/>
          <a:p>
            <a:pPr algn="just"/>
            <a:r>
              <a:rPr lang="en-US" sz="3000" dirty="0"/>
              <a:t>The History MTT was appointed on </a:t>
            </a:r>
            <a:r>
              <a:rPr lang="en-US" sz="3000" b="1" dirty="0">
                <a:solidFill>
                  <a:srgbClr val="FF0000"/>
                </a:solidFill>
              </a:rPr>
              <a:t>04 June 2015 </a:t>
            </a:r>
            <a:r>
              <a:rPr lang="en-US" sz="3000" dirty="0"/>
              <a:t>to advise the Minister on </a:t>
            </a:r>
            <a:r>
              <a:rPr lang="en-US" sz="3000" b="1" dirty="0">
                <a:solidFill>
                  <a:srgbClr val="FF0000"/>
                </a:solidFill>
              </a:rPr>
              <a:t>the possibility of offering History as a compulsory</a:t>
            </a:r>
            <a:r>
              <a:rPr lang="en-US" sz="3000" dirty="0"/>
              <a:t> subject in Further </a:t>
            </a:r>
            <a:r>
              <a:rPr lang="en-US" sz="3000" dirty="0" smtClean="0"/>
              <a:t>Education </a:t>
            </a:r>
            <a:r>
              <a:rPr lang="en-US" sz="3000" dirty="0"/>
              <a:t>and Training (FET) </a:t>
            </a:r>
            <a:r>
              <a:rPr lang="en-US" sz="3000" dirty="0" smtClean="0"/>
              <a:t>Band (Grades 10-12.</a:t>
            </a:r>
          </a:p>
          <a:p>
            <a:pPr algn="just"/>
            <a:r>
              <a:rPr lang="en-US" sz="3000" dirty="0" smtClean="0"/>
              <a:t>A Ministerial round-table discussion on History was held at the DBE in </a:t>
            </a:r>
            <a:r>
              <a:rPr lang="en-US" sz="3000" b="1" dirty="0" smtClean="0">
                <a:solidFill>
                  <a:srgbClr val="FF0000"/>
                </a:solidFill>
              </a:rPr>
              <a:t>December 2015</a:t>
            </a:r>
            <a:r>
              <a:rPr lang="en-US" sz="3000" dirty="0" smtClean="0"/>
              <a:t>, where the MTT was </a:t>
            </a:r>
            <a:r>
              <a:rPr lang="en-US" sz="3000" b="1" dirty="0" smtClean="0">
                <a:solidFill>
                  <a:srgbClr val="FF0000"/>
                </a:solidFill>
              </a:rPr>
              <a:t>introduced to the public </a:t>
            </a:r>
            <a:r>
              <a:rPr lang="en-US" sz="3000" dirty="0" smtClean="0"/>
              <a:t>for the first  time. </a:t>
            </a:r>
            <a:endParaRPr lang="en-ZA" sz="3000" dirty="0"/>
          </a:p>
          <a:p>
            <a:pPr algn="just"/>
            <a:r>
              <a:rPr lang="en-US" sz="3000" dirty="0" smtClean="0"/>
              <a:t>The team started </a:t>
            </a:r>
            <a:r>
              <a:rPr lang="en-US" sz="3000" dirty="0"/>
              <a:t>their work in </a:t>
            </a:r>
            <a:r>
              <a:rPr lang="en-US" sz="3000" b="1" dirty="0">
                <a:solidFill>
                  <a:srgbClr val="FF0000"/>
                </a:solidFill>
              </a:rPr>
              <a:t>March 2016 </a:t>
            </a:r>
            <a:r>
              <a:rPr lang="en-US" sz="3000" dirty="0"/>
              <a:t>and </a:t>
            </a:r>
            <a:r>
              <a:rPr lang="en-US" sz="3000" dirty="0" smtClean="0"/>
              <a:t>completed it in </a:t>
            </a:r>
            <a:r>
              <a:rPr lang="en-US" sz="3000" b="1" dirty="0">
                <a:solidFill>
                  <a:srgbClr val="FF0000"/>
                </a:solidFill>
              </a:rPr>
              <a:t>December </a:t>
            </a:r>
            <a:r>
              <a:rPr lang="en-US" sz="3000" b="1" dirty="0" smtClean="0">
                <a:solidFill>
                  <a:srgbClr val="FF0000"/>
                </a:solidFill>
              </a:rPr>
              <a:t>2017</a:t>
            </a:r>
            <a:r>
              <a:rPr lang="en-US" sz="3000" dirty="0"/>
              <a:t>. </a:t>
            </a:r>
            <a:endParaRPr lang="en-ZA" sz="3000" b="1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9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0" y="116632"/>
            <a:ext cx="9144000" cy="1143000"/>
          </a:xfrm>
        </p:spPr>
        <p:txBody>
          <a:bodyPr/>
          <a:lstStyle/>
          <a:p>
            <a:r>
              <a:rPr lang="en-Z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 </a:t>
            </a:r>
            <a:r>
              <a:rPr lang="en-Z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TERMS OF 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34400" cy="4525963"/>
          </a:xfrm>
        </p:spPr>
        <p:txBody>
          <a:bodyPr/>
          <a:lstStyle/>
          <a:p>
            <a:pPr algn="just"/>
            <a:r>
              <a:rPr lang="en-US" dirty="0" smtClean="0"/>
              <a:t>The MTT </a:t>
            </a:r>
            <a:r>
              <a:rPr lang="en-US" b="1" dirty="0" smtClean="0">
                <a:solidFill>
                  <a:srgbClr val="FF0000"/>
                </a:solidFill>
              </a:rPr>
              <a:t>Terms of Reference </a:t>
            </a:r>
            <a:r>
              <a:rPr lang="en-US" dirty="0" smtClean="0"/>
              <a:t>(ToRs) were to: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Conduct a </a:t>
            </a:r>
            <a:r>
              <a:rPr lang="en-US" b="1" dirty="0" smtClean="0">
                <a:solidFill>
                  <a:srgbClr val="FF0000"/>
                </a:solidFill>
              </a:rPr>
              <a:t>comparative international study </a:t>
            </a:r>
            <a:r>
              <a:rPr lang="en-US" dirty="0" smtClean="0"/>
              <a:t>on how best to </a:t>
            </a:r>
            <a:r>
              <a:rPr lang="en-US" b="1" dirty="0" smtClean="0">
                <a:solidFill>
                  <a:srgbClr val="FF0000"/>
                </a:solidFill>
              </a:rPr>
              <a:t>implement</a:t>
            </a:r>
            <a:r>
              <a:rPr lang="en-US" dirty="0" smtClean="0"/>
              <a:t> the introduction of compulsory history in the FET Band, including the consideration of it as part of citizenship located within Life Orientation;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Review and strengthen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content of History </a:t>
            </a:r>
            <a:r>
              <a:rPr lang="en-US" dirty="0" smtClean="0"/>
              <a:t>in the FET and the General Education and Training (GET) bands. </a:t>
            </a:r>
            <a:endParaRPr lang="en-ZA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ZA" b="1" dirty="0" smtClean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5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 TERMS OF REFERENCE Cont…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637112"/>
          </a:xfrm>
        </p:spPr>
        <p:txBody>
          <a:bodyPr>
            <a:normAutofit lnSpcReduction="10000"/>
          </a:bodyPr>
          <a:lstStyle/>
          <a:p>
            <a:pPr algn="just"/>
            <a:r>
              <a:rPr lang="en-ZA" sz="2800" b="1" dirty="0" smtClean="0">
                <a:solidFill>
                  <a:srgbClr val="FF0000"/>
                </a:solidFill>
              </a:rPr>
              <a:t>Audit the </a:t>
            </a:r>
            <a:r>
              <a:rPr lang="en-ZA" sz="2800" b="1" dirty="0">
                <a:solidFill>
                  <a:srgbClr val="FF0000"/>
                </a:solidFill>
              </a:rPr>
              <a:t>number of teachers</a:t>
            </a:r>
            <a:r>
              <a:rPr lang="en-ZA" sz="2800" b="1" dirty="0"/>
              <a:t> </a:t>
            </a:r>
            <a:r>
              <a:rPr lang="en-ZA" sz="2800" dirty="0"/>
              <a:t>or human resources available against the number of teachers that </a:t>
            </a:r>
            <a:r>
              <a:rPr lang="en-ZA" sz="2800" dirty="0" smtClean="0"/>
              <a:t>would </a:t>
            </a:r>
            <a:r>
              <a:rPr lang="en-ZA" sz="2800" dirty="0"/>
              <a:t>be needed in affected schools if such a decision was made;  </a:t>
            </a:r>
          </a:p>
          <a:p>
            <a:pPr lvl="0" algn="just"/>
            <a:r>
              <a:rPr lang="en-ZA" sz="2800" b="1" dirty="0" smtClean="0">
                <a:solidFill>
                  <a:srgbClr val="FF0000"/>
                </a:solidFill>
              </a:rPr>
              <a:t>Audit the </a:t>
            </a:r>
            <a:r>
              <a:rPr lang="en-ZA" sz="2800" b="1" dirty="0">
                <a:solidFill>
                  <a:srgbClr val="FF0000"/>
                </a:solidFill>
              </a:rPr>
              <a:t>number of History trainee teachers </a:t>
            </a:r>
            <a:r>
              <a:rPr lang="en-ZA" sz="2800" dirty="0"/>
              <a:t>in </a:t>
            </a:r>
            <a:r>
              <a:rPr lang="en-ZA" sz="2800" dirty="0" smtClean="0"/>
              <a:t>Higher </a:t>
            </a:r>
            <a:r>
              <a:rPr lang="en-ZA" sz="2800" dirty="0"/>
              <a:t>E</a:t>
            </a:r>
            <a:r>
              <a:rPr lang="en-ZA" sz="2800" dirty="0" smtClean="0"/>
              <a:t>ducation </a:t>
            </a:r>
            <a:r>
              <a:rPr lang="en-ZA" sz="2800" dirty="0"/>
              <a:t>I</a:t>
            </a:r>
            <a:r>
              <a:rPr lang="en-ZA" sz="2800" dirty="0" smtClean="0"/>
              <a:t>nstitutions </a:t>
            </a:r>
            <a:r>
              <a:rPr lang="en-ZA" sz="2800" dirty="0"/>
              <a:t>for demand and supply;</a:t>
            </a:r>
          </a:p>
          <a:p>
            <a:pPr lvl="0" algn="just"/>
            <a:r>
              <a:rPr lang="en-US" sz="2800" b="1" dirty="0" smtClean="0">
                <a:solidFill>
                  <a:srgbClr val="FF0000"/>
                </a:solidFill>
              </a:rPr>
              <a:t>Propose Teacher </a:t>
            </a:r>
            <a:r>
              <a:rPr lang="en-US" sz="2800" b="1" dirty="0">
                <a:solidFill>
                  <a:srgbClr val="FF0000"/>
                </a:solidFill>
              </a:rPr>
              <a:t>Development Programmes </a:t>
            </a:r>
            <a:r>
              <a:rPr lang="en-US" sz="2800" dirty="0"/>
              <a:t>in the area of Initial Professional Education and Training (IPET) and Continuous Professional Teacher Development (CPTD); </a:t>
            </a:r>
            <a:endParaRPr lang="en-Z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7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 TERMS OF REFERENCE Cont…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800" b="1" dirty="0" smtClean="0">
                <a:solidFill>
                  <a:srgbClr val="FF0000"/>
                </a:solidFill>
              </a:rPr>
              <a:t>Organise public consultations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on </a:t>
            </a:r>
            <a:r>
              <a:rPr lang="en-US" sz="2800" dirty="0"/>
              <a:t>the findings and compile a report;</a:t>
            </a:r>
            <a:endParaRPr lang="en-ZA" sz="2800" dirty="0"/>
          </a:p>
          <a:p>
            <a:pPr lvl="0" algn="just"/>
            <a:r>
              <a:rPr lang="en-US" sz="2800" dirty="0" smtClean="0"/>
              <a:t>Draft  </a:t>
            </a:r>
            <a:r>
              <a:rPr lang="en-US" sz="2800" b="1" dirty="0">
                <a:solidFill>
                  <a:srgbClr val="FF0000"/>
                </a:solidFill>
              </a:rPr>
              <a:t>the implementation and management plan </a:t>
            </a:r>
            <a:r>
              <a:rPr lang="en-US" sz="2800" dirty="0"/>
              <a:t>with </a:t>
            </a:r>
            <a:r>
              <a:rPr lang="en-US" sz="2800" b="1" dirty="0">
                <a:solidFill>
                  <a:srgbClr val="FF0000"/>
                </a:solidFill>
              </a:rPr>
              <a:t>clear time frames </a:t>
            </a:r>
            <a:r>
              <a:rPr lang="en-US" sz="2800" dirty="0"/>
              <a:t>including;</a:t>
            </a:r>
            <a:endParaRPr lang="en-ZA" sz="2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alignment of the History textbooks</a:t>
            </a:r>
            <a:r>
              <a:rPr lang="en-US" sz="2400" b="1" dirty="0"/>
              <a:t> </a:t>
            </a:r>
            <a:r>
              <a:rPr lang="en-US" sz="2400" dirty="0"/>
              <a:t>according to the reviewed curriculum;</a:t>
            </a:r>
            <a:endParaRPr lang="en-ZA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make </a:t>
            </a:r>
            <a:r>
              <a:rPr lang="en-US" sz="2400" b="1" dirty="0">
                <a:solidFill>
                  <a:srgbClr val="FF0000"/>
                </a:solidFill>
              </a:rPr>
              <a:t>recommendations </a:t>
            </a:r>
            <a:r>
              <a:rPr lang="en-US" sz="2400" dirty="0"/>
              <a:t>on the key concerns relating to the introduction of compulsory History in the FET band, and the </a:t>
            </a:r>
            <a:r>
              <a:rPr lang="en-US" sz="2400" b="1" dirty="0">
                <a:solidFill>
                  <a:srgbClr val="FF0000"/>
                </a:solidFill>
              </a:rPr>
              <a:t>implications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of these recommendations </a:t>
            </a:r>
            <a:r>
              <a:rPr lang="en-US" sz="2400" dirty="0"/>
              <a:t>if implemented; and</a:t>
            </a:r>
            <a:endParaRPr lang="en-ZA" sz="2400" dirty="0"/>
          </a:p>
          <a:p>
            <a:pPr marL="0" indent="0">
              <a:buNone/>
            </a:pPr>
            <a:endParaRPr lang="en-ZA" b="1" dirty="0" smtClean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9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 TERMS OF REFERENCE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make </a:t>
            </a:r>
            <a:r>
              <a:rPr lang="en-US" b="1" dirty="0">
                <a:solidFill>
                  <a:srgbClr val="FF0000"/>
                </a:solidFill>
              </a:rPr>
              <a:t>proposals for gazetting policy and regulations </a:t>
            </a:r>
            <a:r>
              <a:rPr lang="en-US" dirty="0"/>
              <a:t>amendments emanating from this process.</a:t>
            </a:r>
          </a:p>
          <a:p>
            <a:pPr marL="0" indent="0" algn="just">
              <a:buNone/>
            </a:pPr>
            <a:endParaRPr lang="en-ZA" dirty="0"/>
          </a:p>
          <a:p>
            <a:pPr lvl="0" algn="just"/>
            <a:r>
              <a:rPr lang="en-US" dirty="0" smtClean="0"/>
              <a:t>The MTT to </a:t>
            </a:r>
            <a:r>
              <a:rPr lang="en-US" b="1" dirty="0">
                <a:solidFill>
                  <a:srgbClr val="FF0000"/>
                </a:solidFill>
              </a:rPr>
              <a:t>compile a final report </a:t>
            </a:r>
            <a:r>
              <a:rPr lang="en-US" dirty="0"/>
              <a:t>and </a:t>
            </a:r>
            <a:r>
              <a:rPr lang="en-US" dirty="0" smtClean="0"/>
              <a:t>present it </a:t>
            </a:r>
            <a:r>
              <a:rPr lang="en-US" dirty="0"/>
              <a:t>to the Minister and </a:t>
            </a:r>
            <a:r>
              <a:rPr lang="en-US" dirty="0" smtClean="0"/>
              <a:t>DBE Senior </a:t>
            </a:r>
            <a:r>
              <a:rPr lang="en-US" dirty="0"/>
              <a:t>Management.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6" y="6165303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1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903</TotalTime>
  <Words>2545</Words>
  <Application>Microsoft Office PowerPoint</Application>
  <PresentationFormat>On-screen Show (4:3)</PresentationFormat>
  <Paragraphs>375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1_New DBE Presentation template</vt:lpstr>
      <vt:lpstr>2_New DBE Presentation template</vt:lpstr>
      <vt:lpstr>  PORTFOLIO COMMITTEE ON BASIC EDUCATION MEETING History as a Compulsory Subject: Ministerial Task Team Recommendations    </vt:lpstr>
      <vt:lpstr>PRESENTATION OUTLINE</vt:lpstr>
      <vt:lpstr>1. PURPOSE</vt:lpstr>
      <vt:lpstr>NATIONAL DEVELOPMENT PLAN</vt:lpstr>
      <vt:lpstr>2. BACKGROUND</vt:lpstr>
      <vt:lpstr>3. TERMS OF REFERENCE </vt:lpstr>
      <vt:lpstr>3. TERMS OF REFERENCE Cont…</vt:lpstr>
      <vt:lpstr>3. TERMS OF REFERENCE Cont…</vt:lpstr>
      <vt:lpstr>3. TERMS OF REFERENCE Cont…</vt:lpstr>
      <vt:lpstr>4.1 SUMMARY: INTERNATIONAL COMPARATIVE STUDY </vt:lpstr>
      <vt:lpstr>4.2 SUMMARY: BROAD  QUESTIONS CONSIDERED </vt:lpstr>
      <vt:lpstr>4.3 SUMMARY: LESSONS LEARNT</vt:lpstr>
      <vt:lpstr>4.4 SUMMARY:  GHANA AS A POSSIBLE MODEL</vt:lpstr>
      <vt:lpstr>5.1 MTT CONSULTATIVE   WORKSHOPS</vt:lpstr>
      <vt:lpstr>5.2. FEEDBACK:  CONSULTATION WORKSHOPS</vt:lpstr>
      <vt:lpstr>Slide 16</vt:lpstr>
      <vt:lpstr> 6.1 NOTIONAL TIME IN  INTERMEDIATE PHASE  </vt:lpstr>
      <vt:lpstr> 6.2. NOTIONAL TIME IN  SENIOR PHASE </vt:lpstr>
      <vt:lpstr>6.3 NOTIONAL TIME IN FET BAND</vt:lpstr>
      <vt:lpstr>6.4 SCENARIO A:</vt:lpstr>
      <vt:lpstr> 6.4 SCENARIO A Cont…</vt:lpstr>
      <vt:lpstr>6.5 SCENARIO B</vt:lpstr>
      <vt:lpstr>6.5 SCENARIO B Cont…</vt:lpstr>
      <vt:lpstr>6.6 SCENARIO C</vt:lpstr>
      <vt:lpstr>6.6 SCENARIO C Cont…</vt:lpstr>
      <vt:lpstr>6.7 SCENARIO D</vt:lpstr>
      <vt:lpstr>6.7 SCENARIO D Cont…</vt:lpstr>
      <vt:lpstr>7.1 MTT KEY RECOMMENDATIONS</vt:lpstr>
      <vt:lpstr>7.1 MTT RECOMMENDATIONS Cont…</vt:lpstr>
      <vt:lpstr>7.1 MTT RECOMMENDATIONS Cont…</vt:lpstr>
      <vt:lpstr>7.1 MTT RECOMMENDATIONS Cont…</vt:lpstr>
      <vt:lpstr>8.1 IMPLICATIONS OF MTT RECOMMENDATIONS  FOR THE SECTOR</vt:lpstr>
      <vt:lpstr>8.1 IMPLICATIONS OF MTT RECOMMENDATIONS  FOR THE SECTOR Cont…</vt:lpstr>
      <vt:lpstr>8.1 IMPLICATIONS OF MTT RECOMMENDATIONS  FOR THE SECTOR Cont…</vt:lpstr>
      <vt:lpstr>9.1 NEXT STEPS</vt:lpstr>
      <vt:lpstr>9.2 NEXT STEPS: PROCESS  PLAN FOR CONSULTATIONS</vt:lpstr>
      <vt:lpstr>10. RECOMMENDATION 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Moja Boitumelo</dc:creator>
  <cp:lastModifiedBy>PUMZA</cp:lastModifiedBy>
  <cp:revision>49</cp:revision>
  <cp:lastPrinted>2018-08-01T11:11:54Z</cp:lastPrinted>
  <dcterms:created xsi:type="dcterms:W3CDTF">2016-04-18T12:36:04Z</dcterms:created>
  <dcterms:modified xsi:type="dcterms:W3CDTF">2018-08-22T09:41:20Z</dcterms:modified>
</cp:coreProperties>
</file>