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Default Extension="xlsx" ContentType="application/vnd.openxmlformats-officedocument.spreadsheetml.sheet"/>
  <Override PartName="/ppt/charts/chart3.xml" ContentType="application/vnd.openxmlformats-officedocument.drawingml.char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Default Extension="png" ContentType="image/png"/>
  <Override PartName="/ppt/drawings/drawing3.xml" ContentType="application/vnd.openxmlformats-officedocument.drawingml.chartshapes+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theme/themeOverride6.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charts/chart4.xml" ContentType="application/vnd.openxmlformats-officedocument.drawingml.chart+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drawings/drawing4.xml" ContentType="application/vnd.openxmlformats-officedocument.drawingml.chartshape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theme/themeOverride9.xml" ContentType="application/vnd.openxmlformats-officedocument.themeOverrid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8" r:id="rId1"/>
    <p:sldMasterId id="2147483914" r:id="rId2"/>
    <p:sldMasterId id="2147483986" r:id="rId3"/>
    <p:sldMasterId id="2147484034" r:id="rId4"/>
    <p:sldMasterId id="2147484082" r:id="rId5"/>
    <p:sldMasterId id="2147484130" r:id="rId6"/>
    <p:sldMasterId id="2147484142" r:id="rId7"/>
    <p:sldMasterId id="2147484154" r:id="rId8"/>
    <p:sldMasterId id="2147484166" r:id="rId9"/>
    <p:sldMasterId id="2147484178" r:id="rId10"/>
    <p:sldMasterId id="2147484190" r:id="rId11"/>
  </p:sldMasterIdLst>
  <p:notesMasterIdLst>
    <p:notesMasterId r:id="rId82"/>
  </p:notesMasterIdLst>
  <p:handoutMasterIdLst>
    <p:handoutMasterId r:id="rId83"/>
  </p:handoutMasterIdLst>
  <p:sldIdLst>
    <p:sldId id="796" r:id="rId12"/>
    <p:sldId id="1460" r:id="rId13"/>
    <p:sldId id="1420" r:id="rId14"/>
    <p:sldId id="1421" r:id="rId15"/>
    <p:sldId id="1614" r:id="rId16"/>
    <p:sldId id="1334" r:id="rId17"/>
    <p:sldId id="1538" r:id="rId18"/>
    <p:sldId id="1540" r:id="rId19"/>
    <p:sldId id="1542" r:id="rId20"/>
    <p:sldId id="1543" r:id="rId21"/>
    <p:sldId id="1544" r:id="rId22"/>
    <p:sldId id="1545" r:id="rId23"/>
    <p:sldId id="1546" r:id="rId24"/>
    <p:sldId id="1547" r:id="rId25"/>
    <p:sldId id="1548" r:id="rId26"/>
    <p:sldId id="1549" r:id="rId27"/>
    <p:sldId id="1550" r:id="rId28"/>
    <p:sldId id="1551" r:id="rId29"/>
    <p:sldId id="1552" r:id="rId30"/>
    <p:sldId id="1554" r:id="rId31"/>
    <p:sldId id="1555" r:id="rId32"/>
    <p:sldId id="1556" r:id="rId33"/>
    <p:sldId id="1557" r:id="rId34"/>
    <p:sldId id="1558" r:id="rId35"/>
    <p:sldId id="1559" r:id="rId36"/>
    <p:sldId id="1561" r:id="rId37"/>
    <p:sldId id="1562" r:id="rId38"/>
    <p:sldId id="1563" r:id="rId39"/>
    <p:sldId id="1564" r:id="rId40"/>
    <p:sldId id="1565" r:id="rId41"/>
    <p:sldId id="1566" r:id="rId42"/>
    <p:sldId id="1428" r:id="rId43"/>
    <p:sldId id="1590" r:id="rId44"/>
    <p:sldId id="1575" r:id="rId45"/>
    <p:sldId id="1576" r:id="rId46"/>
    <p:sldId id="1577" r:id="rId47"/>
    <p:sldId id="1578" r:id="rId48"/>
    <p:sldId id="1579" r:id="rId49"/>
    <p:sldId id="1580" r:id="rId50"/>
    <p:sldId id="1581" r:id="rId51"/>
    <p:sldId id="1582" r:id="rId52"/>
    <p:sldId id="1583" r:id="rId53"/>
    <p:sldId id="1584" r:id="rId54"/>
    <p:sldId id="1567" r:id="rId55"/>
    <p:sldId id="1568" r:id="rId56"/>
    <p:sldId id="1569" r:id="rId57"/>
    <p:sldId id="1570" r:id="rId58"/>
    <p:sldId id="1571" r:id="rId59"/>
    <p:sldId id="1572" r:id="rId60"/>
    <p:sldId id="1591" r:id="rId61"/>
    <p:sldId id="1592" r:id="rId62"/>
    <p:sldId id="1593" r:id="rId63"/>
    <p:sldId id="1594" r:id="rId64"/>
    <p:sldId id="1595" r:id="rId65"/>
    <p:sldId id="1596" r:id="rId66"/>
    <p:sldId id="1597" r:id="rId67"/>
    <p:sldId id="1598" r:id="rId68"/>
    <p:sldId id="1599" r:id="rId69"/>
    <p:sldId id="1600" r:id="rId70"/>
    <p:sldId id="1601" r:id="rId71"/>
    <p:sldId id="1602" r:id="rId72"/>
    <p:sldId id="1603" r:id="rId73"/>
    <p:sldId id="1604" r:id="rId74"/>
    <p:sldId id="1605" r:id="rId75"/>
    <p:sldId id="1606" r:id="rId76"/>
    <p:sldId id="1607" r:id="rId77"/>
    <p:sldId id="1608" r:id="rId78"/>
    <p:sldId id="1609" r:id="rId79"/>
    <p:sldId id="1610" r:id="rId80"/>
    <p:sldId id="1521" r:id="rId81"/>
  </p:sldIdLst>
  <p:sldSz cx="9906000" cy="6858000" type="A4"/>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guide id="3"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Schreiner" initials="JS"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99"/>
    <a:srgbClr val="FF9966"/>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07" autoAdjust="0"/>
    <p:restoredTop sz="63893" autoAdjust="0"/>
  </p:normalViewPr>
  <p:slideViewPr>
    <p:cSldViewPr snapToGrid="0">
      <p:cViewPr varScale="1">
        <p:scale>
          <a:sx n="116" d="100"/>
          <a:sy n="116" d="100"/>
        </p:scale>
        <p:origin x="-1434" y="-114"/>
      </p:cViewPr>
      <p:guideLst>
        <p:guide orient="horz" pos="2160"/>
        <p:guide pos="3840"/>
        <p:guide pos="3120"/>
      </p:guideLst>
    </p:cSldViewPr>
  </p:slideViewPr>
  <p:outlineViewPr>
    <p:cViewPr>
      <p:scale>
        <a:sx n="33" d="100"/>
        <a:sy n="33" d="100"/>
      </p:scale>
      <p:origin x="0" y="14486"/>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notesMaster" Target="notesMasters/notesMaster1.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dPt>
            <c:idx val="1"/>
            <c:spPr>
              <a:solidFill>
                <a:srgbClr val="00B050"/>
              </a:solidFill>
            </c:spPr>
          </c:dPt>
          <c:dPt>
            <c:idx val="2"/>
            <c:spPr>
              <a:solidFill>
                <a:srgbClr val="FF0000"/>
              </a:solidFill>
            </c:spPr>
          </c:dPt>
          <c:dLbls>
            <c:dLbl>
              <c:idx val="0"/>
              <c:layout>
                <c:manualLayout>
                  <c:x val="2.5000000000000005E-2"/>
                  <c:y val="-1.8518518518518521E-2"/>
                </c:manualLayout>
              </c:layout>
              <c:tx>
                <c:rich>
                  <a:bodyPr/>
                  <a:lstStyle/>
                  <a:p>
                    <a:r>
                      <a:rPr lang="en-US" sz="1200" b="1" dirty="0"/>
                      <a:t>30 (100%)</a:t>
                    </a:r>
                    <a:endParaRPr lang="en-US" dirty="0"/>
                  </a:p>
                </c:rich>
              </c:tx>
              <c:showVal val="1"/>
              <c:extLst>
                <c:ext xmlns:c15="http://schemas.microsoft.com/office/drawing/2012/chart" uri="{CE6537A1-D6FC-4f65-9D91-7224C49458BB}"/>
              </c:extLst>
            </c:dLbl>
            <c:dLbl>
              <c:idx val="1"/>
              <c:layout>
                <c:manualLayout>
                  <c:x val="2.4999932982838546E-2"/>
                  <c:y val="-2.4208043334710497E-2"/>
                </c:manualLayout>
              </c:layout>
              <c:tx>
                <c:rich>
                  <a:bodyPr/>
                  <a:lstStyle/>
                  <a:p>
                    <a:r>
                      <a:rPr lang="en-US" sz="1200" b="1" dirty="0"/>
                      <a:t>18 (60%)</a:t>
                    </a:r>
                    <a:endParaRPr lang="en-US" dirty="0"/>
                  </a:p>
                </c:rich>
              </c:tx>
              <c:showVal val="1"/>
              <c:extLst>
                <c:ext xmlns:c15="http://schemas.microsoft.com/office/drawing/2012/chart" uri="{CE6537A1-D6FC-4f65-9D91-7224C49458BB}"/>
              </c:extLst>
            </c:dLbl>
            <c:dLbl>
              <c:idx val="2"/>
              <c:layout>
                <c:manualLayout>
                  <c:x val="2.4999932982838612E-2"/>
                  <c:y val="-2.8837427743113313E-2"/>
                </c:manualLayout>
              </c:layout>
              <c:tx>
                <c:rich>
                  <a:bodyPr/>
                  <a:lstStyle/>
                  <a:p>
                    <a:r>
                      <a:rPr lang="en-US" sz="1200" b="1" dirty="0"/>
                      <a:t>12 (40%)</a:t>
                    </a:r>
                    <a:endParaRPr lang="en-US" dirty="0"/>
                  </a:p>
                </c:rich>
              </c:tx>
              <c:showVal val="1"/>
              <c:extLst>
                <c:ext xmlns:c15="http://schemas.microsoft.com/office/drawing/2012/chart" uri="{CE6537A1-D6FC-4f65-9D91-7224C49458BB}"/>
              </c:extLst>
            </c:dLbl>
            <c:spPr>
              <a:noFill/>
              <a:ln>
                <a:noFill/>
              </a:ln>
              <a:effectLst/>
            </c:spPr>
            <c:txPr>
              <a:bodyPr/>
              <a:lstStyle/>
              <a:p>
                <a:pPr>
                  <a:defRPr sz="1200" b="1"/>
                </a:pPr>
                <a:endParaRPr lang="en-US"/>
              </a:p>
            </c:txPr>
            <c:showVal val="1"/>
            <c:extLst>
              <c:ext xmlns:c15="http://schemas.microsoft.com/office/drawing/2012/chart" uri="{CE6537A1-D6FC-4f65-9D91-7224C49458BB}">
                <c15:showLeaderLines val="0"/>
              </c:ext>
            </c:extLst>
          </c:dLbls>
          <c:cat>
            <c:strRef>
              <c:f>Sheet1!$A$87:$C$87</c:f>
              <c:strCache>
                <c:ptCount val="3"/>
                <c:pt idx="0">
                  <c:v>Total Targets</c:v>
                </c:pt>
                <c:pt idx="1">
                  <c:v>Achieved</c:v>
                </c:pt>
                <c:pt idx="2">
                  <c:v> Not Achieved </c:v>
                </c:pt>
              </c:strCache>
            </c:strRef>
          </c:cat>
          <c:val>
            <c:numRef>
              <c:f>Sheet1!$A$88:$C$88</c:f>
              <c:numCache>
                <c:formatCode>General</c:formatCode>
                <c:ptCount val="3"/>
                <c:pt idx="0">
                  <c:v>30</c:v>
                </c:pt>
                <c:pt idx="1">
                  <c:v>18</c:v>
                </c:pt>
                <c:pt idx="2">
                  <c:v>12</c:v>
                </c:pt>
              </c:numCache>
            </c:numRef>
          </c:val>
        </c:ser>
        <c:dLbls/>
        <c:shape val="box"/>
        <c:axId val="103954304"/>
        <c:axId val="108616704"/>
        <c:axId val="0"/>
      </c:bar3DChart>
      <c:catAx>
        <c:axId val="103954304"/>
        <c:scaling>
          <c:orientation val="minMax"/>
        </c:scaling>
        <c:axPos val="b"/>
        <c:numFmt formatCode="General" sourceLinked="0"/>
        <c:tickLblPos val="nextTo"/>
        <c:txPr>
          <a:bodyPr/>
          <a:lstStyle/>
          <a:p>
            <a:pPr>
              <a:defRPr sz="1200" b="1"/>
            </a:pPr>
            <a:endParaRPr lang="en-US"/>
          </a:p>
        </c:txPr>
        <c:crossAx val="108616704"/>
        <c:crosses val="autoZero"/>
        <c:auto val="1"/>
        <c:lblAlgn val="ctr"/>
        <c:lblOffset val="100"/>
      </c:catAx>
      <c:valAx>
        <c:axId val="108616704"/>
        <c:scaling>
          <c:orientation val="minMax"/>
        </c:scaling>
        <c:axPos val="l"/>
        <c:majorGridlines/>
        <c:numFmt formatCode="General" sourceLinked="1"/>
        <c:tickLblPos val="nextTo"/>
        <c:crossAx val="103954304"/>
        <c:crosses val="autoZero"/>
        <c:crossBetween val="between"/>
      </c:valAx>
    </c:plotArea>
    <c:legend>
      <c:legendPos val="r"/>
      <c:layout/>
      <c:txPr>
        <a:bodyPr/>
        <a:lstStyle/>
        <a:p>
          <a:pPr>
            <a:defRPr sz="1200" b="1"/>
          </a:pPr>
          <a:endParaRPr lang="en-US"/>
        </a:p>
      </c:txPr>
    </c:legend>
    <c:plotVisOnly val="1"/>
    <c:dispBlanksAs val="gap"/>
  </c:chart>
  <c:spPr>
    <a:solidFill>
      <a:schemeClr val="bg2">
        <a:lumMod val="90000"/>
      </a:schemeClr>
    </a:solidFill>
  </c:sp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dPt>
            <c:idx val="1"/>
            <c:spPr>
              <a:solidFill>
                <a:srgbClr val="00B050"/>
              </a:solidFill>
            </c:spPr>
          </c:dPt>
          <c:dPt>
            <c:idx val="2"/>
            <c:spPr>
              <a:solidFill>
                <a:srgbClr val="FF0000"/>
              </a:solidFill>
            </c:spPr>
          </c:dPt>
          <c:dLbls>
            <c:dLbl>
              <c:idx val="0"/>
              <c:layout>
                <c:manualLayout>
                  <c:x val="2.4999962692413884E-2"/>
                  <c:y val="-2.2388262145200136E-2"/>
                </c:manualLayout>
              </c:layout>
              <c:tx>
                <c:rich>
                  <a:bodyPr/>
                  <a:lstStyle/>
                  <a:p>
                    <a:r>
                      <a:rPr lang="en-US" sz="1200" b="1" dirty="0"/>
                      <a:t>15 (100%)</a:t>
                    </a:r>
                    <a:endParaRPr lang="en-US" dirty="0"/>
                  </a:p>
                </c:rich>
              </c:tx>
              <c:showVal val="1"/>
              <c:extLst>
                <c:ext xmlns:c15="http://schemas.microsoft.com/office/drawing/2012/chart" uri="{CE6537A1-D6FC-4f65-9D91-7224C49458BB}"/>
              </c:extLst>
            </c:dLbl>
            <c:dLbl>
              <c:idx val="1"/>
              <c:layout>
                <c:manualLayout>
                  <c:x val="2.4117414435051224E-2"/>
                  <c:y val="-2.3466089140823099E-2"/>
                </c:manualLayout>
              </c:layout>
              <c:tx>
                <c:rich>
                  <a:bodyPr/>
                  <a:lstStyle/>
                  <a:p>
                    <a:r>
                      <a:rPr lang="en-US" sz="1200" b="1" dirty="0"/>
                      <a:t>7 (47%)</a:t>
                    </a:r>
                    <a:endParaRPr lang="en-US" dirty="0"/>
                  </a:p>
                </c:rich>
              </c:tx>
              <c:showVal val="1"/>
              <c:extLst>
                <c:ext xmlns:c15="http://schemas.microsoft.com/office/drawing/2012/chart" uri="{CE6537A1-D6FC-4f65-9D91-7224C49458BB}"/>
              </c:extLst>
            </c:dLbl>
            <c:dLbl>
              <c:idx val="2"/>
              <c:layout>
                <c:manualLayout>
                  <c:x val="2.4999962692413884E-2"/>
                  <c:y val="-3.1647953848645084E-2"/>
                </c:manualLayout>
              </c:layout>
              <c:tx>
                <c:rich>
                  <a:bodyPr/>
                  <a:lstStyle/>
                  <a:p>
                    <a:r>
                      <a:rPr lang="en-US" sz="1200" b="1" dirty="0"/>
                      <a:t>8 (53%)</a:t>
                    </a:r>
                    <a:endParaRPr lang="en-US" dirty="0"/>
                  </a:p>
                </c:rich>
              </c:tx>
              <c:showVal val="1"/>
              <c:extLst>
                <c:ext xmlns:c15="http://schemas.microsoft.com/office/drawing/2012/chart" uri="{CE6537A1-D6FC-4f65-9D91-7224C49458BB}"/>
              </c:extLst>
            </c:dLbl>
            <c:spPr>
              <a:noFill/>
              <a:ln>
                <a:noFill/>
              </a:ln>
              <a:effectLst/>
            </c:spPr>
            <c:txPr>
              <a:bodyPr/>
              <a:lstStyle/>
              <a:p>
                <a:pPr>
                  <a:defRPr sz="1200" b="1"/>
                </a:pPr>
                <a:endParaRPr lang="en-US"/>
              </a:p>
            </c:txPr>
            <c:showVal val="1"/>
            <c:extLst>
              <c:ext xmlns:c15="http://schemas.microsoft.com/office/drawing/2012/chart" uri="{CE6537A1-D6FC-4f65-9D91-7224C49458BB}">
                <c15:showLeaderLines val="0"/>
              </c:ext>
            </c:extLst>
          </c:dLbls>
          <c:cat>
            <c:strRef>
              <c:f>Sheet1!$A$105:$C$105</c:f>
              <c:strCache>
                <c:ptCount val="3"/>
                <c:pt idx="0">
                  <c:v>Total Targets</c:v>
                </c:pt>
                <c:pt idx="1">
                  <c:v>Achieved</c:v>
                </c:pt>
                <c:pt idx="2">
                  <c:v> Not Achieved </c:v>
                </c:pt>
              </c:strCache>
            </c:strRef>
          </c:cat>
          <c:val>
            <c:numRef>
              <c:f>Sheet1!$A$106:$C$106</c:f>
              <c:numCache>
                <c:formatCode>General</c:formatCode>
                <c:ptCount val="3"/>
                <c:pt idx="0">
                  <c:v>15</c:v>
                </c:pt>
                <c:pt idx="1">
                  <c:v>7</c:v>
                </c:pt>
                <c:pt idx="2">
                  <c:v>8</c:v>
                </c:pt>
              </c:numCache>
            </c:numRef>
          </c:val>
        </c:ser>
        <c:dLbls/>
        <c:shape val="box"/>
        <c:axId val="109105536"/>
        <c:axId val="109107072"/>
        <c:axId val="0"/>
      </c:bar3DChart>
      <c:catAx>
        <c:axId val="109105536"/>
        <c:scaling>
          <c:orientation val="minMax"/>
        </c:scaling>
        <c:axPos val="b"/>
        <c:numFmt formatCode="General" sourceLinked="0"/>
        <c:tickLblPos val="nextTo"/>
        <c:txPr>
          <a:bodyPr/>
          <a:lstStyle/>
          <a:p>
            <a:pPr>
              <a:defRPr sz="1200" b="1"/>
            </a:pPr>
            <a:endParaRPr lang="en-US"/>
          </a:p>
        </c:txPr>
        <c:crossAx val="109107072"/>
        <c:crosses val="autoZero"/>
        <c:auto val="1"/>
        <c:lblAlgn val="ctr"/>
        <c:lblOffset val="100"/>
      </c:catAx>
      <c:valAx>
        <c:axId val="109107072"/>
        <c:scaling>
          <c:orientation val="minMax"/>
          <c:max val="15"/>
          <c:min val="3"/>
        </c:scaling>
        <c:axPos val="l"/>
        <c:majorGridlines/>
        <c:numFmt formatCode="General" sourceLinked="1"/>
        <c:tickLblPos val="nextTo"/>
        <c:crossAx val="109105536"/>
        <c:crosses val="autoZero"/>
        <c:crossBetween val="between"/>
        <c:majorUnit val="3"/>
        <c:minorUnit val="0.3000000000000001"/>
      </c:valAx>
    </c:plotArea>
    <c:legend>
      <c:legendPos val="r"/>
      <c:layout/>
      <c:txPr>
        <a:bodyPr/>
        <a:lstStyle/>
        <a:p>
          <a:pPr>
            <a:defRPr sz="1200" b="1"/>
          </a:pPr>
          <a:endParaRPr lang="en-US"/>
        </a:p>
      </c:txPr>
    </c:legend>
    <c:plotVisOnly val="1"/>
    <c:dispBlanksAs val="gap"/>
  </c:chart>
  <c:spPr>
    <a:solidFill>
      <a:schemeClr val="bg2">
        <a:lumMod val="90000"/>
      </a:schemeClr>
    </a:solidFill>
  </c:sp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dPt>
            <c:idx val="1"/>
            <c:spPr>
              <a:solidFill>
                <a:srgbClr val="00B050"/>
              </a:solidFill>
            </c:spPr>
          </c:dPt>
          <c:dPt>
            <c:idx val="2"/>
            <c:spPr>
              <a:solidFill>
                <a:srgbClr val="FF0000"/>
              </a:solidFill>
            </c:spPr>
          </c:dPt>
          <c:dLbls>
            <c:dLbl>
              <c:idx val="0"/>
              <c:layout>
                <c:manualLayout>
                  <c:x val="3.0018909195064482E-2"/>
                  <c:y val="-1.685557410785235E-2"/>
                </c:manualLayout>
              </c:layout>
              <c:tx>
                <c:rich>
                  <a:bodyPr/>
                  <a:lstStyle/>
                  <a:p>
                    <a:r>
                      <a:rPr lang="en-US" sz="1100" b="1" dirty="0"/>
                      <a:t>6 (100%)</a:t>
                    </a:r>
                    <a:endParaRPr lang="en-US" dirty="0"/>
                  </a:p>
                </c:rich>
              </c:tx>
              <c:showVal val="1"/>
              <c:extLst>
                <c:ext xmlns:c15="http://schemas.microsoft.com/office/drawing/2012/chart" uri="{CE6537A1-D6FC-4f65-9D91-7224C49458BB}"/>
              </c:extLst>
            </c:dLbl>
            <c:dLbl>
              <c:idx val="1"/>
              <c:layout>
                <c:manualLayout>
                  <c:x val="2.222222222222223E-2"/>
                  <c:y val="-1.8518518518518521E-2"/>
                </c:manualLayout>
              </c:layout>
              <c:tx>
                <c:rich>
                  <a:bodyPr/>
                  <a:lstStyle/>
                  <a:p>
                    <a:r>
                      <a:rPr lang="en-US" sz="1100" b="1" dirty="0"/>
                      <a:t>4 (67%)</a:t>
                    </a:r>
                    <a:endParaRPr lang="en-US" dirty="0"/>
                  </a:p>
                </c:rich>
              </c:tx>
              <c:showVal val="1"/>
              <c:extLst>
                <c:ext xmlns:c15="http://schemas.microsoft.com/office/drawing/2012/chart" uri="{CE6537A1-D6FC-4f65-9D91-7224C49458BB}"/>
              </c:extLst>
            </c:dLbl>
            <c:dLbl>
              <c:idx val="2"/>
              <c:layout>
                <c:manualLayout>
                  <c:x val="3.279675404640954E-2"/>
                  <c:y val="-2.1485174661251116E-2"/>
                </c:manualLayout>
              </c:layout>
              <c:tx>
                <c:rich>
                  <a:bodyPr/>
                  <a:lstStyle/>
                  <a:p>
                    <a:r>
                      <a:rPr lang="en-US" sz="1100" b="1" dirty="0"/>
                      <a:t>2 (33%)</a:t>
                    </a:r>
                    <a:endParaRPr lang="en-US" dirty="0"/>
                  </a:p>
                </c:rich>
              </c:tx>
              <c:showVal val="1"/>
              <c:extLst>
                <c:ext xmlns:c15="http://schemas.microsoft.com/office/drawing/2012/chart" uri="{CE6537A1-D6FC-4f65-9D91-7224C49458BB}"/>
              </c:extLst>
            </c:dLbl>
            <c:spPr>
              <a:noFill/>
              <a:ln>
                <a:noFill/>
              </a:ln>
              <a:effectLst/>
            </c:spPr>
            <c:txPr>
              <a:bodyPr/>
              <a:lstStyle/>
              <a:p>
                <a:pPr>
                  <a:defRPr sz="1100" b="1"/>
                </a:pPr>
                <a:endParaRPr lang="en-US"/>
              </a:p>
            </c:txPr>
            <c:showVal val="1"/>
            <c:extLst>
              <c:ext xmlns:c15="http://schemas.microsoft.com/office/drawing/2012/chart" uri="{CE6537A1-D6FC-4f65-9D91-7224C49458BB}">
                <c15:showLeaderLines val="0"/>
              </c:ext>
            </c:extLst>
          </c:dLbls>
          <c:cat>
            <c:strRef>
              <c:f>Sheet1!$A$123:$C$123</c:f>
              <c:strCache>
                <c:ptCount val="3"/>
                <c:pt idx="0">
                  <c:v>Total Targets</c:v>
                </c:pt>
                <c:pt idx="1">
                  <c:v>Achieved</c:v>
                </c:pt>
                <c:pt idx="2">
                  <c:v> Not Achieved </c:v>
                </c:pt>
              </c:strCache>
            </c:strRef>
          </c:cat>
          <c:val>
            <c:numRef>
              <c:f>Sheet1!$A$124:$C$124</c:f>
              <c:numCache>
                <c:formatCode>General</c:formatCode>
                <c:ptCount val="3"/>
                <c:pt idx="0">
                  <c:v>6</c:v>
                </c:pt>
                <c:pt idx="1">
                  <c:v>4</c:v>
                </c:pt>
                <c:pt idx="2">
                  <c:v>2</c:v>
                </c:pt>
              </c:numCache>
            </c:numRef>
          </c:val>
        </c:ser>
        <c:dLbls/>
        <c:shape val="box"/>
        <c:axId val="138687616"/>
        <c:axId val="138689152"/>
        <c:axId val="0"/>
      </c:bar3DChart>
      <c:catAx>
        <c:axId val="138687616"/>
        <c:scaling>
          <c:orientation val="minMax"/>
        </c:scaling>
        <c:axPos val="b"/>
        <c:numFmt formatCode="General" sourceLinked="0"/>
        <c:tickLblPos val="nextTo"/>
        <c:txPr>
          <a:bodyPr/>
          <a:lstStyle/>
          <a:p>
            <a:pPr>
              <a:defRPr sz="1100" b="1"/>
            </a:pPr>
            <a:endParaRPr lang="en-US"/>
          </a:p>
        </c:txPr>
        <c:crossAx val="138689152"/>
        <c:crosses val="autoZero"/>
        <c:auto val="1"/>
        <c:lblAlgn val="ctr"/>
        <c:lblOffset val="100"/>
      </c:catAx>
      <c:valAx>
        <c:axId val="138689152"/>
        <c:scaling>
          <c:orientation val="minMax"/>
        </c:scaling>
        <c:axPos val="l"/>
        <c:majorGridlines/>
        <c:numFmt formatCode="General" sourceLinked="1"/>
        <c:tickLblPos val="nextTo"/>
        <c:crossAx val="138687616"/>
        <c:crosses val="autoZero"/>
        <c:crossBetween val="between"/>
      </c:valAx>
    </c:plotArea>
    <c:legend>
      <c:legendPos val="r"/>
      <c:txPr>
        <a:bodyPr/>
        <a:lstStyle/>
        <a:p>
          <a:pPr>
            <a:defRPr sz="1100" b="1"/>
          </a:pPr>
          <a:endParaRPr lang="en-US"/>
        </a:p>
      </c:txPr>
    </c:legend>
    <c:plotVisOnly val="1"/>
    <c:dispBlanksAs val="gap"/>
  </c:chart>
  <c:spPr>
    <a:solidFill>
      <a:schemeClr val="bg2">
        <a:lumMod val="90000"/>
      </a:schemeClr>
    </a:solidFill>
  </c:sp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dPt>
            <c:idx val="1"/>
            <c:spPr>
              <a:solidFill>
                <a:srgbClr val="00B050"/>
              </a:solidFill>
            </c:spPr>
          </c:dPt>
          <c:dPt>
            <c:idx val="2"/>
            <c:spPr>
              <a:solidFill>
                <a:srgbClr val="FF0000"/>
              </a:solidFill>
            </c:spPr>
          </c:dPt>
          <c:dLbls>
            <c:dLbl>
              <c:idx val="0"/>
              <c:layout>
                <c:manualLayout>
                  <c:x val="2.7777843433772834E-2"/>
                  <c:y val="-1.7148296456883979E-2"/>
                </c:manualLayout>
              </c:layout>
              <c:tx>
                <c:rich>
                  <a:bodyPr/>
                  <a:lstStyle/>
                  <a:p>
                    <a:r>
                      <a:rPr lang="en-US" sz="1100" b="1" dirty="0"/>
                      <a:t>9 (100%)</a:t>
                    </a:r>
                    <a:endParaRPr lang="en-US" dirty="0"/>
                  </a:p>
                </c:rich>
              </c:tx>
              <c:showVal val="1"/>
              <c:extLst>
                <c:ext xmlns:c15="http://schemas.microsoft.com/office/drawing/2012/chart" uri="{CE6537A1-D6FC-4f65-9D91-7224C49458BB}"/>
              </c:extLst>
            </c:dLbl>
            <c:dLbl>
              <c:idx val="1"/>
              <c:layout>
                <c:manualLayout>
                  <c:x val="3.1780232891794144E-2"/>
                  <c:y val="-4.3099100330512959E-2"/>
                </c:manualLayout>
              </c:layout>
              <c:tx>
                <c:rich>
                  <a:bodyPr/>
                  <a:lstStyle/>
                  <a:p>
                    <a:r>
                      <a:rPr lang="en-US" sz="1100" b="1" dirty="0"/>
                      <a:t>7 (78%)</a:t>
                    </a:r>
                    <a:endParaRPr lang="en-US" dirty="0"/>
                  </a:p>
                </c:rich>
              </c:tx>
              <c:showVal val="1"/>
              <c:extLst>
                <c:ext xmlns:c15="http://schemas.microsoft.com/office/drawing/2012/chart" uri="{CE6537A1-D6FC-4f65-9D91-7224C49458BB}"/>
              </c:extLst>
            </c:dLbl>
            <c:dLbl>
              <c:idx val="2"/>
              <c:layout>
                <c:manualLayout>
                  <c:x val="2.4999964545762674E-2"/>
                  <c:y val="-3.8469487433837365E-2"/>
                </c:manualLayout>
              </c:layout>
              <c:tx>
                <c:rich>
                  <a:bodyPr/>
                  <a:lstStyle/>
                  <a:p>
                    <a:r>
                      <a:rPr lang="en-US" sz="1100" b="1" dirty="0"/>
                      <a:t>2 (22%)</a:t>
                    </a:r>
                    <a:endParaRPr lang="en-US" dirty="0"/>
                  </a:p>
                </c:rich>
              </c:tx>
              <c:showVal val="1"/>
              <c:extLst>
                <c:ext xmlns:c15="http://schemas.microsoft.com/office/drawing/2012/chart" uri="{CE6537A1-D6FC-4f65-9D91-7224C49458BB}"/>
              </c:extLst>
            </c:dLbl>
            <c:spPr>
              <a:noFill/>
              <a:ln>
                <a:noFill/>
              </a:ln>
              <a:effectLst/>
            </c:spPr>
            <c:txPr>
              <a:bodyPr/>
              <a:lstStyle/>
              <a:p>
                <a:pPr>
                  <a:defRPr sz="1100" b="1"/>
                </a:pPr>
                <a:endParaRPr lang="en-US"/>
              </a:p>
            </c:txPr>
            <c:showVal val="1"/>
            <c:extLst>
              <c:ext xmlns:c15="http://schemas.microsoft.com/office/drawing/2012/chart" uri="{CE6537A1-D6FC-4f65-9D91-7224C49458BB}">
                <c15:showLeaderLines val="0"/>
              </c:ext>
            </c:extLst>
          </c:dLbls>
          <c:cat>
            <c:strRef>
              <c:f>Sheet1!$A$142:$C$142</c:f>
              <c:strCache>
                <c:ptCount val="3"/>
                <c:pt idx="0">
                  <c:v>Total Targets</c:v>
                </c:pt>
                <c:pt idx="1">
                  <c:v>Achieved</c:v>
                </c:pt>
                <c:pt idx="2">
                  <c:v> Not Achieved </c:v>
                </c:pt>
              </c:strCache>
            </c:strRef>
          </c:cat>
          <c:val>
            <c:numRef>
              <c:f>Sheet1!$A$143:$C$143</c:f>
              <c:numCache>
                <c:formatCode>General</c:formatCode>
                <c:ptCount val="3"/>
                <c:pt idx="0">
                  <c:v>9</c:v>
                </c:pt>
                <c:pt idx="1">
                  <c:v>7</c:v>
                </c:pt>
                <c:pt idx="2">
                  <c:v>2</c:v>
                </c:pt>
              </c:numCache>
            </c:numRef>
          </c:val>
        </c:ser>
        <c:dLbls/>
        <c:shape val="box"/>
        <c:axId val="144051584"/>
        <c:axId val="144229504"/>
        <c:axId val="0"/>
      </c:bar3DChart>
      <c:catAx>
        <c:axId val="144051584"/>
        <c:scaling>
          <c:orientation val="minMax"/>
        </c:scaling>
        <c:axPos val="b"/>
        <c:numFmt formatCode="General" sourceLinked="0"/>
        <c:tickLblPos val="nextTo"/>
        <c:txPr>
          <a:bodyPr/>
          <a:lstStyle/>
          <a:p>
            <a:pPr>
              <a:defRPr sz="1100" b="1"/>
            </a:pPr>
            <a:endParaRPr lang="en-US"/>
          </a:p>
        </c:txPr>
        <c:crossAx val="144229504"/>
        <c:crosses val="autoZero"/>
        <c:auto val="1"/>
        <c:lblAlgn val="ctr"/>
        <c:lblOffset val="100"/>
      </c:catAx>
      <c:valAx>
        <c:axId val="144229504"/>
        <c:scaling>
          <c:orientation val="minMax"/>
        </c:scaling>
        <c:axPos val="l"/>
        <c:majorGridlines/>
        <c:numFmt formatCode="General" sourceLinked="1"/>
        <c:tickLblPos val="nextTo"/>
        <c:crossAx val="144051584"/>
        <c:crosses val="autoZero"/>
        <c:crossBetween val="between"/>
      </c:valAx>
    </c:plotArea>
    <c:legend>
      <c:legendPos val="r"/>
      <c:txPr>
        <a:bodyPr/>
        <a:lstStyle/>
        <a:p>
          <a:pPr>
            <a:defRPr sz="1100" b="1"/>
          </a:pPr>
          <a:endParaRPr lang="en-US"/>
        </a:p>
      </c:txPr>
    </c:legend>
    <c:plotVisOnly val="1"/>
    <c:dispBlanksAs val="gap"/>
  </c:chart>
  <c:spPr>
    <a:solidFill>
      <a:schemeClr val="bg2">
        <a:lumMod val="90000"/>
      </a:schemeClr>
    </a:solidFill>
  </c:spPr>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ZA" dirty="0"/>
              <a:t>2016/17 </a:t>
            </a:r>
            <a:r>
              <a:rPr lang="en-ZA" dirty="0" smtClean="0"/>
              <a:t>Financial Year Audit</a:t>
            </a:r>
            <a:r>
              <a:rPr lang="en-ZA" baseline="0" dirty="0" smtClean="0"/>
              <a:t> </a:t>
            </a:r>
            <a:r>
              <a:rPr lang="en-ZA" baseline="0" dirty="0"/>
              <a:t>Dash Board</a:t>
            </a:r>
            <a:endParaRPr lang="en-ZA" dirty="0"/>
          </a:p>
        </c:rich>
      </c:tx>
      <c:spPr>
        <a:noFill/>
        <a:ln>
          <a:noFill/>
        </a:ln>
        <a:effectLst/>
      </c:spPr>
    </c:title>
    <c:plotArea>
      <c:layout>
        <c:manualLayout>
          <c:layoutTarget val="inner"/>
          <c:xMode val="edge"/>
          <c:yMode val="edge"/>
          <c:x val="4.3615386803994655E-2"/>
          <c:y val="0.12202736402304508"/>
          <c:w val="0.94735112527384979"/>
          <c:h val="0.56991989316001945"/>
        </c:manualLayout>
      </c:layout>
      <c:barChart>
        <c:barDir val="col"/>
        <c:grouping val="clustered"/>
        <c:ser>
          <c:idx val="0"/>
          <c:order val="0"/>
          <c:tx>
            <c:strRef>
              <c:f>Sheet1!$D$5</c:f>
              <c:strCache>
                <c:ptCount val="1"/>
                <c:pt idx="0">
                  <c:v>Total Number of findings</c:v>
                </c:pt>
              </c:strCache>
            </c:strRef>
          </c:tx>
          <c:spPr>
            <a:solidFill>
              <a:srgbClr val="0070C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Sheet1!$C$6:$C$13</c:f>
              <c:strCache>
                <c:ptCount val="8"/>
                <c:pt idx="0">
                  <c:v>Internal Audit</c:v>
                </c:pt>
                <c:pt idx="1">
                  <c:v>Human Resource Management</c:v>
                </c:pt>
                <c:pt idx="2">
                  <c:v>Strategic Management</c:v>
                </c:pt>
                <c:pt idx="3">
                  <c:v>Auxiliary &amp; Security Services</c:v>
                </c:pt>
                <c:pt idx="4">
                  <c:v>Information Communication Technology</c:v>
                </c:pt>
                <c:pt idx="5">
                  <c:v>Finance</c:v>
                </c:pt>
                <c:pt idx="6">
                  <c:v>Supply Chain Management</c:v>
                </c:pt>
                <c:pt idx="7">
                  <c:v>Total</c:v>
                </c:pt>
              </c:strCache>
            </c:strRef>
          </c:cat>
          <c:val>
            <c:numRef>
              <c:f>Sheet1!$D$6:$D$13</c:f>
              <c:numCache>
                <c:formatCode>General</c:formatCode>
                <c:ptCount val="8"/>
                <c:pt idx="0">
                  <c:v>2</c:v>
                </c:pt>
                <c:pt idx="1">
                  <c:v>8</c:v>
                </c:pt>
                <c:pt idx="2">
                  <c:v>5</c:v>
                </c:pt>
                <c:pt idx="3">
                  <c:v>1</c:v>
                </c:pt>
                <c:pt idx="4">
                  <c:v>4</c:v>
                </c:pt>
                <c:pt idx="5">
                  <c:v>22</c:v>
                </c:pt>
                <c:pt idx="6">
                  <c:v>12</c:v>
                </c:pt>
                <c:pt idx="7">
                  <c:v>54</c:v>
                </c:pt>
              </c:numCache>
            </c:numRef>
          </c:val>
        </c:ser>
        <c:ser>
          <c:idx val="1"/>
          <c:order val="1"/>
          <c:tx>
            <c:strRef>
              <c:f>Sheet1!$E$5</c:f>
              <c:strCache>
                <c:ptCount val="1"/>
                <c:pt idx="0">
                  <c:v>Number of findings cleared</c:v>
                </c:pt>
              </c:strCache>
            </c:strRef>
          </c:tx>
          <c:spPr>
            <a:solidFill>
              <a:srgbClr val="92D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Sheet1!$C$6:$C$13</c:f>
              <c:strCache>
                <c:ptCount val="8"/>
                <c:pt idx="0">
                  <c:v>Internal Audit</c:v>
                </c:pt>
                <c:pt idx="1">
                  <c:v>Human Resource Management</c:v>
                </c:pt>
                <c:pt idx="2">
                  <c:v>Strategic Management</c:v>
                </c:pt>
                <c:pt idx="3">
                  <c:v>Auxiliary &amp; Security Services</c:v>
                </c:pt>
                <c:pt idx="4">
                  <c:v>Information Communication Technology</c:v>
                </c:pt>
                <c:pt idx="5">
                  <c:v>Finance</c:v>
                </c:pt>
                <c:pt idx="6">
                  <c:v>Supply Chain Management</c:v>
                </c:pt>
                <c:pt idx="7">
                  <c:v>Total</c:v>
                </c:pt>
              </c:strCache>
            </c:strRef>
          </c:cat>
          <c:val>
            <c:numRef>
              <c:f>Sheet1!$E$6:$E$13</c:f>
              <c:numCache>
                <c:formatCode>General</c:formatCode>
                <c:ptCount val="8"/>
                <c:pt idx="0">
                  <c:v>1</c:v>
                </c:pt>
                <c:pt idx="1">
                  <c:v>8</c:v>
                </c:pt>
                <c:pt idx="2">
                  <c:v>5</c:v>
                </c:pt>
                <c:pt idx="3">
                  <c:v>1</c:v>
                </c:pt>
                <c:pt idx="4">
                  <c:v>4</c:v>
                </c:pt>
                <c:pt idx="5">
                  <c:v>20</c:v>
                </c:pt>
                <c:pt idx="6">
                  <c:v>11</c:v>
                </c:pt>
                <c:pt idx="7">
                  <c:v>50</c:v>
                </c:pt>
              </c:numCache>
            </c:numRef>
          </c:val>
        </c:ser>
        <c:ser>
          <c:idx val="2"/>
          <c:order val="2"/>
          <c:tx>
            <c:strRef>
              <c:f>Sheet1!$F$5</c:f>
              <c:strCache>
                <c:ptCount val="1"/>
                <c:pt idx="0">
                  <c:v>Number of findings in process</c:v>
                </c:pt>
              </c:strCache>
            </c:strRef>
          </c:tx>
          <c:spPr>
            <a:solidFill>
              <a:srgbClr val="FFFF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Sheet1!$C$6:$C$13</c:f>
              <c:strCache>
                <c:ptCount val="8"/>
                <c:pt idx="0">
                  <c:v>Internal Audit</c:v>
                </c:pt>
                <c:pt idx="1">
                  <c:v>Human Resource Management</c:v>
                </c:pt>
                <c:pt idx="2">
                  <c:v>Strategic Management</c:v>
                </c:pt>
                <c:pt idx="3">
                  <c:v>Auxiliary &amp; Security Services</c:v>
                </c:pt>
                <c:pt idx="4">
                  <c:v>Information Communication Technology</c:v>
                </c:pt>
                <c:pt idx="5">
                  <c:v>Finance</c:v>
                </c:pt>
                <c:pt idx="6">
                  <c:v>Supply Chain Management</c:v>
                </c:pt>
                <c:pt idx="7">
                  <c:v>Total</c:v>
                </c:pt>
              </c:strCache>
            </c:strRef>
          </c:cat>
          <c:val>
            <c:numRef>
              <c:f>Sheet1!$F$6:$F$13</c:f>
              <c:numCache>
                <c:formatCode>General</c:formatCode>
                <c:ptCount val="8"/>
                <c:pt idx="0">
                  <c:v>1</c:v>
                </c:pt>
                <c:pt idx="1">
                  <c:v>0</c:v>
                </c:pt>
                <c:pt idx="2">
                  <c:v>0</c:v>
                </c:pt>
                <c:pt idx="3">
                  <c:v>0</c:v>
                </c:pt>
                <c:pt idx="4">
                  <c:v>0</c:v>
                </c:pt>
                <c:pt idx="5">
                  <c:v>2</c:v>
                </c:pt>
                <c:pt idx="6">
                  <c:v>1</c:v>
                </c:pt>
                <c:pt idx="7">
                  <c:v>4</c:v>
                </c:pt>
              </c:numCache>
            </c:numRef>
          </c:val>
        </c:ser>
        <c:dLbls>
          <c:showVal val="1"/>
        </c:dLbls>
        <c:gapWidth val="100"/>
        <c:overlap val="-24"/>
        <c:axId val="162178176"/>
        <c:axId val="162179712"/>
      </c:barChart>
      <c:catAx>
        <c:axId val="162178176"/>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62179712"/>
        <c:crosses val="autoZero"/>
        <c:auto val="1"/>
        <c:lblAlgn val="ctr"/>
        <c:lblOffset val="100"/>
      </c:catAx>
      <c:valAx>
        <c:axId val="162179712"/>
        <c:scaling>
          <c:orientation val="minMax"/>
        </c:scaling>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62178176"/>
        <c:crosses val="autoZero"/>
        <c:crossBetween val="between"/>
      </c:valAx>
      <c:spPr>
        <a:noFill/>
        <a:ln>
          <a:noFill/>
        </a:ln>
        <a:effectLst/>
      </c:spPr>
    </c:plotArea>
    <c:legend>
      <c:legendPos val="b"/>
      <c:layout>
        <c:manualLayout>
          <c:xMode val="edge"/>
          <c:yMode val="edge"/>
          <c:x val="9.8948701169374355E-3"/>
          <c:y val="0.87417841469995405"/>
          <c:w val="0.98257722328126618"/>
          <c:h val="6.808155575306446E-2"/>
        </c:manualLayout>
      </c:layout>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0.8</cdr:x>
      <cdr:y>0.09722</cdr:y>
    </cdr:from>
    <cdr:to>
      <cdr:x>1</cdr:x>
      <cdr:y>0.43056</cdr:y>
    </cdr:to>
    <cdr:sp macro="" textlink="">
      <cdr:nvSpPr>
        <cdr:cNvPr id="2" name="TextBox 1"/>
        <cdr:cNvSpPr txBox="1"/>
      </cdr:nvSpPr>
      <cdr:spPr>
        <a:xfrm xmlns:a="http://schemas.openxmlformats.org/drawingml/2006/main">
          <a:off x="3838575" y="2667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dirty="0"/>
        </a:p>
      </cdr:txBody>
    </cdr:sp>
  </cdr:relSizeAnchor>
  <cdr:relSizeAnchor xmlns:cdr="http://schemas.openxmlformats.org/drawingml/2006/chartDrawing">
    <cdr:from>
      <cdr:x>0.8</cdr:x>
      <cdr:y>0.13194</cdr:y>
    </cdr:from>
    <cdr:to>
      <cdr:x>1</cdr:x>
      <cdr:y>0.46528</cdr:y>
    </cdr:to>
    <cdr:sp macro="" textlink="">
      <cdr:nvSpPr>
        <cdr:cNvPr id="3" name="TextBox 2"/>
        <cdr:cNvSpPr txBox="1"/>
      </cdr:nvSpPr>
      <cdr:spPr>
        <a:xfrm xmlns:a="http://schemas.openxmlformats.org/drawingml/2006/main">
          <a:off x="3752850" y="3619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dirty="0"/>
        </a:p>
      </cdr:txBody>
    </cdr:sp>
  </cdr:relSizeAnchor>
  <cdr:relSizeAnchor xmlns:cdr="http://schemas.openxmlformats.org/drawingml/2006/chartDrawing">
    <cdr:from>
      <cdr:x>0.57909</cdr:x>
      <cdr:y>0.05188</cdr:y>
    </cdr:from>
    <cdr:to>
      <cdr:x>0.96748</cdr:x>
      <cdr:y>0.15604</cdr:y>
    </cdr:to>
    <cdr:sp macro="" textlink="">
      <cdr:nvSpPr>
        <cdr:cNvPr id="5" name="TextBox 4"/>
        <cdr:cNvSpPr txBox="1"/>
      </cdr:nvSpPr>
      <cdr:spPr>
        <a:xfrm xmlns:a="http://schemas.openxmlformats.org/drawingml/2006/main">
          <a:off x="3888442" y="176292"/>
          <a:ext cx="2607892" cy="35396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ZA" sz="1200" b="1" dirty="0"/>
            <a:t>DoW</a:t>
          </a:r>
          <a:r>
            <a:rPr lang="en-ZA" sz="1100" b="1" dirty="0"/>
            <a:t> </a:t>
          </a:r>
          <a:r>
            <a:rPr lang="en-ZA" sz="1100" b="1" baseline="0" dirty="0"/>
            <a:t> Overall Q1 2018/19 Performance </a:t>
          </a:r>
          <a:endParaRPr lang="en-ZA"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0.55511</cdr:x>
      <cdr:y>0.02118</cdr:y>
    </cdr:from>
    <cdr:to>
      <cdr:x>0.98167</cdr:x>
      <cdr:y>0.11832</cdr:y>
    </cdr:to>
    <cdr:sp macro="" textlink="">
      <cdr:nvSpPr>
        <cdr:cNvPr id="2" name="TextBox 1"/>
        <cdr:cNvSpPr txBox="1"/>
      </cdr:nvSpPr>
      <cdr:spPr>
        <a:xfrm xmlns:a="http://schemas.openxmlformats.org/drawingml/2006/main">
          <a:off x="3719816" y="75722"/>
          <a:ext cx="2858404" cy="3473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ZA" sz="1200" b="1" dirty="0"/>
            <a:t>Programme 1 Performance for Q1 2018/19</a:t>
          </a:r>
        </a:p>
      </cdr:txBody>
    </cdr:sp>
  </cdr:relSizeAnchor>
</c:userShapes>
</file>

<file path=ppt/drawings/drawing3.xml><?xml version="1.0" encoding="utf-8"?>
<c:userShapes xmlns:c="http://schemas.openxmlformats.org/drawingml/2006/chart">
  <cdr:relSizeAnchor xmlns:cdr="http://schemas.openxmlformats.org/drawingml/2006/chartDrawing">
    <cdr:from>
      <cdr:x>0.52702</cdr:x>
      <cdr:y>0.02486</cdr:y>
    </cdr:from>
    <cdr:to>
      <cdr:x>0.975</cdr:x>
      <cdr:y>0.13597</cdr:y>
    </cdr:to>
    <cdr:sp macro="" textlink="">
      <cdr:nvSpPr>
        <cdr:cNvPr id="3" name="TextBox 1"/>
        <cdr:cNvSpPr txBox="1"/>
      </cdr:nvSpPr>
      <cdr:spPr>
        <a:xfrm xmlns:a="http://schemas.openxmlformats.org/drawingml/2006/main">
          <a:off x="3164758" y="83119"/>
          <a:ext cx="2690132" cy="37151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100" b="1" dirty="0"/>
            <a:t>Programme 2</a:t>
          </a:r>
          <a:r>
            <a:rPr lang="en-ZA" sz="1100" dirty="0"/>
            <a:t> </a:t>
          </a:r>
          <a:r>
            <a:rPr lang="en-ZA" sz="1100" b="1" dirty="0"/>
            <a:t>Performance for Q1 2018/19</a:t>
          </a:r>
        </a:p>
      </cdr:txBody>
    </cdr:sp>
  </cdr:relSizeAnchor>
</c:userShapes>
</file>

<file path=ppt/drawings/drawing4.xml><?xml version="1.0" encoding="utf-8"?>
<c:userShapes xmlns:c="http://schemas.openxmlformats.org/drawingml/2006/chart">
  <cdr:relSizeAnchor xmlns:cdr="http://schemas.openxmlformats.org/drawingml/2006/chartDrawing">
    <cdr:from>
      <cdr:x>0.8</cdr:x>
      <cdr:y>0.10069</cdr:y>
    </cdr:from>
    <cdr:to>
      <cdr:x>1</cdr:x>
      <cdr:y>0.43403</cdr:y>
    </cdr:to>
    <cdr:sp macro="" textlink="">
      <cdr:nvSpPr>
        <cdr:cNvPr id="2" name="TextBox 1"/>
        <cdr:cNvSpPr txBox="1"/>
      </cdr:nvSpPr>
      <cdr:spPr>
        <a:xfrm xmlns:a="http://schemas.openxmlformats.org/drawingml/2006/main">
          <a:off x="3790950" y="2762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dirty="0"/>
        </a:p>
      </cdr:txBody>
    </cdr:sp>
  </cdr:relSizeAnchor>
  <cdr:relSizeAnchor xmlns:cdr="http://schemas.openxmlformats.org/drawingml/2006/chartDrawing">
    <cdr:from>
      <cdr:x>0.56595</cdr:x>
      <cdr:y>0.02994</cdr:y>
    </cdr:from>
    <cdr:to>
      <cdr:x>0.98065</cdr:x>
      <cdr:y>0.14105</cdr:y>
    </cdr:to>
    <cdr:sp macro="" textlink="">
      <cdr:nvSpPr>
        <cdr:cNvPr id="3" name="TextBox 1"/>
        <cdr:cNvSpPr txBox="1"/>
      </cdr:nvSpPr>
      <cdr:spPr>
        <a:xfrm xmlns:a="http://schemas.openxmlformats.org/drawingml/2006/main">
          <a:off x="3591629" y="91133"/>
          <a:ext cx="2631752" cy="33815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100" b="1" dirty="0"/>
            <a:t>Programme 3</a:t>
          </a:r>
          <a:r>
            <a:rPr lang="en-ZA" sz="1100" dirty="0"/>
            <a:t> </a:t>
          </a:r>
          <a:r>
            <a:rPr lang="en-ZA" sz="1100" b="1" dirty="0"/>
            <a:t>Performance for Q1 2018/19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3633"/>
          </a:xfrm>
          <a:prstGeom prst="rect">
            <a:avLst/>
          </a:prstGeom>
        </p:spPr>
        <p:txBody>
          <a:bodyPr vert="horz" lIns="90727" tIns="45363" rIns="90727" bIns="45363" rtlCol="0"/>
          <a:lstStyle>
            <a:lvl1pPr algn="l">
              <a:defRPr sz="1200"/>
            </a:lvl1pPr>
          </a:lstStyle>
          <a:p>
            <a:endParaRPr lang="en-ZA" dirty="0"/>
          </a:p>
        </p:txBody>
      </p:sp>
      <p:sp>
        <p:nvSpPr>
          <p:cNvPr id="3" name="Date Placeholder 2"/>
          <p:cNvSpPr>
            <a:spLocks noGrp="1"/>
          </p:cNvSpPr>
          <p:nvPr>
            <p:ph type="dt" sz="quarter" idx="1"/>
          </p:nvPr>
        </p:nvSpPr>
        <p:spPr>
          <a:xfrm>
            <a:off x="3850446" y="0"/>
            <a:ext cx="2945659" cy="493633"/>
          </a:xfrm>
          <a:prstGeom prst="rect">
            <a:avLst/>
          </a:prstGeom>
        </p:spPr>
        <p:txBody>
          <a:bodyPr vert="horz" lIns="90727" tIns="45363" rIns="90727" bIns="45363" rtlCol="0"/>
          <a:lstStyle>
            <a:lvl1pPr algn="r">
              <a:defRPr sz="1200"/>
            </a:lvl1pPr>
          </a:lstStyle>
          <a:p>
            <a:fld id="{B4FD8950-777C-4CC7-ABA0-9C41C272F7FD}" type="datetimeFigureOut">
              <a:rPr lang="en-ZA" smtClean="0"/>
              <a:pPr/>
              <a:t>2018/08/22</a:t>
            </a:fld>
            <a:endParaRPr lang="en-ZA" dirty="0"/>
          </a:p>
        </p:txBody>
      </p:sp>
      <p:sp>
        <p:nvSpPr>
          <p:cNvPr id="4" name="Footer Placeholder 3"/>
          <p:cNvSpPr>
            <a:spLocks noGrp="1"/>
          </p:cNvSpPr>
          <p:nvPr>
            <p:ph type="ftr" sz="quarter" idx="2"/>
          </p:nvPr>
        </p:nvSpPr>
        <p:spPr>
          <a:xfrm>
            <a:off x="2" y="9377317"/>
            <a:ext cx="2945659" cy="493633"/>
          </a:xfrm>
          <a:prstGeom prst="rect">
            <a:avLst/>
          </a:prstGeom>
        </p:spPr>
        <p:txBody>
          <a:bodyPr vert="horz" lIns="90727" tIns="45363" rIns="90727" bIns="45363"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6" y="9377317"/>
            <a:ext cx="2945659" cy="493633"/>
          </a:xfrm>
          <a:prstGeom prst="rect">
            <a:avLst/>
          </a:prstGeom>
        </p:spPr>
        <p:txBody>
          <a:bodyPr vert="horz" lIns="90727" tIns="45363" rIns="90727" bIns="45363" rtlCol="0" anchor="b"/>
          <a:lstStyle>
            <a:lvl1pPr algn="r">
              <a:defRPr sz="1200"/>
            </a:lvl1pPr>
          </a:lstStyle>
          <a:p>
            <a:fld id="{48BB6BC4-7CBE-42E2-9D8C-21CE0060AE2A}" type="slidenum">
              <a:rPr lang="en-ZA" smtClean="0"/>
              <a:pPr/>
              <a:t>‹#›</a:t>
            </a:fld>
            <a:endParaRPr lang="en-ZA" dirty="0"/>
          </a:p>
        </p:txBody>
      </p:sp>
    </p:spTree>
    <p:extLst>
      <p:ext uri="{BB962C8B-B14F-4D97-AF65-F5344CB8AC3E}">
        <p14:creationId xmlns:p14="http://schemas.microsoft.com/office/powerpoint/2010/main" xmlns="" val="422765529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3633"/>
          </a:xfrm>
          <a:prstGeom prst="rect">
            <a:avLst/>
          </a:prstGeom>
        </p:spPr>
        <p:txBody>
          <a:bodyPr vert="horz" lIns="90727" tIns="45363" rIns="90727" bIns="45363" rtlCol="0"/>
          <a:lstStyle>
            <a:lvl1pPr algn="l">
              <a:defRPr sz="1200"/>
            </a:lvl1pPr>
          </a:lstStyle>
          <a:p>
            <a:endParaRPr lang="en-ZA" dirty="0"/>
          </a:p>
        </p:txBody>
      </p:sp>
      <p:sp>
        <p:nvSpPr>
          <p:cNvPr id="3" name="Date Placeholder 2"/>
          <p:cNvSpPr>
            <a:spLocks noGrp="1"/>
          </p:cNvSpPr>
          <p:nvPr>
            <p:ph type="dt" idx="1"/>
          </p:nvPr>
        </p:nvSpPr>
        <p:spPr>
          <a:xfrm>
            <a:off x="3850446" y="0"/>
            <a:ext cx="2945659" cy="493633"/>
          </a:xfrm>
          <a:prstGeom prst="rect">
            <a:avLst/>
          </a:prstGeom>
        </p:spPr>
        <p:txBody>
          <a:bodyPr vert="horz" lIns="90727" tIns="45363" rIns="90727" bIns="45363" rtlCol="0"/>
          <a:lstStyle>
            <a:lvl1pPr algn="r">
              <a:defRPr sz="1200"/>
            </a:lvl1pPr>
          </a:lstStyle>
          <a:p>
            <a:fld id="{AC0ABB5E-F8F4-4E27-A71F-B8576576C6CB}" type="datetimeFigureOut">
              <a:rPr lang="en-ZA" smtClean="0"/>
              <a:pPr/>
              <a:t>2018/08/22</a:t>
            </a:fld>
            <a:endParaRPr lang="en-ZA" dirty="0"/>
          </a:p>
        </p:txBody>
      </p:sp>
      <p:sp>
        <p:nvSpPr>
          <p:cNvPr id="4" name="Slide Image Placeholder 3"/>
          <p:cNvSpPr>
            <a:spLocks noGrp="1" noRot="1" noChangeAspect="1"/>
          </p:cNvSpPr>
          <p:nvPr>
            <p:ph type="sldImg" idx="2"/>
          </p:nvPr>
        </p:nvSpPr>
        <p:spPr>
          <a:xfrm>
            <a:off x="723900" y="739775"/>
            <a:ext cx="5349875" cy="3705225"/>
          </a:xfrm>
          <a:prstGeom prst="rect">
            <a:avLst/>
          </a:prstGeom>
          <a:noFill/>
          <a:ln w="12700">
            <a:solidFill>
              <a:prstClr val="black"/>
            </a:solidFill>
          </a:ln>
        </p:spPr>
        <p:txBody>
          <a:bodyPr vert="horz" lIns="90727" tIns="45363" rIns="90727" bIns="45363" rtlCol="0" anchor="ctr"/>
          <a:lstStyle/>
          <a:p>
            <a:endParaRPr lang="en-ZA" dirty="0"/>
          </a:p>
        </p:txBody>
      </p:sp>
      <p:sp>
        <p:nvSpPr>
          <p:cNvPr id="5" name="Notes Placeholder 4"/>
          <p:cNvSpPr>
            <a:spLocks noGrp="1"/>
          </p:cNvSpPr>
          <p:nvPr>
            <p:ph type="body" sz="quarter" idx="3"/>
          </p:nvPr>
        </p:nvSpPr>
        <p:spPr>
          <a:xfrm>
            <a:off x="679769" y="4689520"/>
            <a:ext cx="5438140" cy="4442698"/>
          </a:xfrm>
          <a:prstGeom prst="rect">
            <a:avLst/>
          </a:prstGeom>
        </p:spPr>
        <p:txBody>
          <a:bodyPr vert="horz" lIns="90727" tIns="45363" rIns="90727" bIns="4536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2" y="9377317"/>
            <a:ext cx="2945659" cy="493633"/>
          </a:xfrm>
          <a:prstGeom prst="rect">
            <a:avLst/>
          </a:prstGeom>
        </p:spPr>
        <p:txBody>
          <a:bodyPr vert="horz" lIns="90727" tIns="45363" rIns="90727" bIns="45363"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6" y="9377317"/>
            <a:ext cx="2945659" cy="493633"/>
          </a:xfrm>
          <a:prstGeom prst="rect">
            <a:avLst/>
          </a:prstGeom>
        </p:spPr>
        <p:txBody>
          <a:bodyPr vert="horz" lIns="90727" tIns="45363" rIns="90727" bIns="45363" rtlCol="0" anchor="b"/>
          <a:lstStyle>
            <a:lvl1pPr algn="r">
              <a:defRPr sz="1200"/>
            </a:lvl1pPr>
          </a:lstStyle>
          <a:p>
            <a:fld id="{BF0E69AA-12CB-4446-987B-AC41870218E1}" type="slidenum">
              <a:rPr lang="en-ZA" smtClean="0"/>
              <a:pPr/>
              <a:t>‹#›</a:t>
            </a:fld>
            <a:endParaRPr lang="en-ZA" dirty="0"/>
          </a:p>
        </p:txBody>
      </p:sp>
    </p:spTree>
    <p:extLst>
      <p:ext uri="{BB962C8B-B14F-4D97-AF65-F5344CB8AC3E}">
        <p14:creationId xmlns:p14="http://schemas.microsoft.com/office/powerpoint/2010/main" xmlns="" val="267552800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5225"/>
          </a:xfrm>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endParaRPr lang="en-ZA" dirty="0">
              <a:solidFill>
                <a:prstClr val="black"/>
              </a:solidFill>
            </a:endParaRPr>
          </a:p>
        </p:txBody>
      </p:sp>
      <p:sp>
        <p:nvSpPr>
          <p:cNvPr id="5" name="Slide Number Placeholder 4"/>
          <p:cNvSpPr>
            <a:spLocks noGrp="1"/>
          </p:cNvSpPr>
          <p:nvPr>
            <p:ph type="sldNum" sz="quarter" idx="11"/>
          </p:nvPr>
        </p:nvSpPr>
        <p:spPr/>
        <p:txBody>
          <a:bodyPr/>
          <a:lstStyle/>
          <a:p>
            <a:fld id="{BF0E69AA-12CB-4446-987B-AC41870218E1}" type="slidenum">
              <a:rPr lang="en-ZA" smtClean="0">
                <a:solidFill>
                  <a:prstClr val="black"/>
                </a:solidFill>
              </a:rPr>
              <a:pPr/>
              <a:t>35</a:t>
            </a:fld>
            <a:endParaRPr lang="en-ZA" dirty="0">
              <a:solidFill>
                <a:prstClr val="black"/>
              </a:solidFill>
            </a:endParaRPr>
          </a:p>
        </p:txBody>
      </p:sp>
    </p:spTree>
    <p:extLst>
      <p:ext uri="{BB962C8B-B14F-4D97-AF65-F5344CB8AC3E}">
        <p14:creationId xmlns:p14="http://schemas.microsoft.com/office/powerpoint/2010/main" xmlns="" val="397624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5225"/>
          </a:xfrm>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endParaRPr lang="en-ZA" dirty="0">
              <a:solidFill>
                <a:prstClr val="black"/>
              </a:solidFill>
            </a:endParaRPr>
          </a:p>
        </p:txBody>
      </p:sp>
      <p:sp>
        <p:nvSpPr>
          <p:cNvPr id="5" name="Slide Number Placeholder 4"/>
          <p:cNvSpPr>
            <a:spLocks noGrp="1"/>
          </p:cNvSpPr>
          <p:nvPr>
            <p:ph type="sldNum" sz="quarter" idx="11"/>
          </p:nvPr>
        </p:nvSpPr>
        <p:spPr/>
        <p:txBody>
          <a:bodyPr/>
          <a:lstStyle/>
          <a:p>
            <a:fld id="{BF0E69AA-12CB-4446-987B-AC41870218E1}" type="slidenum">
              <a:rPr lang="en-ZA" smtClean="0">
                <a:solidFill>
                  <a:prstClr val="black"/>
                </a:solidFill>
              </a:rPr>
              <a:pPr/>
              <a:t>36</a:t>
            </a:fld>
            <a:endParaRPr lang="en-ZA" dirty="0">
              <a:solidFill>
                <a:prstClr val="black"/>
              </a:solidFill>
            </a:endParaRPr>
          </a:p>
        </p:txBody>
      </p:sp>
    </p:spTree>
    <p:extLst>
      <p:ext uri="{BB962C8B-B14F-4D97-AF65-F5344CB8AC3E}">
        <p14:creationId xmlns:p14="http://schemas.microsoft.com/office/powerpoint/2010/main" xmlns="" val="397624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5225"/>
          </a:xfrm>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endParaRPr lang="en-ZA" dirty="0">
              <a:solidFill>
                <a:prstClr val="black"/>
              </a:solidFill>
            </a:endParaRPr>
          </a:p>
        </p:txBody>
      </p:sp>
      <p:sp>
        <p:nvSpPr>
          <p:cNvPr id="5" name="Slide Number Placeholder 4"/>
          <p:cNvSpPr>
            <a:spLocks noGrp="1"/>
          </p:cNvSpPr>
          <p:nvPr>
            <p:ph type="sldNum" sz="quarter" idx="11"/>
          </p:nvPr>
        </p:nvSpPr>
        <p:spPr/>
        <p:txBody>
          <a:bodyPr/>
          <a:lstStyle/>
          <a:p>
            <a:fld id="{BF0E69AA-12CB-4446-987B-AC41870218E1}" type="slidenum">
              <a:rPr lang="en-ZA" smtClean="0">
                <a:solidFill>
                  <a:prstClr val="black"/>
                </a:solidFill>
              </a:rPr>
              <a:pPr/>
              <a:t>38</a:t>
            </a:fld>
            <a:endParaRPr lang="en-ZA" dirty="0">
              <a:solidFill>
                <a:prstClr val="black"/>
              </a:solidFill>
            </a:endParaRPr>
          </a:p>
        </p:txBody>
      </p:sp>
    </p:spTree>
    <p:extLst>
      <p:ext uri="{BB962C8B-B14F-4D97-AF65-F5344CB8AC3E}">
        <p14:creationId xmlns:p14="http://schemas.microsoft.com/office/powerpoint/2010/main" xmlns="" val="762660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64"/>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B42A9AA3-A1FB-4E77-A9A8-C8A824A1ACEF}"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817252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C69C463-0D98-42ED-A42F-9B4665F49BD7}"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8176458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06"/>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B60F280-F8F2-467A-9173-79E9D0DF7575}"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9485156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2A8E51A-909C-40EC-9F41-EA6997FA51A2}"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0719777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081"/>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15B85B-E93C-43D8-8659-B5B8948B575F}"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6737056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FFD5633-B941-40E9-9F04-6D4B68B16948}"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0853082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FCA3E7D2-B65F-477D-9C65-CBC1451F4C3B}" type="datetime1">
              <a:rPr lang="en-ZA" smtClean="0">
                <a:solidFill>
                  <a:prstClr val="black">
                    <a:tint val="75000"/>
                  </a:prstClr>
                </a:solidFill>
              </a:rPr>
              <a:pPr/>
              <a:t>2018/08/22</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7728560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1338973-0408-43D8-9F9A-AA0A41B116D6}" type="datetime1">
              <a:rPr lang="en-ZA" smtClean="0">
                <a:solidFill>
                  <a:prstClr val="black">
                    <a:tint val="75000"/>
                  </a:prstClr>
                </a:solidFill>
              </a:rPr>
              <a:pPr/>
              <a:t>2018/08/22</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5650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F2738-9720-4D15-9EB0-0E58C35B906C}" type="datetime1">
              <a:rPr lang="en-ZA" smtClean="0">
                <a:solidFill>
                  <a:prstClr val="black">
                    <a:tint val="75000"/>
                  </a:prstClr>
                </a:solidFill>
              </a:rPr>
              <a:pPr/>
              <a:t>2018/08/22</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1423749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4"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74072-1710-4399-A9D8-F93BE8E81D50}"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0691858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75F3AF-C49E-4F9F-93D6-22A3CF95AFB4}"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9240391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B382C07-AF39-4761-9B72-6D261689D91F}"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358306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53"/>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53"/>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8420A58-02F1-40BA-BE90-B35F26B6A6F4}"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1116474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8"/>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48"/>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34EE018-24CF-460D-9408-0F5748DB855F}"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4974355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92"/>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B60F280-F8F2-467A-9173-79E9D0DF7575}"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2592292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2A8E51A-909C-40EC-9F41-EA6997FA51A2}"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3307900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067"/>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15B85B-E93C-43D8-8659-B5B8948B575F}"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8903501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FFD5633-B941-40E9-9F04-6D4B68B16948}"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7896344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FCA3E7D2-B65F-477D-9C65-CBC1451F4C3B}" type="datetime1">
              <a:rPr lang="en-ZA" smtClean="0">
                <a:solidFill>
                  <a:prstClr val="black">
                    <a:tint val="75000"/>
                  </a:prstClr>
                </a:solidFill>
              </a:rPr>
              <a:pPr/>
              <a:t>2018/08/22</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2415688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1338973-0408-43D8-9F9A-AA0A41B116D6}" type="datetime1">
              <a:rPr lang="en-ZA" smtClean="0">
                <a:solidFill>
                  <a:prstClr val="black">
                    <a:tint val="75000"/>
                  </a:prstClr>
                </a:solidFill>
              </a:rPr>
              <a:pPr/>
              <a:t>2018/08/22</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4309405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F2738-9720-4D15-9EB0-0E58C35B906C}" type="datetime1">
              <a:rPr lang="en-ZA" smtClean="0">
                <a:solidFill>
                  <a:prstClr val="black">
                    <a:tint val="75000"/>
                  </a:prstClr>
                </a:solidFill>
              </a:rPr>
              <a:pPr/>
              <a:t>2018/08/22</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6950751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4"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74072-1710-4399-A9D8-F93BE8E81D50}"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8344041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75F3AF-C49E-4F9F-93D6-22A3CF95AFB4}"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264957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724"/>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747BA731-6934-49E4-8DB0-B82E55A19A57}"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84154327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B382C07-AF39-4761-9B72-6D261689D91F}"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27930657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8"/>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48"/>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34EE018-24CF-460D-9408-0F5748DB855F}"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918820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618D997-93FE-4EBA-A3F1-D2E6A46776D4}"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634742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199"/>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9D871-1B13-46B5-A7FE-92359BE1DC26}"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927019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6C6D21F-2039-4BC7-9194-05612ED47F34}"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78265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66D1A486-0DFA-4FE5-97B1-19A50BB10E76}" type="datetime1">
              <a:rPr lang="en-ZA" smtClean="0">
                <a:solidFill>
                  <a:prstClr val="black">
                    <a:tint val="75000"/>
                  </a:prstClr>
                </a:solidFill>
              </a:rPr>
              <a:pPr/>
              <a:t>2018/08/22</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4043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64737E54-A483-49AB-A3D7-A52BDD0FFA65}" type="datetime1">
              <a:rPr lang="en-ZA" smtClean="0">
                <a:solidFill>
                  <a:prstClr val="black">
                    <a:tint val="75000"/>
                  </a:prstClr>
                </a:solidFill>
              </a:rPr>
              <a:pPr/>
              <a:t>2018/08/22</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766430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7B19E-B62B-41D7-85AD-6AF483B42565}" type="datetime1">
              <a:rPr lang="en-ZA" smtClean="0">
                <a:solidFill>
                  <a:prstClr val="black">
                    <a:tint val="75000"/>
                  </a:prstClr>
                </a:solidFill>
              </a:rPr>
              <a:pPr/>
              <a:t>2018/08/22</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694092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4"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70318-03AB-4360-997E-58F6F1FACAF0}"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27028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636895D-B022-425C-9230-E40F959B4488}"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947647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C713A-C6D8-4C4B-82F2-16FC68324C17}"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141626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93EE925-6A74-43F7-93FE-F678A3D9E978}"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254266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8"/>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48"/>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CF954A4-88F0-42B5-9673-83E04BDC3011}"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005536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30"/>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B60F280-F8F2-467A-9173-79E9D0DF7575}"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46826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2A8E51A-909C-40EC-9F41-EA6997FA51A2}"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802135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105"/>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15B85B-E93C-43D8-8659-B5B8948B575F}"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086151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FFD5633-B941-40E9-9F04-6D4B68B16948}"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638264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FCA3E7D2-B65F-477D-9C65-CBC1451F4C3B}" type="datetime1">
              <a:rPr lang="en-ZA" smtClean="0">
                <a:solidFill>
                  <a:prstClr val="black">
                    <a:tint val="75000"/>
                  </a:prstClr>
                </a:solidFill>
              </a:rPr>
              <a:pPr/>
              <a:t>2018/08/22</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93549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1338973-0408-43D8-9F9A-AA0A41B116D6}" type="datetime1">
              <a:rPr lang="en-ZA" smtClean="0">
                <a:solidFill>
                  <a:prstClr val="black">
                    <a:tint val="75000"/>
                  </a:prstClr>
                </a:solidFill>
              </a:rPr>
              <a:pPr/>
              <a:t>2018/08/22</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563693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F2738-9720-4D15-9EB0-0E58C35B906C}" type="datetime1">
              <a:rPr lang="en-ZA" smtClean="0">
                <a:solidFill>
                  <a:prstClr val="black">
                    <a:tint val="75000"/>
                  </a:prstClr>
                </a:solidFill>
              </a:rPr>
              <a:pPr/>
              <a:t>2018/08/22</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9839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139"/>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72B61E-16EB-469B-9EC5-B689E6E3CDE8}"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810126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4" y="27306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74072-1710-4399-A9D8-F93BE8E81D50}"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077552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75F3AF-C49E-4F9F-93D6-22A3CF95AFB4}"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476239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B382C07-AF39-4761-9B72-6D261689D91F}"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028165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9"/>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4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34EE018-24CF-460D-9408-0F5748DB855F}"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790280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56"/>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B60F280-F8F2-467A-9173-79E9D0DF7575}"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917289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2A8E51A-909C-40EC-9F41-EA6997FA51A2}"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4762281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131"/>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15B85B-E93C-43D8-8659-B5B8948B575F}"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557698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FFD5633-B941-40E9-9F04-6D4B68B16948}"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3605562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FCA3E7D2-B65F-477D-9C65-CBC1451F4C3B}" type="datetime1">
              <a:rPr lang="en-ZA" smtClean="0">
                <a:solidFill>
                  <a:prstClr val="black">
                    <a:tint val="75000"/>
                  </a:prstClr>
                </a:solidFill>
              </a:rPr>
              <a:pPr/>
              <a:t>2018/08/22</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2117820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1338973-0408-43D8-9F9A-AA0A41B116D6}" type="datetime1">
              <a:rPr lang="en-ZA" smtClean="0">
                <a:solidFill>
                  <a:prstClr val="black">
                    <a:tint val="75000"/>
                  </a:prstClr>
                </a:solidFill>
              </a:rPr>
              <a:pPr/>
              <a:t>2018/08/22</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294108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0FA7391-DE26-41BA-8DFD-BD6B273509E4}"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5494453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F2738-9720-4D15-9EB0-0E58C35B906C}" type="datetime1">
              <a:rPr lang="en-ZA" smtClean="0">
                <a:solidFill>
                  <a:prstClr val="black">
                    <a:tint val="75000"/>
                  </a:prstClr>
                </a:solidFill>
              </a:rPr>
              <a:pPr/>
              <a:t>2018/08/22</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0216682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4"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74072-1710-4399-A9D8-F93BE8E81D50}"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4386416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75F3AF-C49E-4F9F-93D6-22A3CF95AFB4}"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9200155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B382C07-AF39-4761-9B72-6D261689D91F}"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9161517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8"/>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48"/>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34EE018-24CF-460D-9408-0F5748DB855F}"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6856593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54"/>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5AE03C6F-FB9A-46EF-9D54-CEA595475E84}"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0230146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F63CE65-C7E1-4F51-BC1D-2865FDB48403}"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7961267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129"/>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8FF533-891C-4459-9AEF-69BAD5BD9021}"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8255589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F198F0BE-3C04-4886-95B7-66B68EAD5275}"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1687806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4B01CEB3-B4DC-49A5-94CF-12D16BE2899A}" type="datetime1">
              <a:rPr lang="en-ZA" smtClean="0">
                <a:solidFill>
                  <a:prstClr val="black">
                    <a:tint val="75000"/>
                  </a:prstClr>
                </a:solidFill>
              </a:rPr>
              <a:pPr/>
              <a:t>2018/08/22</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276686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C681DC00-8450-4DF4-A7B0-8F8C6737D02F}" type="datetime1">
              <a:rPr lang="en-ZA" smtClean="0">
                <a:solidFill>
                  <a:prstClr val="black">
                    <a:tint val="75000"/>
                  </a:prstClr>
                </a:solidFill>
              </a:rPr>
              <a:pPr/>
              <a:t>2018/08/22</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6172397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2CEED45F-01B2-4C49-ABA5-BC3F6A72B203}" type="datetime1">
              <a:rPr lang="en-ZA" smtClean="0">
                <a:solidFill>
                  <a:prstClr val="black">
                    <a:tint val="75000"/>
                  </a:prstClr>
                </a:solidFill>
              </a:rPr>
              <a:pPr/>
              <a:t>2018/08/22</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6291039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6459A-91E3-47B6-87F0-37E98BD4B96E}" type="datetime1">
              <a:rPr lang="en-ZA" smtClean="0">
                <a:solidFill>
                  <a:prstClr val="black">
                    <a:tint val="75000"/>
                  </a:prstClr>
                </a:solidFill>
              </a:rPr>
              <a:pPr/>
              <a:t>2018/08/22</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9712921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DFA9D3-4A29-4B4F-9A12-59BB68818AF4}"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194095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A24300-83F5-44C9-89CF-70F61DCEF594}"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9752673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DBC0BD6-0DBF-4781-ADDD-C48A0E109A83}"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1487568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DEDCF6F-E655-42D1-BCE9-7B955694CB88}"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6775061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750"/>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747BA731-6934-49E4-8DB0-B82E55A19A57}"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8362352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618D997-93FE-4EBA-A3F1-D2E6A46776D4}"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5765427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225"/>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9D871-1B13-46B5-A7FE-92359BE1DC26}"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4351437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6C6D21F-2039-4BC7-9194-05612ED47F34}"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54840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499F314E-4FB6-4CAB-B425-DF30DD96298A}" type="datetime1">
              <a:rPr lang="en-ZA" smtClean="0">
                <a:solidFill>
                  <a:prstClr val="black">
                    <a:tint val="75000"/>
                  </a:prstClr>
                </a:solidFill>
              </a:rPr>
              <a:pPr/>
              <a:t>2018/08/22</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4723188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66D1A486-0DFA-4FE5-97B1-19A50BB10E76}" type="datetime1">
              <a:rPr lang="en-ZA" smtClean="0">
                <a:solidFill>
                  <a:prstClr val="black">
                    <a:tint val="75000"/>
                  </a:prstClr>
                </a:solidFill>
              </a:rPr>
              <a:pPr/>
              <a:t>2018/08/22</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6439064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64737E54-A483-49AB-A3D7-A52BDD0FFA65}" type="datetime1">
              <a:rPr lang="en-ZA" smtClean="0">
                <a:solidFill>
                  <a:prstClr val="black">
                    <a:tint val="75000"/>
                  </a:prstClr>
                </a:solidFill>
              </a:rPr>
              <a:pPr/>
              <a:t>2018/08/22</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4473832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7B19E-B62B-41D7-85AD-6AF483B42565}" type="datetime1">
              <a:rPr lang="en-ZA" smtClean="0">
                <a:solidFill>
                  <a:prstClr val="black">
                    <a:tint val="75000"/>
                  </a:prstClr>
                </a:solidFill>
              </a:rPr>
              <a:pPr/>
              <a:t>2018/08/22</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9927052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4"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70318-03AB-4360-997E-58F6F1FACAF0}"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4742271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C713A-C6D8-4C4B-82F2-16FC68324C17}"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7988633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93EE925-6A74-43F7-93FE-F678A3D9E978}"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8558708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8"/>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48"/>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CF954A4-88F0-42B5-9673-83E04BDC3011}"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04365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6"/>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3C9336B0-BEB5-4EB4-AD63-6DDE431AE49C}"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1989787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9F95CD2-F4F8-4C65-8422-63EED75FDC67}"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7936377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1"/>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F9D3E5-F4E6-4936-A3C0-BBDAE524137F}"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682142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7902D-E981-456A-90C7-4AC268AC5AC1}" type="datetime1">
              <a:rPr lang="en-ZA" smtClean="0">
                <a:solidFill>
                  <a:prstClr val="black">
                    <a:tint val="75000"/>
                  </a:prstClr>
                </a:solidFill>
              </a:rPr>
              <a:pPr/>
              <a:t>2018/08/22</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7436393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F153651A-4147-4960-958F-ED706C44D136}"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729645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AA6423A-687D-4AD6-AF94-E58251602FC3}" type="datetime1">
              <a:rPr lang="en-ZA" smtClean="0">
                <a:solidFill>
                  <a:prstClr val="black">
                    <a:tint val="75000"/>
                  </a:prstClr>
                </a:solidFill>
              </a:rPr>
              <a:pPr/>
              <a:t>2018/08/22</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7745467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E995E3A2-FF76-4BD0-989F-797E54694412}" type="datetime1">
              <a:rPr lang="en-ZA" smtClean="0">
                <a:solidFill>
                  <a:prstClr val="black">
                    <a:tint val="75000"/>
                  </a:prstClr>
                </a:solidFill>
              </a:rPr>
              <a:pPr/>
              <a:t>2018/08/22</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5608676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9F533-38B2-4345-A1B2-A1A8BE5F6508}" type="datetime1">
              <a:rPr lang="en-ZA" smtClean="0">
                <a:solidFill>
                  <a:prstClr val="black">
                    <a:tint val="75000"/>
                  </a:prstClr>
                </a:solidFill>
              </a:rPr>
              <a:pPr/>
              <a:t>2018/08/22</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2210715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D0834-5822-4A4A-9913-3D3F654DAE24}"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8083792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BADE6D-BDB4-434D-A6B3-F2BB38BC94A3}"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8403025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4B7FF72-849E-46AB-ABDF-18FF746BD5BA}"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7450247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83686A4-92AD-4E0B-81BB-B984220EFAB8}"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0642870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46"/>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747BA731-6934-49E4-8DB0-B82E55A19A57}"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238623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618D997-93FE-4EBA-A3F1-D2E6A46776D4}"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186040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4" y="27306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B19168-334F-4672-8F8C-07DC827CC963}"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5144173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121"/>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9D871-1B13-46B5-A7FE-92359BE1DC26}"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099495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6C6D21F-2039-4BC7-9194-05612ED47F34}"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5843990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66D1A486-0DFA-4FE5-97B1-19A50BB10E76}" type="datetime1">
              <a:rPr lang="en-ZA" smtClean="0">
                <a:solidFill>
                  <a:prstClr val="black">
                    <a:tint val="75000"/>
                  </a:prstClr>
                </a:solidFill>
              </a:rPr>
              <a:pPr/>
              <a:t>2018/08/22</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8910134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64737E54-A483-49AB-A3D7-A52BDD0FFA65}" type="datetime1">
              <a:rPr lang="en-ZA" smtClean="0">
                <a:solidFill>
                  <a:prstClr val="black">
                    <a:tint val="75000"/>
                  </a:prstClr>
                </a:solidFill>
              </a:rPr>
              <a:pPr/>
              <a:t>2018/08/22</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8143998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7B19E-B62B-41D7-85AD-6AF483B42565}" type="datetime1">
              <a:rPr lang="en-ZA" smtClean="0">
                <a:solidFill>
                  <a:prstClr val="black">
                    <a:tint val="75000"/>
                  </a:prstClr>
                </a:solidFill>
              </a:rPr>
              <a:pPr/>
              <a:t>2018/08/22</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0241603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4"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70318-03AB-4360-997E-58F6F1FACAF0}"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2474616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C713A-C6D8-4C4B-82F2-16FC68324C17}"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473136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93EE925-6A74-43F7-93FE-F678A3D9E978}"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6234085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8"/>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48"/>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CF954A4-88F0-42B5-9673-83E04BDC3011}"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1522799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6"/>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D307B660-3A8A-462F-AEC0-0B3E15A46EFC}"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819367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93C09-FA65-44DA-8021-7BA6A86D9AB4}"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2913777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633CE6F-E593-4FC2-8D40-84113B487272}"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7049426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51"/>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8C981F-26C5-4ECF-9C6F-8A0E669FBA45}"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4253699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3767C094-116C-4A2A-8D4F-A0245D2C6ED2}"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211991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EB21BED7-8480-4564-A530-AF9BEDE77182}" type="datetime1">
              <a:rPr lang="en-ZA" smtClean="0">
                <a:solidFill>
                  <a:prstClr val="black">
                    <a:tint val="75000"/>
                  </a:prstClr>
                </a:solidFill>
              </a:rPr>
              <a:pPr/>
              <a:t>2018/08/22</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3673897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9D4572B-B6DE-431E-8C4B-1EC3079EEBB2}" type="datetime1">
              <a:rPr lang="en-ZA" smtClean="0">
                <a:solidFill>
                  <a:prstClr val="black">
                    <a:tint val="75000"/>
                  </a:prstClr>
                </a:solidFill>
              </a:rPr>
              <a:pPr/>
              <a:t>2018/08/22</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7220973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CBA15-C8A8-4CDA-BE4D-7221475E32B6}" type="datetime1">
              <a:rPr lang="en-ZA" smtClean="0">
                <a:solidFill>
                  <a:prstClr val="black">
                    <a:tint val="75000"/>
                  </a:prstClr>
                </a:solidFill>
              </a:rPr>
              <a:pPr/>
              <a:t>2018/08/22</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9836625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03502-DC72-45E2-87E1-BD778B6F745F}"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9300948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AEFB5-9DDF-42F2-8A03-489DFD3E4B88}" type="datetime1">
              <a:rPr lang="en-ZA" smtClean="0">
                <a:solidFill>
                  <a:prstClr val="black">
                    <a:tint val="75000"/>
                  </a:prstClr>
                </a:solidFill>
              </a:rPr>
              <a:pPr/>
              <a:t>2018/08/22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6812658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6EBC5E6-2641-44D9-B5B2-2E9D46A82839}"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2033565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D4CDAF3-4272-47A0-BF3B-0C3CC91F1D3C}"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63371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58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31E24-88C5-40AE-BE9F-FE308A47FEF4}"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3"/>
          </p:nvPr>
        </p:nvSpPr>
        <p:spPr>
          <a:xfrm>
            <a:off x="3384550" y="635658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7099300" y="635658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966569787"/>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53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EEC28-6329-49B9-A186-353DAB614692}"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3"/>
          </p:nvPr>
        </p:nvSpPr>
        <p:spPr>
          <a:xfrm>
            <a:off x="3384550" y="635653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7099300" y="635653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185909170"/>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51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EEC28-6329-49B9-A186-353DAB614692}"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3"/>
          </p:nvPr>
        </p:nvSpPr>
        <p:spPr>
          <a:xfrm>
            <a:off x="3384550" y="635651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7099300" y="635651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416775473"/>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64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868DA-A846-44D7-AEC8-60F63B33B92B}"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3"/>
          </p:nvPr>
        </p:nvSpPr>
        <p:spPr>
          <a:xfrm>
            <a:off x="3384550" y="635664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4"/>
          </p:nvPr>
        </p:nvSpPr>
        <p:spPr>
          <a:xfrm>
            <a:off x="7099300" y="635664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860648716"/>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5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EEC28-6329-49B9-A186-353DAB614692}"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3"/>
          </p:nvPr>
        </p:nvSpPr>
        <p:spPr>
          <a:xfrm>
            <a:off x="3384550" y="63565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7099300" y="63565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54549137"/>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58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EEC28-6329-49B9-A186-353DAB614692}"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3"/>
          </p:nvPr>
        </p:nvSpPr>
        <p:spPr>
          <a:xfrm>
            <a:off x="3384550" y="635658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7099300" y="635658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536296091"/>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57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A5ED7-6CFE-4AAA-BE3E-5C2183CAF7DD}"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3"/>
          </p:nvPr>
        </p:nvSpPr>
        <p:spPr>
          <a:xfrm>
            <a:off x="3384550" y="635657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4"/>
          </p:nvPr>
        </p:nvSpPr>
        <p:spPr>
          <a:xfrm>
            <a:off x="7099300" y="635657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425012"/>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67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868DA-A846-44D7-AEC8-60F63B33B92B}"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3"/>
          </p:nvPr>
        </p:nvSpPr>
        <p:spPr>
          <a:xfrm>
            <a:off x="3384550" y="635667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4"/>
          </p:nvPr>
        </p:nvSpPr>
        <p:spPr>
          <a:xfrm>
            <a:off x="7099300" y="635667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718866664"/>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37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25383-3C57-42CA-A04A-109719C0C9ED}"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3"/>
          </p:nvPr>
        </p:nvSpPr>
        <p:spPr>
          <a:xfrm>
            <a:off x="3384550" y="635637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7099300" y="635637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160653219"/>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57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868DA-A846-44D7-AEC8-60F63B33B92B}"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3"/>
          </p:nvPr>
        </p:nvSpPr>
        <p:spPr>
          <a:xfrm>
            <a:off x="3384550" y="635657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4"/>
          </p:nvPr>
        </p:nvSpPr>
        <p:spPr>
          <a:xfrm>
            <a:off x="7099300" y="635657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610785362"/>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40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27D90-52DF-4D9F-9F8A-79339240B61A}"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3"/>
          </p:nvPr>
        </p:nvSpPr>
        <p:spPr>
          <a:xfrm>
            <a:off x="3384550" y="635640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solidFill>
                  <a:prstClr val="black">
                    <a:tint val="75000"/>
                  </a:prstClr>
                </a:solidFill>
              </a:rPr>
              <a:t>DRAFT - V4</a:t>
            </a:r>
            <a:endParaRPr lang="en-ZA" dirty="0">
              <a:solidFill>
                <a:prstClr val="black">
                  <a:tint val="75000"/>
                </a:prstClr>
              </a:solidFill>
            </a:endParaRPr>
          </a:p>
        </p:txBody>
      </p:sp>
      <p:sp>
        <p:nvSpPr>
          <p:cNvPr id="6" name="Slide Number Placeholder 5"/>
          <p:cNvSpPr>
            <a:spLocks noGrp="1"/>
          </p:cNvSpPr>
          <p:nvPr>
            <p:ph type="sldNum" sz="quarter" idx="4"/>
          </p:nvPr>
        </p:nvSpPr>
        <p:spPr>
          <a:xfrm>
            <a:off x="7099300" y="635640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0157785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eg"/><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90.xml"/><Relationship Id="rId1" Type="http://schemas.openxmlformats.org/officeDocument/2006/relationships/themeOverride" Target="../theme/themeOverride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0.xml"/><Relationship Id="rId1" Type="http://schemas.openxmlformats.org/officeDocument/2006/relationships/themeOverride" Target="../theme/themeOverride6.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90.xml"/><Relationship Id="rId1" Type="http://schemas.openxmlformats.org/officeDocument/2006/relationships/themeOverride" Target="../theme/themeOverride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90.xml"/><Relationship Id="rId1" Type="http://schemas.openxmlformats.org/officeDocument/2006/relationships/themeOverride" Target="../theme/themeOverride8.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90.xml"/><Relationship Id="rId1" Type="http://schemas.openxmlformats.org/officeDocument/2006/relationships/themeOverride" Target="../theme/themeOverride9.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90.xml"/><Relationship Id="rId1" Type="http://schemas.openxmlformats.org/officeDocument/2006/relationships/themeOverride" Target="../theme/themeOverride10.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90.xml"/><Relationship Id="rId1" Type="http://schemas.openxmlformats.org/officeDocument/2006/relationships/themeOverride" Target="../theme/themeOverride1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8.xml"/><Relationship Id="rId1" Type="http://schemas.openxmlformats.org/officeDocument/2006/relationships/themeOverride" Target="../theme/themeOverride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0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2.xml"/></Relationships>
</file>

<file path=ppt/slides/_rels/slide6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1.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79.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43997" y="1079630"/>
            <a:ext cx="9473404" cy="3614798"/>
          </a:xfrm>
        </p:spPr>
        <p:txBody>
          <a:bodyPr>
            <a:noAutofit/>
          </a:bodyPr>
          <a:lstStyle/>
          <a:p>
            <a:pPr lvl="0">
              <a:defRPr/>
            </a:pPr>
            <a:r>
              <a:rPr lang="en-US" b="1" dirty="0">
                <a:solidFill>
                  <a:prstClr val="black"/>
                </a:solidFill>
                <a:latin typeface="Arial" pitchFamily="34" charset="0"/>
                <a:cs typeface="Arial" pitchFamily="34" charset="0"/>
              </a:rPr>
              <a:t>DEPARTMENT OF </a:t>
            </a:r>
            <a:r>
              <a:rPr lang="en-US" b="1" dirty="0" smtClean="0">
                <a:solidFill>
                  <a:prstClr val="black"/>
                </a:solidFill>
                <a:latin typeface="Arial" pitchFamily="34" charset="0"/>
                <a:cs typeface="Arial" pitchFamily="34" charset="0"/>
              </a:rPr>
              <a:t>WOMEN (DOW)</a:t>
            </a:r>
          </a:p>
          <a:p>
            <a:pPr lvl="0">
              <a:defRPr/>
            </a:pPr>
            <a:r>
              <a:rPr lang="en-US" b="1" dirty="0" smtClean="0">
                <a:solidFill>
                  <a:schemeClr val="tx1"/>
                </a:solidFill>
                <a:latin typeface="Arial" pitchFamily="34" charset="0"/>
                <a:cs typeface="Arial" pitchFamily="34" charset="0"/>
              </a:rPr>
              <a:t>1</a:t>
            </a:r>
            <a:r>
              <a:rPr lang="en-US" b="1" baseline="30000" dirty="0" smtClean="0">
                <a:solidFill>
                  <a:schemeClr val="tx1"/>
                </a:solidFill>
                <a:latin typeface="Arial" pitchFamily="34" charset="0"/>
                <a:cs typeface="Arial" pitchFamily="34" charset="0"/>
              </a:rPr>
              <a:t>st</a:t>
            </a:r>
            <a:r>
              <a:rPr lang="en-US" b="1" dirty="0" smtClean="0">
                <a:solidFill>
                  <a:schemeClr val="tx1"/>
                </a:solidFill>
                <a:latin typeface="Arial" pitchFamily="34" charset="0"/>
                <a:cs typeface="Arial" pitchFamily="34" charset="0"/>
              </a:rPr>
              <a:t> QUARTER PERFORMANCE INFORMATION 2018/19</a:t>
            </a:r>
            <a:endParaRPr lang="en-US" sz="1800" b="1" dirty="0" smtClean="0">
              <a:solidFill>
                <a:schemeClr val="tx1"/>
              </a:solidFill>
              <a:latin typeface="Arial" pitchFamily="34" charset="0"/>
              <a:cs typeface="Arial" pitchFamily="34" charset="0"/>
            </a:endParaRPr>
          </a:p>
          <a:p>
            <a:pPr lvl="0" algn="l">
              <a:lnSpc>
                <a:spcPct val="150000"/>
              </a:lnSpc>
              <a:defRPr/>
            </a:pPr>
            <a:endParaRPr lang="en-US" sz="1800" b="1" dirty="0" smtClean="0">
              <a:solidFill>
                <a:schemeClr val="tx1"/>
              </a:solidFill>
              <a:latin typeface="Arial" pitchFamily="34" charset="0"/>
              <a:cs typeface="Arial" pitchFamily="34" charset="0"/>
            </a:endParaRPr>
          </a:p>
          <a:p>
            <a:pPr lvl="0" algn="l">
              <a:lnSpc>
                <a:spcPct val="150000"/>
              </a:lnSpc>
              <a:defRPr/>
            </a:pPr>
            <a:endParaRPr lang="en-US" sz="1800" b="1" dirty="0" smtClean="0">
              <a:solidFill>
                <a:schemeClr val="tx1"/>
              </a:solidFill>
              <a:latin typeface="Arial" pitchFamily="34" charset="0"/>
              <a:cs typeface="Arial" pitchFamily="34" charset="0"/>
            </a:endParaRPr>
          </a:p>
          <a:p>
            <a:pPr lvl="0" algn="l">
              <a:defRPr/>
            </a:pPr>
            <a:r>
              <a:rPr lang="en-US" sz="2200" b="1" dirty="0" smtClean="0">
                <a:solidFill>
                  <a:schemeClr val="tx1"/>
                </a:solidFill>
                <a:latin typeface="Arial" pitchFamily="34" charset="0"/>
                <a:cs typeface="Arial" pitchFamily="34" charset="0"/>
              </a:rPr>
              <a:t>Presentation to Portfolio Committee</a:t>
            </a:r>
          </a:p>
          <a:p>
            <a:pPr lvl="0" algn="l">
              <a:defRPr/>
            </a:pPr>
            <a:r>
              <a:rPr lang="en-US" sz="2200" b="1" dirty="0" smtClean="0">
                <a:solidFill>
                  <a:schemeClr val="tx1"/>
                </a:solidFill>
                <a:latin typeface="Arial" pitchFamily="34" charset="0"/>
                <a:cs typeface="Arial" pitchFamily="34" charset="0"/>
              </a:rPr>
              <a:t>21 August  2018</a:t>
            </a:r>
          </a:p>
          <a:p>
            <a:pPr lvl="0">
              <a:defRPr/>
            </a:pPr>
            <a:r>
              <a:rPr lang="en-US" b="1" dirty="0">
                <a:solidFill>
                  <a:schemeClr val="tx1"/>
                </a:solidFill>
                <a:latin typeface="Arial" pitchFamily="34" charset="0"/>
                <a:cs typeface="Arial" pitchFamily="34" charset="0"/>
              </a:rPr>
              <a:t/>
            </a:r>
            <a:br>
              <a:rPr lang="en-US" b="1" dirty="0">
                <a:solidFill>
                  <a:schemeClr val="tx1"/>
                </a:solidFill>
                <a:latin typeface="Arial" pitchFamily="34" charset="0"/>
                <a:cs typeface="Arial" pitchFamily="34" charset="0"/>
              </a:rPr>
            </a:br>
            <a:endParaRPr lang="en-US" b="1" dirty="0">
              <a:solidFill>
                <a:schemeClr val="tx1"/>
              </a:solidFill>
              <a:latin typeface="Arial" pitchFamily="34" charset="0"/>
              <a:cs typeface="Arial" pitchFamily="34" charset="0"/>
            </a:endParaRPr>
          </a:p>
          <a:p>
            <a:pPr lvl="0">
              <a:defRPr/>
            </a:pPr>
            <a:r>
              <a:rPr lang="en-GB" b="1" dirty="0">
                <a:solidFill>
                  <a:schemeClr val="bg1"/>
                </a:solidFill>
                <a:latin typeface="Arial" pitchFamily="34" charset="0"/>
                <a:cs typeface="Arial" pitchFamily="34" charset="0"/>
              </a:rPr>
              <a:t/>
            </a:r>
            <a:br>
              <a:rPr lang="en-GB" b="1" dirty="0">
                <a:solidFill>
                  <a:schemeClr val="bg1"/>
                </a:solidFill>
                <a:latin typeface="Arial" pitchFamily="34" charset="0"/>
                <a:cs typeface="Arial" pitchFamily="34" charset="0"/>
              </a:rPr>
            </a:br>
            <a:endParaRPr lang="en-GB" b="1" dirty="0">
              <a:solidFill>
                <a:schemeClr val="bg1"/>
              </a:solidFill>
              <a:latin typeface="Arial" pitchFamily="34" charset="0"/>
              <a:cs typeface="Arial" pitchFamily="34" charset="0"/>
            </a:endParaRPr>
          </a:p>
          <a:p>
            <a:pPr marL="457200" indent="-457200" algn="l">
              <a:buFont typeface="Arial" pitchFamily="34" charset="0"/>
              <a:buChar char="•"/>
            </a:pPr>
            <a:endParaRPr lang="en-ZA" b="1" dirty="0" smtClean="0">
              <a:solidFill>
                <a:srgbClr val="004C00"/>
              </a:solidFill>
              <a:latin typeface="Arial" pitchFamily="34" charset="0"/>
              <a:cs typeface="Arial" pitchFamily="34" charset="0"/>
            </a:endParaRPr>
          </a:p>
        </p:txBody>
      </p:sp>
    </p:spTree>
    <p:extLst>
      <p:ext uri="{BB962C8B-B14F-4D97-AF65-F5344CB8AC3E}">
        <p14:creationId xmlns:p14="http://schemas.microsoft.com/office/powerpoint/2010/main" xmlns="" val="3442406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10</a:t>
            </a:fld>
            <a:endParaRPr lang="en-ZA" dirty="0">
              <a:solidFill>
                <a:prstClr val="black">
                  <a:tint val="75000"/>
                </a:prstClr>
              </a:solidFill>
            </a:endParaRPr>
          </a:p>
        </p:txBody>
      </p:sp>
      <p:sp>
        <p:nvSpPr>
          <p:cNvPr id="7" name="Title 1"/>
          <p:cNvSpPr>
            <a:spLocks noGrp="1"/>
          </p:cNvSpPr>
          <p:nvPr>
            <p:ph type="title"/>
          </p:nvPr>
        </p:nvSpPr>
        <p:spPr>
          <a:xfrm>
            <a:off x="182881" y="133008"/>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2700" b="1" dirty="0">
                <a:latin typeface="FunctionPro-BookOblique"/>
              </a:rPr>
              <a:t>Programme </a:t>
            </a:r>
            <a:r>
              <a:rPr lang="en-ZA" sz="2700" b="1" dirty="0" smtClean="0">
                <a:latin typeface="FunctionPro-BookOblique"/>
              </a:rPr>
              <a:t>1:  Quarter 1 Performance 2018/19 </a:t>
            </a:r>
            <a: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Date Placeholder 1"/>
          <p:cNvSpPr>
            <a:spLocks noGrp="1"/>
          </p:cNvSpPr>
          <p:nvPr>
            <p:ph type="dt" sz="half" idx="10"/>
          </p:nvPr>
        </p:nvSpPr>
        <p:spPr/>
        <p:txBody>
          <a:bodyPr/>
          <a:lstStyle/>
          <a:p>
            <a:fld id="{A540E806-7683-4773-8D96-263D5B2E4036}" type="datetime1">
              <a:rPr lang="en-ZA" smtClean="0">
                <a:solidFill>
                  <a:prstClr val="black">
                    <a:tint val="75000"/>
                  </a:prstClr>
                </a:solidFill>
              </a:rPr>
              <a:pPr/>
              <a:t>2018/08/22</a:t>
            </a:fld>
            <a:endParaRPr lang="en-ZA" dirty="0">
              <a:solidFill>
                <a:prstClr val="black">
                  <a:tint val="75000"/>
                </a:prstClr>
              </a:solidFill>
            </a:endParaRPr>
          </a:p>
        </p:txBody>
      </p:sp>
      <p:sp>
        <p:nvSpPr>
          <p:cNvPr id="6" name="Rectangle 1"/>
          <p:cNvSpPr>
            <a:spLocks noChangeArrowheads="1"/>
          </p:cNvSpPr>
          <p:nvPr/>
        </p:nvSpPr>
        <p:spPr bwMode="auto">
          <a:xfrm>
            <a:off x="1358913" y="9456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960128129"/>
              </p:ext>
            </p:extLst>
          </p:nvPr>
        </p:nvGraphicFramePr>
        <p:xfrm>
          <a:off x="354853" y="872332"/>
          <a:ext cx="9212236" cy="5853684"/>
        </p:xfrm>
        <a:graphic>
          <a:graphicData uri="http://schemas.openxmlformats.org/drawingml/2006/table">
            <a:tbl>
              <a:tblPr firstRow="1" firstCol="1" bandRow="1"/>
              <a:tblGrid>
                <a:gridCol w="890671"/>
                <a:gridCol w="890671"/>
                <a:gridCol w="905560"/>
                <a:gridCol w="1830506"/>
                <a:gridCol w="504967"/>
                <a:gridCol w="409433"/>
                <a:gridCol w="1528549"/>
                <a:gridCol w="1296537"/>
                <a:gridCol w="955342"/>
              </a:tblGrid>
              <a:tr h="424205">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r>
                        <a:rPr lang="en-US" sz="1200" b="1" dirty="0">
                          <a:solidFill>
                            <a:schemeClr val="bg1"/>
                          </a:solidFill>
                          <a:effectLst/>
                          <a:latin typeface="Arial Narrow"/>
                          <a:ea typeface="Times New Roman"/>
                          <a:cs typeface="Arial"/>
                        </a:rPr>
                        <a:t>Annual Target </a:t>
                      </a:r>
                      <a:r>
                        <a:rPr lang="en-US" sz="1200" b="1" dirty="0" smtClean="0">
                          <a:solidFill>
                            <a:schemeClr val="bg1"/>
                          </a:solidFill>
                          <a:effectLst/>
                          <a:latin typeface="Arial Narrow"/>
                          <a:ea typeface="Times New Roman"/>
                          <a:cs typeface="Arial"/>
                        </a:rPr>
                        <a:t>2018/19</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Arial Narrow"/>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Arial Narrow"/>
                          <a:ea typeface="Calibri"/>
                          <a:cs typeface="Arial"/>
                        </a:rPr>
                        <a:t>Q1 Target as per APP</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Q1</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Calibri"/>
                        <a:ea typeface="Times New Roman"/>
                        <a:cs typeface="Times New Roman"/>
                      </a:endParaRPr>
                    </a:p>
                    <a:p>
                      <a:pPr>
                        <a:lnSpc>
                          <a:spcPct val="115000"/>
                        </a:lnSpc>
                        <a:spcAft>
                          <a:spcPts val="0"/>
                        </a:spcAft>
                      </a:pPr>
                      <a:r>
                        <a:rPr lang="en-ZA" sz="1200" b="1" dirty="0" smtClean="0">
                          <a:solidFill>
                            <a:schemeClr val="bg1"/>
                          </a:solidFill>
                          <a:effectLst/>
                          <a:latin typeface="Calibri"/>
                          <a:ea typeface="Times New Roman"/>
                          <a:cs typeface="Times New Roman"/>
                        </a:rPr>
                        <a:t>Reason for Deviation</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2735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dirty="0"/>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73302">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Narrow"/>
                          <a:ea typeface="Calibri"/>
                          <a:cs typeface="Arial"/>
                        </a:rPr>
                        <a:t>Sub-programme: </a:t>
                      </a:r>
                      <a:r>
                        <a:rPr kumimoji="0" lang="en-ZA" sz="1400" b="1" i="0" u="none" strike="noStrike" kern="1200" cap="none" spc="0" normalizeH="0" baseline="0" noProof="0" dirty="0" smtClean="0">
                          <a:ln>
                            <a:noFill/>
                          </a:ln>
                          <a:solidFill>
                            <a:prstClr val="white"/>
                          </a:solidFill>
                          <a:effectLst/>
                          <a:uLnTx/>
                          <a:uFillTx/>
                          <a:latin typeface="Arial Narrow"/>
                          <a:ea typeface="Times New Roman"/>
                          <a:cs typeface="Arial"/>
                        </a:rPr>
                        <a:t>Departmental Management</a:t>
                      </a:r>
                      <a:endParaRPr kumimoji="0" lang="en-ZA" sz="14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43186">
                <a:tc>
                  <a:txBody>
                    <a:bodyPr/>
                    <a:lstStyle/>
                    <a:p>
                      <a:pPr>
                        <a:lnSpc>
                          <a:spcPct val="115000"/>
                        </a:lnSpc>
                        <a:spcAft>
                          <a:spcPts val="1000"/>
                        </a:spcAft>
                      </a:pPr>
                      <a:r>
                        <a:rPr lang="en-ZA" sz="1000" b="1" dirty="0">
                          <a:effectLst/>
                          <a:latin typeface="Arial"/>
                          <a:ea typeface="Times New Roman"/>
                          <a:cs typeface="Times New Roman"/>
                        </a:rPr>
                        <a:t>Approved Strategic and Annual Performance Plans</a:t>
                      </a:r>
                      <a:endParaRPr lang="en-ZA"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Calibri"/>
                          <a:cs typeface="Times New Roman"/>
                        </a:rPr>
                        <a:t>Produce Strategic Plan 2015-2020 and APP 2019/20 and submit to National Treasury and DPME as prescribed by the relevant government planning frameworks</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Calibri"/>
                          <a:cs typeface="Times New Roman"/>
                        </a:rPr>
                        <a:t>Zero Draft of APP 2019/20 developed for budgeting purposes</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tabLst>
                          <a:tab pos="595630" algn="l"/>
                        </a:tabLst>
                      </a:pPr>
                      <a:r>
                        <a:rPr lang="en-ZA" sz="1200" dirty="0" smtClean="0">
                          <a:effectLst/>
                          <a:latin typeface="+mn-lt"/>
                          <a:ea typeface="Calibri"/>
                          <a:cs typeface="Times New Roman"/>
                        </a:rPr>
                        <a:t>Zero (initiation/template) draft APP 2019/20 produced for the development of 1</a:t>
                      </a:r>
                      <a:r>
                        <a:rPr lang="en-ZA" sz="1200" baseline="30000" dirty="0" smtClean="0">
                          <a:effectLst/>
                          <a:latin typeface="+mn-lt"/>
                          <a:ea typeface="Calibri"/>
                          <a:cs typeface="Times New Roman"/>
                        </a:rPr>
                        <a:t>st</a:t>
                      </a:r>
                      <a:r>
                        <a:rPr lang="en-ZA" sz="1200" dirty="0" smtClean="0">
                          <a:effectLst/>
                          <a:latin typeface="+mn-lt"/>
                          <a:ea typeface="Calibri"/>
                          <a:cs typeface="Times New Roman"/>
                        </a:rPr>
                        <a:t> draft but not submitted for signing-off.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Narrow" pitchFamily="34" charset="0"/>
                          <a:ea typeface="+mn-ea"/>
                          <a:cs typeface="+mn-cs"/>
                        </a:rPr>
                        <a:t>Not Achieved</a:t>
                      </a:r>
                    </a:p>
                    <a:p>
                      <a:endParaRPr lang="en-ZA" sz="1100" dirty="0">
                        <a:latin typeface="+mn-lt"/>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a:lnSpc>
                          <a:spcPct val="115000"/>
                        </a:lnSpc>
                        <a:spcAft>
                          <a:spcPts val="0"/>
                        </a:spcAft>
                        <a:tabLst>
                          <a:tab pos="595630" algn="l"/>
                        </a:tabLst>
                      </a:pPr>
                      <a:r>
                        <a:rPr lang="en-ZA" sz="1100" dirty="0" smtClean="0">
                          <a:effectLst/>
                          <a:latin typeface="Calibri"/>
                          <a:ea typeface="Calibri"/>
                          <a:cs typeface="Times New Roman"/>
                        </a:rPr>
                        <a:t>Zero</a:t>
                      </a:r>
                      <a:r>
                        <a:rPr lang="en-ZA" sz="1100" baseline="0" dirty="0" smtClean="0">
                          <a:effectLst/>
                          <a:latin typeface="Calibri"/>
                          <a:ea typeface="Calibri"/>
                          <a:cs typeface="Times New Roman"/>
                        </a:rPr>
                        <a:t> draft APP 2019/20 was developed and not signed-off due to late submission.</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US" sz="1100" dirty="0" smtClean="0">
                          <a:effectLst/>
                          <a:latin typeface="Arial Narrow"/>
                          <a:ea typeface="Calibri"/>
                          <a:cs typeface="Times New Roman"/>
                        </a:rPr>
                        <a:t>To be</a:t>
                      </a:r>
                      <a:r>
                        <a:rPr lang="en-US" sz="1100" baseline="0" dirty="0" smtClean="0">
                          <a:effectLst/>
                          <a:latin typeface="Arial Narrow"/>
                          <a:ea typeface="Calibri"/>
                          <a:cs typeface="Times New Roman"/>
                        </a:rPr>
                        <a:t> submitted for signing-off in the 2</a:t>
                      </a:r>
                      <a:r>
                        <a:rPr lang="en-US" sz="1100" baseline="30000" dirty="0" smtClean="0">
                          <a:effectLst/>
                          <a:latin typeface="Arial Narrow"/>
                          <a:ea typeface="Calibri"/>
                          <a:cs typeface="Times New Roman"/>
                        </a:rPr>
                        <a:t>nd</a:t>
                      </a:r>
                      <a:r>
                        <a:rPr lang="en-US" sz="1100" baseline="0" dirty="0" smtClean="0">
                          <a:effectLst/>
                          <a:latin typeface="Arial Narrow"/>
                          <a:ea typeface="Calibri"/>
                          <a:cs typeface="Times New Roman"/>
                        </a:rPr>
                        <a:t> quarter.</a:t>
                      </a:r>
                      <a:endParaRPr lang="en-US" sz="1100" dirty="0" smtClean="0">
                        <a:effectLst/>
                        <a:latin typeface="Arial Narrow"/>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ZA" sz="1100" dirty="0" smtClean="0">
                          <a:effectLst/>
                          <a:latin typeface="Arial Narrow" pitchFamily="34" charset="0"/>
                          <a:ea typeface="Calibri"/>
                          <a:cs typeface="Times New Roman"/>
                        </a:rPr>
                        <a:t>Zero draft APP</a:t>
                      </a:r>
                      <a:endParaRPr lang="en-ZA" sz="11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968991">
                <a:tc>
                  <a:txBody>
                    <a:bodyPr/>
                    <a:lstStyle/>
                    <a:p>
                      <a:pPr>
                        <a:lnSpc>
                          <a:spcPct val="115000"/>
                        </a:lnSpc>
                        <a:spcAft>
                          <a:spcPts val="1000"/>
                        </a:spcAft>
                      </a:pPr>
                      <a:r>
                        <a:rPr lang="en-ZA" sz="1000" b="1" dirty="0">
                          <a:effectLst/>
                          <a:latin typeface="Arial"/>
                          <a:ea typeface="Times New Roman"/>
                          <a:cs typeface="Times New Roman"/>
                        </a:rPr>
                        <a:t>Number of Quarterly performance review reports produced</a:t>
                      </a:r>
                      <a:endParaRPr lang="en-ZA"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Calibri"/>
                          <a:cs typeface="Times New Roman"/>
                        </a:rPr>
                        <a:t>4 Quarterly performance review reports submitted to DPME as prescribed  by the relevant planning frameworks</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Calibri"/>
                          <a:cs typeface="Times New Roman"/>
                        </a:rPr>
                        <a:t>4</a:t>
                      </a:r>
                      <a:r>
                        <a:rPr lang="en-ZA" sz="1000" baseline="30000" dirty="0">
                          <a:effectLst/>
                          <a:latin typeface="Arial"/>
                          <a:ea typeface="Calibri"/>
                          <a:cs typeface="Times New Roman"/>
                        </a:rPr>
                        <a:t>th</a:t>
                      </a:r>
                      <a:r>
                        <a:rPr lang="en-ZA" sz="1000" dirty="0">
                          <a:effectLst/>
                          <a:latin typeface="Arial"/>
                          <a:ea typeface="Calibri"/>
                          <a:cs typeface="Times New Roman"/>
                        </a:rPr>
                        <a:t> Quarter 2017/18 performance report developed and submitted to National Treasury</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tabLst>
                          <a:tab pos="595630" algn="l"/>
                        </a:tabLst>
                      </a:pPr>
                      <a:r>
                        <a:rPr lang="en-ZA" sz="1100" dirty="0" smtClean="0">
                          <a:effectLst/>
                          <a:latin typeface="Calibri"/>
                          <a:ea typeface="Calibri"/>
                          <a:cs typeface="Times New Roman"/>
                        </a:rPr>
                        <a:t>4</a:t>
                      </a:r>
                      <a:r>
                        <a:rPr lang="en-ZA" sz="1100" baseline="30000" dirty="0" smtClean="0">
                          <a:effectLst/>
                          <a:latin typeface="Calibri"/>
                          <a:ea typeface="Calibri"/>
                          <a:cs typeface="Times New Roman"/>
                        </a:rPr>
                        <a:t>th</a:t>
                      </a:r>
                      <a:r>
                        <a:rPr lang="en-ZA" sz="1100" dirty="0" smtClean="0">
                          <a:effectLst/>
                          <a:latin typeface="Calibri"/>
                          <a:ea typeface="Calibri"/>
                          <a:cs typeface="Times New Roman"/>
                        </a:rPr>
                        <a:t> quarter 2017/18 performance report developed and submitted to DPME &amp; NT</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Narrow" pitchFamily="34" charset="0"/>
                          <a:ea typeface="+mn-ea"/>
                          <a:cs typeface="+mn-cs"/>
                        </a:rPr>
                        <a:t>Achieved</a:t>
                      </a:r>
                    </a:p>
                    <a:p>
                      <a:endParaRPr lang="en-ZA" sz="1100" dirty="0">
                        <a:latin typeface="+mn-lt"/>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a:lnSpc>
                          <a:spcPct val="115000"/>
                        </a:lnSpc>
                        <a:spcAft>
                          <a:spcPts val="0"/>
                        </a:spcAft>
                        <a:tabLst>
                          <a:tab pos="595630" algn="l"/>
                        </a:tabLst>
                      </a:pPr>
                      <a:r>
                        <a:rPr lang="en-ZA" sz="1100" dirty="0" smtClean="0">
                          <a:effectLst/>
                          <a:latin typeface="Calibri"/>
                          <a:ea typeface="Calibri"/>
                          <a:cs typeface="Times New Roman"/>
                        </a:rPr>
                        <a:t>No Deviation </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US" sz="1100" dirty="0" smtClean="0">
                          <a:effectLst/>
                          <a:latin typeface="Arial Narrow"/>
                          <a:ea typeface="Calibri"/>
                          <a:cs typeface="Times New Roman"/>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kumimoji="0" lang="en-ZA" sz="1100" b="0" i="0" u="none" strike="noStrike" kern="1200" cap="none" spc="0" normalizeH="0" baseline="0" noProof="0" dirty="0" smtClean="0">
                          <a:ln>
                            <a:noFill/>
                          </a:ln>
                          <a:solidFill>
                            <a:prstClr val="black"/>
                          </a:solidFill>
                          <a:effectLst/>
                          <a:uLnTx/>
                          <a:uFillTx/>
                          <a:latin typeface="+mn-lt"/>
                          <a:ea typeface="Calibri"/>
                          <a:cs typeface="Times New Roman"/>
                        </a:rPr>
                        <a:t>4</a:t>
                      </a:r>
                      <a:r>
                        <a:rPr kumimoji="0" lang="en-ZA" sz="1100" b="0" i="0" u="none" strike="noStrike" kern="1200" cap="none" spc="0" normalizeH="0" baseline="30000" noProof="0" dirty="0" smtClean="0">
                          <a:ln>
                            <a:noFill/>
                          </a:ln>
                          <a:solidFill>
                            <a:prstClr val="black"/>
                          </a:solidFill>
                          <a:effectLst/>
                          <a:uLnTx/>
                          <a:uFillTx/>
                          <a:latin typeface="+mn-lt"/>
                          <a:ea typeface="Calibri"/>
                          <a:cs typeface="Times New Roman"/>
                        </a:rPr>
                        <a:t>th</a:t>
                      </a:r>
                      <a:r>
                        <a:rPr kumimoji="0" lang="en-ZA" sz="1100" b="0" i="0" u="none" strike="noStrike" kern="1200" cap="none" spc="0" normalizeH="0" baseline="0" noProof="0" dirty="0" smtClean="0">
                          <a:ln>
                            <a:noFill/>
                          </a:ln>
                          <a:solidFill>
                            <a:prstClr val="black"/>
                          </a:solidFill>
                          <a:effectLst/>
                          <a:uLnTx/>
                          <a:uFillTx/>
                          <a:latin typeface="+mn-lt"/>
                          <a:ea typeface="Calibri"/>
                          <a:cs typeface="Times New Roman"/>
                        </a:rPr>
                        <a:t> quarter 2017/18 performance report </a:t>
                      </a:r>
                      <a:endParaRPr lang="en-ZA" sz="11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5" name="Rectangle 1"/>
          <p:cNvSpPr>
            <a:spLocks noChangeArrowheads="1"/>
          </p:cNvSpPr>
          <p:nvPr/>
        </p:nvSpPr>
        <p:spPr bwMode="auto">
          <a:xfrm>
            <a:off x="930288" y="91705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1142730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11</a:t>
            </a:fld>
            <a:endParaRPr lang="en-ZA" dirty="0">
              <a:solidFill>
                <a:prstClr val="black">
                  <a:tint val="75000"/>
                </a:prstClr>
              </a:solidFill>
            </a:endParaRPr>
          </a:p>
        </p:txBody>
      </p:sp>
      <p:sp>
        <p:nvSpPr>
          <p:cNvPr id="7" name="Title 1"/>
          <p:cNvSpPr>
            <a:spLocks noGrp="1"/>
          </p:cNvSpPr>
          <p:nvPr>
            <p:ph type="title"/>
          </p:nvPr>
        </p:nvSpPr>
        <p:spPr>
          <a:xfrm>
            <a:off x="182881" y="133008"/>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2700" b="1" dirty="0">
                <a:latin typeface="FunctionPro-BookOblique"/>
              </a:rPr>
              <a:t>Programme </a:t>
            </a:r>
            <a:r>
              <a:rPr lang="en-ZA" sz="2700" b="1" dirty="0" smtClean="0">
                <a:latin typeface="FunctionPro-BookOblique"/>
              </a:rPr>
              <a:t>1:  Quarter 1 Performance 2018/19 </a:t>
            </a:r>
            <a:r>
              <a:rPr kumimoji="0" lang="en-ZA" sz="2700" b="1" u="none" strike="noStrike" kern="0" cap="none" spc="0" normalizeH="0" baseline="0" noProof="0" dirty="0">
                <a:ln>
                  <a:noFill/>
                </a:ln>
                <a:effectLst/>
                <a:uLnTx/>
                <a:uFillTx/>
                <a:latin typeface="Arial" pitchFamily="34" charset="0"/>
                <a:cs typeface="Arial" pitchFamily="34" charset="0"/>
              </a:rPr>
              <a:t/>
            </a:r>
            <a:br>
              <a:rPr kumimoji="0" lang="en-ZA" sz="2700" b="1" u="none" strike="noStrike" kern="0" cap="none" spc="0" normalizeH="0" baseline="0" noProof="0" dirty="0">
                <a:ln>
                  <a:noFill/>
                </a:ln>
                <a:effectLst/>
                <a:uLnTx/>
                <a:uFillTx/>
                <a:latin typeface="Arial" pitchFamily="34" charset="0"/>
                <a:cs typeface="Arial" pitchFamily="34" charset="0"/>
              </a:rPr>
            </a:br>
            <a:endParaRPr kumimoji="0" lang="en-ZA" sz="2700" b="1" u="none" strike="noStrike" kern="0" cap="none" spc="0" normalizeH="0" baseline="0" noProof="0" dirty="0">
              <a:ln>
                <a:noFill/>
              </a:ln>
              <a:effectLst/>
              <a:uLnTx/>
              <a:uFillTx/>
              <a:latin typeface="Arial" pitchFamily="34" charset="0"/>
              <a:cs typeface="Arial" pitchFamily="34" charset="0"/>
            </a:endParaRPr>
          </a:p>
        </p:txBody>
      </p:sp>
      <p:sp>
        <p:nvSpPr>
          <p:cNvPr id="2" name="Date Placeholder 1"/>
          <p:cNvSpPr>
            <a:spLocks noGrp="1"/>
          </p:cNvSpPr>
          <p:nvPr>
            <p:ph type="dt" sz="half" idx="10"/>
          </p:nvPr>
        </p:nvSpPr>
        <p:spPr/>
        <p:txBody>
          <a:bodyPr/>
          <a:lstStyle/>
          <a:p>
            <a:fld id="{A540E806-7683-4773-8D96-263D5B2E4036}" type="datetime1">
              <a:rPr lang="en-ZA" smtClean="0">
                <a:solidFill>
                  <a:prstClr val="black">
                    <a:tint val="75000"/>
                  </a:prstClr>
                </a:solidFill>
              </a:rPr>
              <a:pPr/>
              <a:t>2018/08/22</a:t>
            </a:fld>
            <a:endParaRPr lang="en-ZA" dirty="0">
              <a:solidFill>
                <a:prstClr val="black">
                  <a:tint val="75000"/>
                </a:prstClr>
              </a:solidFill>
            </a:endParaRPr>
          </a:p>
        </p:txBody>
      </p:sp>
      <p:sp>
        <p:nvSpPr>
          <p:cNvPr id="6" name="Rectangle 1"/>
          <p:cNvSpPr>
            <a:spLocks noChangeArrowheads="1"/>
          </p:cNvSpPr>
          <p:nvPr/>
        </p:nvSpPr>
        <p:spPr bwMode="auto">
          <a:xfrm>
            <a:off x="1358913" y="9456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077499727"/>
              </p:ext>
            </p:extLst>
          </p:nvPr>
        </p:nvGraphicFramePr>
        <p:xfrm>
          <a:off x="354853" y="872333"/>
          <a:ext cx="9197034" cy="4973803"/>
        </p:xfrm>
        <a:graphic>
          <a:graphicData uri="http://schemas.openxmlformats.org/drawingml/2006/table">
            <a:tbl>
              <a:tblPr firstRow="1" firstCol="1" bandRow="1"/>
              <a:tblGrid>
                <a:gridCol w="890671"/>
                <a:gridCol w="890671"/>
                <a:gridCol w="905560"/>
                <a:gridCol w="1530255"/>
                <a:gridCol w="368490"/>
                <a:gridCol w="313898"/>
                <a:gridCol w="95534"/>
                <a:gridCol w="1132765"/>
                <a:gridCol w="1269241"/>
                <a:gridCol w="1799949"/>
              </a:tblGrid>
              <a:tr h="424205">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r>
                        <a:rPr lang="en-US" sz="1200" b="1" dirty="0">
                          <a:solidFill>
                            <a:schemeClr val="bg1"/>
                          </a:solidFill>
                          <a:effectLst/>
                          <a:latin typeface="Arial Narrow"/>
                          <a:ea typeface="Times New Roman"/>
                          <a:cs typeface="Arial"/>
                        </a:rPr>
                        <a:t>Annual Target </a:t>
                      </a:r>
                      <a:r>
                        <a:rPr lang="en-US" sz="1200" b="1" dirty="0" smtClean="0">
                          <a:solidFill>
                            <a:schemeClr val="bg1"/>
                          </a:solidFill>
                          <a:effectLst/>
                          <a:latin typeface="Arial Narrow"/>
                          <a:ea typeface="Times New Roman"/>
                          <a:cs typeface="Arial"/>
                        </a:rPr>
                        <a:t>2018/19</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Arial Narrow"/>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Arial Narrow"/>
                          <a:ea typeface="Calibri"/>
                          <a:cs typeface="Arial"/>
                        </a:rPr>
                        <a:t>Q1 Target as per APP</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Q1</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ZA"/>
                    </a:p>
                  </a:txBody>
                  <a:tcPr/>
                </a:tc>
                <a:tc rowSpan="2" gridSpan="2">
                  <a:txBody>
                    <a:bodyPr/>
                    <a:lstStyle/>
                    <a:p>
                      <a:pPr>
                        <a:lnSpc>
                          <a:spcPct val="115000"/>
                        </a:lnSpc>
                        <a:spcAft>
                          <a:spcPts val="0"/>
                        </a:spcAft>
                      </a:pPr>
                      <a:endParaRPr lang="en-ZA" sz="1200" b="1" dirty="0" smtClean="0">
                        <a:solidFill>
                          <a:schemeClr val="bg1"/>
                        </a:solidFill>
                        <a:effectLst/>
                        <a:latin typeface="Calibri"/>
                        <a:ea typeface="Times New Roman"/>
                        <a:cs typeface="Times New Roman"/>
                      </a:endParaRPr>
                    </a:p>
                    <a:p>
                      <a:pPr>
                        <a:lnSpc>
                          <a:spcPct val="115000"/>
                        </a:lnSpc>
                        <a:spcAft>
                          <a:spcPts val="0"/>
                        </a:spcAft>
                      </a:pPr>
                      <a:r>
                        <a:rPr lang="en-ZA" sz="1200" b="1" dirty="0" smtClean="0">
                          <a:solidFill>
                            <a:schemeClr val="bg1"/>
                          </a:solidFill>
                          <a:effectLst/>
                          <a:latin typeface="Calibri"/>
                          <a:ea typeface="Times New Roman"/>
                          <a:cs typeface="Times New Roman"/>
                        </a:rPr>
                        <a:t>Reason for Deviation</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hMerge="1">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2735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dirty="0"/>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r>
              <a:tr h="173302">
                <a:tc gridSpan="10">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Narrow"/>
                          <a:ea typeface="Calibri"/>
                          <a:cs typeface="Arial"/>
                        </a:rPr>
                        <a:t>Sub-programme: </a:t>
                      </a:r>
                      <a:r>
                        <a:rPr kumimoji="0" lang="en-ZA" sz="1400" b="1" i="0" u="none" strike="noStrike" kern="1200" cap="none" spc="0" normalizeH="0" baseline="0" noProof="0" dirty="0" smtClean="0">
                          <a:ln>
                            <a:noFill/>
                          </a:ln>
                          <a:solidFill>
                            <a:prstClr val="white"/>
                          </a:solidFill>
                          <a:effectLst/>
                          <a:uLnTx/>
                          <a:uFillTx/>
                          <a:latin typeface="Arial Narrow"/>
                          <a:ea typeface="Times New Roman"/>
                          <a:cs typeface="Arial"/>
                        </a:rPr>
                        <a:t>Departmental Management</a:t>
                      </a:r>
                      <a:endParaRPr kumimoji="0" lang="en-ZA" sz="14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968991">
                <a:tc>
                  <a:txBody>
                    <a:bodyPr/>
                    <a:lstStyle/>
                    <a:p>
                      <a:pPr>
                        <a:lnSpc>
                          <a:spcPct val="115000"/>
                        </a:lnSpc>
                        <a:spcAft>
                          <a:spcPts val="1000"/>
                        </a:spcAft>
                      </a:pPr>
                      <a:r>
                        <a:rPr lang="en-ZA" sz="1000" b="1" dirty="0">
                          <a:effectLst/>
                          <a:latin typeface="Arial"/>
                          <a:ea typeface="Times New Roman"/>
                          <a:cs typeface="Times New Roman"/>
                        </a:rPr>
                        <a:t>Number of Quarterly MPAT compliance reports produced </a:t>
                      </a:r>
                      <a:endParaRPr lang="en-ZA"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Calibri"/>
                          <a:cs typeface="Times New Roman"/>
                        </a:rPr>
                        <a:t>4 Quarterly MPAT compliance reports produced as per standards</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Calibri"/>
                          <a:cs typeface="Times New Roman"/>
                        </a:rPr>
                        <a:t>1 Quarterly MPAT compliance report produced on the Improvement Plan</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tabLst>
                          <a:tab pos="595630" algn="l"/>
                        </a:tabLst>
                      </a:pPr>
                      <a:r>
                        <a:rPr lang="en-ZA" sz="1100" dirty="0" smtClean="0">
                          <a:effectLst/>
                          <a:latin typeface="Arial"/>
                          <a:ea typeface="Times New Roman"/>
                        </a:rPr>
                        <a:t>1</a:t>
                      </a:r>
                      <a:r>
                        <a:rPr lang="en-ZA" sz="1100" baseline="30000" dirty="0" smtClean="0">
                          <a:effectLst/>
                          <a:latin typeface="Arial"/>
                          <a:ea typeface="Times New Roman"/>
                        </a:rPr>
                        <a:t>st</a:t>
                      </a:r>
                      <a:r>
                        <a:rPr lang="en-ZA" sz="1100" dirty="0" smtClean="0">
                          <a:effectLst/>
                          <a:latin typeface="Arial"/>
                          <a:ea typeface="Times New Roman"/>
                        </a:rPr>
                        <a:t> quarter MPAT compliance report produced but signed off after the end of the quarter</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Narrow" pitchFamily="34" charset="0"/>
                          <a:ea typeface="+mn-ea"/>
                          <a:cs typeface="+mn-cs"/>
                        </a:rPr>
                        <a:t>Not Achieved</a:t>
                      </a:r>
                    </a:p>
                    <a:p>
                      <a:endParaRPr lang="en-ZA" sz="1100" dirty="0">
                        <a:latin typeface="+mn-lt"/>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hMerge="1">
                  <a:txBody>
                    <a:bodyPr/>
                    <a:lstStyle/>
                    <a:p>
                      <a:endParaRPr lang="en-ZA"/>
                    </a:p>
                  </a:txBody>
                  <a:tcPr/>
                </a:tc>
                <a:tc>
                  <a:txBody>
                    <a:bodyPr/>
                    <a:lstStyle/>
                    <a:p>
                      <a:pPr>
                        <a:lnSpc>
                          <a:spcPct val="115000"/>
                        </a:lnSpc>
                        <a:spcAft>
                          <a:spcPts val="0"/>
                        </a:spcAft>
                        <a:tabLst>
                          <a:tab pos="595630" algn="l"/>
                        </a:tabLst>
                      </a:pPr>
                      <a:r>
                        <a:rPr lang="en-ZA" sz="1100" dirty="0" smtClean="0">
                          <a:effectLst/>
                          <a:latin typeface="Arial"/>
                          <a:ea typeface="Times New Roman"/>
                        </a:rPr>
                        <a:t>The report was consulted with Head of Units for areas that were not improving to propose actions for improvement. There were delays in the consultation process due to other competing priorities</a:t>
                      </a:r>
                      <a:r>
                        <a:rPr lang="en-ZA" sz="1100" baseline="0" dirty="0" smtClean="0">
                          <a:effectLst/>
                          <a:latin typeface="Arial"/>
                          <a:ea typeface="Times New Roman"/>
                        </a:rPr>
                        <a:t> and the staff  was thinly stretched.</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ZA" sz="1100" dirty="0" smtClean="0">
                          <a:effectLst/>
                          <a:latin typeface="Arial"/>
                          <a:ea typeface="Times New Roman"/>
                        </a:rPr>
                        <a:t>1</a:t>
                      </a:r>
                      <a:r>
                        <a:rPr lang="en-ZA" sz="1100" baseline="30000" dirty="0" smtClean="0">
                          <a:effectLst/>
                          <a:latin typeface="Arial"/>
                          <a:ea typeface="Times New Roman"/>
                        </a:rPr>
                        <a:t>st</a:t>
                      </a:r>
                      <a:r>
                        <a:rPr lang="en-ZA" sz="1100" dirty="0" smtClean="0">
                          <a:effectLst/>
                          <a:latin typeface="Arial"/>
                          <a:ea typeface="Times New Roman"/>
                        </a:rPr>
                        <a:t> quarter MPAT Report progress report signed on 6 July 2018</a:t>
                      </a:r>
                      <a:endParaRPr lang="en-ZA"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lvl="0" indent="0">
                        <a:lnSpc>
                          <a:spcPct val="115000"/>
                        </a:lnSpc>
                        <a:spcAft>
                          <a:spcPts val="0"/>
                        </a:spcAft>
                        <a:buFont typeface="Symbol"/>
                        <a:buNone/>
                        <a:tabLst>
                          <a:tab pos="595630" algn="l"/>
                        </a:tabLst>
                      </a:pPr>
                      <a:r>
                        <a:rPr lang="en-ZA" sz="1100" dirty="0" smtClean="0">
                          <a:effectLst/>
                          <a:latin typeface="Arial"/>
                          <a:ea typeface="Times New Roman"/>
                        </a:rPr>
                        <a:t>1</a:t>
                      </a:r>
                      <a:r>
                        <a:rPr lang="en-ZA" sz="1100" baseline="30000" dirty="0" smtClean="0">
                          <a:effectLst/>
                          <a:latin typeface="Arial"/>
                          <a:ea typeface="Times New Roman"/>
                        </a:rPr>
                        <a:t>st</a:t>
                      </a:r>
                      <a:r>
                        <a:rPr lang="en-ZA" sz="1100" dirty="0" smtClean="0">
                          <a:effectLst/>
                          <a:latin typeface="Arial"/>
                          <a:ea typeface="Times New Roman"/>
                        </a:rPr>
                        <a:t> quarter MPAT Report progress report </a:t>
                      </a:r>
                      <a:endParaRPr lang="en-ZA" sz="1100" dirty="0" smtClean="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5" name="Rectangle 1"/>
          <p:cNvSpPr>
            <a:spLocks noChangeArrowheads="1"/>
          </p:cNvSpPr>
          <p:nvPr/>
        </p:nvSpPr>
        <p:spPr bwMode="auto">
          <a:xfrm>
            <a:off x="930288" y="91705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754698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12</a:t>
            </a:fld>
            <a:endParaRPr lang="en-ZA" dirty="0">
              <a:solidFill>
                <a:prstClr val="black">
                  <a:tint val="75000"/>
                </a:prstClr>
              </a:solidFill>
            </a:endParaRPr>
          </a:p>
        </p:txBody>
      </p:sp>
      <p:sp>
        <p:nvSpPr>
          <p:cNvPr id="7" name="Title 1"/>
          <p:cNvSpPr>
            <a:spLocks noGrp="1"/>
          </p:cNvSpPr>
          <p:nvPr>
            <p:ph type="title"/>
          </p:nvPr>
        </p:nvSpPr>
        <p:spPr>
          <a:xfrm>
            <a:off x="182881" y="133008"/>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2700" b="1" dirty="0">
                <a:latin typeface="FunctionPro-BookOblique"/>
              </a:rPr>
              <a:t>Programme </a:t>
            </a:r>
            <a:r>
              <a:rPr lang="en-ZA" sz="2700" b="1" dirty="0" smtClean="0">
                <a:latin typeface="FunctionPro-BookOblique"/>
              </a:rPr>
              <a:t>1:  Quarter 1 Performance 2018/19 </a:t>
            </a:r>
            <a:r>
              <a:rPr kumimoji="0" lang="en-ZA" sz="2700" b="0" u="none" strike="noStrike" kern="0" cap="none" spc="0" normalizeH="0" baseline="0" noProof="0" dirty="0">
                <a:ln>
                  <a:noFill/>
                </a:ln>
                <a:effectLst/>
                <a:uLnTx/>
                <a:uFillTx/>
                <a:latin typeface="Arial" pitchFamily="34" charset="0"/>
                <a:cs typeface="Arial" pitchFamily="34" charset="0"/>
              </a:rPr>
              <a:t/>
            </a:r>
            <a:br>
              <a:rPr kumimoji="0" lang="en-ZA" sz="2700" b="0" u="none" strike="noStrike" kern="0" cap="none" spc="0" normalizeH="0" baseline="0" noProof="0" dirty="0">
                <a:ln>
                  <a:noFill/>
                </a:ln>
                <a:effectLst/>
                <a:uLnTx/>
                <a:uFillTx/>
                <a:latin typeface="Arial" pitchFamily="34" charset="0"/>
                <a:cs typeface="Arial" pitchFamily="34" charset="0"/>
              </a:rPr>
            </a:br>
            <a:endParaRPr kumimoji="0" lang="en-ZA" sz="2700" b="0" u="none" strike="noStrike" kern="0" cap="none" spc="0" normalizeH="0" baseline="0" noProof="0" dirty="0">
              <a:ln>
                <a:noFill/>
              </a:ln>
              <a:effectLst/>
              <a:uLnTx/>
              <a:uFillTx/>
              <a:latin typeface="Arial" pitchFamily="34" charset="0"/>
              <a:cs typeface="Arial" pitchFamily="34" charset="0"/>
            </a:endParaRPr>
          </a:p>
        </p:txBody>
      </p:sp>
      <p:sp>
        <p:nvSpPr>
          <p:cNvPr id="2" name="Date Placeholder 1"/>
          <p:cNvSpPr>
            <a:spLocks noGrp="1"/>
          </p:cNvSpPr>
          <p:nvPr>
            <p:ph type="dt" sz="half" idx="10"/>
          </p:nvPr>
        </p:nvSpPr>
        <p:spPr/>
        <p:txBody>
          <a:bodyPr/>
          <a:lstStyle/>
          <a:p>
            <a:fld id="{A540E806-7683-4773-8D96-263D5B2E4036}" type="datetime1">
              <a:rPr lang="en-ZA" smtClean="0">
                <a:solidFill>
                  <a:prstClr val="black">
                    <a:tint val="75000"/>
                  </a:prstClr>
                </a:solidFill>
              </a:rPr>
              <a:pPr/>
              <a:t>2018/08/22</a:t>
            </a:fld>
            <a:endParaRPr lang="en-ZA" dirty="0">
              <a:solidFill>
                <a:prstClr val="black">
                  <a:tint val="75000"/>
                </a:prstClr>
              </a:solidFill>
            </a:endParaRPr>
          </a:p>
        </p:txBody>
      </p:sp>
      <p:sp>
        <p:nvSpPr>
          <p:cNvPr id="6" name="Rectangle 1"/>
          <p:cNvSpPr>
            <a:spLocks noChangeArrowheads="1"/>
          </p:cNvSpPr>
          <p:nvPr/>
        </p:nvSpPr>
        <p:spPr bwMode="auto">
          <a:xfrm>
            <a:off x="1358913" y="9456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804990575"/>
              </p:ext>
            </p:extLst>
          </p:nvPr>
        </p:nvGraphicFramePr>
        <p:xfrm>
          <a:off x="354853" y="872332"/>
          <a:ext cx="9212236" cy="5972531"/>
        </p:xfrm>
        <a:graphic>
          <a:graphicData uri="http://schemas.openxmlformats.org/drawingml/2006/table">
            <a:tbl>
              <a:tblPr firstRow="1" firstCol="1" bandRow="1"/>
              <a:tblGrid>
                <a:gridCol w="890671"/>
                <a:gridCol w="890671"/>
                <a:gridCol w="905560"/>
                <a:gridCol w="1530255"/>
                <a:gridCol w="368490"/>
                <a:gridCol w="313898"/>
                <a:gridCol w="95534"/>
                <a:gridCol w="1132765"/>
                <a:gridCol w="1378423"/>
                <a:gridCol w="1705969"/>
              </a:tblGrid>
              <a:tr h="424205">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r>
                        <a:rPr lang="en-US" sz="1200" b="1" dirty="0">
                          <a:solidFill>
                            <a:schemeClr val="bg1"/>
                          </a:solidFill>
                          <a:effectLst/>
                          <a:latin typeface="Arial Narrow"/>
                          <a:ea typeface="Times New Roman"/>
                          <a:cs typeface="Arial"/>
                        </a:rPr>
                        <a:t>Annual Target </a:t>
                      </a:r>
                      <a:r>
                        <a:rPr lang="en-US" sz="1200" b="1" dirty="0" smtClean="0">
                          <a:solidFill>
                            <a:schemeClr val="bg1"/>
                          </a:solidFill>
                          <a:effectLst/>
                          <a:latin typeface="Arial Narrow"/>
                          <a:ea typeface="Times New Roman"/>
                          <a:cs typeface="Arial"/>
                        </a:rPr>
                        <a:t>2018/19</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Arial Narrow"/>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Arial Narrow"/>
                          <a:ea typeface="Calibri"/>
                          <a:cs typeface="Arial"/>
                        </a:rPr>
                        <a:t>Q1 Target as per APP</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Q1</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ZA"/>
                    </a:p>
                  </a:txBody>
                  <a:tcPr/>
                </a:tc>
                <a:tc rowSpan="2" gridSpan="2">
                  <a:txBody>
                    <a:bodyPr/>
                    <a:lstStyle/>
                    <a:p>
                      <a:pPr>
                        <a:lnSpc>
                          <a:spcPct val="115000"/>
                        </a:lnSpc>
                        <a:spcAft>
                          <a:spcPts val="0"/>
                        </a:spcAft>
                      </a:pPr>
                      <a:endParaRPr lang="en-ZA" sz="1200" b="1" dirty="0" smtClean="0">
                        <a:solidFill>
                          <a:schemeClr val="bg1"/>
                        </a:solidFill>
                        <a:effectLst/>
                        <a:latin typeface="Calibri"/>
                        <a:ea typeface="Times New Roman"/>
                        <a:cs typeface="Times New Roman"/>
                      </a:endParaRPr>
                    </a:p>
                    <a:p>
                      <a:pPr>
                        <a:lnSpc>
                          <a:spcPct val="115000"/>
                        </a:lnSpc>
                        <a:spcAft>
                          <a:spcPts val="0"/>
                        </a:spcAft>
                      </a:pPr>
                      <a:r>
                        <a:rPr lang="en-ZA" sz="1200" b="1" dirty="0" smtClean="0">
                          <a:solidFill>
                            <a:schemeClr val="bg1"/>
                          </a:solidFill>
                          <a:effectLst/>
                          <a:latin typeface="Calibri"/>
                          <a:ea typeface="Times New Roman"/>
                          <a:cs typeface="Times New Roman"/>
                        </a:rPr>
                        <a:t>Reason for Deviation</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hMerge="1">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2735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dirty="0"/>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r>
              <a:tr h="173302">
                <a:tc gridSpan="10">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Narrow"/>
                          <a:ea typeface="Calibri"/>
                          <a:cs typeface="Arial"/>
                        </a:rPr>
                        <a:t>Sub-programme: </a:t>
                      </a:r>
                      <a:r>
                        <a:rPr kumimoji="0" lang="en-ZA" sz="1400" b="1" i="0" u="none" strike="noStrike" kern="1200" cap="none" spc="0" normalizeH="0" baseline="0" noProof="0" dirty="0" smtClean="0">
                          <a:ln>
                            <a:noFill/>
                          </a:ln>
                          <a:solidFill>
                            <a:prstClr val="white"/>
                          </a:solidFill>
                          <a:effectLst/>
                          <a:uLnTx/>
                          <a:uFillTx/>
                          <a:latin typeface="Arial Narrow"/>
                          <a:ea typeface="Times New Roman"/>
                          <a:cs typeface="Arial"/>
                        </a:rPr>
                        <a:t>Departmental Management</a:t>
                      </a:r>
                      <a:endParaRPr kumimoji="0" lang="en-ZA" sz="14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968991">
                <a:tc>
                  <a:txBody>
                    <a:bodyPr/>
                    <a:lstStyle/>
                    <a:p>
                      <a:pPr>
                        <a:lnSpc>
                          <a:spcPct val="115000"/>
                        </a:lnSpc>
                        <a:spcAft>
                          <a:spcPts val="1000"/>
                        </a:spcAft>
                      </a:pPr>
                      <a:r>
                        <a:rPr lang="en-ZA" sz="1000" b="1" dirty="0">
                          <a:effectLst/>
                          <a:latin typeface="Arial"/>
                          <a:ea typeface="Times New Roman"/>
                          <a:cs typeface="Times New Roman"/>
                        </a:rPr>
                        <a:t>Rolling three-year strategic internal audit and annual internal audit plans</a:t>
                      </a:r>
                      <a:endParaRPr lang="en-ZA"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Calibri"/>
                          <a:cs typeface="Times New Roman"/>
                        </a:rPr>
                        <a:t>One rolling three-year strategic internal audit plan for 2018/2020 and the annual internal audit plan for 2018/19 approved by the Audit and Risk Committee</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Calibri"/>
                          <a:cs typeface="Times New Roman"/>
                        </a:rPr>
                        <a:t>Rolling three-year strategic internal audit plan for 2018/2020 and the annual internal audit plan for 2018/19 approved by the Audit and Risk Committee </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100" dirty="0" smtClean="0">
                          <a:effectLst/>
                          <a:latin typeface="Arial"/>
                          <a:ea typeface="Times New Roman"/>
                          <a:cs typeface="Times New Roman"/>
                        </a:rPr>
                        <a:t>Interim  Internal Audit Plan was presented and approved by the Audit and Risk Committee on the 19 May 2018.</a:t>
                      </a:r>
                      <a:endParaRPr lang="en-ZA" sz="1400" dirty="0" smtClean="0">
                        <a:effectLst/>
                        <a:latin typeface="+mn-lt"/>
                        <a:ea typeface="Times New Roman"/>
                        <a:cs typeface="Times New Roman"/>
                      </a:endParaRPr>
                    </a:p>
                    <a:p>
                      <a:pPr>
                        <a:lnSpc>
                          <a:spcPct val="115000"/>
                        </a:lnSpc>
                        <a:spcAft>
                          <a:spcPts val="0"/>
                        </a:spcAft>
                        <a:tabLst>
                          <a:tab pos="595630" algn="l"/>
                        </a:tabLst>
                      </a:pPr>
                      <a:endParaRPr lang="en-ZA" sz="1100" dirty="0">
                        <a:effectLst/>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3">
                  <a:txBody>
                    <a:bodyPr/>
                    <a:lstStyle/>
                    <a:p>
                      <a:r>
                        <a:rPr lang="en-ZA" sz="1100" dirty="0" smtClean="0">
                          <a:latin typeface="Arial Narrow" pitchFamily="34" charset="0"/>
                        </a:rPr>
                        <a:t>Not achieved</a:t>
                      </a:r>
                      <a:endParaRPr lang="en-ZA" sz="1100" dirty="0">
                        <a:latin typeface="Arial Narrow"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hMerge="1">
                  <a:txBody>
                    <a:bodyPr/>
                    <a:lstStyle/>
                    <a:p>
                      <a:endParaRPr lang="en-ZA"/>
                    </a:p>
                  </a:txBody>
                  <a:tcPr/>
                </a:tc>
                <a:tc>
                  <a:txBody>
                    <a:bodyPr/>
                    <a:lstStyle/>
                    <a:p>
                      <a:pPr>
                        <a:lnSpc>
                          <a:spcPct val="115000"/>
                        </a:lnSpc>
                        <a:spcAft>
                          <a:spcPts val="1000"/>
                        </a:spcAft>
                      </a:pPr>
                      <a:r>
                        <a:rPr lang="en-ZA" sz="1100" dirty="0" smtClean="0">
                          <a:effectLst/>
                          <a:latin typeface="Arial"/>
                          <a:ea typeface="Times New Roman"/>
                          <a:cs typeface="Times New Roman"/>
                        </a:rPr>
                        <a:t>Internal Audit Plans are informed by risk register which is aligned to the APP. </a:t>
                      </a:r>
                      <a:endParaRPr lang="en-ZA" sz="1400" dirty="0" smtClean="0">
                        <a:effectLst/>
                        <a:latin typeface="+mn-lt"/>
                        <a:ea typeface="Times New Roman"/>
                        <a:cs typeface="Times New Roman"/>
                      </a:endParaRPr>
                    </a:p>
                    <a:p>
                      <a:r>
                        <a:rPr lang="en-ZA" sz="1100" dirty="0" smtClean="0">
                          <a:effectLst/>
                          <a:latin typeface="Arial"/>
                          <a:ea typeface="Times New Roman"/>
                        </a:rPr>
                        <a:t>APP 2018/19 was developed but not tabled in order to allow the new Executive Authority (Minister in the Presidency responsible for women) to amend and approve. As a result the risk register could not be approved before the APP is approved. </a:t>
                      </a:r>
                      <a:endParaRPr lang="en-ZA" sz="1100" dirty="0">
                        <a:effectLst/>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endParaRPr lang="en-ZA" sz="11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endParaRPr lang="en-ZA" sz="11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5" name="Rectangle 1"/>
          <p:cNvSpPr>
            <a:spLocks noChangeArrowheads="1"/>
          </p:cNvSpPr>
          <p:nvPr/>
        </p:nvSpPr>
        <p:spPr bwMode="auto">
          <a:xfrm>
            <a:off x="930288" y="91705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166650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13</a:t>
            </a:fld>
            <a:endParaRPr lang="en-ZA" dirty="0">
              <a:solidFill>
                <a:prstClr val="black">
                  <a:tint val="75000"/>
                </a:prstClr>
              </a:solidFill>
            </a:endParaRPr>
          </a:p>
        </p:txBody>
      </p:sp>
      <p:sp>
        <p:nvSpPr>
          <p:cNvPr id="7" name="Title 1"/>
          <p:cNvSpPr>
            <a:spLocks noGrp="1"/>
          </p:cNvSpPr>
          <p:nvPr>
            <p:ph type="title"/>
          </p:nvPr>
        </p:nvSpPr>
        <p:spPr>
          <a:xfrm>
            <a:off x="182881" y="133008"/>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2700" b="1" dirty="0">
                <a:latin typeface="FunctionPro-BookOblique"/>
              </a:rPr>
              <a:t>Programme </a:t>
            </a:r>
            <a:r>
              <a:rPr lang="en-ZA" sz="2700" b="1" dirty="0" smtClean="0">
                <a:latin typeface="FunctionPro-BookOblique"/>
              </a:rPr>
              <a:t>1:  Quarter 1 Performance 2018/19 </a:t>
            </a:r>
            <a: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Date Placeholder 1"/>
          <p:cNvSpPr>
            <a:spLocks noGrp="1"/>
          </p:cNvSpPr>
          <p:nvPr>
            <p:ph type="dt" sz="half" idx="10"/>
          </p:nvPr>
        </p:nvSpPr>
        <p:spPr/>
        <p:txBody>
          <a:bodyPr/>
          <a:lstStyle/>
          <a:p>
            <a:fld id="{A540E806-7683-4773-8D96-263D5B2E4036}" type="datetime1">
              <a:rPr lang="en-ZA" smtClean="0">
                <a:solidFill>
                  <a:prstClr val="black">
                    <a:tint val="75000"/>
                  </a:prstClr>
                </a:solidFill>
              </a:rPr>
              <a:pPr/>
              <a:t>2018/08/22</a:t>
            </a:fld>
            <a:endParaRPr lang="en-ZA" dirty="0">
              <a:solidFill>
                <a:prstClr val="black">
                  <a:tint val="75000"/>
                </a:prstClr>
              </a:solidFill>
            </a:endParaRPr>
          </a:p>
        </p:txBody>
      </p:sp>
      <p:sp>
        <p:nvSpPr>
          <p:cNvPr id="6" name="Rectangle 1"/>
          <p:cNvSpPr>
            <a:spLocks noChangeArrowheads="1"/>
          </p:cNvSpPr>
          <p:nvPr/>
        </p:nvSpPr>
        <p:spPr bwMode="auto">
          <a:xfrm>
            <a:off x="1358913" y="9456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513674412"/>
              </p:ext>
            </p:extLst>
          </p:nvPr>
        </p:nvGraphicFramePr>
        <p:xfrm>
          <a:off x="191070" y="682389"/>
          <a:ext cx="9512488" cy="5177626"/>
        </p:xfrm>
        <a:graphic>
          <a:graphicData uri="http://schemas.openxmlformats.org/drawingml/2006/table">
            <a:tbl>
              <a:tblPr firstRow="1" firstCol="1" bandRow="1"/>
              <a:tblGrid>
                <a:gridCol w="919700"/>
                <a:gridCol w="919700"/>
                <a:gridCol w="935076"/>
                <a:gridCol w="1425111"/>
                <a:gridCol w="467946"/>
                <a:gridCol w="409433"/>
                <a:gridCol w="1501254"/>
                <a:gridCol w="1583140"/>
                <a:gridCol w="1351128"/>
              </a:tblGrid>
              <a:tr h="82088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r>
                        <a:rPr lang="en-US" sz="1200" b="1" dirty="0">
                          <a:solidFill>
                            <a:schemeClr val="bg1"/>
                          </a:solidFill>
                          <a:effectLst/>
                          <a:latin typeface="Arial Narrow"/>
                          <a:ea typeface="Times New Roman"/>
                          <a:cs typeface="Arial"/>
                        </a:rPr>
                        <a:t>Annual Target </a:t>
                      </a:r>
                      <a:r>
                        <a:rPr lang="en-US" sz="1200" b="1" dirty="0" smtClean="0">
                          <a:solidFill>
                            <a:schemeClr val="bg1"/>
                          </a:solidFill>
                          <a:effectLst/>
                          <a:latin typeface="Arial Narrow"/>
                          <a:ea typeface="Times New Roman"/>
                          <a:cs typeface="Arial"/>
                        </a:rPr>
                        <a:t>2018/19</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Arial Narrow"/>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Arial Narrow"/>
                          <a:ea typeface="Calibri"/>
                          <a:cs typeface="Arial"/>
                        </a:rPr>
                        <a:t>Q1 Target as per APP</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Q1</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Calibri"/>
                        <a:ea typeface="Times New Roman"/>
                        <a:cs typeface="Times New Roman"/>
                      </a:endParaRPr>
                    </a:p>
                    <a:p>
                      <a:pPr>
                        <a:lnSpc>
                          <a:spcPct val="115000"/>
                        </a:lnSpc>
                        <a:spcAft>
                          <a:spcPts val="0"/>
                        </a:spcAft>
                      </a:pPr>
                      <a:r>
                        <a:rPr lang="en-ZA" sz="1200" b="1" dirty="0" smtClean="0">
                          <a:solidFill>
                            <a:schemeClr val="bg1"/>
                          </a:solidFill>
                          <a:effectLst/>
                          <a:latin typeface="Calibri"/>
                          <a:ea typeface="Times New Roman"/>
                          <a:cs typeface="Times New Roman"/>
                        </a:rPr>
                        <a:t>Reason for Deviation</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8012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endParaRPr lang="en-ZA" dirty="0"/>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73302">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Narrow"/>
                          <a:ea typeface="Calibri"/>
                          <a:cs typeface="Arial"/>
                        </a:rPr>
                        <a:t>Sub-programme: Departmental Management</a:t>
                      </a: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968991">
                <a:tc>
                  <a:txBody>
                    <a:bodyPr/>
                    <a:lstStyle/>
                    <a:p>
                      <a:pPr>
                        <a:lnSpc>
                          <a:spcPct val="115000"/>
                        </a:lnSpc>
                        <a:spcAft>
                          <a:spcPts val="1000"/>
                        </a:spcAft>
                      </a:pPr>
                      <a:r>
                        <a:rPr lang="en-ZA" sz="1000" b="1" dirty="0">
                          <a:effectLst/>
                          <a:latin typeface="Arial"/>
                          <a:ea typeface="Times New Roman"/>
                          <a:cs typeface="Times New Roman"/>
                        </a:rPr>
                        <a:t>Number of Internal Audit progress reports against the Annual  Internal Audit Coverage Plan produced </a:t>
                      </a:r>
                      <a:endParaRPr lang="en-ZA"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Calibri"/>
                          <a:cs typeface="Times New Roman"/>
                        </a:rPr>
                        <a:t>5 Internal Audit reports against the Annual Internal Audit coverage plan produced</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Calibri"/>
                          <a:cs typeface="Times New Roman"/>
                        </a:rPr>
                        <a:t>One Internal Audit progress report of the 4</a:t>
                      </a:r>
                      <a:r>
                        <a:rPr lang="en-ZA" sz="1000" baseline="30000" dirty="0">
                          <a:effectLst/>
                          <a:latin typeface="Arial"/>
                          <a:ea typeface="Calibri"/>
                          <a:cs typeface="Times New Roman"/>
                        </a:rPr>
                        <a:t>th</a:t>
                      </a:r>
                      <a:r>
                        <a:rPr lang="en-ZA" sz="1000" dirty="0">
                          <a:effectLst/>
                          <a:latin typeface="Arial"/>
                          <a:ea typeface="Calibri"/>
                          <a:cs typeface="Times New Roman"/>
                        </a:rPr>
                        <a:t> quarter against the Annual Internal Audit coverage plan produced</a:t>
                      </a:r>
                      <a:endParaRPr lang="en-ZA" sz="1100" dirty="0">
                        <a:effectLst/>
                        <a:latin typeface="Calibri"/>
                        <a:ea typeface="Times New Roman"/>
                        <a:cs typeface="Times New Roman"/>
                      </a:endParaRPr>
                    </a:p>
                    <a:p>
                      <a:pPr>
                        <a:lnSpc>
                          <a:spcPct val="115000"/>
                        </a:lnSpc>
                        <a:spcAft>
                          <a:spcPts val="1000"/>
                        </a:spcAft>
                      </a:pPr>
                      <a:r>
                        <a:rPr lang="en-ZA" sz="1000" dirty="0">
                          <a:effectLst/>
                          <a:latin typeface="Arial"/>
                          <a:ea typeface="Calibri"/>
                          <a:cs typeface="Times New Roman"/>
                        </a:rPr>
                        <a:t>One Annual Internal Audit Progress Report against the Annual Internal Audit Coverage Plan produced</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100" dirty="0" smtClean="0">
                          <a:effectLst/>
                          <a:latin typeface="Arial"/>
                          <a:ea typeface="Calibri"/>
                          <a:cs typeface="Times New Roman"/>
                        </a:rPr>
                        <a:t>Audit progress for the report 4</a:t>
                      </a:r>
                      <a:r>
                        <a:rPr lang="en-ZA" sz="1100" baseline="30000" dirty="0" smtClean="0">
                          <a:effectLst/>
                          <a:latin typeface="Arial"/>
                          <a:ea typeface="Calibri"/>
                          <a:cs typeface="Times New Roman"/>
                        </a:rPr>
                        <a:t>th</a:t>
                      </a:r>
                      <a:r>
                        <a:rPr lang="en-ZA" sz="1100" dirty="0" smtClean="0">
                          <a:effectLst/>
                          <a:latin typeface="Arial"/>
                          <a:ea typeface="Calibri"/>
                          <a:cs typeface="Times New Roman"/>
                        </a:rPr>
                        <a:t> quarter against the Annual Internal Audit coverage plan was produced and presented in the Audit and Risk Committee held on the 19 May 2018.</a:t>
                      </a:r>
                      <a:endParaRPr lang="en-ZA" sz="1400" dirty="0" smtClean="0">
                        <a:effectLst/>
                        <a:latin typeface="+mn-lt"/>
                        <a:ea typeface="Times New Roman"/>
                        <a:cs typeface="Times New Roman"/>
                      </a:endParaRPr>
                    </a:p>
                    <a:p>
                      <a:r>
                        <a:rPr lang="en-ZA" sz="1100" dirty="0" smtClean="0">
                          <a:effectLst/>
                          <a:latin typeface="Arial"/>
                          <a:ea typeface="Calibri"/>
                        </a:rPr>
                        <a:t>Annual Internal Audit Progress Report against the Annual Internal Audit Coverage Plan was produced and presented in the Audit and Risk Committee held on the 19 May 2018.</a:t>
                      </a:r>
                      <a:endParaRPr lang="en-ZA" sz="1100" dirty="0">
                        <a:effectLst/>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Narrow" pitchFamily="34" charset="0"/>
                          <a:ea typeface="+mn-ea"/>
                          <a:cs typeface="+mn-cs"/>
                        </a:rPr>
                        <a:t>Achieved</a:t>
                      </a:r>
                    </a:p>
                    <a:p>
                      <a:endParaRPr lang="en-ZA" sz="11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r>
                        <a:rPr lang="en-ZA" sz="1100" dirty="0" smtClean="0">
                          <a:latin typeface="Arial" pitchFamily="34" charset="0"/>
                          <a:cs typeface="Arial" pitchFamily="34" charset="0"/>
                        </a:rPr>
                        <a:t>No Deviation</a:t>
                      </a:r>
                      <a:endParaRPr lang="en-ZA" sz="11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ZA" sz="1100" dirty="0" smtClean="0">
                          <a:effectLst/>
                          <a:latin typeface="Arial Narrow" pitchFamily="34" charset="0"/>
                          <a:ea typeface="Calibri"/>
                          <a:cs typeface="Times New Roman"/>
                        </a:rPr>
                        <a:t>None</a:t>
                      </a:r>
                      <a:endParaRPr lang="en-ZA" sz="11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1000"/>
                        </a:spcAft>
                      </a:pPr>
                      <a:r>
                        <a:rPr lang="en-ZA" sz="1100" dirty="0" smtClean="0">
                          <a:effectLst/>
                          <a:latin typeface="Arial"/>
                          <a:ea typeface="Times New Roman"/>
                          <a:cs typeface="Times New Roman"/>
                        </a:rPr>
                        <a:t>4</a:t>
                      </a:r>
                      <a:r>
                        <a:rPr lang="en-ZA" sz="1100" baseline="30000" dirty="0" smtClean="0">
                          <a:effectLst/>
                          <a:latin typeface="Arial"/>
                          <a:ea typeface="Times New Roman"/>
                          <a:cs typeface="Times New Roman"/>
                        </a:rPr>
                        <a:t>th</a:t>
                      </a:r>
                      <a:r>
                        <a:rPr lang="en-ZA" sz="1100" dirty="0" smtClean="0">
                          <a:effectLst/>
                          <a:latin typeface="Arial"/>
                          <a:ea typeface="Times New Roman"/>
                          <a:cs typeface="Times New Roman"/>
                        </a:rPr>
                        <a:t> Quarter Internal Audit Progress Report for 2017/18 financial year.</a:t>
                      </a:r>
                      <a:endParaRPr lang="en-ZA" sz="1400" dirty="0" smtClean="0">
                        <a:effectLst/>
                        <a:latin typeface="+mn-lt"/>
                        <a:ea typeface="Times New Roman"/>
                        <a:cs typeface="Times New Roman"/>
                      </a:endParaRPr>
                    </a:p>
                    <a:p>
                      <a:r>
                        <a:rPr lang="en-ZA" sz="1100" dirty="0" smtClean="0">
                          <a:effectLst/>
                          <a:latin typeface="Arial"/>
                          <a:ea typeface="Times New Roman"/>
                        </a:rPr>
                        <a:t>Annual Internal Audit Progress Report for 2017/18 financial year</a:t>
                      </a:r>
                      <a:endParaRPr lang="en-ZA" sz="11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5" name="Rectangle 1"/>
          <p:cNvSpPr>
            <a:spLocks noChangeArrowheads="1"/>
          </p:cNvSpPr>
          <p:nvPr/>
        </p:nvSpPr>
        <p:spPr bwMode="auto">
          <a:xfrm>
            <a:off x="930288" y="91705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2019140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14</a:t>
            </a:fld>
            <a:endParaRPr lang="en-ZA" dirty="0">
              <a:solidFill>
                <a:prstClr val="black">
                  <a:tint val="75000"/>
                </a:prstClr>
              </a:solidFill>
            </a:endParaRPr>
          </a:p>
        </p:txBody>
      </p:sp>
      <p:sp>
        <p:nvSpPr>
          <p:cNvPr id="7" name="Title 1"/>
          <p:cNvSpPr>
            <a:spLocks noGrp="1"/>
          </p:cNvSpPr>
          <p:nvPr>
            <p:ph type="title"/>
          </p:nvPr>
        </p:nvSpPr>
        <p:spPr>
          <a:xfrm>
            <a:off x="182881" y="133008"/>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2700" b="1" dirty="0">
                <a:latin typeface="FunctionPro-BookOblique"/>
              </a:rPr>
              <a:t>Programme </a:t>
            </a:r>
            <a:r>
              <a:rPr lang="en-ZA" sz="2700" b="1" dirty="0" smtClean="0">
                <a:latin typeface="FunctionPro-BookOblique"/>
              </a:rPr>
              <a:t>1:  Quarter 4 Performance 2018/19 </a:t>
            </a:r>
            <a: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Date Placeholder 1"/>
          <p:cNvSpPr>
            <a:spLocks noGrp="1"/>
          </p:cNvSpPr>
          <p:nvPr>
            <p:ph type="dt" sz="half" idx="10"/>
          </p:nvPr>
        </p:nvSpPr>
        <p:spPr/>
        <p:txBody>
          <a:bodyPr/>
          <a:lstStyle/>
          <a:p>
            <a:fld id="{A540E806-7683-4773-8D96-263D5B2E4036}" type="datetime1">
              <a:rPr lang="en-ZA" smtClean="0">
                <a:solidFill>
                  <a:prstClr val="black">
                    <a:tint val="75000"/>
                  </a:prstClr>
                </a:solidFill>
              </a:rPr>
              <a:pPr/>
              <a:t>2018/08/22</a:t>
            </a:fld>
            <a:endParaRPr lang="en-ZA" dirty="0">
              <a:solidFill>
                <a:prstClr val="black">
                  <a:tint val="75000"/>
                </a:prstClr>
              </a:solidFill>
            </a:endParaRPr>
          </a:p>
        </p:txBody>
      </p:sp>
      <p:sp>
        <p:nvSpPr>
          <p:cNvPr id="6" name="Rectangle 1"/>
          <p:cNvSpPr>
            <a:spLocks noChangeArrowheads="1"/>
          </p:cNvSpPr>
          <p:nvPr/>
        </p:nvSpPr>
        <p:spPr bwMode="auto">
          <a:xfrm>
            <a:off x="1358913" y="9456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348491214"/>
              </p:ext>
            </p:extLst>
          </p:nvPr>
        </p:nvGraphicFramePr>
        <p:xfrm>
          <a:off x="191070" y="682389"/>
          <a:ext cx="9512488" cy="3374226"/>
        </p:xfrm>
        <a:graphic>
          <a:graphicData uri="http://schemas.openxmlformats.org/drawingml/2006/table">
            <a:tbl>
              <a:tblPr firstRow="1" firstCol="1" bandRow="1"/>
              <a:tblGrid>
                <a:gridCol w="919700"/>
                <a:gridCol w="919700"/>
                <a:gridCol w="935076"/>
                <a:gridCol w="1620102"/>
                <a:gridCol w="409433"/>
                <a:gridCol w="436728"/>
                <a:gridCol w="1337481"/>
                <a:gridCol w="1992573"/>
                <a:gridCol w="941695"/>
              </a:tblGrid>
              <a:tr h="820880">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r>
                        <a:rPr lang="en-US" sz="1200" b="1" dirty="0">
                          <a:solidFill>
                            <a:schemeClr val="bg1"/>
                          </a:solidFill>
                          <a:effectLst/>
                          <a:latin typeface="Arial Narrow"/>
                          <a:ea typeface="Times New Roman"/>
                          <a:cs typeface="Arial"/>
                        </a:rPr>
                        <a:t>Annual Target </a:t>
                      </a:r>
                      <a:r>
                        <a:rPr lang="en-US" sz="1200" b="1" dirty="0" smtClean="0">
                          <a:solidFill>
                            <a:schemeClr val="bg1"/>
                          </a:solidFill>
                          <a:effectLst/>
                          <a:latin typeface="Arial Narrow"/>
                          <a:ea typeface="Times New Roman"/>
                          <a:cs typeface="Arial"/>
                        </a:rPr>
                        <a:t>2018/19</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Arial Narrow"/>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Arial Narrow"/>
                          <a:ea typeface="Calibri"/>
                          <a:cs typeface="Arial"/>
                        </a:rPr>
                        <a:t>Q1 Target as per APP</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Q1</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Calibri"/>
                        <a:ea typeface="Times New Roman"/>
                        <a:cs typeface="Times New Roman"/>
                      </a:endParaRPr>
                    </a:p>
                    <a:p>
                      <a:pPr>
                        <a:lnSpc>
                          <a:spcPct val="115000"/>
                        </a:lnSpc>
                        <a:spcAft>
                          <a:spcPts val="0"/>
                        </a:spcAft>
                      </a:pPr>
                      <a:r>
                        <a:rPr lang="en-ZA" sz="1200" b="1" dirty="0" smtClean="0">
                          <a:solidFill>
                            <a:schemeClr val="bg1"/>
                          </a:solidFill>
                          <a:effectLst/>
                          <a:latin typeface="Calibri"/>
                          <a:ea typeface="Times New Roman"/>
                          <a:cs typeface="Times New Roman"/>
                        </a:rPr>
                        <a:t>Reason for Deviation</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8012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dirty="0"/>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73302">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Narrow"/>
                          <a:ea typeface="Calibri"/>
                          <a:cs typeface="Arial"/>
                        </a:rPr>
                        <a:t>Sub-programme: Departmental Management</a:t>
                      </a: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968991">
                <a:tc>
                  <a:txBody>
                    <a:bodyPr/>
                    <a:lstStyle/>
                    <a:p>
                      <a:pPr>
                        <a:lnSpc>
                          <a:spcPct val="115000"/>
                        </a:lnSpc>
                        <a:spcAft>
                          <a:spcPts val="1000"/>
                        </a:spcAft>
                      </a:pPr>
                      <a:r>
                        <a:rPr lang="en-ZA" sz="1000" b="1" dirty="0">
                          <a:effectLst/>
                          <a:latin typeface="Arial"/>
                          <a:ea typeface="Times New Roman"/>
                          <a:cs typeface="Times New Roman"/>
                        </a:rPr>
                        <a:t>Number of Quarterly reports on Gender communications and information made available on DoW media platforms</a:t>
                      </a:r>
                      <a:endParaRPr lang="en-ZA"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Times New Roman"/>
                          <a:cs typeface="Times New Roman"/>
                        </a:rPr>
                        <a:t>4 Quarterly reports on Gender communications and information made available on DoW media platforms</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n-ZA" sz="1000" dirty="0">
                          <a:effectLst/>
                          <a:latin typeface="Arial"/>
                          <a:ea typeface="Times New Roman"/>
                          <a:cs typeface="Times New Roman"/>
                        </a:rPr>
                        <a:t>1 Quarterly report on Gender communications and information made available on DoW media platforms</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n-ZA" sz="1100" dirty="0" smtClean="0">
                          <a:effectLst/>
                          <a:latin typeface="Arial Narrow" pitchFamily="34" charset="0"/>
                          <a:ea typeface="Calibri"/>
                          <a:cs typeface="Times New Roman"/>
                        </a:rPr>
                        <a:t>No work reported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endParaRPr lang="en-ZA" sz="1100" dirty="0">
                        <a:latin typeface="Arial Narrow"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a:lnSpc>
                          <a:spcPct val="115000"/>
                        </a:lnSpc>
                        <a:spcAft>
                          <a:spcPts val="0"/>
                        </a:spcAft>
                      </a:pPr>
                      <a:r>
                        <a:rPr lang="en-ZA" sz="1100" dirty="0" smtClean="0">
                          <a:solidFill>
                            <a:schemeClr val="tx1"/>
                          </a:solidFill>
                          <a:effectLst/>
                          <a:latin typeface="Arial Narrow" pitchFamily="34" charset="0"/>
                          <a:ea typeface="Calibri"/>
                          <a:cs typeface="Times New Roman"/>
                        </a:rPr>
                        <a:t>The post</a:t>
                      </a:r>
                      <a:r>
                        <a:rPr lang="en-ZA" sz="1100" baseline="0" dirty="0" smtClean="0">
                          <a:solidFill>
                            <a:schemeClr val="tx1"/>
                          </a:solidFill>
                          <a:effectLst/>
                          <a:latin typeface="Arial Narrow" pitchFamily="34" charset="0"/>
                          <a:ea typeface="Calibri"/>
                          <a:cs typeface="Times New Roman"/>
                        </a:rPr>
                        <a:t> Director: Communication vacant </a:t>
                      </a:r>
                      <a:endParaRPr lang="en-ZA" sz="1100" dirty="0">
                        <a:solidFill>
                          <a:schemeClr val="tx1"/>
                        </a:solidFill>
                        <a:effectLst/>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ZA" sz="1100" dirty="0" smtClean="0">
                          <a:effectLst/>
                          <a:latin typeface="Arial Narrow" pitchFamily="34" charset="0"/>
                          <a:ea typeface="Calibri"/>
                          <a:cs typeface="Times New Roman"/>
                        </a:rPr>
                        <a:t>Plans to advertise the position underway</a:t>
                      </a:r>
                      <a:endParaRPr lang="en-ZA" sz="11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ZA" sz="1100" dirty="0" smtClean="0">
                          <a:effectLst/>
                          <a:latin typeface="Arial Narrow" pitchFamily="34" charset="0"/>
                          <a:ea typeface="Calibri"/>
                          <a:cs typeface="Times New Roman"/>
                        </a:rPr>
                        <a:t>-</a:t>
                      </a:r>
                      <a:endParaRPr lang="en-ZA" sz="11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5" name="Rectangle 1"/>
          <p:cNvSpPr>
            <a:spLocks noChangeArrowheads="1"/>
          </p:cNvSpPr>
          <p:nvPr/>
        </p:nvSpPr>
        <p:spPr bwMode="auto">
          <a:xfrm>
            <a:off x="930288" y="91705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740960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15</a:t>
            </a:fld>
            <a:endParaRPr lang="en-ZA" dirty="0">
              <a:solidFill>
                <a:prstClr val="black">
                  <a:tint val="75000"/>
                </a:prstClr>
              </a:solidFill>
            </a:endParaRPr>
          </a:p>
        </p:txBody>
      </p:sp>
      <p:sp>
        <p:nvSpPr>
          <p:cNvPr id="7" name="Title 1"/>
          <p:cNvSpPr>
            <a:spLocks noGrp="1"/>
          </p:cNvSpPr>
          <p:nvPr>
            <p:ph type="title"/>
          </p:nvPr>
        </p:nvSpPr>
        <p:spPr>
          <a:xfrm>
            <a:off x="182881" y="133008"/>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2700" b="1" dirty="0">
                <a:latin typeface="FunctionPro-BookOblique"/>
              </a:rPr>
              <a:t>Programme </a:t>
            </a:r>
            <a:r>
              <a:rPr lang="en-ZA" sz="2700" b="1" dirty="0" smtClean="0">
                <a:latin typeface="FunctionPro-BookOblique"/>
              </a:rPr>
              <a:t>1:  Quarter 1 Performance 2018/19 </a:t>
            </a:r>
            <a: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Date Placeholder 1"/>
          <p:cNvSpPr>
            <a:spLocks noGrp="1"/>
          </p:cNvSpPr>
          <p:nvPr>
            <p:ph type="dt" sz="half" idx="10"/>
          </p:nvPr>
        </p:nvSpPr>
        <p:spPr/>
        <p:txBody>
          <a:bodyPr/>
          <a:lstStyle/>
          <a:p>
            <a:fld id="{A540E806-7683-4773-8D96-263D5B2E4036}" type="datetime1">
              <a:rPr lang="en-ZA" smtClean="0">
                <a:solidFill>
                  <a:prstClr val="black">
                    <a:tint val="75000"/>
                  </a:prstClr>
                </a:solidFill>
              </a:rPr>
              <a:pPr/>
              <a:t>2018/08/22</a:t>
            </a:fld>
            <a:endParaRPr lang="en-ZA" dirty="0">
              <a:solidFill>
                <a:prstClr val="black">
                  <a:tint val="75000"/>
                </a:prstClr>
              </a:solidFill>
            </a:endParaRPr>
          </a:p>
        </p:txBody>
      </p:sp>
      <p:sp>
        <p:nvSpPr>
          <p:cNvPr id="6" name="Rectangle 1"/>
          <p:cNvSpPr>
            <a:spLocks noChangeArrowheads="1"/>
          </p:cNvSpPr>
          <p:nvPr/>
        </p:nvSpPr>
        <p:spPr bwMode="auto">
          <a:xfrm>
            <a:off x="1358913" y="9456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112964363"/>
              </p:ext>
            </p:extLst>
          </p:nvPr>
        </p:nvGraphicFramePr>
        <p:xfrm>
          <a:off x="354853" y="764276"/>
          <a:ext cx="9212237" cy="4866967"/>
        </p:xfrm>
        <a:graphic>
          <a:graphicData uri="http://schemas.openxmlformats.org/drawingml/2006/table">
            <a:tbl>
              <a:tblPr firstRow="1" firstCol="1" bandRow="1"/>
              <a:tblGrid>
                <a:gridCol w="890671"/>
                <a:gridCol w="992720"/>
                <a:gridCol w="846161"/>
                <a:gridCol w="1692322"/>
                <a:gridCol w="122830"/>
                <a:gridCol w="286603"/>
                <a:gridCol w="491320"/>
                <a:gridCol w="1651379"/>
                <a:gridCol w="1201003"/>
                <a:gridCol w="1037228"/>
              </a:tblGrid>
              <a:tr h="682388">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r>
                        <a:rPr lang="en-US" sz="1200" b="1" dirty="0">
                          <a:solidFill>
                            <a:schemeClr val="bg1"/>
                          </a:solidFill>
                          <a:effectLst/>
                          <a:latin typeface="Arial Narrow"/>
                          <a:ea typeface="Times New Roman"/>
                          <a:cs typeface="Arial"/>
                        </a:rPr>
                        <a:t>Annual Target </a:t>
                      </a:r>
                      <a:r>
                        <a:rPr lang="en-US" sz="1200" b="1" dirty="0" smtClean="0">
                          <a:solidFill>
                            <a:schemeClr val="bg1"/>
                          </a:solidFill>
                          <a:effectLst/>
                          <a:latin typeface="Arial Narrow"/>
                          <a:ea typeface="Times New Roman"/>
                          <a:cs typeface="Arial"/>
                        </a:rPr>
                        <a:t>2018/19</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Arial Narrow"/>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Arial Narrow"/>
                          <a:ea typeface="Calibri"/>
                          <a:cs typeface="Arial"/>
                        </a:rPr>
                        <a:t>Q1 Target as per APP</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Q1</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3">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Calibri"/>
                        <a:ea typeface="Times New Roman"/>
                        <a:cs typeface="Times New Roman"/>
                      </a:endParaRPr>
                    </a:p>
                    <a:p>
                      <a:pPr>
                        <a:lnSpc>
                          <a:spcPct val="115000"/>
                        </a:lnSpc>
                        <a:spcAft>
                          <a:spcPts val="0"/>
                        </a:spcAft>
                      </a:pPr>
                      <a:r>
                        <a:rPr lang="en-ZA" sz="1200" b="1" dirty="0" smtClean="0">
                          <a:solidFill>
                            <a:schemeClr val="bg1"/>
                          </a:solidFill>
                          <a:effectLst/>
                          <a:latin typeface="Calibri"/>
                          <a:ea typeface="Times New Roman"/>
                          <a:cs typeface="Times New Roman"/>
                        </a:rPr>
                        <a:t>Reason for Deviation</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8213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gridSpan="2">
                  <a:txBody>
                    <a:bodyPr/>
                    <a:lstStyle/>
                    <a:p>
                      <a:endParaRPr lang="en-ZA" dirty="0"/>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249773">
                <a:tc gridSpan="10">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Narrow"/>
                          <a:ea typeface="Calibri"/>
                          <a:cs typeface="Arial"/>
                        </a:rPr>
                        <a:t>Sub-programme: Financial  Management</a:t>
                      </a:r>
                      <a:endParaRPr kumimoji="0" lang="en-ZA" sz="14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070455">
                <a:tc>
                  <a:txBody>
                    <a:bodyPr/>
                    <a:lstStyle/>
                    <a:p>
                      <a:pPr>
                        <a:lnSpc>
                          <a:spcPct val="115000"/>
                        </a:lnSpc>
                        <a:spcAft>
                          <a:spcPts val="1000"/>
                        </a:spcAft>
                      </a:pPr>
                      <a:r>
                        <a:rPr lang="en-ZA" sz="1000" b="1" dirty="0">
                          <a:effectLst/>
                          <a:latin typeface="Arial"/>
                          <a:ea typeface="Times New Roman"/>
                          <a:cs typeface="Times New Roman"/>
                        </a:rPr>
                        <a:t>% of invoices paid within 30 days</a:t>
                      </a:r>
                      <a:endParaRPr lang="en-ZA"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Times New Roman"/>
                          <a:cs typeface="Times New Roman"/>
                        </a:rPr>
                        <a:t>100% payment of all valid invoices paid within 30 days</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Calibri"/>
                          <a:cs typeface="Times New Roman"/>
                        </a:rPr>
                        <a:t>100% payment of all valid invoices paid within 30 days</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gridSpan="2">
                  <a:txBody>
                    <a:bodyPr/>
                    <a:lstStyle/>
                    <a:p>
                      <a:pPr>
                        <a:lnSpc>
                          <a:spcPct val="115000"/>
                        </a:lnSpc>
                        <a:spcAft>
                          <a:spcPts val="0"/>
                        </a:spcAft>
                      </a:pPr>
                      <a:r>
                        <a:rPr lang="en-ZA" sz="1000" dirty="0" smtClean="0">
                          <a:effectLst/>
                          <a:latin typeface="Arial" pitchFamily="34" charset="0"/>
                          <a:ea typeface="Calibri"/>
                          <a:cs typeface="Arial" pitchFamily="34" charset="0"/>
                        </a:rPr>
                        <a:t>Out of 1442</a:t>
                      </a:r>
                    </a:p>
                    <a:p>
                      <a:pPr>
                        <a:lnSpc>
                          <a:spcPct val="115000"/>
                        </a:lnSpc>
                        <a:spcAft>
                          <a:spcPts val="0"/>
                        </a:spcAft>
                      </a:pPr>
                      <a:r>
                        <a:rPr lang="en-ZA" sz="1000" dirty="0" smtClean="0">
                          <a:effectLst/>
                          <a:latin typeface="Arial" pitchFamily="34" charset="0"/>
                          <a:ea typeface="Calibri"/>
                          <a:cs typeface="Arial" pitchFamily="34" charset="0"/>
                        </a:rPr>
                        <a:t>invoices received, 1442 invoices or 100% were paid within 30 days</a:t>
                      </a:r>
                      <a:endParaRPr lang="en-ZA" sz="10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ZA"/>
                    </a:p>
                  </a:txBody>
                  <a:tcPr/>
                </a:tc>
                <a:tc gridSpan="2">
                  <a:txBody>
                    <a:bodyPr/>
                    <a:lstStyle/>
                    <a:p>
                      <a:r>
                        <a:rPr lang="en-ZA" sz="1100" dirty="0" smtClean="0">
                          <a:latin typeface="Arial Narrow" pitchFamily="34" charset="0"/>
                        </a:rPr>
                        <a:t>Achieved</a:t>
                      </a:r>
                      <a:endParaRPr lang="en-ZA" sz="1100" dirty="0">
                        <a:latin typeface="Arial Narrow"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r>
                        <a:rPr lang="en-ZA" sz="1000" dirty="0" smtClean="0">
                          <a:latin typeface="Arial" pitchFamily="34" charset="0"/>
                          <a:cs typeface="Arial" pitchFamily="34" charset="0"/>
                        </a:rPr>
                        <a:t>No Deviation</a:t>
                      </a:r>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ZA" sz="1000" dirty="0" smtClean="0">
                          <a:effectLst/>
                          <a:latin typeface="Arial" pitchFamily="34" charset="0"/>
                          <a:ea typeface="Calibri"/>
                          <a:cs typeface="Arial" pitchFamily="34" charset="0"/>
                        </a:rPr>
                        <a:t>N/A</a:t>
                      </a:r>
                      <a:endParaRPr lang="en-ZA" sz="10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000" dirty="0" smtClean="0">
                          <a:latin typeface="Arial" pitchFamily="34" charset="0"/>
                          <a:cs typeface="Arial" pitchFamily="34" charset="0"/>
                        </a:rPr>
                        <a:t>Instruction note 34 from April to June 2018</a:t>
                      </a:r>
                      <a:endParaRPr lang="en-ZA" sz="10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482214">
                <a:tc>
                  <a:txBody>
                    <a:bodyPr/>
                    <a:lstStyle/>
                    <a:p>
                      <a:pPr>
                        <a:lnSpc>
                          <a:spcPct val="115000"/>
                        </a:lnSpc>
                        <a:spcAft>
                          <a:spcPts val="1000"/>
                        </a:spcAft>
                      </a:pPr>
                      <a:r>
                        <a:rPr lang="en-ZA" sz="1000" b="1" dirty="0">
                          <a:effectLst/>
                          <a:latin typeface="Arial"/>
                          <a:ea typeface="Times New Roman"/>
                          <a:cs typeface="Times New Roman"/>
                        </a:rPr>
                        <a:t>Percentage expenditure in relation to budget allocated</a:t>
                      </a:r>
                      <a:endParaRPr lang="en-ZA"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Times New Roman"/>
                          <a:cs typeface="Times New Roman"/>
                        </a:rPr>
                        <a:t>Maintain a less than 2% under spending in expenditure against budget allocation</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Times New Roman"/>
                          <a:cs typeface="Times New Roman"/>
                        </a:rPr>
                        <a:t>Maintain a less than 2% under spending against quarterly revised projections</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gridSpan="2">
                  <a:txBody>
                    <a:bodyPr/>
                    <a:lstStyle/>
                    <a:p>
                      <a:pPr>
                        <a:lnSpc>
                          <a:spcPct val="115000"/>
                        </a:lnSpc>
                        <a:spcAft>
                          <a:spcPts val="0"/>
                        </a:spcAft>
                      </a:pPr>
                      <a:r>
                        <a:rPr lang="en-ZA" sz="1000" dirty="0" smtClean="0">
                          <a:effectLst/>
                          <a:latin typeface="Arial" pitchFamily="34" charset="0"/>
                          <a:ea typeface="Calibri"/>
                          <a:cs typeface="Arial" pitchFamily="34" charset="0"/>
                        </a:rPr>
                        <a:t>The </a:t>
                      </a:r>
                    </a:p>
                    <a:p>
                      <a:pPr>
                        <a:lnSpc>
                          <a:spcPct val="115000"/>
                        </a:lnSpc>
                        <a:spcAft>
                          <a:spcPts val="0"/>
                        </a:spcAft>
                      </a:pPr>
                      <a:r>
                        <a:rPr lang="en-ZA" sz="1000" dirty="0" smtClean="0">
                          <a:effectLst/>
                          <a:latin typeface="Arial" pitchFamily="34" charset="0"/>
                          <a:ea typeface="Calibri"/>
                          <a:cs typeface="Arial" pitchFamily="34" charset="0"/>
                        </a:rPr>
                        <a:t>department spend 21 % of the allocation of the department. As per the projected spending plan, the department should have spent 25% of the allocation, which is a difference of 4%.</a:t>
                      </a:r>
                    </a:p>
                    <a:p>
                      <a:pPr>
                        <a:lnSpc>
                          <a:spcPct val="115000"/>
                        </a:lnSpc>
                        <a:spcAft>
                          <a:spcPts val="0"/>
                        </a:spcAft>
                      </a:pPr>
                      <a:endParaRPr lang="en-ZA" sz="10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ZA"/>
                    </a:p>
                  </a:txBody>
                  <a:tcPr/>
                </a:tc>
                <a:tc gridSpan="2">
                  <a:txBody>
                    <a:bodyPr/>
                    <a:lstStyle/>
                    <a:p>
                      <a:r>
                        <a:rPr lang="en-ZA" sz="1100" dirty="0" smtClean="0">
                          <a:latin typeface="Arial Narrow" pitchFamily="34" charset="0"/>
                        </a:rPr>
                        <a:t>Not Achieved</a:t>
                      </a:r>
                      <a:endParaRPr lang="en-ZA" sz="1100" dirty="0">
                        <a:latin typeface="Arial Narrow"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r>
                        <a:rPr lang="en-ZA" sz="1000" dirty="0" smtClean="0">
                          <a:latin typeface="Arial" pitchFamily="34" charset="0"/>
                          <a:cs typeface="Arial" pitchFamily="34" charset="0"/>
                        </a:rPr>
                        <a:t>The under spending is due to vacancies in the department that are in the process of being filled and the delayed implementation of the annual cost of living adjustment including projects that were earmarked for implementation in the1st quarter, but will only be implemented during the 2nd quarter.</a:t>
                      </a:r>
                    </a:p>
                    <a:p>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ZA" sz="1000" dirty="0" smtClean="0">
                          <a:effectLst/>
                          <a:latin typeface="Arial" pitchFamily="34" charset="0"/>
                          <a:ea typeface="Calibri"/>
                          <a:cs typeface="Arial" pitchFamily="34" charset="0"/>
                        </a:rPr>
                        <a:t>Vacancies in the department</a:t>
                      </a:r>
                    </a:p>
                    <a:p>
                      <a:pPr>
                        <a:lnSpc>
                          <a:spcPct val="115000"/>
                        </a:lnSpc>
                        <a:spcAft>
                          <a:spcPts val="0"/>
                        </a:spcAft>
                      </a:pPr>
                      <a:r>
                        <a:rPr lang="en-ZA" sz="1000" dirty="0" smtClean="0">
                          <a:effectLst/>
                          <a:latin typeface="Arial" pitchFamily="34" charset="0"/>
                          <a:ea typeface="Calibri"/>
                          <a:cs typeface="Arial" pitchFamily="34" charset="0"/>
                        </a:rPr>
                        <a:t>are in the process of being filled  and projects that was earmarked to be done in the1st quarter., will be implemented during the 2nd quarter</a:t>
                      </a:r>
                      <a:endParaRPr lang="en-ZA" sz="10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000" dirty="0" smtClean="0">
                          <a:latin typeface="Arial" pitchFamily="34" charset="0"/>
                          <a:cs typeface="Arial" pitchFamily="34" charset="0"/>
                        </a:rPr>
                        <a:t>Preliminary IYM as at 30 June 2018</a:t>
                      </a:r>
                    </a:p>
                    <a:p>
                      <a:endParaRPr lang="en-ZA" sz="10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5" name="Rectangle 1"/>
          <p:cNvSpPr>
            <a:spLocks noChangeArrowheads="1"/>
          </p:cNvSpPr>
          <p:nvPr/>
        </p:nvSpPr>
        <p:spPr bwMode="auto">
          <a:xfrm>
            <a:off x="930288" y="91705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2389287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16</a:t>
            </a:fld>
            <a:endParaRPr lang="en-ZA" dirty="0">
              <a:solidFill>
                <a:prstClr val="black">
                  <a:tint val="75000"/>
                </a:prstClr>
              </a:solidFill>
            </a:endParaRPr>
          </a:p>
        </p:txBody>
      </p:sp>
      <p:sp>
        <p:nvSpPr>
          <p:cNvPr id="7" name="Title 1"/>
          <p:cNvSpPr>
            <a:spLocks noGrp="1"/>
          </p:cNvSpPr>
          <p:nvPr>
            <p:ph type="title"/>
          </p:nvPr>
        </p:nvSpPr>
        <p:spPr>
          <a:xfrm>
            <a:off x="182881" y="133008"/>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2700" b="1" dirty="0">
                <a:latin typeface="FunctionPro-BookOblique"/>
              </a:rPr>
              <a:t>Programme </a:t>
            </a:r>
            <a:r>
              <a:rPr lang="en-ZA" sz="2700" b="1" dirty="0" smtClean="0">
                <a:latin typeface="FunctionPro-BookOblique"/>
              </a:rPr>
              <a:t>1:  Quarter 1 Performance 2018/19 </a:t>
            </a:r>
            <a: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Date Placeholder 1"/>
          <p:cNvSpPr>
            <a:spLocks noGrp="1"/>
          </p:cNvSpPr>
          <p:nvPr>
            <p:ph type="dt" sz="half" idx="10"/>
          </p:nvPr>
        </p:nvSpPr>
        <p:spPr/>
        <p:txBody>
          <a:bodyPr/>
          <a:lstStyle/>
          <a:p>
            <a:fld id="{A540E806-7683-4773-8D96-263D5B2E4036}" type="datetime1">
              <a:rPr lang="en-ZA" smtClean="0">
                <a:solidFill>
                  <a:prstClr val="black">
                    <a:tint val="75000"/>
                  </a:prstClr>
                </a:solidFill>
              </a:rPr>
              <a:pPr/>
              <a:t>2018/08/22</a:t>
            </a:fld>
            <a:endParaRPr lang="en-ZA" dirty="0">
              <a:solidFill>
                <a:prstClr val="black">
                  <a:tint val="75000"/>
                </a:prstClr>
              </a:solidFill>
            </a:endParaRPr>
          </a:p>
        </p:txBody>
      </p:sp>
      <p:sp>
        <p:nvSpPr>
          <p:cNvPr id="6" name="Rectangle 1"/>
          <p:cNvSpPr>
            <a:spLocks noChangeArrowheads="1"/>
          </p:cNvSpPr>
          <p:nvPr/>
        </p:nvSpPr>
        <p:spPr bwMode="auto">
          <a:xfrm>
            <a:off x="1358913" y="9456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192972407"/>
              </p:ext>
            </p:extLst>
          </p:nvPr>
        </p:nvGraphicFramePr>
        <p:xfrm>
          <a:off x="115910" y="764275"/>
          <a:ext cx="9646277" cy="5309718"/>
        </p:xfrm>
        <a:graphic>
          <a:graphicData uri="http://schemas.openxmlformats.org/drawingml/2006/table">
            <a:tbl>
              <a:tblPr firstRow="1" firstCol="1" bandRow="1"/>
              <a:tblGrid>
                <a:gridCol w="994379"/>
                <a:gridCol w="1032127"/>
                <a:gridCol w="879750"/>
                <a:gridCol w="1404762"/>
                <a:gridCol w="397308"/>
                <a:gridCol w="624338"/>
                <a:gridCol w="1986533"/>
                <a:gridCol w="1248678"/>
                <a:gridCol w="1078402"/>
              </a:tblGrid>
              <a:tr h="682388">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r>
                        <a:rPr lang="en-US" sz="1200" b="1" dirty="0">
                          <a:solidFill>
                            <a:schemeClr val="bg1"/>
                          </a:solidFill>
                          <a:effectLst/>
                          <a:latin typeface="Arial Narrow"/>
                          <a:ea typeface="Times New Roman"/>
                          <a:cs typeface="Arial"/>
                        </a:rPr>
                        <a:t>Annual Target </a:t>
                      </a:r>
                      <a:r>
                        <a:rPr lang="en-US" sz="1200" b="1" dirty="0" smtClean="0">
                          <a:solidFill>
                            <a:schemeClr val="bg1"/>
                          </a:solidFill>
                          <a:effectLst/>
                          <a:latin typeface="Arial Narrow"/>
                          <a:ea typeface="Times New Roman"/>
                          <a:cs typeface="Arial"/>
                        </a:rPr>
                        <a:t>2018/19</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Arial Narrow"/>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Arial Narrow"/>
                          <a:ea typeface="Calibri"/>
                          <a:cs typeface="Arial"/>
                        </a:rPr>
                        <a:t>Q1 Target as per APP</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Q1</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Calibri"/>
                        <a:ea typeface="Times New Roman"/>
                        <a:cs typeface="Times New Roman"/>
                      </a:endParaRPr>
                    </a:p>
                    <a:p>
                      <a:pPr>
                        <a:lnSpc>
                          <a:spcPct val="115000"/>
                        </a:lnSpc>
                        <a:spcAft>
                          <a:spcPts val="0"/>
                        </a:spcAft>
                      </a:pPr>
                      <a:r>
                        <a:rPr lang="en-ZA" sz="1200" b="1" dirty="0" smtClean="0">
                          <a:solidFill>
                            <a:schemeClr val="bg1"/>
                          </a:solidFill>
                          <a:effectLst/>
                          <a:latin typeface="Calibri"/>
                          <a:ea typeface="Times New Roman"/>
                          <a:cs typeface="Times New Roman"/>
                        </a:rPr>
                        <a:t>Reason for Deviation</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8213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dirty="0"/>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249773">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Narrow"/>
                          <a:ea typeface="Calibri"/>
                          <a:cs typeface="Arial"/>
                        </a:rPr>
                        <a:t>Sub-programme: Financial  Management</a:t>
                      </a:r>
                      <a:endParaRPr kumimoji="0" lang="en-ZA" sz="14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248864">
                <a:tc>
                  <a:txBody>
                    <a:bodyPr/>
                    <a:lstStyle/>
                    <a:p>
                      <a:pPr>
                        <a:lnSpc>
                          <a:spcPct val="115000"/>
                        </a:lnSpc>
                        <a:spcAft>
                          <a:spcPts val="1000"/>
                        </a:spcAft>
                      </a:pPr>
                      <a:r>
                        <a:rPr lang="en-ZA" sz="1000" b="1" dirty="0">
                          <a:effectLst/>
                          <a:latin typeface="Arial"/>
                          <a:ea typeface="Times New Roman"/>
                          <a:cs typeface="Times New Roman"/>
                        </a:rPr>
                        <a:t>Percentage of external audit recommendations implemented</a:t>
                      </a:r>
                      <a:endParaRPr lang="en-ZA"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Times New Roman"/>
                          <a:cs typeface="Times New Roman"/>
                        </a:rPr>
                        <a:t>95% of external audit recommendations implemented</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Times New Roman"/>
                          <a:cs typeface="Times New Roman"/>
                        </a:rPr>
                        <a:t>95% of external audit recommendations implemented</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a:ea typeface="Times New Roman"/>
                          <a:cs typeface="Times New Roman"/>
                        </a:rPr>
                        <a:t>The department achieved 93% of the implementation of external audit recommendations. Out of the 22 findings relating to Financial Management, 20 findings have been cleared translating to 91%.</a:t>
                      </a:r>
                      <a:endParaRPr lang="en-ZA" sz="1100" dirty="0" smtClean="0">
                        <a:effectLst/>
                        <a:latin typeface="+mn-lt"/>
                        <a:ea typeface="Times New Roman"/>
                        <a:cs typeface="Times New Roman"/>
                      </a:endParaRPr>
                    </a:p>
                    <a:p>
                      <a:pPr>
                        <a:lnSpc>
                          <a:spcPct val="115000"/>
                        </a:lnSpc>
                        <a:spcAft>
                          <a:spcPts val="1000"/>
                        </a:spcAft>
                      </a:pPr>
                      <a:r>
                        <a:rPr lang="en-ZA" sz="1000" dirty="0" smtClean="0">
                          <a:effectLst/>
                          <a:latin typeface="Arial"/>
                          <a:ea typeface="Times New Roman"/>
                          <a:cs typeface="Times New Roman"/>
                        </a:rPr>
                        <a:t>Out of the 12 findings relating to Supply Chain Management, 11 findings have been cleared translating to 92%.</a:t>
                      </a:r>
                      <a:endParaRPr lang="en-ZA" sz="1100" dirty="0" smtClean="0">
                        <a:effectLst/>
                        <a:latin typeface="+mn-lt"/>
                        <a:ea typeface="Times New Roman"/>
                        <a:cs typeface="Times New Roman"/>
                      </a:endParaRPr>
                    </a:p>
                    <a:p>
                      <a:r>
                        <a:rPr lang="en-ZA" sz="1000" dirty="0" smtClean="0">
                          <a:effectLst/>
                          <a:latin typeface="Arial"/>
                          <a:ea typeface="Times New Roman"/>
                        </a:rPr>
                        <a:t>Out of 2 findings relating to Internal Audit, 1 have been cleared translating to 50%</a:t>
                      </a:r>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ZA" sz="1000" dirty="0" smtClean="0">
                          <a:latin typeface="Arial" pitchFamily="34" charset="0"/>
                          <a:cs typeface="Arial" pitchFamily="34" charset="0"/>
                        </a:rPr>
                        <a:t>Not Achieved</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marL="171450" indent="-171450">
                        <a:buFont typeface="Arial" panose="020B0604020202020204" pitchFamily="34" charset="0"/>
                        <a:buChar char="•"/>
                      </a:pPr>
                      <a:r>
                        <a:rPr lang="en-ZA" sz="1000" dirty="0" smtClean="0">
                          <a:latin typeface="Arial" pitchFamily="34" charset="0"/>
                          <a:cs typeface="Arial" pitchFamily="34" charset="0"/>
                        </a:rPr>
                        <a:t>Reconciliation of duplicate invoices submitted by Vodacom</a:t>
                      </a:r>
                      <a:r>
                        <a:rPr lang="en-ZA" sz="1000" baseline="0" dirty="0" smtClean="0">
                          <a:latin typeface="Arial" pitchFamily="34" charset="0"/>
                          <a:cs typeface="Arial" pitchFamily="34" charset="0"/>
                        </a:rPr>
                        <a:t> </a:t>
                      </a:r>
                      <a:r>
                        <a:rPr lang="en-ZA" sz="1000" dirty="0" smtClean="0">
                          <a:latin typeface="Arial" pitchFamily="34" charset="0"/>
                          <a:cs typeface="Arial" pitchFamily="34" charset="0"/>
                        </a:rPr>
                        <a:t>to prevent</a:t>
                      </a:r>
                      <a:r>
                        <a:rPr lang="en-ZA" sz="1000" baseline="0" dirty="0" smtClean="0">
                          <a:latin typeface="Arial" pitchFamily="34" charset="0"/>
                          <a:cs typeface="Arial" pitchFamily="34" charset="0"/>
                        </a:rPr>
                        <a:t> the occurrence of possible over payment/and fruitless and wasteful expenditure.</a:t>
                      </a:r>
                    </a:p>
                    <a:p>
                      <a:pPr marL="171450" indent="-171450">
                        <a:buFont typeface="Arial" panose="020B0604020202020204" pitchFamily="34" charset="0"/>
                        <a:buChar char="•"/>
                      </a:pPr>
                      <a:r>
                        <a:rPr lang="en-ZA" sz="1000" dirty="0" smtClean="0">
                          <a:latin typeface="Arial" pitchFamily="34" charset="0"/>
                          <a:cs typeface="Arial" pitchFamily="34" charset="0"/>
                        </a:rPr>
                        <a:t>Inadequate human capacity in SCM to implement segregation of duties on Logis.</a:t>
                      </a:r>
                    </a:p>
                    <a:p>
                      <a:pPr marL="171450" indent="-171450">
                        <a:buFont typeface="Arial" panose="020B0604020202020204" pitchFamily="34" charset="0"/>
                        <a:buChar char="•"/>
                      </a:pPr>
                      <a:r>
                        <a:rPr lang="en-ZA" sz="1000" dirty="0" smtClean="0">
                          <a:latin typeface="Arial" pitchFamily="34" charset="0"/>
                          <a:cs typeface="Arial" pitchFamily="34" charset="0"/>
                        </a:rPr>
                        <a:t>Internal Audit review of IT environment was dependent on the Directorate: ICT putting in place controls and measures on matters that were raised by the Auditor-General of South Africa during the 2016/17 annual audit. Based on the recommendation of the ITC Strategic Committee the Directorate: ICT was given 2017/18 financial to put in place controls and measures then internal audit will then perform the review.</a:t>
                      </a:r>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ZA" sz="1000" dirty="0" smtClean="0">
                          <a:effectLst/>
                          <a:latin typeface="Arial" pitchFamily="34" charset="0"/>
                          <a:ea typeface="Calibri"/>
                          <a:cs typeface="Arial" pitchFamily="34" charset="0"/>
                        </a:rPr>
                        <a:t>The 3 outstanding audit findings will be included in the 2017/18 financial year audit action plan.</a:t>
                      </a:r>
                      <a:endParaRPr lang="en-ZA" sz="10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000" dirty="0" smtClean="0">
                          <a:latin typeface="Arial" pitchFamily="34" charset="0"/>
                          <a:cs typeface="Arial" pitchFamily="34" charset="0"/>
                        </a:rPr>
                        <a:t>Audit Action Plan progress report as at 30 June 2018</a:t>
                      </a:r>
                    </a:p>
                    <a:p>
                      <a:endParaRPr lang="en-ZA" sz="10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5" name="Rectangle 1"/>
          <p:cNvSpPr>
            <a:spLocks noChangeArrowheads="1"/>
          </p:cNvSpPr>
          <p:nvPr/>
        </p:nvSpPr>
        <p:spPr bwMode="auto">
          <a:xfrm>
            <a:off x="930288" y="91705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280080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17</a:t>
            </a:fld>
            <a:endParaRPr lang="en-ZA" dirty="0">
              <a:solidFill>
                <a:prstClr val="black">
                  <a:tint val="75000"/>
                </a:prstClr>
              </a:solidFill>
            </a:endParaRPr>
          </a:p>
        </p:txBody>
      </p:sp>
      <p:sp>
        <p:nvSpPr>
          <p:cNvPr id="7" name="Title 1"/>
          <p:cNvSpPr>
            <a:spLocks noGrp="1"/>
          </p:cNvSpPr>
          <p:nvPr>
            <p:ph type="title"/>
          </p:nvPr>
        </p:nvSpPr>
        <p:spPr>
          <a:xfrm>
            <a:off x="182881" y="133008"/>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2700" b="1" dirty="0">
                <a:latin typeface="FunctionPro-BookOblique"/>
              </a:rPr>
              <a:t>Programme </a:t>
            </a:r>
            <a:r>
              <a:rPr lang="en-ZA" sz="2700" b="1" dirty="0" smtClean="0">
                <a:latin typeface="FunctionPro-BookOblique"/>
              </a:rPr>
              <a:t>1:  Quarter 1 Performance 2018/19 </a:t>
            </a:r>
            <a: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Date Placeholder 1"/>
          <p:cNvSpPr>
            <a:spLocks noGrp="1"/>
          </p:cNvSpPr>
          <p:nvPr>
            <p:ph type="dt" sz="half" idx="10"/>
          </p:nvPr>
        </p:nvSpPr>
        <p:spPr/>
        <p:txBody>
          <a:bodyPr/>
          <a:lstStyle/>
          <a:p>
            <a:fld id="{A540E806-7683-4773-8D96-263D5B2E4036}" type="datetime1">
              <a:rPr lang="en-ZA" smtClean="0">
                <a:solidFill>
                  <a:prstClr val="black">
                    <a:tint val="75000"/>
                  </a:prstClr>
                </a:solidFill>
              </a:rPr>
              <a:pPr/>
              <a:t>2018/08/22</a:t>
            </a:fld>
            <a:endParaRPr lang="en-ZA" dirty="0">
              <a:solidFill>
                <a:prstClr val="black">
                  <a:tint val="75000"/>
                </a:prstClr>
              </a:solidFill>
            </a:endParaRPr>
          </a:p>
        </p:txBody>
      </p:sp>
      <p:sp>
        <p:nvSpPr>
          <p:cNvPr id="6" name="Rectangle 1"/>
          <p:cNvSpPr>
            <a:spLocks noChangeArrowheads="1"/>
          </p:cNvSpPr>
          <p:nvPr/>
        </p:nvSpPr>
        <p:spPr bwMode="auto">
          <a:xfrm>
            <a:off x="1358913" y="9456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932674775"/>
              </p:ext>
            </p:extLst>
          </p:nvPr>
        </p:nvGraphicFramePr>
        <p:xfrm>
          <a:off x="97275" y="917059"/>
          <a:ext cx="9677789" cy="5334108"/>
        </p:xfrm>
        <a:graphic>
          <a:graphicData uri="http://schemas.openxmlformats.org/drawingml/2006/table">
            <a:tbl>
              <a:tblPr firstRow="1" firstCol="1" bandRow="1"/>
              <a:tblGrid>
                <a:gridCol w="935682"/>
                <a:gridCol w="1143250"/>
                <a:gridCol w="917598"/>
                <a:gridCol w="2351345"/>
                <a:gridCol w="401449"/>
                <a:gridCol w="444462"/>
                <a:gridCol w="1178685"/>
                <a:gridCol w="1344710"/>
                <a:gridCol w="960608"/>
              </a:tblGrid>
              <a:tr h="424205">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r>
                        <a:rPr lang="en-US" sz="1200" b="1" dirty="0">
                          <a:solidFill>
                            <a:schemeClr val="bg1"/>
                          </a:solidFill>
                          <a:effectLst/>
                          <a:latin typeface="Arial Narrow"/>
                          <a:ea typeface="Times New Roman"/>
                          <a:cs typeface="Arial"/>
                        </a:rPr>
                        <a:t>Annual Target </a:t>
                      </a:r>
                      <a:r>
                        <a:rPr lang="en-US" sz="1200" b="1" dirty="0" smtClean="0">
                          <a:solidFill>
                            <a:schemeClr val="bg1"/>
                          </a:solidFill>
                          <a:effectLst/>
                          <a:latin typeface="Arial Narrow"/>
                          <a:ea typeface="Times New Roman"/>
                          <a:cs typeface="Arial"/>
                        </a:rPr>
                        <a:t>2018/19</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Arial Narrow"/>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Arial Narrow"/>
                          <a:ea typeface="Calibri"/>
                          <a:cs typeface="Arial"/>
                        </a:rPr>
                        <a:t>Q1 Target as per APP</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Q1</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Calibri"/>
                        <a:ea typeface="Times New Roman"/>
                        <a:cs typeface="Times New Roman"/>
                      </a:endParaRPr>
                    </a:p>
                    <a:p>
                      <a:pPr>
                        <a:lnSpc>
                          <a:spcPct val="115000"/>
                        </a:lnSpc>
                        <a:spcAft>
                          <a:spcPts val="0"/>
                        </a:spcAft>
                      </a:pPr>
                      <a:r>
                        <a:rPr lang="en-ZA" sz="1200" b="1" dirty="0" smtClean="0">
                          <a:solidFill>
                            <a:schemeClr val="bg1"/>
                          </a:solidFill>
                          <a:effectLst/>
                          <a:latin typeface="Calibri"/>
                          <a:ea typeface="Times New Roman"/>
                          <a:cs typeface="Times New Roman"/>
                        </a:rPr>
                        <a:t>Reason for Deviation</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2735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dirty="0"/>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73302">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Narrow"/>
                          <a:ea typeface="Calibri"/>
                          <a:cs typeface="Arial"/>
                        </a:rPr>
                        <a:t>Sub-programme: Corporate  Management</a:t>
                      </a:r>
                      <a:endParaRPr kumimoji="0" lang="en-ZA" sz="14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968991">
                <a:tc>
                  <a:txBody>
                    <a:bodyPr/>
                    <a:lstStyle/>
                    <a:p>
                      <a:pPr>
                        <a:lnSpc>
                          <a:spcPct val="115000"/>
                        </a:lnSpc>
                        <a:spcAft>
                          <a:spcPts val="1000"/>
                        </a:spcAft>
                      </a:pPr>
                      <a:r>
                        <a:rPr lang="en-ZA" sz="1000" b="1" dirty="0">
                          <a:effectLst/>
                          <a:latin typeface="Arial"/>
                          <a:ea typeface="Calibri"/>
                          <a:cs typeface="Times New Roman"/>
                        </a:rPr>
                        <a:t>Percentage vacancy rate</a:t>
                      </a:r>
                      <a:endParaRPr lang="en-ZA"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Calibri"/>
                          <a:cs typeface="Times New Roman"/>
                        </a:rPr>
                        <a:t>Maintain a vacancy rate of less than10% annually</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Calibri"/>
                          <a:cs typeface="Times New Roman"/>
                        </a:rPr>
                        <a:t>&lt;10% </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n-ZA" sz="1100" dirty="0" smtClean="0">
                          <a:effectLst/>
                          <a:latin typeface="Arial"/>
                          <a:ea typeface="Times New Roman"/>
                        </a:rPr>
                        <a:t>7.3% as  advertised vacancies </a:t>
                      </a:r>
                      <a:endParaRPr lang="en-ZA" sz="1100" dirty="0">
                        <a:effectLst/>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Narrow" pitchFamily="34" charset="0"/>
                          <a:ea typeface="+mn-ea"/>
                          <a:cs typeface="+mn-cs"/>
                        </a:rPr>
                        <a:t>Achieved</a:t>
                      </a:r>
                    </a:p>
                    <a:p>
                      <a:endParaRPr lang="en-ZA" sz="1100" dirty="0">
                        <a:latin typeface="Arial Narrow"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a:lnSpc>
                          <a:spcPct val="115000"/>
                        </a:lnSpc>
                        <a:spcAft>
                          <a:spcPts val="0"/>
                        </a:spcAft>
                      </a:pPr>
                      <a:r>
                        <a:rPr lang="en-ZA" sz="1100" dirty="0" smtClean="0">
                          <a:effectLst/>
                          <a:latin typeface="Arial Narrow" pitchFamily="34" charset="0"/>
                          <a:ea typeface="Calibri"/>
                          <a:cs typeface="Times New Roman"/>
                        </a:rPr>
                        <a:t>No Deviation</a:t>
                      </a:r>
                      <a:endParaRPr lang="en-ZA" sz="1100" dirty="0">
                        <a:effectLst/>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ZA" sz="1100" dirty="0" smtClean="0">
                          <a:effectLst/>
                          <a:latin typeface="Arial Narrow" pitchFamily="34" charset="0"/>
                          <a:ea typeface="Calibri"/>
                          <a:cs typeface="Times New Roman"/>
                        </a:rPr>
                        <a:t>N/A</a:t>
                      </a:r>
                      <a:endParaRPr lang="en-ZA" sz="11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ZA" sz="1100" dirty="0" smtClean="0">
                          <a:effectLst/>
                          <a:latin typeface="Arial"/>
                          <a:ea typeface="Times New Roman"/>
                        </a:rPr>
                        <a:t>Establishment Report June 2018</a:t>
                      </a:r>
                      <a:endParaRPr lang="en-ZA" sz="11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968991">
                <a:tc>
                  <a:txBody>
                    <a:bodyPr/>
                    <a:lstStyle/>
                    <a:p>
                      <a:pPr>
                        <a:lnSpc>
                          <a:spcPct val="115000"/>
                        </a:lnSpc>
                        <a:spcAft>
                          <a:spcPts val="1000"/>
                        </a:spcAft>
                      </a:pPr>
                      <a:r>
                        <a:rPr lang="en-ZA" sz="1000" b="1" dirty="0">
                          <a:effectLst/>
                          <a:latin typeface="Arial"/>
                          <a:ea typeface="Calibri"/>
                          <a:cs typeface="Times New Roman"/>
                        </a:rPr>
                        <a:t>% of disciplinary cases finalised internally within 90 days from date disciplinary cases being initiated</a:t>
                      </a:r>
                      <a:endParaRPr lang="en-ZA"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Calibri"/>
                          <a:cs typeface="Times New Roman"/>
                        </a:rPr>
                        <a:t>100% of all disciplinary cases resolved internally within 90 days of the cases being initiated</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Calibri"/>
                          <a:cs typeface="Times New Roman"/>
                        </a:rPr>
                        <a:t>100% of all disciplinary cases resolved internally  within 90 days</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n-ZA" sz="1100" dirty="0" smtClean="0">
                          <a:effectLst/>
                          <a:latin typeface="Arial"/>
                          <a:ea typeface="Times New Roman"/>
                        </a:rPr>
                        <a:t>90 percent of cases still in a process of the 90 days of initiation. 1 case finalised</a:t>
                      </a:r>
                      <a:endParaRPr lang="en-ZA" sz="1100" dirty="0">
                        <a:effectLst/>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Narrow" pitchFamily="34" charset="0"/>
                          <a:ea typeface="+mn-ea"/>
                          <a:cs typeface="+mn-cs"/>
                        </a:rPr>
                        <a:t>Achieved</a:t>
                      </a:r>
                    </a:p>
                    <a:p>
                      <a:endParaRPr lang="en-ZA" sz="1100" dirty="0">
                        <a:latin typeface="Arial Narrow"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a:lnSpc>
                          <a:spcPct val="115000"/>
                        </a:lnSpc>
                        <a:spcAft>
                          <a:spcPts val="0"/>
                        </a:spcAft>
                      </a:pPr>
                      <a:r>
                        <a:rPr lang="en-ZA" sz="1100" dirty="0" smtClean="0">
                          <a:effectLst/>
                          <a:latin typeface="Arial Narrow" pitchFamily="34" charset="0"/>
                          <a:ea typeface="Calibri"/>
                          <a:cs typeface="Times New Roman"/>
                        </a:rPr>
                        <a:t>No Deviation</a:t>
                      </a:r>
                      <a:endParaRPr lang="en-ZA" sz="1100" dirty="0">
                        <a:effectLst/>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ZA" sz="1100" dirty="0" smtClean="0">
                          <a:effectLst/>
                          <a:latin typeface="Arial Narrow" pitchFamily="34" charset="0"/>
                          <a:ea typeface="Calibri"/>
                          <a:cs typeface="Times New Roman"/>
                        </a:rPr>
                        <a:t>N/A</a:t>
                      </a:r>
                      <a:endParaRPr lang="en-ZA" sz="11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ZA" sz="1100" dirty="0" smtClean="0">
                          <a:effectLst/>
                          <a:latin typeface="Arial"/>
                          <a:ea typeface="Times New Roman"/>
                        </a:rPr>
                        <a:t>Labour relations database</a:t>
                      </a:r>
                      <a:endParaRPr lang="en-ZA" sz="11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968991">
                <a:tc>
                  <a:txBody>
                    <a:bodyPr/>
                    <a:lstStyle/>
                    <a:p>
                      <a:pPr>
                        <a:lnSpc>
                          <a:spcPct val="115000"/>
                        </a:lnSpc>
                        <a:spcAft>
                          <a:spcPts val="1000"/>
                        </a:spcAft>
                      </a:pPr>
                      <a:r>
                        <a:rPr lang="en-ZA" sz="1000" b="1" dirty="0">
                          <a:effectLst/>
                          <a:latin typeface="Arial"/>
                          <a:ea typeface="Calibri"/>
                          <a:cs typeface="Times New Roman"/>
                        </a:rPr>
                        <a:t>% of achievement of ICT systems availability</a:t>
                      </a:r>
                      <a:endParaRPr lang="en-ZA"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Calibri"/>
                          <a:cs typeface="Times New Roman"/>
                        </a:rPr>
                        <a:t>95% availability of ICT system achieved and annual progress report produced</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Calibri"/>
                          <a:cs typeface="Times New Roman"/>
                        </a:rPr>
                        <a:t>95% availability of ICT system achieved</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n-ZA" sz="1100" dirty="0" smtClean="0">
                          <a:effectLst/>
                          <a:latin typeface="Arial" pitchFamily="34" charset="0"/>
                          <a:ea typeface="Times New Roman"/>
                          <a:cs typeface="Arial" pitchFamily="34" charset="0"/>
                        </a:rPr>
                        <a:t>Not Achieved</a:t>
                      </a:r>
                    </a:p>
                    <a:p>
                      <a:pPr>
                        <a:lnSpc>
                          <a:spcPct val="115000"/>
                        </a:lnSpc>
                        <a:spcAft>
                          <a:spcPts val="0"/>
                        </a:spcAft>
                      </a:pPr>
                      <a:r>
                        <a:rPr lang="en-ZA" sz="1100" dirty="0" smtClean="0">
                          <a:effectLst/>
                          <a:latin typeface="Arial" pitchFamily="34" charset="0"/>
                          <a:ea typeface="Times New Roman"/>
                          <a:cs typeface="Arial" pitchFamily="34" charset="0"/>
                        </a:rPr>
                        <a:t>There was no system interruption, however, SITA</a:t>
                      </a:r>
                      <a:r>
                        <a:rPr lang="en-ZA" sz="1100" baseline="0" dirty="0" smtClean="0">
                          <a:effectLst/>
                          <a:latin typeface="Arial" pitchFamily="34" charset="0"/>
                          <a:ea typeface="Times New Roman"/>
                          <a:cs typeface="Arial" pitchFamily="34" charset="0"/>
                        </a:rPr>
                        <a:t> did not submit</a:t>
                      </a:r>
                      <a:r>
                        <a:rPr lang="en-ZA" sz="1100" dirty="0" smtClean="0">
                          <a:effectLst/>
                          <a:latin typeface="Arial" pitchFamily="34" charset="0"/>
                          <a:ea typeface="Times New Roman"/>
                          <a:cs typeface="Arial" pitchFamily="34" charset="0"/>
                        </a:rPr>
                        <a:t> May and June reports,  the department achieved 66%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Narrow" pitchFamily="34" charset="0"/>
                          <a:ea typeface="+mn-ea"/>
                          <a:cs typeface="+mn-cs"/>
                        </a:rPr>
                        <a:t>Not Achieved</a:t>
                      </a:r>
                    </a:p>
                    <a:p>
                      <a:endParaRPr lang="en-ZA" sz="11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The reports for May and June are not attached due to SITA not submitting reports on time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The</a:t>
                      </a:r>
                      <a:r>
                        <a:rPr lang="en-ZA" sz="1100" baseline="0" dirty="0" smtClean="0">
                          <a:effectLst/>
                          <a:latin typeface="Arial" pitchFamily="34" charset="0"/>
                          <a:ea typeface="Calibri"/>
                          <a:cs typeface="Arial" pitchFamily="34" charset="0"/>
                        </a:rPr>
                        <a:t> </a:t>
                      </a:r>
                      <a:r>
                        <a:rPr lang="en-ZA" sz="1100" dirty="0" smtClean="0">
                          <a:effectLst/>
                          <a:latin typeface="Arial" pitchFamily="34" charset="0"/>
                          <a:ea typeface="Calibri"/>
                          <a:cs typeface="Arial" pitchFamily="34" charset="0"/>
                        </a:rPr>
                        <a:t>matter of not receiving reports will</a:t>
                      </a:r>
                      <a:r>
                        <a:rPr lang="en-ZA" sz="1100" baseline="0" dirty="0" smtClean="0">
                          <a:effectLst/>
                          <a:latin typeface="Arial" pitchFamily="34" charset="0"/>
                          <a:ea typeface="Calibri"/>
                          <a:cs typeface="Arial" pitchFamily="34" charset="0"/>
                        </a:rPr>
                        <a:t> be </a:t>
                      </a:r>
                      <a:r>
                        <a:rPr lang="en-ZA" sz="1100" dirty="0" smtClean="0">
                          <a:effectLst/>
                          <a:latin typeface="Arial" pitchFamily="34" charset="0"/>
                          <a:ea typeface="Calibri"/>
                          <a:cs typeface="Arial" pitchFamily="34" charset="0"/>
                        </a:rPr>
                        <a:t> brought to the attention of SITA for corrective</a:t>
                      </a:r>
                      <a:r>
                        <a:rPr lang="en-ZA" sz="1100" baseline="0" dirty="0" smtClean="0">
                          <a:effectLst/>
                          <a:latin typeface="Arial" pitchFamily="34" charset="0"/>
                          <a:ea typeface="Calibri"/>
                          <a:cs typeface="Arial" pitchFamily="34" charset="0"/>
                        </a:rPr>
                        <a:t> measures</a:t>
                      </a:r>
                      <a:endParaRPr lang="en-ZA" sz="11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ZA" sz="1100" dirty="0" smtClean="0">
                          <a:effectLst/>
                          <a:latin typeface="Arial"/>
                          <a:ea typeface="Times New Roman"/>
                        </a:rPr>
                        <a:t>SITA SLA Reports</a:t>
                      </a:r>
                      <a:endParaRPr lang="en-ZA" sz="11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5" name="Rectangle 1"/>
          <p:cNvSpPr>
            <a:spLocks noChangeArrowheads="1"/>
          </p:cNvSpPr>
          <p:nvPr/>
        </p:nvSpPr>
        <p:spPr bwMode="auto">
          <a:xfrm>
            <a:off x="930288" y="91705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279429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18</a:t>
            </a:fld>
            <a:endParaRPr lang="en-ZA" dirty="0">
              <a:solidFill>
                <a:prstClr val="black">
                  <a:tint val="75000"/>
                </a:prstClr>
              </a:solidFill>
            </a:endParaRPr>
          </a:p>
        </p:txBody>
      </p:sp>
      <p:sp>
        <p:nvSpPr>
          <p:cNvPr id="7" name="Title 1"/>
          <p:cNvSpPr>
            <a:spLocks noGrp="1"/>
          </p:cNvSpPr>
          <p:nvPr>
            <p:ph type="title"/>
          </p:nvPr>
        </p:nvSpPr>
        <p:spPr>
          <a:xfrm>
            <a:off x="182881" y="133008"/>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2700" b="1" dirty="0">
                <a:latin typeface="FunctionPro-BookOblique"/>
              </a:rPr>
              <a:t>Programme </a:t>
            </a:r>
            <a:r>
              <a:rPr lang="en-ZA" sz="2700" b="1" dirty="0" smtClean="0">
                <a:latin typeface="FunctionPro-BookOblique"/>
              </a:rPr>
              <a:t>1:  Quarter 1 Performance 2018/19 </a:t>
            </a:r>
            <a: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Date Placeholder 1"/>
          <p:cNvSpPr>
            <a:spLocks noGrp="1"/>
          </p:cNvSpPr>
          <p:nvPr>
            <p:ph type="dt" sz="half" idx="10"/>
          </p:nvPr>
        </p:nvSpPr>
        <p:spPr/>
        <p:txBody>
          <a:bodyPr/>
          <a:lstStyle/>
          <a:p>
            <a:fld id="{A540E806-7683-4773-8D96-263D5B2E4036}" type="datetime1">
              <a:rPr lang="en-ZA" smtClean="0">
                <a:solidFill>
                  <a:prstClr val="black">
                    <a:tint val="75000"/>
                  </a:prstClr>
                </a:solidFill>
              </a:rPr>
              <a:pPr/>
              <a:t>2018/08/22</a:t>
            </a:fld>
            <a:endParaRPr lang="en-ZA" dirty="0">
              <a:solidFill>
                <a:prstClr val="black">
                  <a:tint val="75000"/>
                </a:prstClr>
              </a:solidFill>
            </a:endParaRPr>
          </a:p>
        </p:txBody>
      </p:sp>
      <p:sp>
        <p:nvSpPr>
          <p:cNvPr id="6" name="Rectangle 1"/>
          <p:cNvSpPr>
            <a:spLocks noChangeArrowheads="1"/>
          </p:cNvSpPr>
          <p:nvPr/>
        </p:nvSpPr>
        <p:spPr bwMode="auto">
          <a:xfrm>
            <a:off x="1358913" y="9456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986174966"/>
              </p:ext>
            </p:extLst>
          </p:nvPr>
        </p:nvGraphicFramePr>
        <p:xfrm>
          <a:off x="354853" y="872332"/>
          <a:ext cx="9212237" cy="3224784"/>
        </p:xfrm>
        <a:graphic>
          <a:graphicData uri="http://schemas.openxmlformats.org/drawingml/2006/table">
            <a:tbl>
              <a:tblPr firstRow="1" firstCol="1" bandRow="1"/>
              <a:tblGrid>
                <a:gridCol w="890671"/>
                <a:gridCol w="1088254"/>
                <a:gridCol w="873457"/>
                <a:gridCol w="2238233"/>
                <a:gridCol w="382137"/>
                <a:gridCol w="423081"/>
                <a:gridCol w="1378424"/>
                <a:gridCol w="1023582"/>
                <a:gridCol w="914398"/>
              </a:tblGrid>
              <a:tr h="424205">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r>
                        <a:rPr lang="en-US" sz="1200" b="1" dirty="0">
                          <a:solidFill>
                            <a:schemeClr val="bg1"/>
                          </a:solidFill>
                          <a:effectLst/>
                          <a:latin typeface="Arial Narrow"/>
                          <a:ea typeface="Times New Roman"/>
                          <a:cs typeface="Arial"/>
                        </a:rPr>
                        <a:t>Annual Target </a:t>
                      </a:r>
                      <a:r>
                        <a:rPr lang="en-US" sz="1200" b="1" dirty="0" smtClean="0">
                          <a:solidFill>
                            <a:schemeClr val="bg1"/>
                          </a:solidFill>
                          <a:effectLst/>
                          <a:latin typeface="Arial Narrow"/>
                          <a:ea typeface="Times New Roman"/>
                          <a:cs typeface="Arial"/>
                        </a:rPr>
                        <a:t>2018/19</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Arial Narrow"/>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Arial Narrow"/>
                          <a:ea typeface="Calibri"/>
                          <a:cs typeface="Arial"/>
                        </a:rPr>
                        <a:t>Q1 Target as per APP</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Q1</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Calibri"/>
                        <a:ea typeface="Times New Roman"/>
                        <a:cs typeface="Times New Roman"/>
                      </a:endParaRPr>
                    </a:p>
                    <a:p>
                      <a:pPr>
                        <a:lnSpc>
                          <a:spcPct val="115000"/>
                        </a:lnSpc>
                        <a:spcAft>
                          <a:spcPts val="0"/>
                        </a:spcAft>
                      </a:pPr>
                      <a:r>
                        <a:rPr lang="en-ZA" sz="1200" b="1" dirty="0" smtClean="0">
                          <a:solidFill>
                            <a:schemeClr val="bg1"/>
                          </a:solidFill>
                          <a:effectLst/>
                          <a:latin typeface="Calibri"/>
                          <a:ea typeface="Times New Roman"/>
                          <a:cs typeface="Times New Roman"/>
                        </a:rPr>
                        <a:t>Reason for Deviation</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2735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dirty="0"/>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73302">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Narrow"/>
                          <a:ea typeface="Calibri"/>
                          <a:cs typeface="Arial"/>
                        </a:rPr>
                        <a:t>Sub-programme: Corporate  Management</a:t>
                      </a:r>
                      <a:endParaRPr kumimoji="0" lang="en-ZA" sz="14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968991">
                <a:tc>
                  <a:txBody>
                    <a:bodyPr/>
                    <a:lstStyle/>
                    <a:p>
                      <a:pPr>
                        <a:lnSpc>
                          <a:spcPct val="115000"/>
                        </a:lnSpc>
                        <a:spcAft>
                          <a:spcPts val="1000"/>
                        </a:spcAft>
                      </a:pPr>
                      <a:r>
                        <a:rPr lang="en-ZA" sz="1000" b="1" dirty="0">
                          <a:effectLst/>
                          <a:latin typeface="Arial"/>
                          <a:ea typeface="Calibri"/>
                          <a:cs typeface="Times New Roman"/>
                        </a:rPr>
                        <a:t>Number of progress reports on implementation of DoW Business Systems Implementation Plan</a:t>
                      </a:r>
                      <a:endParaRPr lang="en-ZA"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Calibri"/>
                          <a:cs typeface="Times New Roman"/>
                        </a:rPr>
                        <a:t>Four progress reports on implementation of Year 1 of the Business Systems Implementation Plan</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Calibri"/>
                          <a:cs typeface="Times New Roman"/>
                        </a:rPr>
                        <a:t>Progress Report on delivery against the quarterly targets of the year 1 business systems implementation plan</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n-ZA" sz="1100" dirty="0" smtClean="0">
                          <a:effectLst/>
                          <a:latin typeface="+mn-lt"/>
                          <a:ea typeface="Times New Roman"/>
                          <a:cs typeface="Times New Roman"/>
                        </a:rPr>
                        <a:t>Business Systems Implementation Progress  Report produced</a:t>
                      </a:r>
                      <a:endParaRPr lang="en-ZA" sz="1100" dirty="0">
                        <a:effectLst/>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ZA" sz="1100" dirty="0" smtClean="0">
                          <a:latin typeface="Arial Narrow" pitchFamily="34" charset="0"/>
                        </a:rPr>
                        <a:t>Achieved</a:t>
                      </a:r>
                      <a:endParaRPr lang="en-ZA" sz="1100" dirty="0">
                        <a:latin typeface="Arial Narrow"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Narrow" pitchFamily="34" charset="0"/>
                          <a:ea typeface="Calibri"/>
                          <a:cs typeface="Times New Roman"/>
                        </a:rPr>
                        <a:t>No Deviation</a:t>
                      </a:r>
                    </a:p>
                    <a:p>
                      <a:pPr>
                        <a:lnSpc>
                          <a:spcPct val="115000"/>
                        </a:lnSpc>
                        <a:spcAft>
                          <a:spcPts val="0"/>
                        </a:spcAft>
                      </a:pPr>
                      <a:endParaRPr lang="en-ZA" sz="1100" dirty="0">
                        <a:effectLst/>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ZA" sz="1100" dirty="0" smtClean="0">
                          <a:effectLst/>
                          <a:latin typeface="Arial Narrow" pitchFamily="34" charset="0"/>
                          <a:ea typeface="Calibri"/>
                          <a:cs typeface="Times New Roman"/>
                        </a:rPr>
                        <a:t>N/A</a:t>
                      </a:r>
                      <a:endParaRPr lang="en-ZA" sz="1100" dirty="0">
                        <a:effectLst/>
                        <a:latin typeface="Arial Narrow"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Signed Progress Report on Implementation of Business </a:t>
                      </a:r>
                      <a:endParaRPr lang="en-ZA" sz="11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5" name="Rectangle 1"/>
          <p:cNvSpPr>
            <a:spLocks noChangeArrowheads="1"/>
          </p:cNvSpPr>
          <p:nvPr/>
        </p:nvSpPr>
        <p:spPr bwMode="auto">
          <a:xfrm>
            <a:off x="930288" y="91705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2982486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19</a:t>
            </a:fld>
            <a:endParaRPr lang="en-ZA" dirty="0">
              <a:solidFill>
                <a:prstClr val="black">
                  <a:tint val="75000"/>
                </a:prstClr>
              </a:solidFill>
            </a:endParaRPr>
          </a:p>
        </p:txBody>
      </p:sp>
      <p:sp>
        <p:nvSpPr>
          <p:cNvPr id="7" name="Title 1"/>
          <p:cNvSpPr>
            <a:spLocks noGrp="1"/>
          </p:cNvSpPr>
          <p:nvPr>
            <p:ph type="title"/>
          </p:nvPr>
        </p:nvSpPr>
        <p:spPr>
          <a:xfrm>
            <a:off x="182881" y="133008"/>
            <a:ext cx="8661874" cy="714891"/>
          </a:xfrm>
          <a:prstGeom prst="rect">
            <a:avLst/>
          </a:prstGeom>
          <a:noFill/>
        </p:spPr>
        <p:txBody>
          <a:bodyPr rtlCol="0">
            <a:noAutofit/>
          </a:bodyPr>
          <a:lstStyle/>
          <a:p>
            <a:pPr lvl="0" algn="l">
              <a:spcBef>
                <a:spcPts val="0"/>
              </a:spcBef>
            </a:pPr>
            <a:r>
              <a:rPr lang="en-ZA" sz="3600" b="1" kern="0" dirty="0" smtClean="0">
                <a:solidFill>
                  <a:sysClr val="windowText" lastClr="000000"/>
                </a:solidFill>
              </a:rPr>
              <a:t/>
            </a:r>
            <a:br>
              <a:rPr lang="en-ZA" sz="3600" b="1" kern="0" dirty="0" smtClean="0">
                <a:solidFill>
                  <a:sysClr val="windowText" lastClr="000000"/>
                </a:solidFill>
              </a:rPr>
            </a:br>
            <a: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r>
              <a:rPr lang="en-ZA" sz="2800" b="1" dirty="0" smtClean="0">
                <a:latin typeface="FunctionPro-BookOblique"/>
              </a:rPr>
              <a:t>Programme 2: </a:t>
            </a:r>
            <a:r>
              <a:rPr lang="en-ZA" sz="2800" b="1" dirty="0">
                <a:latin typeface="FunctionPro-BookOblique"/>
              </a:rPr>
              <a:t>Performance Information for </a:t>
            </a:r>
            <a:r>
              <a:rPr lang="en-ZA" sz="2800" b="1" dirty="0" smtClean="0">
                <a:latin typeface="FunctionPro-BookOblique"/>
              </a:rPr>
              <a:t>Q1</a:t>
            </a:r>
            <a:r>
              <a:rPr lang="en-ZA" sz="3600" kern="0" dirty="0">
                <a:latin typeface="Arial" pitchFamily="34" charset="0"/>
                <a:cs typeface="Arial" pitchFamily="34" charset="0"/>
              </a:rPr>
              <a:t/>
            </a:r>
            <a:br>
              <a:rPr lang="en-ZA" sz="3600" kern="0" dirty="0">
                <a:latin typeface="Arial" pitchFamily="34" charset="0"/>
                <a:cs typeface="Arial" pitchFamily="34" charset="0"/>
              </a:rPr>
            </a:br>
            <a:r>
              <a:rPr lang="en-ZA" sz="3600" kern="0" dirty="0" smtClean="0">
                <a:solidFill>
                  <a:sysClr val="windowText" lastClr="000000"/>
                </a:solidFill>
                <a:latin typeface="Arial" pitchFamily="34" charset="0"/>
                <a:cs typeface="Arial" pitchFamily="34" charset="0"/>
              </a:rPr>
              <a:t/>
            </a:r>
            <a:br>
              <a:rPr lang="en-ZA" sz="3600" kern="0" dirty="0" smtClean="0">
                <a:solidFill>
                  <a:sysClr val="windowText" lastClr="000000"/>
                </a:solidFill>
                <a:latin typeface="Arial" pitchFamily="34" charset="0"/>
                <a:cs typeface="Arial" pitchFamily="34" charset="0"/>
              </a:rPr>
            </a:br>
            <a:r>
              <a:rPr lang="en-ZA" sz="1800" dirty="0" smtClean="0">
                <a:solidFill>
                  <a:prstClr val="black"/>
                </a:solidFill>
                <a:latin typeface="Arial Narrow" pitchFamily="34" charset="0"/>
                <a:cs typeface="Arial" pitchFamily="34" charset="0"/>
              </a:rPr>
              <a:t>Figure </a:t>
            </a:r>
            <a:r>
              <a:rPr lang="en-ZA" sz="1800" dirty="0">
                <a:solidFill>
                  <a:prstClr val="black"/>
                </a:solidFill>
                <a:latin typeface="Arial Narrow" pitchFamily="34" charset="0"/>
                <a:cs typeface="Arial" pitchFamily="34" charset="0"/>
              </a:rPr>
              <a:t>below provides a graphic of overall performance of Programme </a:t>
            </a:r>
            <a:r>
              <a:rPr lang="en-ZA" sz="1800" dirty="0" smtClean="0">
                <a:solidFill>
                  <a:prstClr val="black"/>
                </a:solidFill>
                <a:latin typeface="Arial Narrow" pitchFamily="34" charset="0"/>
                <a:cs typeface="Arial" pitchFamily="34" charset="0"/>
              </a:rPr>
              <a:t>2 </a:t>
            </a:r>
            <a:r>
              <a:rPr lang="en-ZA" sz="1800" dirty="0">
                <a:solidFill>
                  <a:prstClr val="black"/>
                </a:solidFill>
                <a:latin typeface="Arial Narrow" pitchFamily="34" charset="0"/>
                <a:cs typeface="Arial" pitchFamily="34" charset="0"/>
              </a:rPr>
              <a:t>in relation to set Quarter </a:t>
            </a:r>
            <a:r>
              <a:rPr lang="en-ZA" sz="1800" dirty="0" smtClean="0">
                <a:solidFill>
                  <a:prstClr val="black"/>
                </a:solidFill>
                <a:latin typeface="Arial Narrow" pitchFamily="34" charset="0"/>
                <a:cs typeface="Arial" pitchFamily="34" charset="0"/>
              </a:rPr>
              <a:t>1 targets </a:t>
            </a:r>
            <a:r>
              <a:rPr lang="en-ZA" sz="1800" dirty="0">
                <a:solidFill>
                  <a:prstClr val="black"/>
                </a:solidFill>
                <a:latin typeface="Arial Narrow" pitchFamily="34" charset="0"/>
                <a:cs typeface="Arial" pitchFamily="34" charset="0"/>
              </a:rPr>
              <a:t>outlined in the </a:t>
            </a:r>
            <a:r>
              <a:rPr lang="en-ZA" sz="1800" dirty="0" smtClean="0">
                <a:solidFill>
                  <a:prstClr val="black"/>
                </a:solidFill>
                <a:latin typeface="Arial Narrow" pitchFamily="34" charset="0"/>
                <a:cs typeface="Arial" pitchFamily="34" charset="0"/>
              </a:rPr>
              <a:t>2018/19 </a:t>
            </a:r>
            <a:r>
              <a:rPr lang="en-ZA" sz="1800" dirty="0">
                <a:solidFill>
                  <a:prstClr val="black"/>
                </a:solidFill>
                <a:latin typeface="Arial Narrow" pitchFamily="34" charset="0"/>
                <a:cs typeface="Arial" pitchFamily="34" charset="0"/>
              </a:rPr>
              <a:t>Annual Performance Plan. Out of </a:t>
            </a:r>
            <a:r>
              <a:rPr lang="en-ZA" sz="1800" dirty="0" smtClean="0">
                <a:solidFill>
                  <a:prstClr val="black"/>
                </a:solidFill>
                <a:latin typeface="Arial Narrow" pitchFamily="34" charset="0"/>
                <a:cs typeface="Arial" pitchFamily="34" charset="0"/>
              </a:rPr>
              <a:t>6 </a:t>
            </a:r>
            <a:r>
              <a:rPr lang="en-ZA" sz="1800" dirty="0">
                <a:solidFill>
                  <a:prstClr val="black"/>
                </a:solidFill>
                <a:latin typeface="Arial Narrow" pitchFamily="34" charset="0"/>
                <a:cs typeface="Arial" pitchFamily="34" charset="0"/>
              </a:rPr>
              <a:t>targets planned, </a:t>
            </a:r>
            <a:r>
              <a:rPr lang="en-ZA" sz="1800" dirty="0" smtClean="0">
                <a:solidFill>
                  <a:prstClr val="black"/>
                </a:solidFill>
                <a:latin typeface="Arial Narrow" pitchFamily="34" charset="0"/>
                <a:cs typeface="Arial" pitchFamily="34" charset="0"/>
              </a:rPr>
              <a:t>4 (67%) </a:t>
            </a:r>
            <a:r>
              <a:rPr lang="en-ZA" sz="1800" dirty="0">
                <a:solidFill>
                  <a:prstClr val="black"/>
                </a:solidFill>
                <a:latin typeface="Arial Narrow" pitchFamily="34" charset="0"/>
                <a:cs typeface="Arial" pitchFamily="34" charset="0"/>
              </a:rPr>
              <a:t>targets were achieved, while </a:t>
            </a:r>
            <a:r>
              <a:rPr lang="en-ZA" sz="1800" dirty="0" smtClean="0">
                <a:solidFill>
                  <a:prstClr val="black"/>
                </a:solidFill>
                <a:latin typeface="Arial Narrow" pitchFamily="34" charset="0"/>
                <a:cs typeface="Arial" pitchFamily="34" charset="0"/>
              </a:rPr>
              <a:t>2 (33%) </a:t>
            </a:r>
            <a:r>
              <a:rPr lang="en-ZA" sz="1800" dirty="0">
                <a:solidFill>
                  <a:prstClr val="black"/>
                </a:solidFill>
                <a:latin typeface="Arial Narrow" pitchFamily="34" charset="0"/>
                <a:cs typeface="Arial" pitchFamily="34" charset="0"/>
              </a:rPr>
              <a:t>were </a:t>
            </a:r>
            <a:r>
              <a:rPr lang="en-ZA" sz="1800" dirty="0" smtClean="0">
                <a:solidFill>
                  <a:prstClr val="black"/>
                </a:solidFill>
                <a:latin typeface="Arial Narrow" pitchFamily="34" charset="0"/>
                <a:cs typeface="Arial" pitchFamily="34" charset="0"/>
              </a:rPr>
              <a:t>not achieved</a:t>
            </a:r>
            <a:r>
              <a:rPr lang="en-ZA" sz="1800" dirty="0">
                <a:solidFill>
                  <a:prstClr val="black"/>
                </a:solidFill>
                <a:latin typeface="Arial Narrow" pitchFamily="34" charset="0"/>
                <a:cs typeface="Arial" pitchFamily="34" charset="0"/>
              </a:rPr>
              <a:t>.</a:t>
            </a:r>
            <a:endParaRPr kumimoji="0" lang="en-ZA" sz="3600" b="0" i="0" u="none" strike="noStrike" kern="0" cap="none" spc="0" normalizeH="0" baseline="0" noProof="0" dirty="0">
              <a:ln>
                <a:noFill/>
              </a:ln>
              <a:solidFill>
                <a:sysClr val="windowText" lastClr="000000"/>
              </a:solidFill>
              <a:effectLst/>
              <a:uLnTx/>
              <a:uFillTx/>
              <a:latin typeface="Arial Narrow" pitchFamily="34" charset="0"/>
              <a:cs typeface="Arial"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2133084267"/>
              </p:ext>
            </p:extLst>
          </p:nvPr>
        </p:nvGraphicFramePr>
        <p:xfrm>
          <a:off x="1883402" y="2320125"/>
          <a:ext cx="6005015" cy="33437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215920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solidFill>
            <a:srgbClr val="00B050"/>
          </a:solidFill>
        </p:spPr>
        <p:txBody>
          <a:bodyPr>
            <a:normAutofit/>
          </a:bodyPr>
          <a:lstStyle/>
          <a:p>
            <a:pPr lvl="0">
              <a:lnSpc>
                <a:spcPct val="100000"/>
              </a:lnSpc>
              <a:spcBef>
                <a:spcPts val="0"/>
              </a:spcBef>
            </a:pPr>
            <a:r>
              <a:rPr lang="en-ZA" sz="2400" b="1" dirty="0" smtClean="0">
                <a:latin typeface="Arial" pitchFamily="34" charset="0"/>
                <a:cs typeface="Arial" pitchFamily="34" charset="0"/>
              </a:rPr>
              <a:t>PRESENTATION OUTLINE </a:t>
            </a:r>
            <a:endParaRPr lang="en-ZA" sz="2400" dirty="0">
              <a:latin typeface="Arial" pitchFamily="34" charset="0"/>
              <a:cs typeface="Arial" pitchFamily="34" charset="0"/>
            </a:endParaRPr>
          </a:p>
        </p:txBody>
      </p:sp>
      <p:sp>
        <p:nvSpPr>
          <p:cNvPr id="3" name="Content Placeholder 7"/>
          <p:cNvSpPr txBox="1">
            <a:spLocks/>
          </p:cNvSpPr>
          <p:nvPr/>
        </p:nvSpPr>
        <p:spPr>
          <a:xfrm>
            <a:off x="699247" y="1035424"/>
            <a:ext cx="8558206" cy="4899032"/>
          </a:xfrm>
          <a:prstGeom prst="rect">
            <a:avLst/>
          </a:prstGeom>
          <a:solidFill>
            <a:schemeClr val="bg1"/>
          </a:solidFill>
          <a:ln>
            <a:solidFill>
              <a:srgbClr val="00B050"/>
            </a:solidFill>
          </a:ln>
        </p:spPr>
        <p:txBody>
          <a:bodyPr>
            <a:normAutofit/>
          </a:bodyPr>
          <a:lstStyle/>
          <a:p>
            <a:pPr marL="273050" lvl="1" indent="-273050" eaLnBrk="0" fontAlgn="base" hangingPunct="0">
              <a:spcBef>
                <a:spcPts val="575"/>
              </a:spcBef>
              <a:spcAft>
                <a:spcPct val="0"/>
              </a:spcAft>
              <a:buClr>
                <a:srgbClr val="D34817"/>
              </a:buClr>
              <a:buSzPct val="85000"/>
              <a:buFontTx/>
              <a:buBlip>
                <a:blip r:embed="rId3"/>
              </a:buBlip>
              <a:defRPr/>
            </a:pPr>
            <a:endParaRPr lang="en-ZA" sz="2000" b="1" i="1" dirty="0">
              <a:solidFill>
                <a:prstClr val="black"/>
              </a:solidFill>
              <a:latin typeface="Arial" charset="0"/>
              <a:cs typeface="Arial" charset="0"/>
            </a:endParaRPr>
          </a:p>
          <a:p>
            <a:pPr marL="0" lvl="1" eaLnBrk="0" fontAlgn="base" hangingPunct="0">
              <a:spcBef>
                <a:spcPts val="575"/>
              </a:spcBef>
              <a:spcAft>
                <a:spcPct val="0"/>
              </a:spcAft>
              <a:buClr>
                <a:srgbClr val="D34817"/>
              </a:buClr>
              <a:buSzPct val="85000"/>
              <a:defRPr/>
            </a:pPr>
            <a:r>
              <a:rPr lang="en-ZA" sz="2000" b="1" i="1" dirty="0" smtClean="0">
                <a:solidFill>
                  <a:prstClr val="black"/>
                </a:solidFill>
                <a:latin typeface="Arial" charset="0"/>
                <a:cs typeface="Arial" charset="0"/>
              </a:rPr>
              <a:t>    			   	</a:t>
            </a:r>
            <a:r>
              <a:rPr lang="en-ZA" sz="2000" dirty="0" smtClean="0">
                <a:solidFill>
                  <a:srgbClr val="00B050"/>
                </a:solidFill>
                <a:latin typeface="Arial" charset="0"/>
                <a:cs typeface="Arial" charset="0"/>
              </a:rPr>
              <a:t>PART A</a:t>
            </a:r>
          </a:p>
          <a:p>
            <a:pPr marL="0" lvl="1" algn="ctr" eaLnBrk="0" fontAlgn="base" hangingPunct="0">
              <a:spcBef>
                <a:spcPts val="575"/>
              </a:spcBef>
              <a:spcAft>
                <a:spcPct val="0"/>
              </a:spcAft>
              <a:buClr>
                <a:srgbClr val="D34817"/>
              </a:buClr>
              <a:buSzPct val="85000"/>
              <a:defRPr/>
            </a:pPr>
            <a:r>
              <a:rPr lang="en-ZA" sz="2000" dirty="0" smtClean="0">
                <a:solidFill>
                  <a:prstClr val="black"/>
                </a:solidFill>
                <a:latin typeface="Arial" charset="0"/>
                <a:cs typeface="Arial" charset="0"/>
              </a:rPr>
              <a:t>Strategic Focus and General Information </a:t>
            </a:r>
          </a:p>
          <a:p>
            <a:pPr marL="0" lvl="1" algn="ctr" eaLnBrk="0" fontAlgn="base" hangingPunct="0">
              <a:spcBef>
                <a:spcPts val="575"/>
              </a:spcBef>
              <a:spcAft>
                <a:spcPct val="0"/>
              </a:spcAft>
              <a:buClr>
                <a:srgbClr val="D34817"/>
              </a:buClr>
              <a:buSzPct val="85000"/>
              <a:defRPr/>
            </a:pPr>
            <a:r>
              <a:rPr lang="en-ZA" sz="2000" dirty="0" smtClean="0">
                <a:solidFill>
                  <a:srgbClr val="00B050"/>
                </a:solidFill>
                <a:latin typeface="Arial" charset="0"/>
                <a:cs typeface="Arial" charset="0"/>
              </a:rPr>
              <a:t>PART B</a:t>
            </a:r>
          </a:p>
          <a:p>
            <a:pPr marL="0" lvl="1" algn="ctr" eaLnBrk="0" fontAlgn="base" hangingPunct="0">
              <a:spcBef>
                <a:spcPts val="575"/>
              </a:spcBef>
              <a:spcAft>
                <a:spcPct val="0"/>
              </a:spcAft>
              <a:buClr>
                <a:srgbClr val="D34817"/>
              </a:buClr>
              <a:buSzPct val="85000"/>
              <a:defRPr/>
            </a:pPr>
            <a:r>
              <a:rPr lang="en-ZA" sz="2000" dirty="0" smtClean="0">
                <a:solidFill>
                  <a:prstClr val="black"/>
                </a:solidFill>
                <a:latin typeface="Arial" charset="0"/>
                <a:cs typeface="Arial" charset="0"/>
              </a:rPr>
              <a:t>Departmental Performance Information 2018/19</a:t>
            </a:r>
          </a:p>
          <a:p>
            <a:pPr marL="0" lvl="1" algn="ctr" eaLnBrk="0" fontAlgn="base" hangingPunct="0">
              <a:spcBef>
                <a:spcPts val="575"/>
              </a:spcBef>
              <a:spcAft>
                <a:spcPct val="0"/>
              </a:spcAft>
              <a:buClr>
                <a:srgbClr val="D34817"/>
              </a:buClr>
              <a:buSzPct val="85000"/>
              <a:defRPr/>
            </a:pPr>
            <a:r>
              <a:rPr lang="en-ZA" sz="2000" dirty="0" smtClean="0">
                <a:solidFill>
                  <a:srgbClr val="00B050"/>
                </a:solidFill>
                <a:latin typeface="Arial" charset="0"/>
                <a:cs typeface="Arial" charset="0"/>
              </a:rPr>
              <a:t>PART C </a:t>
            </a:r>
          </a:p>
          <a:p>
            <a:pPr marL="0" lvl="1" algn="ctr" eaLnBrk="0" fontAlgn="base" hangingPunct="0">
              <a:spcBef>
                <a:spcPts val="575"/>
              </a:spcBef>
              <a:spcAft>
                <a:spcPct val="0"/>
              </a:spcAft>
              <a:buClr>
                <a:srgbClr val="D34817"/>
              </a:buClr>
              <a:buSzPct val="85000"/>
              <a:defRPr/>
            </a:pPr>
            <a:r>
              <a:rPr lang="en-ZA" sz="2000" dirty="0" smtClean="0">
                <a:solidFill>
                  <a:prstClr val="black"/>
                </a:solidFill>
                <a:latin typeface="Arial" charset="0"/>
                <a:cs typeface="Arial" charset="0"/>
              </a:rPr>
              <a:t>Governance</a:t>
            </a:r>
          </a:p>
          <a:p>
            <a:pPr marL="0" lvl="1" algn="ctr" eaLnBrk="0" fontAlgn="base" hangingPunct="0">
              <a:spcBef>
                <a:spcPts val="575"/>
              </a:spcBef>
              <a:spcAft>
                <a:spcPct val="0"/>
              </a:spcAft>
              <a:buClr>
                <a:srgbClr val="D34817"/>
              </a:buClr>
              <a:buSzPct val="85000"/>
              <a:defRPr/>
            </a:pPr>
            <a:r>
              <a:rPr lang="en-ZA" sz="2000" dirty="0" smtClean="0">
                <a:solidFill>
                  <a:srgbClr val="00B050"/>
                </a:solidFill>
                <a:latin typeface="Arial" charset="0"/>
                <a:cs typeface="Arial" charset="0"/>
              </a:rPr>
              <a:t>PART D</a:t>
            </a:r>
          </a:p>
          <a:p>
            <a:pPr marL="0" lvl="1" algn="ctr" eaLnBrk="0" fontAlgn="base" hangingPunct="0">
              <a:spcBef>
                <a:spcPts val="575"/>
              </a:spcBef>
              <a:spcAft>
                <a:spcPct val="0"/>
              </a:spcAft>
              <a:buClr>
                <a:srgbClr val="D34817"/>
              </a:buClr>
              <a:buSzPct val="85000"/>
              <a:defRPr/>
            </a:pPr>
            <a:r>
              <a:rPr lang="en-ZA" sz="2000" dirty="0" smtClean="0">
                <a:solidFill>
                  <a:prstClr val="black"/>
                </a:solidFill>
                <a:latin typeface="Arial" charset="0"/>
                <a:cs typeface="Arial" charset="0"/>
              </a:rPr>
              <a:t>Human </a:t>
            </a:r>
            <a:r>
              <a:rPr lang="en-ZA" sz="2000" dirty="0">
                <a:solidFill>
                  <a:prstClr val="black"/>
                </a:solidFill>
                <a:latin typeface="Arial" charset="0"/>
                <a:cs typeface="Arial" charset="0"/>
              </a:rPr>
              <a:t>Resource </a:t>
            </a:r>
            <a:r>
              <a:rPr lang="en-ZA" sz="2000" dirty="0" smtClean="0">
                <a:solidFill>
                  <a:prstClr val="black"/>
                </a:solidFill>
                <a:latin typeface="Arial" charset="0"/>
                <a:cs typeface="Arial" charset="0"/>
              </a:rPr>
              <a:t>Oversight</a:t>
            </a:r>
          </a:p>
          <a:p>
            <a:pPr marL="0" lvl="1" algn="ctr" eaLnBrk="0" fontAlgn="base" hangingPunct="0">
              <a:spcBef>
                <a:spcPts val="575"/>
              </a:spcBef>
              <a:spcAft>
                <a:spcPct val="0"/>
              </a:spcAft>
              <a:buClr>
                <a:srgbClr val="D34817"/>
              </a:buClr>
              <a:buSzPct val="85000"/>
              <a:defRPr/>
            </a:pPr>
            <a:r>
              <a:rPr lang="en-ZA" sz="2000" dirty="0" smtClean="0">
                <a:solidFill>
                  <a:srgbClr val="00B050"/>
                </a:solidFill>
                <a:latin typeface="Arial" charset="0"/>
                <a:cs typeface="Arial" charset="0"/>
              </a:rPr>
              <a:t>PART E</a:t>
            </a:r>
          </a:p>
          <a:p>
            <a:pPr marL="0" lvl="1" algn="ctr" eaLnBrk="0" fontAlgn="base" hangingPunct="0">
              <a:spcBef>
                <a:spcPts val="575"/>
              </a:spcBef>
              <a:spcAft>
                <a:spcPct val="0"/>
              </a:spcAft>
              <a:buClr>
                <a:srgbClr val="D34817"/>
              </a:buClr>
              <a:buSzPct val="85000"/>
              <a:defRPr/>
            </a:pPr>
            <a:r>
              <a:rPr lang="en-ZA" sz="2000" dirty="0">
                <a:solidFill>
                  <a:prstClr val="black"/>
                </a:solidFill>
                <a:latin typeface="Arial" charset="0"/>
                <a:cs typeface="Arial" charset="0"/>
              </a:rPr>
              <a:t>Financial Information</a:t>
            </a:r>
          </a:p>
          <a:p>
            <a:pPr marL="0" lvl="1" algn="ctr" eaLnBrk="0" fontAlgn="base" hangingPunct="0">
              <a:spcBef>
                <a:spcPts val="575"/>
              </a:spcBef>
              <a:spcAft>
                <a:spcPct val="0"/>
              </a:spcAft>
              <a:buClr>
                <a:srgbClr val="D34817"/>
              </a:buClr>
              <a:buSzPct val="85000"/>
              <a:defRPr/>
            </a:pPr>
            <a:r>
              <a:rPr lang="en-ZA" sz="2000" b="1" i="1" dirty="0" smtClean="0">
                <a:solidFill>
                  <a:prstClr val="black"/>
                </a:solidFill>
                <a:latin typeface="Arial" charset="0"/>
                <a:cs typeface="Arial" charset="0"/>
              </a:rPr>
              <a:t>END</a:t>
            </a:r>
            <a:endParaRPr lang="en-ZA" sz="2000" b="1" i="1" dirty="0">
              <a:solidFill>
                <a:prstClr val="black"/>
              </a:solidFill>
              <a:latin typeface="Arial" charset="0"/>
              <a:cs typeface="Arial" charset="0"/>
            </a:endParaRPr>
          </a:p>
          <a:p>
            <a:pPr marL="228600" indent="-228600">
              <a:lnSpc>
                <a:spcPct val="90000"/>
              </a:lnSpc>
              <a:spcBef>
                <a:spcPts val="1000"/>
              </a:spcBef>
              <a:buFont typeface="Arial" panose="020B0604020202020204" pitchFamily="34" charset="0"/>
              <a:buNone/>
              <a:defRPr/>
            </a:pPr>
            <a:endParaRPr lang="en-US" sz="2000" dirty="0">
              <a:solidFill>
                <a:prstClr val="black"/>
              </a:solidFill>
            </a:endParaRPr>
          </a:p>
          <a:p>
            <a:pPr marL="228600" indent="-228600">
              <a:lnSpc>
                <a:spcPct val="90000"/>
              </a:lnSpc>
              <a:spcBef>
                <a:spcPts val="1000"/>
              </a:spcBef>
              <a:buFont typeface="Arial" panose="020B0604020202020204" pitchFamily="34" charset="0"/>
              <a:buNone/>
              <a:defRPr/>
            </a:pPr>
            <a:endParaRPr lang="en-US" sz="2000" dirty="0">
              <a:solidFill>
                <a:prstClr val="black"/>
              </a:solidFill>
            </a:endParaRPr>
          </a:p>
          <a:p>
            <a:pPr marL="228600" indent="-228600">
              <a:lnSpc>
                <a:spcPct val="90000"/>
              </a:lnSpc>
              <a:spcBef>
                <a:spcPts val="1000"/>
              </a:spcBef>
              <a:buFont typeface="Arial" panose="020B0604020202020204" pitchFamily="34" charset="0"/>
              <a:buNone/>
              <a:defRPr/>
            </a:pPr>
            <a:endParaRPr lang="en-US" sz="2000" dirty="0">
              <a:solidFill>
                <a:prstClr val="black"/>
              </a:solidFill>
            </a:endParaRPr>
          </a:p>
          <a:p>
            <a:pPr marL="228600" indent="-228600">
              <a:lnSpc>
                <a:spcPct val="90000"/>
              </a:lnSpc>
              <a:spcBef>
                <a:spcPts val="1000"/>
              </a:spcBef>
              <a:buFont typeface="Arial" panose="020B0604020202020204" pitchFamily="34" charset="0"/>
              <a:buNone/>
              <a:defRPr/>
            </a:pPr>
            <a:endParaRPr lang="en-US" sz="2000" dirty="0">
              <a:solidFill>
                <a:prstClr val="black"/>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a:t>
            </a:fld>
            <a:endParaRPr lang="en-ZA" dirty="0">
              <a:solidFill>
                <a:prstClr val="black">
                  <a:tint val="75000"/>
                </a:prstClr>
              </a:solidFill>
            </a:endParaRPr>
          </a:p>
        </p:txBody>
      </p:sp>
    </p:spTree>
    <p:extLst>
      <p:ext uri="{BB962C8B-B14F-4D97-AF65-F5344CB8AC3E}">
        <p14:creationId xmlns:p14="http://schemas.microsoft.com/office/powerpoint/2010/main" xmlns="" val="3606811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20</a:t>
            </a:fld>
            <a:endParaRPr lang="en-ZA" dirty="0">
              <a:solidFill>
                <a:prstClr val="black">
                  <a:tint val="75000"/>
                </a:prstClr>
              </a:solidFill>
            </a:endParaRPr>
          </a:p>
        </p:txBody>
      </p:sp>
      <p:sp>
        <p:nvSpPr>
          <p:cNvPr id="7" name="Title 1"/>
          <p:cNvSpPr>
            <a:spLocks noGrp="1"/>
          </p:cNvSpPr>
          <p:nvPr>
            <p:ph type="title"/>
          </p:nvPr>
        </p:nvSpPr>
        <p:spPr>
          <a:xfrm>
            <a:off x="182881" y="133008"/>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2800" b="1" dirty="0">
                <a:latin typeface="FunctionPro-BookOblique"/>
              </a:rPr>
              <a:t>Programme </a:t>
            </a:r>
            <a:r>
              <a:rPr lang="en-ZA" sz="2800" b="1" dirty="0" smtClean="0">
                <a:latin typeface="FunctionPro-BookOblique"/>
              </a:rPr>
              <a:t>2:  Quarter 1 Performance 2018/19 </a:t>
            </a:r>
            <a: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Date Placeholder 1"/>
          <p:cNvSpPr>
            <a:spLocks noGrp="1"/>
          </p:cNvSpPr>
          <p:nvPr>
            <p:ph type="dt" sz="half" idx="10"/>
          </p:nvPr>
        </p:nvSpPr>
        <p:spPr/>
        <p:txBody>
          <a:bodyPr/>
          <a:lstStyle/>
          <a:p>
            <a:fld id="{A540E806-7683-4773-8D96-263D5B2E4036}" type="datetime1">
              <a:rPr lang="en-ZA" smtClean="0">
                <a:solidFill>
                  <a:prstClr val="black">
                    <a:tint val="75000"/>
                  </a:prstClr>
                </a:solidFill>
              </a:rPr>
              <a:pPr/>
              <a:t>2018/08/22</a:t>
            </a:fld>
            <a:endParaRPr lang="en-ZA" dirty="0">
              <a:solidFill>
                <a:prstClr val="black">
                  <a:tint val="75000"/>
                </a:prstClr>
              </a:solidFill>
            </a:endParaRPr>
          </a:p>
        </p:txBody>
      </p:sp>
      <p:sp>
        <p:nvSpPr>
          <p:cNvPr id="6" name="Rectangle 1"/>
          <p:cNvSpPr>
            <a:spLocks noChangeArrowheads="1"/>
          </p:cNvSpPr>
          <p:nvPr/>
        </p:nvSpPr>
        <p:spPr bwMode="auto">
          <a:xfrm>
            <a:off x="1358913" y="9456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585835646"/>
              </p:ext>
            </p:extLst>
          </p:nvPr>
        </p:nvGraphicFramePr>
        <p:xfrm>
          <a:off x="286603" y="917058"/>
          <a:ext cx="9437050" cy="4745100"/>
        </p:xfrm>
        <a:graphic>
          <a:graphicData uri="http://schemas.openxmlformats.org/drawingml/2006/table">
            <a:tbl>
              <a:tblPr firstRow="1" firstCol="1" bandRow="1"/>
              <a:tblGrid>
                <a:gridCol w="911237"/>
                <a:gridCol w="911237"/>
                <a:gridCol w="926471"/>
                <a:gridCol w="1058780"/>
                <a:gridCol w="341194"/>
                <a:gridCol w="327547"/>
                <a:gridCol w="941695"/>
                <a:gridCol w="1636177"/>
                <a:gridCol w="2382712"/>
              </a:tblGrid>
              <a:tr h="468825">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r>
                        <a:rPr lang="en-US" sz="1200" b="1" dirty="0">
                          <a:solidFill>
                            <a:schemeClr val="bg1"/>
                          </a:solidFill>
                          <a:effectLst/>
                          <a:latin typeface="Arial Narrow"/>
                          <a:ea typeface="Times New Roman"/>
                          <a:cs typeface="Arial"/>
                        </a:rPr>
                        <a:t>Annual Target </a:t>
                      </a:r>
                      <a:r>
                        <a:rPr lang="en-US" sz="1200" b="1" dirty="0" smtClean="0">
                          <a:solidFill>
                            <a:schemeClr val="bg1"/>
                          </a:solidFill>
                          <a:effectLst/>
                          <a:latin typeface="Arial Narrow"/>
                          <a:ea typeface="Times New Roman"/>
                          <a:cs typeface="Arial"/>
                        </a:rPr>
                        <a:t>2018/19</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Arial Narrow"/>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Arial Narrow"/>
                          <a:ea typeface="Calibri"/>
                          <a:cs typeface="Arial"/>
                        </a:rPr>
                        <a:t>Q1 Target as per APP</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Q1</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Calibri"/>
                        <a:ea typeface="Times New Roman"/>
                        <a:cs typeface="Times New Roman"/>
                      </a:endParaRPr>
                    </a:p>
                    <a:p>
                      <a:pPr>
                        <a:lnSpc>
                          <a:spcPct val="115000"/>
                        </a:lnSpc>
                        <a:spcAft>
                          <a:spcPts val="0"/>
                        </a:spcAft>
                      </a:pPr>
                      <a:r>
                        <a:rPr lang="en-ZA" sz="1200" b="1" dirty="0" smtClean="0">
                          <a:solidFill>
                            <a:schemeClr val="bg1"/>
                          </a:solidFill>
                          <a:effectLst/>
                          <a:latin typeface="Calibri"/>
                          <a:ea typeface="Times New Roman"/>
                          <a:cs typeface="Times New Roman"/>
                        </a:rPr>
                        <a:t>Reason for Deviation</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93344">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dirty="0"/>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endParaRPr lang="en-ZA" dirty="0"/>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271173">
                <a:tc gridSpan="9">
                  <a:txBody>
                    <a:bodyPr/>
                    <a:lstStyle/>
                    <a:p>
                      <a:pPr>
                        <a:lnSpc>
                          <a:spcPct val="115000"/>
                        </a:lnSpc>
                        <a:spcAft>
                          <a:spcPts val="0"/>
                        </a:spcAft>
                      </a:pPr>
                      <a:r>
                        <a:rPr lang="en-ZA" sz="1400" b="1" dirty="0" smtClean="0">
                          <a:solidFill>
                            <a:schemeClr val="bg1"/>
                          </a:solidFill>
                          <a:effectLst/>
                          <a:latin typeface="Arial Narrow"/>
                          <a:ea typeface="Calibri"/>
                          <a:cs typeface="Arial"/>
                        </a:rPr>
                        <a:t>Sub-Programme: Social Empowerment and Transformation</a:t>
                      </a: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149647">
                <a:tc>
                  <a:txBody>
                    <a:bodyPr/>
                    <a:lstStyle/>
                    <a:p>
                      <a:pPr>
                        <a:lnSpc>
                          <a:spcPct val="115000"/>
                        </a:lnSpc>
                        <a:spcAft>
                          <a:spcPts val="1000"/>
                        </a:spcAft>
                      </a:pPr>
                      <a:r>
                        <a:rPr lang="en-ZA" sz="1000" b="1" dirty="0" smtClean="0">
                          <a:effectLst/>
                          <a:latin typeface="Arial" pitchFamily="34" charset="0"/>
                          <a:ea typeface="Times New Roman"/>
                          <a:cs typeface="Arial" pitchFamily="34" charset="0"/>
                        </a:rPr>
                        <a:t>Revised draft sanitary dignity framework</a:t>
                      </a:r>
                      <a:endParaRPr lang="en-ZA" sz="11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pitchFamily="34" charset="0"/>
                          <a:ea typeface="Times New Roman"/>
                          <a:cs typeface="Arial" pitchFamily="34" charset="0"/>
                        </a:rPr>
                        <a:t>Revised Draft Framework for Sanitary Dignity and Implementation plan for piloting sanitary dignity framework to indigent girls and women produced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n-ZA" sz="1000" dirty="0">
                          <a:effectLst/>
                          <a:latin typeface="Arial" pitchFamily="34" charset="0"/>
                          <a:ea typeface="Times New Roman"/>
                          <a:cs typeface="Arial" pitchFamily="34" charset="0"/>
                        </a:rPr>
                        <a:t>Revised Draft Framework for Sanitary Dignity produced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r>
                        <a:rPr lang="en-ZA" sz="1100" dirty="0" smtClean="0">
                          <a:effectLst/>
                          <a:latin typeface="Arial" pitchFamily="34" charset="0"/>
                          <a:ea typeface="Times New Roman"/>
                          <a:cs typeface="Arial" pitchFamily="34" charset="0"/>
                        </a:rPr>
                        <a:t>Draft Sanitary Dignity Framework revised and produced</a:t>
                      </a:r>
                      <a:endParaRPr lang="en-ZA" sz="1100" dirty="0" smtClean="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Achieved</a:t>
                      </a:r>
                    </a:p>
                    <a:p>
                      <a:endParaRPr lang="en-ZA" sz="11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a:lnSpc>
                          <a:spcPct val="115000"/>
                        </a:lnSpc>
                        <a:spcAft>
                          <a:spcPts val="0"/>
                        </a:spcAft>
                        <a:tabLst>
                          <a:tab pos="595630" algn="l"/>
                        </a:tabLst>
                      </a:pPr>
                      <a:r>
                        <a:rPr lang="en-ZA" sz="1100" dirty="0" smtClean="0">
                          <a:effectLst/>
                          <a:latin typeface="Arial" pitchFamily="34" charset="0"/>
                          <a:ea typeface="Calibri"/>
                          <a:cs typeface="Arial" pitchFamily="34" charset="0"/>
                        </a:rPr>
                        <a:t>No Deviation</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100" dirty="0" smtClean="0">
                          <a:latin typeface="Arial" pitchFamily="34" charset="0"/>
                          <a:cs typeface="Arial" pitchFamily="34" charset="0"/>
                        </a:rPr>
                        <a:t>N/A</a:t>
                      </a:r>
                      <a:endParaRPr lang="en-ZA" sz="11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100" dirty="0" smtClean="0">
                          <a:effectLst/>
                          <a:latin typeface="Arial" pitchFamily="34" charset="0"/>
                          <a:ea typeface="Times New Roman"/>
                          <a:cs typeface="Arial" pitchFamily="34" charset="0"/>
                        </a:rPr>
                        <a:t>Draft Sanitary Dignity Framework</a:t>
                      </a:r>
                      <a:endParaRPr lang="en-ZA" sz="11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5" name="Rectangle 1"/>
          <p:cNvSpPr>
            <a:spLocks noChangeArrowheads="1"/>
          </p:cNvSpPr>
          <p:nvPr/>
        </p:nvSpPr>
        <p:spPr bwMode="auto">
          <a:xfrm>
            <a:off x="930288" y="91705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661512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21</a:t>
            </a:fld>
            <a:endParaRPr lang="en-ZA" dirty="0">
              <a:solidFill>
                <a:prstClr val="black">
                  <a:tint val="75000"/>
                </a:prstClr>
              </a:solidFill>
            </a:endParaRPr>
          </a:p>
        </p:txBody>
      </p:sp>
      <p:sp>
        <p:nvSpPr>
          <p:cNvPr id="7" name="Title 1"/>
          <p:cNvSpPr>
            <a:spLocks noGrp="1"/>
          </p:cNvSpPr>
          <p:nvPr>
            <p:ph type="title"/>
          </p:nvPr>
        </p:nvSpPr>
        <p:spPr>
          <a:xfrm>
            <a:off x="182881" y="143894"/>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2800" b="1" dirty="0">
                <a:latin typeface="FunctionPro-BookOblique"/>
              </a:rPr>
              <a:t>Programme </a:t>
            </a:r>
            <a:r>
              <a:rPr lang="en-ZA" sz="2800" b="1" dirty="0" smtClean="0">
                <a:latin typeface="FunctionPro-BookOblique"/>
              </a:rPr>
              <a:t>2:  Quarter 1 Targets 2018/19</a:t>
            </a:r>
            <a:r>
              <a:rPr lang="en-ZA" sz="2400" b="1" dirty="0" smtClean="0">
                <a:latin typeface="FunctionPro-BookOblique"/>
              </a:rPr>
              <a:t> </a:t>
            </a:r>
            <a: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Date Placeholder 1"/>
          <p:cNvSpPr>
            <a:spLocks noGrp="1"/>
          </p:cNvSpPr>
          <p:nvPr>
            <p:ph type="dt" sz="half" idx="10"/>
          </p:nvPr>
        </p:nvSpPr>
        <p:spPr/>
        <p:txBody>
          <a:bodyPr/>
          <a:lstStyle/>
          <a:p>
            <a:fld id="{A540E806-7683-4773-8D96-263D5B2E4036}" type="datetime1">
              <a:rPr lang="en-ZA" smtClean="0">
                <a:solidFill>
                  <a:prstClr val="black">
                    <a:tint val="75000"/>
                  </a:prstClr>
                </a:solidFill>
              </a:rPr>
              <a:pPr/>
              <a:t>2018/08/22</a:t>
            </a:fld>
            <a:endParaRPr lang="en-ZA" dirty="0">
              <a:solidFill>
                <a:prstClr val="black">
                  <a:tint val="75000"/>
                </a:prstClr>
              </a:solidFill>
            </a:endParaRPr>
          </a:p>
        </p:txBody>
      </p:sp>
      <p:sp>
        <p:nvSpPr>
          <p:cNvPr id="6" name="Rectangle 1"/>
          <p:cNvSpPr>
            <a:spLocks noChangeArrowheads="1"/>
          </p:cNvSpPr>
          <p:nvPr/>
        </p:nvSpPr>
        <p:spPr bwMode="auto">
          <a:xfrm>
            <a:off x="1358913" y="9456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908066287"/>
              </p:ext>
            </p:extLst>
          </p:nvPr>
        </p:nvGraphicFramePr>
        <p:xfrm>
          <a:off x="354853" y="872335"/>
          <a:ext cx="9212236" cy="5234622"/>
        </p:xfrm>
        <a:graphic>
          <a:graphicData uri="http://schemas.openxmlformats.org/drawingml/2006/table">
            <a:tbl>
              <a:tblPr firstRow="1" firstCol="1" bandRow="1"/>
              <a:tblGrid>
                <a:gridCol w="890671"/>
                <a:gridCol w="890671"/>
                <a:gridCol w="905560"/>
                <a:gridCol w="1830506"/>
                <a:gridCol w="504967"/>
                <a:gridCol w="409433"/>
                <a:gridCol w="1528549"/>
                <a:gridCol w="1296537"/>
                <a:gridCol w="955342"/>
              </a:tblGrid>
              <a:tr h="424205">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r>
                        <a:rPr lang="en-US" sz="1200" b="1" dirty="0">
                          <a:solidFill>
                            <a:schemeClr val="bg1"/>
                          </a:solidFill>
                          <a:effectLst/>
                          <a:latin typeface="Arial Narrow"/>
                          <a:ea typeface="Times New Roman"/>
                          <a:cs typeface="Arial"/>
                        </a:rPr>
                        <a:t>Annual Target </a:t>
                      </a:r>
                      <a:r>
                        <a:rPr lang="en-US" sz="1200" b="1" dirty="0" smtClean="0">
                          <a:solidFill>
                            <a:schemeClr val="bg1"/>
                          </a:solidFill>
                          <a:effectLst/>
                          <a:latin typeface="Arial Narrow"/>
                          <a:ea typeface="Times New Roman"/>
                          <a:cs typeface="Arial"/>
                        </a:rPr>
                        <a:t>2018/19</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Arial Narrow"/>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Arial Narrow"/>
                          <a:ea typeface="Calibri"/>
                          <a:cs typeface="Arial"/>
                        </a:rPr>
                        <a:t>Q1 Target as per APP</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Q1</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Calibri"/>
                        <a:ea typeface="Times New Roman"/>
                        <a:cs typeface="Times New Roman"/>
                      </a:endParaRPr>
                    </a:p>
                    <a:p>
                      <a:pPr>
                        <a:lnSpc>
                          <a:spcPct val="115000"/>
                        </a:lnSpc>
                        <a:spcAft>
                          <a:spcPts val="0"/>
                        </a:spcAft>
                      </a:pPr>
                      <a:r>
                        <a:rPr lang="en-ZA" sz="1200" b="1" dirty="0" smtClean="0">
                          <a:solidFill>
                            <a:schemeClr val="bg1"/>
                          </a:solidFill>
                          <a:effectLst/>
                          <a:latin typeface="Calibri"/>
                          <a:ea typeface="Times New Roman"/>
                          <a:cs typeface="Times New Roman"/>
                        </a:rPr>
                        <a:t>Reason for Deviation</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2735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dirty="0"/>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73302">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b="1" dirty="0" smtClean="0">
                          <a:solidFill>
                            <a:schemeClr val="bg1"/>
                          </a:solidFill>
                          <a:effectLst/>
                          <a:latin typeface="Arial Narrow"/>
                          <a:ea typeface="Calibri"/>
                          <a:cs typeface="Arial"/>
                        </a:rPr>
                        <a:t>Sub-Programme: Economic Empowerment and </a:t>
                      </a:r>
                      <a:r>
                        <a:rPr kumimoji="0" lang="en-ZA" sz="1400" b="1" i="0" u="none" strike="noStrike" kern="1200" cap="none" spc="0" normalizeH="0" baseline="0" noProof="0" dirty="0" smtClean="0">
                          <a:ln>
                            <a:noFill/>
                          </a:ln>
                          <a:solidFill>
                            <a:prstClr val="white"/>
                          </a:solidFill>
                          <a:effectLst/>
                          <a:uLnTx/>
                          <a:uFillTx/>
                          <a:latin typeface="Arial Narrow"/>
                          <a:ea typeface="Calibri"/>
                          <a:cs typeface="Arial"/>
                        </a:rPr>
                        <a:t>Participation</a:t>
                      </a:r>
                      <a:endParaRPr kumimoji="0" lang="en-ZA" sz="14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761299">
                <a:tc>
                  <a:txBody>
                    <a:bodyPr/>
                    <a:lstStyle/>
                    <a:p>
                      <a:pPr>
                        <a:lnSpc>
                          <a:spcPct val="115000"/>
                        </a:lnSpc>
                        <a:spcAft>
                          <a:spcPts val="0"/>
                        </a:spcAft>
                      </a:pPr>
                      <a:r>
                        <a:rPr lang="en-ZA" sz="1000" b="1" dirty="0" smtClean="0">
                          <a:effectLst/>
                          <a:latin typeface="Arial" pitchFamily="34" charset="0"/>
                          <a:ea typeface="Times New Roman"/>
                          <a:cs typeface="Arial" pitchFamily="34" charset="0"/>
                        </a:rPr>
                        <a:t>Report on implementation of Presidential Directive on women`s economic empowerment in the Nine Point Plan produced.</a:t>
                      </a:r>
                      <a:endParaRPr lang="en-ZA" sz="11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n-ZA" sz="1000" dirty="0" smtClean="0">
                          <a:effectLst/>
                          <a:latin typeface="Arial" pitchFamily="34" charset="0"/>
                          <a:ea typeface="Times New Roman"/>
                          <a:cs typeface="Arial" pitchFamily="34" charset="0"/>
                        </a:rPr>
                        <a:t>Gender Analysis Report on the Incentives Schemes Administered by the dti produced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Baseline Report on the Gender Analysis of Incentives Schemes Administered by the dti – (Commissioned Research)</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rPr>
                        <a:t>Baseline report developed and circulated for inputs</a:t>
                      </a:r>
                      <a:endParaRPr kumimoji="0" lang="en-ZA" sz="1400" b="0"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rPr>
                        <a:t>Coordinated  responses</a:t>
                      </a:r>
                      <a:endParaRPr kumimoji="0" lang="en-ZA" sz="1400" b="0"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rPr>
                        <a:t>Revised project plan for Phase ii developed</a:t>
                      </a:r>
                      <a:endParaRPr kumimoji="0" lang="en-ZA" sz="1400" b="0"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rPr>
                        <a:t>Field work initiated</a:t>
                      </a:r>
                      <a:endParaRPr kumimoji="0" lang="en-ZA" sz="1400" b="0"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rPr>
                        <a:t>Participated in field work with Dti</a:t>
                      </a:r>
                      <a:endParaRPr kumimoji="0" lang="en-ZA" sz="11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a:lnSpc>
                          <a:spcPct val="115000"/>
                        </a:lnSpc>
                        <a:spcAft>
                          <a:spcPts val="1000"/>
                        </a:spcAft>
                      </a:pPr>
                      <a:endParaRPr lang="en-ZA" sz="11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Achieved</a:t>
                      </a:r>
                    </a:p>
                    <a:p>
                      <a:endParaRPr lang="en-ZA" sz="11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a:lnSpc>
                          <a:spcPct val="115000"/>
                        </a:lnSpc>
                        <a:spcAft>
                          <a:spcPts val="0"/>
                        </a:spcAft>
                        <a:tabLst>
                          <a:tab pos="595630" algn="l"/>
                        </a:tabLst>
                      </a:pPr>
                      <a:r>
                        <a:rPr lang="en-ZA" sz="1100" dirty="0" smtClean="0">
                          <a:effectLst/>
                          <a:latin typeface="Arial" pitchFamily="34" charset="0"/>
                          <a:ea typeface="Calibri"/>
                          <a:cs typeface="Arial" pitchFamily="34" charset="0"/>
                        </a:rPr>
                        <a:t>No Deviation</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ZA" sz="1100" dirty="0" smtClean="0">
                          <a:effectLst/>
                          <a:latin typeface="Arial" pitchFamily="34" charset="0"/>
                          <a:ea typeface="Calibri"/>
                          <a:cs typeface="Arial" pitchFamily="34" charset="0"/>
                        </a:rPr>
                        <a:t>N/A</a:t>
                      </a:r>
                      <a:endParaRPr lang="en-ZA" sz="11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rPr>
                        <a:t>Baseline Report</a:t>
                      </a:r>
                      <a:endParaRPr kumimoji="0" lang="en-ZA" sz="1400" b="0"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761299">
                <a:tc>
                  <a:txBody>
                    <a:bodyPr/>
                    <a:lstStyle/>
                    <a:p>
                      <a:pPr>
                        <a:lnSpc>
                          <a:spcPct val="115000"/>
                        </a:lnSpc>
                        <a:spcAft>
                          <a:spcPts val="0"/>
                        </a:spcAft>
                      </a:pPr>
                      <a:r>
                        <a:rPr lang="en-ZA" sz="1000" dirty="0">
                          <a:effectLst/>
                          <a:latin typeface="Arial" pitchFamily="34" charset="0"/>
                          <a:ea typeface="Times New Roman"/>
                          <a:cs typeface="Arial" pitchFamily="34" charset="0"/>
                        </a:rPr>
                        <a:t>Gender Responsive Planning and Budgeting Framework</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n-ZA" sz="1000" dirty="0">
                          <a:effectLst/>
                          <a:latin typeface="Arial" pitchFamily="34" charset="0"/>
                          <a:ea typeface="Times New Roman"/>
                          <a:cs typeface="Arial" pitchFamily="34" charset="0"/>
                        </a:rPr>
                        <a:t>Gender Responsive Planning and Budgeting Framework developed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pitchFamily="34" charset="0"/>
                          <a:ea typeface="Calibri"/>
                          <a:cs typeface="Arial" pitchFamily="34" charset="0"/>
                        </a:rPr>
                        <a:t>Draft Gender Responsive Planning Framework developed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a:lnSpc>
                          <a:spcPct val="115000"/>
                        </a:lnSpc>
                        <a:spcAft>
                          <a:spcPts val="1000"/>
                        </a:spcAft>
                        <a:tabLst>
                          <a:tab pos="595630" algn="l"/>
                        </a:tabLst>
                      </a:pPr>
                      <a:r>
                        <a:rPr lang="en-ZA" sz="1100" dirty="0" smtClean="0">
                          <a:effectLst/>
                          <a:latin typeface="Arial" pitchFamily="34" charset="0"/>
                          <a:ea typeface="Times New Roman"/>
                          <a:cs typeface="Arial" pitchFamily="34" charset="0"/>
                        </a:rPr>
                        <a:t>Draft Gender Responsive Planning Framework developed and presented at High-level Inter-Departmental Steering Committee on 8 June and to meeting with National Treasury on 21 June 2018</a:t>
                      </a:r>
                      <a:endParaRPr lang="en-ZA" sz="1100" dirty="0" smtClean="0">
                        <a:effectLst/>
                        <a:latin typeface="Arial" pitchFamily="34" charset="0"/>
                        <a:ea typeface="Calibri"/>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ZA" sz="1100" dirty="0" smtClean="0">
                          <a:latin typeface="Arial" pitchFamily="34" charset="0"/>
                          <a:cs typeface="Arial" pitchFamily="34" charset="0"/>
                        </a:rPr>
                        <a:t>Achieved</a:t>
                      </a:r>
                      <a:endParaRPr lang="en-ZA" sz="11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algn="just">
                        <a:lnSpc>
                          <a:spcPct val="115000"/>
                        </a:lnSpc>
                        <a:spcAft>
                          <a:spcPts val="1000"/>
                        </a:spcAft>
                        <a:tabLst>
                          <a:tab pos="595630" algn="l"/>
                        </a:tabLst>
                      </a:pPr>
                      <a:r>
                        <a:rPr lang="en-ZA" sz="1100" dirty="0" smtClean="0">
                          <a:effectLst/>
                          <a:latin typeface="Arial" pitchFamily="34" charset="0"/>
                          <a:ea typeface="Calibri"/>
                          <a:cs typeface="Arial" pitchFamily="34" charset="0"/>
                        </a:rPr>
                        <a:t>No Deviation</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lnSpc>
                          <a:spcPct val="115000"/>
                        </a:lnSpc>
                        <a:spcAft>
                          <a:spcPts val="1000"/>
                        </a:spcAft>
                        <a:tabLst>
                          <a:tab pos="595630" algn="l"/>
                        </a:tabLst>
                      </a:pPr>
                      <a:r>
                        <a:rPr lang="en-ZA" sz="1100" dirty="0" smtClean="0">
                          <a:effectLst/>
                          <a:latin typeface="Arial" pitchFamily="34" charset="0"/>
                          <a:ea typeface="Calibri"/>
                          <a:cs typeface="Arial" pitchFamily="34" charset="0"/>
                        </a:rPr>
                        <a:t>N/A</a:t>
                      </a:r>
                      <a:endParaRPr lang="en-ZA" sz="11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lnSpc>
                          <a:spcPct val="115000"/>
                        </a:lnSpc>
                        <a:spcAft>
                          <a:spcPts val="1000"/>
                        </a:spcAft>
                        <a:tabLst>
                          <a:tab pos="595630" algn="l"/>
                        </a:tabLst>
                      </a:pPr>
                      <a:r>
                        <a:rPr lang="en-ZA" sz="1100" dirty="0" smtClean="0">
                          <a:effectLst/>
                          <a:latin typeface="Arial" pitchFamily="34" charset="0"/>
                          <a:ea typeface="Times New Roman"/>
                          <a:cs typeface="Arial" pitchFamily="34" charset="0"/>
                        </a:rPr>
                        <a:t>Draft Gender Responsive Planning Framework</a:t>
                      </a:r>
                      <a:endParaRPr lang="en-ZA" sz="1100" dirty="0" smtClean="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5" name="Rectangle 1"/>
          <p:cNvSpPr>
            <a:spLocks noChangeArrowheads="1"/>
          </p:cNvSpPr>
          <p:nvPr/>
        </p:nvSpPr>
        <p:spPr bwMode="auto">
          <a:xfrm>
            <a:off x="930288" y="91705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60154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22</a:t>
            </a:fld>
            <a:endParaRPr lang="en-ZA" dirty="0">
              <a:solidFill>
                <a:prstClr val="black">
                  <a:tint val="75000"/>
                </a:prstClr>
              </a:solidFill>
            </a:endParaRPr>
          </a:p>
        </p:txBody>
      </p:sp>
      <p:sp>
        <p:nvSpPr>
          <p:cNvPr id="7" name="Title 1"/>
          <p:cNvSpPr>
            <a:spLocks noGrp="1"/>
          </p:cNvSpPr>
          <p:nvPr>
            <p:ph type="title"/>
          </p:nvPr>
        </p:nvSpPr>
        <p:spPr>
          <a:xfrm>
            <a:off x="182881" y="143894"/>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2800" b="1" dirty="0">
                <a:latin typeface="FunctionPro-BookOblique"/>
              </a:rPr>
              <a:t>Programme </a:t>
            </a:r>
            <a:r>
              <a:rPr lang="en-ZA" sz="2800" b="1" dirty="0" smtClean="0">
                <a:latin typeface="FunctionPro-BookOblique"/>
              </a:rPr>
              <a:t>2:  Quarter 1 Targets 2018/19</a:t>
            </a:r>
            <a:r>
              <a:rPr lang="en-ZA" sz="2400" b="1" dirty="0" smtClean="0">
                <a:latin typeface="FunctionPro-BookOblique"/>
              </a:rPr>
              <a:t> </a:t>
            </a:r>
            <a: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Date Placeholder 1"/>
          <p:cNvSpPr>
            <a:spLocks noGrp="1"/>
          </p:cNvSpPr>
          <p:nvPr>
            <p:ph type="dt" sz="half" idx="10"/>
          </p:nvPr>
        </p:nvSpPr>
        <p:spPr/>
        <p:txBody>
          <a:bodyPr/>
          <a:lstStyle/>
          <a:p>
            <a:fld id="{A540E806-7683-4773-8D96-263D5B2E4036}" type="datetime1">
              <a:rPr lang="en-ZA" smtClean="0">
                <a:solidFill>
                  <a:prstClr val="black">
                    <a:tint val="75000"/>
                  </a:prstClr>
                </a:solidFill>
              </a:rPr>
              <a:pPr/>
              <a:t>2018/08/22</a:t>
            </a:fld>
            <a:endParaRPr lang="en-ZA" dirty="0">
              <a:solidFill>
                <a:prstClr val="black">
                  <a:tint val="75000"/>
                </a:prstClr>
              </a:solidFill>
            </a:endParaRPr>
          </a:p>
        </p:txBody>
      </p:sp>
      <p:sp>
        <p:nvSpPr>
          <p:cNvPr id="6" name="Rectangle 1"/>
          <p:cNvSpPr>
            <a:spLocks noChangeArrowheads="1"/>
          </p:cNvSpPr>
          <p:nvPr/>
        </p:nvSpPr>
        <p:spPr bwMode="auto">
          <a:xfrm>
            <a:off x="1358913" y="9456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277239190"/>
              </p:ext>
            </p:extLst>
          </p:nvPr>
        </p:nvGraphicFramePr>
        <p:xfrm>
          <a:off x="354853" y="872332"/>
          <a:ext cx="9212236" cy="5380228"/>
        </p:xfrm>
        <a:graphic>
          <a:graphicData uri="http://schemas.openxmlformats.org/drawingml/2006/table">
            <a:tbl>
              <a:tblPr firstRow="1" firstCol="1" bandRow="1"/>
              <a:tblGrid>
                <a:gridCol w="890671"/>
                <a:gridCol w="890671"/>
                <a:gridCol w="905560"/>
                <a:gridCol w="1830506"/>
                <a:gridCol w="504967"/>
                <a:gridCol w="409433"/>
                <a:gridCol w="1528549"/>
                <a:gridCol w="1296537"/>
                <a:gridCol w="955342"/>
              </a:tblGrid>
              <a:tr h="424205">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r>
                        <a:rPr lang="en-US" sz="1200" b="1" dirty="0">
                          <a:solidFill>
                            <a:schemeClr val="bg1"/>
                          </a:solidFill>
                          <a:effectLst/>
                          <a:latin typeface="Arial Narrow"/>
                          <a:ea typeface="Times New Roman"/>
                          <a:cs typeface="Arial"/>
                        </a:rPr>
                        <a:t>Annual Target </a:t>
                      </a:r>
                      <a:r>
                        <a:rPr lang="en-US" sz="1200" b="1" dirty="0" smtClean="0">
                          <a:solidFill>
                            <a:schemeClr val="bg1"/>
                          </a:solidFill>
                          <a:effectLst/>
                          <a:latin typeface="Arial Narrow"/>
                          <a:ea typeface="Times New Roman"/>
                          <a:cs typeface="Arial"/>
                        </a:rPr>
                        <a:t>2018/19</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Arial Narrow"/>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Arial Narrow"/>
                          <a:ea typeface="Calibri"/>
                          <a:cs typeface="Arial"/>
                        </a:rPr>
                        <a:t>Q1 Target as per APP</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Q1</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Calibri"/>
                        <a:ea typeface="Times New Roman"/>
                        <a:cs typeface="Times New Roman"/>
                      </a:endParaRPr>
                    </a:p>
                    <a:p>
                      <a:pPr>
                        <a:lnSpc>
                          <a:spcPct val="115000"/>
                        </a:lnSpc>
                        <a:spcAft>
                          <a:spcPts val="0"/>
                        </a:spcAft>
                      </a:pPr>
                      <a:r>
                        <a:rPr lang="en-ZA" sz="1200" b="1" dirty="0" smtClean="0">
                          <a:solidFill>
                            <a:schemeClr val="bg1"/>
                          </a:solidFill>
                          <a:effectLst/>
                          <a:latin typeface="Calibri"/>
                          <a:ea typeface="Times New Roman"/>
                          <a:cs typeface="Times New Roman"/>
                        </a:rPr>
                        <a:t>Reason for Deviation</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2735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dirty="0"/>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73302">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b="1" dirty="0" smtClean="0">
                          <a:solidFill>
                            <a:schemeClr val="bg1"/>
                          </a:solidFill>
                          <a:effectLst/>
                          <a:latin typeface="Arial Narrow"/>
                          <a:ea typeface="Calibri"/>
                          <a:cs typeface="Arial"/>
                        </a:rPr>
                        <a:t>Sub-Programme: Economic Empowerment and </a:t>
                      </a:r>
                      <a:r>
                        <a:rPr kumimoji="0" lang="en-ZA" sz="1400" b="1" i="0" u="none" strike="noStrike" kern="1200" cap="none" spc="0" normalizeH="0" baseline="0" noProof="0" dirty="0" smtClean="0">
                          <a:ln>
                            <a:noFill/>
                          </a:ln>
                          <a:solidFill>
                            <a:prstClr val="white"/>
                          </a:solidFill>
                          <a:effectLst/>
                          <a:uLnTx/>
                          <a:uFillTx/>
                          <a:latin typeface="Arial Narrow"/>
                          <a:ea typeface="Calibri"/>
                          <a:cs typeface="Arial"/>
                        </a:rPr>
                        <a:t>Participation</a:t>
                      </a:r>
                      <a:endParaRPr kumimoji="0" lang="en-ZA" sz="14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761299">
                <a:tc>
                  <a:txBody>
                    <a:bodyPr/>
                    <a:lstStyle/>
                    <a:p>
                      <a:pPr>
                        <a:lnSpc>
                          <a:spcPct val="115000"/>
                        </a:lnSpc>
                        <a:spcAft>
                          <a:spcPts val="0"/>
                        </a:spcAft>
                      </a:pPr>
                      <a:r>
                        <a:rPr lang="en-ZA" sz="1000" b="1" dirty="0">
                          <a:effectLst/>
                          <a:latin typeface="Arial" pitchFamily="34" charset="0"/>
                          <a:ea typeface="Times New Roman"/>
                          <a:cs typeface="Arial" pitchFamily="34" charset="0"/>
                        </a:rPr>
                        <a:t>Women’s financial inclusion</a:t>
                      </a:r>
                      <a:endParaRPr lang="en-ZA" sz="1100" b="1" dirty="0">
                        <a:effectLst/>
                        <a:latin typeface="Arial" pitchFamily="34" charset="0"/>
                        <a:ea typeface="Times New Roman"/>
                        <a:cs typeface="Arial" pitchFamily="34" charset="0"/>
                      </a:endParaRPr>
                    </a:p>
                    <a:p>
                      <a:pPr>
                        <a:lnSpc>
                          <a:spcPct val="115000"/>
                        </a:lnSpc>
                        <a:spcAft>
                          <a:spcPts val="0"/>
                        </a:spcAft>
                      </a:pPr>
                      <a:r>
                        <a:rPr lang="en-ZA" sz="1000" b="1" dirty="0">
                          <a:effectLst/>
                          <a:latin typeface="Arial" pitchFamily="34" charset="0"/>
                          <a:ea typeface="Times New Roman"/>
                          <a:cs typeface="Arial" pitchFamily="34" charset="0"/>
                        </a:rPr>
                        <a:t>framework </a:t>
                      </a:r>
                      <a:endParaRPr lang="en-ZA" sz="11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n-ZA" sz="1000" dirty="0">
                          <a:effectLst/>
                          <a:latin typeface="Arial" pitchFamily="34" charset="0"/>
                          <a:ea typeface="Times New Roman"/>
                          <a:cs typeface="Arial" pitchFamily="34" charset="0"/>
                        </a:rPr>
                        <a:t>Framework on</a:t>
                      </a:r>
                      <a:endParaRPr lang="en-ZA" sz="1100" dirty="0">
                        <a:effectLst/>
                        <a:latin typeface="Arial" pitchFamily="34" charset="0"/>
                        <a:ea typeface="Times New Roman"/>
                        <a:cs typeface="Arial" pitchFamily="34" charset="0"/>
                      </a:endParaRPr>
                    </a:p>
                    <a:p>
                      <a:pPr>
                        <a:lnSpc>
                          <a:spcPct val="115000"/>
                        </a:lnSpc>
                        <a:spcAft>
                          <a:spcPts val="0"/>
                        </a:spcAft>
                      </a:pPr>
                      <a:r>
                        <a:rPr lang="en-ZA" sz="1000" dirty="0">
                          <a:effectLst/>
                          <a:latin typeface="Arial" pitchFamily="34" charset="0"/>
                          <a:ea typeface="Times New Roman"/>
                          <a:cs typeface="Arial" pitchFamily="34" charset="0"/>
                        </a:rPr>
                        <a:t>Women’s financial</a:t>
                      </a:r>
                      <a:endParaRPr lang="en-ZA" sz="1100" dirty="0">
                        <a:effectLst/>
                        <a:latin typeface="Arial" pitchFamily="34" charset="0"/>
                        <a:ea typeface="Times New Roman"/>
                        <a:cs typeface="Arial" pitchFamily="34" charset="0"/>
                      </a:endParaRPr>
                    </a:p>
                    <a:p>
                      <a:pPr>
                        <a:lnSpc>
                          <a:spcPct val="115000"/>
                        </a:lnSpc>
                        <a:spcAft>
                          <a:spcPts val="0"/>
                        </a:spcAft>
                      </a:pPr>
                      <a:r>
                        <a:rPr lang="en-ZA" sz="1000" dirty="0">
                          <a:effectLst/>
                          <a:latin typeface="Arial" pitchFamily="34" charset="0"/>
                          <a:ea typeface="Times New Roman"/>
                          <a:cs typeface="Arial" pitchFamily="34" charset="0"/>
                        </a:rPr>
                        <a:t>inclusion developed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pitchFamily="34" charset="0"/>
                          <a:ea typeface="Calibri"/>
                          <a:cs typeface="Arial" pitchFamily="34" charset="0"/>
                        </a:rPr>
                        <a:t>Draft Women’s financial inclusion framework developed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100" dirty="0" smtClean="0">
                          <a:effectLst/>
                          <a:latin typeface="Arial" pitchFamily="34" charset="0"/>
                          <a:ea typeface="Times New Roman"/>
                          <a:cs typeface="Arial" pitchFamily="34" charset="0"/>
                        </a:rPr>
                        <a:t>Draft Framework submitted and approved in Q4 of 2017/18 to meet the Q1 2018/19 target.</a:t>
                      </a:r>
                      <a:endParaRPr lang="en-ZA" sz="1400" dirty="0" smtClean="0">
                        <a:effectLst/>
                        <a:latin typeface="Arial" pitchFamily="34" charset="0"/>
                        <a:ea typeface="Times New Roman"/>
                        <a:cs typeface="Arial" pitchFamily="34" charset="0"/>
                      </a:endParaRPr>
                    </a:p>
                    <a:p>
                      <a:r>
                        <a:rPr lang="en-ZA" sz="1100" dirty="0" smtClean="0">
                          <a:effectLst/>
                          <a:latin typeface="Arial" pitchFamily="34" charset="0"/>
                          <a:ea typeface="Times New Roman"/>
                          <a:cs typeface="Arial" pitchFamily="34" charset="0"/>
                        </a:rPr>
                        <a:t>An additional Q1 Progress Report submitted for approval – indicating further work undertaken for Q1 to consult with the University of Cape Town (UCT) stakeholders on their commissioned research entitled: Gender Analysis of the Department of Trade and Industry Services and Funding Processes, as well as, further consultations with the Department of Planning Monitoring and Evaluations - on their Socio Economic Impact Assessment System process.</a:t>
                      </a:r>
                      <a:endParaRPr lang="en-ZA" sz="11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Achieved</a:t>
                      </a:r>
                    </a:p>
                    <a:p>
                      <a:endParaRPr lang="en-ZA" sz="11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a:lnSpc>
                          <a:spcPct val="115000"/>
                        </a:lnSpc>
                        <a:spcAft>
                          <a:spcPts val="0"/>
                        </a:spcAft>
                        <a:tabLst>
                          <a:tab pos="595630" algn="l"/>
                        </a:tabLst>
                      </a:pPr>
                      <a:r>
                        <a:rPr lang="en-ZA" sz="1100" dirty="0" smtClean="0">
                          <a:effectLst/>
                          <a:latin typeface="Arial" pitchFamily="34" charset="0"/>
                          <a:ea typeface="Calibri"/>
                          <a:cs typeface="Arial" pitchFamily="34" charset="0"/>
                        </a:rPr>
                        <a:t>No Deviation</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ZA" sz="1100" dirty="0" smtClean="0">
                          <a:effectLst/>
                          <a:latin typeface="Arial" pitchFamily="34" charset="0"/>
                          <a:ea typeface="Calibri"/>
                          <a:cs typeface="Arial" pitchFamily="34" charset="0"/>
                        </a:rPr>
                        <a:t>N/A</a:t>
                      </a:r>
                      <a:endParaRPr lang="en-ZA" sz="11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ZA" sz="1100" dirty="0" smtClean="0">
                          <a:effectLst/>
                          <a:latin typeface="Arial" pitchFamily="34" charset="0"/>
                          <a:ea typeface="Times New Roman"/>
                          <a:cs typeface="Arial" pitchFamily="34" charset="0"/>
                        </a:rPr>
                        <a:t>Approved Submission</a:t>
                      </a:r>
                      <a:endParaRPr lang="en-ZA" sz="11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5" name="Rectangle 1"/>
          <p:cNvSpPr>
            <a:spLocks noChangeArrowheads="1"/>
          </p:cNvSpPr>
          <p:nvPr/>
        </p:nvSpPr>
        <p:spPr bwMode="auto">
          <a:xfrm>
            <a:off x="930288" y="91705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1514490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23</a:t>
            </a:fld>
            <a:endParaRPr lang="en-ZA" dirty="0">
              <a:solidFill>
                <a:prstClr val="black">
                  <a:tint val="75000"/>
                </a:prstClr>
              </a:solidFill>
            </a:endParaRPr>
          </a:p>
        </p:txBody>
      </p:sp>
      <p:sp>
        <p:nvSpPr>
          <p:cNvPr id="7" name="Title 1"/>
          <p:cNvSpPr>
            <a:spLocks noGrp="1"/>
          </p:cNvSpPr>
          <p:nvPr>
            <p:ph type="title"/>
          </p:nvPr>
        </p:nvSpPr>
        <p:spPr>
          <a:xfrm>
            <a:off x="182881" y="133008"/>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2800" b="1" dirty="0">
                <a:latin typeface="FunctionPro-BookOblique"/>
              </a:rPr>
              <a:t>Programme </a:t>
            </a:r>
            <a:r>
              <a:rPr lang="en-ZA" sz="2800" b="1" dirty="0" smtClean="0">
                <a:latin typeface="FunctionPro-BookOblique"/>
              </a:rPr>
              <a:t>2:  Quarter 1 Targets 2018/19 </a:t>
            </a:r>
            <a: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Date Placeholder 1"/>
          <p:cNvSpPr>
            <a:spLocks noGrp="1"/>
          </p:cNvSpPr>
          <p:nvPr>
            <p:ph type="dt" sz="half" idx="10"/>
          </p:nvPr>
        </p:nvSpPr>
        <p:spPr/>
        <p:txBody>
          <a:bodyPr/>
          <a:lstStyle/>
          <a:p>
            <a:fld id="{A540E806-7683-4773-8D96-263D5B2E4036}" type="datetime1">
              <a:rPr lang="en-ZA" smtClean="0">
                <a:solidFill>
                  <a:prstClr val="black">
                    <a:tint val="75000"/>
                  </a:prstClr>
                </a:solidFill>
              </a:rPr>
              <a:pPr/>
              <a:t>2018/08/22</a:t>
            </a:fld>
            <a:endParaRPr lang="en-ZA" dirty="0">
              <a:solidFill>
                <a:prstClr val="black">
                  <a:tint val="75000"/>
                </a:prstClr>
              </a:solidFill>
            </a:endParaRPr>
          </a:p>
        </p:txBody>
      </p:sp>
      <p:sp>
        <p:nvSpPr>
          <p:cNvPr id="6" name="Rectangle 1"/>
          <p:cNvSpPr>
            <a:spLocks noChangeArrowheads="1"/>
          </p:cNvSpPr>
          <p:nvPr/>
        </p:nvSpPr>
        <p:spPr bwMode="auto">
          <a:xfrm>
            <a:off x="1358913" y="9456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587980391"/>
              </p:ext>
            </p:extLst>
          </p:nvPr>
        </p:nvGraphicFramePr>
        <p:xfrm>
          <a:off x="163777" y="776797"/>
          <a:ext cx="9644523" cy="5448208"/>
        </p:xfrm>
        <a:graphic>
          <a:graphicData uri="http://schemas.openxmlformats.org/drawingml/2006/table">
            <a:tbl>
              <a:tblPr firstRow="1" firstCol="1" bandRow="1"/>
              <a:tblGrid>
                <a:gridCol w="890671"/>
                <a:gridCol w="890671"/>
                <a:gridCol w="905560"/>
                <a:gridCol w="1789562"/>
                <a:gridCol w="518615"/>
                <a:gridCol w="504967"/>
                <a:gridCol w="1892598"/>
                <a:gridCol w="1296537"/>
                <a:gridCol w="955342"/>
              </a:tblGrid>
              <a:tr h="424205">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r>
                        <a:rPr lang="en-US" sz="1200" b="1" dirty="0">
                          <a:solidFill>
                            <a:schemeClr val="bg1"/>
                          </a:solidFill>
                          <a:effectLst/>
                          <a:latin typeface="Arial Narrow"/>
                          <a:ea typeface="Times New Roman"/>
                          <a:cs typeface="Arial"/>
                        </a:rPr>
                        <a:t>Annual Target </a:t>
                      </a:r>
                      <a:r>
                        <a:rPr lang="en-US" sz="1200" b="1" dirty="0" smtClean="0">
                          <a:solidFill>
                            <a:schemeClr val="bg1"/>
                          </a:solidFill>
                          <a:effectLst/>
                          <a:latin typeface="Arial Narrow"/>
                          <a:ea typeface="Times New Roman"/>
                          <a:cs typeface="Arial"/>
                        </a:rPr>
                        <a:t>2018/19</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Arial Narrow"/>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Arial Narrow"/>
                          <a:ea typeface="Calibri"/>
                          <a:cs typeface="Arial"/>
                        </a:rPr>
                        <a:t>Q1 Target as per APP</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Q1</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Calibri"/>
                        <a:ea typeface="Times New Roman"/>
                        <a:cs typeface="Times New Roman"/>
                      </a:endParaRPr>
                    </a:p>
                    <a:p>
                      <a:pPr>
                        <a:lnSpc>
                          <a:spcPct val="115000"/>
                        </a:lnSpc>
                        <a:spcAft>
                          <a:spcPts val="0"/>
                        </a:spcAft>
                      </a:pPr>
                      <a:r>
                        <a:rPr lang="en-ZA" sz="1200" b="1" dirty="0" smtClean="0">
                          <a:solidFill>
                            <a:schemeClr val="bg1"/>
                          </a:solidFill>
                          <a:effectLst/>
                          <a:latin typeface="Calibri"/>
                          <a:ea typeface="Times New Roman"/>
                          <a:cs typeface="Times New Roman"/>
                        </a:rPr>
                        <a:t>Reason for Deviation</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2735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dirty="0"/>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73302">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Narrow"/>
                          <a:ea typeface="Calibri"/>
                          <a:cs typeface="Arial"/>
                        </a:rPr>
                        <a:t>Sub-programme: Governance Transformation, Justice and Security</a:t>
                      </a:r>
                      <a:endParaRPr kumimoji="0" lang="en-ZA" sz="14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928786">
                <a:tc>
                  <a:txBody>
                    <a:bodyPr/>
                    <a:lstStyle/>
                    <a:p>
                      <a:pPr>
                        <a:lnSpc>
                          <a:spcPct val="115000"/>
                        </a:lnSpc>
                        <a:spcAft>
                          <a:spcPts val="1000"/>
                        </a:spcAft>
                      </a:pPr>
                      <a:r>
                        <a:rPr lang="en-ZA" sz="1000" b="1" dirty="0">
                          <a:effectLst/>
                          <a:latin typeface="Arial" pitchFamily="34" charset="0"/>
                          <a:ea typeface="Times New Roman"/>
                          <a:cs typeface="Arial" pitchFamily="34" charset="0"/>
                        </a:rPr>
                        <a:t>Number of programmes in 365 days POA coordinated</a:t>
                      </a:r>
                      <a:endParaRPr lang="en-ZA" sz="11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n-ZA" sz="1000" dirty="0">
                          <a:effectLst/>
                          <a:latin typeface="Arial" pitchFamily="34" charset="0"/>
                          <a:ea typeface="Times New Roman"/>
                          <a:cs typeface="Arial" pitchFamily="34" charset="0"/>
                        </a:rPr>
                        <a:t>3 Programmes on the 365 days POA coordinated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1000"/>
                        </a:spcAft>
                      </a:pPr>
                      <a:r>
                        <a:rPr lang="en-ZA" sz="1000" dirty="0">
                          <a:effectLst/>
                          <a:latin typeface="Arial" pitchFamily="34" charset="0"/>
                          <a:ea typeface="Calibri"/>
                          <a:cs typeface="Arial" pitchFamily="34" charset="0"/>
                        </a:rPr>
                        <a:t>-</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r>
                        <a:rPr lang="en-ZA" sz="1100" dirty="0" smtClean="0">
                          <a:effectLst/>
                          <a:latin typeface="Arial" pitchFamily="34" charset="0"/>
                          <a:ea typeface="Calibri"/>
                          <a:cs typeface="Arial" pitchFamily="34" charset="0"/>
                        </a:rPr>
                        <a:t>-</a:t>
                      </a: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ZA" sz="1100" dirty="0" smtClean="0">
                          <a:latin typeface="Arial" pitchFamily="34" charset="0"/>
                          <a:cs typeface="Arial" pitchFamily="34" charset="0"/>
                        </a:rPr>
                        <a:t>-</a:t>
                      </a:r>
                      <a:endParaRPr lang="en-ZA" sz="11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r>
                        <a:rPr kumimoji="0" lang="en-ZA" sz="11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a:t>
                      </a:r>
                      <a:endParaRPr kumimoji="0" lang="en-ZA" sz="1100" b="0" i="0" u="none" strike="noStrike" kern="1200" cap="none" spc="0" normalizeH="0" baseline="0" noProof="0" dirty="0">
                        <a:ln>
                          <a:noFill/>
                        </a:ln>
                        <a:solidFill>
                          <a:prstClr val="black"/>
                        </a:solidFill>
                        <a:effectLst/>
                        <a:uLnTx/>
                        <a:uFillTx/>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ZA" sz="1100" dirty="0" smtClean="0">
                          <a:effectLst/>
                          <a:latin typeface="Arial" pitchFamily="34" charset="0"/>
                          <a:ea typeface="Calibri"/>
                          <a:cs typeface="Arial" pitchFamily="34" charset="0"/>
                        </a:rPr>
                        <a:t>-</a:t>
                      </a:r>
                      <a:endParaRPr lang="en-ZA" sz="11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US" sz="1100" dirty="0" smtClean="0">
                          <a:effectLst/>
                          <a:latin typeface="Arial" pitchFamily="34" charset="0"/>
                          <a:ea typeface="Calibri"/>
                          <a:cs typeface="Arial" pitchFamily="34" charset="0"/>
                        </a:rPr>
                        <a:t>-</a:t>
                      </a:r>
                      <a:endParaRPr lang="en-US" sz="11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906323">
                <a:tc>
                  <a:txBody>
                    <a:bodyPr/>
                    <a:lstStyle/>
                    <a:p>
                      <a:pPr>
                        <a:lnSpc>
                          <a:spcPct val="115000"/>
                        </a:lnSpc>
                        <a:spcAft>
                          <a:spcPts val="0"/>
                        </a:spcAft>
                      </a:pPr>
                      <a:r>
                        <a:rPr lang="en-ZA" sz="1000" b="1" dirty="0">
                          <a:effectLst/>
                          <a:latin typeface="Arial" pitchFamily="34" charset="0"/>
                          <a:ea typeface="Times New Roman"/>
                          <a:cs typeface="Arial" pitchFamily="34" charset="0"/>
                        </a:rPr>
                        <a:t>National Gender Machinery (NGM)</a:t>
                      </a:r>
                      <a:endParaRPr lang="en-ZA" sz="11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n-ZA" sz="1000" dirty="0">
                          <a:effectLst/>
                          <a:latin typeface="Arial" pitchFamily="34" charset="0"/>
                          <a:ea typeface="Times New Roman"/>
                          <a:cs typeface="Arial" pitchFamily="34" charset="0"/>
                        </a:rPr>
                        <a:t>Diagnostic Report with recommendations on strengthening the NGM</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pitchFamily="34" charset="0"/>
                          <a:ea typeface="Calibri"/>
                          <a:cs typeface="Arial" pitchFamily="34" charset="0"/>
                        </a:rPr>
                        <a:t>Literature review report on NGM developed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100" dirty="0" smtClean="0">
                          <a:effectLst/>
                          <a:latin typeface="Arial" pitchFamily="34" charset="0"/>
                          <a:ea typeface="Times New Roman"/>
                          <a:cs typeface="Arial" pitchFamily="34" charset="0"/>
                        </a:rPr>
                        <a:t>Concept document developed.</a:t>
                      </a:r>
                      <a:endParaRPr lang="en-ZA" sz="1400" dirty="0" smtClean="0">
                        <a:effectLst/>
                        <a:latin typeface="Arial" pitchFamily="34" charset="0"/>
                        <a:ea typeface="Times New Roman"/>
                        <a:cs typeface="Arial" pitchFamily="34" charset="0"/>
                      </a:endParaRPr>
                    </a:p>
                    <a:p>
                      <a:pPr>
                        <a:lnSpc>
                          <a:spcPct val="115000"/>
                        </a:lnSpc>
                        <a:spcAft>
                          <a:spcPts val="1000"/>
                        </a:spcAft>
                      </a:pPr>
                      <a:r>
                        <a:rPr lang="en-ZA" sz="1100" dirty="0" smtClean="0">
                          <a:effectLst/>
                          <a:latin typeface="Arial" pitchFamily="34" charset="0"/>
                          <a:ea typeface="Times New Roman"/>
                          <a:cs typeface="Arial" pitchFamily="34" charset="0"/>
                        </a:rPr>
                        <a:t>TOR drafted for the appointment of the service provider for development of Diagnostic Report (literature</a:t>
                      </a:r>
                      <a:r>
                        <a:rPr lang="en-ZA" sz="1100" baseline="0" dirty="0" smtClean="0">
                          <a:effectLst/>
                          <a:latin typeface="Arial" pitchFamily="34" charset="0"/>
                          <a:ea typeface="Times New Roman"/>
                          <a:cs typeface="Arial" pitchFamily="34" charset="0"/>
                        </a:rPr>
                        <a:t> review report)</a:t>
                      </a:r>
                      <a:r>
                        <a:rPr lang="en-ZA" sz="1100" dirty="0" smtClean="0">
                          <a:effectLst/>
                          <a:latin typeface="Arial" pitchFamily="34" charset="0"/>
                          <a:ea typeface="Times New Roman"/>
                          <a:cs typeface="Arial" pitchFamily="34" charset="0"/>
                        </a:rPr>
                        <a:t>, signed and submitted to SCM for further processing</a:t>
                      </a:r>
                      <a:endParaRPr lang="en-ZA" sz="1400" dirty="0" smtClean="0">
                        <a:effectLst/>
                        <a:latin typeface="Arial" pitchFamily="34" charset="0"/>
                        <a:ea typeface="Times New Roman"/>
                        <a:cs typeface="Arial" pitchFamily="34" charset="0"/>
                      </a:endParaRPr>
                    </a:p>
                    <a:p>
                      <a:r>
                        <a:rPr lang="en-ZA" sz="1100" dirty="0" smtClean="0">
                          <a:effectLst/>
                          <a:latin typeface="Arial" pitchFamily="34" charset="0"/>
                          <a:ea typeface="Times New Roman"/>
                          <a:cs typeface="Arial" pitchFamily="34" charset="0"/>
                        </a:rPr>
                        <a:t>Task Team members to monitor the work</a:t>
                      </a:r>
                      <a:r>
                        <a:rPr lang="en-ZA" sz="1100" baseline="0" dirty="0" smtClean="0">
                          <a:effectLst/>
                          <a:latin typeface="Arial" pitchFamily="34" charset="0"/>
                          <a:ea typeface="Times New Roman"/>
                          <a:cs typeface="Arial" pitchFamily="34" charset="0"/>
                        </a:rPr>
                        <a:t> of the service provider appointed and their meeting is scheduled </a:t>
                      </a:r>
                      <a:r>
                        <a:rPr lang="en-ZA" sz="1100" dirty="0" smtClean="0">
                          <a:effectLst/>
                          <a:latin typeface="Arial" pitchFamily="34" charset="0"/>
                          <a:ea typeface="Times New Roman"/>
                          <a:cs typeface="Arial" pitchFamily="34" charset="0"/>
                        </a:rPr>
                        <a:t>for July 2018</a:t>
                      </a:r>
                      <a:endParaRPr lang="en-ZA" sz="1100" dirty="0" smtClean="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Not Achieved</a:t>
                      </a:r>
                    </a:p>
                    <a:p>
                      <a:endParaRPr lang="en-ZA" sz="11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r>
                        <a:rPr lang="en-ZA" sz="1100" baseline="0" dirty="0" smtClean="0">
                          <a:effectLst/>
                          <a:latin typeface="Arial" pitchFamily="34" charset="0"/>
                          <a:ea typeface="Times New Roman"/>
                          <a:cs typeface="Arial" pitchFamily="34" charset="0"/>
                        </a:rPr>
                        <a:t>Technical  </a:t>
                      </a:r>
                      <a:r>
                        <a:rPr lang="en-ZA" sz="1100" dirty="0" smtClean="0">
                          <a:effectLst/>
                          <a:latin typeface="Arial" pitchFamily="34" charset="0"/>
                          <a:ea typeface="Times New Roman"/>
                          <a:cs typeface="Arial" pitchFamily="34" charset="0"/>
                        </a:rPr>
                        <a:t>capacity constraints.</a:t>
                      </a:r>
                      <a:endParaRPr lang="en-ZA" sz="11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1000"/>
                        </a:spcAft>
                      </a:pPr>
                      <a:r>
                        <a:rPr lang="en-ZA" sz="1100" dirty="0" smtClean="0">
                          <a:effectLst/>
                          <a:latin typeface="Arial" pitchFamily="34" charset="0"/>
                          <a:ea typeface="Times New Roman"/>
                          <a:cs typeface="Arial" pitchFamily="34" charset="0"/>
                        </a:rPr>
                        <a:t>The process to enlist technical assistance  is underway</a:t>
                      </a:r>
                      <a:r>
                        <a:rPr lang="en-ZA" sz="1100" baseline="0" dirty="0" smtClean="0">
                          <a:effectLst/>
                          <a:latin typeface="Arial" pitchFamily="34" charset="0"/>
                          <a:ea typeface="Times New Roman"/>
                          <a:cs typeface="Arial" pitchFamily="34" charset="0"/>
                        </a:rPr>
                        <a:t> will be finalised by the end of second quarter.</a:t>
                      </a:r>
                      <a:endParaRPr lang="en-ZA" sz="1100" dirty="0" smtClean="0">
                        <a:effectLst/>
                        <a:latin typeface="Arial" pitchFamily="34" charset="0"/>
                        <a:ea typeface="Times New Roman"/>
                        <a:cs typeface="Arial" pitchFamily="34" charset="0"/>
                      </a:endParaRPr>
                    </a:p>
                    <a:p>
                      <a:pPr>
                        <a:lnSpc>
                          <a:spcPct val="115000"/>
                        </a:lnSpc>
                        <a:spcAft>
                          <a:spcPts val="1000"/>
                        </a:spcAft>
                      </a:pPr>
                      <a:endParaRPr lang="en-ZA" sz="1100" dirty="0" smtClean="0">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171450" indent="-171450">
                        <a:lnSpc>
                          <a:spcPct val="115000"/>
                        </a:lnSpc>
                        <a:spcAft>
                          <a:spcPts val="1000"/>
                        </a:spcAft>
                        <a:buFont typeface="Arial" pitchFamily="34" charset="0"/>
                        <a:buChar char="•"/>
                      </a:pPr>
                      <a:r>
                        <a:rPr lang="en-ZA" sz="1100" dirty="0" smtClean="0">
                          <a:effectLst/>
                          <a:latin typeface="Arial" pitchFamily="34" charset="0"/>
                          <a:ea typeface="Times New Roman"/>
                          <a:cs typeface="Arial" pitchFamily="34" charset="0"/>
                        </a:rPr>
                        <a:t>DG’s letter to the task team  members issued, the meeting scheduled for July</a:t>
                      </a:r>
                      <a:endParaRPr lang="en-ZA" sz="1400" dirty="0" smtClean="0">
                        <a:effectLst/>
                        <a:latin typeface="Arial" pitchFamily="34" charset="0"/>
                        <a:ea typeface="Times New Roman"/>
                        <a:cs typeface="Arial" pitchFamily="34" charset="0"/>
                      </a:endParaRPr>
                    </a:p>
                    <a:p>
                      <a:pPr marL="171450" indent="-171450">
                        <a:lnSpc>
                          <a:spcPct val="115000"/>
                        </a:lnSpc>
                        <a:spcAft>
                          <a:spcPts val="1000"/>
                        </a:spcAft>
                        <a:buFont typeface="Arial" pitchFamily="34" charset="0"/>
                        <a:buChar char="•"/>
                      </a:pPr>
                      <a:r>
                        <a:rPr lang="en-ZA" sz="1100" dirty="0" smtClean="0">
                          <a:effectLst/>
                          <a:latin typeface="Arial" pitchFamily="34" charset="0"/>
                          <a:ea typeface="Times New Roman"/>
                          <a:cs typeface="Arial" pitchFamily="34" charset="0"/>
                        </a:rPr>
                        <a:t>TOR</a:t>
                      </a:r>
                      <a:endParaRPr lang="en-ZA" sz="1400" dirty="0" smtClean="0">
                        <a:effectLst/>
                        <a:latin typeface="Arial" pitchFamily="34" charset="0"/>
                        <a:ea typeface="Times New Roman"/>
                        <a:cs typeface="Arial" pitchFamily="34" charset="0"/>
                      </a:endParaRPr>
                    </a:p>
                    <a:p>
                      <a:pPr marL="171450" indent="-171450">
                        <a:lnSpc>
                          <a:spcPct val="115000"/>
                        </a:lnSpc>
                        <a:spcAft>
                          <a:spcPts val="1000"/>
                        </a:spcAft>
                        <a:buFont typeface="Arial" pitchFamily="34" charset="0"/>
                        <a:buChar char="•"/>
                      </a:pPr>
                      <a:r>
                        <a:rPr lang="en-ZA" sz="1100" dirty="0" smtClean="0">
                          <a:effectLst/>
                          <a:latin typeface="Arial" pitchFamily="34" charset="0"/>
                          <a:ea typeface="Times New Roman"/>
                          <a:cs typeface="Arial" pitchFamily="34" charset="0"/>
                        </a:rPr>
                        <a:t>Concept document</a:t>
                      </a:r>
                      <a:endParaRPr lang="en-ZA" sz="1400" dirty="0" smtClean="0">
                        <a:effectLst/>
                        <a:latin typeface="Arial" pitchFamily="34" charset="0"/>
                        <a:ea typeface="Times New Roman"/>
                        <a:cs typeface="Arial" pitchFamily="34" charset="0"/>
                      </a:endParaRPr>
                    </a:p>
                    <a:p>
                      <a:pPr marL="171450" indent="-171450">
                        <a:buFont typeface="Arial" pitchFamily="34" charset="0"/>
                        <a:buChar char="•"/>
                      </a:pPr>
                      <a:r>
                        <a:rPr lang="en-ZA" sz="1100" dirty="0" smtClean="0">
                          <a:effectLst/>
                          <a:latin typeface="Arial" pitchFamily="34" charset="0"/>
                          <a:ea typeface="Times New Roman"/>
                          <a:cs typeface="Arial" pitchFamily="34" charset="0"/>
                        </a:rPr>
                        <a:t>Project plan</a:t>
                      </a:r>
                      <a:endParaRPr lang="en-US" sz="1100" dirty="0" smtClean="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5" name="Rectangle 1"/>
          <p:cNvSpPr>
            <a:spLocks noChangeArrowheads="1"/>
          </p:cNvSpPr>
          <p:nvPr/>
        </p:nvSpPr>
        <p:spPr bwMode="auto">
          <a:xfrm>
            <a:off x="930288" y="91705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39915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24</a:t>
            </a:fld>
            <a:endParaRPr lang="en-ZA" dirty="0">
              <a:solidFill>
                <a:prstClr val="black">
                  <a:tint val="75000"/>
                </a:prstClr>
              </a:solidFill>
            </a:endParaRPr>
          </a:p>
        </p:txBody>
      </p:sp>
      <p:sp>
        <p:nvSpPr>
          <p:cNvPr id="7" name="Title 1"/>
          <p:cNvSpPr>
            <a:spLocks noGrp="1"/>
          </p:cNvSpPr>
          <p:nvPr>
            <p:ph type="title"/>
          </p:nvPr>
        </p:nvSpPr>
        <p:spPr>
          <a:xfrm>
            <a:off x="182881" y="133008"/>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2800" b="1" dirty="0">
                <a:latin typeface="FunctionPro-BookOblique"/>
              </a:rPr>
              <a:t>Programme </a:t>
            </a:r>
            <a:r>
              <a:rPr lang="en-ZA" sz="2800" b="1" dirty="0" smtClean="0">
                <a:latin typeface="FunctionPro-BookOblique"/>
              </a:rPr>
              <a:t>2:  Quarter 1 Targets 2018/19 </a:t>
            </a:r>
            <a: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Date Placeholder 1"/>
          <p:cNvSpPr>
            <a:spLocks noGrp="1"/>
          </p:cNvSpPr>
          <p:nvPr>
            <p:ph type="dt" sz="half" idx="10"/>
          </p:nvPr>
        </p:nvSpPr>
        <p:spPr/>
        <p:txBody>
          <a:bodyPr/>
          <a:lstStyle/>
          <a:p>
            <a:fld id="{A540E806-7683-4773-8D96-263D5B2E4036}" type="datetime1">
              <a:rPr lang="en-ZA" smtClean="0">
                <a:solidFill>
                  <a:prstClr val="black">
                    <a:tint val="75000"/>
                  </a:prstClr>
                </a:solidFill>
              </a:rPr>
              <a:pPr/>
              <a:t>2018/08/22</a:t>
            </a:fld>
            <a:endParaRPr lang="en-ZA" dirty="0">
              <a:solidFill>
                <a:prstClr val="black">
                  <a:tint val="75000"/>
                </a:prstClr>
              </a:solidFill>
            </a:endParaRPr>
          </a:p>
        </p:txBody>
      </p:sp>
      <p:sp>
        <p:nvSpPr>
          <p:cNvPr id="6" name="Rectangle 1"/>
          <p:cNvSpPr>
            <a:spLocks noChangeArrowheads="1"/>
          </p:cNvSpPr>
          <p:nvPr/>
        </p:nvSpPr>
        <p:spPr bwMode="auto">
          <a:xfrm>
            <a:off x="1358913" y="9456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938727613"/>
              </p:ext>
            </p:extLst>
          </p:nvPr>
        </p:nvGraphicFramePr>
        <p:xfrm>
          <a:off x="163777" y="776797"/>
          <a:ext cx="9644523" cy="4139692"/>
        </p:xfrm>
        <a:graphic>
          <a:graphicData uri="http://schemas.openxmlformats.org/drawingml/2006/table">
            <a:tbl>
              <a:tblPr firstRow="1" firstCol="1" bandRow="1"/>
              <a:tblGrid>
                <a:gridCol w="890671"/>
                <a:gridCol w="890671"/>
                <a:gridCol w="905560"/>
                <a:gridCol w="1161765"/>
                <a:gridCol w="327547"/>
                <a:gridCol w="641444"/>
                <a:gridCol w="2574986"/>
                <a:gridCol w="1296537"/>
                <a:gridCol w="955342"/>
              </a:tblGrid>
              <a:tr h="424205">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r>
                        <a:rPr lang="en-US" sz="1200" b="1" dirty="0">
                          <a:solidFill>
                            <a:schemeClr val="bg1"/>
                          </a:solidFill>
                          <a:effectLst/>
                          <a:latin typeface="Arial Narrow"/>
                          <a:ea typeface="Times New Roman"/>
                          <a:cs typeface="Arial"/>
                        </a:rPr>
                        <a:t>Annual Target </a:t>
                      </a:r>
                      <a:r>
                        <a:rPr lang="en-US" sz="1200" b="1" dirty="0" smtClean="0">
                          <a:solidFill>
                            <a:schemeClr val="bg1"/>
                          </a:solidFill>
                          <a:effectLst/>
                          <a:latin typeface="Arial Narrow"/>
                          <a:ea typeface="Times New Roman"/>
                          <a:cs typeface="Arial"/>
                        </a:rPr>
                        <a:t>2018/19</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Arial Narrow"/>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Arial Narrow"/>
                          <a:ea typeface="Calibri"/>
                          <a:cs typeface="Arial"/>
                        </a:rPr>
                        <a:t>Q1 Target as per APP</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Q1</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Calibri"/>
                        <a:ea typeface="Times New Roman"/>
                        <a:cs typeface="Times New Roman"/>
                      </a:endParaRPr>
                    </a:p>
                    <a:p>
                      <a:pPr>
                        <a:lnSpc>
                          <a:spcPct val="115000"/>
                        </a:lnSpc>
                        <a:spcAft>
                          <a:spcPts val="0"/>
                        </a:spcAft>
                      </a:pPr>
                      <a:r>
                        <a:rPr lang="en-ZA" sz="1200" b="1" dirty="0" smtClean="0">
                          <a:solidFill>
                            <a:schemeClr val="bg1"/>
                          </a:solidFill>
                          <a:effectLst/>
                          <a:latin typeface="Calibri"/>
                          <a:ea typeface="Times New Roman"/>
                          <a:cs typeface="Times New Roman"/>
                        </a:rPr>
                        <a:t>Reason for Deviation</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2735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dirty="0"/>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73302">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Narrow"/>
                          <a:ea typeface="Calibri"/>
                          <a:cs typeface="Arial"/>
                        </a:rPr>
                        <a:t>Sub-programme: Governance Transformation, Justice and Security</a:t>
                      </a:r>
                      <a:endParaRPr kumimoji="0" lang="en-ZA" sz="14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928786">
                <a:tc>
                  <a:txBody>
                    <a:bodyPr/>
                    <a:lstStyle/>
                    <a:p>
                      <a:pPr>
                        <a:lnSpc>
                          <a:spcPct val="115000"/>
                        </a:lnSpc>
                        <a:spcAft>
                          <a:spcPts val="0"/>
                        </a:spcAft>
                      </a:pPr>
                      <a:r>
                        <a:rPr lang="en-ZA" sz="1000" b="1" dirty="0">
                          <a:effectLst/>
                          <a:latin typeface="Arial" pitchFamily="34" charset="0"/>
                          <a:ea typeface="Times New Roman"/>
                          <a:cs typeface="Arial" pitchFamily="34" charset="0"/>
                        </a:rPr>
                        <a:t>Revised IMC-IPOA for addressing Violence Against Women and Children (VAWC) developed</a:t>
                      </a:r>
                      <a:endParaRPr lang="en-ZA" sz="11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n-ZA" sz="1000" dirty="0">
                          <a:effectLst/>
                          <a:latin typeface="Arial" pitchFamily="34" charset="0"/>
                          <a:ea typeface="Times New Roman"/>
                          <a:cs typeface="Arial" pitchFamily="34" charset="0"/>
                        </a:rPr>
                        <a:t>Revised Inter-Ministerial Committee Integrated Plan of Action (IMC-IPOA) for addressing Violence Against Women and Children (VAWC) developed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pitchFamily="34" charset="0"/>
                          <a:ea typeface="Calibri"/>
                          <a:cs typeface="Arial" pitchFamily="34" charset="0"/>
                        </a:rPr>
                        <a:t>Draft of reviewed IMC IPOA VAWC </a:t>
                      </a:r>
                      <a:r>
                        <a:rPr lang="en-ZA" sz="1000" dirty="0" smtClean="0">
                          <a:effectLst/>
                          <a:latin typeface="Arial" pitchFamily="34" charset="0"/>
                          <a:ea typeface="Calibri"/>
                          <a:cs typeface="Arial" pitchFamily="34" charset="0"/>
                        </a:rPr>
                        <a:t>developed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r>
                        <a:rPr lang="en-ZA" sz="1100" dirty="0" smtClean="0">
                          <a:effectLst/>
                          <a:latin typeface="Arial" pitchFamily="34" charset="0"/>
                          <a:ea typeface="Times New Roman"/>
                          <a:cs typeface="Arial" pitchFamily="34" charset="0"/>
                        </a:rPr>
                        <a:t>Participated in IMC task team meetings and provincial consultations on the IPOA review process led by the Department of Social Development as mandated</a:t>
                      </a:r>
                      <a:r>
                        <a:rPr lang="en-ZA" sz="1100" baseline="0" dirty="0" smtClean="0">
                          <a:effectLst/>
                          <a:latin typeface="Arial" pitchFamily="34" charset="0"/>
                          <a:ea typeface="Times New Roman"/>
                          <a:cs typeface="Arial" pitchFamily="34" charset="0"/>
                        </a:rPr>
                        <a:t> by cabinet.</a:t>
                      </a:r>
                      <a:endParaRPr lang="en-ZA" sz="1100" dirty="0" smtClean="0">
                        <a:effectLst/>
                        <a:latin typeface="Arial" pitchFamily="34" charset="0"/>
                        <a:ea typeface="Calibri"/>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Not Achieved</a:t>
                      </a:r>
                    </a:p>
                    <a:p>
                      <a:endParaRPr lang="en-ZA" sz="11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r>
                        <a:rPr lang="en-ZA" sz="1100" dirty="0" smtClean="0">
                          <a:effectLst/>
                          <a:latin typeface="Arial" pitchFamily="34" charset="0"/>
                          <a:ea typeface="Times New Roman"/>
                          <a:cs typeface="Arial" pitchFamily="34" charset="0"/>
                        </a:rPr>
                        <a:t>There were delays in provincial consultation processes</a:t>
                      </a:r>
                      <a:r>
                        <a:rPr lang="en-ZA" sz="1100" baseline="0" dirty="0" smtClean="0">
                          <a:effectLst/>
                          <a:latin typeface="Arial" pitchFamily="34" charset="0"/>
                          <a:ea typeface="Times New Roman"/>
                          <a:cs typeface="Arial" pitchFamily="34" charset="0"/>
                        </a:rPr>
                        <a:t> ,due to some of stakeholders not being available to give inputs on the  review. </a:t>
                      </a:r>
                      <a:r>
                        <a:rPr lang="en-ZA" sz="1100" dirty="0" smtClean="0">
                          <a:effectLst/>
                          <a:latin typeface="Arial" pitchFamily="34" charset="0"/>
                          <a:ea typeface="Times New Roman"/>
                          <a:cs typeface="Arial" pitchFamily="34" charset="0"/>
                        </a:rPr>
                        <a:t>(This is an intergovernmental process led by Department of Social Development).</a:t>
                      </a:r>
                    </a:p>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endParaRPr lang="en-ZA" sz="1100" dirty="0" smtClean="0">
                        <a:effectLst/>
                        <a:latin typeface="Arial" pitchFamily="34" charset="0"/>
                        <a:ea typeface="Times New Roman"/>
                        <a:cs typeface="Arial"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endParaRPr lang="en-ZA" sz="1100" dirty="0" smtClean="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ZA" sz="1100" dirty="0" smtClean="0">
                          <a:effectLst/>
                          <a:latin typeface="Arial" pitchFamily="34" charset="0"/>
                          <a:ea typeface="Times New Roman"/>
                          <a:cs typeface="Arial" pitchFamily="34" charset="0"/>
                        </a:rPr>
                        <a:t>IMC-IPOA meeting scheduled for the 31</a:t>
                      </a:r>
                      <a:r>
                        <a:rPr lang="en-ZA" sz="1100" baseline="30000" dirty="0" smtClean="0">
                          <a:effectLst/>
                          <a:latin typeface="Arial" pitchFamily="34" charset="0"/>
                          <a:ea typeface="Times New Roman"/>
                          <a:cs typeface="Arial" pitchFamily="34" charset="0"/>
                        </a:rPr>
                        <a:t>st</a:t>
                      </a:r>
                      <a:r>
                        <a:rPr lang="en-ZA" sz="1100" dirty="0" smtClean="0">
                          <a:effectLst/>
                          <a:latin typeface="Arial" pitchFamily="34" charset="0"/>
                          <a:ea typeface="Times New Roman"/>
                          <a:cs typeface="Arial" pitchFamily="34" charset="0"/>
                        </a:rPr>
                        <a:t> July to consolidate provincial inputs for the review of IPOA. The draft  review report has been shifted to quarter 2.</a:t>
                      </a:r>
                      <a:endParaRPr lang="en-ZA" sz="11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1000"/>
                        </a:spcAft>
                      </a:pPr>
                      <a:r>
                        <a:rPr lang="en-ZA" sz="1100" dirty="0" smtClean="0">
                          <a:effectLst/>
                          <a:latin typeface="Arial" pitchFamily="34" charset="0"/>
                          <a:ea typeface="Times New Roman"/>
                          <a:cs typeface="Arial" pitchFamily="34" charset="0"/>
                        </a:rPr>
                        <a:t>Provincial consultation schedule and task team attendance registers and minutes.</a:t>
                      </a:r>
                      <a:endParaRPr lang="en-ZA" sz="1400" dirty="0" smtClean="0">
                        <a:effectLst/>
                        <a:latin typeface="Arial" pitchFamily="34" charset="0"/>
                        <a:ea typeface="Times New Roman"/>
                        <a:cs typeface="Arial" pitchFamily="34" charset="0"/>
                      </a:endParaRPr>
                    </a:p>
                    <a:p>
                      <a:r>
                        <a:rPr lang="en-ZA" sz="1100" dirty="0" smtClean="0">
                          <a:effectLst/>
                          <a:latin typeface="Arial" pitchFamily="34" charset="0"/>
                          <a:ea typeface="Times New Roman"/>
                          <a:cs typeface="Arial" pitchFamily="34" charset="0"/>
                        </a:rPr>
                        <a:t>Draft  concept paper/ proposal  for the GBV council developed.</a:t>
                      </a:r>
                      <a:endParaRPr lang="en-US" sz="11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5" name="Rectangle 1"/>
          <p:cNvSpPr>
            <a:spLocks noChangeArrowheads="1"/>
          </p:cNvSpPr>
          <p:nvPr/>
        </p:nvSpPr>
        <p:spPr bwMode="auto">
          <a:xfrm>
            <a:off x="930288" y="91705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2438372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25</a:t>
            </a:fld>
            <a:endParaRPr lang="en-ZA" dirty="0">
              <a:solidFill>
                <a:prstClr val="black">
                  <a:tint val="75000"/>
                </a:prstClr>
              </a:solidFill>
            </a:endParaRPr>
          </a:p>
        </p:txBody>
      </p:sp>
      <p:sp>
        <p:nvSpPr>
          <p:cNvPr id="7" name="Title 1"/>
          <p:cNvSpPr>
            <a:spLocks noGrp="1"/>
          </p:cNvSpPr>
          <p:nvPr>
            <p:ph type="title"/>
          </p:nvPr>
        </p:nvSpPr>
        <p:spPr>
          <a:xfrm>
            <a:off x="598716" y="555191"/>
            <a:ext cx="8246041" cy="292727"/>
          </a:xfrm>
          <a:prstGeom prst="rect">
            <a:avLst/>
          </a:prstGeom>
          <a:noFill/>
        </p:spPr>
        <p:txBody>
          <a:bodyPr rtlCol="0">
            <a:noAutofit/>
          </a:bodyPr>
          <a:lstStyle/>
          <a:p>
            <a:pPr lvl="0" algn="l">
              <a:spcBef>
                <a:spcPts val="0"/>
              </a:spcBef>
            </a:pPr>
            <a:r>
              <a:rPr lang="en-ZA" sz="3600" b="1" kern="0" dirty="0" smtClean="0">
                <a:solidFill>
                  <a:sysClr val="windowText" lastClr="000000"/>
                </a:solidFill>
              </a:rPr>
              <a:t/>
            </a:r>
            <a:br>
              <a:rPr lang="en-ZA" sz="3600" b="1" kern="0" dirty="0" smtClean="0">
                <a:solidFill>
                  <a:sysClr val="windowText" lastClr="000000"/>
                </a:solidFill>
              </a:rPr>
            </a:br>
            <a: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r>
              <a:rPr lang="en-ZA" sz="3600" kern="0" dirty="0">
                <a:solidFill>
                  <a:sysClr val="windowText" lastClr="000000"/>
                </a:solidFill>
                <a:latin typeface="Arial" pitchFamily="34" charset="0"/>
                <a:cs typeface="Arial" pitchFamily="34" charset="0"/>
              </a:rPr>
              <a:t/>
            </a:r>
            <a:br>
              <a:rPr lang="en-ZA" sz="3600" kern="0" dirty="0">
                <a:solidFill>
                  <a:sysClr val="windowText" lastClr="000000"/>
                </a:solidFill>
                <a:latin typeface="Arial" pitchFamily="34" charset="0"/>
                <a:cs typeface="Arial" pitchFamily="34" charset="0"/>
              </a:rPr>
            </a:br>
            <a:r>
              <a:rPr lang="en-ZA" sz="2700" b="1" dirty="0" smtClean="0">
                <a:latin typeface="FunctionPro-BookOblique"/>
              </a:rPr>
              <a:t>Programme 3: </a:t>
            </a:r>
            <a:r>
              <a:rPr lang="en-ZA" sz="2700" b="1" dirty="0">
                <a:latin typeface="FunctionPro-BookOblique"/>
              </a:rPr>
              <a:t>Performance Information for </a:t>
            </a:r>
            <a:r>
              <a:rPr lang="en-ZA" sz="2700" b="1" dirty="0" smtClean="0">
                <a:latin typeface="FunctionPro-BookOblique"/>
              </a:rPr>
              <a:t>Q1</a:t>
            </a:r>
            <a:br>
              <a:rPr lang="en-ZA" sz="2700" b="1" dirty="0" smtClean="0">
                <a:latin typeface="FunctionPro-BookOblique"/>
              </a:rPr>
            </a:br>
            <a:r>
              <a:rPr lang="en-ZA" sz="3600" kern="0" dirty="0" smtClean="0">
                <a:solidFill>
                  <a:sysClr val="windowText" lastClr="000000"/>
                </a:solidFill>
                <a:latin typeface="Arial" pitchFamily="34" charset="0"/>
                <a:cs typeface="Arial" pitchFamily="34" charset="0"/>
              </a:rPr>
              <a:t/>
            </a:r>
            <a:br>
              <a:rPr lang="en-ZA" sz="3600" kern="0" dirty="0" smtClean="0">
                <a:solidFill>
                  <a:sysClr val="windowText" lastClr="000000"/>
                </a:solidFill>
                <a:latin typeface="Arial" pitchFamily="34" charset="0"/>
                <a:cs typeface="Arial" pitchFamily="34" charset="0"/>
              </a:rPr>
            </a:br>
            <a:r>
              <a:rPr lang="en-ZA" sz="1800" dirty="0" smtClean="0">
                <a:solidFill>
                  <a:prstClr val="black"/>
                </a:solidFill>
                <a:latin typeface="Arial" pitchFamily="34" charset="0"/>
                <a:ea typeface="+mn-ea"/>
                <a:cs typeface="Arial" pitchFamily="34" charset="0"/>
              </a:rPr>
              <a:t>Figure </a:t>
            </a:r>
            <a:r>
              <a:rPr lang="en-ZA" sz="1800" dirty="0">
                <a:solidFill>
                  <a:prstClr val="black"/>
                </a:solidFill>
                <a:latin typeface="Arial" pitchFamily="34" charset="0"/>
                <a:ea typeface="+mn-ea"/>
                <a:cs typeface="Arial" pitchFamily="34" charset="0"/>
              </a:rPr>
              <a:t>below provides a graphic of overall performance of </a:t>
            </a:r>
            <a:r>
              <a:rPr lang="en-ZA" sz="1800" dirty="0" smtClean="0">
                <a:solidFill>
                  <a:prstClr val="black"/>
                </a:solidFill>
                <a:latin typeface="Arial" pitchFamily="34" charset="0"/>
                <a:ea typeface="+mn-ea"/>
                <a:cs typeface="Arial" pitchFamily="34" charset="0"/>
              </a:rPr>
              <a:t>Programme 3 </a:t>
            </a:r>
            <a:r>
              <a:rPr lang="en-ZA" sz="1800" dirty="0">
                <a:solidFill>
                  <a:prstClr val="black"/>
                </a:solidFill>
                <a:latin typeface="Arial" pitchFamily="34" charset="0"/>
                <a:ea typeface="+mn-ea"/>
                <a:cs typeface="Arial" pitchFamily="34" charset="0"/>
              </a:rPr>
              <a:t>in relation to set Quarter </a:t>
            </a:r>
            <a:r>
              <a:rPr lang="en-ZA" sz="1800" dirty="0" smtClean="0">
                <a:solidFill>
                  <a:prstClr val="black"/>
                </a:solidFill>
                <a:latin typeface="Arial" pitchFamily="34" charset="0"/>
                <a:ea typeface="+mn-ea"/>
                <a:cs typeface="Arial" pitchFamily="34" charset="0"/>
              </a:rPr>
              <a:t>1  </a:t>
            </a:r>
            <a:r>
              <a:rPr lang="en-ZA" sz="1800" dirty="0">
                <a:solidFill>
                  <a:prstClr val="black"/>
                </a:solidFill>
                <a:latin typeface="Arial" pitchFamily="34" charset="0"/>
                <a:ea typeface="+mn-ea"/>
                <a:cs typeface="Arial" pitchFamily="34" charset="0"/>
              </a:rPr>
              <a:t>targets outlined in the </a:t>
            </a:r>
            <a:r>
              <a:rPr lang="en-ZA" sz="1800" dirty="0" smtClean="0">
                <a:solidFill>
                  <a:prstClr val="black"/>
                </a:solidFill>
                <a:latin typeface="Arial" pitchFamily="34" charset="0"/>
                <a:ea typeface="+mn-ea"/>
                <a:cs typeface="Arial" pitchFamily="34" charset="0"/>
              </a:rPr>
              <a:t>2018/19 </a:t>
            </a:r>
            <a:r>
              <a:rPr lang="en-ZA" sz="1800" dirty="0">
                <a:solidFill>
                  <a:prstClr val="black"/>
                </a:solidFill>
                <a:latin typeface="Arial" pitchFamily="34" charset="0"/>
                <a:ea typeface="+mn-ea"/>
                <a:cs typeface="Arial" pitchFamily="34" charset="0"/>
              </a:rPr>
              <a:t>Annual Performance Plan. Out of </a:t>
            </a:r>
            <a:r>
              <a:rPr lang="en-ZA" sz="1800" dirty="0" smtClean="0">
                <a:solidFill>
                  <a:prstClr val="black"/>
                </a:solidFill>
                <a:latin typeface="Arial" pitchFamily="34" charset="0"/>
                <a:ea typeface="+mn-ea"/>
                <a:cs typeface="Arial" pitchFamily="34" charset="0"/>
              </a:rPr>
              <a:t>9 </a:t>
            </a:r>
            <a:r>
              <a:rPr lang="en-ZA" sz="1800" dirty="0">
                <a:solidFill>
                  <a:prstClr val="black"/>
                </a:solidFill>
                <a:latin typeface="Arial" pitchFamily="34" charset="0"/>
                <a:ea typeface="+mn-ea"/>
                <a:cs typeface="Arial" pitchFamily="34" charset="0"/>
              </a:rPr>
              <a:t>targets planned, </a:t>
            </a:r>
            <a:r>
              <a:rPr lang="en-ZA" sz="1800" dirty="0" smtClean="0">
                <a:solidFill>
                  <a:prstClr val="black"/>
                </a:solidFill>
                <a:latin typeface="Arial" pitchFamily="34" charset="0"/>
                <a:ea typeface="+mn-ea"/>
                <a:cs typeface="Arial" pitchFamily="34" charset="0"/>
              </a:rPr>
              <a:t>7 (78%) targets were </a:t>
            </a:r>
            <a:r>
              <a:rPr lang="en-ZA" sz="1800" dirty="0">
                <a:solidFill>
                  <a:prstClr val="black"/>
                </a:solidFill>
                <a:latin typeface="Arial" pitchFamily="34" charset="0"/>
                <a:ea typeface="+mn-ea"/>
                <a:cs typeface="Arial" pitchFamily="34" charset="0"/>
              </a:rPr>
              <a:t>achieved, while </a:t>
            </a:r>
            <a:r>
              <a:rPr lang="en-ZA" sz="1800" dirty="0" smtClean="0">
                <a:solidFill>
                  <a:prstClr val="black"/>
                </a:solidFill>
                <a:latin typeface="Arial" pitchFamily="34" charset="0"/>
                <a:ea typeface="+mn-ea"/>
                <a:cs typeface="Arial" pitchFamily="34" charset="0"/>
              </a:rPr>
              <a:t>2 (22%) </a:t>
            </a:r>
            <a:r>
              <a:rPr lang="en-ZA" sz="1800" dirty="0">
                <a:solidFill>
                  <a:prstClr val="black"/>
                </a:solidFill>
                <a:latin typeface="Arial" pitchFamily="34" charset="0"/>
                <a:ea typeface="+mn-ea"/>
                <a:cs typeface="Arial" pitchFamily="34" charset="0"/>
              </a:rPr>
              <a:t>were not achieved. </a:t>
            </a:r>
            <a:r>
              <a:rPr lang="en-US" sz="2000" dirty="0">
                <a:solidFill>
                  <a:prstClr val="black"/>
                </a:solidFill>
                <a:latin typeface="Arial" pitchFamily="34" charset="0"/>
                <a:ea typeface="+mn-ea"/>
                <a:cs typeface="Arial" pitchFamily="34" charset="0"/>
              </a:rPr>
              <a:t/>
            </a:r>
            <a:br>
              <a:rPr lang="en-US" sz="2000" dirty="0">
                <a:solidFill>
                  <a:prstClr val="black"/>
                </a:solidFill>
                <a:latin typeface="Arial" pitchFamily="34" charset="0"/>
                <a:ea typeface="+mn-ea"/>
                <a:cs typeface="Arial" pitchFamily="34" charset="0"/>
              </a:rPr>
            </a:br>
            <a:endPar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049361335"/>
              </p:ext>
            </p:extLst>
          </p:nvPr>
        </p:nvGraphicFramePr>
        <p:xfrm>
          <a:off x="1405728" y="2579428"/>
          <a:ext cx="6346209" cy="30434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551634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26</a:t>
            </a:fld>
            <a:endParaRPr lang="en-ZA" dirty="0">
              <a:solidFill>
                <a:prstClr val="black">
                  <a:tint val="75000"/>
                </a:prstClr>
              </a:solidFill>
            </a:endParaRPr>
          </a:p>
        </p:txBody>
      </p:sp>
      <p:sp>
        <p:nvSpPr>
          <p:cNvPr id="7" name="Title 1"/>
          <p:cNvSpPr>
            <a:spLocks noGrp="1"/>
          </p:cNvSpPr>
          <p:nvPr>
            <p:ph type="title"/>
          </p:nvPr>
        </p:nvSpPr>
        <p:spPr>
          <a:xfrm>
            <a:off x="182881" y="133008"/>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2800" b="1" dirty="0">
                <a:latin typeface="FunctionPro-BookOblique"/>
              </a:rPr>
              <a:t>Programme </a:t>
            </a:r>
            <a:r>
              <a:rPr lang="en-ZA" sz="2800" b="1" dirty="0" smtClean="0">
                <a:latin typeface="FunctionPro-BookOblique"/>
              </a:rPr>
              <a:t>3:  Quarter 1 Targets 2018/19 </a:t>
            </a:r>
            <a: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Date Placeholder 1"/>
          <p:cNvSpPr>
            <a:spLocks noGrp="1"/>
          </p:cNvSpPr>
          <p:nvPr>
            <p:ph type="dt" sz="half" idx="10"/>
          </p:nvPr>
        </p:nvSpPr>
        <p:spPr/>
        <p:txBody>
          <a:bodyPr/>
          <a:lstStyle/>
          <a:p>
            <a:fld id="{A540E806-7683-4773-8D96-263D5B2E4036}" type="datetime1">
              <a:rPr lang="en-ZA" smtClean="0">
                <a:solidFill>
                  <a:prstClr val="black">
                    <a:tint val="75000"/>
                  </a:prstClr>
                </a:solidFill>
              </a:rPr>
              <a:pPr/>
              <a:t>2018/08/22</a:t>
            </a:fld>
            <a:endParaRPr lang="en-ZA" dirty="0">
              <a:solidFill>
                <a:prstClr val="black">
                  <a:tint val="75000"/>
                </a:prstClr>
              </a:solidFill>
            </a:endParaRPr>
          </a:p>
        </p:txBody>
      </p:sp>
      <p:sp>
        <p:nvSpPr>
          <p:cNvPr id="6" name="Rectangle 1"/>
          <p:cNvSpPr>
            <a:spLocks noChangeArrowheads="1"/>
          </p:cNvSpPr>
          <p:nvPr/>
        </p:nvSpPr>
        <p:spPr bwMode="auto">
          <a:xfrm>
            <a:off x="1358913" y="9456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107969003"/>
              </p:ext>
            </p:extLst>
          </p:nvPr>
        </p:nvGraphicFramePr>
        <p:xfrm>
          <a:off x="354853" y="817744"/>
          <a:ext cx="9212237" cy="3974973"/>
        </p:xfrm>
        <a:graphic>
          <a:graphicData uri="http://schemas.openxmlformats.org/drawingml/2006/table">
            <a:tbl>
              <a:tblPr firstRow="1" firstCol="1" bandRow="1"/>
              <a:tblGrid>
                <a:gridCol w="1023582"/>
                <a:gridCol w="887104"/>
                <a:gridCol w="996287"/>
                <a:gridCol w="1801504"/>
                <a:gridCol w="450377"/>
                <a:gridCol w="491319"/>
                <a:gridCol w="900752"/>
                <a:gridCol w="1078173"/>
                <a:gridCol w="1583139"/>
              </a:tblGrid>
              <a:tr h="424205">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r>
                        <a:rPr lang="en-US" sz="1200" b="1" dirty="0">
                          <a:solidFill>
                            <a:schemeClr val="bg1"/>
                          </a:solidFill>
                          <a:effectLst/>
                          <a:latin typeface="Arial Narrow"/>
                          <a:ea typeface="Times New Roman"/>
                          <a:cs typeface="Arial"/>
                        </a:rPr>
                        <a:t>Annual Target </a:t>
                      </a:r>
                      <a:r>
                        <a:rPr lang="en-US" sz="1200" b="1" dirty="0" smtClean="0">
                          <a:solidFill>
                            <a:schemeClr val="bg1"/>
                          </a:solidFill>
                          <a:effectLst/>
                          <a:latin typeface="Arial Narrow"/>
                          <a:ea typeface="Times New Roman"/>
                          <a:cs typeface="Arial"/>
                        </a:rPr>
                        <a:t>2018/19</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Arial Narrow"/>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Arial Narrow"/>
                          <a:ea typeface="Calibri"/>
                          <a:cs typeface="Arial"/>
                        </a:rPr>
                        <a:t>Q1 Target as per APP</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Q1</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Calibri"/>
                        <a:ea typeface="Times New Roman"/>
                        <a:cs typeface="Times New Roman"/>
                      </a:endParaRPr>
                    </a:p>
                    <a:p>
                      <a:pPr>
                        <a:lnSpc>
                          <a:spcPct val="115000"/>
                        </a:lnSpc>
                        <a:spcAft>
                          <a:spcPts val="0"/>
                        </a:spcAft>
                      </a:pPr>
                      <a:r>
                        <a:rPr lang="en-ZA" sz="1200" b="1" dirty="0" smtClean="0">
                          <a:solidFill>
                            <a:schemeClr val="bg1"/>
                          </a:solidFill>
                          <a:effectLst/>
                          <a:latin typeface="Calibri"/>
                          <a:ea typeface="Times New Roman"/>
                          <a:cs typeface="Times New Roman"/>
                        </a:rPr>
                        <a:t>Reason for Deviation</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2735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dirty="0"/>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73302">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Narrow"/>
                          <a:ea typeface="Calibri"/>
                          <a:cs typeface="Arial"/>
                        </a:rPr>
                        <a:t>Sub-programme: Research, Policy Analysis and Knowledge Management</a:t>
                      </a:r>
                      <a:endParaRPr kumimoji="0" lang="en-ZA" sz="14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662051">
                <a:tc>
                  <a:txBody>
                    <a:bodyPr/>
                    <a:lstStyle/>
                    <a:p>
                      <a:pPr>
                        <a:lnSpc>
                          <a:spcPct val="115000"/>
                        </a:lnSpc>
                        <a:spcAft>
                          <a:spcPts val="0"/>
                        </a:spcAft>
                      </a:pPr>
                      <a:r>
                        <a:rPr lang="en-ZA" sz="1000" dirty="0">
                          <a:effectLst/>
                          <a:latin typeface="Arial" pitchFamily="34" charset="0"/>
                          <a:ea typeface="Times New Roman"/>
                          <a:cs typeface="Arial" pitchFamily="34" charset="0"/>
                        </a:rPr>
                        <a:t>Number of research reports on policy implementation for  women’s socio-economic empowerment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tabLst>
                          <a:tab pos="457200" algn="l"/>
                        </a:tabLst>
                      </a:pPr>
                      <a:r>
                        <a:rPr lang="en-ZA" sz="1000" dirty="0">
                          <a:effectLst/>
                          <a:latin typeface="Arial" pitchFamily="34" charset="0"/>
                          <a:ea typeface="Times New Roman"/>
                          <a:cs typeface="Arial" pitchFamily="34" charset="0"/>
                        </a:rPr>
                        <a:t>1 End-of-Term Review Report on Socio-Economic Empowerment of women produced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n-ZA" sz="1000" dirty="0">
                          <a:effectLst/>
                          <a:latin typeface="Arial" pitchFamily="34" charset="0"/>
                          <a:ea typeface="Times New Roman"/>
                          <a:cs typeface="Arial" pitchFamily="34" charset="0"/>
                        </a:rPr>
                        <a:t>TOR for End-of-Term Review Report developed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100" dirty="0" smtClean="0">
                          <a:effectLst/>
                          <a:latin typeface="Arial" pitchFamily="34" charset="0"/>
                          <a:ea typeface="Times New Roman"/>
                          <a:cs typeface="Arial" pitchFamily="34" charset="0"/>
                        </a:rPr>
                        <a:t>Terms of Reference for End-of-Term Review Report developed</a:t>
                      </a:r>
                      <a:endParaRPr lang="en-ZA" sz="1400" dirty="0" smtClean="0">
                        <a:effectLst/>
                        <a:latin typeface="Arial" pitchFamily="34" charset="0"/>
                        <a:ea typeface="Times New Roman"/>
                        <a:cs typeface="Arial" pitchFamily="34" charset="0"/>
                      </a:endParaRPr>
                    </a:p>
                    <a:p>
                      <a:pPr>
                        <a:lnSpc>
                          <a:spcPct val="115000"/>
                        </a:lnSpc>
                        <a:spcAft>
                          <a:spcPts val="1000"/>
                        </a:spcAft>
                      </a:pPr>
                      <a:r>
                        <a:rPr lang="en-ZA" sz="1100" dirty="0" smtClean="0">
                          <a:effectLst/>
                          <a:latin typeface="Arial" pitchFamily="34" charset="0"/>
                          <a:ea typeface="Times New Roman"/>
                          <a:cs typeface="Arial" pitchFamily="34" charset="0"/>
                        </a:rPr>
                        <a:t>Concept document developed and approved by ADG.</a:t>
                      </a:r>
                      <a:endParaRPr lang="en-ZA" sz="1400" dirty="0" smtClean="0">
                        <a:effectLst/>
                        <a:latin typeface="Arial" pitchFamily="34" charset="0"/>
                        <a:ea typeface="Times New Roman"/>
                        <a:cs typeface="Arial" pitchFamily="34" charset="0"/>
                      </a:endParaRPr>
                    </a:p>
                    <a:p>
                      <a:pPr>
                        <a:lnSpc>
                          <a:spcPct val="115000"/>
                        </a:lnSpc>
                        <a:spcAft>
                          <a:spcPts val="1000"/>
                        </a:spcAft>
                      </a:pPr>
                      <a:r>
                        <a:rPr lang="en-ZA" sz="1100" dirty="0" smtClean="0">
                          <a:effectLst/>
                          <a:latin typeface="Arial" pitchFamily="34" charset="0"/>
                          <a:ea typeface="Times New Roman"/>
                          <a:cs typeface="Arial" pitchFamily="34" charset="0"/>
                        </a:rPr>
                        <a:t>Submission on the establishment of Bid Specification Committee and Bid Evaluation Committee developed and submitted.</a:t>
                      </a:r>
                      <a:endParaRPr lang="en-ZA" sz="1100" dirty="0" smtClean="0">
                        <a:effectLst/>
                        <a:latin typeface="Arial" pitchFamily="34" charset="0"/>
                        <a:ea typeface="Calibri"/>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ZA" sz="1100" dirty="0" smtClean="0">
                          <a:latin typeface="Arial" pitchFamily="34" charset="0"/>
                          <a:cs typeface="Arial" pitchFamily="34" charset="0"/>
                        </a:rPr>
                        <a:t>Achieved</a:t>
                      </a:r>
                      <a:endParaRPr lang="en-ZA" sz="11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algn="l">
                        <a:lnSpc>
                          <a:spcPct val="115000"/>
                        </a:lnSpc>
                        <a:spcAft>
                          <a:spcPts val="0"/>
                        </a:spcAft>
                        <a:tabLst>
                          <a:tab pos="595630" algn="l"/>
                        </a:tabLst>
                      </a:pPr>
                      <a:r>
                        <a:rPr lang="en-ZA" sz="1100" dirty="0" smtClean="0">
                          <a:effectLst/>
                          <a:latin typeface="Arial" pitchFamily="34" charset="0"/>
                          <a:ea typeface="Calibri"/>
                          <a:cs typeface="Arial" pitchFamily="34" charset="0"/>
                        </a:rPr>
                        <a:t>No 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lnSpc>
                          <a:spcPct val="115000"/>
                        </a:lnSpc>
                        <a:spcAft>
                          <a:spcPts val="0"/>
                        </a:spcAft>
                        <a:tabLst>
                          <a:tab pos="595630" algn="l"/>
                        </a:tabLst>
                      </a:pPr>
                      <a:r>
                        <a:rPr lang="en-ZA" sz="1100" dirty="0" smtClean="0">
                          <a:effectLst/>
                          <a:latin typeface="Arial" pitchFamily="34" charset="0"/>
                          <a:ea typeface="Calibri"/>
                          <a:cs typeface="Arial" pitchFamily="34"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1000"/>
                        </a:spcAft>
                      </a:pPr>
                      <a:r>
                        <a:rPr lang="en-ZA" sz="1100" dirty="0" smtClean="0">
                          <a:effectLst/>
                          <a:latin typeface="Arial" pitchFamily="34" charset="0"/>
                          <a:ea typeface="Times New Roman"/>
                          <a:cs typeface="Arial" pitchFamily="34" charset="0"/>
                        </a:rPr>
                        <a:t>Terms of Reference for ETR</a:t>
                      </a:r>
                      <a:endParaRPr lang="en-ZA" sz="1400" dirty="0" smtClean="0">
                        <a:effectLst/>
                        <a:latin typeface="Arial" pitchFamily="34" charset="0"/>
                        <a:ea typeface="Times New Roman"/>
                        <a:cs typeface="Arial" pitchFamily="34" charset="0"/>
                      </a:endParaRPr>
                    </a:p>
                    <a:p>
                      <a:pPr>
                        <a:lnSpc>
                          <a:spcPct val="115000"/>
                        </a:lnSpc>
                        <a:spcAft>
                          <a:spcPts val="1000"/>
                        </a:spcAft>
                      </a:pPr>
                      <a:r>
                        <a:rPr lang="en-ZA" sz="1100" dirty="0" smtClean="0">
                          <a:effectLst/>
                          <a:latin typeface="Arial" pitchFamily="34" charset="0"/>
                          <a:ea typeface="Times New Roman"/>
                          <a:cs typeface="Arial" pitchFamily="34" charset="0"/>
                        </a:rPr>
                        <a:t>Concept document and amended concept document</a:t>
                      </a:r>
                      <a:endParaRPr lang="en-ZA" sz="1400" dirty="0" smtClean="0">
                        <a:effectLst/>
                        <a:latin typeface="Arial" pitchFamily="34" charset="0"/>
                        <a:ea typeface="Times New Roman"/>
                        <a:cs typeface="Arial" pitchFamily="34" charset="0"/>
                      </a:endParaRPr>
                    </a:p>
                    <a:p>
                      <a:pPr>
                        <a:lnSpc>
                          <a:spcPct val="115000"/>
                        </a:lnSpc>
                        <a:spcAft>
                          <a:spcPts val="1000"/>
                        </a:spcAft>
                      </a:pPr>
                      <a:r>
                        <a:rPr lang="en-ZA" sz="1100" dirty="0" smtClean="0">
                          <a:effectLst/>
                          <a:latin typeface="Arial" pitchFamily="34" charset="0"/>
                          <a:ea typeface="Times New Roman"/>
                          <a:cs typeface="Arial" pitchFamily="34" charset="0"/>
                        </a:rPr>
                        <a:t>Invitation letters and Terms of Reference for Steering Committee</a:t>
                      </a:r>
                      <a:endParaRPr lang="en-ZA" sz="1400" dirty="0" smtClean="0">
                        <a:effectLst/>
                        <a:latin typeface="Arial" pitchFamily="34" charset="0"/>
                        <a:ea typeface="Times New Roman"/>
                        <a:cs typeface="Arial" pitchFamily="34" charset="0"/>
                      </a:endParaRPr>
                    </a:p>
                    <a:p>
                      <a:pPr>
                        <a:lnSpc>
                          <a:spcPct val="115000"/>
                        </a:lnSpc>
                        <a:spcAft>
                          <a:spcPts val="1000"/>
                        </a:spcAft>
                      </a:pPr>
                      <a:r>
                        <a:rPr lang="en-ZA" sz="1100" dirty="0" smtClean="0">
                          <a:effectLst/>
                          <a:latin typeface="Arial" pitchFamily="34" charset="0"/>
                          <a:ea typeface="Times New Roman"/>
                          <a:cs typeface="Arial" pitchFamily="34" charset="0"/>
                        </a:rPr>
                        <a:t>Minutes of Steering Committee</a:t>
                      </a:r>
                      <a:r>
                        <a:rPr lang="en-ZA" sz="1100" baseline="0" dirty="0" smtClean="0">
                          <a:effectLst/>
                          <a:latin typeface="Arial" pitchFamily="34" charset="0"/>
                          <a:ea typeface="Times New Roman"/>
                          <a:cs typeface="Arial" pitchFamily="34" charset="0"/>
                        </a:rPr>
                        <a:t> meeting</a:t>
                      </a:r>
                      <a:r>
                        <a:rPr lang="en-ZA" sz="1100" dirty="0" smtClean="0">
                          <a:effectLst/>
                          <a:latin typeface="Arial" pitchFamily="34" charset="0"/>
                          <a:ea typeface="Times New Roman"/>
                          <a:cs typeface="Arial" pitchFamily="34" charset="0"/>
                        </a:rPr>
                        <a:t> and Attendance Register</a:t>
                      </a:r>
                      <a:endParaRPr lang="en-ZA" sz="11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5" name="Rectangle 1"/>
          <p:cNvSpPr>
            <a:spLocks noChangeArrowheads="1"/>
          </p:cNvSpPr>
          <p:nvPr/>
        </p:nvSpPr>
        <p:spPr bwMode="auto">
          <a:xfrm>
            <a:off x="930288" y="91705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594750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27</a:t>
            </a:fld>
            <a:endParaRPr lang="en-ZA" dirty="0">
              <a:solidFill>
                <a:prstClr val="black">
                  <a:tint val="75000"/>
                </a:prstClr>
              </a:solidFill>
            </a:endParaRPr>
          </a:p>
        </p:txBody>
      </p:sp>
      <p:sp>
        <p:nvSpPr>
          <p:cNvPr id="7" name="Title 1"/>
          <p:cNvSpPr>
            <a:spLocks noGrp="1"/>
          </p:cNvSpPr>
          <p:nvPr>
            <p:ph type="title"/>
          </p:nvPr>
        </p:nvSpPr>
        <p:spPr>
          <a:xfrm>
            <a:off x="182881" y="133008"/>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2800" b="1" dirty="0">
                <a:latin typeface="FunctionPro-BookOblique"/>
              </a:rPr>
              <a:t>Programme </a:t>
            </a:r>
            <a:r>
              <a:rPr lang="en-ZA" sz="2800" b="1" dirty="0" smtClean="0">
                <a:latin typeface="FunctionPro-BookOblique"/>
              </a:rPr>
              <a:t>3:  Quarter 1 Targets 2018/19 </a:t>
            </a:r>
            <a:r>
              <a:rPr kumimoji="0" lang="en-ZA" sz="3600" b="0" u="none" strike="noStrike" kern="0" cap="none" spc="0" normalizeH="0" baseline="0" noProof="0" dirty="0">
                <a:ln>
                  <a:noFill/>
                </a:ln>
                <a:effectLst/>
                <a:uLnTx/>
                <a:uFillTx/>
                <a:latin typeface="Arial" pitchFamily="34" charset="0"/>
                <a:cs typeface="Arial" pitchFamily="34" charset="0"/>
              </a:rPr>
              <a:t/>
            </a:r>
            <a:br>
              <a:rPr kumimoji="0" lang="en-ZA" sz="3600" b="0" u="none" strike="noStrike" kern="0" cap="none" spc="0" normalizeH="0" baseline="0" noProof="0" dirty="0">
                <a:ln>
                  <a:noFill/>
                </a:ln>
                <a:effectLst/>
                <a:uLnTx/>
                <a:uFillTx/>
                <a:latin typeface="Arial" pitchFamily="34" charset="0"/>
                <a:cs typeface="Arial" pitchFamily="34" charset="0"/>
              </a:rPr>
            </a:br>
            <a:endParaRPr kumimoji="0" lang="en-ZA" sz="3600" b="0" u="none" strike="noStrike" kern="0" cap="none" spc="0" normalizeH="0" baseline="0" noProof="0" dirty="0">
              <a:ln>
                <a:noFill/>
              </a:ln>
              <a:effectLst/>
              <a:uLnTx/>
              <a:uFillTx/>
              <a:latin typeface="Arial" pitchFamily="34" charset="0"/>
              <a:cs typeface="Arial" pitchFamily="34" charset="0"/>
            </a:endParaRPr>
          </a:p>
        </p:txBody>
      </p:sp>
      <p:sp>
        <p:nvSpPr>
          <p:cNvPr id="2" name="Date Placeholder 1"/>
          <p:cNvSpPr>
            <a:spLocks noGrp="1"/>
          </p:cNvSpPr>
          <p:nvPr>
            <p:ph type="dt" sz="half" idx="10"/>
          </p:nvPr>
        </p:nvSpPr>
        <p:spPr/>
        <p:txBody>
          <a:bodyPr/>
          <a:lstStyle/>
          <a:p>
            <a:fld id="{A540E806-7683-4773-8D96-263D5B2E4036}" type="datetime1">
              <a:rPr lang="en-ZA" smtClean="0">
                <a:solidFill>
                  <a:prstClr val="black">
                    <a:tint val="75000"/>
                  </a:prstClr>
                </a:solidFill>
              </a:rPr>
              <a:pPr/>
              <a:t>2018/08/22</a:t>
            </a:fld>
            <a:endParaRPr lang="en-ZA" dirty="0">
              <a:solidFill>
                <a:prstClr val="black">
                  <a:tint val="75000"/>
                </a:prstClr>
              </a:solidFill>
            </a:endParaRPr>
          </a:p>
        </p:txBody>
      </p:sp>
      <p:sp>
        <p:nvSpPr>
          <p:cNvPr id="6" name="Rectangle 1"/>
          <p:cNvSpPr>
            <a:spLocks noChangeArrowheads="1"/>
          </p:cNvSpPr>
          <p:nvPr/>
        </p:nvSpPr>
        <p:spPr bwMode="auto">
          <a:xfrm>
            <a:off x="1358913" y="9456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663929120"/>
              </p:ext>
            </p:extLst>
          </p:nvPr>
        </p:nvGraphicFramePr>
        <p:xfrm>
          <a:off x="368499" y="1101725"/>
          <a:ext cx="9212236" cy="5018024"/>
        </p:xfrm>
        <a:graphic>
          <a:graphicData uri="http://schemas.openxmlformats.org/drawingml/2006/table">
            <a:tbl>
              <a:tblPr firstRow="1" firstCol="1" bandRow="1"/>
              <a:tblGrid>
                <a:gridCol w="890671"/>
                <a:gridCol w="890671"/>
                <a:gridCol w="905560"/>
                <a:gridCol w="1830506"/>
                <a:gridCol w="504967"/>
                <a:gridCol w="409433"/>
                <a:gridCol w="1528549"/>
                <a:gridCol w="1296537"/>
                <a:gridCol w="955342"/>
              </a:tblGrid>
              <a:tr h="424205">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r>
                        <a:rPr lang="en-US" sz="1200" b="1" dirty="0">
                          <a:solidFill>
                            <a:schemeClr val="bg1"/>
                          </a:solidFill>
                          <a:effectLst/>
                          <a:latin typeface="Arial Narrow"/>
                          <a:ea typeface="Times New Roman"/>
                          <a:cs typeface="Arial"/>
                        </a:rPr>
                        <a:t>Annual Target </a:t>
                      </a:r>
                      <a:r>
                        <a:rPr lang="en-US" sz="1200" b="1" dirty="0" smtClean="0">
                          <a:solidFill>
                            <a:schemeClr val="bg1"/>
                          </a:solidFill>
                          <a:effectLst/>
                          <a:latin typeface="Arial Narrow"/>
                          <a:ea typeface="Times New Roman"/>
                          <a:cs typeface="Arial"/>
                        </a:rPr>
                        <a:t>2018/19</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Arial Narrow"/>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Arial Narrow"/>
                          <a:ea typeface="Calibri"/>
                          <a:cs typeface="Arial"/>
                        </a:rPr>
                        <a:t>Q1 Target as per APP</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Q1</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Calibri"/>
                        <a:ea typeface="Times New Roman"/>
                        <a:cs typeface="Times New Roman"/>
                      </a:endParaRPr>
                    </a:p>
                    <a:p>
                      <a:pPr>
                        <a:lnSpc>
                          <a:spcPct val="115000"/>
                        </a:lnSpc>
                        <a:spcAft>
                          <a:spcPts val="0"/>
                        </a:spcAft>
                      </a:pPr>
                      <a:r>
                        <a:rPr lang="en-ZA" sz="1200" b="1" dirty="0" smtClean="0">
                          <a:solidFill>
                            <a:schemeClr val="bg1"/>
                          </a:solidFill>
                          <a:effectLst/>
                          <a:latin typeface="Calibri"/>
                          <a:ea typeface="Times New Roman"/>
                          <a:cs typeface="Times New Roman"/>
                        </a:rPr>
                        <a:t>Reason for Deviation</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2735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dirty="0"/>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73302">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Narrow"/>
                          <a:ea typeface="Calibri"/>
                          <a:cs typeface="Arial"/>
                        </a:rPr>
                        <a:t>Sub-programme: Stakeholder Coordination and Outreach</a:t>
                      </a:r>
                      <a:endParaRPr kumimoji="0" lang="en-ZA" sz="14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906323">
                <a:tc>
                  <a:txBody>
                    <a:bodyPr/>
                    <a:lstStyle/>
                    <a:p>
                      <a:pPr>
                        <a:lnSpc>
                          <a:spcPct val="115000"/>
                        </a:lnSpc>
                        <a:spcAft>
                          <a:spcPts val="0"/>
                        </a:spcAft>
                      </a:pPr>
                      <a:r>
                        <a:rPr lang="en-ZA" sz="1000" dirty="0">
                          <a:effectLst/>
                          <a:latin typeface="Arial" pitchFamily="34" charset="0"/>
                          <a:ea typeface="Times New Roman"/>
                          <a:cs typeface="Arial" pitchFamily="34" charset="0"/>
                        </a:rPr>
                        <a:t>Number of public participation / outreach initiatives on women’ empowerment,</a:t>
                      </a:r>
                      <a:endParaRPr lang="en-ZA" sz="1100" dirty="0">
                        <a:effectLst/>
                        <a:latin typeface="Arial" pitchFamily="34" charset="0"/>
                        <a:ea typeface="Times New Roman"/>
                        <a:cs typeface="Arial" pitchFamily="34" charset="0"/>
                      </a:endParaRPr>
                    </a:p>
                    <a:p>
                      <a:pPr>
                        <a:lnSpc>
                          <a:spcPct val="115000"/>
                        </a:lnSpc>
                        <a:spcAft>
                          <a:spcPts val="1000"/>
                        </a:spcAft>
                      </a:pPr>
                      <a:r>
                        <a:rPr lang="en-ZA" sz="1000" dirty="0">
                          <a:effectLst/>
                          <a:latin typeface="Arial" pitchFamily="34" charset="0"/>
                          <a:ea typeface="Times New Roman"/>
                          <a:cs typeface="Arial" pitchFamily="34" charset="0"/>
                        </a:rPr>
                        <a:t>including girls and young women</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n-ZA" sz="1000" dirty="0">
                          <a:effectLst/>
                          <a:latin typeface="Arial" pitchFamily="34" charset="0"/>
                          <a:ea typeface="Times New Roman"/>
                          <a:cs typeface="Arial" pitchFamily="34" charset="0"/>
                        </a:rPr>
                        <a:t>10 public</a:t>
                      </a:r>
                      <a:endParaRPr lang="en-ZA" sz="1100" dirty="0">
                        <a:effectLst/>
                        <a:latin typeface="Arial" pitchFamily="34" charset="0"/>
                        <a:ea typeface="Times New Roman"/>
                        <a:cs typeface="Arial" pitchFamily="34" charset="0"/>
                      </a:endParaRPr>
                    </a:p>
                    <a:p>
                      <a:pPr>
                        <a:lnSpc>
                          <a:spcPct val="115000"/>
                        </a:lnSpc>
                        <a:spcAft>
                          <a:spcPts val="0"/>
                        </a:spcAft>
                      </a:pPr>
                      <a:r>
                        <a:rPr lang="en-ZA" sz="1000" dirty="0">
                          <a:effectLst/>
                          <a:latin typeface="Arial" pitchFamily="34" charset="0"/>
                          <a:ea typeface="Times New Roman"/>
                          <a:cs typeface="Arial" pitchFamily="34" charset="0"/>
                        </a:rPr>
                        <a:t>participation /</a:t>
                      </a:r>
                      <a:endParaRPr lang="en-ZA" sz="1100" dirty="0">
                        <a:effectLst/>
                        <a:latin typeface="Arial" pitchFamily="34" charset="0"/>
                        <a:ea typeface="Times New Roman"/>
                        <a:cs typeface="Arial" pitchFamily="34" charset="0"/>
                      </a:endParaRPr>
                    </a:p>
                    <a:p>
                      <a:pPr>
                        <a:lnSpc>
                          <a:spcPct val="115000"/>
                        </a:lnSpc>
                        <a:spcAft>
                          <a:spcPts val="0"/>
                        </a:spcAft>
                      </a:pPr>
                      <a:r>
                        <a:rPr lang="en-ZA" sz="1000" dirty="0">
                          <a:effectLst/>
                          <a:latin typeface="Arial" pitchFamily="34" charset="0"/>
                          <a:ea typeface="Times New Roman"/>
                          <a:cs typeface="Arial" pitchFamily="34" charset="0"/>
                        </a:rPr>
                        <a:t>outreach Initiatives</a:t>
                      </a:r>
                      <a:endParaRPr lang="en-ZA" sz="1100" dirty="0">
                        <a:effectLst/>
                        <a:latin typeface="Arial" pitchFamily="34" charset="0"/>
                        <a:ea typeface="Times New Roman"/>
                        <a:cs typeface="Arial" pitchFamily="34" charset="0"/>
                      </a:endParaRPr>
                    </a:p>
                    <a:p>
                      <a:pPr>
                        <a:lnSpc>
                          <a:spcPct val="115000"/>
                        </a:lnSpc>
                        <a:spcAft>
                          <a:spcPts val="0"/>
                        </a:spcAft>
                      </a:pPr>
                      <a:r>
                        <a:rPr lang="en-ZA" sz="1000" dirty="0">
                          <a:effectLst/>
                          <a:latin typeface="Arial" pitchFamily="34" charset="0"/>
                          <a:ea typeface="Times New Roman"/>
                          <a:cs typeface="Arial" pitchFamily="34" charset="0"/>
                        </a:rPr>
                        <a:t>on women’s</a:t>
                      </a:r>
                      <a:endParaRPr lang="en-ZA" sz="1100" dirty="0">
                        <a:effectLst/>
                        <a:latin typeface="Arial" pitchFamily="34" charset="0"/>
                        <a:ea typeface="Times New Roman"/>
                        <a:cs typeface="Arial" pitchFamily="34" charset="0"/>
                      </a:endParaRPr>
                    </a:p>
                    <a:p>
                      <a:pPr>
                        <a:lnSpc>
                          <a:spcPct val="115000"/>
                        </a:lnSpc>
                        <a:spcAft>
                          <a:spcPts val="0"/>
                        </a:spcAft>
                      </a:pPr>
                      <a:r>
                        <a:rPr lang="en-ZA" sz="1000" dirty="0">
                          <a:effectLst/>
                          <a:latin typeface="Arial" pitchFamily="34" charset="0"/>
                          <a:ea typeface="Times New Roman"/>
                          <a:cs typeface="Arial" pitchFamily="34" charset="0"/>
                        </a:rPr>
                        <a:t>empowerment</a:t>
                      </a:r>
                      <a:endParaRPr lang="en-ZA" sz="1100" dirty="0">
                        <a:effectLst/>
                        <a:latin typeface="Arial" pitchFamily="34" charset="0"/>
                        <a:ea typeface="Times New Roman"/>
                        <a:cs typeface="Arial" pitchFamily="34" charset="0"/>
                      </a:endParaRPr>
                    </a:p>
                    <a:p>
                      <a:pPr>
                        <a:lnSpc>
                          <a:spcPct val="115000"/>
                        </a:lnSpc>
                        <a:spcAft>
                          <a:spcPts val="0"/>
                        </a:spcAft>
                      </a:pPr>
                      <a:r>
                        <a:rPr lang="en-ZA" sz="1000" dirty="0">
                          <a:effectLst/>
                          <a:latin typeface="Arial" pitchFamily="34" charset="0"/>
                          <a:ea typeface="Times New Roman"/>
                          <a:cs typeface="Arial" pitchFamily="34" charset="0"/>
                        </a:rPr>
                        <a:t>conducted (including young women)</a:t>
                      </a:r>
                      <a:endParaRPr lang="en-ZA" sz="1100" dirty="0">
                        <a:effectLst/>
                        <a:latin typeface="Arial" pitchFamily="34" charset="0"/>
                        <a:ea typeface="Times New Roman"/>
                        <a:cs typeface="Arial" pitchFamily="34" charset="0"/>
                      </a:endParaRPr>
                    </a:p>
                    <a:p>
                      <a:pPr>
                        <a:lnSpc>
                          <a:spcPct val="115000"/>
                        </a:lnSpc>
                        <a:spcAft>
                          <a:spcPts val="1000"/>
                        </a:spcAft>
                      </a:pPr>
                      <a:r>
                        <a:rPr lang="en-ZA" sz="1000" dirty="0">
                          <a:effectLst/>
                          <a:latin typeface="Arial" pitchFamily="34" charset="0"/>
                          <a:ea typeface="Calibri"/>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pitchFamily="34" charset="0"/>
                          <a:ea typeface="Calibri"/>
                          <a:cs typeface="Arial" pitchFamily="34" charset="0"/>
                        </a:rPr>
                        <a:t>3 public participation outreach initiatives on socio economic empowerment including young women</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CSW report-back and engagement with stakeholders held in Cape Town on 16 and 17 May 2018</a:t>
                      </a:r>
                      <a:endParaRPr lang="en-ZA" sz="1100" dirty="0" smtClean="0">
                        <a:effectLst/>
                        <a:latin typeface="Arial" pitchFamily="34" charset="0"/>
                        <a:ea typeface="Times New Roman"/>
                        <a:cs typeface="Arial" pitchFamily="34" charset="0"/>
                      </a:endParaRPr>
                    </a:p>
                    <a:p>
                      <a:pPr>
                        <a:lnSpc>
                          <a:spcPct val="115000"/>
                        </a:lnSpc>
                        <a:spcAft>
                          <a:spcPts val="1000"/>
                        </a:spcAft>
                      </a:pPr>
                      <a:r>
                        <a:rPr lang="en-ZA" sz="1000" dirty="0" smtClean="0">
                          <a:effectLst/>
                          <a:latin typeface="Arial" pitchFamily="34" charset="0"/>
                          <a:ea typeface="Times New Roman"/>
                          <a:cs typeface="Arial" pitchFamily="34" charset="0"/>
                        </a:rPr>
                        <a:t>Take-a-girl-child-to-work activity held in parliament on 25 May 2018.</a:t>
                      </a:r>
                      <a:endParaRPr lang="en-ZA" sz="1100" dirty="0" smtClean="0">
                        <a:effectLst/>
                        <a:latin typeface="Arial" pitchFamily="34" charset="0"/>
                        <a:ea typeface="Times New Roman"/>
                        <a:cs typeface="Arial" pitchFamily="34" charset="0"/>
                      </a:endParaRPr>
                    </a:p>
                    <a:p>
                      <a:pPr>
                        <a:lnSpc>
                          <a:spcPct val="115000"/>
                        </a:lnSpc>
                        <a:spcAft>
                          <a:spcPts val="1000"/>
                        </a:spcAft>
                      </a:pPr>
                      <a:r>
                        <a:rPr lang="en-ZA" sz="1000" dirty="0" smtClean="0">
                          <a:effectLst/>
                          <a:latin typeface="Arial" pitchFamily="34" charset="0"/>
                          <a:ea typeface="Times New Roman"/>
                          <a:cs typeface="Arial" pitchFamily="34" charset="0"/>
                        </a:rPr>
                        <a:t>Young women’s &amp; girls dialogue held on the following dates:</a:t>
                      </a:r>
                      <a:endParaRPr lang="en-ZA" sz="1100" dirty="0" smtClean="0">
                        <a:effectLst/>
                        <a:latin typeface="Arial" pitchFamily="34" charset="0"/>
                        <a:ea typeface="Times New Roman"/>
                        <a:cs typeface="Arial" pitchFamily="34" charset="0"/>
                      </a:endParaRPr>
                    </a:p>
                    <a:p>
                      <a:pPr>
                        <a:lnSpc>
                          <a:spcPct val="115000"/>
                        </a:lnSpc>
                        <a:spcAft>
                          <a:spcPts val="1000"/>
                        </a:spcAft>
                      </a:pPr>
                      <a:r>
                        <a:rPr lang="en-ZA" sz="1000" dirty="0" smtClean="0">
                          <a:effectLst/>
                          <a:latin typeface="Arial" pitchFamily="34" charset="0"/>
                          <a:ea typeface="Times New Roman"/>
                          <a:cs typeface="Arial" pitchFamily="34" charset="0"/>
                        </a:rPr>
                        <a:t>12 June 2018 in Diepsloot: (Young women in urban area and informal settlement)</a:t>
                      </a:r>
                      <a:endParaRPr lang="en-ZA" sz="1100" dirty="0" smtClean="0">
                        <a:effectLst/>
                        <a:latin typeface="Arial" pitchFamily="34" charset="0"/>
                        <a:ea typeface="Times New Roman"/>
                        <a:cs typeface="Arial" pitchFamily="34" charset="0"/>
                      </a:endParaRPr>
                    </a:p>
                    <a:p>
                      <a:pPr>
                        <a:lnSpc>
                          <a:spcPct val="115000"/>
                        </a:lnSpc>
                        <a:spcAft>
                          <a:spcPts val="1000"/>
                        </a:spcAft>
                      </a:pPr>
                      <a:r>
                        <a:rPr lang="en-ZA" sz="1000" dirty="0" smtClean="0">
                          <a:effectLst/>
                          <a:latin typeface="Arial" pitchFamily="34" charset="0"/>
                          <a:ea typeface="Times New Roman"/>
                          <a:cs typeface="Arial" pitchFamily="34" charset="0"/>
                        </a:rPr>
                        <a:t>26 June 2018 in Bergville, KZN</a:t>
                      </a:r>
                      <a:endParaRPr lang="en-ZA" sz="1100" dirty="0" smtClean="0">
                        <a:effectLst/>
                        <a:latin typeface="Arial" pitchFamily="34" charset="0"/>
                        <a:ea typeface="Times New Roman"/>
                        <a:cs typeface="Arial" pitchFamily="34" charset="0"/>
                      </a:endParaRPr>
                    </a:p>
                    <a:p>
                      <a:r>
                        <a:rPr lang="en-ZA" sz="1000" dirty="0" smtClean="0">
                          <a:effectLst/>
                          <a:latin typeface="Arial" pitchFamily="34" charset="0"/>
                          <a:ea typeface="Times New Roman"/>
                          <a:cs typeface="Arial" pitchFamily="34" charset="0"/>
                        </a:rPr>
                        <a:t>Dialogue with young women &amp; girls living in rural areas, multi sectors</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ZA" sz="1000" dirty="0" smtClean="0">
                          <a:latin typeface="Arial" pitchFamily="34" charset="0"/>
                          <a:cs typeface="Arial" pitchFamily="34" charset="0"/>
                        </a:rPr>
                        <a:t>Achieved</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algn="l">
                        <a:lnSpc>
                          <a:spcPct val="115000"/>
                        </a:lnSpc>
                        <a:spcAft>
                          <a:spcPts val="0"/>
                        </a:spcAft>
                        <a:tabLst>
                          <a:tab pos="595630" algn="l"/>
                        </a:tabLst>
                      </a:pPr>
                      <a:r>
                        <a:rPr lang="en-ZA" sz="1100" dirty="0" smtClean="0">
                          <a:effectLst/>
                          <a:latin typeface="Arial" pitchFamily="34" charset="0"/>
                          <a:ea typeface="Times New Roman"/>
                          <a:cs typeface="Arial" pitchFamily="34" charset="0"/>
                        </a:rPr>
                        <a:t>2 over achievement</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ZA" sz="1100" dirty="0" smtClean="0">
                          <a:effectLst/>
                          <a:latin typeface="Arial" pitchFamily="34" charset="0"/>
                          <a:ea typeface="Calibri"/>
                          <a:cs typeface="Arial" pitchFamily="34" charset="0"/>
                        </a:rPr>
                        <a:t>N/A</a:t>
                      </a:r>
                      <a:endParaRPr lang="en-ZA" sz="11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1000"/>
                        </a:spcAft>
                      </a:pPr>
                      <a:r>
                        <a:rPr lang="en-ZA" sz="1100" dirty="0" smtClean="0">
                          <a:effectLst/>
                          <a:latin typeface="Arial" pitchFamily="34" charset="0"/>
                          <a:ea typeface="Times New Roman"/>
                          <a:cs typeface="Arial" pitchFamily="34" charset="0"/>
                        </a:rPr>
                        <a:t>Report </a:t>
                      </a:r>
                      <a:endParaRPr lang="en-ZA" sz="1400" dirty="0" smtClean="0">
                        <a:effectLst/>
                        <a:latin typeface="Arial" pitchFamily="34" charset="0"/>
                        <a:ea typeface="Times New Roman"/>
                        <a:cs typeface="Arial" pitchFamily="34" charset="0"/>
                      </a:endParaRPr>
                    </a:p>
                    <a:p>
                      <a:pPr>
                        <a:lnSpc>
                          <a:spcPct val="115000"/>
                        </a:lnSpc>
                        <a:spcAft>
                          <a:spcPts val="1000"/>
                        </a:spcAft>
                      </a:pPr>
                      <a:r>
                        <a:rPr lang="en-ZA" sz="1100" dirty="0" smtClean="0">
                          <a:effectLst/>
                          <a:latin typeface="Arial" pitchFamily="34" charset="0"/>
                          <a:ea typeface="Times New Roman"/>
                          <a:cs typeface="Arial" pitchFamily="34" charset="0"/>
                        </a:rPr>
                        <a:t>Agenda</a:t>
                      </a:r>
                      <a:endParaRPr lang="en-ZA" sz="1400" dirty="0" smtClean="0">
                        <a:effectLst/>
                        <a:latin typeface="Arial" pitchFamily="34" charset="0"/>
                        <a:ea typeface="Times New Roman"/>
                        <a:cs typeface="Arial" pitchFamily="34" charset="0"/>
                      </a:endParaRPr>
                    </a:p>
                    <a:p>
                      <a:pPr>
                        <a:lnSpc>
                          <a:spcPct val="115000"/>
                        </a:lnSpc>
                        <a:spcAft>
                          <a:spcPts val="1000"/>
                        </a:spcAft>
                      </a:pPr>
                      <a:r>
                        <a:rPr lang="en-ZA" sz="1100" dirty="0" smtClean="0">
                          <a:effectLst/>
                          <a:latin typeface="Arial" pitchFamily="34" charset="0"/>
                          <a:ea typeface="Times New Roman"/>
                          <a:cs typeface="Arial" pitchFamily="34" charset="0"/>
                        </a:rPr>
                        <a:t>Attendance Register</a:t>
                      </a:r>
                      <a:endParaRPr lang="en-ZA" sz="1400" dirty="0" smtClean="0">
                        <a:effectLst/>
                        <a:latin typeface="Arial" pitchFamily="34" charset="0"/>
                        <a:ea typeface="Times New Roman"/>
                        <a:cs typeface="Arial" pitchFamily="34" charset="0"/>
                      </a:endParaRPr>
                    </a:p>
                    <a:p>
                      <a:pPr algn="just">
                        <a:lnSpc>
                          <a:spcPct val="115000"/>
                        </a:lnSpc>
                        <a:spcAft>
                          <a:spcPts val="0"/>
                        </a:spcAft>
                      </a:pPr>
                      <a:r>
                        <a:rPr lang="en-ZA" sz="1100" dirty="0" smtClean="0">
                          <a:effectLst/>
                          <a:latin typeface="Arial" pitchFamily="34" charset="0"/>
                          <a:ea typeface="Times New Roman"/>
                          <a:cs typeface="Arial" pitchFamily="34" charset="0"/>
                        </a:rPr>
                        <a:t>Approved Submission </a:t>
                      </a:r>
                      <a:endParaRPr lang="en-ZA" sz="1400" dirty="0" smtClean="0">
                        <a:effectLst/>
                        <a:latin typeface="Arial" pitchFamily="34" charset="0"/>
                        <a:ea typeface="Times New Roman"/>
                        <a:cs typeface="Arial" pitchFamily="34" charset="0"/>
                      </a:endParaRPr>
                    </a:p>
                    <a:p>
                      <a:pPr algn="just">
                        <a:lnSpc>
                          <a:spcPct val="115000"/>
                        </a:lnSpc>
                        <a:spcAft>
                          <a:spcPts val="0"/>
                        </a:spcAft>
                      </a:pPr>
                      <a:r>
                        <a:rPr lang="en-ZA" sz="1100" dirty="0" smtClean="0">
                          <a:effectLst/>
                          <a:latin typeface="Arial" pitchFamily="34" charset="0"/>
                          <a:ea typeface="Times New Roman"/>
                          <a:cs typeface="Arial" pitchFamily="34" charset="0"/>
                        </a:rPr>
                        <a:t>Draft report</a:t>
                      </a:r>
                      <a:endParaRPr lang="en-ZA" sz="1400" dirty="0" smtClean="0">
                        <a:effectLst/>
                        <a:latin typeface="Arial" pitchFamily="34" charset="0"/>
                        <a:ea typeface="Times New Roman"/>
                        <a:cs typeface="Arial" pitchFamily="34" charset="0"/>
                      </a:endParaRPr>
                    </a:p>
                    <a:p>
                      <a:pPr algn="just">
                        <a:lnSpc>
                          <a:spcPct val="115000"/>
                        </a:lnSpc>
                        <a:spcAft>
                          <a:spcPts val="0"/>
                        </a:spcAft>
                      </a:pPr>
                      <a:r>
                        <a:rPr lang="en-ZA" sz="1100" dirty="0" smtClean="0">
                          <a:effectLst/>
                          <a:latin typeface="Arial" pitchFamily="34" charset="0"/>
                          <a:ea typeface="Times New Roman"/>
                          <a:cs typeface="Arial" pitchFamily="34" charset="0"/>
                        </a:rPr>
                        <a:t>Agenda</a:t>
                      </a:r>
                      <a:endParaRPr lang="en-ZA" sz="1400" dirty="0" smtClean="0">
                        <a:effectLst/>
                        <a:latin typeface="Arial" pitchFamily="34" charset="0"/>
                        <a:ea typeface="Times New Roman"/>
                        <a:cs typeface="Arial" pitchFamily="34" charset="0"/>
                      </a:endParaRPr>
                    </a:p>
                    <a:p>
                      <a:pPr algn="just">
                        <a:lnSpc>
                          <a:spcPct val="115000"/>
                        </a:lnSpc>
                        <a:spcAft>
                          <a:spcPts val="0"/>
                        </a:spcAft>
                      </a:pPr>
                      <a:r>
                        <a:rPr lang="en-ZA" sz="1100" dirty="0" smtClean="0">
                          <a:effectLst/>
                          <a:latin typeface="Arial" pitchFamily="34" charset="0"/>
                          <a:ea typeface="Times New Roman"/>
                          <a:cs typeface="Arial" pitchFamily="34" charset="0"/>
                        </a:rPr>
                        <a:t>Participants list</a:t>
                      </a:r>
                      <a:endParaRPr lang="en-ZA" sz="1400" dirty="0" smtClean="0">
                        <a:effectLst/>
                        <a:latin typeface="Arial" pitchFamily="34" charset="0"/>
                        <a:ea typeface="Times New Roman"/>
                        <a:cs typeface="Arial" pitchFamily="34" charset="0"/>
                      </a:endParaRPr>
                    </a:p>
                    <a:p>
                      <a:pPr>
                        <a:lnSpc>
                          <a:spcPct val="115000"/>
                        </a:lnSpc>
                        <a:spcAft>
                          <a:spcPts val="1000"/>
                        </a:spcAft>
                      </a:pPr>
                      <a:r>
                        <a:rPr lang="en-ZA" sz="1100" dirty="0" smtClean="0">
                          <a:effectLst/>
                          <a:latin typeface="Arial" pitchFamily="34" charset="0"/>
                          <a:ea typeface="Times New Roman"/>
                          <a:cs typeface="Arial" pitchFamily="34" charset="0"/>
                        </a:rPr>
                        <a:t>Concept document</a:t>
                      </a:r>
                      <a:endParaRPr lang="en-ZA" sz="1400" dirty="0" smtClean="0">
                        <a:effectLst/>
                        <a:latin typeface="Arial" pitchFamily="34" charset="0"/>
                        <a:ea typeface="Times New Roman"/>
                        <a:cs typeface="Arial" pitchFamily="34" charset="0"/>
                      </a:endParaRPr>
                    </a:p>
                    <a:p>
                      <a:r>
                        <a:rPr lang="en-ZA" sz="1100" dirty="0" smtClean="0">
                          <a:effectLst/>
                          <a:latin typeface="Arial" pitchFamily="34" charset="0"/>
                          <a:ea typeface="Times New Roman"/>
                          <a:cs typeface="Arial" pitchFamily="34" charset="0"/>
                        </a:rPr>
                        <a:t>Attendance </a:t>
                      </a:r>
                      <a:endParaRPr lang="en-ZA" sz="1100" dirty="0" smtClean="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5" name="Rectangle 1"/>
          <p:cNvSpPr>
            <a:spLocks noChangeArrowheads="1"/>
          </p:cNvSpPr>
          <p:nvPr/>
        </p:nvSpPr>
        <p:spPr bwMode="auto">
          <a:xfrm>
            <a:off x="930288" y="91705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23407190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28</a:t>
            </a:fld>
            <a:endParaRPr lang="en-ZA" dirty="0">
              <a:solidFill>
                <a:prstClr val="black">
                  <a:tint val="75000"/>
                </a:prstClr>
              </a:solidFill>
            </a:endParaRPr>
          </a:p>
        </p:txBody>
      </p:sp>
      <p:sp>
        <p:nvSpPr>
          <p:cNvPr id="7" name="Title 1"/>
          <p:cNvSpPr>
            <a:spLocks noGrp="1"/>
          </p:cNvSpPr>
          <p:nvPr>
            <p:ph type="title"/>
          </p:nvPr>
        </p:nvSpPr>
        <p:spPr>
          <a:xfrm>
            <a:off x="182881" y="133008"/>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2800" b="1" dirty="0">
                <a:latin typeface="FunctionPro-BookOblique"/>
              </a:rPr>
              <a:t>Programme </a:t>
            </a:r>
            <a:r>
              <a:rPr lang="en-ZA" sz="2800" b="1" dirty="0" smtClean="0">
                <a:latin typeface="FunctionPro-BookOblique"/>
              </a:rPr>
              <a:t>3:  Quarter 1 Targets 2018/19 </a:t>
            </a:r>
            <a:r>
              <a:rPr kumimoji="0" lang="en-ZA" sz="3600" b="0" u="none" strike="noStrike" kern="0" cap="none" spc="0" normalizeH="0" baseline="0" noProof="0" dirty="0">
                <a:ln>
                  <a:noFill/>
                </a:ln>
                <a:effectLst/>
                <a:uLnTx/>
                <a:uFillTx/>
                <a:latin typeface="Arial" pitchFamily="34" charset="0"/>
                <a:cs typeface="Arial" pitchFamily="34" charset="0"/>
              </a:rPr>
              <a:t/>
            </a:r>
            <a:br>
              <a:rPr kumimoji="0" lang="en-ZA" sz="3600" b="0" u="none" strike="noStrike" kern="0" cap="none" spc="0" normalizeH="0" baseline="0" noProof="0" dirty="0">
                <a:ln>
                  <a:noFill/>
                </a:ln>
                <a:effectLst/>
                <a:uLnTx/>
                <a:uFillTx/>
                <a:latin typeface="Arial" pitchFamily="34" charset="0"/>
                <a:cs typeface="Arial" pitchFamily="34" charset="0"/>
              </a:rPr>
            </a:br>
            <a:endParaRPr kumimoji="0" lang="en-ZA" sz="3600" b="0" u="none" strike="noStrike" kern="0" cap="none" spc="0" normalizeH="0" baseline="0" noProof="0" dirty="0">
              <a:ln>
                <a:noFill/>
              </a:ln>
              <a:effectLst/>
              <a:uLnTx/>
              <a:uFillTx/>
              <a:latin typeface="Arial" pitchFamily="34" charset="0"/>
              <a:cs typeface="Arial" pitchFamily="34" charset="0"/>
            </a:endParaRPr>
          </a:p>
        </p:txBody>
      </p:sp>
      <p:sp>
        <p:nvSpPr>
          <p:cNvPr id="2" name="Date Placeholder 1"/>
          <p:cNvSpPr>
            <a:spLocks noGrp="1"/>
          </p:cNvSpPr>
          <p:nvPr>
            <p:ph type="dt" sz="half" idx="10"/>
          </p:nvPr>
        </p:nvSpPr>
        <p:spPr/>
        <p:txBody>
          <a:bodyPr/>
          <a:lstStyle/>
          <a:p>
            <a:fld id="{A540E806-7683-4773-8D96-263D5B2E4036}" type="datetime1">
              <a:rPr lang="en-ZA" smtClean="0">
                <a:solidFill>
                  <a:prstClr val="black">
                    <a:tint val="75000"/>
                  </a:prstClr>
                </a:solidFill>
              </a:rPr>
              <a:pPr/>
              <a:t>2018/08/22</a:t>
            </a:fld>
            <a:endParaRPr lang="en-ZA" dirty="0">
              <a:solidFill>
                <a:prstClr val="black">
                  <a:tint val="75000"/>
                </a:prstClr>
              </a:solidFill>
            </a:endParaRPr>
          </a:p>
        </p:txBody>
      </p:sp>
      <p:sp>
        <p:nvSpPr>
          <p:cNvPr id="6" name="Rectangle 1"/>
          <p:cNvSpPr>
            <a:spLocks noChangeArrowheads="1"/>
          </p:cNvSpPr>
          <p:nvPr/>
        </p:nvSpPr>
        <p:spPr bwMode="auto">
          <a:xfrm>
            <a:off x="1358913" y="9456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715245046"/>
              </p:ext>
            </p:extLst>
          </p:nvPr>
        </p:nvGraphicFramePr>
        <p:xfrm>
          <a:off x="354853" y="872332"/>
          <a:ext cx="9212236" cy="5109570"/>
        </p:xfrm>
        <a:graphic>
          <a:graphicData uri="http://schemas.openxmlformats.org/drawingml/2006/table">
            <a:tbl>
              <a:tblPr firstRow="1" firstCol="1" bandRow="1"/>
              <a:tblGrid>
                <a:gridCol w="890671"/>
                <a:gridCol w="890671"/>
                <a:gridCol w="905560"/>
                <a:gridCol w="1830506"/>
                <a:gridCol w="504967"/>
                <a:gridCol w="409433"/>
                <a:gridCol w="1528549"/>
                <a:gridCol w="1296537"/>
                <a:gridCol w="955342"/>
              </a:tblGrid>
              <a:tr h="424205">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r>
                        <a:rPr lang="en-US" sz="1200" b="1" dirty="0">
                          <a:solidFill>
                            <a:schemeClr val="bg1"/>
                          </a:solidFill>
                          <a:effectLst/>
                          <a:latin typeface="Arial Narrow"/>
                          <a:ea typeface="Times New Roman"/>
                          <a:cs typeface="Arial"/>
                        </a:rPr>
                        <a:t>Annual Target </a:t>
                      </a:r>
                      <a:r>
                        <a:rPr lang="en-US" sz="1200" b="1" dirty="0" smtClean="0">
                          <a:solidFill>
                            <a:schemeClr val="bg1"/>
                          </a:solidFill>
                          <a:effectLst/>
                          <a:latin typeface="Arial Narrow"/>
                          <a:ea typeface="Times New Roman"/>
                          <a:cs typeface="Arial"/>
                        </a:rPr>
                        <a:t>2018/19</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Arial Narrow"/>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Arial Narrow"/>
                          <a:ea typeface="Calibri"/>
                          <a:cs typeface="Arial"/>
                        </a:rPr>
                        <a:t>Q1 Target as per APP</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Q1</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Calibri"/>
                        <a:ea typeface="Times New Roman"/>
                        <a:cs typeface="Times New Roman"/>
                      </a:endParaRPr>
                    </a:p>
                    <a:p>
                      <a:pPr>
                        <a:lnSpc>
                          <a:spcPct val="115000"/>
                        </a:lnSpc>
                        <a:spcAft>
                          <a:spcPts val="0"/>
                        </a:spcAft>
                      </a:pPr>
                      <a:r>
                        <a:rPr lang="en-ZA" sz="1200" b="1" dirty="0" smtClean="0">
                          <a:solidFill>
                            <a:schemeClr val="bg1"/>
                          </a:solidFill>
                          <a:effectLst/>
                          <a:latin typeface="Calibri"/>
                          <a:ea typeface="Times New Roman"/>
                          <a:cs typeface="Times New Roman"/>
                        </a:rPr>
                        <a:t>Reason for Deviation</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2735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dirty="0"/>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73302">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Narrow"/>
                          <a:ea typeface="Calibri"/>
                          <a:cs typeface="Arial"/>
                        </a:rPr>
                        <a:t>Sub-programme: Stakeholder Coordination and Outreach</a:t>
                      </a:r>
                      <a:endParaRPr kumimoji="0" lang="en-ZA" sz="14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906323">
                <a:tc>
                  <a:txBody>
                    <a:bodyPr/>
                    <a:lstStyle/>
                    <a:p>
                      <a:pPr>
                        <a:lnSpc>
                          <a:spcPct val="115000"/>
                        </a:lnSpc>
                        <a:spcAft>
                          <a:spcPts val="1000"/>
                        </a:spcAft>
                      </a:pPr>
                      <a:r>
                        <a:rPr lang="en-ZA" sz="1000" b="1" dirty="0">
                          <a:effectLst/>
                          <a:latin typeface="Arial" pitchFamily="34" charset="0"/>
                          <a:ea typeface="Times New Roman"/>
                          <a:cs typeface="Arial" pitchFamily="34" charset="0"/>
                        </a:rPr>
                        <a:t>Number of community mobilisation initiatives conducted on socio-economic issues affecting women</a:t>
                      </a:r>
                      <a:endParaRPr lang="en-ZA" sz="11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n-ZA" sz="1000" dirty="0">
                          <a:effectLst/>
                          <a:latin typeface="Arial" pitchFamily="34" charset="0"/>
                          <a:ea typeface="Times New Roman"/>
                          <a:cs typeface="Arial" pitchFamily="34" charset="0"/>
                        </a:rPr>
                        <a:t>4 Community</a:t>
                      </a:r>
                      <a:endParaRPr lang="en-ZA" sz="1100" dirty="0">
                        <a:effectLst/>
                        <a:latin typeface="Arial" pitchFamily="34" charset="0"/>
                        <a:ea typeface="Times New Roman"/>
                        <a:cs typeface="Arial" pitchFamily="34" charset="0"/>
                      </a:endParaRPr>
                    </a:p>
                    <a:p>
                      <a:pPr>
                        <a:lnSpc>
                          <a:spcPct val="115000"/>
                        </a:lnSpc>
                        <a:spcAft>
                          <a:spcPts val="0"/>
                        </a:spcAft>
                      </a:pPr>
                      <a:r>
                        <a:rPr lang="en-ZA" sz="1000" dirty="0">
                          <a:effectLst/>
                          <a:latin typeface="Arial" pitchFamily="34" charset="0"/>
                          <a:ea typeface="Times New Roman"/>
                          <a:cs typeface="Arial" pitchFamily="34" charset="0"/>
                        </a:rPr>
                        <a:t>mobilisation</a:t>
                      </a:r>
                      <a:endParaRPr lang="en-ZA" sz="1100" dirty="0">
                        <a:effectLst/>
                        <a:latin typeface="Arial" pitchFamily="34" charset="0"/>
                        <a:ea typeface="Times New Roman"/>
                        <a:cs typeface="Arial" pitchFamily="34" charset="0"/>
                      </a:endParaRPr>
                    </a:p>
                    <a:p>
                      <a:pPr>
                        <a:lnSpc>
                          <a:spcPct val="115000"/>
                        </a:lnSpc>
                        <a:spcAft>
                          <a:spcPts val="0"/>
                        </a:spcAft>
                      </a:pPr>
                      <a:r>
                        <a:rPr lang="en-ZA" sz="1000" dirty="0">
                          <a:effectLst/>
                          <a:latin typeface="Arial" pitchFamily="34" charset="0"/>
                          <a:ea typeface="Times New Roman"/>
                          <a:cs typeface="Arial" pitchFamily="34" charset="0"/>
                        </a:rPr>
                        <a:t>initiatives</a:t>
                      </a:r>
                      <a:endParaRPr lang="en-ZA" sz="1100" dirty="0">
                        <a:effectLst/>
                        <a:latin typeface="Arial" pitchFamily="34" charset="0"/>
                        <a:ea typeface="Times New Roman"/>
                        <a:cs typeface="Arial" pitchFamily="34" charset="0"/>
                      </a:endParaRPr>
                    </a:p>
                    <a:p>
                      <a:pPr>
                        <a:lnSpc>
                          <a:spcPct val="115000"/>
                        </a:lnSpc>
                        <a:spcAft>
                          <a:spcPts val="0"/>
                        </a:spcAft>
                      </a:pPr>
                      <a:r>
                        <a:rPr lang="en-ZA" sz="1000" dirty="0">
                          <a:effectLst/>
                          <a:latin typeface="Arial" pitchFamily="34" charset="0"/>
                          <a:ea typeface="Times New Roman"/>
                          <a:cs typeface="Arial" pitchFamily="34" charset="0"/>
                        </a:rPr>
                        <a:t>conducted on</a:t>
                      </a:r>
                      <a:endParaRPr lang="en-ZA" sz="1100" dirty="0">
                        <a:effectLst/>
                        <a:latin typeface="Arial" pitchFamily="34" charset="0"/>
                        <a:ea typeface="Times New Roman"/>
                        <a:cs typeface="Arial" pitchFamily="34" charset="0"/>
                      </a:endParaRPr>
                    </a:p>
                    <a:p>
                      <a:pPr>
                        <a:lnSpc>
                          <a:spcPct val="115000"/>
                        </a:lnSpc>
                        <a:spcAft>
                          <a:spcPts val="0"/>
                        </a:spcAft>
                      </a:pPr>
                      <a:r>
                        <a:rPr lang="en-ZA" sz="1000" dirty="0">
                          <a:effectLst/>
                          <a:latin typeface="Arial" pitchFamily="34" charset="0"/>
                          <a:ea typeface="Times New Roman"/>
                          <a:cs typeface="Arial" pitchFamily="34" charset="0"/>
                        </a:rPr>
                        <a:t>socio-economic</a:t>
                      </a:r>
                      <a:endParaRPr lang="en-ZA" sz="1100" dirty="0">
                        <a:effectLst/>
                        <a:latin typeface="Arial" pitchFamily="34" charset="0"/>
                        <a:ea typeface="Times New Roman"/>
                        <a:cs typeface="Arial" pitchFamily="34" charset="0"/>
                      </a:endParaRPr>
                    </a:p>
                    <a:p>
                      <a:pPr>
                        <a:lnSpc>
                          <a:spcPct val="115000"/>
                        </a:lnSpc>
                        <a:spcAft>
                          <a:spcPts val="0"/>
                        </a:spcAft>
                      </a:pPr>
                      <a:r>
                        <a:rPr lang="en-ZA" sz="1000" dirty="0">
                          <a:effectLst/>
                          <a:latin typeface="Arial" pitchFamily="34" charset="0"/>
                          <a:ea typeface="Times New Roman"/>
                          <a:cs typeface="Arial" pitchFamily="34" charset="0"/>
                        </a:rPr>
                        <a:t>issues affecting</a:t>
                      </a:r>
                      <a:endParaRPr lang="en-ZA" sz="1100" dirty="0">
                        <a:effectLst/>
                        <a:latin typeface="Arial" pitchFamily="34" charset="0"/>
                        <a:ea typeface="Times New Roman"/>
                        <a:cs typeface="Arial" pitchFamily="34" charset="0"/>
                      </a:endParaRPr>
                    </a:p>
                    <a:p>
                      <a:pPr>
                        <a:lnSpc>
                          <a:spcPct val="115000"/>
                        </a:lnSpc>
                        <a:spcAft>
                          <a:spcPts val="0"/>
                        </a:spcAft>
                      </a:pPr>
                      <a:r>
                        <a:rPr lang="en-ZA" sz="1000" dirty="0">
                          <a:effectLst/>
                          <a:latin typeface="Arial" pitchFamily="34" charset="0"/>
                          <a:ea typeface="Times New Roman"/>
                          <a:cs typeface="Arial" pitchFamily="34" charset="0"/>
                        </a:rPr>
                        <a:t>women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pitchFamily="34" charset="0"/>
                          <a:ea typeface="Calibri"/>
                          <a:cs typeface="Arial" pitchFamily="34" charset="0"/>
                        </a:rPr>
                        <a:t>1 National Dialogue held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r>
                        <a:rPr lang="en-ZA" sz="1000" dirty="0" smtClean="0">
                          <a:effectLst/>
                          <a:latin typeface="Arial" pitchFamily="34" charset="0"/>
                          <a:ea typeface="Times New Roman"/>
                          <a:cs typeface="Arial" pitchFamily="34" charset="0"/>
                        </a:rPr>
                        <a:t>1 National Dialogue focusing on young women held with multiple stakeholders from different sectors (incl. business, higher education institutions and faith-based sectors held in the City Hall, Johannesburg on 19 June 2018 </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ZA" sz="1000" dirty="0" smtClean="0">
                          <a:latin typeface="Arial" pitchFamily="34" charset="0"/>
                          <a:cs typeface="Arial" pitchFamily="34" charset="0"/>
                        </a:rPr>
                        <a:t>Achieved</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algn="l">
                        <a:lnSpc>
                          <a:spcPct val="115000"/>
                        </a:lnSpc>
                        <a:spcAft>
                          <a:spcPts val="0"/>
                        </a:spcAft>
                        <a:tabLst>
                          <a:tab pos="595630" algn="l"/>
                        </a:tabLst>
                      </a:pPr>
                      <a:r>
                        <a:rPr lang="en-ZA" sz="1100" dirty="0" smtClean="0">
                          <a:effectLst/>
                          <a:latin typeface="Arial" pitchFamily="34" charset="0"/>
                          <a:ea typeface="Calibri"/>
                          <a:cs typeface="Arial" pitchFamily="34" charset="0"/>
                        </a:rPr>
                        <a:t>No Deviation</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ZA" sz="1100" dirty="0" smtClean="0">
                          <a:effectLst/>
                          <a:latin typeface="Arial" pitchFamily="34" charset="0"/>
                          <a:ea typeface="Calibri"/>
                          <a:cs typeface="Arial" pitchFamily="34" charset="0"/>
                        </a:rPr>
                        <a:t>N/A</a:t>
                      </a:r>
                      <a:endParaRPr lang="en-ZA" sz="11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1000"/>
                        </a:spcAft>
                      </a:pPr>
                      <a:r>
                        <a:rPr lang="en-ZA" sz="1100" dirty="0" smtClean="0">
                          <a:effectLst/>
                          <a:latin typeface="Arial" pitchFamily="34" charset="0"/>
                          <a:ea typeface="Times New Roman"/>
                          <a:cs typeface="Arial" pitchFamily="34" charset="0"/>
                        </a:rPr>
                        <a:t>Attendance register</a:t>
                      </a:r>
                    </a:p>
                    <a:p>
                      <a:r>
                        <a:rPr lang="en-ZA" sz="1100" dirty="0" smtClean="0">
                          <a:effectLst/>
                          <a:latin typeface="Arial" pitchFamily="34" charset="0"/>
                          <a:ea typeface="Times New Roman"/>
                          <a:cs typeface="Arial" pitchFamily="34" charset="0"/>
                        </a:rPr>
                        <a:t>Agenda</a:t>
                      </a:r>
                      <a:endParaRPr lang="en-ZA" sz="1100" dirty="0" smtClean="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906323">
                <a:tc>
                  <a:txBody>
                    <a:bodyPr/>
                    <a:lstStyle/>
                    <a:p>
                      <a:pPr>
                        <a:lnSpc>
                          <a:spcPct val="115000"/>
                        </a:lnSpc>
                        <a:spcAft>
                          <a:spcPts val="0"/>
                        </a:spcAft>
                      </a:pPr>
                      <a:r>
                        <a:rPr lang="en-ZA" sz="1000" b="1" dirty="0">
                          <a:effectLst/>
                          <a:latin typeface="Arial" pitchFamily="34" charset="0"/>
                          <a:ea typeface="Times New Roman"/>
                          <a:cs typeface="Arial" pitchFamily="34" charset="0"/>
                        </a:rPr>
                        <a:t>Young Women’s socio-economic empowerment framework</a:t>
                      </a:r>
                      <a:endParaRPr lang="en-ZA" sz="11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n-ZA" sz="1000" dirty="0">
                          <a:effectLst/>
                          <a:latin typeface="Arial" pitchFamily="34" charset="0"/>
                          <a:ea typeface="Times New Roman"/>
                          <a:cs typeface="Arial" pitchFamily="34" charset="0"/>
                        </a:rPr>
                        <a:t>Young Women’s socio-economic empowerment framework developed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pitchFamily="34" charset="0"/>
                          <a:ea typeface="Calibri"/>
                          <a:cs typeface="Arial" pitchFamily="34" charset="0"/>
                        </a:rPr>
                        <a:t>Draft conceptual framework on Young Women’s </a:t>
                      </a:r>
                      <a:r>
                        <a:rPr lang="en-ZA" sz="1000" dirty="0">
                          <a:effectLst/>
                          <a:latin typeface="Arial" pitchFamily="34" charset="0"/>
                          <a:ea typeface="Times New Roman"/>
                          <a:cs typeface="Arial" pitchFamily="34" charset="0"/>
                        </a:rPr>
                        <a:t>socio-economic empowerment framework developed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Draft Conceptual Framework developed.</a:t>
                      </a:r>
                    </a:p>
                    <a:p>
                      <a:pPr>
                        <a:lnSpc>
                          <a:spcPct val="115000"/>
                        </a:lnSpc>
                        <a:spcAft>
                          <a:spcPts val="1000"/>
                        </a:spcAft>
                      </a:pPr>
                      <a:r>
                        <a:rPr lang="en-ZA" sz="1000" dirty="0" smtClean="0">
                          <a:effectLst/>
                          <a:latin typeface="Arial" pitchFamily="34" charset="0"/>
                          <a:ea typeface="Times New Roman"/>
                          <a:cs typeface="Arial" pitchFamily="34" charset="0"/>
                        </a:rPr>
                        <a:t>Stakeholders  consultations</a:t>
                      </a:r>
                      <a:r>
                        <a:rPr lang="en-ZA" sz="1000" baseline="0" dirty="0" smtClean="0">
                          <a:effectLst/>
                          <a:latin typeface="Arial" pitchFamily="34" charset="0"/>
                          <a:ea typeface="Times New Roman"/>
                          <a:cs typeface="Arial" pitchFamily="34" charset="0"/>
                        </a:rPr>
                        <a:t> initiated.</a:t>
                      </a:r>
                      <a:endParaRPr lang="en-ZA" sz="1100" dirty="0" smtClean="0">
                        <a:effectLst/>
                        <a:latin typeface="Arial" pitchFamily="34" charset="0"/>
                        <a:ea typeface="Times New Roman"/>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ZA" sz="1000" dirty="0" smtClean="0">
                          <a:latin typeface="Arial" pitchFamily="34" charset="0"/>
                          <a:cs typeface="Arial" pitchFamily="34" charset="0"/>
                        </a:rPr>
                        <a:t>Not Achieved</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a:lnSpc>
                          <a:spcPct val="115000"/>
                        </a:lnSpc>
                        <a:spcAft>
                          <a:spcPts val="1000"/>
                        </a:spcAft>
                      </a:pPr>
                      <a:r>
                        <a:rPr lang="en-ZA" sz="1100" dirty="0" smtClean="0">
                          <a:effectLst/>
                          <a:latin typeface="Arial" pitchFamily="34" charset="0"/>
                          <a:ea typeface="Times New Roman"/>
                          <a:cs typeface="Arial" pitchFamily="34" charset="0"/>
                        </a:rPr>
                        <a:t>Draft conceptual framework developed. However, it awaits</a:t>
                      </a:r>
                      <a:r>
                        <a:rPr lang="en-ZA" sz="1100" baseline="0" dirty="0" smtClean="0">
                          <a:effectLst/>
                          <a:latin typeface="Arial" pitchFamily="34" charset="0"/>
                          <a:ea typeface="Times New Roman"/>
                          <a:cs typeface="Arial" pitchFamily="34" charset="0"/>
                        </a:rPr>
                        <a:t> </a:t>
                      </a:r>
                      <a:r>
                        <a:rPr lang="en-ZA" sz="1100" dirty="0" smtClean="0">
                          <a:effectLst/>
                          <a:latin typeface="Arial" pitchFamily="34" charset="0"/>
                          <a:ea typeface="Times New Roman"/>
                          <a:cs typeface="Arial" pitchFamily="34" charset="0"/>
                        </a:rPr>
                        <a:t>further consultations </a:t>
                      </a:r>
                      <a:r>
                        <a:rPr lang="en-ZA" sz="1100" baseline="0" dirty="0" smtClean="0">
                          <a:effectLst/>
                          <a:latin typeface="Arial" pitchFamily="34" charset="0"/>
                          <a:ea typeface="Times New Roman"/>
                          <a:cs typeface="Arial" pitchFamily="34" charset="0"/>
                        </a:rPr>
                        <a:t> with critical stakeholders to strengthen the draft. </a:t>
                      </a:r>
                      <a:endParaRPr lang="en-ZA" sz="14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1000"/>
                        </a:spcAft>
                      </a:pPr>
                      <a:r>
                        <a:rPr lang="en-ZA" sz="1100" dirty="0" smtClean="0">
                          <a:effectLst/>
                          <a:latin typeface="Arial" pitchFamily="34" charset="0"/>
                          <a:ea typeface="Times New Roman"/>
                          <a:cs typeface="Arial" pitchFamily="34" charset="0"/>
                        </a:rPr>
                        <a:t>Consultations on the draft conceptual framework will be finalised in  the second quarter.</a:t>
                      </a:r>
                      <a:endParaRPr lang="en-ZA" sz="1400" dirty="0" smtClean="0">
                        <a:effectLst/>
                        <a:latin typeface="Arial" pitchFamily="34" charset="0"/>
                        <a:ea typeface="Times New Roman"/>
                        <a:cs typeface="Arial" pitchFamily="34" charset="0"/>
                      </a:endParaRPr>
                    </a:p>
                    <a:p>
                      <a:pPr>
                        <a:lnSpc>
                          <a:spcPct val="115000"/>
                        </a:lnSpc>
                        <a:spcAft>
                          <a:spcPts val="0"/>
                        </a:spcAft>
                        <a:tabLst>
                          <a:tab pos="595630" algn="l"/>
                        </a:tabLst>
                      </a:pPr>
                      <a:endParaRPr lang="en-ZA" sz="11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lnSpc>
                          <a:spcPct val="115000"/>
                        </a:lnSpc>
                        <a:spcAft>
                          <a:spcPts val="0"/>
                        </a:spcAft>
                        <a:tabLst>
                          <a:tab pos="595630" algn="l"/>
                        </a:tabLst>
                      </a:pPr>
                      <a:r>
                        <a:rPr lang="en-ZA" sz="1100" b="0" dirty="0" smtClean="0">
                          <a:solidFill>
                            <a:schemeClr val="tx1"/>
                          </a:solidFill>
                          <a:effectLst/>
                          <a:latin typeface="Arial" pitchFamily="34" charset="0"/>
                          <a:ea typeface="Times New Roman"/>
                          <a:cs typeface="Arial" pitchFamily="34" charset="0"/>
                        </a:rPr>
                        <a:t>Draft conceptual framework.</a:t>
                      </a:r>
                      <a:endParaRPr lang="en-ZA" sz="1100" b="0" dirty="0" smtClean="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5" name="Rectangle 1"/>
          <p:cNvSpPr>
            <a:spLocks noChangeArrowheads="1"/>
          </p:cNvSpPr>
          <p:nvPr/>
        </p:nvSpPr>
        <p:spPr bwMode="auto">
          <a:xfrm>
            <a:off x="930288" y="91705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1544417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29</a:t>
            </a:fld>
            <a:endParaRPr lang="en-ZA" dirty="0">
              <a:solidFill>
                <a:prstClr val="black">
                  <a:tint val="75000"/>
                </a:prstClr>
              </a:solidFill>
            </a:endParaRPr>
          </a:p>
        </p:txBody>
      </p:sp>
      <p:sp>
        <p:nvSpPr>
          <p:cNvPr id="7" name="Title 1"/>
          <p:cNvSpPr>
            <a:spLocks noGrp="1"/>
          </p:cNvSpPr>
          <p:nvPr>
            <p:ph type="title"/>
          </p:nvPr>
        </p:nvSpPr>
        <p:spPr>
          <a:xfrm>
            <a:off x="182881" y="133008"/>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2800" b="1" dirty="0">
                <a:latin typeface="FunctionPro-BookOblique"/>
              </a:rPr>
              <a:t>Programme </a:t>
            </a:r>
            <a:r>
              <a:rPr lang="en-ZA" sz="2800" b="1" dirty="0" smtClean="0">
                <a:latin typeface="FunctionPro-BookOblique"/>
              </a:rPr>
              <a:t>3:  Quarter 1 Targets 2018/19 </a:t>
            </a:r>
            <a: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Date Placeholder 1"/>
          <p:cNvSpPr>
            <a:spLocks noGrp="1"/>
          </p:cNvSpPr>
          <p:nvPr>
            <p:ph type="dt" sz="half" idx="10"/>
          </p:nvPr>
        </p:nvSpPr>
        <p:spPr/>
        <p:txBody>
          <a:bodyPr/>
          <a:lstStyle/>
          <a:p>
            <a:fld id="{A540E806-7683-4773-8D96-263D5B2E4036}" type="datetime1">
              <a:rPr lang="en-ZA" smtClean="0">
                <a:solidFill>
                  <a:prstClr val="black">
                    <a:tint val="75000"/>
                  </a:prstClr>
                </a:solidFill>
              </a:rPr>
              <a:pPr/>
              <a:t>2018/08/22</a:t>
            </a:fld>
            <a:endParaRPr lang="en-ZA" dirty="0">
              <a:solidFill>
                <a:prstClr val="black">
                  <a:tint val="75000"/>
                </a:prstClr>
              </a:solidFill>
            </a:endParaRPr>
          </a:p>
        </p:txBody>
      </p:sp>
      <p:sp>
        <p:nvSpPr>
          <p:cNvPr id="6" name="Rectangle 1"/>
          <p:cNvSpPr>
            <a:spLocks noChangeArrowheads="1"/>
          </p:cNvSpPr>
          <p:nvPr/>
        </p:nvSpPr>
        <p:spPr bwMode="auto">
          <a:xfrm>
            <a:off x="1358913" y="9456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074747572"/>
              </p:ext>
            </p:extLst>
          </p:nvPr>
        </p:nvGraphicFramePr>
        <p:xfrm>
          <a:off x="354853" y="872332"/>
          <a:ext cx="9212236" cy="4941614"/>
        </p:xfrm>
        <a:graphic>
          <a:graphicData uri="http://schemas.openxmlformats.org/drawingml/2006/table">
            <a:tbl>
              <a:tblPr firstRow="1" firstCol="1" bandRow="1"/>
              <a:tblGrid>
                <a:gridCol w="890671"/>
                <a:gridCol w="890671"/>
                <a:gridCol w="905560"/>
                <a:gridCol w="1830506"/>
                <a:gridCol w="504967"/>
                <a:gridCol w="409433"/>
                <a:gridCol w="1337480"/>
                <a:gridCol w="1269242"/>
                <a:gridCol w="1173706"/>
              </a:tblGrid>
              <a:tr h="424205">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r>
                        <a:rPr lang="en-US" sz="1200" b="1" dirty="0">
                          <a:solidFill>
                            <a:schemeClr val="bg1"/>
                          </a:solidFill>
                          <a:effectLst/>
                          <a:latin typeface="Arial Narrow"/>
                          <a:ea typeface="Times New Roman"/>
                          <a:cs typeface="Arial"/>
                        </a:rPr>
                        <a:t>Annual Target </a:t>
                      </a:r>
                      <a:r>
                        <a:rPr lang="en-US" sz="1200" b="1" dirty="0" smtClean="0">
                          <a:solidFill>
                            <a:schemeClr val="bg1"/>
                          </a:solidFill>
                          <a:effectLst/>
                          <a:latin typeface="Arial Narrow"/>
                          <a:ea typeface="Times New Roman"/>
                          <a:cs typeface="Arial"/>
                        </a:rPr>
                        <a:t>2018/19</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Arial Narrow"/>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Arial Narrow"/>
                          <a:ea typeface="Calibri"/>
                          <a:cs typeface="Arial"/>
                        </a:rPr>
                        <a:t>Q1 Target as per APP</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Q1</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Calibri"/>
                        <a:ea typeface="Times New Roman"/>
                        <a:cs typeface="Times New Roman"/>
                      </a:endParaRPr>
                    </a:p>
                    <a:p>
                      <a:pPr>
                        <a:lnSpc>
                          <a:spcPct val="115000"/>
                        </a:lnSpc>
                        <a:spcAft>
                          <a:spcPts val="0"/>
                        </a:spcAft>
                      </a:pPr>
                      <a:r>
                        <a:rPr lang="en-ZA" sz="1200" b="1" dirty="0" smtClean="0">
                          <a:solidFill>
                            <a:schemeClr val="bg1"/>
                          </a:solidFill>
                          <a:effectLst/>
                          <a:latin typeface="Calibri"/>
                          <a:ea typeface="Times New Roman"/>
                          <a:cs typeface="Times New Roman"/>
                        </a:rPr>
                        <a:t>Reason for Deviation</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96036">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dirty="0"/>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73302">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Narrow"/>
                          <a:ea typeface="Calibri"/>
                          <a:cs typeface="Arial"/>
                        </a:rPr>
                        <a:t>Sub-programme International Relations</a:t>
                      </a:r>
                      <a:endParaRPr kumimoji="0" lang="en-ZA" sz="14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906323">
                <a:tc>
                  <a:txBody>
                    <a:bodyPr/>
                    <a:lstStyle/>
                    <a:p>
                      <a:pPr>
                        <a:lnSpc>
                          <a:spcPct val="115000"/>
                        </a:lnSpc>
                        <a:spcAft>
                          <a:spcPts val="0"/>
                        </a:spcAft>
                      </a:pPr>
                      <a:r>
                        <a:rPr lang="en-ZA" sz="1000" b="1" dirty="0">
                          <a:effectLst/>
                          <a:latin typeface="Arial" pitchFamily="34" charset="0"/>
                          <a:ea typeface="Times New Roman"/>
                          <a:cs typeface="Arial" pitchFamily="34" charset="0"/>
                        </a:rPr>
                        <a:t>Number of reports on DoW engagements in multi-lateral forums produced</a:t>
                      </a:r>
                      <a:endParaRPr lang="en-ZA" sz="11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pitchFamily="34" charset="0"/>
                          <a:ea typeface="Times New Roman"/>
                          <a:cs typeface="Arial" pitchFamily="34" charset="0"/>
                        </a:rPr>
                        <a:t>2 Reports on DoW engagements in multi-lateral forums produced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pitchFamily="34" charset="0"/>
                          <a:ea typeface="Calibri"/>
                          <a:cs typeface="Arial" pitchFamily="34" charset="0"/>
                        </a:rPr>
                        <a:t>Report on engagement at the 2018 CSW produced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a:lnSpc>
                          <a:spcPct val="115000"/>
                        </a:lnSpc>
                        <a:spcAft>
                          <a:spcPts val="1000"/>
                        </a:spcAft>
                        <a:tabLst>
                          <a:tab pos="595630" algn="l"/>
                        </a:tabLst>
                      </a:pPr>
                      <a:r>
                        <a:rPr lang="en-ZA" sz="1100" dirty="0" smtClean="0">
                          <a:effectLst/>
                          <a:latin typeface="Arial" pitchFamily="34" charset="0"/>
                          <a:ea typeface="Calibri"/>
                          <a:cs typeface="Arial" pitchFamily="34" charset="0"/>
                        </a:rPr>
                        <a:t>Report on engagement at the 2018 CSW produced</a:t>
                      </a: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ZA" sz="1100" dirty="0" smtClean="0">
                          <a:latin typeface="Arial" pitchFamily="34" charset="0"/>
                          <a:cs typeface="Arial" pitchFamily="34" charset="0"/>
                        </a:rPr>
                        <a:t>Achieved</a:t>
                      </a:r>
                      <a:endParaRPr lang="en-ZA" sz="11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r>
                        <a:rPr lang="en-ZA" sz="1100" dirty="0" smtClean="0">
                          <a:latin typeface="Arial" pitchFamily="34" charset="0"/>
                          <a:cs typeface="Arial" pitchFamily="34" charset="0"/>
                        </a:rPr>
                        <a:t>No Deviation</a:t>
                      </a:r>
                      <a:endParaRPr lang="en-ZA" sz="11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100" dirty="0" smtClean="0">
                          <a:latin typeface="Arial" pitchFamily="34" charset="0"/>
                          <a:cs typeface="Arial" pitchFamily="34" charset="0"/>
                        </a:rPr>
                        <a:t>N/A</a:t>
                      </a:r>
                      <a:endParaRPr lang="en-ZA" sz="1100" dirty="0">
                        <a:latin typeface="Arial" pitchFamily="34" charset="0"/>
                        <a:cs typeface="Arial" pitchFamily="34"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lnSpc>
                          <a:spcPct val="115000"/>
                        </a:lnSpc>
                        <a:spcAft>
                          <a:spcPts val="1000"/>
                        </a:spcAft>
                        <a:tabLst>
                          <a:tab pos="595630" algn="l"/>
                        </a:tabLst>
                      </a:pPr>
                      <a:r>
                        <a:rPr lang="en-ZA" sz="1100" dirty="0" smtClean="0">
                          <a:effectLst/>
                          <a:latin typeface="Arial" pitchFamily="34" charset="0"/>
                          <a:ea typeface="Times New Roman"/>
                          <a:cs typeface="Arial" pitchFamily="34" charset="0"/>
                        </a:rPr>
                        <a:t>2018 CSW report</a:t>
                      </a:r>
                      <a:endParaRPr lang="en-ZA" sz="1100" dirty="0">
                        <a:latin typeface="Arial" pitchFamily="34" charset="0"/>
                        <a:cs typeface="Arial" pitchFamily="34"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669686">
                <a:tc>
                  <a:txBody>
                    <a:bodyPr/>
                    <a:lstStyle/>
                    <a:p>
                      <a:pPr>
                        <a:lnSpc>
                          <a:spcPct val="115000"/>
                        </a:lnSpc>
                        <a:spcAft>
                          <a:spcPts val="0"/>
                        </a:spcAft>
                      </a:pPr>
                      <a:r>
                        <a:rPr lang="en-ZA" sz="1000" dirty="0">
                          <a:effectLst/>
                          <a:latin typeface="Arial" pitchFamily="34" charset="0"/>
                          <a:ea typeface="Times New Roman"/>
                          <a:cs typeface="Arial" pitchFamily="34" charset="0"/>
                        </a:rPr>
                        <a:t>Number of reports in fulfilment of international treaty obligations on women produced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pitchFamily="34" charset="0"/>
                          <a:ea typeface="Times New Roman"/>
                          <a:cs typeface="Arial" pitchFamily="34" charset="0"/>
                        </a:rPr>
                        <a:t>2 Reports in fulfilment of international treaty obligations on women produced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pitchFamily="34" charset="0"/>
                          <a:ea typeface="Calibri"/>
                          <a:cs typeface="Arial" pitchFamily="34" charset="0"/>
                        </a:rPr>
                        <a:t> </a:t>
                      </a:r>
                      <a:r>
                        <a:rPr lang="en-ZA" sz="1000" dirty="0" smtClean="0">
                          <a:effectLst/>
                          <a:latin typeface="Arial" pitchFamily="34" charset="0"/>
                          <a:ea typeface="Calibri"/>
                          <a:cs typeface="Arial" pitchFamily="34" charset="0"/>
                        </a:rPr>
                        <a:t>-</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a:lnSpc>
                          <a:spcPct val="115000"/>
                        </a:lnSpc>
                        <a:spcAft>
                          <a:spcPts val="1000"/>
                        </a:spcAft>
                        <a:tabLst>
                          <a:tab pos="595630" algn="l"/>
                        </a:tabLst>
                      </a:pPr>
                      <a:r>
                        <a:rPr lang="en-ZA" sz="1100" dirty="0" smtClean="0">
                          <a:effectLst/>
                          <a:latin typeface="Arial" pitchFamily="34" charset="0"/>
                          <a:ea typeface="Calibri"/>
                          <a:cs typeface="Arial" pitchFamily="34" charset="0"/>
                        </a:rPr>
                        <a:t>-</a:t>
                      </a: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ZA" sz="1100" dirty="0" smtClean="0">
                          <a:latin typeface="Arial" pitchFamily="34" charset="0"/>
                          <a:cs typeface="Arial" pitchFamily="34" charset="0"/>
                        </a:rPr>
                        <a:t>-</a:t>
                      </a:r>
                      <a:endParaRPr lang="en-ZA" sz="11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ZA"/>
                    </a:p>
                  </a:txBody>
                  <a:tcPr/>
                </a:tc>
                <a:tc>
                  <a:txBody>
                    <a:bodyPr/>
                    <a:lstStyle/>
                    <a:p>
                      <a:r>
                        <a:rPr lang="en-ZA" sz="1100" dirty="0" smtClean="0">
                          <a:latin typeface="Arial" pitchFamily="34" charset="0"/>
                          <a:cs typeface="Arial" pitchFamily="34" charset="0"/>
                        </a:rPr>
                        <a:t>-</a:t>
                      </a:r>
                      <a:endParaRPr lang="en-ZA" sz="11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100" dirty="0" smtClean="0">
                          <a:latin typeface="Arial" pitchFamily="34" charset="0"/>
                          <a:cs typeface="Arial" pitchFamily="34" charset="0"/>
                        </a:rPr>
                        <a:t>-</a:t>
                      </a:r>
                      <a:endParaRPr lang="en-ZA" sz="1100" dirty="0">
                        <a:latin typeface="Arial" pitchFamily="34" charset="0"/>
                        <a:cs typeface="Arial" pitchFamily="34"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lnSpc>
                          <a:spcPct val="115000"/>
                        </a:lnSpc>
                        <a:spcAft>
                          <a:spcPts val="1000"/>
                        </a:spcAft>
                        <a:tabLst>
                          <a:tab pos="595630" algn="l"/>
                        </a:tabLst>
                      </a:pPr>
                      <a:r>
                        <a:rPr lang="en-ZA" sz="1100" dirty="0" smtClean="0">
                          <a:latin typeface="Arial" pitchFamily="34" charset="0"/>
                          <a:cs typeface="Arial" pitchFamily="34" charset="0"/>
                        </a:rPr>
                        <a:t>-</a:t>
                      </a:r>
                      <a:endParaRPr lang="en-ZA" sz="1100" dirty="0">
                        <a:latin typeface="Arial" pitchFamily="34" charset="0"/>
                        <a:cs typeface="Arial" pitchFamily="34"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5" name="Rectangle 1"/>
          <p:cNvSpPr>
            <a:spLocks noChangeArrowheads="1"/>
          </p:cNvSpPr>
          <p:nvPr/>
        </p:nvSpPr>
        <p:spPr bwMode="auto">
          <a:xfrm>
            <a:off x="930288" y="91705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413428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a:t>
            </a:fld>
            <a:endParaRPr lang="en-ZA" dirty="0">
              <a:solidFill>
                <a:prstClr val="black">
                  <a:tint val="75000"/>
                </a:prstClr>
              </a:solidFill>
            </a:endParaRPr>
          </a:p>
        </p:txBody>
      </p:sp>
      <p:sp>
        <p:nvSpPr>
          <p:cNvPr id="5" name="Title 1"/>
          <p:cNvSpPr>
            <a:spLocks noGrp="1"/>
          </p:cNvSpPr>
          <p:nvPr>
            <p:ph type="title"/>
          </p:nvPr>
        </p:nvSpPr>
        <p:spPr>
          <a:xfrm>
            <a:off x="0" y="133350"/>
            <a:ext cx="8705850" cy="664675"/>
          </a:xfrm>
          <a:prstGeom prst="rect">
            <a:avLst/>
          </a:prstGeom>
          <a:noFill/>
        </p:spPr>
        <p:txBody>
          <a:bodyPr rtlCol="0">
            <a:noAutofit/>
          </a:bodyPr>
          <a:lstStyle/>
          <a:p>
            <a:pPr lvl="0">
              <a:spcBef>
                <a:spcPts val="0"/>
              </a:spcBef>
              <a:defRPr/>
            </a:pPr>
            <a:r>
              <a:rPr lang="en-ZA" sz="3600" b="1" kern="0" dirty="0" smtClean="0"/>
              <a:t>PART A: STRATEGIC FOCUS OF DOW</a:t>
            </a:r>
            <a:endParaRPr kumimoji="0" lang="en-ZA" sz="3600" b="0" i="0" u="none" strike="noStrike" kern="0" cap="none" spc="0" normalizeH="0" baseline="0" noProof="0" dirty="0">
              <a:ln>
                <a:noFill/>
              </a:ln>
              <a:effectLst/>
              <a:uLnTx/>
              <a:uFillTx/>
              <a:latin typeface="Arial" pitchFamily="34" charset="0"/>
              <a:cs typeface="Arial" pitchFamily="34" charset="0"/>
            </a:endParaRPr>
          </a:p>
        </p:txBody>
      </p:sp>
      <p:sp>
        <p:nvSpPr>
          <p:cNvPr id="6" name="Content Placeholder 7"/>
          <p:cNvSpPr>
            <a:spLocks noGrp="1"/>
          </p:cNvSpPr>
          <p:nvPr>
            <p:ph idx="1"/>
          </p:nvPr>
        </p:nvSpPr>
        <p:spPr>
          <a:xfrm>
            <a:off x="337457" y="1024938"/>
            <a:ext cx="8773886" cy="4831576"/>
          </a:xfrm>
        </p:spPr>
        <p:txBody>
          <a:bodyPr>
            <a:noAutofit/>
          </a:bodyPr>
          <a:lstStyle/>
          <a:p>
            <a:pPr marL="0" lvl="0" indent="0">
              <a:buNone/>
              <a:defRPr/>
            </a:pPr>
            <a:r>
              <a:rPr lang="en-ZA" sz="1800" dirty="0" smtClean="0">
                <a:solidFill>
                  <a:prstClr val="black"/>
                </a:solidFill>
                <a:latin typeface="Arial" pitchFamily="34" charset="0"/>
                <a:cs typeface="Arial" pitchFamily="34" charset="0"/>
              </a:rPr>
              <a:t>The strategic focus of the Department concentrates on paying </a:t>
            </a:r>
            <a:r>
              <a:rPr lang="en-ZA" sz="1800" dirty="0">
                <a:solidFill>
                  <a:prstClr val="black"/>
                </a:solidFill>
                <a:latin typeface="Arial" pitchFamily="34" charset="0"/>
                <a:cs typeface="Arial" pitchFamily="34" charset="0"/>
              </a:rPr>
              <a:t>special attention to eradication of  inequalities and </a:t>
            </a:r>
            <a:r>
              <a:rPr lang="en-ZA" sz="1800" dirty="0" smtClean="0">
                <a:solidFill>
                  <a:prstClr val="black"/>
                </a:solidFill>
                <a:latin typeface="Arial" pitchFamily="34" charset="0"/>
                <a:cs typeface="Arial" pitchFamily="34" charset="0"/>
              </a:rPr>
              <a:t>prevaling injustices </a:t>
            </a:r>
            <a:r>
              <a:rPr lang="en-ZA" sz="1800" dirty="0">
                <a:solidFill>
                  <a:prstClr val="black"/>
                </a:solidFill>
                <a:latin typeface="Arial" pitchFamily="34" charset="0"/>
                <a:cs typeface="Arial" pitchFamily="34" charset="0"/>
              </a:rPr>
              <a:t>in our country by strengthening and supporting initiatives on:</a:t>
            </a:r>
          </a:p>
          <a:p>
            <a:pPr marL="342900" lvl="1" indent="-342900" algn="just">
              <a:spcBef>
                <a:spcPts val="575"/>
              </a:spcBef>
              <a:buSzPct val="85000"/>
              <a:buFont typeface="Wingdings" pitchFamily="2" charset="2"/>
              <a:buChar char="q"/>
              <a:defRPr/>
            </a:pPr>
            <a:r>
              <a:rPr lang="en-ZA" sz="1800" dirty="0" smtClean="0">
                <a:latin typeface="Arial" pitchFamily="34" charset="0"/>
                <a:cs typeface="Arial" pitchFamily="34" charset="0"/>
              </a:rPr>
              <a:t>Addressing the financial and economic exclusion of women, </a:t>
            </a:r>
            <a:r>
              <a:rPr lang="en-ZA" sz="1800" dirty="0">
                <a:solidFill>
                  <a:prstClr val="black"/>
                </a:solidFill>
                <a:latin typeface="Arial" pitchFamily="34" charset="0"/>
                <a:cs typeface="Arial" pitchFamily="34" charset="0"/>
              </a:rPr>
              <a:t>gender mainstreaming and ensuring the financial inclusion of women in the </a:t>
            </a:r>
            <a:r>
              <a:rPr lang="en-ZA" sz="1800" dirty="0" smtClean="0">
                <a:solidFill>
                  <a:prstClr val="black"/>
                </a:solidFill>
                <a:latin typeface="Arial" pitchFamily="34" charset="0"/>
                <a:cs typeface="Arial" pitchFamily="34" charset="0"/>
              </a:rPr>
              <a:t>economy, monitoring </a:t>
            </a:r>
            <a:r>
              <a:rPr lang="en-ZA" sz="1800" dirty="0">
                <a:solidFill>
                  <a:prstClr val="black"/>
                </a:solidFill>
                <a:latin typeface="Arial" pitchFamily="34" charset="0"/>
                <a:cs typeface="Arial" pitchFamily="34" charset="0"/>
              </a:rPr>
              <a:t>and evaluation of placing empowerment of women in centre of plans and implementation of the Nine Point </a:t>
            </a:r>
            <a:r>
              <a:rPr lang="en-ZA" sz="1800" dirty="0" smtClean="0">
                <a:solidFill>
                  <a:prstClr val="black"/>
                </a:solidFill>
                <a:latin typeface="Arial" pitchFamily="34" charset="0"/>
                <a:cs typeface="Arial" pitchFamily="34" charset="0"/>
              </a:rPr>
              <a:t>Plan; and </a:t>
            </a:r>
            <a:r>
              <a:rPr lang="en-ZA" sz="1800" dirty="0" smtClean="0">
                <a:latin typeface="Arial" pitchFamily="34" charset="0"/>
                <a:cs typeface="Arial" pitchFamily="34" charset="0"/>
              </a:rPr>
              <a:t>the </a:t>
            </a:r>
            <a:r>
              <a:rPr lang="en-ZA" sz="1800" dirty="0">
                <a:latin typeface="Arial" pitchFamily="34" charset="0"/>
                <a:cs typeface="Arial" pitchFamily="34" charset="0"/>
              </a:rPr>
              <a:t>impact of the Nine Point Plan; </a:t>
            </a:r>
            <a:r>
              <a:rPr lang="en-ZA" sz="1800" dirty="0" smtClean="0">
                <a:latin typeface="Arial" pitchFamily="34" charset="0"/>
                <a:cs typeface="Arial" pitchFamily="34" charset="0"/>
              </a:rPr>
              <a:t>(Outcomes 4</a:t>
            </a:r>
            <a:r>
              <a:rPr lang="en-ZA" sz="1800" dirty="0">
                <a:latin typeface="Arial" pitchFamily="34" charset="0"/>
                <a:cs typeface="Arial" pitchFamily="34" charset="0"/>
              </a:rPr>
              <a:t>, 5, 6, 7, </a:t>
            </a:r>
            <a:r>
              <a:rPr lang="en-ZA" sz="1800" dirty="0" smtClean="0">
                <a:latin typeface="Arial" pitchFamily="34" charset="0"/>
                <a:cs typeface="Arial" pitchFamily="34" charset="0"/>
              </a:rPr>
              <a:t>10) </a:t>
            </a:r>
          </a:p>
          <a:p>
            <a:pPr marL="342900" lvl="1" indent="-342900" algn="just">
              <a:spcBef>
                <a:spcPts val="575"/>
              </a:spcBef>
              <a:buSzPct val="85000"/>
              <a:buFont typeface="Wingdings" pitchFamily="2" charset="2"/>
              <a:buChar char="q"/>
              <a:defRPr/>
            </a:pPr>
            <a:r>
              <a:rPr lang="en-ZA" sz="1800" dirty="0" smtClean="0">
                <a:latin typeface="Arial" pitchFamily="34" charset="0"/>
                <a:cs typeface="Arial" pitchFamily="34" charset="0"/>
              </a:rPr>
              <a:t>Addressing discrimination against women in social participation and </a:t>
            </a:r>
            <a:r>
              <a:rPr lang="en-ZA" sz="1800" dirty="0">
                <a:latin typeface="Arial" pitchFamily="34" charset="0"/>
                <a:cs typeface="Arial" pitchFamily="34" charset="0"/>
              </a:rPr>
              <a:t>the impact of social protection and care policy and </a:t>
            </a:r>
            <a:r>
              <a:rPr lang="en-ZA" sz="1800" dirty="0" smtClean="0">
                <a:latin typeface="Arial" pitchFamily="34" charset="0"/>
                <a:cs typeface="Arial" pitchFamily="34" charset="0"/>
              </a:rPr>
              <a:t>programmes</a:t>
            </a:r>
            <a:r>
              <a:rPr lang="en-ZA" sz="1800" dirty="0">
                <a:latin typeface="Arial" pitchFamily="34" charset="0"/>
                <a:cs typeface="Arial" pitchFamily="34" charset="0"/>
              </a:rPr>
              <a:t> </a:t>
            </a:r>
            <a:r>
              <a:rPr lang="en-ZA" sz="1800" dirty="0" smtClean="0">
                <a:latin typeface="Arial" pitchFamily="34" charset="0"/>
                <a:cs typeface="Arial" pitchFamily="34" charset="0"/>
              </a:rPr>
              <a:t>(Outcomes </a:t>
            </a:r>
            <a:r>
              <a:rPr lang="en-ZA" sz="1800" dirty="0">
                <a:latin typeface="Arial" pitchFamily="34" charset="0"/>
                <a:cs typeface="Arial" pitchFamily="34" charset="0"/>
              </a:rPr>
              <a:t>2, </a:t>
            </a:r>
            <a:r>
              <a:rPr lang="en-ZA" sz="1800" dirty="0" smtClean="0">
                <a:latin typeface="Arial" pitchFamily="34" charset="0"/>
                <a:cs typeface="Arial" pitchFamily="34" charset="0"/>
              </a:rPr>
              <a:t>13 </a:t>
            </a:r>
            <a:r>
              <a:rPr lang="en-ZA" sz="1800" dirty="0">
                <a:latin typeface="Arial" pitchFamily="34" charset="0"/>
                <a:cs typeface="Arial" pitchFamily="34" charset="0"/>
              </a:rPr>
              <a:t>and </a:t>
            </a:r>
            <a:r>
              <a:rPr lang="en-ZA" sz="1800" dirty="0" smtClean="0">
                <a:latin typeface="Arial" pitchFamily="34" charset="0"/>
                <a:cs typeface="Arial" pitchFamily="34" charset="0"/>
              </a:rPr>
              <a:t>14)</a:t>
            </a:r>
          </a:p>
          <a:p>
            <a:pPr marL="342900" lvl="1" indent="-342900" algn="just">
              <a:spcBef>
                <a:spcPts val="575"/>
              </a:spcBef>
              <a:buSzPct val="85000"/>
              <a:buFont typeface="Wingdings" pitchFamily="2" charset="2"/>
              <a:buChar char="q"/>
              <a:defRPr/>
            </a:pPr>
            <a:r>
              <a:rPr lang="en-ZA" sz="1800" dirty="0" smtClean="0">
                <a:latin typeface="Arial" pitchFamily="34" charset="0"/>
                <a:cs typeface="Arial" pitchFamily="34" charset="0"/>
              </a:rPr>
              <a:t>Addressing the scourge of violence against women and children,</a:t>
            </a:r>
            <a:r>
              <a:rPr lang="en-ZA" sz="1800" dirty="0">
                <a:solidFill>
                  <a:prstClr val="black"/>
                </a:solidFill>
                <a:latin typeface="Arial" pitchFamily="34" charset="0"/>
                <a:cs typeface="Arial" pitchFamily="34" charset="0"/>
              </a:rPr>
              <a:t> awareness raising and monitoring of gender based violence including social cohesion and nation building </a:t>
            </a:r>
            <a:r>
              <a:rPr lang="en-ZA" sz="1800" dirty="0" smtClean="0">
                <a:solidFill>
                  <a:prstClr val="black"/>
                </a:solidFill>
                <a:latin typeface="Arial" pitchFamily="34" charset="0"/>
                <a:cs typeface="Arial" pitchFamily="34" charset="0"/>
              </a:rPr>
              <a:t>initiatives</a:t>
            </a:r>
            <a:r>
              <a:rPr lang="en-ZA" sz="1800" dirty="0" smtClean="0">
                <a:latin typeface="Arial" pitchFamily="34" charset="0"/>
                <a:cs typeface="Arial" pitchFamily="34" charset="0"/>
              </a:rPr>
              <a:t> </a:t>
            </a:r>
            <a:r>
              <a:rPr lang="en-ZA" sz="1800" dirty="0">
                <a:latin typeface="Arial" pitchFamily="34" charset="0"/>
                <a:cs typeface="Arial" pitchFamily="34" charset="0"/>
              </a:rPr>
              <a:t>and the impact of crime prevention and </a:t>
            </a:r>
            <a:r>
              <a:rPr lang="en-ZA" sz="1800" dirty="0" smtClean="0">
                <a:latin typeface="Arial" pitchFamily="34" charset="0"/>
                <a:cs typeface="Arial" pitchFamily="34" charset="0"/>
              </a:rPr>
              <a:t>law enforcement </a:t>
            </a:r>
            <a:r>
              <a:rPr lang="en-ZA" sz="1800" dirty="0">
                <a:latin typeface="Arial" pitchFamily="34" charset="0"/>
                <a:cs typeface="Arial" pitchFamily="34" charset="0"/>
              </a:rPr>
              <a:t>strategy and programmes. </a:t>
            </a:r>
            <a:r>
              <a:rPr lang="en-ZA" sz="1800" dirty="0" smtClean="0">
                <a:latin typeface="Arial" pitchFamily="34" charset="0"/>
                <a:cs typeface="Arial" pitchFamily="34" charset="0"/>
              </a:rPr>
              <a:t>(Outcomes 3 and 14)</a:t>
            </a:r>
          </a:p>
          <a:p>
            <a:pPr marL="342900" lvl="1" indent="-342900" algn="just">
              <a:spcBef>
                <a:spcPts val="575"/>
              </a:spcBef>
              <a:buSzPct val="85000"/>
              <a:buFont typeface="Wingdings" pitchFamily="2" charset="2"/>
              <a:buChar char="q"/>
              <a:defRPr/>
            </a:pPr>
            <a:r>
              <a:rPr lang="en-ZA" sz="1800" dirty="0" smtClean="0">
                <a:latin typeface="Arial" pitchFamily="34" charset="0"/>
                <a:cs typeface="Arial" pitchFamily="34" charset="0"/>
              </a:rPr>
              <a:t>Engaging with StatsSA in relation to the monitoring of the indicators against SDG 5, and encouraging gender disaggregated reporting against all SDGs.</a:t>
            </a:r>
          </a:p>
        </p:txBody>
      </p:sp>
    </p:spTree>
    <p:extLst>
      <p:ext uri="{BB962C8B-B14F-4D97-AF65-F5344CB8AC3E}">
        <p14:creationId xmlns:p14="http://schemas.microsoft.com/office/powerpoint/2010/main" xmlns="" val="3160033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30</a:t>
            </a:fld>
            <a:endParaRPr lang="en-ZA" dirty="0">
              <a:solidFill>
                <a:prstClr val="black">
                  <a:tint val="75000"/>
                </a:prstClr>
              </a:solidFill>
            </a:endParaRPr>
          </a:p>
        </p:txBody>
      </p:sp>
      <p:sp>
        <p:nvSpPr>
          <p:cNvPr id="7" name="Title 1"/>
          <p:cNvSpPr>
            <a:spLocks noGrp="1"/>
          </p:cNvSpPr>
          <p:nvPr>
            <p:ph type="title"/>
          </p:nvPr>
        </p:nvSpPr>
        <p:spPr>
          <a:xfrm>
            <a:off x="182881" y="133008"/>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2800" b="1" dirty="0">
                <a:latin typeface="FunctionPro-BookOblique"/>
              </a:rPr>
              <a:t>Programme </a:t>
            </a:r>
            <a:r>
              <a:rPr lang="en-ZA" sz="2800" b="1" dirty="0" smtClean="0">
                <a:latin typeface="FunctionPro-BookOblique"/>
              </a:rPr>
              <a:t>3:  Quarter 1 Targets 2018/19 </a:t>
            </a:r>
            <a: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Date Placeholder 1"/>
          <p:cNvSpPr>
            <a:spLocks noGrp="1"/>
          </p:cNvSpPr>
          <p:nvPr>
            <p:ph type="dt" sz="half" idx="10"/>
          </p:nvPr>
        </p:nvSpPr>
        <p:spPr/>
        <p:txBody>
          <a:bodyPr/>
          <a:lstStyle/>
          <a:p>
            <a:fld id="{A540E806-7683-4773-8D96-263D5B2E4036}" type="datetime1">
              <a:rPr lang="en-ZA" smtClean="0">
                <a:solidFill>
                  <a:prstClr val="black">
                    <a:tint val="75000"/>
                  </a:prstClr>
                </a:solidFill>
              </a:rPr>
              <a:pPr/>
              <a:t>2018/08/22</a:t>
            </a:fld>
            <a:endParaRPr lang="en-ZA" dirty="0">
              <a:solidFill>
                <a:prstClr val="black">
                  <a:tint val="75000"/>
                </a:prstClr>
              </a:solidFill>
            </a:endParaRPr>
          </a:p>
        </p:txBody>
      </p:sp>
      <p:sp>
        <p:nvSpPr>
          <p:cNvPr id="6" name="Rectangle 1"/>
          <p:cNvSpPr>
            <a:spLocks noChangeArrowheads="1"/>
          </p:cNvSpPr>
          <p:nvPr/>
        </p:nvSpPr>
        <p:spPr bwMode="auto">
          <a:xfrm>
            <a:off x="1358913" y="9456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448757144"/>
              </p:ext>
            </p:extLst>
          </p:nvPr>
        </p:nvGraphicFramePr>
        <p:xfrm>
          <a:off x="191070" y="718611"/>
          <a:ext cx="9539784" cy="4947540"/>
        </p:xfrm>
        <a:graphic>
          <a:graphicData uri="http://schemas.openxmlformats.org/drawingml/2006/table">
            <a:tbl>
              <a:tblPr firstRow="1" firstCol="1" bandRow="1"/>
              <a:tblGrid>
                <a:gridCol w="975177"/>
                <a:gridCol w="819714"/>
                <a:gridCol w="692519"/>
                <a:gridCol w="1498099"/>
                <a:gridCol w="452257"/>
                <a:gridCol w="452256"/>
                <a:gridCol w="1742789"/>
                <a:gridCol w="1842447"/>
                <a:gridCol w="1064526"/>
              </a:tblGrid>
              <a:tr h="424205">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r>
                        <a:rPr lang="en-US" sz="1200" b="1" dirty="0">
                          <a:solidFill>
                            <a:schemeClr val="bg1"/>
                          </a:solidFill>
                          <a:effectLst/>
                          <a:latin typeface="Arial Narrow"/>
                          <a:ea typeface="Times New Roman"/>
                          <a:cs typeface="Arial"/>
                        </a:rPr>
                        <a:t>Annual Target </a:t>
                      </a:r>
                      <a:r>
                        <a:rPr lang="en-US" sz="1200" b="1" dirty="0" smtClean="0">
                          <a:solidFill>
                            <a:schemeClr val="bg1"/>
                          </a:solidFill>
                          <a:effectLst/>
                          <a:latin typeface="Arial Narrow"/>
                          <a:ea typeface="Times New Roman"/>
                          <a:cs typeface="Arial"/>
                        </a:rPr>
                        <a:t>2018/19</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Arial Narrow"/>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Arial Narrow"/>
                          <a:ea typeface="Calibri"/>
                          <a:cs typeface="Arial"/>
                        </a:rPr>
                        <a:t>Q1 Target as per APP</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Q1</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Calibri"/>
                        <a:ea typeface="Times New Roman"/>
                        <a:cs typeface="Times New Roman"/>
                      </a:endParaRPr>
                    </a:p>
                    <a:p>
                      <a:pPr>
                        <a:lnSpc>
                          <a:spcPct val="115000"/>
                        </a:lnSpc>
                        <a:spcAft>
                          <a:spcPts val="0"/>
                        </a:spcAft>
                      </a:pPr>
                      <a:r>
                        <a:rPr lang="en-ZA" sz="1200" b="1" dirty="0" smtClean="0">
                          <a:solidFill>
                            <a:schemeClr val="bg1"/>
                          </a:solidFill>
                          <a:effectLst/>
                          <a:latin typeface="Calibri"/>
                          <a:ea typeface="Times New Roman"/>
                          <a:cs typeface="Times New Roman"/>
                        </a:rPr>
                        <a:t>Reason for Deviation</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2735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dirty="0"/>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73302">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Narrow"/>
                          <a:ea typeface="Calibri"/>
                          <a:cs typeface="Arial"/>
                        </a:rPr>
                        <a:t>Sub-programme: Monitoring and Evaluation</a:t>
                      </a:r>
                      <a:endParaRPr kumimoji="0" lang="en-ZA" sz="14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433753">
                <a:tc>
                  <a:txBody>
                    <a:bodyPr/>
                    <a:lstStyle/>
                    <a:p>
                      <a:pPr>
                        <a:lnSpc>
                          <a:spcPct val="115000"/>
                        </a:lnSpc>
                        <a:spcAft>
                          <a:spcPts val="0"/>
                        </a:spcAft>
                      </a:pPr>
                      <a:r>
                        <a:rPr lang="en-ZA" sz="1000" b="1" dirty="0">
                          <a:effectLst/>
                          <a:latin typeface="Arial" pitchFamily="34" charset="0"/>
                          <a:ea typeface="Times New Roman"/>
                          <a:cs typeface="Arial" pitchFamily="34" charset="0"/>
                        </a:rPr>
                        <a:t>Number of Monitoring Reports on the implementation of </a:t>
                      </a:r>
                      <a:endParaRPr lang="en-ZA" sz="1100" b="1" dirty="0">
                        <a:effectLst/>
                        <a:latin typeface="Arial" pitchFamily="34" charset="0"/>
                        <a:ea typeface="Times New Roman"/>
                        <a:cs typeface="Arial" pitchFamily="34" charset="0"/>
                      </a:endParaRPr>
                    </a:p>
                    <a:p>
                      <a:pPr>
                        <a:lnSpc>
                          <a:spcPct val="115000"/>
                        </a:lnSpc>
                        <a:spcAft>
                          <a:spcPts val="0"/>
                        </a:spcAft>
                      </a:pPr>
                      <a:r>
                        <a:rPr lang="en-ZA" sz="1000" b="1" dirty="0">
                          <a:effectLst/>
                          <a:latin typeface="Arial" pitchFamily="34" charset="0"/>
                          <a:ea typeface="Times New Roman"/>
                          <a:cs typeface="Arial" pitchFamily="34" charset="0"/>
                        </a:rPr>
                        <a:t>Outcome 14 produced</a:t>
                      </a:r>
                      <a:endParaRPr lang="en-ZA" sz="11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n-ZA" sz="1000" dirty="0">
                          <a:effectLst/>
                          <a:latin typeface="Arial" pitchFamily="34" charset="0"/>
                          <a:ea typeface="Times New Roman"/>
                          <a:cs typeface="Arial" pitchFamily="34" charset="0"/>
                        </a:rPr>
                        <a:t>One monitoring Report on the implementation of </a:t>
                      </a:r>
                      <a:endParaRPr lang="en-ZA" sz="1100" dirty="0">
                        <a:effectLst/>
                        <a:latin typeface="Arial" pitchFamily="34" charset="0"/>
                        <a:ea typeface="Times New Roman"/>
                        <a:cs typeface="Arial" pitchFamily="34" charset="0"/>
                      </a:endParaRPr>
                    </a:p>
                    <a:p>
                      <a:pPr>
                        <a:lnSpc>
                          <a:spcPct val="115000"/>
                        </a:lnSpc>
                        <a:spcAft>
                          <a:spcPts val="1000"/>
                        </a:spcAft>
                      </a:pPr>
                      <a:r>
                        <a:rPr lang="en-ZA" sz="1000" dirty="0">
                          <a:effectLst/>
                          <a:latin typeface="Arial" pitchFamily="34" charset="0"/>
                          <a:ea typeface="Times New Roman"/>
                          <a:cs typeface="Arial" pitchFamily="34" charset="0"/>
                        </a:rPr>
                        <a:t>Outcome 14 produced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pitchFamily="34" charset="0"/>
                          <a:ea typeface="Calibri"/>
                          <a:cs typeface="Arial" pitchFamily="34" charset="0"/>
                        </a:rPr>
                        <a:t>Gender indicator framework for Outcome 14 developed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a:lnSpc>
                          <a:spcPct val="115000"/>
                        </a:lnSpc>
                        <a:spcAft>
                          <a:spcPts val="1000"/>
                        </a:spcAft>
                        <a:tabLst>
                          <a:tab pos="595630" algn="l"/>
                        </a:tabLst>
                      </a:pPr>
                      <a:r>
                        <a:rPr lang="en-ZA" sz="1100" dirty="0" smtClean="0">
                          <a:effectLst/>
                          <a:latin typeface="Arial" pitchFamily="34" charset="0"/>
                          <a:ea typeface="Times New Roman"/>
                          <a:cs typeface="Arial" pitchFamily="34" charset="0"/>
                        </a:rPr>
                        <a:t>Gender Indicator Framework for Outcome 14 Developed</a:t>
                      </a:r>
                      <a:endParaRPr lang="en-ZA" sz="1100" dirty="0" smtClean="0">
                        <a:effectLst/>
                        <a:latin typeface="Arial" pitchFamily="34" charset="0"/>
                        <a:ea typeface="Calibri"/>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ZA" sz="1100" dirty="0" smtClean="0">
                          <a:latin typeface="Arial" pitchFamily="34" charset="0"/>
                          <a:cs typeface="Arial" pitchFamily="34" charset="0"/>
                        </a:rPr>
                        <a:t>Achieved</a:t>
                      </a:r>
                      <a:endParaRPr lang="en-ZA" sz="11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algn="just">
                        <a:lnSpc>
                          <a:spcPct val="115000"/>
                        </a:lnSpc>
                        <a:spcAft>
                          <a:spcPts val="1000"/>
                        </a:spcAft>
                        <a:tabLst>
                          <a:tab pos="595630" algn="l"/>
                        </a:tabLst>
                      </a:pPr>
                      <a:r>
                        <a:rPr lang="en-ZA" sz="1100" dirty="0" smtClean="0">
                          <a:effectLst/>
                          <a:latin typeface="Arial" pitchFamily="34" charset="0"/>
                          <a:ea typeface="Calibri"/>
                          <a:cs typeface="Arial" pitchFamily="34" charset="0"/>
                        </a:rPr>
                        <a:t>No Deviation</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lnSpc>
                          <a:spcPct val="115000"/>
                        </a:lnSpc>
                        <a:spcAft>
                          <a:spcPts val="1000"/>
                        </a:spcAft>
                        <a:tabLst>
                          <a:tab pos="595630" algn="l"/>
                        </a:tabLst>
                      </a:pPr>
                      <a:r>
                        <a:rPr lang="en-ZA" sz="1100" dirty="0" smtClean="0">
                          <a:effectLst/>
                          <a:latin typeface="Arial" pitchFamily="34" charset="0"/>
                          <a:ea typeface="Calibri"/>
                          <a:cs typeface="Arial" pitchFamily="34" charset="0"/>
                        </a:rPr>
                        <a:t>N/A</a:t>
                      </a:r>
                      <a:endParaRPr lang="en-ZA" sz="11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lnSpc>
                          <a:spcPct val="115000"/>
                        </a:lnSpc>
                        <a:spcAft>
                          <a:spcPts val="1000"/>
                        </a:spcAft>
                        <a:tabLst>
                          <a:tab pos="595630" algn="l"/>
                        </a:tabLst>
                      </a:pPr>
                      <a:r>
                        <a:rPr lang="en-ZA" sz="1100" dirty="0" smtClean="0">
                          <a:effectLst/>
                          <a:latin typeface="Arial" pitchFamily="34" charset="0"/>
                          <a:ea typeface="Times New Roman"/>
                          <a:cs typeface="Arial" pitchFamily="34" charset="0"/>
                        </a:rPr>
                        <a:t>Gender Indicator Framework for Outcome 14</a:t>
                      </a:r>
                      <a:endParaRPr lang="en-ZA" sz="1100" dirty="0" smtClean="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433753">
                <a:tc>
                  <a:txBody>
                    <a:bodyPr/>
                    <a:lstStyle/>
                    <a:p>
                      <a:pPr>
                        <a:lnSpc>
                          <a:spcPct val="115000"/>
                        </a:lnSpc>
                        <a:spcAft>
                          <a:spcPts val="0"/>
                        </a:spcAft>
                      </a:pPr>
                      <a:r>
                        <a:rPr lang="en-ZA" sz="1000" dirty="0">
                          <a:effectLst/>
                          <a:latin typeface="Arial" pitchFamily="34" charset="0"/>
                          <a:ea typeface="Times New Roman"/>
                          <a:cs typeface="Arial" pitchFamily="34" charset="0"/>
                        </a:rPr>
                        <a:t>Number of evaluation reports on the implementation of the socio-economic empowerment of women and promotion of gender equality produced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n-ZA" sz="1000" dirty="0">
                          <a:effectLst/>
                          <a:latin typeface="Arial" pitchFamily="34" charset="0"/>
                          <a:ea typeface="Times New Roman"/>
                          <a:cs typeface="Arial" pitchFamily="34" charset="0"/>
                        </a:rPr>
                        <a:t>One evaluation report produced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pitchFamily="34" charset="0"/>
                          <a:ea typeface="Calibri"/>
                          <a:cs typeface="Arial" pitchFamily="34" charset="0"/>
                        </a:rPr>
                        <a:t>TOR on evaluation report developed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a:lnSpc>
                          <a:spcPct val="115000"/>
                        </a:lnSpc>
                        <a:spcAft>
                          <a:spcPts val="1000"/>
                        </a:spcAft>
                        <a:tabLst>
                          <a:tab pos="595630" algn="l"/>
                        </a:tabLst>
                      </a:pPr>
                      <a:r>
                        <a:rPr lang="en-ZA" sz="1100" dirty="0" smtClean="0">
                          <a:effectLst/>
                          <a:latin typeface="Arial" pitchFamily="34" charset="0"/>
                          <a:ea typeface="Times New Roman"/>
                          <a:cs typeface="Arial" pitchFamily="34" charset="0"/>
                        </a:rPr>
                        <a:t>TOR on evaluation report developed</a:t>
                      </a:r>
                      <a:endParaRPr lang="en-ZA" sz="1100" dirty="0" smtClean="0">
                        <a:effectLst/>
                        <a:latin typeface="Arial" pitchFamily="34" charset="0"/>
                        <a:ea typeface="Calibri"/>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endParaRPr lang="en-ZA" sz="11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algn="just">
                        <a:lnSpc>
                          <a:spcPct val="115000"/>
                        </a:lnSpc>
                        <a:spcAft>
                          <a:spcPts val="1000"/>
                        </a:spcAft>
                        <a:tabLst>
                          <a:tab pos="595630" algn="l"/>
                        </a:tabLst>
                      </a:pPr>
                      <a:r>
                        <a:rPr lang="en-ZA" sz="1100" dirty="0" smtClean="0">
                          <a:effectLst/>
                          <a:latin typeface="Arial" pitchFamily="34" charset="0"/>
                          <a:ea typeface="Calibri"/>
                          <a:cs typeface="Arial" pitchFamily="34" charset="0"/>
                        </a:rPr>
                        <a:t>No Deviation</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lnSpc>
                          <a:spcPct val="115000"/>
                        </a:lnSpc>
                        <a:spcAft>
                          <a:spcPts val="1000"/>
                        </a:spcAft>
                        <a:tabLst>
                          <a:tab pos="595630" algn="l"/>
                        </a:tabLst>
                      </a:pPr>
                      <a:r>
                        <a:rPr lang="en-ZA" sz="1100" dirty="0" smtClean="0">
                          <a:effectLst/>
                          <a:latin typeface="Arial" pitchFamily="34" charset="0"/>
                          <a:ea typeface="Calibri"/>
                          <a:cs typeface="Arial" pitchFamily="34" charset="0"/>
                        </a:rPr>
                        <a:t>N/A</a:t>
                      </a:r>
                      <a:endParaRPr lang="en-ZA" sz="11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15000"/>
                        </a:lnSpc>
                        <a:spcAft>
                          <a:spcPts val="1000"/>
                        </a:spcAft>
                        <a:tabLst>
                          <a:tab pos="595630" algn="l"/>
                        </a:tabLst>
                      </a:pPr>
                      <a:r>
                        <a:rPr lang="en-ZA" sz="1100" dirty="0" smtClean="0">
                          <a:effectLst/>
                          <a:latin typeface="Arial" pitchFamily="34" charset="0"/>
                          <a:ea typeface="Times New Roman"/>
                          <a:cs typeface="Arial" pitchFamily="34" charset="0"/>
                        </a:rPr>
                        <a:t>TOR for Technogirl Evaluation </a:t>
                      </a:r>
                      <a:endParaRPr lang="en-ZA" sz="1100" dirty="0" smtClean="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
        <p:nvSpPr>
          <p:cNvPr id="5" name="Rectangle 1"/>
          <p:cNvSpPr>
            <a:spLocks noChangeArrowheads="1"/>
          </p:cNvSpPr>
          <p:nvPr/>
        </p:nvSpPr>
        <p:spPr bwMode="auto">
          <a:xfrm>
            <a:off x="930288" y="91705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965900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31</a:t>
            </a:fld>
            <a:endParaRPr lang="en-ZA" dirty="0">
              <a:solidFill>
                <a:prstClr val="black">
                  <a:tint val="75000"/>
                </a:prstClr>
              </a:solidFill>
            </a:endParaRPr>
          </a:p>
        </p:txBody>
      </p:sp>
      <p:sp>
        <p:nvSpPr>
          <p:cNvPr id="7" name="Title 1"/>
          <p:cNvSpPr>
            <a:spLocks noGrp="1"/>
          </p:cNvSpPr>
          <p:nvPr>
            <p:ph type="title"/>
          </p:nvPr>
        </p:nvSpPr>
        <p:spPr>
          <a:xfrm>
            <a:off x="182881" y="133008"/>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2800" b="1" dirty="0">
                <a:latin typeface="FunctionPro-BookOblique"/>
              </a:rPr>
              <a:t>Programme </a:t>
            </a:r>
            <a:r>
              <a:rPr lang="en-ZA" sz="2800" b="1" dirty="0" smtClean="0">
                <a:latin typeface="FunctionPro-BookOblique"/>
              </a:rPr>
              <a:t>3:  Quarter 1 Targets 2018/19 </a:t>
            </a:r>
            <a: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Date Placeholder 1"/>
          <p:cNvSpPr>
            <a:spLocks noGrp="1"/>
          </p:cNvSpPr>
          <p:nvPr>
            <p:ph type="dt" sz="half" idx="10"/>
          </p:nvPr>
        </p:nvSpPr>
        <p:spPr/>
        <p:txBody>
          <a:bodyPr/>
          <a:lstStyle/>
          <a:p>
            <a:fld id="{A540E806-7683-4773-8D96-263D5B2E4036}" type="datetime1">
              <a:rPr lang="en-ZA" smtClean="0">
                <a:solidFill>
                  <a:prstClr val="black">
                    <a:tint val="75000"/>
                  </a:prstClr>
                </a:solidFill>
              </a:rPr>
              <a:pPr/>
              <a:t>2018/08/22</a:t>
            </a:fld>
            <a:endParaRPr lang="en-ZA" dirty="0">
              <a:solidFill>
                <a:prstClr val="black">
                  <a:tint val="75000"/>
                </a:prstClr>
              </a:solidFill>
            </a:endParaRPr>
          </a:p>
        </p:txBody>
      </p:sp>
      <p:sp>
        <p:nvSpPr>
          <p:cNvPr id="6" name="Rectangle 1"/>
          <p:cNvSpPr>
            <a:spLocks noChangeArrowheads="1"/>
          </p:cNvSpPr>
          <p:nvPr/>
        </p:nvSpPr>
        <p:spPr bwMode="auto">
          <a:xfrm>
            <a:off x="1358913" y="9456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809675623"/>
              </p:ext>
            </p:extLst>
          </p:nvPr>
        </p:nvGraphicFramePr>
        <p:xfrm>
          <a:off x="191070" y="718611"/>
          <a:ext cx="9539784" cy="5473320"/>
        </p:xfrm>
        <a:graphic>
          <a:graphicData uri="http://schemas.openxmlformats.org/drawingml/2006/table">
            <a:tbl>
              <a:tblPr firstRow="1" firstCol="1" bandRow="1"/>
              <a:tblGrid>
                <a:gridCol w="975177"/>
                <a:gridCol w="819714"/>
                <a:gridCol w="692519"/>
                <a:gridCol w="1498099"/>
                <a:gridCol w="452257"/>
                <a:gridCol w="452256"/>
                <a:gridCol w="1742789"/>
                <a:gridCol w="1842447"/>
                <a:gridCol w="1064526"/>
              </a:tblGrid>
              <a:tr h="424205">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r>
                        <a:rPr lang="en-US" sz="1200" b="1" dirty="0">
                          <a:solidFill>
                            <a:schemeClr val="bg1"/>
                          </a:solidFill>
                          <a:effectLst/>
                          <a:latin typeface="Arial Narrow"/>
                          <a:ea typeface="Times New Roman"/>
                          <a:cs typeface="Arial"/>
                        </a:rPr>
                        <a:t>Annual Target </a:t>
                      </a:r>
                      <a:r>
                        <a:rPr lang="en-US" sz="1200" b="1" dirty="0" smtClean="0">
                          <a:solidFill>
                            <a:schemeClr val="bg1"/>
                          </a:solidFill>
                          <a:effectLst/>
                          <a:latin typeface="Arial Narrow"/>
                          <a:ea typeface="Times New Roman"/>
                          <a:cs typeface="Arial"/>
                        </a:rPr>
                        <a:t>2018/19</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Arial Narrow"/>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Arial Narrow"/>
                          <a:ea typeface="Calibri"/>
                          <a:cs typeface="Arial"/>
                        </a:rPr>
                        <a:t>Q1 Target as per APP</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Q1</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Calibri"/>
                        <a:ea typeface="Times New Roman"/>
                        <a:cs typeface="Times New Roman"/>
                      </a:endParaRPr>
                    </a:p>
                    <a:p>
                      <a:pPr>
                        <a:lnSpc>
                          <a:spcPct val="115000"/>
                        </a:lnSpc>
                        <a:spcAft>
                          <a:spcPts val="0"/>
                        </a:spcAft>
                      </a:pPr>
                      <a:r>
                        <a:rPr lang="en-ZA" sz="1200" b="1" dirty="0" smtClean="0">
                          <a:solidFill>
                            <a:schemeClr val="bg1"/>
                          </a:solidFill>
                          <a:effectLst/>
                          <a:latin typeface="Calibri"/>
                          <a:ea typeface="Times New Roman"/>
                          <a:cs typeface="Times New Roman"/>
                        </a:rPr>
                        <a:t>Reason for Deviation</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2735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dirty="0"/>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73302">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Narrow"/>
                          <a:ea typeface="Calibri"/>
                          <a:cs typeface="Arial"/>
                        </a:rPr>
                        <a:t>Sub-programme: Monitoring and Evaluation</a:t>
                      </a:r>
                      <a:endParaRPr kumimoji="0" lang="en-ZA" sz="14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433753">
                <a:tc>
                  <a:txBody>
                    <a:bodyPr/>
                    <a:lstStyle/>
                    <a:p>
                      <a:pPr>
                        <a:lnSpc>
                          <a:spcPct val="115000"/>
                        </a:lnSpc>
                        <a:spcAft>
                          <a:spcPts val="0"/>
                        </a:spcAft>
                      </a:pPr>
                      <a:r>
                        <a:rPr lang="en-ZA" sz="1000" b="1" dirty="0">
                          <a:effectLst/>
                          <a:latin typeface="Arial" pitchFamily="34" charset="0"/>
                          <a:ea typeface="Times New Roman"/>
                          <a:cs typeface="Arial" pitchFamily="34" charset="0"/>
                        </a:rPr>
                        <a:t>Number of monitoring and evaluation frameworks for the Sanitary Dignity Programme developed</a:t>
                      </a:r>
                      <a:endParaRPr lang="en-ZA" sz="11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n-ZA" sz="1000" dirty="0">
                          <a:effectLst/>
                          <a:latin typeface="Arial" pitchFamily="34" charset="0"/>
                          <a:ea typeface="Times New Roman"/>
                          <a:cs typeface="Arial" pitchFamily="34" charset="0"/>
                        </a:rPr>
                        <a:t>One monitoring and evaluation framework developed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pitchFamily="34" charset="0"/>
                          <a:ea typeface="Calibri"/>
                          <a:cs typeface="Arial" pitchFamily="34" charset="0"/>
                        </a:rPr>
                        <a:t>Inception report on the development of the monitoring and evaluation framework</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a:lnSpc>
                          <a:spcPct val="115000"/>
                        </a:lnSpc>
                        <a:spcAft>
                          <a:spcPts val="1000"/>
                        </a:spcAft>
                        <a:tabLst>
                          <a:tab pos="595630" algn="l"/>
                        </a:tabLst>
                      </a:pPr>
                      <a:r>
                        <a:rPr lang="en-ZA" sz="1100" dirty="0" smtClean="0">
                          <a:effectLst/>
                          <a:latin typeface="Arial" pitchFamily="34" charset="0"/>
                          <a:ea typeface="Times New Roman"/>
                          <a:cs typeface="Arial" pitchFamily="34" charset="0"/>
                        </a:rPr>
                        <a:t>Inception report on the development of M&amp;E Framework for SDP</a:t>
                      </a:r>
                      <a:endParaRPr lang="en-ZA" sz="1100" dirty="0" smtClean="0">
                        <a:effectLst/>
                        <a:latin typeface="Arial" pitchFamily="34" charset="0"/>
                        <a:ea typeface="Calibri"/>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ZA" sz="1100" dirty="0" smtClean="0">
                          <a:latin typeface="Arial" pitchFamily="34" charset="0"/>
                          <a:cs typeface="Arial" pitchFamily="34" charset="0"/>
                        </a:rPr>
                        <a:t>Achieved</a:t>
                      </a:r>
                      <a:endParaRPr lang="en-ZA" sz="11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algn="just">
                        <a:lnSpc>
                          <a:spcPct val="115000"/>
                        </a:lnSpc>
                        <a:spcAft>
                          <a:spcPts val="1000"/>
                        </a:spcAft>
                        <a:tabLst>
                          <a:tab pos="595630" algn="l"/>
                        </a:tabLst>
                      </a:pPr>
                      <a:r>
                        <a:rPr lang="en-ZA" sz="1100" dirty="0" smtClean="0">
                          <a:effectLst/>
                          <a:latin typeface="Arial" pitchFamily="34" charset="0"/>
                          <a:ea typeface="Calibri"/>
                          <a:cs typeface="Arial" pitchFamily="34" charset="0"/>
                        </a:rPr>
                        <a:t>No Deviation</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lnSpc>
                          <a:spcPct val="115000"/>
                        </a:lnSpc>
                        <a:spcAft>
                          <a:spcPts val="1000"/>
                        </a:spcAft>
                        <a:tabLst>
                          <a:tab pos="595630" algn="l"/>
                        </a:tabLst>
                      </a:pPr>
                      <a:r>
                        <a:rPr lang="en-ZA" sz="1100" dirty="0" smtClean="0">
                          <a:effectLst/>
                          <a:latin typeface="Arial" pitchFamily="34" charset="0"/>
                          <a:ea typeface="Calibri"/>
                          <a:cs typeface="Arial" pitchFamily="34" charset="0"/>
                        </a:rPr>
                        <a:t>N/A</a:t>
                      </a:r>
                      <a:endParaRPr lang="en-ZA" sz="11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lnSpc>
                          <a:spcPct val="115000"/>
                        </a:lnSpc>
                        <a:spcAft>
                          <a:spcPts val="1000"/>
                        </a:spcAft>
                        <a:tabLst>
                          <a:tab pos="595630" algn="l"/>
                        </a:tabLst>
                      </a:pPr>
                      <a:r>
                        <a:rPr lang="en-ZA" sz="1100" dirty="0" smtClean="0">
                          <a:effectLst/>
                          <a:latin typeface="Arial" pitchFamily="34" charset="0"/>
                          <a:ea typeface="Times New Roman"/>
                          <a:cs typeface="Arial" pitchFamily="34" charset="0"/>
                        </a:rPr>
                        <a:t>Inception report on the development of M&amp;E Framework for SDP</a:t>
                      </a:r>
                      <a:endParaRPr lang="en-ZA" sz="1100" dirty="0" smtClean="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433753">
                <a:tc>
                  <a:txBody>
                    <a:bodyPr/>
                    <a:lstStyle/>
                    <a:p>
                      <a:pPr>
                        <a:lnSpc>
                          <a:spcPct val="115000"/>
                        </a:lnSpc>
                        <a:spcAft>
                          <a:spcPts val="0"/>
                        </a:spcAft>
                      </a:pPr>
                      <a:r>
                        <a:rPr lang="en-ZA" sz="1000" b="1" dirty="0">
                          <a:effectLst/>
                          <a:latin typeface="Arial" pitchFamily="34" charset="0"/>
                          <a:ea typeface="Times New Roman"/>
                          <a:cs typeface="Arial" pitchFamily="34" charset="0"/>
                        </a:rPr>
                        <a:t>Number of Country Gender Indicator Frameworks developed</a:t>
                      </a:r>
                      <a:endParaRPr lang="en-ZA" sz="11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n-ZA" sz="1000" dirty="0">
                          <a:effectLst/>
                          <a:latin typeface="Arial" pitchFamily="34" charset="0"/>
                          <a:ea typeface="Times New Roman"/>
                          <a:cs typeface="Arial" pitchFamily="34" charset="0"/>
                        </a:rPr>
                        <a:t>One Country Gender Indicator Framework developed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pitchFamily="34" charset="0"/>
                          <a:ea typeface="Calibri"/>
                          <a:cs typeface="Arial" pitchFamily="34" charset="0"/>
                        </a:rPr>
                        <a:t>Conceptual framework on the development of the Country Gender Indicator Framework developed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a:lnSpc>
                          <a:spcPct val="115000"/>
                        </a:lnSpc>
                        <a:spcAft>
                          <a:spcPts val="1000"/>
                        </a:spcAft>
                        <a:tabLst>
                          <a:tab pos="595630" algn="l"/>
                        </a:tabLst>
                      </a:pPr>
                      <a:r>
                        <a:rPr lang="en-ZA" sz="1100" dirty="0" smtClean="0">
                          <a:effectLst/>
                          <a:latin typeface="Arial" pitchFamily="34" charset="0"/>
                          <a:ea typeface="Times New Roman"/>
                          <a:cs typeface="Arial" pitchFamily="34" charset="0"/>
                        </a:rPr>
                        <a:t>Development of draft concept document is underway</a:t>
                      </a:r>
                      <a:endParaRPr lang="en-ZA" sz="1100" dirty="0" smtClean="0">
                        <a:effectLst/>
                        <a:latin typeface="Arial" pitchFamily="34" charset="0"/>
                        <a:ea typeface="Calibri"/>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ZA" sz="1100" dirty="0" smtClean="0">
                          <a:latin typeface="Arial" pitchFamily="34" charset="0"/>
                          <a:cs typeface="Arial" pitchFamily="34" charset="0"/>
                        </a:rPr>
                        <a:t>Not  Achieved</a:t>
                      </a:r>
                      <a:endParaRPr lang="en-ZA" sz="11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algn="just">
                        <a:lnSpc>
                          <a:spcPct val="115000"/>
                        </a:lnSpc>
                        <a:spcAft>
                          <a:spcPts val="1000"/>
                        </a:spcAft>
                        <a:tabLst>
                          <a:tab pos="595630" algn="l"/>
                        </a:tabLst>
                      </a:pPr>
                      <a:r>
                        <a:rPr lang="en-ZA" sz="1100" dirty="0" smtClean="0">
                          <a:effectLst/>
                          <a:latin typeface="Arial" pitchFamily="34" charset="0"/>
                          <a:ea typeface="Times New Roman"/>
                          <a:cs typeface="Arial" pitchFamily="34" charset="0"/>
                        </a:rPr>
                        <a:t>Lack of capacity due to  vacant Chief</a:t>
                      </a:r>
                      <a:r>
                        <a:rPr lang="en-ZA" sz="1100" baseline="0" dirty="0" smtClean="0">
                          <a:effectLst/>
                          <a:latin typeface="Arial" pitchFamily="34" charset="0"/>
                          <a:ea typeface="Times New Roman"/>
                          <a:cs typeface="Arial" pitchFamily="34" charset="0"/>
                        </a:rPr>
                        <a:t>  Director</a:t>
                      </a:r>
                      <a:r>
                        <a:rPr lang="en-ZA" sz="1100" dirty="0" smtClean="0">
                          <a:effectLst/>
                          <a:latin typeface="Arial" pitchFamily="34" charset="0"/>
                          <a:ea typeface="Times New Roman"/>
                          <a:cs typeface="Arial" pitchFamily="34" charset="0"/>
                        </a:rPr>
                        <a:t>: Monitoring &amp; Evaluation</a:t>
                      </a:r>
                      <a:endParaRPr lang="en-ZA" sz="1100" dirty="0">
                        <a:solidFill>
                          <a:srgbClr val="FF0000"/>
                        </a:solidFill>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lnSpc>
                          <a:spcPct val="115000"/>
                        </a:lnSpc>
                        <a:spcAft>
                          <a:spcPts val="1000"/>
                        </a:spcAft>
                        <a:tabLst>
                          <a:tab pos="595630" algn="l"/>
                        </a:tabLst>
                      </a:pPr>
                      <a:r>
                        <a:rPr lang="en-ZA" sz="1100" dirty="0" smtClean="0">
                          <a:effectLst/>
                          <a:latin typeface="Arial" pitchFamily="34" charset="0"/>
                          <a:ea typeface="Times New Roman"/>
                          <a:cs typeface="Arial" pitchFamily="34" charset="0"/>
                        </a:rPr>
                        <a:t>Fast-track filling of vacancy</a:t>
                      </a:r>
                      <a:endParaRPr lang="en-ZA" sz="11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15000"/>
                        </a:lnSpc>
                        <a:spcAft>
                          <a:spcPts val="1000"/>
                        </a:spcAft>
                        <a:tabLst>
                          <a:tab pos="595630" algn="l"/>
                        </a:tabLst>
                      </a:pPr>
                      <a:r>
                        <a:rPr lang="en-ZA" sz="1100" dirty="0" smtClean="0">
                          <a:effectLst/>
                          <a:latin typeface="Arial" pitchFamily="34" charset="0"/>
                          <a:ea typeface="Times New Roman"/>
                          <a:cs typeface="Arial" pitchFamily="34" charset="0"/>
                        </a:rPr>
                        <a:t>Draft Concept Document</a:t>
                      </a:r>
                      <a:endParaRPr lang="en-ZA" sz="1100" dirty="0" smtClean="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
        <p:nvSpPr>
          <p:cNvPr id="5" name="Rectangle 1"/>
          <p:cNvSpPr>
            <a:spLocks noChangeArrowheads="1"/>
          </p:cNvSpPr>
          <p:nvPr/>
        </p:nvSpPr>
        <p:spPr bwMode="auto">
          <a:xfrm>
            <a:off x="930288" y="91705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4172886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32</a:t>
            </a:fld>
            <a:endParaRPr lang="en-ZA" dirty="0">
              <a:solidFill>
                <a:prstClr val="black">
                  <a:tint val="75000"/>
                </a:prstClr>
              </a:solidFill>
            </a:endParaRPr>
          </a:p>
        </p:txBody>
      </p:sp>
      <p:sp>
        <p:nvSpPr>
          <p:cNvPr id="7" name="Title 1"/>
          <p:cNvSpPr>
            <a:spLocks noGrp="1"/>
          </p:cNvSpPr>
          <p:nvPr>
            <p:ph type="title"/>
          </p:nvPr>
        </p:nvSpPr>
        <p:spPr>
          <a:xfrm>
            <a:off x="182881" y="133009"/>
            <a:ext cx="8661874" cy="563028"/>
          </a:xfrm>
          <a:prstGeom prst="rect">
            <a:avLst/>
          </a:prstGeom>
          <a:solidFill>
            <a:srgbClr val="00B050"/>
          </a:solidFill>
        </p:spPr>
        <p:txBody>
          <a:bodyPr rtlCol="0">
            <a:normAutofit fontScale="90000"/>
          </a:bodyPr>
          <a:lstStyle/>
          <a:p>
            <a:pPr lvl="0">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3100" b="1" kern="0" dirty="0">
                <a:solidFill>
                  <a:sysClr val="windowText" lastClr="000000"/>
                </a:solidFill>
                <a:latin typeface="Arial" pitchFamily="34" charset="0"/>
                <a:cs typeface="Arial" pitchFamily="34" charset="0"/>
              </a:rPr>
              <a:t>Departmental Key </a:t>
            </a:r>
            <a:r>
              <a:rPr lang="en-ZA" sz="3100" b="1" kern="0" dirty="0" smtClean="0">
                <a:solidFill>
                  <a:sysClr val="windowText" lastClr="000000"/>
                </a:solidFill>
                <a:latin typeface="Arial" pitchFamily="34" charset="0"/>
                <a:cs typeface="Arial" pitchFamily="34" charset="0"/>
              </a:rPr>
              <a:t>Achievements for Q 1</a:t>
            </a: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 name="Rectangle 2"/>
          <p:cNvSpPr/>
          <p:nvPr/>
        </p:nvSpPr>
        <p:spPr>
          <a:xfrm>
            <a:off x="413658" y="1305342"/>
            <a:ext cx="9209314" cy="4801314"/>
          </a:xfrm>
          <a:prstGeom prst="rect">
            <a:avLst/>
          </a:prstGeom>
        </p:spPr>
        <p:txBody>
          <a:bodyPr wrap="square">
            <a:spAutoFit/>
          </a:bodyPr>
          <a:lstStyle/>
          <a:p>
            <a:pPr marL="285750" indent="-285750">
              <a:buFont typeface="Arial" pitchFamily="34" charset="0"/>
              <a:buChar char="•"/>
            </a:pPr>
            <a:r>
              <a:rPr lang="en-ZA" dirty="0"/>
              <a:t>4th quarter risk progress report for 2017/18 produced and approved</a:t>
            </a:r>
          </a:p>
          <a:p>
            <a:pPr marL="285750" indent="-285750">
              <a:buFont typeface="Arial" pitchFamily="34" charset="0"/>
              <a:buChar char="•"/>
            </a:pPr>
            <a:r>
              <a:rPr lang="en-ZA" dirty="0"/>
              <a:t>4th quarter 2017/18 performance report developed and submitted to DPME &amp; NT</a:t>
            </a:r>
          </a:p>
          <a:p>
            <a:pPr marL="285750" indent="-285750">
              <a:buFont typeface="Arial" pitchFamily="34" charset="0"/>
              <a:buChar char="•"/>
            </a:pPr>
            <a:r>
              <a:rPr lang="en-ZA" dirty="0"/>
              <a:t>Internal Audit progress report of the 4th quarter against the Annual Internal Audit coverage plan produced</a:t>
            </a:r>
          </a:p>
          <a:p>
            <a:pPr marL="285750" indent="-285750">
              <a:buFont typeface="Arial" pitchFamily="34" charset="0"/>
              <a:buChar char="•"/>
            </a:pPr>
            <a:r>
              <a:rPr lang="en-ZA" dirty="0"/>
              <a:t>100% payment of all valid invoices paid within 30 days</a:t>
            </a:r>
          </a:p>
          <a:p>
            <a:pPr marL="285750" indent="-285750">
              <a:buFont typeface="Arial" pitchFamily="34" charset="0"/>
              <a:buChar char="•"/>
            </a:pPr>
            <a:r>
              <a:rPr lang="en-ZA" dirty="0"/>
              <a:t>Maintained a planned vacancy rate of less than10% in Q1 (performance 7.3%)</a:t>
            </a:r>
          </a:p>
          <a:p>
            <a:pPr marL="285750" indent="-285750">
              <a:buFont typeface="Arial" pitchFamily="34" charset="0"/>
              <a:buChar char="•"/>
            </a:pPr>
            <a:r>
              <a:rPr lang="en-ZA" dirty="0"/>
              <a:t>90% of disciplinary cases still within 90 days  process of initiation and one case finalised.</a:t>
            </a:r>
          </a:p>
          <a:p>
            <a:pPr marL="285750" indent="-285750">
              <a:buFont typeface="Arial" pitchFamily="34" charset="0"/>
              <a:buChar char="•"/>
            </a:pPr>
            <a:r>
              <a:rPr lang="en-ZA" dirty="0" smtClean="0"/>
              <a:t>Draft </a:t>
            </a:r>
            <a:r>
              <a:rPr lang="en-ZA" dirty="0"/>
              <a:t>Sanitary Dignity Framework revised and </a:t>
            </a:r>
            <a:r>
              <a:rPr lang="en-ZA" dirty="0" smtClean="0"/>
              <a:t>produced</a:t>
            </a:r>
          </a:p>
          <a:p>
            <a:pPr marL="285750" indent="-285750">
              <a:buFont typeface="Arial" pitchFamily="34" charset="0"/>
              <a:buChar char="•"/>
            </a:pPr>
            <a:r>
              <a:rPr lang="en-ZA" dirty="0" smtClean="0"/>
              <a:t>Menstrual health management symposium convened in May. </a:t>
            </a:r>
            <a:endParaRPr lang="en-ZA" dirty="0"/>
          </a:p>
          <a:p>
            <a:pPr marL="285750" indent="-285750">
              <a:buFont typeface="Arial" pitchFamily="34" charset="0"/>
              <a:buChar char="•"/>
            </a:pPr>
            <a:r>
              <a:rPr lang="en-ZA" dirty="0"/>
              <a:t>Baseline Report on the Gender Analysis of Incentives Schemes developed and circulated for inputs</a:t>
            </a:r>
          </a:p>
          <a:p>
            <a:pPr marL="285750" indent="-285750">
              <a:buFont typeface="Arial" pitchFamily="34" charset="0"/>
              <a:buChar char="•"/>
            </a:pPr>
            <a:r>
              <a:rPr lang="en-ZA" dirty="0"/>
              <a:t>Draft Gender Responsive Planning Framework developed and presented at High-level Inter-Departmental Steering Committee on 8 June and to meeting with National Treasury on 21 June 2018</a:t>
            </a:r>
          </a:p>
          <a:p>
            <a:pPr marL="285750" indent="-285750">
              <a:buFont typeface="Arial" pitchFamily="34" charset="0"/>
              <a:buChar char="•"/>
            </a:pPr>
            <a:r>
              <a:rPr lang="en-ZA" dirty="0"/>
              <a:t>Draft Women’s financial inclusion framework developed and approved</a:t>
            </a:r>
          </a:p>
          <a:p>
            <a:pPr marL="285750" indent="-285750">
              <a:buFont typeface="Arial" pitchFamily="34" charset="0"/>
              <a:buChar char="•"/>
            </a:pPr>
            <a:r>
              <a:rPr lang="en-ZA" dirty="0"/>
              <a:t>Terms of Reference for End-of-Term Review Report on Socio-Economic Empowerment of women </a:t>
            </a:r>
            <a:r>
              <a:rPr lang="en-ZA" dirty="0" smtClean="0"/>
              <a:t>developed</a:t>
            </a:r>
            <a:endParaRPr lang="en-ZA" dirty="0"/>
          </a:p>
        </p:txBody>
      </p:sp>
    </p:spTree>
    <p:extLst>
      <p:ext uri="{BB962C8B-B14F-4D97-AF65-F5344CB8AC3E}">
        <p14:creationId xmlns:p14="http://schemas.microsoft.com/office/powerpoint/2010/main" xmlns="" val="3200106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33</a:t>
            </a:fld>
            <a:endParaRPr lang="en-ZA" dirty="0">
              <a:solidFill>
                <a:prstClr val="black">
                  <a:tint val="75000"/>
                </a:prstClr>
              </a:solidFill>
            </a:endParaRPr>
          </a:p>
        </p:txBody>
      </p:sp>
      <p:sp>
        <p:nvSpPr>
          <p:cNvPr id="7" name="Title 1"/>
          <p:cNvSpPr>
            <a:spLocks noGrp="1"/>
          </p:cNvSpPr>
          <p:nvPr>
            <p:ph type="title"/>
          </p:nvPr>
        </p:nvSpPr>
        <p:spPr>
          <a:xfrm>
            <a:off x="182881" y="133009"/>
            <a:ext cx="8661874" cy="563028"/>
          </a:xfrm>
          <a:prstGeom prst="rect">
            <a:avLst/>
          </a:prstGeom>
          <a:solidFill>
            <a:srgbClr val="00B050"/>
          </a:solidFill>
        </p:spPr>
        <p:txBody>
          <a:bodyPr rtlCol="0">
            <a:normAutofit fontScale="90000"/>
          </a:bodyPr>
          <a:lstStyle/>
          <a:p>
            <a:pPr lvl="0">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3100" b="1" kern="0" dirty="0">
                <a:solidFill>
                  <a:sysClr val="windowText" lastClr="000000"/>
                </a:solidFill>
                <a:latin typeface="Arial" pitchFamily="34" charset="0"/>
                <a:cs typeface="Arial" pitchFamily="34" charset="0"/>
              </a:rPr>
              <a:t>Departmental Key </a:t>
            </a:r>
            <a:r>
              <a:rPr lang="en-ZA" sz="3100" b="1" kern="0" dirty="0" smtClean="0">
                <a:solidFill>
                  <a:sysClr val="windowText" lastClr="000000"/>
                </a:solidFill>
                <a:latin typeface="Arial" pitchFamily="34" charset="0"/>
                <a:cs typeface="Arial" pitchFamily="34" charset="0"/>
              </a:rPr>
              <a:t>Achievements for Q 1</a:t>
            </a: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 name="Rectangle 2"/>
          <p:cNvSpPr/>
          <p:nvPr/>
        </p:nvSpPr>
        <p:spPr>
          <a:xfrm>
            <a:off x="195942" y="1305342"/>
            <a:ext cx="9492343" cy="5078313"/>
          </a:xfrm>
          <a:prstGeom prst="rect">
            <a:avLst/>
          </a:prstGeom>
        </p:spPr>
        <p:txBody>
          <a:bodyPr wrap="square">
            <a:spAutoFit/>
          </a:bodyPr>
          <a:lstStyle/>
          <a:p>
            <a:pPr marL="285750" indent="-285750">
              <a:buFont typeface="Arial" pitchFamily="34" charset="0"/>
              <a:buChar char="•"/>
            </a:pPr>
            <a:r>
              <a:rPr lang="en-ZA" dirty="0" smtClean="0"/>
              <a:t>CSW </a:t>
            </a:r>
            <a:r>
              <a:rPr lang="en-ZA" dirty="0"/>
              <a:t>report-back and engagement with stakeholders held in Cape Town on 16 and 17 May 2018 </a:t>
            </a:r>
            <a:r>
              <a:rPr lang="en-ZA" dirty="0" smtClean="0"/>
              <a:t>produced</a:t>
            </a:r>
            <a:endParaRPr lang="en-ZA" dirty="0"/>
          </a:p>
          <a:p>
            <a:pPr marL="285750" indent="-285750">
              <a:buFont typeface="Arial" pitchFamily="34" charset="0"/>
              <a:buChar char="•"/>
            </a:pPr>
            <a:r>
              <a:rPr lang="en-ZA" dirty="0"/>
              <a:t>Take-a-girl-child-to-work activity held in parliament on 25 May </a:t>
            </a:r>
            <a:r>
              <a:rPr lang="en-ZA" dirty="0" smtClean="0"/>
              <a:t>2018</a:t>
            </a:r>
            <a:endParaRPr lang="en-ZA" dirty="0"/>
          </a:p>
          <a:p>
            <a:pPr marL="285750" indent="-285750">
              <a:buFont typeface="Arial" pitchFamily="34" charset="0"/>
              <a:buChar char="•"/>
            </a:pPr>
            <a:r>
              <a:rPr lang="en-ZA" dirty="0" smtClean="0"/>
              <a:t>Progress </a:t>
            </a:r>
            <a:r>
              <a:rPr lang="en-ZA" dirty="0"/>
              <a:t>report  on the implementation of year 1 business systems </a:t>
            </a:r>
            <a:r>
              <a:rPr lang="en-ZA" dirty="0" smtClean="0"/>
              <a:t>produced</a:t>
            </a:r>
          </a:p>
          <a:p>
            <a:pPr marL="285750" indent="-285750">
              <a:buFont typeface="Arial" pitchFamily="34" charset="0"/>
              <a:buChar char="•"/>
            </a:pPr>
            <a:r>
              <a:rPr lang="en-ZA" dirty="0"/>
              <a:t>Young women’s &amp; girls dialogue held on the following dates:</a:t>
            </a:r>
          </a:p>
          <a:p>
            <a:pPr marL="285750" indent="-285750">
              <a:buFont typeface="Arial" pitchFamily="34" charset="0"/>
              <a:buChar char="•"/>
            </a:pPr>
            <a:r>
              <a:rPr lang="en-ZA" dirty="0"/>
              <a:t>12 June 2018 in Diepsloot: (Young women in urban area and informal settlement)</a:t>
            </a:r>
          </a:p>
          <a:p>
            <a:pPr marL="285750" indent="-285750">
              <a:buFont typeface="Arial" pitchFamily="34" charset="0"/>
              <a:buChar char="•"/>
            </a:pPr>
            <a:r>
              <a:rPr lang="en-ZA" dirty="0"/>
              <a:t>26 June 2018 in Bergville, </a:t>
            </a:r>
            <a:r>
              <a:rPr lang="en-ZA" dirty="0" smtClean="0"/>
              <a:t>KZN</a:t>
            </a:r>
            <a:endParaRPr lang="en-ZA" dirty="0"/>
          </a:p>
          <a:p>
            <a:pPr marL="285750" indent="-285750">
              <a:buFont typeface="Arial" pitchFamily="34" charset="0"/>
              <a:buChar char="•"/>
            </a:pPr>
            <a:r>
              <a:rPr lang="en-ZA" dirty="0"/>
              <a:t>Dialogue with young women &amp; girls living in rural areas, multi sectors</a:t>
            </a:r>
          </a:p>
          <a:p>
            <a:pPr marL="285750" indent="-285750">
              <a:buFont typeface="Arial" pitchFamily="34" charset="0"/>
              <a:buChar char="•"/>
            </a:pPr>
            <a:r>
              <a:rPr lang="en-ZA" dirty="0"/>
              <a:t>1 National Dialogue focusing on young women held with multiple stakeholders from different sectors (incl. business, higher education institutions and faith-based sectors held in the City Hall, Johannesburg on 19 June 2018 </a:t>
            </a:r>
          </a:p>
          <a:p>
            <a:pPr marL="285750" indent="-285750">
              <a:buFont typeface="Arial" pitchFamily="34" charset="0"/>
              <a:buChar char="•"/>
            </a:pPr>
            <a:r>
              <a:rPr lang="en-ZA" dirty="0"/>
              <a:t>Report on engagement at the 2018 CSW produced</a:t>
            </a:r>
          </a:p>
          <a:p>
            <a:pPr marL="285750" indent="-285750">
              <a:buFont typeface="Arial" pitchFamily="34" charset="0"/>
              <a:buChar char="•"/>
            </a:pPr>
            <a:r>
              <a:rPr lang="en-ZA" dirty="0"/>
              <a:t>Gender Indicator Framework for Outcome 14 Developed</a:t>
            </a:r>
          </a:p>
          <a:p>
            <a:pPr marL="285750" indent="-285750">
              <a:buFont typeface="Arial" pitchFamily="34" charset="0"/>
              <a:buChar char="•"/>
            </a:pPr>
            <a:r>
              <a:rPr lang="en-ZA" dirty="0"/>
              <a:t>TOR on evaluation reports on the implementation of the socio-economic empowerment of women and promotion of gender equality developed</a:t>
            </a:r>
          </a:p>
          <a:p>
            <a:pPr marL="285750" indent="-285750">
              <a:buFont typeface="Arial" pitchFamily="34" charset="0"/>
              <a:buChar char="•"/>
            </a:pPr>
            <a:r>
              <a:rPr lang="en-ZA" dirty="0"/>
              <a:t>Inception report on the development of M&amp;E Framework for  Sanitary Dignity Programme </a:t>
            </a:r>
          </a:p>
          <a:p>
            <a:pPr marL="285750" indent="-285750">
              <a:buFont typeface="Arial" pitchFamily="34" charset="0"/>
              <a:buChar char="•"/>
            </a:pPr>
            <a:endParaRPr lang="en-ZA" dirty="0" smtClean="0"/>
          </a:p>
          <a:p>
            <a:pPr marL="285750" indent="-285750">
              <a:buFont typeface="Arial" pitchFamily="34" charset="0"/>
              <a:buChar char="•"/>
            </a:pPr>
            <a:endParaRPr lang="en-ZA" dirty="0"/>
          </a:p>
        </p:txBody>
      </p:sp>
    </p:spTree>
    <p:extLst>
      <p:ext uri="{BB962C8B-B14F-4D97-AF65-F5344CB8AC3E}">
        <p14:creationId xmlns:p14="http://schemas.microsoft.com/office/powerpoint/2010/main" xmlns="" val="12434055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34</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solidFill>
            <a:srgbClr val="00B050"/>
          </a:solidFill>
        </p:spPr>
        <p:txBody>
          <a:bodyPr rtlCol="0">
            <a:normAutofit fontScale="90000"/>
          </a:bodyPr>
          <a:lstStyle/>
          <a:p>
            <a:pPr lvl="0">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3100" b="1" kern="0" dirty="0" smtClean="0">
                <a:solidFill>
                  <a:sysClr val="windowText" lastClr="000000"/>
                </a:solidFill>
                <a:latin typeface="Arial" pitchFamily="34" charset="0"/>
                <a:cs typeface="Arial" pitchFamily="34" charset="0"/>
              </a:rPr>
              <a:t>PART C : </a:t>
            </a:r>
            <a:r>
              <a:rPr lang="en-US" sz="3100" b="1" kern="0" dirty="0" smtClean="0">
                <a:solidFill>
                  <a:sysClr val="windowText" lastClr="000000"/>
                </a:solidFill>
                <a:latin typeface="Arial" pitchFamily="34" charset="0"/>
                <a:cs typeface="Arial" pitchFamily="34" charset="0"/>
              </a:rPr>
              <a:t>GOVERNANCE</a:t>
            </a:r>
            <a:r>
              <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TextBox 1"/>
          <p:cNvSpPr txBox="1"/>
          <p:nvPr/>
        </p:nvSpPr>
        <p:spPr>
          <a:xfrm>
            <a:off x="624114" y="1465946"/>
            <a:ext cx="7721600" cy="3323987"/>
          </a:xfrm>
          <a:prstGeom prst="rect">
            <a:avLst/>
          </a:prstGeom>
          <a:noFill/>
        </p:spPr>
        <p:txBody>
          <a:bodyPr wrap="square" rtlCol="0">
            <a:spAutoFit/>
          </a:bodyPr>
          <a:lstStyle/>
          <a:p>
            <a:r>
              <a:rPr lang="en-US" dirty="0" smtClean="0">
                <a:solidFill>
                  <a:prstClr val="black"/>
                </a:solidFill>
              </a:rPr>
              <a:t>			</a:t>
            </a:r>
            <a:endParaRPr lang="en-US" sz="3200" dirty="0">
              <a:solidFill>
                <a:prstClr val="black"/>
              </a:solidFill>
            </a:endParaRPr>
          </a:p>
          <a:p>
            <a:endParaRPr lang="en-US" sz="3200" dirty="0" smtClean="0">
              <a:solidFill>
                <a:prstClr val="black"/>
              </a:solidFill>
            </a:endParaRPr>
          </a:p>
          <a:p>
            <a:endParaRPr lang="en-US" sz="3200" dirty="0">
              <a:solidFill>
                <a:prstClr val="black"/>
              </a:solidFill>
            </a:endParaRPr>
          </a:p>
          <a:p>
            <a:endParaRPr lang="en-US" sz="3200" dirty="0" smtClean="0">
              <a:solidFill>
                <a:prstClr val="black"/>
              </a:solidFill>
            </a:endParaRPr>
          </a:p>
          <a:p>
            <a:endParaRPr lang="en-US" sz="3200" dirty="0">
              <a:solidFill>
                <a:prstClr val="black"/>
              </a:solidFill>
            </a:endParaRPr>
          </a:p>
          <a:p>
            <a:endParaRPr lang="en-US" sz="3200" dirty="0" smtClean="0">
              <a:solidFill>
                <a:prstClr val="black"/>
              </a:solidFill>
            </a:endParaRPr>
          </a:p>
          <a:p>
            <a:endParaRPr lang="en-US" sz="3200" dirty="0">
              <a:solidFill>
                <a:prstClr val="black"/>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8170" y="1255717"/>
            <a:ext cx="5957547" cy="35342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154848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35</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solidFill>
            <a:srgbClr val="00B050"/>
          </a:solidFill>
        </p:spPr>
        <p:txBody>
          <a:bodyPr rtlCol="0">
            <a:normAutofit fontScale="90000"/>
          </a:bodyPr>
          <a:lstStyle/>
          <a:p>
            <a:pPr lvl="0">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US" sz="2700" b="1" kern="0" dirty="0" smtClean="0">
                <a:solidFill>
                  <a:sysClr val="windowText" lastClr="000000"/>
                </a:solidFill>
              </a:rPr>
              <a:t>GOVERNANCE</a:t>
            </a:r>
            <a:r>
              <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TextBox 1"/>
          <p:cNvSpPr txBox="1"/>
          <p:nvPr/>
        </p:nvSpPr>
        <p:spPr>
          <a:xfrm>
            <a:off x="95534" y="902716"/>
            <a:ext cx="9414622" cy="7540526"/>
          </a:xfrm>
          <a:prstGeom prst="rect">
            <a:avLst/>
          </a:prstGeom>
          <a:noFill/>
        </p:spPr>
        <p:txBody>
          <a:bodyPr wrap="square" rtlCol="0">
            <a:spAutoFit/>
          </a:bodyPr>
          <a:lstStyle/>
          <a:p>
            <a:pPr marL="342900" indent="-342900" algn="just">
              <a:buFont typeface="Wingdings" pitchFamily="2" charset="2"/>
              <a:buChar char="q"/>
            </a:pPr>
            <a:r>
              <a:rPr lang="en-ZA" sz="1600" dirty="0">
                <a:solidFill>
                  <a:prstClr val="black"/>
                </a:solidFill>
                <a:latin typeface="Arial" pitchFamily="34" charset="0"/>
                <a:cs typeface="Arial" pitchFamily="34" charset="0"/>
              </a:rPr>
              <a:t>DoW has an approved  risk management policy and strategy in </a:t>
            </a:r>
            <a:r>
              <a:rPr lang="en-ZA" sz="1600" dirty="0" smtClean="0">
                <a:solidFill>
                  <a:prstClr val="black"/>
                </a:solidFill>
                <a:latin typeface="Arial" pitchFamily="34" charset="0"/>
                <a:cs typeface="Arial" pitchFamily="34" charset="0"/>
              </a:rPr>
              <a:t>place and is being implemented.</a:t>
            </a:r>
            <a:endParaRPr lang="en-ZA" sz="1600" dirty="0">
              <a:solidFill>
                <a:prstClr val="black"/>
              </a:solidFill>
              <a:latin typeface="Arial" pitchFamily="34" charset="0"/>
              <a:cs typeface="Arial" pitchFamily="34" charset="0"/>
            </a:endParaRPr>
          </a:p>
          <a:p>
            <a:pPr marL="342900" indent="-342900" algn="just">
              <a:buFont typeface="Wingdings" pitchFamily="2" charset="2"/>
              <a:buChar char="q"/>
            </a:pPr>
            <a:r>
              <a:rPr lang="en-ZA" sz="1600" dirty="0">
                <a:solidFill>
                  <a:prstClr val="black"/>
                </a:solidFill>
                <a:latin typeface="Arial" pitchFamily="34" charset="0"/>
                <a:cs typeface="Arial" pitchFamily="34" charset="0"/>
              </a:rPr>
              <a:t>The department conducted a strategic risk assessment pertinent to the five-year strategic plan. The department conducted an operational risk assessment in line with its APP and has  </a:t>
            </a:r>
            <a:r>
              <a:rPr lang="en-ZA" sz="1600" dirty="0" smtClean="0">
                <a:solidFill>
                  <a:prstClr val="black"/>
                </a:solidFill>
                <a:latin typeface="Arial" pitchFamily="34" charset="0"/>
                <a:cs typeface="Arial" pitchFamily="34" charset="0"/>
              </a:rPr>
              <a:t>incorporated </a:t>
            </a:r>
            <a:r>
              <a:rPr lang="en-ZA" sz="1600" dirty="0">
                <a:solidFill>
                  <a:prstClr val="black"/>
                </a:solidFill>
                <a:latin typeface="Arial" pitchFamily="34" charset="0"/>
                <a:cs typeface="Arial" pitchFamily="34" charset="0"/>
              </a:rPr>
              <a:t>emerging risks  into existing  risk registers </a:t>
            </a:r>
          </a:p>
          <a:p>
            <a:pPr marL="342900" indent="-342900" algn="just">
              <a:buFont typeface="Wingdings" pitchFamily="2" charset="2"/>
              <a:buChar char="q"/>
            </a:pPr>
            <a:r>
              <a:rPr lang="en-ZA" sz="1600" dirty="0">
                <a:solidFill>
                  <a:prstClr val="black"/>
                </a:solidFill>
                <a:latin typeface="Arial" pitchFamily="34" charset="0"/>
                <a:cs typeface="Arial" pitchFamily="34" charset="0"/>
              </a:rPr>
              <a:t>In order to ensure that risk management is embedded in the culture of the DoW, continuous training and workshops were provided as part of risk identification process during quarter one.</a:t>
            </a:r>
          </a:p>
          <a:p>
            <a:pPr marL="342900" indent="-342900" algn="just">
              <a:buFont typeface="Wingdings" pitchFamily="2" charset="2"/>
              <a:buChar char="q"/>
            </a:pPr>
            <a:r>
              <a:rPr lang="en-ZA" sz="1600" dirty="0">
                <a:solidFill>
                  <a:prstClr val="black"/>
                </a:solidFill>
                <a:latin typeface="Arial" pitchFamily="34" charset="0"/>
                <a:cs typeface="Arial" pitchFamily="34" charset="0"/>
              </a:rPr>
              <a:t>SMS members were requested to include risk management as key performance activity in their work plans for 2018/19 Financial Year.</a:t>
            </a:r>
          </a:p>
          <a:p>
            <a:pPr marL="342900" indent="-342900" algn="just">
              <a:buFont typeface="Wingdings" pitchFamily="2" charset="2"/>
              <a:buChar char="q"/>
            </a:pPr>
            <a:r>
              <a:rPr lang="en-ZA" sz="1600" dirty="0">
                <a:solidFill>
                  <a:prstClr val="black"/>
                </a:solidFill>
                <a:latin typeface="Arial" pitchFamily="34" charset="0"/>
                <a:cs typeface="Arial" pitchFamily="34" charset="0"/>
              </a:rPr>
              <a:t>The Department reports quarterly to Risk and Audit Committee on Governance issues and  Risk </a:t>
            </a:r>
            <a:r>
              <a:rPr lang="en-ZA" sz="1600" dirty="0" smtClean="0">
                <a:solidFill>
                  <a:prstClr val="black"/>
                </a:solidFill>
                <a:latin typeface="Arial" pitchFamily="34" charset="0"/>
                <a:cs typeface="Arial" pitchFamily="34" charset="0"/>
              </a:rPr>
              <a:t>Management </a:t>
            </a:r>
            <a:r>
              <a:rPr lang="en-ZA" sz="1600" dirty="0">
                <a:solidFill>
                  <a:prstClr val="black"/>
                </a:solidFill>
                <a:latin typeface="Arial" pitchFamily="34" charset="0"/>
                <a:cs typeface="Arial" pitchFamily="34" charset="0"/>
              </a:rPr>
              <a:t>is a standing agenda item during Audit and Risk Committee meetings. </a:t>
            </a:r>
          </a:p>
          <a:p>
            <a:pPr marL="342900" indent="-342900" algn="just">
              <a:buFont typeface="Wingdings" pitchFamily="2" charset="2"/>
              <a:buChar char="q"/>
            </a:pPr>
            <a:r>
              <a:rPr lang="en-ZA" sz="1600" dirty="0">
                <a:solidFill>
                  <a:prstClr val="black"/>
                </a:solidFill>
                <a:latin typeface="Arial" pitchFamily="34" charset="0"/>
                <a:cs typeface="Arial" pitchFamily="34" charset="0"/>
              </a:rPr>
              <a:t>Adequate and effective policies and procedures are in place to prevent, detect and address acts of fraud and corruption and these policies are monitored regularly for effective implementation. </a:t>
            </a:r>
          </a:p>
          <a:p>
            <a:pPr marL="342900" indent="-342900" algn="just">
              <a:buFont typeface="Wingdings" pitchFamily="2" charset="2"/>
              <a:buChar char="q"/>
            </a:pPr>
            <a:r>
              <a:rPr lang="en-ZA" sz="1600" dirty="0">
                <a:solidFill>
                  <a:prstClr val="black"/>
                </a:solidFill>
                <a:latin typeface="Arial" pitchFamily="34" charset="0"/>
                <a:cs typeface="Arial" pitchFamily="34" charset="0"/>
              </a:rPr>
              <a:t>DoW is implementing its Fraud Prevention Policy, Whistle Blower Policy and Fraud Prevention Plan and communicated it to all employees. There is an internal whistle-blowing email address and PSC National anti corruption hotline where allegation of fraud and corruption can be reported by employees, there are no reported cases in quarter one. </a:t>
            </a:r>
          </a:p>
          <a:p>
            <a:pPr marL="342900" indent="-342900" algn="just">
              <a:buFont typeface="Wingdings" pitchFamily="2" charset="2"/>
              <a:buChar char="q"/>
            </a:pPr>
            <a:r>
              <a:rPr lang="en-ZA" sz="1600" dirty="0">
                <a:solidFill>
                  <a:prstClr val="black"/>
                </a:solidFill>
                <a:latin typeface="Arial" pitchFamily="34" charset="0"/>
                <a:cs typeface="Arial" pitchFamily="34" charset="0"/>
              </a:rPr>
              <a:t>26 out of 27 other designated categories of employees have submitted their  financial disclosures of which it translates to 96% compliance. </a:t>
            </a:r>
          </a:p>
          <a:p>
            <a:pPr marL="342900" indent="-342900" algn="just">
              <a:buFont typeface="Wingdings" pitchFamily="2" charset="2"/>
              <a:buChar char="q"/>
            </a:pPr>
            <a:endParaRPr lang="en-ZA" dirty="0">
              <a:solidFill>
                <a:srgbClr val="FF0000"/>
              </a:solidFill>
              <a:latin typeface="Arial" pitchFamily="34" charset="0"/>
              <a:cs typeface="Arial" pitchFamily="34" charset="0"/>
            </a:endParaRPr>
          </a:p>
          <a:p>
            <a:pPr marL="342900" indent="-342900" algn="just">
              <a:buFont typeface="Wingdings" pitchFamily="2" charset="2"/>
              <a:buChar char="q"/>
            </a:pPr>
            <a:endParaRPr lang="en-ZA" dirty="0">
              <a:solidFill>
                <a:srgbClr val="FF0000"/>
              </a:solidFill>
              <a:latin typeface="Arial" pitchFamily="34" charset="0"/>
              <a:cs typeface="Arial" pitchFamily="34" charset="0"/>
            </a:endParaRPr>
          </a:p>
          <a:p>
            <a:pPr marL="342900" indent="-342900" algn="just">
              <a:buFont typeface="Wingdings" pitchFamily="2" charset="2"/>
              <a:buChar char="q"/>
            </a:pPr>
            <a:endParaRPr lang="en-ZA" sz="2000" dirty="0" smtClean="0">
              <a:solidFill>
                <a:prstClr val="black"/>
              </a:solidFill>
              <a:latin typeface="Arial" pitchFamily="34" charset="0"/>
              <a:cs typeface="Arial" pitchFamily="34" charset="0"/>
            </a:endParaRPr>
          </a:p>
          <a:p>
            <a:pPr marL="342900" indent="-342900" algn="just">
              <a:buFont typeface="Wingdings" pitchFamily="2" charset="2"/>
              <a:buChar char="q"/>
            </a:pPr>
            <a:endParaRPr lang="en-ZA" sz="2000" dirty="0">
              <a:solidFill>
                <a:prstClr val="black"/>
              </a:solidFill>
              <a:latin typeface="Arial" pitchFamily="34" charset="0"/>
              <a:cs typeface="Arial" pitchFamily="34" charset="0"/>
            </a:endParaRPr>
          </a:p>
          <a:p>
            <a:pPr marL="342900" indent="-342900" algn="just">
              <a:buFont typeface="Wingdings" pitchFamily="2" charset="2"/>
              <a:buChar char="q"/>
            </a:pPr>
            <a:endParaRPr lang="en-ZA" sz="2000" dirty="0" smtClean="0">
              <a:solidFill>
                <a:prstClr val="black"/>
              </a:solidFill>
              <a:latin typeface="Arial" pitchFamily="34" charset="0"/>
              <a:cs typeface="Arial" pitchFamily="34" charset="0"/>
            </a:endParaRPr>
          </a:p>
          <a:p>
            <a:pPr marL="285750" indent="-285750">
              <a:buFont typeface="Arial" pitchFamily="34" charset="0"/>
              <a:buChar char="•"/>
            </a:pPr>
            <a:endParaRPr lang="en-US" sz="2000" dirty="0">
              <a:solidFill>
                <a:prstClr val="black"/>
              </a:solidFill>
              <a:latin typeface="Arial" pitchFamily="34" charset="0"/>
              <a:cs typeface="Arial" pitchFamily="34" charset="0"/>
            </a:endParaRPr>
          </a:p>
          <a:p>
            <a:endParaRPr lang="en-US" sz="2000" dirty="0" smtClean="0">
              <a:solidFill>
                <a:prstClr val="black"/>
              </a:solidFill>
              <a:latin typeface="Arial" pitchFamily="34" charset="0"/>
              <a:cs typeface="Arial" pitchFamily="34" charset="0"/>
            </a:endParaRPr>
          </a:p>
          <a:p>
            <a:endParaRPr lang="en-US" sz="2000" dirty="0">
              <a:solidFill>
                <a:prstClr val="black"/>
              </a:solidFill>
              <a:latin typeface="Arial" pitchFamily="34" charset="0"/>
              <a:cs typeface="Arial" pitchFamily="34" charset="0"/>
            </a:endParaRPr>
          </a:p>
          <a:p>
            <a:endParaRPr lang="en-US" sz="2000" dirty="0" smtClean="0">
              <a:solidFill>
                <a:prstClr val="black"/>
              </a:solidFill>
              <a:latin typeface="Arial" pitchFamily="34" charset="0"/>
              <a:cs typeface="Arial" pitchFamily="34" charset="0"/>
            </a:endParaRPr>
          </a:p>
          <a:p>
            <a:endParaRPr lang="en-US"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21714462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36</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solidFill>
            <a:srgbClr val="00B050"/>
          </a:solidFill>
        </p:spPr>
        <p:txBody>
          <a:bodyPr rtlCol="0">
            <a:normAutofit fontScale="90000"/>
          </a:bodyPr>
          <a:lstStyle/>
          <a:p>
            <a:pPr lvl="0">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US" sz="2700" b="1" kern="0" dirty="0" smtClean="0">
                <a:solidFill>
                  <a:sysClr val="windowText" lastClr="000000"/>
                </a:solidFill>
              </a:rPr>
              <a:t>GOVERNANCE</a:t>
            </a:r>
            <a:r>
              <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TextBox 1"/>
          <p:cNvSpPr txBox="1"/>
          <p:nvPr/>
        </p:nvSpPr>
        <p:spPr>
          <a:xfrm>
            <a:off x="177421" y="957013"/>
            <a:ext cx="9227836" cy="7171194"/>
          </a:xfrm>
          <a:prstGeom prst="rect">
            <a:avLst/>
          </a:prstGeom>
          <a:noFill/>
        </p:spPr>
        <p:txBody>
          <a:bodyPr wrap="square" rtlCol="0">
            <a:spAutoFit/>
          </a:bodyPr>
          <a:lstStyle/>
          <a:p>
            <a:pPr marL="342900" indent="-342900">
              <a:buFont typeface="Wingdings" pitchFamily="2" charset="2"/>
              <a:buChar char="q"/>
            </a:pPr>
            <a:r>
              <a:rPr lang="en-ZA" sz="2000" dirty="0" smtClean="0">
                <a:solidFill>
                  <a:prstClr val="black"/>
                </a:solidFill>
                <a:latin typeface="Arial" pitchFamily="34" charset="0"/>
                <a:cs typeface="Arial" pitchFamily="34" charset="0"/>
              </a:rPr>
              <a:t>DoW </a:t>
            </a:r>
            <a:r>
              <a:rPr lang="en-ZA" sz="2000" dirty="0">
                <a:solidFill>
                  <a:prstClr val="black"/>
                </a:solidFill>
                <a:latin typeface="Arial" pitchFamily="34" charset="0"/>
                <a:cs typeface="Arial" pitchFamily="34" charset="0"/>
              </a:rPr>
              <a:t>P</a:t>
            </a:r>
            <a:r>
              <a:rPr lang="en-ZA" sz="2000" dirty="0" smtClean="0">
                <a:solidFill>
                  <a:prstClr val="black"/>
                </a:solidFill>
                <a:latin typeface="Arial" pitchFamily="34" charset="0"/>
                <a:cs typeface="Arial" pitchFamily="34" charset="0"/>
              </a:rPr>
              <a:t>olicy and Compliance </a:t>
            </a:r>
            <a:r>
              <a:rPr lang="en-ZA" sz="2000" dirty="0">
                <a:solidFill>
                  <a:prstClr val="black"/>
                </a:solidFill>
                <a:latin typeface="Arial" pitchFamily="34" charset="0"/>
                <a:cs typeface="Arial" pitchFamily="34" charset="0"/>
              </a:rPr>
              <a:t>R</a:t>
            </a:r>
            <a:r>
              <a:rPr lang="en-ZA" sz="2000" dirty="0" smtClean="0">
                <a:solidFill>
                  <a:prstClr val="black"/>
                </a:solidFill>
                <a:latin typeface="Arial" pitchFamily="34" charset="0"/>
                <a:cs typeface="Arial" pitchFamily="34" charset="0"/>
              </a:rPr>
              <a:t>egister is being updated on an on-going basis to inform policy review and compliance .</a:t>
            </a:r>
          </a:p>
          <a:p>
            <a:pPr marL="342900" indent="-342900">
              <a:buFont typeface="Wingdings" pitchFamily="2" charset="2"/>
              <a:buChar char="q"/>
            </a:pPr>
            <a:r>
              <a:rPr lang="en-ZA" sz="2000" dirty="0" smtClean="0">
                <a:solidFill>
                  <a:prstClr val="black"/>
                </a:solidFill>
                <a:latin typeface="Arial" pitchFamily="34" charset="0"/>
                <a:cs typeface="Arial" pitchFamily="34" charset="0"/>
              </a:rPr>
              <a:t>DoW’s is implementing the Occupational Health and Safety Policy </a:t>
            </a:r>
          </a:p>
          <a:p>
            <a:pPr marL="342900" indent="-342900">
              <a:buFont typeface="Wingdings" pitchFamily="2" charset="2"/>
              <a:buChar char="q"/>
            </a:pPr>
            <a:r>
              <a:rPr lang="en-ZA" sz="2000" dirty="0" smtClean="0">
                <a:solidFill>
                  <a:prstClr val="black"/>
                </a:solidFill>
                <a:latin typeface="Arial" pitchFamily="34" charset="0"/>
                <a:cs typeface="Arial" pitchFamily="34" charset="0"/>
              </a:rPr>
              <a:t>Audit Steering Committee is operational. Audit Action Plan is managed and update on a regular basis to avoid recurrent audit findings.</a:t>
            </a:r>
          </a:p>
          <a:p>
            <a:pPr marL="342900" indent="-342900">
              <a:buFont typeface="Wingdings" pitchFamily="2" charset="2"/>
              <a:buChar char="q"/>
            </a:pPr>
            <a:r>
              <a:rPr lang="en-ZA" sz="2000" dirty="0" smtClean="0">
                <a:solidFill>
                  <a:prstClr val="black"/>
                </a:solidFill>
                <a:latin typeface="Arial" pitchFamily="34" charset="0"/>
                <a:cs typeface="Arial" pitchFamily="34" charset="0"/>
              </a:rPr>
              <a:t>DoW is putting process in place to comply with DPSA Operations Management Framework where the Service Delivery Model has been developed and all Business Process for Core Programmes have been mapped.</a:t>
            </a:r>
          </a:p>
          <a:p>
            <a:pPr marL="342900" indent="-342900">
              <a:buFont typeface="Wingdings" pitchFamily="2" charset="2"/>
              <a:buChar char="q"/>
            </a:pPr>
            <a:r>
              <a:rPr lang="en-ZA" sz="2000" dirty="0" smtClean="0">
                <a:solidFill>
                  <a:prstClr val="black"/>
                </a:solidFill>
                <a:latin typeface="Arial" pitchFamily="34" charset="0"/>
                <a:cs typeface="Arial" pitchFamily="34" charset="0"/>
              </a:rPr>
              <a:t>MPAT </a:t>
            </a:r>
            <a:r>
              <a:rPr lang="en-ZA" sz="2000" dirty="0">
                <a:solidFill>
                  <a:prstClr val="black"/>
                </a:solidFill>
                <a:latin typeface="Arial" pitchFamily="34" charset="0"/>
                <a:cs typeface="Arial" pitchFamily="34" charset="0"/>
              </a:rPr>
              <a:t>standards are monitored on a quarterly basis based on the MPAT Improvement Plan which has actions to address non-compliance. The report is a standing Agenda on all MANCO and EXCO meeting for discussion and proposals are being made for corrective action. </a:t>
            </a:r>
            <a:endParaRPr lang="en-ZA" sz="2000" dirty="0" smtClean="0">
              <a:solidFill>
                <a:prstClr val="black"/>
              </a:solidFill>
              <a:latin typeface="Arial" pitchFamily="34" charset="0"/>
              <a:cs typeface="Arial" pitchFamily="34" charset="0"/>
            </a:endParaRPr>
          </a:p>
          <a:p>
            <a:pPr marL="342900" indent="-342900">
              <a:buFont typeface="Wingdings" pitchFamily="2" charset="2"/>
              <a:buChar char="q"/>
            </a:pPr>
            <a:r>
              <a:rPr lang="en-ZA" sz="2000" dirty="0" smtClean="0">
                <a:solidFill>
                  <a:prstClr val="black"/>
                </a:solidFill>
                <a:latin typeface="Arial" pitchFamily="34" charset="0"/>
                <a:cs typeface="Arial" pitchFamily="34" charset="0"/>
              </a:rPr>
              <a:t>The MPAT 1.8 standards have not been realised by DPME as yet for the 2018 filing period.</a:t>
            </a:r>
            <a:endParaRPr lang="en-ZA" sz="2000" dirty="0">
              <a:solidFill>
                <a:prstClr val="black"/>
              </a:solidFill>
              <a:latin typeface="Arial" pitchFamily="34" charset="0"/>
              <a:cs typeface="Arial" pitchFamily="34" charset="0"/>
            </a:endParaRPr>
          </a:p>
          <a:p>
            <a:pPr marL="342900" indent="-342900">
              <a:buFont typeface="Wingdings" pitchFamily="2" charset="2"/>
              <a:buChar char="q"/>
            </a:pPr>
            <a:r>
              <a:rPr lang="en-ZA" sz="2000" dirty="0" smtClean="0">
                <a:solidFill>
                  <a:prstClr val="black"/>
                </a:solidFill>
                <a:latin typeface="Arial" pitchFamily="34" charset="0"/>
                <a:cs typeface="Arial" pitchFamily="34" charset="0"/>
              </a:rPr>
              <a:t>Below is MPAT comparative scores from MPAT 1.5 to MPAT 1.7;</a:t>
            </a:r>
            <a:endParaRPr lang="en-ZA" sz="2000" dirty="0">
              <a:solidFill>
                <a:prstClr val="black"/>
              </a:solidFill>
              <a:latin typeface="Arial" pitchFamily="34" charset="0"/>
              <a:cs typeface="Arial" pitchFamily="34" charset="0"/>
            </a:endParaRPr>
          </a:p>
          <a:p>
            <a:pPr marL="342900" indent="-342900">
              <a:buFont typeface="Wingdings" pitchFamily="2" charset="2"/>
              <a:buChar char="q"/>
            </a:pPr>
            <a:endParaRPr lang="en-ZA" sz="2000" dirty="0" smtClean="0">
              <a:solidFill>
                <a:srgbClr val="FF0000"/>
              </a:solidFill>
              <a:latin typeface="Arial" pitchFamily="34" charset="0"/>
              <a:cs typeface="Arial" pitchFamily="34" charset="0"/>
            </a:endParaRPr>
          </a:p>
          <a:p>
            <a:pPr marL="342900" indent="-342900">
              <a:buFont typeface="Wingdings" pitchFamily="2" charset="2"/>
              <a:buChar char="q"/>
            </a:pPr>
            <a:endParaRPr lang="en-ZA" sz="2000" dirty="0" smtClean="0">
              <a:solidFill>
                <a:srgbClr val="FF0000"/>
              </a:solidFill>
              <a:latin typeface="Arial" pitchFamily="34" charset="0"/>
              <a:cs typeface="Arial" pitchFamily="34" charset="0"/>
            </a:endParaRPr>
          </a:p>
          <a:p>
            <a:endParaRPr lang="en-US" sz="2000" dirty="0">
              <a:solidFill>
                <a:srgbClr val="FF0000"/>
              </a:solidFill>
              <a:latin typeface="Arial" pitchFamily="34" charset="0"/>
              <a:cs typeface="Arial" pitchFamily="34" charset="0"/>
            </a:endParaRPr>
          </a:p>
          <a:p>
            <a:endParaRPr lang="en-US" sz="2000" dirty="0" smtClean="0">
              <a:solidFill>
                <a:prstClr val="black"/>
              </a:solidFill>
              <a:latin typeface="Arial" pitchFamily="34" charset="0"/>
              <a:cs typeface="Arial" pitchFamily="34" charset="0"/>
            </a:endParaRPr>
          </a:p>
          <a:p>
            <a:endParaRPr lang="en-US" sz="2000" dirty="0">
              <a:solidFill>
                <a:prstClr val="black"/>
              </a:solidFill>
              <a:latin typeface="Arial" pitchFamily="34" charset="0"/>
              <a:cs typeface="Arial" pitchFamily="34" charset="0"/>
            </a:endParaRPr>
          </a:p>
          <a:p>
            <a:endParaRPr lang="en-US" sz="2000" dirty="0" smtClean="0">
              <a:solidFill>
                <a:prstClr val="black"/>
              </a:solidFill>
              <a:latin typeface="Arial" pitchFamily="34" charset="0"/>
              <a:cs typeface="Arial" pitchFamily="34" charset="0"/>
            </a:endParaRPr>
          </a:p>
          <a:p>
            <a:endParaRPr lang="en-US"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2651139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a:bodyPr>
          <a:lstStyle/>
          <a:p>
            <a:pPr marL="273050" marR="0" lvl="1" indent="-273050" defTabSz="914400" rtl="0" eaLnBrk="1" fontAlgn="auto" latinLnBrk="0" hangingPunct="1">
              <a:lnSpc>
                <a:spcPct val="120000"/>
              </a:lnSpc>
              <a:spcBef>
                <a:spcPts val="575"/>
              </a:spcBef>
              <a:spcAft>
                <a:spcPts val="0"/>
              </a:spcAft>
              <a:tabLst/>
              <a:defRPr/>
            </a:pPr>
            <a:r>
              <a:rPr lang="en-US" sz="2400" b="1" kern="1200" dirty="0">
                <a:solidFill>
                  <a:prstClr val="black"/>
                </a:solidFill>
                <a:latin typeface="Arial Narrow"/>
                <a:ea typeface="Times New Roman"/>
                <a:cs typeface="Times New Roman"/>
              </a:rPr>
              <a:t>KPA 1: Strategic M</a:t>
            </a:r>
            <a:r>
              <a:rPr lang="en-US" sz="2400" b="1" kern="1200" dirty="0" smtClean="0">
                <a:solidFill>
                  <a:prstClr val="black"/>
                </a:solidFill>
                <a:latin typeface="Arial Narrow"/>
                <a:ea typeface="Times New Roman"/>
                <a:cs typeface="Times New Roman"/>
              </a:rPr>
              <a:t>anagement MPAT Comparative Scores</a:t>
            </a:r>
            <a:endParaRPr lang="en-US" sz="2400" b="1"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37</a:t>
            </a:fld>
            <a:endParaRPr lang="en-ZA" dirty="0">
              <a:solidFill>
                <a:prstClr val="black">
                  <a:tint val="75000"/>
                </a:prstClr>
              </a:solidFill>
            </a:endParaRPr>
          </a:p>
        </p:txBody>
      </p:sp>
      <p:sp>
        <p:nvSpPr>
          <p:cNvPr id="6" name="Rectangle 5"/>
          <p:cNvSpPr/>
          <p:nvPr/>
        </p:nvSpPr>
        <p:spPr>
          <a:xfrm>
            <a:off x="147458" y="3419828"/>
            <a:ext cx="9139046" cy="3683060"/>
          </a:xfrm>
          <a:prstGeom prst="rect">
            <a:avLst/>
          </a:prstGeom>
        </p:spPr>
        <p:txBody>
          <a:bodyPr wrap="square">
            <a:spAutoFit/>
          </a:bodyPr>
          <a:lstStyle/>
          <a:p>
            <a:pPr marL="342900" indent="-342900" algn="just">
              <a:spcBef>
                <a:spcPts val="600"/>
              </a:spcBef>
              <a:spcAft>
                <a:spcPts val="1000"/>
              </a:spcAft>
              <a:buFont typeface="Arial" pitchFamily="34" charset="0"/>
              <a:buChar char="•"/>
            </a:pPr>
            <a:r>
              <a:rPr lang="en-ZA" sz="2000" dirty="0">
                <a:solidFill>
                  <a:prstClr val="black"/>
                </a:solidFill>
                <a:latin typeface="Arial" pitchFamily="34" charset="0"/>
                <a:ea typeface="Calibri"/>
                <a:cs typeface="Arial" pitchFamily="34" charset="0"/>
              </a:rPr>
              <a:t>The Standard on Strategic Plans  (2015/2020) was not assessed in 2017. DPME stated that it will not be assessed due to that Strategic Plans are due for review in 2019. </a:t>
            </a:r>
            <a:endParaRPr lang="en-ZA" sz="2000" dirty="0" smtClean="0">
              <a:solidFill>
                <a:prstClr val="black"/>
              </a:solidFill>
              <a:latin typeface="Arial" pitchFamily="34" charset="0"/>
              <a:ea typeface="Calibri"/>
              <a:cs typeface="Arial" pitchFamily="34" charset="0"/>
            </a:endParaRPr>
          </a:p>
          <a:p>
            <a:pPr marL="342900" indent="-342900" algn="just">
              <a:spcBef>
                <a:spcPts val="600"/>
              </a:spcBef>
              <a:spcAft>
                <a:spcPts val="1000"/>
              </a:spcAft>
              <a:buFont typeface="Arial" pitchFamily="34" charset="0"/>
              <a:buChar char="•"/>
            </a:pPr>
            <a:r>
              <a:rPr lang="en-ZA" sz="2000" dirty="0">
                <a:solidFill>
                  <a:prstClr val="black"/>
                </a:solidFill>
                <a:latin typeface="Arial" pitchFamily="34" charset="0"/>
                <a:ea typeface="Calibri"/>
                <a:cs typeface="Arial" pitchFamily="34" charset="0"/>
              </a:rPr>
              <a:t>The Strategic Management has three performance areas which two are compliant with the standard required by MPAT</a:t>
            </a:r>
            <a:r>
              <a:rPr lang="en-ZA" sz="2000" dirty="0" smtClean="0">
                <a:solidFill>
                  <a:prstClr val="black"/>
                </a:solidFill>
                <a:latin typeface="Arial" pitchFamily="34" charset="0"/>
                <a:ea typeface="Calibri"/>
                <a:cs typeface="Arial" pitchFamily="34" charset="0"/>
              </a:rPr>
              <a:t>.</a:t>
            </a:r>
          </a:p>
          <a:p>
            <a:pPr marL="342900" indent="-342900" algn="just">
              <a:spcBef>
                <a:spcPts val="600"/>
              </a:spcBef>
              <a:spcAft>
                <a:spcPts val="1000"/>
              </a:spcAft>
              <a:buFont typeface="Arial" pitchFamily="34" charset="0"/>
              <a:buChar char="•"/>
            </a:pPr>
            <a:r>
              <a:rPr lang="en-ZA" sz="2000" dirty="0" smtClean="0">
                <a:solidFill>
                  <a:prstClr val="black"/>
                </a:solidFill>
                <a:latin typeface="Arial" pitchFamily="34" charset="0"/>
                <a:ea typeface="Calibri"/>
                <a:cs typeface="Arial" pitchFamily="34" charset="0"/>
              </a:rPr>
              <a:t>The Standard on Annual Performance Plans shows major improvements from a 2 to a 4. </a:t>
            </a:r>
            <a:endParaRPr lang="en-US" sz="2000" dirty="0" smtClean="0">
              <a:solidFill>
                <a:prstClr val="black"/>
              </a:solidFill>
              <a:latin typeface="Arial" pitchFamily="34" charset="0"/>
              <a:ea typeface="Calibri"/>
              <a:cs typeface="Arial" pitchFamily="34" charset="0"/>
            </a:endParaRPr>
          </a:p>
          <a:p>
            <a:pPr marL="342900" indent="-342900" algn="just">
              <a:spcBef>
                <a:spcPts val="600"/>
              </a:spcBef>
              <a:spcAft>
                <a:spcPts val="1000"/>
              </a:spcAft>
              <a:buFont typeface="Arial" pitchFamily="34" charset="0"/>
              <a:buChar char="•"/>
            </a:pPr>
            <a:endParaRPr lang="en-US" sz="2000" dirty="0" smtClean="0">
              <a:solidFill>
                <a:prstClr val="black"/>
              </a:solidFill>
              <a:ea typeface="Calibri"/>
              <a:cs typeface="Times New Roman"/>
            </a:endParaRPr>
          </a:p>
          <a:p>
            <a:pPr algn="just">
              <a:spcBef>
                <a:spcPts val="600"/>
              </a:spcBef>
              <a:spcAft>
                <a:spcPts val="1000"/>
              </a:spcAft>
            </a:pPr>
            <a:endParaRPr lang="en-ZA" sz="2000" dirty="0" smtClean="0">
              <a:solidFill>
                <a:prstClr val="black"/>
              </a:solidFill>
              <a:ea typeface="Calibri"/>
              <a:cs typeface="Times New Roman"/>
            </a:endParaRPr>
          </a:p>
        </p:txBody>
      </p:sp>
      <p:graphicFrame>
        <p:nvGraphicFramePr>
          <p:cNvPr id="7" name="Table 6"/>
          <p:cNvGraphicFramePr>
            <a:graphicFrameLocks noGrp="1"/>
          </p:cNvGraphicFramePr>
          <p:nvPr>
            <p:extLst>
              <p:ext uri="{D42A27DB-BD31-4B8C-83A1-F6EECF244321}">
                <p14:modId xmlns:p14="http://schemas.microsoft.com/office/powerpoint/2010/main" xmlns="" val="3980050724"/>
              </p:ext>
            </p:extLst>
          </p:nvPr>
        </p:nvGraphicFramePr>
        <p:xfrm>
          <a:off x="320635" y="1199412"/>
          <a:ext cx="8660087" cy="2226171"/>
        </p:xfrm>
        <a:graphic>
          <a:graphicData uri="http://schemas.openxmlformats.org/drawingml/2006/table">
            <a:tbl>
              <a:tblPr>
                <a:tableStyleId>{5C22544A-7EE6-4342-B048-85BDC9FD1C3A}</a:tableStyleId>
              </a:tblPr>
              <a:tblGrid>
                <a:gridCol w="5630440"/>
                <a:gridCol w="1397235"/>
                <a:gridCol w="816206"/>
                <a:gridCol w="816206"/>
              </a:tblGrid>
              <a:tr h="286890">
                <a:tc>
                  <a:txBody>
                    <a:bodyPr/>
                    <a:lstStyle/>
                    <a:p>
                      <a:pPr algn="l" rtl="0" fontAlgn="t"/>
                      <a:r>
                        <a:rPr lang="en-US" sz="1600" b="1" kern="1200" dirty="0">
                          <a:solidFill>
                            <a:schemeClr val="tx1"/>
                          </a:solidFill>
                          <a:latin typeface="Arial" pitchFamily="34" charset="0"/>
                          <a:ea typeface="Calibri"/>
                          <a:cs typeface="Arial" pitchFamily="34" charset="0"/>
                        </a:rPr>
                        <a:t>Sub Performance Area Short</a:t>
                      </a:r>
                    </a:p>
                  </a:txBody>
                  <a:tcPr marL="9525" marR="9525" marT="9525" marB="0"/>
                </a:tc>
                <a:tc>
                  <a:txBody>
                    <a:bodyPr/>
                    <a:lstStyle/>
                    <a:p>
                      <a:pPr algn="l" rtl="0" fontAlgn="t"/>
                      <a:r>
                        <a:rPr lang="en-US" sz="1600" b="1" kern="1200" dirty="0">
                          <a:solidFill>
                            <a:schemeClr val="tx1"/>
                          </a:solidFill>
                          <a:latin typeface="Arial" pitchFamily="34" charset="0"/>
                          <a:ea typeface="Calibri"/>
                          <a:cs typeface="Arial" pitchFamily="34" charset="0"/>
                        </a:rPr>
                        <a:t>2015</a:t>
                      </a:r>
                    </a:p>
                  </a:txBody>
                  <a:tcPr marL="9525" marR="9525" marT="9525" marB="0"/>
                </a:tc>
                <a:tc>
                  <a:txBody>
                    <a:bodyPr/>
                    <a:lstStyle/>
                    <a:p>
                      <a:pPr algn="l" rtl="0" fontAlgn="t"/>
                      <a:r>
                        <a:rPr lang="en-US" sz="1600" b="1" kern="1200" dirty="0" smtClean="0">
                          <a:solidFill>
                            <a:schemeClr val="tx1"/>
                          </a:solidFill>
                          <a:latin typeface="Arial" pitchFamily="34" charset="0"/>
                          <a:ea typeface="Calibri"/>
                          <a:cs typeface="Arial" pitchFamily="34" charset="0"/>
                        </a:rPr>
                        <a:t>2016</a:t>
                      </a:r>
                      <a:endParaRPr lang="en-US" sz="1600" b="1" kern="1200" dirty="0">
                        <a:solidFill>
                          <a:schemeClr val="tx1"/>
                        </a:solidFill>
                        <a:latin typeface="Arial" pitchFamily="34" charset="0"/>
                        <a:ea typeface="Calibri"/>
                        <a:cs typeface="Arial" pitchFamily="34" charset="0"/>
                      </a:endParaRPr>
                    </a:p>
                  </a:txBody>
                  <a:tcPr marL="9525" marR="9525" marT="9525" marB="0"/>
                </a:tc>
                <a:tc>
                  <a:txBody>
                    <a:bodyPr/>
                    <a:lstStyle/>
                    <a:p>
                      <a:pPr algn="l" rtl="0" fontAlgn="t"/>
                      <a:r>
                        <a:rPr lang="en-US" sz="1600" b="1" kern="1200" dirty="0" smtClean="0">
                          <a:solidFill>
                            <a:schemeClr val="tx1"/>
                          </a:solidFill>
                          <a:latin typeface="Arial" pitchFamily="34" charset="0"/>
                          <a:ea typeface="Calibri"/>
                          <a:cs typeface="Arial" pitchFamily="34" charset="0"/>
                        </a:rPr>
                        <a:t>2017</a:t>
                      </a:r>
                      <a:endParaRPr lang="en-US" sz="1600" b="1" kern="1200" dirty="0">
                        <a:solidFill>
                          <a:schemeClr val="tx1"/>
                        </a:solidFill>
                        <a:latin typeface="Arial" pitchFamily="34" charset="0"/>
                        <a:ea typeface="Calibri"/>
                        <a:cs typeface="Arial" pitchFamily="34" charset="0"/>
                      </a:endParaRPr>
                    </a:p>
                  </a:txBody>
                  <a:tcPr marL="9525" marR="9525" marT="9525" marB="0"/>
                </a:tc>
              </a:tr>
              <a:tr h="510972">
                <a:tc>
                  <a:txBody>
                    <a:bodyPr/>
                    <a:lstStyle/>
                    <a:p>
                      <a:pPr algn="l" rtl="0" fontAlgn="t"/>
                      <a:r>
                        <a:rPr lang="en-US" sz="1600" kern="1200" dirty="0">
                          <a:solidFill>
                            <a:schemeClr val="tx1"/>
                          </a:solidFill>
                          <a:latin typeface="Arial" pitchFamily="34" charset="0"/>
                          <a:ea typeface="Calibri"/>
                          <a:cs typeface="Arial" pitchFamily="34" charset="0"/>
                        </a:rPr>
                        <a:t>1.1.1 </a:t>
                      </a:r>
                      <a:r>
                        <a:rPr lang="en-US" sz="1600" kern="1200" dirty="0" smtClean="0">
                          <a:solidFill>
                            <a:schemeClr val="tx1"/>
                          </a:solidFill>
                          <a:latin typeface="Arial" pitchFamily="34" charset="0"/>
                          <a:ea typeface="Calibri"/>
                          <a:cs typeface="Arial" pitchFamily="34" charset="0"/>
                        </a:rPr>
                        <a:t>Strategic</a:t>
                      </a:r>
                      <a:r>
                        <a:rPr lang="en-US" sz="1600" kern="1200" baseline="0" dirty="0" smtClean="0">
                          <a:solidFill>
                            <a:schemeClr val="tx1"/>
                          </a:solidFill>
                          <a:latin typeface="Arial" pitchFamily="34" charset="0"/>
                          <a:ea typeface="Calibri"/>
                          <a:cs typeface="Arial" pitchFamily="34" charset="0"/>
                        </a:rPr>
                        <a:t> Plans (2015/2020)</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3</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FF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3</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FF00"/>
                    </a:solidFill>
                  </a:tcPr>
                </a:tc>
                <a:tc>
                  <a:txBody>
                    <a:bodyPr/>
                    <a:lstStyle/>
                    <a:p>
                      <a:pPr algn="r" rtl="0" fontAlgn="t"/>
                      <a:endParaRPr lang="en-US" sz="1600" kern="1200" dirty="0">
                        <a:solidFill>
                          <a:schemeClr val="tx1"/>
                        </a:solidFill>
                        <a:latin typeface="Arial" pitchFamily="34" charset="0"/>
                        <a:ea typeface="Calibri"/>
                        <a:cs typeface="Arial" pitchFamily="34" charset="0"/>
                      </a:endParaRPr>
                    </a:p>
                  </a:txBody>
                  <a:tcPr marL="9525" marR="9525" marT="9525" marB="0">
                    <a:noFill/>
                  </a:tcPr>
                </a:tc>
              </a:tr>
              <a:tr h="354043">
                <a:tc>
                  <a:txBody>
                    <a:bodyPr/>
                    <a:lstStyle/>
                    <a:p>
                      <a:pPr algn="l" rtl="0" fontAlgn="t"/>
                      <a:r>
                        <a:rPr lang="en-US" sz="1600" kern="1200" dirty="0">
                          <a:solidFill>
                            <a:schemeClr val="tx1"/>
                          </a:solidFill>
                          <a:latin typeface="Arial" pitchFamily="34" charset="0"/>
                          <a:ea typeface="Calibri"/>
                          <a:cs typeface="Arial" pitchFamily="34" charset="0"/>
                        </a:rPr>
                        <a:t>1.1.2 </a:t>
                      </a:r>
                      <a:r>
                        <a:rPr lang="en-US" sz="1600" kern="1200" dirty="0" smtClean="0">
                          <a:solidFill>
                            <a:schemeClr val="tx1"/>
                          </a:solidFill>
                          <a:latin typeface="Arial" pitchFamily="34" charset="0"/>
                          <a:ea typeface="Calibri"/>
                          <a:cs typeface="Arial" pitchFamily="34" charset="0"/>
                        </a:rPr>
                        <a:t>Annual Performance Plans</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4</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00B050"/>
                    </a:solidFill>
                  </a:tcPr>
                </a:tc>
              </a:tr>
              <a:tr h="537133">
                <a:tc>
                  <a:txBody>
                    <a:bodyPr/>
                    <a:lstStyle/>
                    <a:p>
                      <a:pPr algn="l" rtl="0" fontAlgn="t"/>
                      <a:r>
                        <a:rPr lang="en-US" sz="1600" kern="1200" dirty="0">
                          <a:solidFill>
                            <a:schemeClr val="tx1"/>
                          </a:solidFill>
                          <a:latin typeface="Arial" pitchFamily="34" charset="0"/>
                          <a:ea typeface="Calibri"/>
                          <a:cs typeface="Arial" pitchFamily="34" charset="0"/>
                        </a:rPr>
                        <a:t>1.3.1 </a:t>
                      </a:r>
                      <a:r>
                        <a:rPr lang="en-US" sz="1600" kern="1200" dirty="0" smtClean="0">
                          <a:solidFill>
                            <a:schemeClr val="tx1"/>
                          </a:solidFill>
                          <a:latin typeface="Arial" pitchFamily="34" charset="0"/>
                          <a:ea typeface="Calibri"/>
                          <a:cs typeface="Arial" pitchFamily="34" charset="0"/>
                        </a:rPr>
                        <a:t>Monitoring</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3 </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FF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3</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FF00"/>
                    </a:solidFill>
                  </a:tcPr>
                </a:tc>
              </a:tr>
              <a:tr h="537133">
                <a:tc>
                  <a:txBody>
                    <a:bodyPr/>
                    <a:lstStyle/>
                    <a:p>
                      <a:pPr algn="l" rtl="0" fontAlgn="t"/>
                      <a:r>
                        <a:rPr lang="en-US" sz="1600" kern="1200" dirty="0" smtClean="0">
                          <a:solidFill>
                            <a:schemeClr val="tx1"/>
                          </a:solidFill>
                          <a:latin typeface="Arial" pitchFamily="34" charset="0"/>
                          <a:ea typeface="Calibri"/>
                          <a:cs typeface="Arial" pitchFamily="34" charset="0"/>
                        </a:rPr>
                        <a:t>1.3.2 Evaluation</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r>
            </a:tbl>
          </a:graphicData>
        </a:graphic>
      </p:graphicFrame>
      <p:sp>
        <p:nvSpPr>
          <p:cNvPr id="3" name="Date Placeholder 2"/>
          <p:cNvSpPr>
            <a:spLocks noGrp="1"/>
          </p:cNvSpPr>
          <p:nvPr>
            <p:ph type="dt" sz="half" idx="10"/>
          </p:nvPr>
        </p:nvSpPr>
        <p:spPr/>
        <p:txBody>
          <a:bodyPr/>
          <a:lstStyle/>
          <a:p>
            <a:fld id="{32C5F815-E44A-4963-BA81-6593CC747E7F}"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Tree>
    <p:extLst>
      <p:ext uri="{BB962C8B-B14F-4D97-AF65-F5344CB8AC3E}">
        <p14:creationId xmlns:p14="http://schemas.microsoft.com/office/powerpoint/2010/main" xmlns="" val="25909529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a:bodyPr>
          <a:lstStyle/>
          <a:p>
            <a:pPr marL="273050" marR="0" lvl="1" indent="-273050" defTabSz="914400" rtl="0" eaLnBrk="1" fontAlgn="auto" latinLnBrk="0" hangingPunct="1">
              <a:lnSpc>
                <a:spcPct val="120000"/>
              </a:lnSpc>
              <a:spcBef>
                <a:spcPts val="575"/>
              </a:spcBef>
              <a:spcAft>
                <a:spcPts val="0"/>
              </a:spcAft>
              <a:tabLst/>
              <a:defRPr/>
            </a:pPr>
            <a:r>
              <a:rPr lang="en-ZA" sz="2400" b="1" kern="1200" dirty="0">
                <a:solidFill>
                  <a:prstClr val="black"/>
                </a:solidFill>
                <a:latin typeface="Arial Narrow"/>
                <a:ea typeface="Times New Roman"/>
                <a:cs typeface="Times New Roman"/>
              </a:rPr>
              <a:t>KPA 2: Governance and A</a:t>
            </a:r>
            <a:r>
              <a:rPr lang="en-ZA" sz="2400" b="1" kern="1200" dirty="0" smtClean="0">
                <a:solidFill>
                  <a:prstClr val="black"/>
                </a:solidFill>
                <a:latin typeface="Arial Narrow"/>
                <a:ea typeface="Times New Roman"/>
                <a:cs typeface="Times New Roman"/>
              </a:rPr>
              <a:t>ccountability MPAT Comparative </a:t>
            </a:r>
            <a:r>
              <a:rPr lang="en-ZA" sz="2400" b="1" kern="1200" dirty="0">
                <a:solidFill>
                  <a:prstClr val="black"/>
                </a:solidFill>
                <a:latin typeface="Arial Narrow"/>
                <a:ea typeface="Times New Roman"/>
                <a:cs typeface="Times New Roman"/>
              </a:rPr>
              <a:t>Scores</a:t>
            </a: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38</a:t>
            </a:fld>
            <a:endParaRPr lang="en-ZA" dirty="0">
              <a:solidFill>
                <a:prstClr val="black">
                  <a:tint val="75000"/>
                </a:prstClr>
              </a:solidFill>
            </a:endParaRPr>
          </a:p>
        </p:txBody>
      </p:sp>
      <p:sp>
        <p:nvSpPr>
          <p:cNvPr id="6" name="Rectangle 5"/>
          <p:cNvSpPr/>
          <p:nvPr/>
        </p:nvSpPr>
        <p:spPr>
          <a:xfrm>
            <a:off x="598721" y="1330835"/>
            <a:ext cx="8382000" cy="1938992"/>
          </a:xfrm>
          <a:prstGeom prst="rect">
            <a:avLst/>
          </a:prstGeom>
        </p:spPr>
        <p:txBody>
          <a:bodyPr wrap="square">
            <a:spAutoFit/>
          </a:bodyPr>
          <a:lstStyle/>
          <a:p>
            <a:pPr algn="just">
              <a:spcBef>
                <a:spcPts val="600"/>
              </a:spcBef>
              <a:spcAft>
                <a:spcPts val="1000"/>
              </a:spcAft>
            </a:pPr>
            <a:endParaRPr lang="en-US" sz="2000" dirty="0">
              <a:solidFill>
                <a:prstClr val="black"/>
              </a:solidFill>
              <a:ea typeface="Calibri"/>
              <a:cs typeface="Times New Roman"/>
            </a:endParaRPr>
          </a:p>
          <a:p>
            <a:pPr marL="342900" indent="-342900" algn="just">
              <a:spcBef>
                <a:spcPts val="600"/>
              </a:spcBef>
              <a:spcAft>
                <a:spcPts val="1000"/>
              </a:spcAft>
              <a:buFont typeface="Arial" pitchFamily="34" charset="0"/>
              <a:buChar char="•"/>
            </a:pPr>
            <a:endParaRPr lang="en-US" sz="2000" dirty="0" smtClean="0">
              <a:solidFill>
                <a:prstClr val="black"/>
              </a:solidFill>
              <a:ea typeface="Calibri"/>
              <a:cs typeface="Times New Roman"/>
            </a:endParaRPr>
          </a:p>
          <a:p>
            <a:pPr marL="342900" indent="-342900" algn="just">
              <a:spcBef>
                <a:spcPts val="600"/>
              </a:spcBef>
              <a:spcAft>
                <a:spcPts val="1000"/>
              </a:spcAft>
              <a:buFont typeface="Arial" pitchFamily="34" charset="0"/>
              <a:buChar char="•"/>
            </a:pPr>
            <a:endParaRPr lang="en-US" sz="2000" dirty="0" smtClean="0">
              <a:solidFill>
                <a:prstClr val="black"/>
              </a:solidFill>
              <a:ea typeface="Calibri"/>
              <a:cs typeface="Times New Roman"/>
            </a:endParaRPr>
          </a:p>
          <a:p>
            <a:pPr algn="just">
              <a:spcBef>
                <a:spcPts val="600"/>
              </a:spcBef>
              <a:spcAft>
                <a:spcPts val="1000"/>
              </a:spcAft>
            </a:pPr>
            <a:endParaRPr lang="en-ZA" sz="2000" dirty="0" smtClean="0">
              <a:solidFill>
                <a:prstClr val="black"/>
              </a:solidFill>
              <a:ea typeface="Calibri"/>
              <a:cs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xmlns="" val="3396990740"/>
              </p:ext>
            </p:extLst>
          </p:nvPr>
        </p:nvGraphicFramePr>
        <p:xfrm>
          <a:off x="373088" y="1069578"/>
          <a:ext cx="8640283" cy="4962240"/>
        </p:xfrm>
        <a:graphic>
          <a:graphicData uri="http://schemas.openxmlformats.org/drawingml/2006/table">
            <a:tbl>
              <a:tblPr>
                <a:tableStyleId>{5C22544A-7EE6-4342-B048-85BDC9FD1C3A}</a:tableStyleId>
              </a:tblPr>
              <a:tblGrid>
                <a:gridCol w="5334405"/>
                <a:gridCol w="965070"/>
                <a:gridCol w="1170404"/>
                <a:gridCol w="1170404"/>
              </a:tblGrid>
              <a:tr h="413520">
                <a:tc>
                  <a:txBody>
                    <a:bodyPr/>
                    <a:lstStyle/>
                    <a:p>
                      <a:pPr algn="l" rtl="0" fontAlgn="t"/>
                      <a:r>
                        <a:rPr lang="en-US" sz="1600" b="1" kern="1200" dirty="0">
                          <a:solidFill>
                            <a:schemeClr val="tx1"/>
                          </a:solidFill>
                          <a:latin typeface="Arial" pitchFamily="34" charset="0"/>
                          <a:ea typeface="Calibri"/>
                          <a:cs typeface="Arial" pitchFamily="34" charset="0"/>
                        </a:rPr>
                        <a:t>Sub Performance Area Short</a:t>
                      </a: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Arial" pitchFamily="34" charset="0"/>
                          <a:ea typeface="Calibri"/>
                          <a:cs typeface="Arial" pitchFamily="34" charset="0"/>
                        </a:rPr>
                        <a:t>2015</a:t>
                      </a: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Arial" pitchFamily="34" charset="0"/>
                          <a:ea typeface="Calibri"/>
                          <a:cs typeface="Arial" pitchFamily="34" charset="0"/>
                        </a:rPr>
                        <a:t>2016</a:t>
                      </a: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Arial" pitchFamily="34" charset="0"/>
                          <a:ea typeface="Calibri"/>
                          <a:cs typeface="Arial" pitchFamily="34" charset="0"/>
                        </a:rPr>
                        <a:t>2017</a:t>
                      </a:r>
                    </a:p>
                  </a:txBody>
                  <a:tcPr marL="9525" marR="9525" marT="9525" marB="0"/>
                </a:tc>
              </a:tr>
              <a:tr h="413520">
                <a:tc>
                  <a:txBody>
                    <a:bodyPr/>
                    <a:lstStyle/>
                    <a:p>
                      <a:pPr algn="l" rtl="0" fontAlgn="t"/>
                      <a:r>
                        <a:rPr lang="en-US" sz="1600" kern="1200" dirty="0" smtClean="0">
                          <a:solidFill>
                            <a:schemeClr val="tx1"/>
                          </a:solidFill>
                          <a:latin typeface="Arial" pitchFamily="34" charset="0"/>
                          <a:ea typeface="Calibri"/>
                          <a:cs typeface="Arial" pitchFamily="34" charset="0"/>
                        </a:rPr>
                        <a:t>2.1.1Service</a:t>
                      </a:r>
                      <a:r>
                        <a:rPr lang="en-US" sz="1600" kern="1200" baseline="0" dirty="0" smtClean="0">
                          <a:solidFill>
                            <a:schemeClr val="tx1"/>
                          </a:solidFill>
                          <a:latin typeface="Arial" pitchFamily="34" charset="0"/>
                          <a:ea typeface="Calibri"/>
                          <a:cs typeface="Arial" pitchFamily="34" charset="0"/>
                        </a:rPr>
                        <a:t> Delivery Improvement</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2.5 </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F1C5"/>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2.5</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F1C5"/>
                    </a:solidFill>
                  </a:tcPr>
                </a:tc>
              </a:tr>
              <a:tr h="413520">
                <a:tc>
                  <a:txBody>
                    <a:bodyPr/>
                    <a:lstStyle/>
                    <a:p>
                      <a:pPr algn="l" rtl="0" fontAlgn="t"/>
                      <a:r>
                        <a:rPr lang="en-US" sz="1600" kern="1200" dirty="0" smtClean="0">
                          <a:solidFill>
                            <a:schemeClr val="tx1"/>
                          </a:solidFill>
                          <a:latin typeface="Arial" pitchFamily="34" charset="0"/>
                          <a:ea typeface="Calibri"/>
                          <a:cs typeface="Arial" pitchFamily="34" charset="0"/>
                        </a:rPr>
                        <a:t>2.2.1</a:t>
                      </a:r>
                      <a:r>
                        <a:rPr lang="en-US" sz="1600" kern="1200" baseline="0" dirty="0" smtClean="0">
                          <a:solidFill>
                            <a:schemeClr val="tx1"/>
                          </a:solidFill>
                          <a:latin typeface="Arial" pitchFamily="34" charset="0"/>
                          <a:ea typeface="Calibri"/>
                          <a:cs typeface="Arial" pitchFamily="34" charset="0"/>
                        </a:rPr>
                        <a:t> Functionality of Management Structures</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3</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FF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a:t>
                      </a:r>
                      <a:endParaRPr lang="en-US" sz="1600" kern="1200" dirty="0">
                        <a:solidFill>
                          <a:schemeClr val="tx1"/>
                        </a:solidFill>
                        <a:latin typeface="Arial" pitchFamily="34" charset="0"/>
                        <a:ea typeface="Calibri"/>
                        <a:cs typeface="Arial" pitchFamily="34" charset="0"/>
                      </a:endParaRPr>
                    </a:p>
                  </a:txBody>
                  <a:tcPr marL="9525" marR="9525" marT="9525" marB="0">
                    <a:solidFill>
                      <a:schemeClr val="bg1"/>
                    </a:solidFill>
                  </a:tcPr>
                </a:tc>
              </a:tr>
              <a:tr h="413520">
                <a:tc>
                  <a:txBody>
                    <a:bodyPr/>
                    <a:lstStyle/>
                    <a:p>
                      <a:pPr algn="l" rtl="0" fontAlgn="t"/>
                      <a:r>
                        <a:rPr lang="en-US" sz="1600" kern="1200" dirty="0">
                          <a:solidFill>
                            <a:schemeClr val="tx1"/>
                          </a:solidFill>
                          <a:latin typeface="Arial" pitchFamily="34" charset="0"/>
                          <a:ea typeface="Calibri"/>
                          <a:cs typeface="Arial" pitchFamily="34" charset="0"/>
                        </a:rPr>
                        <a:t>2.3.2 </a:t>
                      </a:r>
                      <a:r>
                        <a:rPr lang="en-US" sz="1600" kern="1200" dirty="0" smtClean="0">
                          <a:solidFill>
                            <a:schemeClr val="tx1"/>
                          </a:solidFill>
                          <a:latin typeface="Arial" pitchFamily="34" charset="0"/>
                          <a:ea typeface="Calibri"/>
                          <a:cs typeface="Arial" pitchFamily="34" charset="0"/>
                        </a:rPr>
                        <a:t>Accountability:  </a:t>
                      </a:r>
                      <a:r>
                        <a:rPr lang="en-US" sz="1600" kern="1200" dirty="0">
                          <a:solidFill>
                            <a:schemeClr val="tx1"/>
                          </a:solidFill>
                          <a:latin typeface="Arial" pitchFamily="34" charset="0"/>
                          <a:ea typeface="Calibri"/>
                          <a:cs typeface="Arial" pitchFamily="34" charset="0"/>
                        </a:rPr>
                        <a:t>Audit </a:t>
                      </a:r>
                      <a:r>
                        <a:rPr lang="en-US" sz="1600" kern="1200" dirty="0" smtClean="0">
                          <a:solidFill>
                            <a:schemeClr val="tx1"/>
                          </a:solidFill>
                          <a:latin typeface="Arial" pitchFamily="34" charset="0"/>
                          <a:ea typeface="Calibri"/>
                          <a:cs typeface="Arial" pitchFamily="34" charset="0"/>
                        </a:rPr>
                        <a:t>Committee</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a:t>
                      </a:r>
                      <a:r>
                        <a:rPr lang="en-US" sz="1600" kern="1200" baseline="0" dirty="0" smtClean="0">
                          <a:solidFill>
                            <a:schemeClr val="tx1"/>
                          </a:solidFill>
                          <a:latin typeface="Arial" pitchFamily="34" charset="0"/>
                          <a:ea typeface="Calibri"/>
                          <a:cs typeface="Arial" pitchFamily="34" charset="0"/>
                        </a:rPr>
                        <a:t> </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a:t>
                      </a:r>
                      <a:endParaRPr lang="en-US" sz="1600" kern="1200" dirty="0">
                        <a:solidFill>
                          <a:schemeClr val="tx1"/>
                        </a:solidFill>
                        <a:latin typeface="Arial" pitchFamily="34" charset="0"/>
                        <a:ea typeface="Calibri"/>
                        <a:cs typeface="Arial" pitchFamily="34" charset="0"/>
                      </a:endParaRPr>
                    </a:p>
                  </a:txBody>
                  <a:tcPr marL="9525" marR="9525" marT="9525" marB="0">
                    <a:solidFill>
                      <a:schemeClr val="bg1"/>
                    </a:solidFill>
                  </a:tcPr>
                </a:tc>
              </a:tr>
              <a:tr h="413520">
                <a:tc>
                  <a:txBody>
                    <a:bodyPr/>
                    <a:lstStyle/>
                    <a:p>
                      <a:pPr algn="l" rtl="0" fontAlgn="t"/>
                      <a:r>
                        <a:rPr lang="en-US" sz="1600" kern="1200" dirty="0">
                          <a:solidFill>
                            <a:schemeClr val="tx1"/>
                          </a:solidFill>
                          <a:latin typeface="Arial" pitchFamily="34" charset="0"/>
                          <a:ea typeface="Calibri"/>
                          <a:cs typeface="Arial" pitchFamily="34" charset="0"/>
                        </a:rPr>
                        <a:t>2.4.1 </a:t>
                      </a:r>
                      <a:r>
                        <a:rPr lang="en-US" sz="1600" kern="1200" dirty="0" smtClean="0">
                          <a:solidFill>
                            <a:schemeClr val="tx1"/>
                          </a:solidFill>
                          <a:latin typeface="Arial" pitchFamily="34" charset="0"/>
                          <a:ea typeface="Calibri"/>
                          <a:cs typeface="Arial" pitchFamily="34" charset="0"/>
                        </a:rPr>
                        <a:t>Professional </a:t>
                      </a:r>
                      <a:r>
                        <a:rPr lang="en-US" sz="1600" kern="1200" dirty="0">
                          <a:solidFill>
                            <a:schemeClr val="tx1"/>
                          </a:solidFill>
                          <a:latin typeface="Arial" pitchFamily="34" charset="0"/>
                          <a:ea typeface="Calibri"/>
                          <a:cs typeface="Arial" pitchFamily="34" charset="0"/>
                        </a:rPr>
                        <a:t>ethics</a:t>
                      </a: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3</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FF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3</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FF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1</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0000"/>
                    </a:solidFill>
                  </a:tcPr>
                </a:tc>
              </a:tr>
              <a:tr h="413520">
                <a:tc>
                  <a:txBody>
                    <a:bodyPr/>
                    <a:lstStyle/>
                    <a:p>
                      <a:pPr algn="l" rtl="0" fontAlgn="t"/>
                      <a:r>
                        <a:rPr lang="en-US" sz="1600" kern="1200" dirty="0">
                          <a:solidFill>
                            <a:schemeClr val="tx1"/>
                          </a:solidFill>
                          <a:latin typeface="Arial" pitchFamily="34" charset="0"/>
                          <a:ea typeface="Calibri"/>
                          <a:cs typeface="Arial" pitchFamily="34" charset="0"/>
                        </a:rPr>
                        <a:t>2.4.2 </a:t>
                      </a:r>
                      <a:r>
                        <a:rPr lang="en-US" sz="1600" kern="1200" dirty="0" smtClean="0">
                          <a:solidFill>
                            <a:schemeClr val="tx1"/>
                          </a:solidFill>
                          <a:latin typeface="Arial" pitchFamily="34" charset="0"/>
                          <a:ea typeface="Calibri"/>
                          <a:cs typeface="Arial" pitchFamily="34" charset="0"/>
                        </a:rPr>
                        <a:t>Ant-Corruption</a:t>
                      </a:r>
                      <a:r>
                        <a:rPr lang="en-US" sz="1600" kern="1200" baseline="0" dirty="0" smtClean="0">
                          <a:solidFill>
                            <a:schemeClr val="tx1"/>
                          </a:solidFill>
                          <a:latin typeface="Arial" pitchFamily="34" charset="0"/>
                          <a:ea typeface="Calibri"/>
                          <a:cs typeface="Arial" pitchFamily="34" charset="0"/>
                        </a:rPr>
                        <a:t> and Ethics management</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1</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0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1</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0000"/>
                    </a:solidFill>
                  </a:tcPr>
                </a:tc>
              </a:tr>
              <a:tr h="413520">
                <a:tc>
                  <a:txBody>
                    <a:bodyPr/>
                    <a:lstStyle/>
                    <a:p>
                      <a:pPr algn="l" rtl="0" fontAlgn="t"/>
                      <a:r>
                        <a:rPr lang="en-US" sz="1600" kern="1200" dirty="0" smtClean="0">
                          <a:solidFill>
                            <a:schemeClr val="tx1"/>
                          </a:solidFill>
                          <a:latin typeface="Arial" pitchFamily="34" charset="0"/>
                          <a:ea typeface="Calibri"/>
                          <a:cs typeface="Arial" pitchFamily="34" charset="0"/>
                        </a:rPr>
                        <a:t>2.4.3 Financial Disclosures</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a:t>
                      </a:r>
                      <a:endParaRPr lang="en-US" sz="1600" kern="1200" dirty="0">
                        <a:solidFill>
                          <a:schemeClr val="tx1"/>
                        </a:solidFill>
                        <a:latin typeface="Arial" pitchFamily="34" charset="0"/>
                        <a:ea typeface="Calibri"/>
                        <a:cs typeface="Arial" pitchFamily="34" charset="0"/>
                      </a:endParaRPr>
                    </a:p>
                  </a:txBody>
                  <a:tcPr marL="9525" marR="9525" marT="9525" marB="0">
                    <a:solidFill>
                      <a:schemeClr val="bg1"/>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a:t>
                      </a:r>
                      <a:endParaRPr lang="en-US" sz="1600" kern="1200" dirty="0">
                        <a:solidFill>
                          <a:schemeClr val="tx1"/>
                        </a:solidFill>
                        <a:latin typeface="Arial" pitchFamily="34" charset="0"/>
                        <a:ea typeface="Calibri"/>
                        <a:cs typeface="Arial" pitchFamily="34" charset="0"/>
                      </a:endParaRPr>
                    </a:p>
                  </a:txBody>
                  <a:tcPr marL="9525" marR="9525" marT="9525" marB="0">
                    <a:solidFill>
                      <a:schemeClr val="bg1"/>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2.5</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F2C9"/>
                    </a:solidFill>
                  </a:tcPr>
                </a:tc>
              </a:tr>
              <a:tr h="413520">
                <a:tc>
                  <a:txBody>
                    <a:bodyPr/>
                    <a:lstStyle/>
                    <a:p>
                      <a:pPr algn="l" rtl="0" fontAlgn="t"/>
                      <a:r>
                        <a:rPr lang="en-US" sz="1600" kern="1200" dirty="0">
                          <a:solidFill>
                            <a:schemeClr val="tx1"/>
                          </a:solidFill>
                          <a:latin typeface="Arial" pitchFamily="34" charset="0"/>
                          <a:ea typeface="Calibri"/>
                          <a:cs typeface="Arial" pitchFamily="34" charset="0"/>
                        </a:rPr>
                        <a:t>2.5.1 Internal audit</a:t>
                      </a: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a:t>
                      </a:r>
                      <a:endParaRPr lang="en-US" sz="1600" kern="1200" dirty="0">
                        <a:solidFill>
                          <a:schemeClr val="tx1"/>
                        </a:solidFill>
                        <a:latin typeface="Arial" pitchFamily="34" charset="0"/>
                        <a:ea typeface="Calibri"/>
                        <a:cs typeface="Arial" pitchFamily="34" charset="0"/>
                      </a:endParaRPr>
                    </a:p>
                  </a:txBody>
                  <a:tcPr marL="9525" marR="9525" marT="9525" marB="0">
                    <a:noFill/>
                  </a:tcPr>
                </a:tc>
              </a:tr>
              <a:tr h="413520">
                <a:tc>
                  <a:txBody>
                    <a:bodyPr/>
                    <a:lstStyle/>
                    <a:p>
                      <a:pPr algn="l" rtl="0" fontAlgn="t"/>
                      <a:r>
                        <a:rPr lang="en-US" sz="1600" kern="1200" dirty="0">
                          <a:solidFill>
                            <a:schemeClr val="tx1"/>
                          </a:solidFill>
                          <a:latin typeface="Arial" pitchFamily="34" charset="0"/>
                          <a:ea typeface="Calibri"/>
                          <a:cs typeface="Arial" pitchFamily="34" charset="0"/>
                        </a:rPr>
                        <a:t>2.6.1 Risk </a:t>
                      </a:r>
                      <a:r>
                        <a:rPr lang="en-US" sz="1600" kern="1200" dirty="0" smtClean="0">
                          <a:solidFill>
                            <a:schemeClr val="tx1"/>
                          </a:solidFill>
                          <a:latin typeface="Arial" pitchFamily="34" charset="0"/>
                          <a:ea typeface="Calibri"/>
                          <a:cs typeface="Arial" pitchFamily="34" charset="0"/>
                        </a:rPr>
                        <a:t>Management</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1</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0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1</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0000"/>
                    </a:solidFill>
                  </a:tcPr>
                </a:tc>
              </a:tr>
              <a:tr h="413520">
                <a:tc>
                  <a:txBody>
                    <a:bodyPr/>
                    <a:lstStyle/>
                    <a:p>
                      <a:pPr algn="l" rtl="0" fontAlgn="t"/>
                      <a:r>
                        <a:rPr lang="en-US" sz="1600" kern="1200" dirty="0">
                          <a:solidFill>
                            <a:schemeClr val="tx1"/>
                          </a:solidFill>
                          <a:latin typeface="Arial" pitchFamily="34" charset="0"/>
                          <a:ea typeface="Calibri"/>
                          <a:cs typeface="Arial" pitchFamily="34" charset="0"/>
                        </a:rPr>
                        <a:t>2.8.1 </a:t>
                      </a:r>
                      <a:r>
                        <a:rPr lang="en-US" sz="1600" kern="1200" dirty="0" smtClean="0">
                          <a:solidFill>
                            <a:schemeClr val="tx1"/>
                          </a:solidFill>
                          <a:latin typeface="Arial" pitchFamily="34" charset="0"/>
                          <a:ea typeface="Calibri"/>
                          <a:cs typeface="Arial" pitchFamily="34" charset="0"/>
                        </a:rPr>
                        <a:t>Corporate Governance </a:t>
                      </a:r>
                      <a:r>
                        <a:rPr lang="en-US" sz="1600" kern="1200" dirty="0">
                          <a:solidFill>
                            <a:schemeClr val="tx1"/>
                          </a:solidFill>
                          <a:latin typeface="Arial" pitchFamily="34" charset="0"/>
                          <a:ea typeface="Calibri"/>
                          <a:cs typeface="Arial" pitchFamily="34" charset="0"/>
                        </a:rPr>
                        <a:t>ICT</a:t>
                      </a: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1</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0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1</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0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1</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0000"/>
                    </a:solidFill>
                  </a:tcPr>
                </a:tc>
              </a:tr>
              <a:tr h="413520">
                <a:tc>
                  <a:txBody>
                    <a:bodyPr/>
                    <a:lstStyle/>
                    <a:p>
                      <a:pPr algn="l" rtl="0" fontAlgn="t"/>
                      <a:r>
                        <a:rPr lang="en-US" sz="1600" kern="1200" dirty="0">
                          <a:solidFill>
                            <a:schemeClr val="tx1"/>
                          </a:solidFill>
                          <a:latin typeface="Arial" pitchFamily="34" charset="0"/>
                          <a:ea typeface="Calibri"/>
                          <a:cs typeface="Arial" pitchFamily="34" charset="0"/>
                        </a:rPr>
                        <a:t>2.10.1 </a:t>
                      </a:r>
                      <a:r>
                        <a:rPr lang="en-US" sz="1600" kern="1200" dirty="0" smtClean="0">
                          <a:solidFill>
                            <a:schemeClr val="tx1"/>
                          </a:solidFill>
                          <a:latin typeface="Arial" pitchFamily="34" charset="0"/>
                          <a:ea typeface="Calibri"/>
                          <a:cs typeface="Arial" pitchFamily="34" charset="0"/>
                        </a:rPr>
                        <a:t>Promotion of  Access to Information </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1</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0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2.5</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F1C5"/>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a:t>
                      </a:r>
                      <a:endParaRPr lang="en-US" sz="1600" kern="1200" dirty="0">
                        <a:solidFill>
                          <a:schemeClr val="tx1"/>
                        </a:solidFill>
                        <a:latin typeface="Arial" pitchFamily="34" charset="0"/>
                        <a:ea typeface="Calibri"/>
                        <a:cs typeface="Arial" pitchFamily="34" charset="0"/>
                      </a:endParaRPr>
                    </a:p>
                  </a:txBody>
                  <a:tcPr marL="9525" marR="9525" marT="9525" marB="0">
                    <a:solidFill>
                      <a:schemeClr val="bg1"/>
                    </a:solidFill>
                  </a:tcPr>
                </a:tc>
              </a:tr>
              <a:tr h="41352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kern="1200" dirty="0">
                          <a:solidFill>
                            <a:schemeClr val="tx1"/>
                          </a:solidFill>
                          <a:latin typeface="Arial" pitchFamily="34" charset="0"/>
                          <a:ea typeface="Calibri"/>
                          <a:cs typeface="Arial" pitchFamily="34" charset="0"/>
                        </a:rPr>
                        <a:t>2.11.1 </a:t>
                      </a:r>
                      <a:r>
                        <a:rPr lang="en-US" sz="1600" kern="1200" dirty="0" smtClean="0">
                          <a:solidFill>
                            <a:schemeClr val="tx1"/>
                          </a:solidFill>
                          <a:latin typeface="Arial" pitchFamily="34" charset="0"/>
                          <a:ea typeface="Calibri"/>
                          <a:cs typeface="Arial" pitchFamily="34" charset="0"/>
                        </a:rPr>
                        <a:t>Compliance with </a:t>
                      </a:r>
                      <a:r>
                        <a:rPr kumimoji="0" lang="en-US" sz="16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PAJA </a:t>
                      </a:r>
                      <a:r>
                        <a:rPr lang="en-US" sz="1600" kern="1200" dirty="0" smtClean="0">
                          <a:solidFill>
                            <a:schemeClr val="tx1"/>
                          </a:solidFill>
                          <a:latin typeface="Arial" pitchFamily="34" charset="0"/>
                          <a:ea typeface="Calibri"/>
                          <a:cs typeface="Arial" pitchFamily="34" charset="0"/>
                        </a:rPr>
                        <a:t>requirements</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1</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0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1</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0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a:t>
                      </a:r>
                      <a:endParaRPr lang="en-US" sz="1600" kern="1200" dirty="0">
                        <a:solidFill>
                          <a:schemeClr val="tx1"/>
                        </a:solidFill>
                        <a:latin typeface="Arial" pitchFamily="34" charset="0"/>
                        <a:ea typeface="Calibri"/>
                        <a:cs typeface="Arial" pitchFamily="34" charset="0"/>
                      </a:endParaRPr>
                    </a:p>
                  </a:txBody>
                  <a:tcPr marL="9525" marR="9525" marT="9525" marB="0">
                    <a:noFill/>
                  </a:tcPr>
                </a:tc>
              </a:tr>
            </a:tbl>
          </a:graphicData>
        </a:graphic>
      </p:graphicFrame>
      <p:sp>
        <p:nvSpPr>
          <p:cNvPr id="5" name="Date Placeholder 4"/>
          <p:cNvSpPr>
            <a:spLocks noGrp="1"/>
          </p:cNvSpPr>
          <p:nvPr>
            <p:ph type="dt" sz="half" idx="10"/>
          </p:nvPr>
        </p:nvSpPr>
        <p:spPr/>
        <p:txBody>
          <a:bodyPr/>
          <a:lstStyle/>
          <a:p>
            <a:fld id="{C09FEBBA-3743-4CF1-85E3-D6A3FE4BE284}" type="datetime1">
              <a:rPr lang="en-ZA" smtClean="0">
                <a:solidFill>
                  <a:prstClr val="black">
                    <a:tint val="75000"/>
                  </a:prstClr>
                </a:solidFill>
              </a:rPr>
              <a:pPr/>
              <a:t>2018/08/22</a:t>
            </a:fld>
            <a:endParaRPr lang="en-ZA" dirty="0">
              <a:solidFill>
                <a:prstClr val="black">
                  <a:tint val="75000"/>
                </a:prstClr>
              </a:solidFill>
            </a:endParaRPr>
          </a:p>
        </p:txBody>
      </p:sp>
      <p:sp>
        <p:nvSpPr>
          <p:cNvPr id="7" name="Footer Placeholder 6"/>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Tree>
    <p:extLst>
      <p:ext uri="{BB962C8B-B14F-4D97-AF65-F5344CB8AC3E}">
        <p14:creationId xmlns:p14="http://schemas.microsoft.com/office/powerpoint/2010/main" xmlns="" val="4526327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b="1" kern="1200" dirty="0">
                <a:solidFill>
                  <a:prstClr val="black"/>
                </a:solidFill>
                <a:latin typeface="Arial Narrow"/>
                <a:ea typeface="Times New Roman"/>
                <a:cs typeface="Times New Roman"/>
              </a:rPr>
              <a:t>KPA </a:t>
            </a:r>
            <a:r>
              <a:rPr lang="en-US" sz="3100" b="1" kern="1200" dirty="0" smtClean="0">
                <a:solidFill>
                  <a:prstClr val="black"/>
                </a:solidFill>
                <a:latin typeface="Arial Narrow"/>
                <a:ea typeface="Times New Roman"/>
                <a:cs typeface="Times New Roman"/>
              </a:rPr>
              <a:t>2: Governance and Accountability</a:t>
            </a:r>
            <a:endParaRPr lang="en-US" sz="3100" b="1"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39</a:t>
            </a:fld>
            <a:endParaRPr lang="en-ZA" dirty="0">
              <a:solidFill>
                <a:prstClr val="black">
                  <a:tint val="75000"/>
                </a:prstClr>
              </a:solidFill>
            </a:endParaRPr>
          </a:p>
        </p:txBody>
      </p:sp>
      <p:sp>
        <p:nvSpPr>
          <p:cNvPr id="6" name="Rectangle 5"/>
          <p:cNvSpPr/>
          <p:nvPr/>
        </p:nvSpPr>
        <p:spPr>
          <a:xfrm>
            <a:off x="289963" y="1140830"/>
            <a:ext cx="8842162" cy="4196020"/>
          </a:xfrm>
          <a:prstGeom prst="rect">
            <a:avLst/>
          </a:prstGeom>
        </p:spPr>
        <p:txBody>
          <a:bodyPr wrap="square">
            <a:spAutoFit/>
          </a:bodyPr>
          <a:lstStyle/>
          <a:p>
            <a:pPr marL="342900" indent="-342900" algn="just">
              <a:spcBef>
                <a:spcPts val="600"/>
              </a:spcBef>
              <a:spcAft>
                <a:spcPts val="1000"/>
              </a:spcAft>
              <a:buFont typeface="Arial" pitchFamily="34" charset="0"/>
              <a:buChar char="•"/>
            </a:pPr>
            <a:r>
              <a:rPr lang="en-US" sz="2000" dirty="0" smtClean="0">
                <a:solidFill>
                  <a:prstClr val="black"/>
                </a:solidFill>
                <a:ea typeface="Calibri"/>
                <a:cs typeface="Times New Roman"/>
              </a:rPr>
              <a:t>DPME for the 2017 filling period reduced the key performance areas for Governance and Accountability from 11 to 6.</a:t>
            </a:r>
          </a:p>
          <a:p>
            <a:pPr marL="342900" indent="-342900" algn="just">
              <a:spcBef>
                <a:spcPts val="600"/>
              </a:spcBef>
              <a:spcAft>
                <a:spcPts val="1000"/>
              </a:spcAft>
              <a:buFont typeface="Arial" pitchFamily="34" charset="0"/>
              <a:buChar char="•"/>
            </a:pPr>
            <a:r>
              <a:rPr lang="en-US" sz="2000" dirty="0" smtClean="0">
                <a:solidFill>
                  <a:prstClr val="black"/>
                </a:solidFill>
                <a:ea typeface="Calibri"/>
                <a:cs typeface="Times New Roman"/>
              </a:rPr>
              <a:t>The performance areas on Management Structures, Audit Committees, Internal Audit and Promotion of Access to Information Act (PAIA) have been withdrawn as most departments are complying.</a:t>
            </a:r>
          </a:p>
          <a:p>
            <a:pPr marL="342900" indent="-342900" algn="just">
              <a:spcBef>
                <a:spcPts val="600"/>
              </a:spcBef>
              <a:spcAft>
                <a:spcPts val="1000"/>
              </a:spcAft>
              <a:buFont typeface="Arial" pitchFamily="34" charset="0"/>
              <a:buChar char="•"/>
            </a:pPr>
            <a:r>
              <a:rPr lang="en-ZA" sz="2000" dirty="0" smtClean="0">
                <a:solidFill>
                  <a:prstClr val="black"/>
                </a:solidFill>
                <a:ea typeface="Calibri"/>
                <a:cs typeface="Times New Roman"/>
              </a:rPr>
              <a:t>The department has put measures to improve the Governance and Accountability Standards.</a:t>
            </a:r>
            <a:endParaRPr lang="en-US" sz="2000" dirty="0" smtClean="0">
              <a:solidFill>
                <a:prstClr val="black"/>
              </a:solidFill>
              <a:ea typeface="Calibri"/>
              <a:cs typeface="Times New Roman"/>
            </a:endParaRPr>
          </a:p>
          <a:p>
            <a:pPr marL="342900" indent="-342900" algn="just">
              <a:spcBef>
                <a:spcPts val="600"/>
              </a:spcBef>
              <a:spcAft>
                <a:spcPts val="1000"/>
              </a:spcAft>
              <a:buFont typeface="Arial" pitchFamily="34" charset="0"/>
              <a:buChar char="•"/>
            </a:pPr>
            <a:endParaRPr lang="en-US" sz="2000" dirty="0" smtClean="0">
              <a:solidFill>
                <a:prstClr val="black"/>
              </a:solidFill>
              <a:ea typeface="Calibri"/>
              <a:cs typeface="Times New Roman"/>
            </a:endParaRPr>
          </a:p>
          <a:p>
            <a:pPr marL="342900" indent="-342900" algn="just">
              <a:spcBef>
                <a:spcPts val="600"/>
              </a:spcBef>
              <a:spcAft>
                <a:spcPts val="1000"/>
              </a:spcAft>
              <a:buFont typeface="Arial" pitchFamily="34" charset="0"/>
              <a:buChar char="•"/>
            </a:pPr>
            <a:endParaRPr lang="en-US" sz="2000" dirty="0" smtClean="0">
              <a:solidFill>
                <a:prstClr val="black"/>
              </a:solidFill>
              <a:ea typeface="Calibri"/>
              <a:cs typeface="Times New Roman"/>
            </a:endParaRPr>
          </a:p>
          <a:p>
            <a:pPr algn="just">
              <a:spcBef>
                <a:spcPts val="600"/>
              </a:spcBef>
              <a:spcAft>
                <a:spcPts val="1000"/>
              </a:spcAft>
            </a:pPr>
            <a:r>
              <a:rPr lang="en-US" sz="2000" dirty="0" smtClean="0">
                <a:solidFill>
                  <a:prstClr val="black"/>
                </a:solidFill>
                <a:ea typeface="Calibri"/>
                <a:cs typeface="Times New Roman"/>
              </a:rPr>
              <a:t> </a:t>
            </a:r>
          </a:p>
        </p:txBody>
      </p:sp>
      <p:sp>
        <p:nvSpPr>
          <p:cNvPr id="3" name="Date Placeholder 2"/>
          <p:cNvSpPr>
            <a:spLocks noGrp="1"/>
          </p:cNvSpPr>
          <p:nvPr>
            <p:ph type="dt" sz="half" idx="10"/>
          </p:nvPr>
        </p:nvSpPr>
        <p:spPr/>
        <p:txBody>
          <a:bodyPr/>
          <a:lstStyle/>
          <a:p>
            <a:fld id="{32C5F815-E44A-4963-BA81-6593CC747E7F}"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Tree>
    <p:extLst>
      <p:ext uri="{BB962C8B-B14F-4D97-AF65-F5344CB8AC3E}">
        <p14:creationId xmlns:p14="http://schemas.microsoft.com/office/powerpoint/2010/main" xmlns="" val="29027850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4</a:t>
            </a:fld>
            <a:endParaRPr lang="en-ZA" dirty="0">
              <a:solidFill>
                <a:prstClr val="black">
                  <a:tint val="75000"/>
                </a:prstClr>
              </a:solidFill>
            </a:endParaRPr>
          </a:p>
        </p:txBody>
      </p:sp>
      <p:sp>
        <p:nvSpPr>
          <p:cNvPr id="6" name="Title 1"/>
          <p:cNvSpPr txBox="1">
            <a:spLocks/>
          </p:cNvSpPr>
          <p:nvPr/>
        </p:nvSpPr>
        <p:spPr>
          <a:xfrm>
            <a:off x="5" y="149632"/>
            <a:ext cx="9384066" cy="64839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ZA" sz="3600" b="1" kern="0" dirty="0" smtClean="0">
                <a:solidFill>
                  <a:srgbClr val="006600"/>
                </a:solidFill>
              </a:rPr>
              <a:t/>
            </a:r>
            <a:br>
              <a:rPr lang="en-ZA" sz="3600" b="1" kern="0" dirty="0" smtClean="0">
                <a:solidFill>
                  <a:srgbClr val="006600"/>
                </a:solidFill>
              </a:rPr>
            </a:br>
            <a:r>
              <a:rPr lang="en-ZA" sz="2800" b="1" kern="0" dirty="0" smtClean="0"/>
              <a:t>PART A: ORGANISATION &amp; BUDGET PROG </a:t>
            </a:r>
            <a:r>
              <a:rPr lang="en-ZA" sz="2800" b="1" kern="0" dirty="0"/>
              <a:t>STRUCTURE</a:t>
            </a:r>
            <a:r>
              <a:rPr lang="en-ZA" sz="3600" b="1" kern="0" dirty="0">
                <a:solidFill>
                  <a:prstClr val="black"/>
                </a:solidFill>
              </a:rPr>
              <a:t/>
            </a:r>
            <a:br>
              <a:rPr lang="en-ZA" sz="3600" b="1" kern="0" dirty="0">
                <a:solidFill>
                  <a:prstClr val="black"/>
                </a:solidFill>
              </a:rPr>
            </a:br>
            <a:endParaRPr lang="en-ZA" sz="3600" kern="0" dirty="0">
              <a:solidFill>
                <a:prstClr val="black"/>
              </a:solidFill>
              <a:latin typeface="Arial" pitchFamily="34" charset="0"/>
              <a:cs typeface="Arial" pitchFamily="34" charset="0"/>
            </a:endParaRPr>
          </a:p>
        </p:txBody>
      </p:sp>
      <p:sp>
        <p:nvSpPr>
          <p:cNvPr id="8" name="Content Placeholder 7"/>
          <p:cNvSpPr>
            <a:spLocks noGrp="1"/>
          </p:cNvSpPr>
          <p:nvPr>
            <p:ph idx="1"/>
          </p:nvPr>
        </p:nvSpPr>
        <p:spPr>
          <a:xfrm>
            <a:off x="430312" y="881744"/>
            <a:ext cx="8801391" cy="5105401"/>
          </a:xfrm>
        </p:spPr>
        <p:txBody>
          <a:bodyPr>
            <a:noAutofit/>
          </a:bodyPr>
          <a:lstStyle/>
          <a:p>
            <a:pPr marL="0" lvl="1" indent="0" algn="just">
              <a:spcBef>
                <a:spcPts val="575"/>
              </a:spcBef>
              <a:buSzPct val="85000"/>
              <a:buNone/>
              <a:defRPr/>
            </a:pPr>
            <a:r>
              <a:rPr lang="en-ZA" sz="1800" b="1" dirty="0" smtClean="0">
                <a:latin typeface="Arial" pitchFamily="34" charset="0"/>
                <a:cs typeface="Arial" pitchFamily="34" charset="0"/>
              </a:rPr>
              <a:t>Department’s Organisational Design </a:t>
            </a:r>
            <a:r>
              <a:rPr lang="en-ZA" sz="1800" dirty="0" smtClean="0">
                <a:latin typeface="Arial" pitchFamily="34" charset="0"/>
                <a:cs typeface="Arial" pitchFamily="34" charset="0"/>
              </a:rPr>
              <a:t>is structured into </a:t>
            </a:r>
          </a:p>
          <a:p>
            <a:pPr marL="342900" lvl="1" indent="-342900" algn="just">
              <a:spcBef>
                <a:spcPts val="575"/>
              </a:spcBef>
              <a:buSzPct val="85000"/>
              <a:buFont typeface="Wingdings" pitchFamily="2" charset="2"/>
              <a:buChar char="q"/>
              <a:defRPr/>
            </a:pPr>
            <a:r>
              <a:rPr lang="en-ZA" sz="1800" dirty="0" smtClean="0">
                <a:latin typeface="Arial" pitchFamily="34" charset="0"/>
                <a:cs typeface="Arial" pitchFamily="34" charset="0"/>
              </a:rPr>
              <a:t>4 components reporting directly to Accounting Officer</a:t>
            </a:r>
          </a:p>
          <a:p>
            <a:pPr marL="742950" lvl="2" indent="-342900" algn="just">
              <a:spcBef>
                <a:spcPts val="575"/>
              </a:spcBef>
              <a:buSzPct val="85000"/>
              <a:buFont typeface="Wingdings" pitchFamily="2" charset="2"/>
              <a:buChar char="§"/>
              <a:defRPr/>
            </a:pPr>
            <a:r>
              <a:rPr lang="en-ZA" sz="1800" dirty="0" smtClean="0">
                <a:latin typeface="Arial" pitchFamily="34" charset="0"/>
                <a:cs typeface="Arial" pitchFamily="34" charset="0"/>
              </a:rPr>
              <a:t>ODG</a:t>
            </a:r>
            <a:r>
              <a:rPr lang="en-ZA" sz="1800" dirty="0">
                <a:latin typeface="Arial" pitchFamily="34" charset="0"/>
                <a:cs typeface="Arial" pitchFamily="34" charset="0"/>
              </a:rPr>
              <a:t>, Ministry staff, Communication and Internal Audit</a:t>
            </a:r>
          </a:p>
          <a:p>
            <a:pPr marL="342900" lvl="1" indent="-342900" algn="just">
              <a:spcBef>
                <a:spcPts val="575"/>
              </a:spcBef>
              <a:buSzPct val="85000"/>
              <a:buFont typeface="Wingdings" pitchFamily="2" charset="2"/>
              <a:buChar char="q"/>
              <a:defRPr/>
            </a:pPr>
            <a:r>
              <a:rPr lang="en-ZA" sz="1800" dirty="0" smtClean="0">
                <a:latin typeface="Arial" pitchFamily="34" charset="0"/>
                <a:cs typeface="Arial" pitchFamily="34" charset="0"/>
              </a:rPr>
              <a:t>3 Divisions reporting directly to the Accounting Officer – </a:t>
            </a:r>
          </a:p>
          <a:p>
            <a:pPr marL="742950" lvl="2" indent="-342900" algn="just">
              <a:spcBef>
                <a:spcPts val="575"/>
              </a:spcBef>
              <a:buSzPct val="85000"/>
              <a:buFont typeface="Wingdings" pitchFamily="2" charset="2"/>
              <a:buChar char="§"/>
              <a:defRPr/>
            </a:pPr>
            <a:r>
              <a:rPr lang="en-ZA" sz="1800" dirty="0" smtClean="0">
                <a:latin typeface="Arial" pitchFamily="34" charset="0"/>
                <a:cs typeface="Arial" pitchFamily="34" charset="0"/>
              </a:rPr>
              <a:t>Strategic Management, </a:t>
            </a:r>
          </a:p>
          <a:p>
            <a:pPr marL="742950" lvl="2" indent="-342900" algn="just">
              <a:spcBef>
                <a:spcPts val="575"/>
              </a:spcBef>
              <a:buSzPct val="85000"/>
              <a:buFont typeface="Wingdings" pitchFamily="2" charset="2"/>
              <a:buChar char="§"/>
              <a:defRPr/>
            </a:pPr>
            <a:r>
              <a:rPr lang="en-ZA" sz="1800" dirty="0" smtClean="0">
                <a:latin typeface="Arial" pitchFamily="34" charset="0"/>
                <a:cs typeface="Arial" pitchFamily="34" charset="0"/>
              </a:rPr>
              <a:t>Corporate Management</a:t>
            </a:r>
          </a:p>
          <a:p>
            <a:pPr marL="742950" lvl="2" indent="-342900" algn="just">
              <a:spcBef>
                <a:spcPts val="575"/>
              </a:spcBef>
              <a:buSzPct val="85000"/>
              <a:buFont typeface="Wingdings" pitchFamily="2" charset="2"/>
              <a:buChar char="§"/>
              <a:defRPr/>
            </a:pPr>
            <a:r>
              <a:rPr lang="en-ZA" sz="1800" dirty="0" smtClean="0">
                <a:latin typeface="Arial" pitchFamily="34" charset="0"/>
                <a:cs typeface="Arial" pitchFamily="34" charset="0"/>
              </a:rPr>
              <a:t>Financial Management; </a:t>
            </a:r>
          </a:p>
          <a:p>
            <a:pPr marL="342900" lvl="1" indent="-342900" algn="just">
              <a:spcBef>
                <a:spcPts val="575"/>
              </a:spcBef>
              <a:buSzPct val="85000"/>
              <a:buFont typeface="Wingdings" pitchFamily="2" charset="2"/>
              <a:buChar char="q"/>
              <a:defRPr/>
            </a:pPr>
            <a:r>
              <a:rPr lang="en-ZA" sz="1800" dirty="0" smtClean="0">
                <a:latin typeface="Arial" pitchFamily="34" charset="0"/>
                <a:cs typeface="Arial" pitchFamily="34" charset="0"/>
              </a:rPr>
              <a:t>2 Branches reporting directly to the Accounting Officer – </a:t>
            </a:r>
          </a:p>
          <a:p>
            <a:pPr marL="742950" lvl="2" indent="-342900" algn="just">
              <a:spcBef>
                <a:spcPts val="575"/>
              </a:spcBef>
              <a:buSzPct val="85000"/>
              <a:buFont typeface="Wingdings" pitchFamily="2" charset="2"/>
              <a:buChar char="§"/>
              <a:defRPr/>
            </a:pPr>
            <a:r>
              <a:rPr lang="en-ZA" sz="1800" dirty="0" smtClean="0">
                <a:latin typeface="Arial" pitchFamily="34" charset="0"/>
                <a:cs typeface="Arial" pitchFamily="34" charset="0"/>
              </a:rPr>
              <a:t>Social Transformation and Economic Empowerment; </a:t>
            </a:r>
          </a:p>
          <a:p>
            <a:pPr marL="742950" lvl="2" indent="-342900" algn="just">
              <a:spcBef>
                <a:spcPts val="575"/>
              </a:spcBef>
              <a:buSzPct val="85000"/>
              <a:buFont typeface="Wingdings" pitchFamily="2" charset="2"/>
              <a:buChar char="§"/>
              <a:defRPr/>
            </a:pPr>
            <a:r>
              <a:rPr lang="en-ZA" sz="1800" dirty="0" smtClean="0">
                <a:latin typeface="Arial" pitchFamily="34" charset="0"/>
                <a:cs typeface="Arial" pitchFamily="34" charset="0"/>
              </a:rPr>
              <a:t>Policy Stakeholder Coordination and Knowledge Management.</a:t>
            </a:r>
          </a:p>
          <a:p>
            <a:pPr marL="0" lvl="1" indent="0" algn="just">
              <a:spcBef>
                <a:spcPts val="575"/>
              </a:spcBef>
              <a:buSzPct val="85000"/>
              <a:buNone/>
              <a:defRPr/>
            </a:pPr>
            <a:r>
              <a:rPr lang="en-ZA" sz="1800" b="1" dirty="0" smtClean="0">
                <a:latin typeface="Arial" pitchFamily="34" charset="0"/>
                <a:cs typeface="Arial" pitchFamily="34" charset="0"/>
              </a:rPr>
              <a:t>Budget Programme Structure </a:t>
            </a:r>
            <a:r>
              <a:rPr lang="en-ZA" sz="1800" dirty="0" smtClean="0">
                <a:latin typeface="Arial" pitchFamily="34" charset="0"/>
                <a:cs typeface="Arial" pitchFamily="34" charset="0"/>
              </a:rPr>
              <a:t>is structured into </a:t>
            </a:r>
            <a:r>
              <a:rPr lang="en-ZA" sz="1800" dirty="0">
                <a:latin typeface="Arial" pitchFamily="34" charset="0"/>
                <a:cs typeface="Arial" pitchFamily="34" charset="0"/>
              </a:rPr>
              <a:t>three programmes: </a:t>
            </a:r>
            <a:endParaRPr lang="en-ZA" sz="1800" dirty="0" smtClean="0">
              <a:latin typeface="Arial" pitchFamily="34" charset="0"/>
              <a:cs typeface="Arial" pitchFamily="34" charset="0"/>
            </a:endParaRPr>
          </a:p>
          <a:p>
            <a:pPr marL="400050" lvl="2" indent="0" algn="just">
              <a:spcBef>
                <a:spcPts val="575"/>
              </a:spcBef>
              <a:buSzPct val="85000"/>
              <a:buNone/>
              <a:defRPr/>
            </a:pPr>
            <a:r>
              <a:rPr lang="en-ZA" sz="1800" dirty="0" smtClean="0">
                <a:latin typeface="Arial" pitchFamily="34" charset="0"/>
                <a:cs typeface="Arial" pitchFamily="34" charset="0"/>
              </a:rPr>
              <a:t>1. </a:t>
            </a:r>
            <a:r>
              <a:rPr lang="en-ZA" sz="1800" dirty="0">
                <a:latin typeface="Arial" pitchFamily="34" charset="0"/>
                <a:cs typeface="Arial" pitchFamily="34" charset="0"/>
              </a:rPr>
              <a:t>Administration; </a:t>
            </a:r>
            <a:endParaRPr lang="en-ZA" sz="1800" dirty="0" smtClean="0">
              <a:latin typeface="Arial" pitchFamily="34" charset="0"/>
              <a:cs typeface="Arial" pitchFamily="34" charset="0"/>
            </a:endParaRPr>
          </a:p>
          <a:p>
            <a:pPr marL="400050" lvl="2" indent="0" algn="just">
              <a:spcBef>
                <a:spcPts val="575"/>
              </a:spcBef>
              <a:buSzPct val="85000"/>
              <a:buNone/>
              <a:defRPr/>
            </a:pPr>
            <a:r>
              <a:rPr lang="en-ZA" sz="1800" dirty="0" smtClean="0">
                <a:latin typeface="Arial" pitchFamily="34" charset="0"/>
                <a:cs typeface="Arial" pitchFamily="34" charset="0"/>
              </a:rPr>
              <a:t>2. </a:t>
            </a:r>
            <a:r>
              <a:rPr lang="en-ZA" sz="1800" dirty="0">
                <a:latin typeface="Arial" pitchFamily="34" charset="0"/>
                <a:cs typeface="Arial" pitchFamily="34" charset="0"/>
              </a:rPr>
              <a:t>Social Transformation </a:t>
            </a:r>
            <a:r>
              <a:rPr lang="en-ZA" sz="1800" dirty="0" smtClean="0">
                <a:latin typeface="Arial" pitchFamily="34" charset="0"/>
                <a:cs typeface="Arial" pitchFamily="34" charset="0"/>
              </a:rPr>
              <a:t>and </a:t>
            </a:r>
            <a:r>
              <a:rPr lang="en-ZA" sz="1800" dirty="0">
                <a:latin typeface="Arial" pitchFamily="34" charset="0"/>
                <a:cs typeface="Arial" pitchFamily="34" charset="0"/>
              </a:rPr>
              <a:t>Economic Empowerment; and </a:t>
            </a:r>
            <a:endParaRPr lang="en-ZA" sz="1800" dirty="0" smtClean="0">
              <a:latin typeface="Arial" pitchFamily="34" charset="0"/>
              <a:cs typeface="Arial" pitchFamily="34" charset="0"/>
            </a:endParaRPr>
          </a:p>
          <a:p>
            <a:pPr marL="400050" lvl="2" indent="0" algn="just">
              <a:spcBef>
                <a:spcPts val="575"/>
              </a:spcBef>
              <a:buSzPct val="85000"/>
              <a:buNone/>
              <a:defRPr/>
            </a:pPr>
            <a:r>
              <a:rPr lang="en-ZA" sz="1800" dirty="0" smtClean="0">
                <a:latin typeface="Arial" pitchFamily="34" charset="0"/>
                <a:cs typeface="Arial" pitchFamily="34" charset="0"/>
              </a:rPr>
              <a:t>3. </a:t>
            </a:r>
            <a:r>
              <a:rPr lang="en-ZA" sz="1800" dirty="0">
                <a:latin typeface="Arial" pitchFamily="34" charset="0"/>
                <a:cs typeface="Arial" pitchFamily="34" charset="0"/>
              </a:rPr>
              <a:t>Policy, Stakeholder and Knowledge </a:t>
            </a:r>
            <a:r>
              <a:rPr lang="en-ZA" sz="1800" dirty="0" smtClean="0">
                <a:latin typeface="Arial" pitchFamily="34" charset="0"/>
                <a:cs typeface="Arial" pitchFamily="34" charset="0"/>
              </a:rPr>
              <a:t>Management</a:t>
            </a:r>
          </a:p>
          <a:p>
            <a:pPr marL="0" lvl="1" indent="0" algn="just">
              <a:spcBef>
                <a:spcPts val="575"/>
              </a:spcBef>
              <a:buSzPct val="85000"/>
              <a:buNone/>
              <a:defRPr/>
            </a:pPr>
            <a:r>
              <a:rPr lang="en-GB" sz="1800" b="1" i="1" dirty="0" smtClean="0">
                <a:latin typeface="Arial" pitchFamily="34" charset="0"/>
                <a:cs typeface="Arial" pitchFamily="34" charset="0"/>
              </a:rPr>
              <a:t>   </a:t>
            </a:r>
            <a:endParaRPr lang="en-ZA" sz="1800" dirty="0" smtClean="0">
              <a:latin typeface="Arial" pitchFamily="34" charset="0"/>
              <a:cs typeface="Arial" pitchFamily="34" charset="0"/>
            </a:endParaRPr>
          </a:p>
        </p:txBody>
      </p:sp>
      <p:sp>
        <p:nvSpPr>
          <p:cNvPr id="2" name="Date Placeholder 1"/>
          <p:cNvSpPr>
            <a:spLocks noGrp="1"/>
          </p:cNvSpPr>
          <p:nvPr>
            <p:ph type="dt" sz="half" idx="10"/>
          </p:nvPr>
        </p:nvSpPr>
        <p:spPr/>
        <p:txBody>
          <a:bodyPr/>
          <a:lstStyle/>
          <a:p>
            <a:fld id="{F649E977-4433-4D9C-8165-E968C8933849}" type="datetime1">
              <a:rPr lang="en-ZA" smtClean="0">
                <a:solidFill>
                  <a:prstClr val="black">
                    <a:tint val="75000"/>
                  </a:prstClr>
                </a:solidFill>
              </a:rPr>
              <a:pPr/>
              <a:t>2018/08/22</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Tree>
    <p:extLst>
      <p:ext uri="{BB962C8B-B14F-4D97-AF65-F5344CB8AC3E}">
        <p14:creationId xmlns:p14="http://schemas.microsoft.com/office/powerpoint/2010/main" xmlns="" val="1881949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a:bodyPr>
          <a:lstStyle/>
          <a:p>
            <a:pPr marL="273050" marR="0" lvl="1" indent="-273050" defTabSz="914400" rtl="0" eaLnBrk="1" fontAlgn="auto" latinLnBrk="0" hangingPunct="1">
              <a:lnSpc>
                <a:spcPct val="120000"/>
              </a:lnSpc>
              <a:spcBef>
                <a:spcPts val="575"/>
              </a:spcBef>
              <a:spcAft>
                <a:spcPts val="0"/>
              </a:spcAft>
              <a:tabLst/>
              <a:defRPr/>
            </a:pPr>
            <a:r>
              <a:rPr lang="en-ZA" sz="2400" b="1" kern="1200" dirty="0">
                <a:solidFill>
                  <a:prstClr val="black"/>
                </a:solidFill>
                <a:latin typeface="Arial Narrow"/>
                <a:ea typeface="Times New Roman"/>
                <a:cs typeface="Times New Roman"/>
              </a:rPr>
              <a:t>KPA 3: Human R</a:t>
            </a:r>
            <a:r>
              <a:rPr lang="en-ZA" sz="2400" b="1" kern="1200" dirty="0" smtClean="0">
                <a:solidFill>
                  <a:prstClr val="black"/>
                </a:solidFill>
                <a:latin typeface="Arial Narrow"/>
                <a:ea typeface="Times New Roman"/>
                <a:cs typeface="Times New Roman"/>
              </a:rPr>
              <a:t>esource Management MPAT Comparative </a:t>
            </a:r>
            <a:r>
              <a:rPr lang="en-ZA" sz="2400" b="1" kern="1200" dirty="0">
                <a:solidFill>
                  <a:prstClr val="black"/>
                </a:solidFill>
                <a:latin typeface="Arial Narrow"/>
                <a:ea typeface="Times New Roman"/>
                <a:cs typeface="Times New Roman"/>
              </a:rPr>
              <a:t>Scores</a:t>
            </a: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40</a:t>
            </a:fld>
            <a:endParaRPr lang="en-ZA" dirty="0">
              <a:solidFill>
                <a:prstClr val="black">
                  <a:tint val="75000"/>
                </a:prstClr>
              </a:solidFill>
            </a:endParaRPr>
          </a:p>
        </p:txBody>
      </p:sp>
      <p:sp>
        <p:nvSpPr>
          <p:cNvPr id="6" name="Rectangle 5"/>
          <p:cNvSpPr/>
          <p:nvPr/>
        </p:nvSpPr>
        <p:spPr>
          <a:xfrm>
            <a:off x="598721" y="1330836"/>
            <a:ext cx="8382000" cy="1426031"/>
          </a:xfrm>
          <a:prstGeom prst="rect">
            <a:avLst/>
          </a:prstGeom>
        </p:spPr>
        <p:txBody>
          <a:bodyPr wrap="square">
            <a:spAutoFit/>
          </a:bodyPr>
          <a:lstStyle/>
          <a:p>
            <a:pPr marL="342900" indent="-342900" algn="just">
              <a:spcBef>
                <a:spcPts val="600"/>
              </a:spcBef>
              <a:spcAft>
                <a:spcPts val="1000"/>
              </a:spcAft>
              <a:buFont typeface="Arial" pitchFamily="34" charset="0"/>
              <a:buChar char="•"/>
            </a:pPr>
            <a:endParaRPr lang="en-US" sz="2000" dirty="0" smtClean="0">
              <a:solidFill>
                <a:prstClr val="black"/>
              </a:solidFill>
              <a:ea typeface="Calibri"/>
              <a:cs typeface="Times New Roman"/>
            </a:endParaRPr>
          </a:p>
          <a:p>
            <a:pPr marL="342900" indent="-342900" algn="just">
              <a:spcBef>
                <a:spcPts val="600"/>
              </a:spcBef>
              <a:spcAft>
                <a:spcPts val="1000"/>
              </a:spcAft>
              <a:buFont typeface="Arial" pitchFamily="34" charset="0"/>
              <a:buChar char="•"/>
            </a:pPr>
            <a:endParaRPr lang="en-US" sz="2000" dirty="0" smtClean="0">
              <a:solidFill>
                <a:prstClr val="black"/>
              </a:solidFill>
              <a:ea typeface="Calibri"/>
              <a:cs typeface="Times New Roman"/>
            </a:endParaRPr>
          </a:p>
          <a:p>
            <a:pPr algn="just">
              <a:spcBef>
                <a:spcPts val="600"/>
              </a:spcBef>
              <a:spcAft>
                <a:spcPts val="1000"/>
              </a:spcAft>
            </a:pPr>
            <a:endParaRPr lang="en-ZA" sz="2000" dirty="0" smtClean="0">
              <a:solidFill>
                <a:prstClr val="black"/>
              </a:solidFill>
              <a:ea typeface="Calibri"/>
              <a:cs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xmlns="" val="964665517"/>
              </p:ext>
            </p:extLst>
          </p:nvPr>
        </p:nvGraphicFramePr>
        <p:xfrm>
          <a:off x="402456" y="1040478"/>
          <a:ext cx="8379023" cy="4809103"/>
        </p:xfrm>
        <a:graphic>
          <a:graphicData uri="http://schemas.openxmlformats.org/drawingml/2006/table">
            <a:tbl>
              <a:tblPr>
                <a:tableStyleId>{5C22544A-7EE6-4342-B048-85BDC9FD1C3A}</a:tableStyleId>
              </a:tblPr>
              <a:tblGrid>
                <a:gridCol w="5123386"/>
                <a:gridCol w="854605"/>
                <a:gridCol w="1200516"/>
                <a:gridCol w="1200516"/>
              </a:tblGrid>
              <a:tr h="328748">
                <a:tc>
                  <a:txBody>
                    <a:bodyPr/>
                    <a:lstStyle/>
                    <a:p>
                      <a:pPr algn="l" rtl="0" fontAlgn="t"/>
                      <a:r>
                        <a:rPr lang="en-US" sz="1600" b="1" kern="1200" dirty="0" smtClean="0">
                          <a:solidFill>
                            <a:schemeClr val="tx1"/>
                          </a:solidFill>
                          <a:latin typeface="+mn-lt"/>
                          <a:ea typeface="Calibri"/>
                          <a:cs typeface="Times New Roman"/>
                        </a:rPr>
                        <a:t>Sub Performance Area Short</a:t>
                      </a:r>
                    </a:p>
                  </a:txBody>
                  <a:tcPr marL="9525" marR="9525" marT="9525" marB="0"/>
                </a:tc>
                <a:tc>
                  <a:txBody>
                    <a:bodyPr/>
                    <a:lstStyle/>
                    <a:p>
                      <a:pPr algn="r" rtl="0" fontAlgn="t"/>
                      <a:r>
                        <a:rPr lang="en-US" sz="1600" b="1" kern="1200" dirty="0" smtClean="0">
                          <a:solidFill>
                            <a:schemeClr val="tx1"/>
                          </a:solidFill>
                          <a:latin typeface="+mn-lt"/>
                          <a:ea typeface="Calibri"/>
                          <a:cs typeface="Times New Roman"/>
                        </a:rPr>
                        <a:t>2015</a:t>
                      </a:r>
                      <a:endParaRPr lang="en-US" sz="1600" b="1" kern="1200" dirty="0">
                        <a:solidFill>
                          <a:schemeClr val="tx1"/>
                        </a:solidFill>
                        <a:latin typeface="+mn-lt"/>
                        <a:ea typeface="Calibri"/>
                        <a:cs typeface="Times New Roman"/>
                      </a:endParaRPr>
                    </a:p>
                  </a:txBody>
                  <a:tcPr marL="9525" marR="9525" marT="9525" marB="0"/>
                </a:tc>
                <a:tc>
                  <a:txBody>
                    <a:bodyPr/>
                    <a:lstStyle/>
                    <a:p>
                      <a:pPr algn="r" rtl="0" fontAlgn="t"/>
                      <a:r>
                        <a:rPr lang="en-US" sz="1600" b="1" kern="1200" dirty="0" smtClean="0">
                          <a:solidFill>
                            <a:schemeClr val="tx1"/>
                          </a:solidFill>
                          <a:latin typeface="+mn-lt"/>
                          <a:ea typeface="Calibri"/>
                          <a:cs typeface="Times New Roman"/>
                        </a:rPr>
                        <a:t>2016</a:t>
                      </a:r>
                      <a:endParaRPr lang="en-US" sz="1600" b="1" kern="1200" dirty="0">
                        <a:solidFill>
                          <a:schemeClr val="tx1"/>
                        </a:solidFill>
                        <a:latin typeface="+mn-lt"/>
                        <a:ea typeface="Calibri"/>
                        <a:cs typeface="Times New Roman"/>
                      </a:endParaRPr>
                    </a:p>
                  </a:txBody>
                  <a:tcPr marL="9525" marR="9525" marT="9525" marB="0"/>
                </a:tc>
                <a:tc>
                  <a:txBody>
                    <a:bodyPr/>
                    <a:lstStyle/>
                    <a:p>
                      <a:pPr algn="r" rtl="0" fontAlgn="t"/>
                      <a:r>
                        <a:rPr lang="en-US" sz="1600" b="1" kern="1200" dirty="0" smtClean="0">
                          <a:solidFill>
                            <a:schemeClr val="tx1"/>
                          </a:solidFill>
                          <a:latin typeface="+mn-lt"/>
                          <a:ea typeface="Calibri"/>
                          <a:cs typeface="Times New Roman"/>
                        </a:rPr>
                        <a:t>2017</a:t>
                      </a:r>
                      <a:endParaRPr lang="en-US" sz="1600" b="1" kern="1200" dirty="0">
                        <a:solidFill>
                          <a:schemeClr val="tx1"/>
                        </a:solidFill>
                        <a:latin typeface="+mn-lt"/>
                        <a:ea typeface="Calibri"/>
                        <a:cs typeface="Times New Roman"/>
                      </a:endParaRPr>
                    </a:p>
                  </a:txBody>
                  <a:tcPr marL="9525" marR="9525" marT="9525" marB="0"/>
                </a:tc>
              </a:tr>
              <a:tr h="345144">
                <a:tc>
                  <a:txBody>
                    <a:bodyPr/>
                    <a:lstStyle/>
                    <a:p>
                      <a:pPr algn="l" rtl="0" fontAlgn="t"/>
                      <a:r>
                        <a:rPr lang="en-US" sz="1600" kern="1200" dirty="0">
                          <a:solidFill>
                            <a:schemeClr val="tx1"/>
                          </a:solidFill>
                          <a:latin typeface="Arial" pitchFamily="34" charset="0"/>
                          <a:ea typeface="Calibri"/>
                          <a:cs typeface="Arial" pitchFamily="34" charset="0"/>
                        </a:rPr>
                        <a:t>3.1.1 </a:t>
                      </a:r>
                      <a:r>
                        <a:rPr lang="en-US" sz="1600" kern="1200" dirty="0" smtClean="0">
                          <a:solidFill>
                            <a:schemeClr val="tx1"/>
                          </a:solidFill>
                          <a:latin typeface="Arial" pitchFamily="34" charset="0"/>
                          <a:ea typeface="Calibri"/>
                          <a:cs typeface="Arial" pitchFamily="34" charset="0"/>
                        </a:rPr>
                        <a:t>Human Resource </a:t>
                      </a:r>
                      <a:r>
                        <a:rPr lang="en-US" sz="1600" kern="1200" dirty="0">
                          <a:solidFill>
                            <a:schemeClr val="tx1"/>
                          </a:solidFill>
                          <a:latin typeface="Arial" pitchFamily="34" charset="0"/>
                          <a:ea typeface="Calibri"/>
                          <a:cs typeface="Arial" pitchFamily="34" charset="0"/>
                        </a:rPr>
                        <a:t>Planning</a:t>
                      </a: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1</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0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1</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0000"/>
                    </a:solidFill>
                  </a:tcPr>
                </a:tc>
              </a:tr>
              <a:tr h="391886">
                <a:tc>
                  <a:txBody>
                    <a:bodyPr/>
                    <a:lstStyle/>
                    <a:p>
                      <a:pPr algn="l" rtl="0" fontAlgn="t"/>
                      <a:r>
                        <a:rPr lang="en-US" sz="1600" kern="1200" dirty="0">
                          <a:solidFill>
                            <a:schemeClr val="tx1"/>
                          </a:solidFill>
                          <a:latin typeface="Arial" pitchFamily="34" charset="0"/>
                          <a:ea typeface="Calibri"/>
                          <a:cs typeface="Arial" pitchFamily="34" charset="0"/>
                        </a:rPr>
                        <a:t>3.1.2 </a:t>
                      </a:r>
                      <a:r>
                        <a:rPr lang="en-US" sz="1600" kern="1200" dirty="0" smtClean="0">
                          <a:solidFill>
                            <a:schemeClr val="tx1"/>
                          </a:solidFill>
                          <a:latin typeface="Arial" pitchFamily="34" charset="0"/>
                          <a:ea typeface="Calibri"/>
                          <a:cs typeface="Arial" pitchFamily="34" charset="0"/>
                        </a:rPr>
                        <a:t>Organisational Design and Implementation</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3</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FF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4</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00B05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4</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00B050"/>
                    </a:solidFill>
                  </a:tcPr>
                </a:tc>
              </a:tr>
              <a:tr h="161925">
                <a:tc>
                  <a:txBody>
                    <a:bodyPr/>
                    <a:lstStyle/>
                    <a:p>
                      <a:pPr algn="l" rtl="0" fontAlgn="t"/>
                      <a:r>
                        <a:rPr lang="en-US" sz="1600" kern="1200" dirty="0">
                          <a:solidFill>
                            <a:schemeClr val="tx1"/>
                          </a:solidFill>
                          <a:latin typeface="Arial" pitchFamily="34" charset="0"/>
                          <a:ea typeface="Calibri"/>
                          <a:cs typeface="Arial" pitchFamily="34" charset="0"/>
                        </a:rPr>
                        <a:t>3.1.3 </a:t>
                      </a:r>
                      <a:r>
                        <a:rPr lang="en-US" sz="1600" kern="1200" dirty="0" smtClean="0">
                          <a:solidFill>
                            <a:schemeClr val="tx1"/>
                          </a:solidFill>
                          <a:latin typeface="Arial" pitchFamily="34" charset="0"/>
                          <a:ea typeface="Calibri"/>
                          <a:cs typeface="Arial" pitchFamily="34" charset="0"/>
                        </a:rPr>
                        <a:t>Human Resource Development</a:t>
                      </a:r>
                      <a:r>
                        <a:rPr lang="en-US" sz="1600" kern="1200" baseline="0" dirty="0" smtClean="0">
                          <a:solidFill>
                            <a:schemeClr val="tx1"/>
                          </a:solidFill>
                          <a:latin typeface="Arial" pitchFamily="34" charset="0"/>
                          <a:ea typeface="Calibri"/>
                          <a:cs typeface="Arial" pitchFamily="34" charset="0"/>
                        </a:rPr>
                        <a:t> and</a:t>
                      </a:r>
                      <a:r>
                        <a:rPr lang="en-US" sz="1600" kern="1200" dirty="0" smtClean="0">
                          <a:solidFill>
                            <a:schemeClr val="tx1"/>
                          </a:solidFill>
                          <a:latin typeface="Arial" pitchFamily="34" charset="0"/>
                          <a:ea typeface="Calibri"/>
                          <a:cs typeface="Arial" pitchFamily="34" charset="0"/>
                        </a:rPr>
                        <a:t> Planning</a:t>
                      </a:r>
                      <a:r>
                        <a:rPr lang="en-US" sz="1600" kern="1200" baseline="0" dirty="0" smtClean="0">
                          <a:solidFill>
                            <a:schemeClr val="tx1"/>
                          </a:solidFill>
                          <a:latin typeface="Arial" pitchFamily="34" charset="0"/>
                          <a:ea typeface="Calibri"/>
                          <a:cs typeface="Arial" pitchFamily="34" charset="0"/>
                        </a:rPr>
                        <a:t> , Implementation and Reporting </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1</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0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2.5</a:t>
                      </a:r>
                      <a:endParaRPr lang="en-US" sz="1600" kern="1200" dirty="0">
                        <a:solidFill>
                          <a:schemeClr val="tx1"/>
                        </a:solidFill>
                        <a:latin typeface="Arial" pitchFamily="34" charset="0"/>
                        <a:ea typeface="Calibri"/>
                        <a:cs typeface="Arial" pitchFamily="34" charset="0"/>
                      </a:endParaRPr>
                    </a:p>
                  </a:txBody>
                  <a:tcPr marL="9525" marR="9525" marT="9525" marB="0">
                    <a:solidFill>
                      <a:schemeClr val="accent6">
                        <a:lumMod val="20000"/>
                        <a:lumOff val="80000"/>
                      </a:schemeClr>
                    </a:solidFill>
                  </a:tcPr>
                </a:tc>
                <a:tc>
                  <a:txBody>
                    <a:bodyPr/>
                    <a:lstStyle/>
                    <a:p>
                      <a:pPr algn="r" rtl="0" fontAlgn="t"/>
                      <a:endParaRPr lang="en-US" sz="1600" kern="1200" dirty="0">
                        <a:solidFill>
                          <a:schemeClr val="tx1"/>
                        </a:solidFill>
                        <a:latin typeface="Arial" pitchFamily="34" charset="0"/>
                        <a:ea typeface="Calibri"/>
                        <a:cs typeface="Arial" pitchFamily="34" charset="0"/>
                      </a:endParaRPr>
                    </a:p>
                  </a:txBody>
                  <a:tcPr marL="9525" marR="9525" marT="9525" marB="0">
                    <a:noFill/>
                  </a:tcPr>
                </a:tc>
              </a:tr>
              <a:tr h="161925">
                <a:tc>
                  <a:txBody>
                    <a:bodyPr/>
                    <a:lstStyle/>
                    <a:p>
                      <a:pPr algn="l" rtl="0" fontAlgn="t"/>
                      <a:r>
                        <a:rPr lang="en-US" sz="1600" kern="1200" dirty="0">
                          <a:solidFill>
                            <a:schemeClr val="tx1"/>
                          </a:solidFill>
                          <a:latin typeface="Arial" pitchFamily="34" charset="0"/>
                          <a:ea typeface="Calibri"/>
                          <a:cs typeface="Arial" pitchFamily="34" charset="0"/>
                        </a:rPr>
                        <a:t>3.2.2 </a:t>
                      </a:r>
                      <a:r>
                        <a:rPr lang="en-US" sz="1600" kern="1200" dirty="0" smtClean="0">
                          <a:solidFill>
                            <a:schemeClr val="tx1"/>
                          </a:solidFill>
                          <a:latin typeface="Arial" pitchFamily="34" charset="0"/>
                          <a:ea typeface="Calibri"/>
                          <a:cs typeface="Arial" pitchFamily="34" charset="0"/>
                        </a:rPr>
                        <a:t>Application of Recruitment </a:t>
                      </a:r>
                      <a:r>
                        <a:rPr lang="en-US" sz="1600" kern="1200" dirty="0">
                          <a:solidFill>
                            <a:schemeClr val="tx1"/>
                          </a:solidFill>
                          <a:latin typeface="Arial" pitchFamily="34" charset="0"/>
                          <a:ea typeface="Calibri"/>
                          <a:cs typeface="Arial" pitchFamily="34" charset="0"/>
                        </a:rPr>
                        <a:t>and </a:t>
                      </a:r>
                      <a:r>
                        <a:rPr lang="en-US" sz="1600" kern="1200" dirty="0" smtClean="0">
                          <a:solidFill>
                            <a:schemeClr val="tx1"/>
                          </a:solidFill>
                          <a:latin typeface="Arial" pitchFamily="34" charset="0"/>
                          <a:ea typeface="Calibri"/>
                          <a:cs typeface="Arial" pitchFamily="34" charset="0"/>
                        </a:rPr>
                        <a:t>retention practices</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3</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FF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2.5</a:t>
                      </a:r>
                      <a:endParaRPr lang="en-US" sz="1600" kern="1200" dirty="0">
                        <a:solidFill>
                          <a:schemeClr val="tx1"/>
                        </a:solidFill>
                        <a:latin typeface="Arial" pitchFamily="34" charset="0"/>
                        <a:ea typeface="Calibri"/>
                        <a:cs typeface="Arial" pitchFamily="34" charset="0"/>
                      </a:endParaRPr>
                    </a:p>
                  </a:txBody>
                  <a:tcPr marL="9525" marR="9525" marT="9525" marB="0">
                    <a:solidFill>
                      <a:schemeClr val="accent6">
                        <a:lumMod val="20000"/>
                        <a:lumOff val="80000"/>
                      </a:schemeClr>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3</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FF00"/>
                    </a:solidFill>
                  </a:tcPr>
                </a:tc>
              </a:tr>
              <a:tr h="161925">
                <a:tc>
                  <a:txBody>
                    <a:bodyPr/>
                    <a:lstStyle/>
                    <a:p>
                      <a:pPr algn="l" rtl="0" fontAlgn="t"/>
                      <a:r>
                        <a:rPr lang="en-US" sz="1600" kern="1200" dirty="0">
                          <a:solidFill>
                            <a:schemeClr val="tx1"/>
                          </a:solidFill>
                          <a:latin typeface="Arial" pitchFamily="34" charset="0"/>
                          <a:ea typeface="Calibri"/>
                          <a:cs typeface="Arial" pitchFamily="34" charset="0"/>
                        </a:rPr>
                        <a:t>3.2.4 </a:t>
                      </a:r>
                      <a:r>
                        <a:rPr lang="en-US" sz="1600" kern="1200" dirty="0" smtClean="0">
                          <a:solidFill>
                            <a:schemeClr val="tx1"/>
                          </a:solidFill>
                          <a:latin typeface="Arial" pitchFamily="34" charset="0"/>
                          <a:ea typeface="Calibri"/>
                          <a:cs typeface="Arial" pitchFamily="34" charset="0"/>
                        </a:rPr>
                        <a:t>Management of diversity</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1</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0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a:t>
                      </a:r>
                      <a:endParaRPr lang="en-US" sz="1600" kern="1200" dirty="0">
                        <a:solidFill>
                          <a:schemeClr val="tx1"/>
                        </a:solidFill>
                        <a:latin typeface="Arial" pitchFamily="34" charset="0"/>
                        <a:ea typeface="Calibri"/>
                        <a:cs typeface="Arial" pitchFamily="34" charset="0"/>
                      </a:endParaRPr>
                    </a:p>
                  </a:txBody>
                  <a:tcPr marL="9525" marR="9525" marT="9525" marB="0">
                    <a:solidFill>
                      <a:schemeClr val="bg1"/>
                    </a:solidFill>
                  </a:tcPr>
                </a:tc>
              </a:tr>
              <a:tr h="161925">
                <a:tc>
                  <a:txBody>
                    <a:bodyPr/>
                    <a:lstStyle/>
                    <a:p>
                      <a:pPr algn="l" rtl="0" fontAlgn="t"/>
                      <a:r>
                        <a:rPr lang="en-US" sz="1600" kern="1200" dirty="0">
                          <a:solidFill>
                            <a:schemeClr val="tx1"/>
                          </a:solidFill>
                          <a:latin typeface="Arial" pitchFamily="34" charset="0"/>
                          <a:ea typeface="Calibri"/>
                          <a:cs typeface="Arial" pitchFamily="34" charset="0"/>
                        </a:rPr>
                        <a:t>3.2.5 </a:t>
                      </a:r>
                      <a:r>
                        <a:rPr lang="en-US" sz="1600" kern="1200" dirty="0" smtClean="0">
                          <a:solidFill>
                            <a:schemeClr val="tx1"/>
                          </a:solidFill>
                          <a:latin typeface="Arial" pitchFamily="34" charset="0"/>
                          <a:ea typeface="Calibri"/>
                          <a:cs typeface="Arial" pitchFamily="34" charset="0"/>
                        </a:rPr>
                        <a:t>Management of Employee Health and wellness</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a:solidFill>
                            <a:schemeClr val="tx1"/>
                          </a:solidFill>
                          <a:latin typeface="Arial" pitchFamily="34" charset="0"/>
                          <a:ea typeface="Calibri"/>
                          <a:cs typeface="Arial" pitchFamily="34" charset="0"/>
                        </a:rPr>
                        <a:t>2.5</a:t>
                      </a:r>
                    </a:p>
                  </a:txBody>
                  <a:tcPr marL="9525" marR="9525" marT="9525" marB="0">
                    <a:solidFill>
                      <a:schemeClr val="accent6">
                        <a:lumMod val="20000"/>
                        <a:lumOff val="80000"/>
                      </a:schemeClr>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2.5</a:t>
                      </a:r>
                      <a:endParaRPr lang="en-US" sz="1600" kern="1200" dirty="0">
                        <a:solidFill>
                          <a:schemeClr val="tx1"/>
                        </a:solidFill>
                        <a:latin typeface="Arial" pitchFamily="34" charset="0"/>
                        <a:ea typeface="Calibri"/>
                        <a:cs typeface="Arial" pitchFamily="34" charset="0"/>
                      </a:endParaRPr>
                    </a:p>
                  </a:txBody>
                  <a:tcPr marL="9525" marR="9525" marT="9525" marB="0">
                    <a:solidFill>
                      <a:schemeClr val="accent6">
                        <a:lumMod val="20000"/>
                        <a:lumOff val="80000"/>
                      </a:schemeClr>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a:t>
                      </a:r>
                      <a:endParaRPr lang="en-US" sz="1600" kern="1200" dirty="0">
                        <a:solidFill>
                          <a:schemeClr val="tx1"/>
                        </a:solidFill>
                        <a:latin typeface="Arial" pitchFamily="34" charset="0"/>
                        <a:ea typeface="Calibri"/>
                        <a:cs typeface="Arial" pitchFamily="34" charset="0"/>
                      </a:endParaRPr>
                    </a:p>
                  </a:txBody>
                  <a:tcPr marL="9525" marR="9525" marT="9525" marB="0">
                    <a:solidFill>
                      <a:schemeClr val="bg1"/>
                    </a:solidFill>
                  </a:tcPr>
                </a:tc>
              </a:tr>
              <a:tr h="161925">
                <a:tc>
                  <a:txBody>
                    <a:bodyPr/>
                    <a:lstStyle/>
                    <a:p>
                      <a:pPr algn="l" rtl="0" fontAlgn="t"/>
                      <a:r>
                        <a:rPr lang="en-US" sz="1600" kern="1200" dirty="0">
                          <a:solidFill>
                            <a:schemeClr val="tx1"/>
                          </a:solidFill>
                          <a:latin typeface="Arial" pitchFamily="34" charset="0"/>
                          <a:ea typeface="Calibri"/>
                          <a:cs typeface="Arial" pitchFamily="34" charset="0"/>
                        </a:rPr>
                        <a:t>3.2.6  </a:t>
                      </a:r>
                      <a:r>
                        <a:rPr lang="en-US" sz="1600" kern="1200" dirty="0" smtClean="0">
                          <a:solidFill>
                            <a:schemeClr val="tx1"/>
                          </a:solidFill>
                          <a:latin typeface="Arial" pitchFamily="34" charset="0"/>
                          <a:ea typeface="Calibri"/>
                          <a:cs typeface="Arial" pitchFamily="34" charset="0"/>
                        </a:rPr>
                        <a:t>Approved EA and HOD Delegations for public administration in terms of  PSA and Public Services Regulations</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1</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0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3</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FF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3</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FF00"/>
                    </a:solidFill>
                  </a:tcPr>
                </a:tc>
              </a:tr>
              <a:tr h="161925">
                <a:tc>
                  <a:txBody>
                    <a:bodyPr/>
                    <a:lstStyle/>
                    <a:p>
                      <a:pPr algn="l" rtl="0" fontAlgn="t"/>
                      <a:r>
                        <a:rPr lang="en-US" sz="1600" kern="1200" dirty="0">
                          <a:solidFill>
                            <a:schemeClr val="tx1"/>
                          </a:solidFill>
                          <a:latin typeface="Arial" pitchFamily="34" charset="0"/>
                          <a:ea typeface="Calibri"/>
                          <a:cs typeface="Arial" pitchFamily="34" charset="0"/>
                        </a:rPr>
                        <a:t>3.3.1 </a:t>
                      </a:r>
                      <a:r>
                        <a:rPr lang="en-US" sz="1600" kern="1200" dirty="0" smtClean="0">
                          <a:solidFill>
                            <a:schemeClr val="tx1"/>
                          </a:solidFill>
                          <a:latin typeface="Arial" pitchFamily="34" charset="0"/>
                          <a:ea typeface="Calibri"/>
                          <a:cs typeface="Arial" pitchFamily="34" charset="0"/>
                        </a:rPr>
                        <a:t>Implementation of Level </a:t>
                      </a:r>
                      <a:r>
                        <a:rPr lang="en-US" sz="1600" kern="1200" dirty="0">
                          <a:solidFill>
                            <a:schemeClr val="tx1"/>
                          </a:solidFill>
                          <a:latin typeface="Arial" pitchFamily="34" charset="0"/>
                          <a:ea typeface="Calibri"/>
                          <a:cs typeface="Arial" pitchFamily="34" charset="0"/>
                        </a:rPr>
                        <a:t>1-12 </a:t>
                      </a:r>
                      <a:r>
                        <a:rPr lang="en-US" sz="1600" kern="1200" dirty="0" smtClean="0">
                          <a:solidFill>
                            <a:schemeClr val="tx1"/>
                          </a:solidFill>
                          <a:latin typeface="Arial" pitchFamily="34" charset="0"/>
                          <a:ea typeface="Calibri"/>
                          <a:cs typeface="Arial" pitchFamily="34" charset="0"/>
                        </a:rPr>
                        <a:t>Performance Management Systems</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3</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FF00"/>
                    </a:solidFill>
                  </a:tcPr>
                </a:tc>
              </a:tr>
              <a:tr h="161925">
                <a:tc>
                  <a:txBody>
                    <a:bodyPr/>
                    <a:lstStyle/>
                    <a:p>
                      <a:pPr algn="l" rtl="0" fontAlgn="t"/>
                      <a:r>
                        <a:rPr lang="fr-FR" sz="1600" kern="1200" dirty="0">
                          <a:solidFill>
                            <a:schemeClr val="tx1"/>
                          </a:solidFill>
                          <a:latin typeface="Arial" pitchFamily="34" charset="0"/>
                          <a:ea typeface="Calibri"/>
                          <a:cs typeface="Arial" pitchFamily="34" charset="0"/>
                        </a:rPr>
                        <a:t>3.3.2 </a:t>
                      </a:r>
                      <a:r>
                        <a:rPr lang="fr-FR" sz="1600" kern="1200" dirty="0" smtClean="0">
                          <a:solidFill>
                            <a:schemeClr val="tx1"/>
                          </a:solidFill>
                          <a:latin typeface="Arial" pitchFamily="34" charset="0"/>
                          <a:ea typeface="Calibri"/>
                          <a:cs typeface="Arial" pitchFamily="34" charset="0"/>
                        </a:rPr>
                        <a:t>Implémentation of SMS Performance Management System </a:t>
                      </a:r>
                      <a:r>
                        <a:rPr lang="fr-FR" sz="1600" kern="1200" dirty="0">
                          <a:solidFill>
                            <a:schemeClr val="tx1"/>
                          </a:solidFill>
                          <a:latin typeface="Arial" pitchFamily="34" charset="0"/>
                          <a:ea typeface="Calibri"/>
                          <a:cs typeface="Arial" pitchFamily="34" charset="0"/>
                        </a:rPr>
                        <a:t>(ex HODs)</a:t>
                      </a: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3</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FF00"/>
                    </a:solidFill>
                  </a:tcPr>
                </a:tc>
              </a:tr>
              <a:tr h="161925">
                <a:tc>
                  <a:txBody>
                    <a:bodyPr/>
                    <a:lstStyle/>
                    <a:p>
                      <a:pPr algn="l" rtl="0" fontAlgn="t"/>
                      <a:r>
                        <a:rPr lang="en-US" sz="1600" kern="1200" dirty="0" smtClean="0">
                          <a:solidFill>
                            <a:schemeClr val="tx1"/>
                          </a:solidFill>
                          <a:latin typeface="Arial" pitchFamily="34" charset="0"/>
                          <a:ea typeface="Calibri"/>
                          <a:cs typeface="Arial" pitchFamily="34" charset="0"/>
                        </a:rPr>
                        <a:t>3.3.3 Implementation of  Performance Management systems for </a:t>
                      </a:r>
                      <a:r>
                        <a:rPr lang="en-US" sz="1600" kern="1200" dirty="0">
                          <a:solidFill>
                            <a:schemeClr val="tx1"/>
                          </a:solidFill>
                          <a:latin typeface="Arial" pitchFamily="34" charset="0"/>
                          <a:ea typeface="Calibri"/>
                          <a:cs typeface="Arial" pitchFamily="34" charset="0"/>
                        </a:rPr>
                        <a:t>HOD</a:t>
                      </a: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1</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0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2.5</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F2C9"/>
                    </a:solidFill>
                  </a:tcPr>
                </a:tc>
              </a:tr>
              <a:tr h="161925">
                <a:tc>
                  <a:txBody>
                    <a:bodyPr/>
                    <a:lstStyle/>
                    <a:p>
                      <a:pPr algn="l" rtl="0" fontAlgn="t"/>
                      <a:r>
                        <a:rPr lang="en-US" sz="1600" kern="1200" dirty="0">
                          <a:solidFill>
                            <a:schemeClr val="tx1"/>
                          </a:solidFill>
                          <a:latin typeface="Arial" pitchFamily="34" charset="0"/>
                          <a:ea typeface="Calibri"/>
                          <a:cs typeface="Arial" pitchFamily="34" charset="0"/>
                        </a:rPr>
                        <a:t>3.4.2 </a:t>
                      </a:r>
                      <a:r>
                        <a:rPr lang="en-US" sz="1600" kern="1200" dirty="0" smtClean="0">
                          <a:solidFill>
                            <a:schemeClr val="tx1"/>
                          </a:solidFill>
                          <a:latin typeface="Arial" pitchFamily="34" charset="0"/>
                          <a:ea typeface="Calibri"/>
                          <a:cs typeface="Arial" pitchFamily="34" charset="0"/>
                        </a:rPr>
                        <a:t>Management</a:t>
                      </a:r>
                      <a:r>
                        <a:rPr lang="en-US" sz="1600" kern="1200" baseline="0" dirty="0" smtClean="0">
                          <a:solidFill>
                            <a:schemeClr val="tx1"/>
                          </a:solidFill>
                          <a:latin typeface="Arial" pitchFamily="34" charset="0"/>
                          <a:ea typeface="Calibri"/>
                          <a:cs typeface="Arial" pitchFamily="34" charset="0"/>
                        </a:rPr>
                        <a:t> of </a:t>
                      </a:r>
                      <a:r>
                        <a:rPr lang="en-US" sz="1600" kern="1200" dirty="0" smtClean="0">
                          <a:solidFill>
                            <a:schemeClr val="tx1"/>
                          </a:solidFill>
                          <a:latin typeface="Arial" pitchFamily="34" charset="0"/>
                          <a:ea typeface="Calibri"/>
                          <a:cs typeface="Arial" pitchFamily="34" charset="0"/>
                        </a:rPr>
                        <a:t>Disciplinary Cases</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1</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0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1</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0000"/>
                    </a:solidFill>
                  </a:tcPr>
                </a:tc>
              </a:tr>
            </a:tbl>
          </a:graphicData>
        </a:graphic>
      </p:graphicFrame>
      <p:sp>
        <p:nvSpPr>
          <p:cNvPr id="3" name="Date Placeholder 2"/>
          <p:cNvSpPr>
            <a:spLocks noGrp="1"/>
          </p:cNvSpPr>
          <p:nvPr>
            <p:ph type="dt" sz="half" idx="10"/>
          </p:nvPr>
        </p:nvSpPr>
        <p:spPr/>
        <p:txBody>
          <a:bodyPr/>
          <a:lstStyle/>
          <a:p>
            <a:fld id="{A84901EA-2E63-4DCB-B5BA-1FA013BB74B3}" type="datetime1">
              <a:rPr lang="en-ZA" smtClean="0">
                <a:solidFill>
                  <a:prstClr val="black">
                    <a:tint val="75000"/>
                  </a:prstClr>
                </a:solidFill>
              </a:rPr>
              <a:pPr/>
              <a:t>2018/08/22</a:t>
            </a:fld>
            <a:endParaRPr lang="en-ZA" dirty="0">
              <a:solidFill>
                <a:prstClr val="black">
                  <a:tint val="75000"/>
                </a:prstClr>
              </a:solidFill>
            </a:endParaRPr>
          </a:p>
        </p:txBody>
      </p:sp>
      <p:sp>
        <p:nvSpPr>
          <p:cNvPr id="7" name="Footer Placeholder 6"/>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Tree>
    <p:extLst>
      <p:ext uri="{BB962C8B-B14F-4D97-AF65-F5344CB8AC3E}">
        <p14:creationId xmlns:p14="http://schemas.microsoft.com/office/powerpoint/2010/main" xmlns="" val="23039210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b="1" kern="1200" dirty="0" smtClean="0">
                <a:solidFill>
                  <a:prstClr val="black"/>
                </a:solidFill>
                <a:latin typeface="Arial Narrow"/>
                <a:ea typeface="Times New Roman"/>
                <a:cs typeface="Times New Roman"/>
              </a:rPr>
              <a:t>Comments on KPA 3: Human Resource Management</a:t>
            </a:r>
            <a:endParaRPr lang="en-US" sz="3100" b="1"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41</a:t>
            </a:fld>
            <a:endParaRPr lang="en-ZA" dirty="0">
              <a:solidFill>
                <a:prstClr val="black">
                  <a:tint val="75000"/>
                </a:prstClr>
              </a:solidFill>
            </a:endParaRPr>
          </a:p>
        </p:txBody>
      </p:sp>
      <p:sp>
        <p:nvSpPr>
          <p:cNvPr id="6" name="Rectangle 5"/>
          <p:cNvSpPr/>
          <p:nvPr/>
        </p:nvSpPr>
        <p:spPr>
          <a:xfrm>
            <a:off x="218711" y="1152708"/>
            <a:ext cx="9020292" cy="3170099"/>
          </a:xfrm>
          <a:prstGeom prst="rect">
            <a:avLst/>
          </a:prstGeom>
        </p:spPr>
        <p:txBody>
          <a:bodyPr wrap="square">
            <a:spAutoFit/>
          </a:bodyPr>
          <a:lstStyle/>
          <a:p>
            <a:pPr marL="342900" indent="-342900" algn="just">
              <a:spcBef>
                <a:spcPts val="600"/>
              </a:spcBef>
              <a:spcAft>
                <a:spcPts val="1000"/>
              </a:spcAft>
              <a:buFont typeface="Arial" pitchFamily="34" charset="0"/>
              <a:buChar char="•"/>
            </a:pPr>
            <a:r>
              <a:rPr lang="en-ZA" sz="2000" dirty="0">
                <a:solidFill>
                  <a:prstClr val="black"/>
                </a:solidFill>
                <a:ea typeface="Calibri"/>
                <a:cs typeface="Times New Roman"/>
              </a:rPr>
              <a:t>The </a:t>
            </a:r>
            <a:r>
              <a:rPr lang="en-ZA" sz="2000" dirty="0" smtClean="0">
                <a:solidFill>
                  <a:prstClr val="black"/>
                </a:solidFill>
                <a:ea typeface="Calibri"/>
                <a:cs typeface="Times New Roman"/>
              </a:rPr>
              <a:t>KPA </a:t>
            </a:r>
            <a:r>
              <a:rPr lang="en-ZA" sz="2000" dirty="0">
                <a:solidFill>
                  <a:prstClr val="black"/>
                </a:solidFill>
                <a:ea typeface="Calibri"/>
                <a:cs typeface="Times New Roman"/>
              </a:rPr>
              <a:t>on Human Resource Management has </a:t>
            </a:r>
            <a:r>
              <a:rPr lang="en-ZA" sz="2000" dirty="0" smtClean="0">
                <a:solidFill>
                  <a:prstClr val="black"/>
                </a:solidFill>
                <a:ea typeface="Calibri"/>
                <a:cs typeface="Times New Roman"/>
              </a:rPr>
              <a:t>eight performance areas whereas previously there were eleven. </a:t>
            </a:r>
          </a:p>
          <a:p>
            <a:pPr marL="342900" indent="-342900" algn="just">
              <a:spcBef>
                <a:spcPts val="600"/>
              </a:spcBef>
              <a:spcAft>
                <a:spcPts val="1000"/>
              </a:spcAft>
              <a:buFont typeface="Arial" pitchFamily="34" charset="0"/>
              <a:buChar char="•"/>
            </a:pPr>
            <a:r>
              <a:rPr lang="en-ZA" sz="2000" dirty="0">
                <a:solidFill>
                  <a:prstClr val="black"/>
                </a:solidFill>
                <a:ea typeface="Calibri"/>
                <a:cs typeface="Times New Roman"/>
              </a:rPr>
              <a:t>DPME took a decision not to asses the standards on Management of </a:t>
            </a:r>
            <a:r>
              <a:rPr lang="en-ZA" sz="2000" dirty="0" smtClean="0">
                <a:solidFill>
                  <a:prstClr val="black"/>
                </a:solidFill>
                <a:ea typeface="Calibri"/>
                <a:cs typeface="Times New Roman"/>
              </a:rPr>
              <a:t>Diversity,  </a:t>
            </a:r>
            <a:r>
              <a:rPr lang="en-ZA" sz="2000" dirty="0">
                <a:solidFill>
                  <a:prstClr val="black"/>
                </a:solidFill>
                <a:ea typeface="Calibri"/>
                <a:cs typeface="Times New Roman"/>
              </a:rPr>
              <a:t>Employee Health </a:t>
            </a:r>
            <a:r>
              <a:rPr lang="en-ZA" sz="2000" dirty="0" smtClean="0">
                <a:solidFill>
                  <a:prstClr val="black"/>
                </a:solidFill>
                <a:ea typeface="Calibri"/>
                <a:cs typeface="Times New Roman"/>
              </a:rPr>
              <a:t>Wellness and HR Development Planning.</a:t>
            </a:r>
          </a:p>
          <a:p>
            <a:pPr marL="342900" indent="-342900" algn="just">
              <a:spcBef>
                <a:spcPts val="600"/>
              </a:spcBef>
              <a:spcAft>
                <a:spcPts val="1000"/>
              </a:spcAft>
              <a:buFont typeface="Arial" pitchFamily="34" charset="0"/>
              <a:buChar char="•"/>
            </a:pPr>
            <a:r>
              <a:rPr lang="en-ZA" sz="2000" dirty="0" smtClean="0">
                <a:solidFill>
                  <a:prstClr val="black"/>
                </a:solidFill>
                <a:ea typeface="Calibri"/>
                <a:cs typeface="Times New Roman"/>
              </a:rPr>
              <a:t>One is </a:t>
            </a:r>
            <a:r>
              <a:rPr lang="en-ZA" sz="2000" dirty="0">
                <a:solidFill>
                  <a:prstClr val="black"/>
                </a:solidFill>
                <a:ea typeface="Calibri"/>
                <a:cs typeface="Times New Roman"/>
              </a:rPr>
              <a:t>performing at level 4, </a:t>
            </a:r>
            <a:r>
              <a:rPr lang="en-ZA" sz="2000" dirty="0" smtClean="0">
                <a:solidFill>
                  <a:prstClr val="black"/>
                </a:solidFill>
                <a:ea typeface="Calibri"/>
                <a:cs typeface="Times New Roman"/>
              </a:rPr>
              <a:t>four </a:t>
            </a:r>
            <a:r>
              <a:rPr lang="en-ZA" sz="2000" dirty="0">
                <a:solidFill>
                  <a:prstClr val="black"/>
                </a:solidFill>
                <a:ea typeface="Calibri"/>
                <a:cs typeface="Times New Roman"/>
              </a:rPr>
              <a:t>at level 3, </a:t>
            </a:r>
            <a:r>
              <a:rPr lang="en-ZA" sz="2000" dirty="0" smtClean="0">
                <a:solidFill>
                  <a:prstClr val="black"/>
                </a:solidFill>
                <a:ea typeface="Calibri"/>
                <a:cs typeface="Times New Roman"/>
              </a:rPr>
              <a:t>one </a:t>
            </a:r>
            <a:r>
              <a:rPr lang="en-ZA" sz="2000" dirty="0">
                <a:solidFill>
                  <a:prstClr val="black"/>
                </a:solidFill>
                <a:ea typeface="Calibri"/>
                <a:cs typeface="Times New Roman"/>
              </a:rPr>
              <a:t>are in level 2.5, none in level 2 and </a:t>
            </a:r>
            <a:r>
              <a:rPr lang="en-ZA" sz="2000" dirty="0" smtClean="0">
                <a:solidFill>
                  <a:prstClr val="black"/>
                </a:solidFill>
                <a:ea typeface="Calibri"/>
                <a:cs typeface="Times New Roman"/>
              </a:rPr>
              <a:t>two at </a:t>
            </a:r>
            <a:r>
              <a:rPr lang="en-ZA" sz="2000" dirty="0">
                <a:solidFill>
                  <a:prstClr val="black"/>
                </a:solidFill>
                <a:ea typeface="Calibri"/>
                <a:cs typeface="Times New Roman"/>
              </a:rPr>
              <a:t>level 1. </a:t>
            </a:r>
            <a:endParaRPr lang="en-ZA" sz="2000" dirty="0" smtClean="0">
              <a:solidFill>
                <a:prstClr val="black"/>
              </a:solidFill>
              <a:ea typeface="Calibri"/>
              <a:cs typeface="Times New Roman"/>
            </a:endParaRPr>
          </a:p>
          <a:p>
            <a:pPr marL="342900" indent="-342900" algn="just">
              <a:spcBef>
                <a:spcPts val="600"/>
              </a:spcBef>
              <a:spcAft>
                <a:spcPts val="1000"/>
              </a:spcAft>
              <a:buFont typeface="Arial" pitchFamily="34" charset="0"/>
              <a:buChar char="•"/>
            </a:pPr>
            <a:r>
              <a:rPr lang="en-ZA" sz="2000" dirty="0" smtClean="0">
                <a:solidFill>
                  <a:prstClr val="black"/>
                </a:solidFill>
                <a:ea typeface="Calibri"/>
                <a:cs typeface="Times New Roman"/>
              </a:rPr>
              <a:t>Human Resource Management is showing some improvement in MPAT 1.7 from previous years.</a:t>
            </a:r>
            <a:endParaRPr lang="en-ZA" sz="2000" dirty="0">
              <a:solidFill>
                <a:prstClr val="black"/>
              </a:solidFill>
              <a:ea typeface="Calibri"/>
              <a:cs typeface="Times New Roman"/>
            </a:endParaRPr>
          </a:p>
        </p:txBody>
      </p:sp>
      <p:sp>
        <p:nvSpPr>
          <p:cNvPr id="3" name="Date Placeholder 2"/>
          <p:cNvSpPr>
            <a:spLocks noGrp="1"/>
          </p:cNvSpPr>
          <p:nvPr>
            <p:ph type="dt" sz="half" idx="10"/>
          </p:nvPr>
        </p:nvSpPr>
        <p:spPr/>
        <p:txBody>
          <a:bodyPr/>
          <a:lstStyle/>
          <a:p>
            <a:fld id="{0A326748-21A2-4194-BEA0-837C364E59B2}"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Tree>
    <p:extLst>
      <p:ext uri="{BB962C8B-B14F-4D97-AF65-F5344CB8AC3E}">
        <p14:creationId xmlns:p14="http://schemas.microsoft.com/office/powerpoint/2010/main" xmlns="" val="23791200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a:bodyPr>
          <a:lstStyle/>
          <a:p>
            <a:pPr marL="273050" marR="0" lvl="1" indent="-273050" defTabSz="914400" rtl="0" eaLnBrk="1" fontAlgn="auto" latinLnBrk="0" hangingPunct="1">
              <a:lnSpc>
                <a:spcPct val="120000"/>
              </a:lnSpc>
              <a:spcBef>
                <a:spcPts val="575"/>
              </a:spcBef>
              <a:spcAft>
                <a:spcPts val="0"/>
              </a:spcAft>
              <a:tabLst/>
              <a:defRPr/>
            </a:pPr>
            <a:r>
              <a:rPr lang="en-US" sz="2400" b="1" kern="1200" dirty="0">
                <a:solidFill>
                  <a:prstClr val="black"/>
                </a:solidFill>
                <a:latin typeface="Arial Narrow"/>
                <a:ea typeface="Times New Roman"/>
                <a:cs typeface="Times New Roman"/>
              </a:rPr>
              <a:t>KPA 4: Financial Management Comparative Scores</a:t>
            </a: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42</a:t>
            </a:fld>
            <a:endParaRPr lang="en-ZA" dirty="0">
              <a:solidFill>
                <a:prstClr val="black">
                  <a:tint val="75000"/>
                </a:prstClr>
              </a:solidFill>
            </a:endParaRPr>
          </a:p>
        </p:txBody>
      </p:sp>
      <p:sp>
        <p:nvSpPr>
          <p:cNvPr id="6" name="Rectangle 5"/>
          <p:cNvSpPr/>
          <p:nvPr/>
        </p:nvSpPr>
        <p:spPr>
          <a:xfrm>
            <a:off x="598721" y="1330835"/>
            <a:ext cx="8382000" cy="913070"/>
          </a:xfrm>
          <a:prstGeom prst="rect">
            <a:avLst/>
          </a:prstGeom>
        </p:spPr>
        <p:txBody>
          <a:bodyPr wrap="square">
            <a:spAutoFit/>
          </a:bodyPr>
          <a:lstStyle/>
          <a:p>
            <a:pPr marL="342900" indent="-342900" algn="just">
              <a:spcBef>
                <a:spcPts val="600"/>
              </a:spcBef>
              <a:spcAft>
                <a:spcPts val="1000"/>
              </a:spcAft>
              <a:buFont typeface="Arial" pitchFamily="34" charset="0"/>
              <a:buChar char="•"/>
            </a:pPr>
            <a:endParaRPr lang="en-US" sz="2000" dirty="0" smtClean="0">
              <a:solidFill>
                <a:prstClr val="black"/>
              </a:solidFill>
              <a:ea typeface="Calibri"/>
              <a:cs typeface="Times New Roman"/>
            </a:endParaRPr>
          </a:p>
          <a:p>
            <a:pPr algn="just">
              <a:spcBef>
                <a:spcPts val="600"/>
              </a:spcBef>
              <a:spcAft>
                <a:spcPts val="1000"/>
              </a:spcAft>
            </a:pPr>
            <a:endParaRPr lang="en-ZA" sz="2000" dirty="0" smtClean="0">
              <a:solidFill>
                <a:prstClr val="black"/>
              </a:solidFill>
              <a:ea typeface="Calibri"/>
              <a:cs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xmlns="" val="3759695916"/>
              </p:ext>
            </p:extLst>
          </p:nvPr>
        </p:nvGraphicFramePr>
        <p:xfrm>
          <a:off x="344395" y="1360657"/>
          <a:ext cx="8443359" cy="3265170"/>
        </p:xfrm>
        <a:graphic>
          <a:graphicData uri="http://schemas.openxmlformats.org/drawingml/2006/table">
            <a:tbl>
              <a:tblPr>
                <a:tableStyleId>{5C22544A-7EE6-4342-B048-85BDC9FD1C3A}</a:tableStyleId>
              </a:tblPr>
              <a:tblGrid>
                <a:gridCol w="4461776"/>
                <a:gridCol w="1320525"/>
                <a:gridCol w="1330529"/>
                <a:gridCol w="1330529"/>
              </a:tblGrid>
              <a:tr h="480018">
                <a:tc>
                  <a:txBody>
                    <a:bodyPr/>
                    <a:lstStyle/>
                    <a:p>
                      <a:pPr algn="l" rtl="0" fontAlgn="t"/>
                      <a:r>
                        <a:rPr lang="en-US" sz="1600" b="1" kern="1200" dirty="0" smtClean="0">
                          <a:solidFill>
                            <a:schemeClr val="tx1"/>
                          </a:solidFill>
                          <a:latin typeface="+mn-lt"/>
                          <a:ea typeface="Calibri"/>
                          <a:cs typeface="Times New Roman"/>
                        </a:rPr>
                        <a:t>Sub Performance Area Short</a:t>
                      </a:r>
                    </a:p>
                    <a:p>
                      <a:pPr algn="l" rtl="0" fontAlgn="t"/>
                      <a:endParaRPr lang="en-US" sz="1600" b="1" kern="1200" dirty="0">
                        <a:solidFill>
                          <a:schemeClr val="tx1"/>
                        </a:solidFill>
                        <a:latin typeface="+mn-lt"/>
                        <a:ea typeface="Calibri"/>
                        <a:cs typeface="Times New Roman"/>
                      </a:endParaRPr>
                    </a:p>
                  </a:txBody>
                  <a:tcPr marL="9525" marR="9525" marT="9525" marB="0"/>
                </a:tc>
                <a:tc>
                  <a:txBody>
                    <a:bodyPr/>
                    <a:lstStyle/>
                    <a:p>
                      <a:pPr algn="r" rtl="0" fontAlgn="t"/>
                      <a:r>
                        <a:rPr lang="en-US" sz="1600" b="1" kern="1200" dirty="0" smtClean="0">
                          <a:solidFill>
                            <a:schemeClr val="tx1"/>
                          </a:solidFill>
                          <a:latin typeface="+mn-lt"/>
                          <a:ea typeface="Calibri"/>
                          <a:cs typeface="Times New Roman"/>
                        </a:rPr>
                        <a:t>2015</a:t>
                      </a:r>
                      <a:endParaRPr lang="en-US" sz="1600" b="1" kern="1200" dirty="0">
                        <a:solidFill>
                          <a:schemeClr val="tx1"/>
                        </a:solidFill>
                        <a:latin typeface="+mn-lt"/>
                        <a:ea typeface="Calibri"/>
                        <a:cs typeface="Times New Roman"/>
                      </a:endParaRPr>
                    </a:p>
                  </a:txBody>
                  <a:tcPr marL="9525" marR="9525" marT="9525" marB="0"/>
                </a:tc>
                <a:tc>
                  <a:txBody>
                    <a:bodyPr/>
                    <a:lstStyle/>
                    <a:p>
                      <a:pPr algn="r" rtl="0" fontAlgn="t"/>
                      <a:r>
                        <a:rPr lang="en-US" sz="1600" b="1" kern="1200" dirty="0" smtClean="0">
                          <a:solidFill>
                            <a:schemeClr val="tx1"/>
                          </a:solidFill>
                          <a:latin typeface="+mn-lt"/>
                          <a:ea typeface="Calibri"/>
                          <a:cs typeface="Times New Roman"/>
                        </a:rPr>
                        <a:t>2016</a:t>
                      </a:r>
                      <a:endParaRPr lang="en-US" sz="1600" b="1" kern="1200" dirty="0">
                        <a:solidFill>
                          <a:schemeClr val="tx1"/>
                        </a:solidFill>
                        <a:latin typeface="+mn-lt"/>
                        <a:ea typeface="Calibri"/>
                        <a:cs typeface="Times New Roman"/>
                      </a:endParaRPr>
                    </a:p>
                  </a:txBody>
                  <a:tcPr marL="9525" marR="9525" marT="9525" marB="0"/>
                </a:tc>
                <a:tc>
                  <a:txBody>
                    <a:bodyPr/>
                    <a:lstStyle/>
                    <a:p>
                      <a:pPr algn="r" rtl="0" fontAlgn="t"/>
                      <a:r>
                        <a:rPr lang="en-US" sz="1600" b="1" kern="1200" dirty="0" smtClean="0">
                          <a:solidFill>
                            <a:schemeClr val="tx1"/>
                          </a:solidFill>
                          <a:latin typeface="+mn-lt"/>
                          <a:ea typeface="Calibri"/>
                          <a:cs typeface="Times New Roman"/>
                        </a:rPr>
                        <a:t>2017</a:t>
                      </a:r>
                      <a:endParaRPr lang="en-US" sz="1600" b="1" kern="1200" dirty="0">
                        <a:solidFill>
                          <a:schemeClr val="tx1"/>
                        </a:solidFill>
                        <a:latin typeface="+mn-lt"/>
                        <a:ea typeface="Calibri"/>
                        <a:cs typeface="Times New Roman"/>
                      </a:endParaRPr>
                    </a:p>
                  </a:txBody>
                  <a:tcPr marL="9525" marR="9525" marT="9525" marB="0"/>
                </a:tc>
              </a:tr>
              <a:tr h="161925">
                <a:tc>
                  <a:txBody>
                    <a:bodyPr/>
                    <a:lstStyle/>
                    <a:p>
                      <a:pPr algn="l" rtl="0" fontAlgn="t"/>
                      <a:r>
                        <a:rPr lang="en-US" sz="1600" kern="1200" dirty="0">
                          <a:solidFill>
                            <a:schemeClr val="tx1"/>
                          </a:solidFill>
                          <a:latin typeface="Arial" pitchFamily="34" charset="0"/>
                          <a:ea typeface="Calibri"/>
                          <a:cs typeface="Arial" pitchFamily="34" charset="0"/>
                        </a:rPr>
                        <a:t>4.1.1 Demand </a:t>
                      </a:r>
                      <a:r>
                        <a:rPr lang="en-US" sz="1600" kern="1200" dirty="0" smtClean="0">
                          <a:solidFill>
                            <a:schemeClr val="tx1"/>
                          </a:solidFill>
                          <a:latin typeface="Arial" pitchFamily="34" charset="0"/>
                          <a:ea typeface="Calibri"/>
                          <a:cs typeface="Arial" pitchFamily="34" charset="0"/>
                        </a:rPr>
                        <a:t>Management</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r>
              <a:tr h="161925">
                <a:tc>
                  <a:txBody>
                    <a:bodyPr/>
                    <a:lstStyle/>
                    <a:p>
                      <a:pPr algn="l" rtl="0" fontAlgn="t"/>
                      <a:r>
                        <a:rPr lang="en-US" sz="1600" kern="1200" dirty="0">
                          <a:solidFill>
                            <a:schemeClr val="tx1"/>
                          </a:solidFill>
                          <a:latin typeface="Arial" pitchFamily="34" charset="0"/>
                          <a:ea typeface="Calibri"/>
                          <a:cs typeface="Arial" pitchFamily="34" charset="0"/>
                        </a:rPr>
                        <a:t>4.1.2 Acquisition </a:t>
                      </a:r>
                      <a:r>
                        <a:rPr lang="en-US" sz="1600" kern="1200" dirty="0" smtClean="0">
                          <a:solidFill>
                            <a:schemeClr val="tx1"/>
                          </a:solidFill>
                          <a:latin typeface="Arial" pitchFamily="34" charset="0"/>
                          <a:ea typeface="Calibri"/>
                          <a:cs typeface="Arial" pitchFamily="34" charset="0"/>
                        </a:rPr>
                        <a:t>Management</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a:solidFill>
                            <a:schemeClr val="tx1"/>
                          </a:solidFill>
                          <a:latin typeface="Arial" pitchFamily="34" charset="0"/>
                          <a:ea typeface="Calibri"/>
                          <a:cs typeface="Arial" pitchFamily="34" charset="0"/>
                        </a:rPr>
                        <a:t>2.5</a:t>
                      </a:r>
                    </a:p>
                  </a:txBody>
                  <a:tcPr marL="9525" marR="9525" marT="9525" marB="0">
                    <a:solidFill>
                      <a:schemeClr val="accent6">
                        <a:lumMod val="20000"/>
                        <a:lumOff val="80000"/>
                      </a:schemeClr>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r>
              <a:tr h="161925">
                <a:tc>
                  <a:txBody>
                    <a:bodyPr/>
                    <a:lstStyle/>
                    <a:p>
                      <a:pPr algn="l" rtl="0" fontAlgn="t"/>
                      <a:r>
                        <a:rPr lang="en-US" sz="1600" kern="1200" dirty="0">
                          <a:solidFill>
                            <a:schemeClr val="tx1"/>
                          </a:solidFill>
                          <a:latin typeface="Arial" pitchFamily="34" charset="0"/>
                          <a:ea typeface="Calibri"/>
                          <a:cs typeface="Arial" pitchFamily="34" charset="0"/>
                        </a:rPr>
                        <a:t>4.1.3 Logistics </a:t>
                      </a:r>
                      <a:r>
                        <a:rPr lang="en-US" sz="1600" kern="1200" dirty="0" smtClean="0">
                          <a:solidFill>
                            <a:schemeClr val="tx1"/>
                          </a:solidFill>
                          <a:latin typeface="Arial" pitchFamily="34" charset="0"/>
                          <a:ea typeface="Calibri"/>
                          <a:cs typeface="Arial" pitchFamily="34" charset="0"/>
                        </a:rPr>
                        <a:t>Management</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1</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0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1</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0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a:t>
                      </a:r>
                      <a:endParaRPr lang="en-US" sz="1600" kern="1200" dirty="0">
                        <a:solidFill>
                          <a:schemeClr val="tx1"/>
                        </a:solidFill>
                        <a:latin typeface="Arial" pitchFamily="34" charset="0"/>
                        <a:ea typeface="Calibri"/>
                        <a:cs typeface="Arial" pitchFamily="34" charset="0"/>
                      </a:endParaRPr>
                    </a:p>
                  </a:txBody>
                  <a:tcPr marL="9525" marR="9525" marT="9525" marB="0">
                    <a:solidFill>
                      <a:schemeClr val="bg1"/>
                    </a:solidFill>
                  </a:tcPr>
                </a:tc>
              </a:tr>
              <a:tr h="161925">
                <a:tc>
                  <a:txBody>
                    <a:bodyPr/>
                    <a:lstStyle/>
                    <a:p>
                      <a:pPr algn="l" rtl="0" fontAlgn="t"/>
                      <a:r>
                        <a:rPr lang="en-US" sz="1600" kern="1200" dirty="0">
                          <a:solidFill>
                            <a:schemeClr val="tx1"/>
                          </a:solidFill>
                          <a:latin typeface="Arial" pitchFamily="34" charset="0"/>
                          <a:ea typeface="Calibri"/>
                          <a:cs typeface="Arial" pitchFamily="34" charset="0"/>
                        </a:rPr>
                        <a:t>4.1.4 Disposal </a:t>
                      </a:r>
                      <a:r>
                        <a:rPr lang="en-US" sz="1600" kern="1200" dirty="0" smtClean="0">
                          <a:solidFill>
                            <a:schemeClr val="tx1"/>
                          </a:solidFill>
                          <a:latin typeface="Arial" pitchFamily="34" charset="0"/>
                          <a:ea typeface="Calibri"/>
                          <a:cs typeface="Arial" pitchFamily="34" charset="0"/>
                        </a:rPr>
                        <a:t>/ Movable Asset Management</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r>
              <a:tr h="161925">
                <a:tc>
                  <a:txBody>
                    <a:bodyPr/>
                    <a:lstStyle/>
                    <a:p>
                      <a:pPr algn="l" rtl="0" fontAlgn="t"/>
                      <a:r>
                        <a:rPr lang="en-US" sz="1600" kern="1200" dirty="0" smtClean="0">
                          <a:solidFill>
                            <a:schemeClr val="tx1"/>
                          </a:solidFill>
                          <a:latin typeface="Arial" pitchFamily="34" charset="0"/>
                          <a:ea typeface="Calibri"/>
                          <a:cs typeface="Arial" pitchFamily="34" charset="0"/>
                        </a:rPr>
                        <a:t>4.2.1 Management</a:t>
                      </a:r>
                      <a:r>
                        <a:rPr lang="en-US" sz="1600" kern="1200" baseline="0" dirty="0" smtClean="0">
                          <a:solidFill>
                            <a:schemeClr val="tx1"/>
                          </a:solidFill>
                          <a:latin typeface="Arial" pitchFamily="34" charset="0"/>
                          <a:ea typeface="Calibri"/>
                          <a:cs typeface="Arial" pitchFamily="34" charset="0"/>
                        </a:rPr>
                        <a:t> of </a:t>
                      </a:r>
                      <a:r>
                        <a:rPr lang="en-US" sz="1600" kern="1200" dirty="0" smtClean="0">
                          <a:solidFill>
                            <a:schemeClr val="tx1"/>
                          </a:solidFill>
                          <a:latin typeface="Arial" pitchFamily="34" charset="0"/>
                          <a:ea typeface="Calibri"/>
                          <a:cs typeface="Arial" pitchFamily="34" charset="0"/>
                        </a:rPr>
                        <a:t> </a:t>
                      </a:r>
                      <a:r>
                        <a:rPr lang="en-US" sz="1600" kern="1200" dirty="0">
                          <a:solidFill>
                            <a:schemeClr val="tx1"/>
                          </a:solidFill>
                          <a:latin typeface="Arial" pitchFamily="34" charset="0"/>
                          <a:ea typeface="Calibri"/>
                          <a:cs typeface="Arial" pitchFamily="34" charset="0"/>
                        </a:rPr>
                        <a:t>Cash </a:t>
                      </a:r>
                      <a:r>
                        <a:rPr lang="en-US" sz="1600" kern="1200" dirty="0" smtClean="0">
                          <a:solidFill>
                            <a:schemeClr val="tx1"/>
                          </a:solidFill>
                          <a:latin typeface="Arial" pitchFamily="34" charset="0"/>
                          <a:ea typeface="Calibri"/>
                          <a:cs typeface="Arial" pitchFamily="34" charset="0"/>
                        </a:rPr>
                        <a:t>flow and Expenditure vs Budget</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1</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0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endParaRPr lang="en-US" sz="1600" kern="1200" dirty="0">
                        <a:solidFill>
                          <a:schemeClr val="tx1"/>
                        </a:solidFill>
                        <a:latin typeface="Arial" pitchFamily="34" charset="0"/>
                        <a:ea typeface="Calibri"/>
                        <a:cs typeface="Arial" pitchFamily="34" charset="0"/>
                      </a:endParaRPr>
                    </a:p>
                  </a:txBody>
                  <a:tcPr marL="9525" marR="9525" marT="9525" marB="0">
                    <a:solidFill>
                      <a:schemeClr val="bg1"/>
                    </a:solidFill>
                  </a:tcPr>
                </a:tc>
              </a:tr>
              <a:tr h="161925">
                <a:tc>
                  <a:txBody>
                    <a:bodyPr/>
                    <a:lstStyle/>
                    <a:p>
                      <a:pPr algn="l" rtl="0" fontAlgn="t"/>
                      <a:r>
                        <a:rPr lang="en-US" sz="1600" kern="1200" dirty="0">
                          <a:solidFill>
                            <a:schemeClr val="tx1"/>
                          </a:solidFill>
                          <a:latin typeface="Arial" pitchFamily="34" charset="0"/>
                          <a:ea typeface="Calibri"/>
                          <a:cs typeface="Arial" pitchFamily="34" charset="0"/>
                        </a:rPr>
                        <a:t>4.2.2 </a:t>
                      </a:r>
                      <a:r>
                        <a:rPr lang="en-US" sz="1600" kern="1200" dirty="0" smtClean="0">
                          <a:solidFill>
                            <a:schemeClr val="tx1"/>
                          </a:solidFill>
                          <a:latin typeface="Arial" pitchFamily="34" charset="0"/>
                          <a:ea typeface="Calibri"/>
                          <a:cs typeface="Arial" pitchFamily="34" charset="0"/>
                        </a:rPr>
                        <a:t>Payment </a:t>
                      </a:r>
                      <a:r>
                        <a:rPr lang="en-US" sz="1600" kern="1200" dirty="0">
                          <a:solidFill>
                            <a:schemeClr val="tx1"/>
                          </a:solidFill>
                          <a:latin typeface="Arial" pitchFamily="34" charset="0"/>
                          <a:ea typeface="Calibri"/>
                          <a:cs typeface="Arial" pitchFamily="34" charset="0"/>
                        </a:rPr>
                        <a:t>of </a:t>
                      </a:r>
                      <a:r>
                        <a:rPr lang="en-US" sz="1600" kern="1200" dirty="0" smtClean="0">
                          <a:solidFill>
                            <a:schemeClr val="tx1"/>
                          </a:solidFill>
                          <a:latin typeface="Arial" pitchFamily="34" charset="0"/>
                          <a:ea typeface="Calibri"/>
                          <a:cs typeface="Arial" pitchFamily="34" charset="0"/>
                        </a:rPr>
                        <a:t>suppliers</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r>
              <a:tr h="161925">
                <a:tc>
                  <a:txBody>
                    <a:bodyPr/>
                    <a:lstStyle/>
                    <a:p>
                      <a:pPr algn="l" rtl="0" fontAlgn="t"/>
                      <a:r>
                        <a:rPr lang="en-US" sz="1600" kern="1200" dirty="0">
                          <a:solidFill>
                            <a:schemeClr val="tx1"/>
                          </a:solidFill>
                          <a:latin typeface="Arial" pitchFamily="34" charset="0"/>
                          <a:ea typeface="Calibri"/>
                          <a:cs typeface="Arial" pitchFamily="34" charset="0"/>
                        </a:rPr>
                        <a:t>4.2.3 </a:t>
                      </a:r>
                      <a:r>
                        <a:rPr lang="en-US" sz="1600" kern="1200" dirty="0" smtClean="0">
                          <a:solidFill>
                            <a:schemeClr val="tx1"/>
                          </a:solidFill>
                          <a:latin typeface="Arial" pitchFamily="34" charset="0"/>
                          <a:ea typeface="Calibri"/>
                          <a:cs typeface="Arial" pitchFamily="34" charset="0"/>
                        </a:rPr>
                        <a:t>Management Unauthorised Irregular,</a:t>
                      </a:r>
                      <a:r>
                        <a:rPr lang="en-US" sz="1600" kern="1200" baseline="0" dirty="0" smtClean="0">
                          <a:solidFill>
                            <a:schemeClr val="tx1"/>
                          </a:solidFill>
                          <a:latin typeface="Arial" pitchFamily="34" charset="0"/>
                          <a:ea typeface="Calibri"/>
                          <a:cs typeface="Arial" pitchFamily="34" charset="0"/>
                        </a:rPr>
                        <a:t> Fruitless and Wasteful Expenditure</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1</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0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3</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FF00"/>
                    </a:solidFill>
                  </a:tcPr>
                </a:tc>
              </a:tr>
              <a:tr h="161925">
                <a:tc>
                  <a:txBody>
                    <a:bodyPr/>
                    <a:lstStyle/>
                    <a:p>
                      <a:pPr algn="l" rtl="0" fontAlgn="t"/>
                      <a:r>
                        <a:rPr lang="en-US" sz="1600" kern="1200" dirty="0">
                          <a:solidFill>
                            <a:schemeClr val="tx1"/>
                          </a:solidFill>
                          <a:latin typeface="Arial" pitchFamily="34" charset="0"/>
                          <a:ea typeface="Calibri"/>
                          <a:cs typeface="Arial" pitchFamily="34" charset="0"/>
                        </a:rPr>
                        <a:t>4.2.4 Pay sheet </a:t>
                      </a:r>
                      <a:r>
                        <a:rPr lang="en-US" sz="1600" kern="1200" dirty="0" smtClean="0">
                          <a:solidFill>
                            <a:schemeClr val="tx1"/>
                          </a:solidFill>
                          <a:latin typeface="Arial" pitchFamily="34" charset="0"/>
                          <a:ea typeface="Calibri"/>
                          <a:cs typeface="Arial" pitchFamily="34" charset="0"/>
                        </a:rPr>
                        <a:t>certification</a:t>
                      </a:r>
                      <a:endParaRPr lang="en-US" sz="1600" kern="1200" dirty="0">
                        <a:solidFill>
                          <a:schemeClr val="tx1"/>
                        </a:solidFill>
                        <a:latin typeface="Arial" pitchFamily="34" charset="0"/>
                        <a:ea typeface="Calibri"/>
                        <a:cs typeface="Arial" pitchFamily="34" charset="0"/>
                      </a:endParaRP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1</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0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2</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FFC00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a:t>
                      </a:r>
                      <a:endParaRPr lang="en-US" sz="1600" kern="1200" dirty="0">
                        <a:solidFill>
                          <a:schemeClr val="tx1"/>
                        </a:solidFill>
                        <a:latin typeface="Arial" pitchFamily="34" charset="0"/>
                        <a:ea typeface="Calibri"/>
                        <a:cs typeface="Arial" pitchFamily="34" charset="0"/>
                      </a:endParaRPr>
                    </a:p>
                  </a:txBody>
                  <a:tcPr marL="9525" marR="9525" marT="9525" marB="0">
                    <a:noFill/>
                  </a:tcPr>
                </a:tc>
              </a:tr>
              <a:tr h="161925">
                <a:tc>
                  <a:txBody>
                    <a:bodyPr/>
                    <a:lstStyle/>
                    <a:p>
                      <a:pPr algn="l" rtl="0" fontAlgn="t"/>
                      <a:r>
                        <a:rPr lang="en-US" sz="1600" kern="1200" dirty="0">
                          <a:solidFill>
                            <a:schemeClr val="tx1"/>
                          </a:solidFill>
                          <a:latin typeface="Arial" pitchFamily="34" charset="0"/>
                          <a:ea typeface="Calibri"/>
                          <a:cs typeface="Arial" pitchFamily="34" charset="0"/>
                        </a:rPr>
                        <a:t>4.2.5 </a:t>
                      </a:r>
                      <a:r>
                        <a:rPr lang="en-US" sz="1600" kern="1200" dirty="0" smtClean="0">
                          <a:solidFill>
                            <a:schemeClr val="tx1"/>
                          </a:solidFill>
                          <a:latin typeface="Arial" pitchFamily="34" charset="0"/>
                          <a:ea typeface="Calibri"/>
                          <a:cs typeface="Arial" pitchFamily="34" charset="0"/>
                        </a:rPr>
                        <a:t>Approved HOD</a:t>
                      </a:r>
                      <a:r>
                        <a:rPr lang="en-US" sz="1600" kern="1200" baseline="0" dirty="0" smtClean="0">
                          <a:solidFill>
                            <a:schemeClr val="tx1"/>
                          </a:solidFill>
                          <a:latin typeface="Arial" pitchFamily="34" charset="0"/>
                          <a:ea typeface="Calibri"/>
                          <a:cs typeface="Arial" pitchFamily="34" charset="0"/>
                        </a:rPr>
                        <a:t> delegations for</a:t>
                      </a:r>
                      <a:r>
                        <a:rPr lang="en-US" sz="1600" kern="1200" dirty="0" smtClean="0">
                          <a:solidFill>
                            <a:schemeClr val="tx1"/>
                          </a:solidFill>
                          <a:latin typeface="Arial" pitchFamily="34" charset="0"/>
                          <a:ea typeface="Calibri"/>
                          <a:cs typeface="Arial" pitchFamily="34" charset="0"/>
                        </a:rPr>
                        <a:t> </a:t>
                      </a:r>
                      <a:r>
                        <a:rPr lang="en-US" sz="1600" kern="1200" dirty="0">
                          <a:solidFill>
                            <a:schemeClr val="tx1"/>
                          </a:solidFill>
                          <a:latin typeface="Arial" pitchFamily="34" charset="0"/>
                          <a:ea typeface="Calibri"/>
                          <a:cs typeface="Arial" pitchFamily="34" charset="0"/>
                        </a:rPr>
                        <a:t>PFMA</a:t>
                      </a:r>
                    </a:p>
                  </a:txBody>
                  <a:tcPr marL="9525" marR="9525" marT="9525" marB="0"/>
                </a:tc>
                <a:tc>
                  <a:txBody>
                    <a:bodyPr/>
                    <a:lstStyle/>
                    <a:p>
                      <a:pPr algn="r" rtl="0" fontAlgn="t"/>
                      <a:r>
                        <a:rPr lang="en-US" sz="1600" kern="1200" dirty="0" smtClean="0">
                          <a:solidFill>
                            <a:schemeClr val="tx1"/>
                          </a:solidFill>
                          <a:latin typeface="Arial" pitchFamily="34" charset="0"/>
                          <a:ea typeface="Calibri"/>
                          <a:cs typeface="Arial" pitchFamily="34" charset="0"/>
                        </a:rPr>
                        <a:t>4</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00B05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4</a:t>
                      </a:r>
                      <a:endParaRPr lang="en-US" sz="1600" kern="1200" dirty="0">
                        <a:solidFill>
                          <a:schemeClr val="tx1"/>
                        </a:solidFill>
                        <a:latin typeface="Arial" pitchFamily="34" charset="0"/>
                        <a:ea typeface="Calibri"/>
                        <a:cs typeface="Arial" pitchFamily="34" charset="0"/>
                      </a:endParaRPr>
                    </a:p>
                  </a:txBody>
                  <a:tcPr marL="9525" marR="9525" marT="9525" marB="0">
                    <a:solidFill>
                      <a:srgbClr val="00B050"/>
                    </a:solidFill>
                  </a:tcPr>
                </a:tc>
                <a:tc>
                  <a:txBody>
                    <a:bodyPr/>
                    <a:lstStyle/>
                    <a:p>
                      <a:pPr algn="r" rtl="0" fontAlgn="t"/>
                      <a:r>
                        <a:rPr lang="en-US" sz="1600" kern="1200" dirty="0" smtClean="0">
                          <a:solidFill>
                            <a:schemeClr val="tx1"/>
                          </a:solidFill>
                          <a:latin typeface="Arial" pitchFamily="34" charset="0"/>
                          <a:ea typeface="Calibri"/>
                          <a:cs typeface="Arial" pitchFamily="34" charset="0"/>
                        </a:rPr>
                        <a:t>-</a:t>
                      </a:r>
                      <a:endParaRPr lang="en-US" sz="1600" kern="1200" dirty="0">
                        <a:solidFill>
                          <a:schemeClr val="tx1"/>
                        </a:solidFill>
                        <a:latin typeface="Arial" pitchFamily="34" charset="0"/>
                        <a:ea typeface="Calibri"/>
                        <a:cs typeface="Arial" pitchFamily="34" charset="0"/>
                      </a:endParaRPr>
                    </a:p>
                  </a:txBody>
                  <a:tcPr marL="9525" marR="9525" marT="9525" marB="0">
                    <a:noFill/>
                  </a:tcPr>
                </a:tc>
              </a:tr>
            </a:tbl>
          </a:graphicData>
        </a:graphic>
      </p:graphicFrame>
      <p:sp>
        <p:nvSpPr>
          <p:cNvPr id="5" name="Date Placeholder 4"/>
          <p:cNvSpPr>
            <a:spLocks noGrp="1"/>
          </p:cNvSpPr>
          <p:nvPr>
            <p:ph type="dt" sz="half" idx="10"/>
          </p:nvPr>
        </p:nvSpPr>
        <p:spPr/>
        <p:txBody>
          <a:bodyPr/>
          <a:lstStyle/>
          <a:p>
            <a:fld id="{A75A253C-902D-455D-9FAE-94AE3ED26201}" type="datetime1">
              <a:rPr lang="en-ZA" smtClean="0">
                <a:solidFill>
                  <a:prstClr val="black">
                    <a:tint val="75000"/>
                  </a:prstClr>
                </a:solidFill>
              </a:rPr>
              <a:pPr/>
              <a:t>2018/08/22</a:t>
            </a:fld>
            <a:endParaRPr lang="en-ZA" dirty="0">
              <a:solidFill>
                <a:prstClr val="black">
                  <a:tint val="75000"/>
                </a:prstClr>
              </a:solidFill>
            </a:endParaRPr>
          </a:p>
        </p:txBody>
      </p:sp>
      <p:sp>
        <p:nvSpPr>
          <p:cNvPr id="7" name="Footer Placeholder 6"/>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Tree>
    <p:extLst>
      <p:ext uri="{BB962C8B-B14F-4D97-AF65-F5344CB8AC3E}">
        <p14:creationId xmlns:p14="http://schemas.microsoft.com/office/powerpoint/2010/main" xmlns="" val="29776015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b="1" kern="1200" dirty="0" smtClean="0">
                <a:solidFill>
                  <a:prstClr val="black"/>
                </a:solidFill>
                <a:latin typeface="Arial Narrow"/>
                <a:ea typeface="Times New Roman"/>
                <a:cs typeface="Times New Roman"/>
              </a:rPr>
              <a:t>Comments on KPA 4: Financial Management</a:t>
            </a:r>
            <a:endParaRPr lang="en-US" sz="3100" b="1"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43</a:t>
            </a:fld>
            <a:endParaRPr lang="en-ZA" dirty="0">
              <a:solidFill>
                <a:prstClr val="black">
                  <a:tint val="75000"/>
                </a:prstClr>
              </a:solidFill>
            </a:endParaRPr>
          </a:p>
        </p:txBody>
      </p:sp>
      <p:sp>
        <p:nvSpPr>
          <p:cNvPr id="6" name="Rectangle 5"/>
          <p:cNvSpPr/>
          <p:nvPr/>
        </p:nvSpPr>
        <p:spPr>
          <a:xfrm>
            <a:off x="218718" y="1152706"/>
            <a:ext cx="8382000" cy="3888244"/>
          </a:xfrm>
          <a:prstGeom prst="rect">
            <a:avLst/>
          </a:prstGeom>
        </p:spPr>
        <p:txBody>
          <a:bodyPr wrap="square">
            <a:spAutoFit/>
          </a:bodyPr>
          <a:lstStyle/>
          <a:p>
            <a:pPr marL="342900" indent="-342900" algn="just">
              <a:spcBef>
                <a:spcPts val="600"/>
              </a:spcBef>
              <a:spcAft>
                <a:spcPts val="1000"/>
              </a:spcAft>
              <a:buFont typeface="Arial" pitchFamily="34" charset="0"/>
              <a:buChar char="•"/>
            </a:pPr>
            <a:r>
              <a:rPr lang="en-ZA" sz="2000" dirty="0">
                <a:solidFill>
                  <a:prstClr val="black"/>
                </a:solidFill>
                <a:ea typeface="Calibri"/>
                <a:cs typeface="Times New Roman"/>
              </a:rPr>
              <a:t>DPME took a decision not to asses the standards on Logistics Management, Cash Flow Management, Pay Sheet Certification, and Delegation as most departments are in compliance. </a:t>
            </a:r>
            <a:endParaRPr lang="en-ZA" sz="2000" dirty="0" smtClean="0">
              <a:solidFill>
                <a:prstClr val="black"/>
              </a:solidFill>
              <a:ea typeface="Calibri"/>
              <a:cs typeface="Times New Roman"/>
            </a:endParaRPr>
          </a:p>
          <a:p>
            <a:pPr marL="342900" indent="-342900" algn="just">
              <a:spcBef>
                <a:spcPts val="600"/>
              </a:spcBef>
              <a:spcAft>
                <a:spcPts val="1000"/>
              </a:spcAft>
              <a:buFont typeface="Arial" pitchFamily="34" charset="0"/>
              <a:buChar char="•"/>
            </a:pPr>
            <a:r>
              <a:rPr lang="en-ZA" sz="2000" dirty="0" smtClean="0">
                <a:solidFill>
                  <a:prstClr val="black"/>
                </a:solidFill>
                <a:ea typeface="Calibri"/>
                <a:cs typeface="Times New Roman"/>
              </a:rPr>
              <a:t>None is </a:t>
            </a:r>
            <a:r>
              <a:rPr lang="en-ZA" sz="2000" dirty="0">
                <a:solidFill>
                  <a:prstClr val="black"/>
                </a:solidFill>
                <a:ea typeface="Calibri"/>
                <a:cs typeface="Times New Roman"/>
              </a:rPr>
              <a:t>rated at level 4, </a:t>
            </a:r>
            <a:r>
              <a:rPr lang="en-ZA" sz="2000" dirty="0" smtClean="0">
                <a:solidFill>
                  <a:prstClr val="black"/>
                </a:solidFill>
                <a:ea typeface="Calibri"/>
                <a:cs typeface="Times New Roman"/>
              </a:rPr>
              <a:t>one </a:t>
            </a:r>
            <a:r>
              <a:rPr lang="en-ZA" sz="2000" dirty="0">
                <a:solidFill>
                  <a:prstClr val="black"/>
                </a:solidFill>
                <a:ea typeface="Calibri"/>
                <a:cs typeface="Times New Roman"/>
              </a:rPr>
              <a:t>at level 3, </a:t>
            </a:r>
            <a:r>
              <a:rPr lang="en-ZA" sz="2000" dirty="0" smtClean="0">
                <a:solidFill>
                  <a:prstClr val="black"/>
                </a:solidFill>
                <a:ea typeface="Calibri"/>
                <a:cs typeface="Times New Roman"/>
              </a:rPr>
              <a:t>four </a:t>
            </a:r>
            <a:r>
              <a:rPr lang="en-ZA" sz="2000" dirty="0">
                <a:solidFill>
                  <a:prstClr val="black"/>
                </a:solidFill>
                <a:ea typeface="Calibri"/>
                <a:cs typeface="Times New Roman"/>
              </a:rPr>
              <a:t>at level 2 and </a:t>
            </a:r>
            <a:r>
              <a:rPr lang="en-ZA" sz="2000" dirty="0" smtClean="0">
                <a:solidFill>
                  <a:prstClr val="black"/>
                </a:solidFill>
                <a:ea typeface="Calibri"/>
                <a:cs typeface="Times New Roman"/>
              </a:rPr>
              <a:t>none </a:t>
            </a:r>
            <a:r>
              <a:rPr lang="en-ZA" sz="2000" dirty="0">
                <a:solidFill>
                  <a:prstClr val="black"/>
                </a:solidFill>
                <a:ea typeface="Calibri"/>
                <a:cs typeface="Times New Roman"/>
              </a:rPr>
              <a:t>at level 1</a:t>
            </a:r>
            <a:r>
              <a:rPr lang="en-ZA" sz="2000" dirty="0" smtClean="0">
                <a:solidFill>
                  <a:prstClr val="black"/>
                </a:solidFill>
                <a:ea typeface="Calibri"/>
                <a:cs typeface="Times New Roman"/>
              </a:rPr>
              <a:t>.</a:t>
            </a:r>
          </a:p>
          <a:p>
            <a:pPr marL="342900" indent="-342900" algn="just">
              <a:spcBef>
                <a:spcPts val="600"/>
              </a:spcBef>
              <a:spcAft>
                <a:spcPts val="1000"/>
              </a:spcAft>
              <a:buFont typeface="Arial" pitchFamily="34" charset="0"/>
              <a:buChar char="•"/>
            </a:pPr>
            <a:r>
              <a:rPr lang="en-ZA" sz="2000" dirty="0" smtClean="0">
                <a:solidFill>
                  <a:prstClr val="black"/>
                </a:solidFill>
                <a:ea typeface="Calibri"/>
                <a:cs typeface="Times New Roman"/>
              </a:rPr>
              <a:t>There is only one standard that is compliant in Financial Management.</a:t>
            </a:r>
          </a:p>
          <a:p>
            <a:pPr marL="342900" indent="-342900" algn="just">
              <a:spcBef>
                <a:spcPts val="600"/>
              </a:spcBef>
              <a:spcAft>
                <a:spcPts val="1000"/>
              </a:spcAft>
              <a:buFont typeface="Arial" pitchFamily="34" charset="0"/>
              <a:buChar char="•"/>
            </a:pPr>
            <a:r>
              <a:rPr lang="en-ZA" sz="2000" dirty="0">
                <a:solidFill>
                  <a:prstClr val="black"/>
                </a:solidFill>
                <a:ea typeface="Calibri"/>
                <a:cs typeface="Times New Roman"/>
              </a:rPr>
              <a:t>The department has put measures to improve the </a:t>
            </a:r>
            <a:r>
              <a:rPr lang="en-ZA" sz="2000" dirty="0" smtClean="0">
                <a:solidFill>
                  <a:prstClr val="black"/>
                </a:solidFill>
                <a:ea typeface="Calibri"/>
                <a:cs typeface="Times New Roman"/>
              </a:rPr>
              <a:t>Financial Management Standards.</a:t>
            </a:r>
            <a:endParaRPr lang="en-ZA" sz="2000" dirty="0">
              <a:solidFill>
                <a:prstClr val="black"/>
              </a:solidFill>
              <a:ea typeface="Calibri"/>
              <a:cs typeface="Times New Roman"/>
            </a:endParaRPr>
          </a:p>
          <a:p>
            <a:pPr marL="342900" indent="-342900" algn="just">
              <a:spcBef>
                <a:spcPts val="600"/>
              </a:spcBef>
              <a:spcAft>
                <a:spcPts val="1000"/>
              </a:spcAft>
              <a:buFont typeface="Arial" pitchFamily="34" charset="0"/>
              <a:buChar char="•"/>
            </a:pPr>
            <a:endParaRPr lang="en-ZA" sz="2000" dirty="0" smtClean="0">
              <a:solidFill>
                <a:prstClr val="black"/>
              </a:solidFill>
              <a:ea typeface="Calibri"/>
              <a:cs typeface="Times New Roman"/>
            </a:endParaRPr>
          </a:p>
          <a:p>
            <a:pPr marL="342900" indent="-342900" algn="just">
              <a:spcBef>
                <a:spcPts val="600"/>
              </a:spcBef>
              <a:spcAft>
                <a:spcPts val="1000"/>
              </a:spcAft>
              <a:buFont typeface="Arial" pitchFamily="34" charset="0"/>
              <a:buChar char="•"/>
            </a:pPr>
            <a:endParaRPr lang="en-ZA" sz="2000" dirty="0" smtClean="0">
              <a:solidFill>
                <a:prstClr val="black"/>
              </a:solidFill>
              <a:ea typeface="Calibri"/>
              <a:cs typeface="Times New Roman"/>
            </a:endParaRPr>
          </a:p>
        </p:txBody>
      </p:sp>
      <p:sp>
        <p:nvSpPr>
          <p:cNvPr id="3" name="Date Placeholder 2"/>
          <p:cNvSpPr>
            <a:spLocks noGrp="1"/>
          </p:cNvSpPr>
          <p:nvPr>
            <p:ph type="dt" sz="half" idx="10"/>
          </p:nvPr>
        </p:nvSpPr>
        <p:spPr/>
        <p:txBody>
          <a:bodyPr/>
          <a:lstStyle/>
          <a:p>
            <a:fld id="{F3B40860-5B49-4340-B2F8-487367C4CDCD}" type="datetime1">
              <a:rPr lang="en-ZA" smtClean="0">
                <a:solidFill>
                  <a:prstClr val="black">
                    <a:tint val="75000"/>
                  </a:prstClr>
                </a:solidFill>
              </a:rPr>
              <a:pPr/>
              <a:t>2018/08/22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Tree>
    <p:extLst>
      <p:ext uri="{BB962C8B-B14F-4D97-AF65-F5344CB8AC3E}">
        <p14:creationId xmlns:p14="http://schemas.microsoft.com/office/powerpoint/2010/main" xmlns="" val="39171617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44</a:t>
            </a:fld>
            <a:endParaRPr lang="en-ZA" dirty="0">
              <a:solidFill>
                <a:prstClr val="black">
                  <a:tint val="75000"/>
                </a:prstClr>
              </a:solidFill>
            </a:endParaRPr>
          </a:p>
        </p:txBody>
      </p:sp>
      <p:sp>
        <p:nvSpPr>
          <p:cNvPr id="7" name="Title 1"/>
          <p:cNvSpPr>
            <a:spLocks noGrp="1"/>
          </p:cNvSpPr>
          <p:nvPr>
            <p:ph type="title"/>
          </p:nvPr>
        </p:nvSpPr>
        <p:spPr>
          <a:xfrm>
            <a:off x="153977" y="14514"/>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kumimoji="0" lang="en-ZA" sz="3600" b="0" i="0" u="none" strike="noStrike" kern="0" cap="none" spc="0" normalizeH="0" baseline="0" noProof="0" dirty="0">
                <a:ln>
                  <a:noFill/>
                </a:ln>
                <a:solidFill>
                  <a:sysClr val="windowText" lastClr="000000"/>
                </a:solidFill>
                <a:effectLst/>
                <a:uLnTx/>
                <a:uFillTx/>
                <a:cs typeface="Arial" pitchFamily="34" charset="0"/>
              </a:rPr>
              <a:t/>
            </a:r>
            <a:br>
              <a:rPr kumimoji="0" lang="en-ZA" sz="3600" b="0" i="0" u="none" strike="noStrike" kern="0" cap="none" spc="0" normalizeH="0" baseline="0" noProof="0" dirty="0">
                <a:ln>
                  <a:noFill/>
                </a:ln>
                <a:solidFill>
                  <a:sysClr val="windowText" lastClr="000000"/>
                </a:solidFill>
                <a:effectLst/>
                <a:uLnTx/>
                <a:uFillTx/>
                <a:cs typeface="Arial" pitchFamily="34" charset="0"/>
              </a:rPr>
            </a:br>
            <a:endParaRPr kumimoji="0" lang="en-ZA" sz="3600" b="0" i="0" u="none" strike="noStrike" kern="0" cap="none" spc="0" normalizeH="0" baseline="0" noProof="0" dirty="0">
              <a:ln>
                <a:noFill/>
              </a:ln>
              <a:solidFill>
                <a:sysClr val="windowText" lastClr="000000"/>
              </a:solidFill>
              <a:effectLst/>
              <a:uLnTx/>
              <a:uFillTx/>
              <a:cs typeface="Arial" pitchFamily="34" charset="0"/>
            </a:endParaRPr>
          </a:p>
        </p:txBody>
      </p:sp>
      <p:sp>
        <p:nvSpPr>
          <p:cNvPr id="2" name="TextBox 1"/>
          <p:cNvSpPr txBox="1"/>
          <p:nvPr/>
        </p:nvSpPr>
        <p:spPr>
          <a:xfrm>
            <a:off x="624114" y="1600200"/>
            <a:ext cx="7721600" cy="3323987"/>
          </a:xfrm>
          <a:prstGeom prst="rect">
            <a:avLst/>
          </a:prstGeom>
          <a:noFill/>
        </p:spPr>
        <p:txBody>
          <a:bodyPr wrap="square" rtlCol="0">
            <a:spAutoFit/>
          </a:bodyPr>
          <a:lstStyle/>
          <a:p>
            <a:r>
              <a:rPr lang="en-US" dirty="0" smtClean="0">
                <a:solidFill>
                  <a:prstClr val="black"/>
                </a:solidFill>
              </a:rPr>
              <a:t>			</a:t>
            </a:r>
            <a:endParaRPr lang="en-US" sz="3200" dirty="0">
              <a:solidFill>
                <a:prstClr val="black"/>
              </a:solidFill>
            </a:endParaRPr>
          </a:p>
          <a:p>
            <a:endParaRPr lang="en-US" sz="3200" dirty="0" smtClean="0">
              <a:solidFill>
                <a:prstClr val="black"/>
              </a:solidFill>
            </a:endParaRPr>
          </a:p>
          <a:p>
            <a:endParaRPr lang="en-US" sz="3200" dirty="0">
              <a:solidFill>
                <a:prstClr val="black"/>
              </a:solidFill>
            </a:endParaRPr>
          </a:p>
          <a:p>
            <a:pPr algn="ctr"/>
            <a:r>
              <a:rPr lang="en-ZA" sz="3200" b="1" dirty="0">
                <a:solidFill>
                  <a:prstClr val="black"/>
                </a:solidFill>
              </a:rPr>
              <a:t>PART D: HUMAN RESOURCE OVERSIGHT </a:t>
            </a:r>
            <a:endParaRPr lang="en-US" sz="3200" b="1" dirty="0" smtClean="0">
              <a:solidFill>
                <a:prstClr val="black"/>
              </a:solidFill>
            </a:endParaRPr>
          </a:p>
          <a:p>
            <a:endParaRPr lang="en-US" sz="3200" dirty="0">
              <a:solidFill>
                <a:prstClr val="black"/>
              </a:solidFill>
            </a:endParaRPr>
          </a:p>
          <a:p>
            <a:endParaRPr lang="en-US" sz="3200" dirty="0" smtClean="0">
              <a:solidFill>
                <a:prstClr val="black"/>
              </a:solidFill>
            </a:endParaRPr>
          </a:p>
          <a:p>
            <a:endParaRPr lang="en-US" sz="3200" dirty="0">
              <a:solidFill>
                <a:prstClr val="black"/>
              </a:solidFill>
            </a:endParaRPr>
          </a:p>
        </p:txBody>
      </p:sp>
    </p:spTree>
    <p:extLst>
      <p:ext uri="{BB962C8B-B14F-4D97-AF65-F5344CB8AC3E}">
        <p14:creationId xmlns:p14="http://schemas.microsoft.com/office/powerpoint/2010/main" xmlns="" val="40114393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491" y="116632"/>
            <a:ext cx="9060211" cy="576064"/>
          </a:xfrm>
        </p:spPr>
        <p:txBody>
          <a:bodyPr>
            <a:normAutofit/>
          </a:bodyPr>
          <a:lstStyle/>
          <a:p>
            <a:r>
              <a:rPr lang="en-US" sz="3000" b="1" dirty="0" smtClean="0"/>
              <a:t>2017/18 HR OVERSIGHT REPORT</a:t>
            </a:r>
            <a:endParaRPr lang="en-ZA" sz="3000" b="1" dirty="0">
              <a:solidFill>
                <a:srgbClr val="004C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323098104"/>
              </p:ext>
            </p:extLst>
          </p:nvPr>
        </p:nvGraphicFramePr>
        <p:xfrm>
          <a:off x="194471" y="1124744"/>
          <a:ext cx="9227435" cy="4752220"/>
        </p:xfrm>
        <a:graphic>
          <a:graphicData uri="http://schemas.openxmlformats.org/drawingml/2006/table">
            <a:tbl>
              <a:tblPr firstRow="1" bandRow="1">
                <a:tableStyleId>{5C22544A-7EE6-4342-B048-85BDC9FD1C3A}</a:tableStyleId>
              </a:tblPr>
              <a:tblGrid>
                <a:gridCol w="4602511">
                  <a:extLst>
                    <a:ext uri="{9D8B030D-6E8A-4147-A177-3AD203B41FA5}">
                      <a16:colId xmlns="" xmlns:a16="http://schemas.microsoft.com/office/drawing/2014/main" val="20000"/>
                    </a:ext>
                  </a:extLst>
                </a:gridCol>
                <a:gridCol w="1156231">
                  <a:extLst>
                    <a:ext uri="{9D8B030D-6E8A-4147-A177-3AD203B41FA5}">
                      <a16:colId xmlns="" xmlns:a16="http://schemas.microsoft.com/office/drawing/2014/main" val="20001"/>
                    </a:ext>
                  </a:extLst>
                </a:gridCol>
                <a:gridCol w="1156231">
                  <a:extLst>
                    <a:ext uri="{9D8B030D-6E8A-4147-A177-3AD203B41FA5}">
                      <a16:colId xmlns="" xmlns:a16="http://schemas.microsoft.com/office/drawing/2014/main" val="20002"/>
                    </a:ext>
                  </a:extLst>
                </a:gridCol>
                <a:gridCol w="1156231">
                  <a:extLst>
                    <a:ext uri="{9D8B030D-6E8A-4147-A177-3AD203B41FA5}">
                      <a16:colId xmlns="" xmlns:a16="http://schemas.microsoft.com/office/drawing/2014/main" val="20003"/>
                    </a:ext>
                  </a:extLst>
                </a:gridCol>
                <a:gridCol w="1156231">
                  <a:extLst>
                    <a:ext uri="{9D8B030D-6E8A-4147-A177-3AD203B41FA5}">
                      <a16:colId xmlns="" xmlns:a16="http://schemas.microsoft.com/office/drawing/2014/main" val="20004"/>
                    </a:ext>
                  </a:extLst>
                </a:gridCol>
              </a:tblGrid>
              <a:tr h="334073">
                <a:tc>
                  <a:txBody>
                    <a:bodyPr/>
                    <a:lstStyle/>
                    <a:p>
                      <a:endParaRPr lang="en-ZA"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dirty="0" smtClean="0">
                          <a:solidFill>
                            <a:schemeClr val="tx1"/>
                          </a:solidFill>
                        </a:rPr>
                        <a:t>Q1</a:t>
                      </a:r>
                      <a:endParaRPr lang="en-ZA"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dirty="0" smtClean="0">
                          <a:solidFill>
                            <a:schemeClr val="tx1"/>
                          </a:solidFill>
                        </a:rPr>
                        <a:t>Q2</a:t>
                      </a:r>
                      <a:endParaRPr lang="en-ZA"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dirty="0" smtClean="0">
                          <a:solidFill>
                            <a:schemeClr val="tx1"/>
                          </a:solidFill>
                        </a:rPr>
                        <a:t>Q3</a:t>
                      </a:r>
                      <a:endParaRPr lang="en-ZA"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ZA" dirty="0" smtClean="0">
                          <a:solidFill>
                            <a:schemeClr val="tx1"/>
                          </a:solidFill>
                        </a:rPr>
                        <a:t>Q4</a:t>
                      </a:r>
                      <a:endParaRPr lang="en-ZA"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10000"/>
                  </a:ext>
                </a:extLst>
              </a:tr>
              <a:tr h="337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Approved posts</a:t>
                      </a:r>
                      <a:endParaRPr lang="en-ZA" sz="1600" dirty="0" smtClean="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600" dirty="0" smtClean="0">
                          <a:solidFill>
                            <a:schemeClr val="tx1"/>
                          </a:solidFill>
                        </a:rPr>
                        <a:t>106</a:t>
                      </a: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37420">
                <a:tc>
                  <a:txBody>
                    <a:bodyPr/>
                    <a:lstStyle/>
                    <a:p>
                      <a:r>
                        <a:rPr lang="en-US" sz="1600" dirty="0" smtClean="0">
                          <a:solidFill>
                            <a:schemeClr val="tx1"/>
                          </a:solidFill>
                        </a:rPr>
                        <a:t>Filled posts</a:t>
                      </a: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600" dirty="0" smtClean="0">
                          <a:solidFill>
                            <a:schemeClr val="tx1"/>
                          </a:solidFill>
                        </a:rPr>
                        <a:t>98</a:t>
                      </a: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37420">
                <a:tc>
                  <a:txBody>
                    <a:bodyPr/>
                    <a:lstStyle/>
                    <a:p>
                      <a:r>
                        <a:rPr lang="en-US" sz="1600" dirty="0" smtClean="0">
                          <a:solidFill>
                            <a:schemeClr val="tx1"/>
                          </a:solidFill>
                        </a:rPr>
                        <a:t>Funded vacancies</a:t>
                      </a: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600" dirty="0" smtClean="0">
                          <a:solidFill>
                            <a:schemeClr val="tx1"/>
                          </a:solidFill>
                        </a:rPr>
                        <a:t>8</a:t>
                      </a: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37420">
                <a:tc>
                  <a:txBody>
                    <a:bodyPr/>
                    <a:lstStyle/>
                    <a:p>
                      <a:r>
                        <a:rPr lang="en-US" sz="1600" dirty="0" smtClean="0">
                          <a:solidFill>
                            <a:schemeClr val="tx1"/>
                          </a:solidFill>
                        </a:rPr>
                        <a:t>SMS vacancies %</a:t>
                      </a: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600" dirty="0" smtClean="0">
                          <a:solidFill>
                            <a:schemeClr val="tx1"/>
                          </a:solidFill>
                        </a:rPr>
                        <a:t>19.4</a:t>
                      </a: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37420">
                <a:tc>
                  <a:txBody>
                    <a:bodyPr/>
                    <a:lstStyle/>
                    <a:p>
                      <a:r>
                        <a:rPr lang="en-US" sz="1600" dirty="0" smtClean="0">
                          <a:solidFill>
                            <a:schemeClr val="tx1"/>
                          </a:solidFill>
                        </a:rPr>
                        <a:t>Vacancy rate %</a:t>
                      </a: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600" dirty="0" smtClean="0">
                          <a:solidFill>
                            <a:schemeClr val="tx1"/>
                          </a:solidFill>
                        </a:rPr>
                        <a:t>7.5</a:t>
                      </a: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37420">
                <a:tc>
                  <a:txBody>
                    <a:bodyPr/>
                    <a:lstStyle/>
                    <a:p>
                      <a:r>
                        <a:rPr lang="en-US" sz="1600" dirty="0" smtClean="0">
                          <a:solidFill>
                            <a:schemeClr val="tx1"/>
                          </a:solidFill>
                        </a:rPr>
                        <a:t>Turnover rate %</a:t>
                      </a: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600" dirty="0" smtClean="0">
                          <a:solidFill>
                            <a:schemeClr val="tx1"/>
                          </a:solidFill>
                        </a:rPr>
                        <a:t>3.9</a:t>
                      </a: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337420">
                <a:tc>
                  <a:txBody>
                    <a:bodyPr/>
                    <a:lstStyle/>
                    <a:p>
                      <a:r>
                        <a:rPr lang="en-US" sz="1600" dirty="0" smtClean="0">
                          <a:solidFill>
                            <a:schemeClr val="tx1"/>
                          </a:solidFill>
                        </a:rPr>
                        <a:t>Jobs evaluated %</a:t>
                      </a: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600" dirty="0" smtClean="0">
                          <a:solidFill>
                            <a:schemeClr val="tx1"/>
                          </a:solidFill>
                        </a:rPr>
                        <a:t>96</a:t>
                      </a: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337420">
                <a:tc>
                  <a:txBody>
                    <a:bodyPr/>
                    <a:lstStyle/>
                    <a:p>
                      <a:r>
                        <a:rPr lang="en-US" sz="1600" dirty="0" smtClean="0"/>
                        <a:t>Representation of women in SMS positions %</a:t>
                      </a: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600" dirty="0" smtClean="0">
                          <a:solidFill>
                            <a:schemeClr val="tx1"/>
                          </a:solidFill>
                        </a:rPr>
                        <a:t>58.6</a:t>
                      </a: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337420">
                <a:tc>
                  <a:txBody>
                    <a:bodyPr/>
                    <a:lstStyle/>
                    <a:p>
                      <a:r>
                        <a:rPr lang="en-US" sz="1600" dirty="0" smtClean="0"/>
                        <a:t>Representation of people with disabilities %</a:t>
                      </a: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600" dirty="0" smtClean="0">
                          <a:solidFill>
                            <a:schemeClr val="tx1"/>
                          </a:solidFill>
                        </a:rPr>
                        <a:t>3.9</a:t>
                      </a: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r h="337420">
                <a:tc>
                  <a:txBody>
                    <a:bodyPr/>
                    <a:lstStyle/>
                    <a:p>
                      <a:r>
                        <a:rPr lang="en-US" sz="1600" dirty="0" smtClean="0">
                          <a:solidFill>
                            <a:schemeClr val="tx1"/>
                          </a:solidFill>
                        </a:rPr>
                        <a:t>Employees</a:t>
                      </a:r>
                      <a:r>
                        <a:rPr lang="en-US" sz="1600" baseline="0" dirty="0" smtClean="0">
                          <a:solidFill>
                            <a:schemeClr val="tx1"/>
                          </a:solidFill>
                        </a:rPr>
                        <a:t> t</a:t>
                      </a:r>
                      <a:r>
                        <a:rPr lang="en-US" sz="1600" dirty="0" smtClean="0">
                          <a:solidFill>
                            <a:schemeClr val="tx1"/>
                          </a:solidFill>
                        </a:rPr>
                        <a:t>rained</a:t>
                      </a: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600" dirty="0" smtClean="0">
                          <a:solidFill>
                            <a:schemeClr val="tx1"/>
                          </a:solidFill>
                        </a:rPr>
                        <a:t>66</a:t>
                      </a: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0"/>
                  </a:ext>
                </a:extLst>
              </a:tr>
              <a:tr h="337420">
                <a:tc>
                  <a:txBody>
                    <a:bodyPr/>
                    <a:lstStyle/>
                    <a:p>
                      <a:r>
                        <a:rPr lang="en-US" sz="1600" dirty="0" smtClean="0">
                          <a:solidFill>
                            <a:schemeClr val="tx1"/>
                          </a:solidFill>
                        </a:rPr>
                        <a:t>Signed Performance Agreements as % of SMS</a:t>
                      </a: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600" dirty="0" smtClean="0">
                          <a:solidFill>
                            <a:schemeClr val="tx1"/>
                          </a:solidFill>
                        </a:rPr>
                        <a:t>46.7</a:t>
                      </a: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1"/>
                  </a:ext>
                </a:extLst>
              </a:tr>
              <a:tr h="337420">
                <a:tc>
                  <a:txBody>
                    <a:bodyPr/>
                    <a:lstStyle/>
                    <a:p>
                      <a:r>
                        <a:rPr lang="en-US" sz="1600" dirty="0" smtClean="0">
                          <a:solidFill>
                            <a:schemeClr val="tx1"/>
                          </a:solidFill>
                        </a:rPr>
                        <a:t>Average number of day’s sick leave taken</a:t>
                      </a: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600" dirty="0" smtClean="0">
                          <a:solidFill>
                            <a:schemeClr val="tx1"/>
                          </a:solidFill>
                        </a:rPr>
                        <a:t>4.7</a:t>
                      </a: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2"/>
                  </a:ext>
                </a:extLst>
              </a:tr>
              <a:tr h="337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Average number of day’s annual leave taken</a:t>
                      </a:r>
                      <a:endParaRPr lang="en-ZA" sz="1600" dirty="0" smtClean="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rPr>
                        <a:t>12.4</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6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3"/>
                  </a:ext>
                </a:extLst>
              </a:tr>
            </a:tbl>
          </a:graphicData>
        </a:graphic>
      </p:graphicFrame>
      <p:sp>
        <p:nvSpPr>
          <p:cNvPr id="3" name="Slide Number Placeholder 2"/>
          <p:cNvSpPr>
            <a:spLocks noGrp="1"/>
          </p:cNvSpPr>
          <p:nvPr>
            <p:ph type="sldNum" sz="quarter" idx="12"/>
          </p:nvPr>
        </p:nvSpPr>
        <p:spPr/>
        <p:txBody>
          <a:bodyPr/>
          <a:lstStyle/>
          <a:p>
            <a:fld id="{ED52D37E-7193-452B-935F-7AF7AE330DC7}" type="slidenum">
              <a:rPr lang="en-ZA" smtClean="0">
                <a:solidFill>
                  <a:prstClr val="black">
                    <a:tint val="75000"/>
                  </a:prstClr>
                </a:solidFill>
              </a:rPr>
              <a:pPr/>
              <a:t>45</a:t>
            </a:fld>
            <a:endParaRPr lang="en-ZA" dirty="0">
              <a:solidFill>
                <a:prstClr val="black">
                  <a:tint val="75000"/>
                </a:prstClr>
              </a:solidFill>
            </a:endParaRPr>
          </a:p>
        </p:txBody>
      </p:sp>
      <p:sp>
        <p:nvSpPr>
          <p:cNvPr id="5" name="Title 1"/>
          <p:cNvSpPr txBox="1">
            <a:spLocks/>
          </p:cNvSpPr>
          <p:nvPr/>
        </p:nvSpPr>
        <p:spPr>
          <a:xfrm>
            <a:off x="272480" y="116632"/>
            <a:ext cx="8346927" cy="576064"/>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prstClr val="black"/>
                </a:solidFill>
              </a:rPr>
              <a:t>2018/19 </a:t>
            </a:r>
            <a:r>
              <a:rPr lang="en-US" sz="3000" b="1" dirty="0">
                <a:solidFill>
                  <a:prstClr val="black"/>
                </a:solidFill>
              </a:rPr>
              <a:t>HR OVERSIGHT REPORT</a:t>
            </a:r>
            <a:endParaRPr lang="en-ZA" sz="3000" b="1" dirty="0">
              <a:solidFill>
                <a:srgbClr val="004C00"/>
              </a:solidFill>
            </a:endParaRPr>
          </a:p>
        </p:txBody>
      </p:sp>
    </p:spTree>
    <p:extLst>
      <p:ext uri="{BB962C8B-B14F-4D97-AF65-F5344CB8AC3E}">
        <p14:creationId xmlns:p14="http://schemas.microsoft.com/office/powerpoint/2010/main" xmlns="" val="35815821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488" y="116632"/>
            <a:ext cx="8268919" cy="576064"/>
          </a:xfrm>
          <a:solidFill>
            <a:srgbClr val="00B050"/>
          </a:solidFill>
        </p:spPr>
        <p:txBody>
          <a:bodyPr>
            <a:normAutofit/>
          </a:bodyPr>
          <a:lstStyle/>
          <a:p>
            <a:r>
              <a:rPr lang="en-US" sz="3000" b="1" dirty="0"/>
              <a:t>STATUS OF VACANT POSTS: </a:t>
            </a:r>
            <a:r>
              <a:rPr lang="en-US" sz="3000" b="1" dirty="0" smtClean="0"/>
              <a:t>Q1 2018/19</a:t>
            </a:r>
            <a:endParaRPr lang="en-ZA" sz="30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solidFill>
                  <a:prstClr val="black">
                    <a:tint val="75000"/>
                  </a:prstClr>
                </a:solidFill>
              </a:rPr>
              <a:pPr/>
              <a:t>46</a:t>
            </a:fld>
            <a:endParaRPr lang="en-ZA" dirty="0">
              <a:solidFill>
                <a:prstClr val="black">
                  <a:tint val="75000"/>
                </a:prst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940496117"/>
              </p:ext>
            </p:extLst>
          </p:nvPr>
        </p:nvGraphicFramePr>
        <p:xfrm>
          <a:off x="262956" y="1074072"/>
          <a:ext cx="8852469" cy="4762855"/>
        </p:xfrm>
        <a:graphic>
          <a:graphicData uri="http://schemas.openxmlformats.org/drawingml/2006/table">
            <a:tbl>
              <a:tblPr firstRow="1" bandRow="1">
                <a:tableStyleId>{5C22544A-7EE6-4342-B048-85BDC9FD1C3A}</a:tableStyleId>
              </a:tblPr>
              <a:tblGrid>
                <a:gridCol w="3624383">
                  <a:extLst>
                    <a:ext uri="{9D8B030D-6E8A-4147-A177-3AD203B41FA5}">
                      <a16:colId xmlns="" xmlns:a16="http://schemas.microsoft.com/office/drawing/2014/main" val="20000"/>
                    </a:ext>
                  </a:extLst>
                </a:gridCol>
                <a:gridCol w="1548729">
                  <a:extLst>
                    <a:ext uri="{9D8B030D-6E8A-4147-A177-3AD203B41FA5}">
                      <a16:colId xmlns="" xmlns:a16="http://schemas.microsoft.com/office/drawing/2014/main" val="20001"/>
                    </a:ext>
                  </a:extLst>
                </a:gridCol>
                <a:gridCol w="3679357">
                  <a:extLst>
                    <a:ext uri="{9D8B030D-6E8A-4147-A177-3AD203B41FA5}">
                      <a16:colId xmlns="" xmlns:a16="http://schemas.microsoft.com/office/drawing/2014/main" val="20002"/>
                    </a:ext>
                  </a:extLst>
                </a:gridCol>
              </a:tblGrid>
              <a:tr h="0">
                <a:tc gridSpan="3">
                  <a:txBody>
                    <a:bodyPr/>
                    <a:lstStyle/>
                    <a:p>
                      <a:pPr algn="l"/>
                      <a:r>
                        <a:rPr lang="en-ZA" dirty="0" smtClean="0">
                          <a:solidFill>
                            <a:schemeClr val="tx1"/>
                          </a:solidFill>
                        </a:rPr>
                        <a:t>Vacancy rate = 7.5%</a:t>
                      </a:r>
                      <a:endParaRPr lang="en-ZA"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Z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lang="en-Z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160372">
                <a:tc>
                  <a:txBody>
                    <a:bodyPr/>
                    <a:lstStyle/>
                    <a:p>
                      <a:pPr algn="l"/>
                      <a:r>
                        <a:rPr lang="en-ZA" b="1" dirty="0" smtClean="0">
                          <a:solidFill>
                            <a:schemeClr val="tx1"/>
                          </a:solidFill>
                        </a:rPr>
                        <a:t>Post</a:t>
                      </a:r>
                      <a:endParaRPr lang="en-ZA" b="1"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ZA" b="1" dirty="0" smtClean="0">
                          <a:solidFill>
                            <a:schemeClr val="tx1"/>
                          </a:solidFill>
                        </a:rPr>
                        <a:t>Date</a:t>
                      </a:r>
                      <a:r>
                        <a:rPr lang="en-ZA" b="1" baseline="0" dirty="0" smtClean="0">
                          <a:solidFill>
                            <a:schemeClr val="tx1"/>
                          </a:solidFill>
                        </a:rPr>
                        <a:t> of vacancy</a:t>
                      </a:r>
                      <a:endParaRPr lang="en-ZA" b="1"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ZA" b="1" dirty="0" smtClean="0">
                          <a:solidFill>
                            <a:schemeClr val="tx1"/>
                          </a:solidFill>
                        </a:rPr>
                        <a:t>Current status</a:t>
                      </a:r>
                      <a:endParaRPr lang="en-ZA" b="1"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10001"/>
                  </a:ext>
                </a:extLst>
              </a:tr>
              <a:tr h="482317">
                <a:tc>
                  <a:txBody>
                    <a:bodyPr/>
                    <a:lstStyle/>
                    <a:p>
                      <a:pPr marL="0" marR="0" indent="0" algn="l" defTabSz="914400" rtl="0" eaLnBrk="1" fontAlgn="auto" latinLnBrk="0" hangingPunct="1">
                        <a:lnSpc>
                          <a:spcPct val="100000"/>
                        </a:lnSpc>
                        <a:spcBef>
                          <a:spcPts val="0"/>
                        </a:spcBef>
                        <a:spcAft>
                          <a:spcPts val="0"/>
                        </a:spcAft>
                        <a:buClrTx/>
                        <a:buSzTx/>
                        <a:buFont typeface="+mj-lt"/>
                        <a:buNone/>
                        <a:tabLst>
                          <a:tab pos="180975" algn="l"/>
                        </a:tabLst>
                        <a:defRPr/>
                      </a:pPr>
                      <a:r>
                        <a:rPr lang="en-ZA" sz="1600" dirty="0" smtClean="0">
                          <a:solidFill>
                            <a:schemeClr val="tx1"/>
                          </a:solidFill>
                          <a:latin typeface="+mn-lt"/>
                        </a:rPr>
                        <a:t>1. Director-General</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600" dirty="0" smtClean="0">
                          <a:solidFill>
                            <a:schemeClr val="tx1"/>
                          </a:solidFill>
                          <a:latin typeface="+mn-lt"/>
                        </a:rPr>
                        <a:t>Nov 2017</a:t>
                      </a:r>
                      <a:endParaRPr lang="en-ZA" sz="1600" dirty="0">
                        <a:solidFill>
                          <a:schemeClr val="tx1"/>
                        </a:solidFill>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mn-lt"/>
                        </a:rPr>
                        <a:t>Advertised: insufficient pool of suitable candidates</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453985">
                <a:tc>
                  <a:txBody>
                    <a:bodyPr/>
                    <a:lstStyle/>
                    <a:p>
                      <a:pPr marL="95250" indent="0" algn="l" fontAlgn="b">
                        <a:buFont typeface="+mj-lt"/>
                        <a:buNone/>
                        <a:tabLst>
                          <a:tab pos="273050" algn="l"/>
                        </a:tabLst>
                      </a:pPr>
                      <a:r>
                        <a:rPr lang="en-GB" sz="1600" b="0" i="0" u="none" strike="noStrike" dirty="0" smtClean="0">
                          <a:solidFill>
                            <a:srgbClr val="000000"/>
                          </a:solidFill>
                          <a:effectLst/>
                          <a:latin typeface="+mn-lt"/>
                        </a:rPr>
                        <a:t>2. Chief Director, Monitoring &amp; Evaluation</a:t>
                      </a:r>
                      <a:endParaRPr lang="en-GB" sz="1600" b="0" i="0" u="none" strike="noStrike" dirty="0">
                        <a:solidFill>
                          <a:srgbClr val="000000"/>
                        </a:solidFill>
                        <a:effectLst/>
                        <a:latin typeface="+mn-lt"/>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0" dirty="0" smtClean="0">
                          <a:latin typeface="+mn-lt"/>
                        </a:rPr>
                        <a:t>Jan 2018</a:t>
                      </a:r>
                      <a:endParaRPr lang="en-GB" sz="1600" b="0" dirty="0">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b="0" dirty="0" smtClean="0">
                          <a:latin typeface="+mn-lt"/>
                        </a:rPr>
                        <a:t>Pending labour</a:t>
                      </a:r>
                      <a:r>
                        <a:rPr lang="en-GB" sz="1600" b="0" baseline="0" dirty="0" smtClean="0">
                          <a:latin typeface="+mn-lt"/>
                        </a:rPr>
                        <a:t> matter </a:t>
                      </a:r>
                      <a:endParaRPr lang="en-GB" sz="1600" b="0" dirty="0">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453985">
                <a:tc>
                  <a:txBody>
                    <a:bodyPr/>
                    <a:lstStyle/>
                    <a:p>
                      <a:pPr marL="85725" marR="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dirty="0" smtClean="0">
                          <a:solidFill>
                            <a:srgbClr val="000000"/>
                          </a:solidFill>
                          <a:effectLst/>
                          <a:latin typeface="+mn-lt"/>
                        </a:rPr>
                        <a:t>3. Director, Communications</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t>May 2018</a:t>
                      </a:r>
                      <a:endParaRPr lang="en-GB" sz="16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smtClean="0">
                          <a:latin typeface="+mn-lt"/>
                        </a:rPr>
                        <a:t>In process of selection: to be filled in Q2</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453985">
                <a:tc>
                  <a:txBody>
                    <a:bodyPr/>
                    <a:lstStyle/>
                    <a:p>
                      <a:pPr marL="0" indent="95250" algn="l" fontAlgn="b">
                        <a:buFont typeface="+mj-lt"/>
                        <a:buNone/>
                      </a:pPr>
                      <a:r>
                        <a:rPr lang="en-GB" sz="1600" b="0" i="0" u="none" strike="noStrike" dirty="0" smtClean="0">
                          <a:solidFill>
                            <a:srgbClr val="000000"/>
                          </a:solidFill>
                          <a:effectLst/>
                          <a:latin typeface="+mn-lt"/>
                        </a:rPr>
                        <a:t>4. Director, Outreach</a:t>
                      </a:r>
                      <a:endParaRPr lang="en-GB" sz="1600" b="0" i="0" u="none" strike="noStrike" dirty="0">
                        <a:solidFill>
                          <a:srgbClr val="000000"/>
                        </a:solidFill>
                        <a:effectLst/>
                        <a:latin typeface="+mn-lt"/>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0" dirty="0" smtClean="0">
                          <a:latin typeface="+mn-lt"/>
                        </a:rPr>
                        <a:t>March 2018</a:t>
                      </a:r>
                      <a:endParaRPr lang="en-GB" sz="1600" b="0" dirty="0">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b="0" dirty="0" smtClean="0">
                          <a:latin typeface="+mn-lt"/>
                        </a:rPr>
                        <a:t>In process of selection: to be filled in Q2</a:t>
                      </a:r>
                      <a:endParaRPr lang="en-GB" sz="1600" b="0" dirty="0">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453985">
                <a:tc>
                  <a:txBody>
                    <a:bodyPr/>
                    <a:lstStyle/>
                    <a:p>
                      <a:pPr marL="85725" indent="0"/>
                      <a:r>
                        <a:rPr lang="en-GB" sz="1600" dirty="0" smtClean="0"/>
                        <a:t>5. Director, SCM</a:t>
                      </a:r>
                      <a:endParaRPr lang="en-GB" sz="1600" dirty="0"/>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mn-lt"/>
                        </a:rPr>
                        <a:t>Newly</a:t>
                      </a:r>
                      <a:r>
                        <a:rPr lang="en-ZA" sz="1600" baseline="0" dirty="0" smtClean="0">
                          <a:solidFill>
                            <a:schemeClr val="tx1"/>
                          </a:solidFill>
                          <a:latin typeface="+mn-lt"/>
                        </a:rPr>
                        <a:t> funded</a:t>
                      </a:r>
                      <a:endParaRPr lang="en-ZA" sz="1600" dirty="0" smtClean="0">
                        <a:solidFill>
                          <a:schemeClr val="tx1"/>
                        </a:solidFill>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smtClean="0">
                          <a:latin typeface="+mn-lt"/>
                        </a:rPr>
                        <a:t>In process of selection: to be filled in Q2</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453985">
                <a:tc>
                  <a:txBody>
                    <a:bodyPr/>
                    <a:lstStyle/>
                    <a:p>
                      <a:pPr marL="0" indent="85725" algn="l" fontAlgn="ctr">
                        <a:buFont typeface="+mj-lt"/>
                        <a:buNone/>
                      </a:pPr>
                      <a:r>
                        <a:rPr lang="en-GB" sz="1600" b="0" i="0" u="none" strike="noStrike" dirty="0" smtClean="0">
                          <a:solidFill>
                            <a:srgbClr val="000000"/>
                          </a:solidFill>
                          <a:effectLst/>
                          <a:latin typeface="+mn-lt"/>
                        </a:rPr>
                        <a:t>6. Director, Governance</a:t>
                      </a:r>
                      <a:endParaRPr lang="en-GB" sz="1600" b="0" i="0" u="none" strike="noStrike" dirty="0">
                        <a:solidFill>
                          <a:srgbClr val="000000"/>
                        </a:solidFill>
                        <a:effectLst/>
                        <a:latin typeface="+mn-lt"/>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mn-lt"/>
                        </a:rPr>
                        <a:t>New</a:t>
                      </a:r>
                      <a:r>
                        <a:rPr lang="en-ZA" sz="1600" baseline="0" dirty="0" smtClean="0">
                          <a:solidFill>
                            <a:schemeClr val="tx1"/>
                          </a:solidFill>
                          <a:latin typeface="+mn-lt"/>
                        </a:rPr>
                        <a:t> post</a:t>
                      </a:r>
                      <a:endParaRPr lang="en-ZA" sz="1600" dirty="0" smtClean="0">
                        <a:solidFill>
                          <a:schemeClr val="tx1"/>
                        </a:solidFill>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b="0" dirty="0" smtClean="0">
                          <a:latin typeface="+mn-lt"/>
                        </a:rPr>
                        <a:t>In process of selection: to be filled in Q2</a:t>
                      </a:r>
                      <a:endParaRPr lang="en-GB" sz="1600" b="0" dirty="0">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453985">
                <a:tc>
                  <a:txBody>
                    <a:bodyPr/>
                    <a:lstStyle/>
                    <a:p>
                      <a:pPr marL="0" indent="85725" algn="l" fontAlgn="ctr">
                        <a:buFont typeface="+mj-lt"/>
                        <a:buNone/>
                      </a:pPr>
                      <a:r>
                        <a:rPr lang="en-GB" sz="1600" b="0" i="0" u="none" strike="noStrike" dirty="0" smtClean="0">
                          <a:solidFill>
                            <a:srgbClr val="000000"/>
                          </a:solidFill>
                          <a:effectLst/>
                          <a:latin typeface="+mn-lt"/>
                        </a:rPr>
                        <a:t>7. Director, Economic</a:t>
                      </a:r>
                      <a:endParaRPr lang="en-GB" sz="1600" b="0" i="0" u="none" strike="noStrike" dirty="0">
                        <a:solidFill>
                          <a:srgbClr val="000000"/>
                        </a:solidFill>
                        <a:effectLst/>
                        <a:latin typeface="+mn-lt"/>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mn-lt"/>
                        </a:rPr>
                        <a:t>New</a:t>
                      </a:r>
                      <a:r>
                        <a:rPr lang="en-ZA" sz="1600" baseline="0" dirty="0" smtClean="0">
                          <a:solidFill>
                            <a:schemeClr val="tx1"/>
                          </a:solidFill>
                          <a:latin typeface="+mn-lt"/>
                        </a:rPr>
                        <a:t> post</a:t>
                      </a:r>
                      <a:endParaRPr lang="en-ZA" sz="1600" dirty="0" smtClean="0">
                        <a:solidFill>
                          <a:schemeClr val="tx1"/>
                        </a:solidFill>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b="0" dirty="0" smtClean="0">
                          <a:latin typeface="+mn-lt"/>
                        </a:rPr>
                        <a:t>In process of selection: to be filled in Q2</a:t>
                      </a:r>
                      <a:endParaRPr lang="en-GB" sz="1600" b="0" dirty="0">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3985">
                <a:tc>
                  <a:txBody>
                    <a:bodyPr/>
                    <a:lstStyle/>
                    <a:p>
                      <a:pPr marL="0" indent="85725" algn="l" fontAlgn="ctr">
                        <a:buFont typeface="+mj-lt"/>
                        <a:buNone/>
                      </a:pPr>
                      <a:r>
                        <a:rPr lang="en-GB" sz="1600" b="0" i="0" u="none" strike="noStrike" dirty="0" smtClean="0">
                          <a:solidFill>
                            <a:srgbClr val="000000"/>
                          </a:solidFill>
                          <a:effectLst/>
                          <a:latin typeface="+mn-lt"/>
                        </a:rPr>
                        <a:t>8. Deputy Director, Governance</a:t>
                      </a:r>
                      <a:endParaRPr lang="en-GB" sz="1600" b="0" i="0" u="none" strike="noStrike" dirty="0">
                        <a:solidFill>
                          <a:srgbClr val="000000"/>
                        </a:solidFill>
                        <a:effectLst/>
                        <a:latin typeface="+mn-lt"/>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mn-lt"/>
                        </a:rPr>
                        <a:t>New</a:t>
                      </a:r>
                      <a:r>
                        <a:rPr lang="en-ZA" sz="1600" baseline="0" dirty="0" smtClean="0">
                          <a:solidFill>
                            <a:schemeClr val="tx1"/>
                          </a:solidFill>
                          <a:latin typeface="+mn-lt"/>
                        </a:rPr>
                        <a:t> post</a:t>
                      </a:r>
                      <a:endParaRPr lang="en-ZA" sz="1600" dirty="0" smtClean="0">
                        <a:solidFill>
                          <a:schemeClr val="tx1"/>
                        </a:solidFill>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b="0" dirty="0" smtClean="0">
                          <a:latin typeface="+mn-lt"/>
                        </a:rPr>
                        <a:t>In process of selection: to be filled in Q2</a:t>
                      </a:r>
                      <a:endParaRPr lang="en-GB" sz="1600" b="0" dirty="0">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3934128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488" y="116632"/>
            <a:ext cx="8268919" cy="576064"/>
          </a:xfrm>
          <a:solidFill>
            <a:srgbClr val="00B050"/>
          </a:solidFill>
        </p:spPr>
        <p:txBody>
          <a:bodyPr>
            <a:normAutofit/>
          </a:bodyPr>
          <a:lstStyle/>
          <a:p>
            <a:r>
              <a:rPr lang="en-US" sz="3000" b="1" dirty="0" smtClean="0"/>
              <a:t>SERVICE TERMINATIONS: </a:t>
            </a:r>
            <a:r>
              <a:rPr lang="en-US" sz="3000" b="1" dirty="0"/>
              <a:t>Q1 2018/19</a:t>
            </a:r>
            <a:endParaRPr lang="en-ZA" sz="30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solidFill>
                  <a:prstClr val="black">
                    <a:tint val="75000"/>
                  </a:prstClr>
                </a:solidFill>
              </a:rPr>
              <a:pPr/>
              <a:t>47</a:t>
            </a:fld>
            <a:endParaRPr lang="en-ZA" dirty="0">
              <a:solidFill>
                <a:prstClr val="black">
                  <a:tint val="75000"/>
                </a:prst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802040040"/>
              </p:ext>
            </p:extLst>
          </p:nvPr>
        </p:nvGraphicFramePr>
        <p:xfrm>
          <a:off x="272481" y="1340768"/>
          <a:ext cx="8736969" cy="3340268"/>
        </p:xfrm>
        <a:graphic>
          <a:graphicData uri="http://schemas.openxmlformats.org/drawingml/2006/table">
            <a:tbl>
              <a:tblPr firstRow="1" bandRow="1">
                <a:tableStyleId>{5C22544A-7EE6-4342-B048-85BDC9FD1C3A}</a:tableStyleId>
              </a:tblPr>
              <a:tblGrid>
                <a:gridCol w="4328094">
                  <a:extLst>
                    <a:ext uri="{9D8B030D-6E8A-4147-A177-3AD203B41FA5}">
                      <a16:colId xmlns="" xmlns:a16="http://schemas.microsoft.com/office/drawing/2014/main" val="20000"/>
                    </a:ext>
                  </a:extLst>
                </a:gridCol>
                <a:gridCol w="1809749">
                  <a:extLst>
                    <a:ext uri="{9D8B030D-6E8A-4147-A177-3AD203B41FA5}">
                      <a16:colId xmlns="" xmlns:a16="http://schemas.microsoft.com/office/drawing/2014/main" val="20001"/>
                    </a:ext>
                  </a:extLst>
                </a:gridCol>
                <a:gridCol w="2599126">
                  <a:extLst>
                    <a:ext uri="{9D8B030D-6E8A-4147-A177-3AD203B41FA5}">
                      <a16:colId xmlns="" xmlns:a16="http://schemas.microsoft.com/office/drawing/2014/main" val="20002"/>
                    </a:ext>
                  </a:extLst>
                </a:gridCol>
              </a:tblGrid>
              <a:tr h="504056">
                <a:tc gridSpan="3">
                  <a:txBody>
                    <a:bodyPr/>
                    <a:lstStyle/>
                    <a:p>
                      <a:pPr algn="l"/>
                      <a:r>
                        <a:rPr lang="en-ZA" dirty="0" smtClean="0">
                          <a:solidFill>
                            <a:schemeClr val="tx1"/>
                          </a:solidFill>
                        </a:rPr>
                        <a:t>Turnover rate = 3.9%</a:t>
                      </a:r>
                      <a:endParaRPr lang="en-ZA"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Z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lang="en-Z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641652">
                <a:tc>
                  <a:txBody>
                    <a:bodyPr/>
                    <a:lstStyle/>
                    <a:p>
                      <a:pPr algn="l"/>
                      <a:r>
                        <a:rPr lang="en-ZA" b="1" dirty="0" smtClean="0">
                          <a:solidFill>
                            <a:schemeClr val="tx1"/>
                          </a:solidFill>
                        </a:rPr>
                        <a:t>Post</a:t>
                      </a:r>
                      <a:endParaRPr lang="en-ZA" b="1"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ZA" b="1" dirty="0" smtClean="0">
                          <a:solidFill>
                            <a:schemeClr val="tx1"/>
                          </a:solidFill>
                        </a:rPr>
                        <a:t>Date</a:t>
                      </a:r>
                      <a:r>
                        <a:rPr lang="en-ZA" b="1" baseline="0" dirty="0" smtClean="0">
                          <a:solidFill>
                            <a:schemeClr val="tx1"/>
                          </a:solidFill>
                        </a:rPr>
                        <a:t> of termination</a:t>
                      </a:r>
                      <a:endParaRPr lang="en-ZA" b="1"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ZA" b="1" dirty="0" smtClean="0">
                          <a:solidFill>
                            <a:schemeClr val="tx1"/>
                          </a:solidFill>
                        </a:rPr>
                        <a:t>Reason</a:t>
                      </a:r>
                      <a:endParaRPr lang="en-ZA" b="1"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10001"/>
                  </a:ext>
                </a:extLst>
              </a:tr>
              <a:tr h="548640">
                <a:tc>
                  <a:txBody>
                    <a:bodyPr/>
                    <a:lstStyle/>
                    <a:p>
                      <a:pPr marL="0" indent="0" algn="l" fontAlgn="b">
                        <a:buFont typeface="+mj-lt"/>
                        <a:buNone/>
                      </a:pPr>
                      <a:r>
                        <a:rPr lang="en-GB" sz="1600" b="0" i="0" u="none" strike="noStrike" dirty="0" smtClean="0">
                          <a:solidFill>
                            <a:srgbClr val="000000"/>
                          </a:solidFill>
                          <a:effectLst/>
                          <a:latin typeface="+mn-lt"/>
                        </a:rPr>
                        <a:t>1. </a:t>
                      </a:r>
                      <a:r>
                        <a:rPr lang="en-ZA" sz="1600" kern="1200" dirty="0" smtClean="0">
                          <a:solidFill>
                            <a:schemeClr val="dk1"/>
                          </a:solidFill>
                          <a:effectLst/>
                          <a:latin typeface="+mn-lt"/>
                          <a:ea typeface="+mn-ea"/>
                          <a:cs typeface="+mn-cs"/>
                        </a:rPr>
                        <a:t>Senior Secretary, ODG</a:t>
                      </a:r>
                      <a:endParaRPr lang="en-GB" sz="1600" b="0" i="0" u="none" strike="noStrike" dirty="0">
                        <a:solidFill>
                          <a:srgbClr val="000000"/>
                        </a:solidFill>
                        <a:effectLst/>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600" dirty="0" smtClean="0">
                          <a:solidFill>
                            <a:schemeClr val="tx1"/>
                          </a:solidFill>
                          <a:latin typeface="+mn-lt"/>
                        </a:rPr>
                        <a:t>April 2018</a:t>
                      </a:r>
                      <a:endParaRPr lang="en-ZA" sz="1600" dirty="0">
                        <a:solidFill>
                          <a:schemeClr val="tx1"/>
                        </a:solidFill>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mn-lt"/>
                        </a:rPr>
                        <a:t>Transfer</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548640">
                <a:tc>
                  <a:txBody>
                    <a:bodyPr/>
                    <a:lstStyle/>
                    <a:p>
                      <a:pPr marL="0" indent="85725" algn="l" fontAlgn="b">
                        <a:buFont typeface="+mj-lt"/>
                        <a:buNone/>
                      </a:pPr>
                      <a:r>
                        <a:rPr lang="en-GB" sz="1600" b="0" i="0" u="none" strike="noStrike" dirty="0" smtClean="0">
                          <a:solidFill>
                            <a:srgbClr val="000000"/>
                          </a:solidFill>
                          <a:effectLst/>
                          <a:latin typeface="+mn-lt"/>
                        </a:rPr>
                        <a:t>2. </a:t>
                      </a:r>
                      <a:r>
                        <a:rPr lang="en-ZA" sz="1600" kern="1200" dirty="0" smtClean="0">
                          <a:solidFill>
                            <a:schemeClr val="dk1"/>
                          </a:solidFill>
                          <a:effectLst/>
                          <a:latin typeface="+mn-lt"/>
                          <a:ea typeface="+mn-ea"/>
                          <a:cs typeface="+mn-cs"/>
                        </a:rPr>
                        <a:t>Director, Communications</a:t>
                      </a:r>
                      <a:endParaRPr lang="en-GB" sz="1600" b="0" i="0" u="none" strike="noStrike" dirty="0">
                        <a:solidFill>
                          <a:srgbClr val="000000"/>
                        </a:solidFill>
                        <a:effectLst/>
                        <a:latin typeface="+mn-lt"/>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600" dirty="0" smtClean="0">
                          <a:solidFill>
                            <a:schemeClr val="tx1"/>
                          </a:solidFill>
                          <a:latin typeface="+mn-lt"/>
                        </a:rPr>
                        <a:t>April 2018</a:t>
                      </a:r>
                      <a:endParaRPr lang="en-ZA" sz="1600" dirty="0">
                        <a:solidFill>
                          <a:schemeClr val="tx1"/>
                        </a:solidFill>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mn-lt"/>
                          <a:ea typeface="+mn-ea"/>
                          <a:cs typeface="+mn-cs"/>
                        </a:rPr>
                        <a:t>Contract Expiry</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548640">
                <a:tc>
                  <a:txBody>
                    <a:bodyPr/>
                    <a:lstStyle/>
                    <a:p>
                      <a:pPr marL="0" indent="85725" algn="l" fontAlgn="b">
                        <a:buFont typeface="+mj-lt"/>
                        <a:buNone/>
                      </a:pPr>
                      <a:r>
                        <a:rPr lang="en-GB" sz="1600" b="0" i="0" u="none" strike="noStrike" dirty="0" smtClean="0">
                          <a:solidFill>
                            <a:srgbClr val="000000"/>
                          </a:solidFill>
                          <a:effectLst/>
                          <a:latin typeface="+mn-lt"/>
                        </a:rPr>
                        <a:t>3. </a:t>
                      </a:r>
                      <a:r>
                        <a:rPr lang="en-ZA" sz="1600" kern="1200" dirty="0" smtClean="0">
                          <a:solidFill>
                            <a:schemeClr val="dk1"/>
                          </a:solidFill>
                          <a:effectLst/>
                          <a:latin typeface="+mn-lt"/>
                          <a:ea typeface="+mn-ea"/>
                          <a:cs typeface="+mn-cs"/>
                        </a:rPr>
                        <a:t>Researcher: Policy Implementation and Impact</a:t>
                      </a:r>
                      <a:endParaRPr lang="en-GB" sz="1600" b="0" i="0" u="none" strike="noStrike" dirty="0">
                        <a:solidFill>
                          <a:srgbClr val="000000"/>
                        </a:solidFill>
                        <a:effectLst/>
                        <a:latin typeface="+mn-lt"/>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600" dirty="0" smtClean="0">
                          <a:solidFill>
                            <a:schemeClr val="tx1"/>
                          </a:solidFill>
                          <a:latin typeface="+mn-lt"/>
                        </a:rPr>
                        <a:t>May 2018</a:t>
                      </a:r>
                      <a:endParaRPr lang="en-ZA" sz="1600" dirty="0">
                        <a:solidFill>
                          <a:schemeClr val="tx1"/>
                        </a:solidFill>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smtClean="0">
                          <a:latin typeface="+mn-lt"/>
                        </a:rPr>
                        <a:t>Resignation</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548640">
                <a:tc>
                  <a:txBody>
                    <a:bodyPr/>
                    <a:lstStyle/>
                    <a:p>
                      <a:pPr marL="0" indent="85725" algn="l" fontAlgn="ctr">
                        <a:buFont typeface="+mj-lt"/>
                        <a:buNone/>
                      </a:pPr>
                      <a:r>
                        <a:rPr lang="en-GB" sz="1600" b="0" i="0" u="none" strike="noStrike" dirty="0" smtClean="0">
                          <a:solidFill>
                            <a:srgbClr val="000000"/>
                          </a:solidFill>
                          <a:effectLst/>
                          <a:latin typeface="+mn-lt"/>
                        </a:rPr>
                        <a:t>4. </a:t>
                      </a:r>
                      <a:r>
                        <a:rPr lang="en-ZA" sz="1600" kern="1200" dirty="0" smtClean="0">
                          <a:solidFill>
                            <a:schemeClr val="dk1"/>
                          </a:solidFill>
                          <a:effectLst/>
                          <a:latin typeface="+mn-lt"/>
                          <a:ea typeface="+mn-ea"/>
                          <a:cs typeface="+mn-cs"/>
                        </a:rPr>
                        <a:t>Personal Assistant, Branch: STEE</a:t>
                      </a:r>
                      <a:endParaRPr lang="en-GB" sz="1600" b="0" i="0" u="none" strike="noStrike" dirty="0">
                        <a:solidFill>
                          <a:srgbClr val="000000"/>
                        </a:solidFill>
                        <a:effectLst/>
                        <a:latin typeface="+mn-lt"/>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600" dirty="0" smtClean="0">
                          <a:solidFill>
                            <a:schemeClr val="tx1"/>
                          </a:solidFill>
                          <a:latin typeface="+mn-lt"/>
                        </a:rPr>
                        <a:t>May 2018</a:t>
                      </a:r>
                      <a:endParaRPr lang="en-ZA" sz="1600" dirty="0">
                        <a:solidFill>
                          <a:schemeClr val="tx1"/>
                        </a:solidFill>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smtClean="0">
                          <a:latin typeface="+mn-lt"/>
                        </a:rPr>
                        <a:t>Resignation</a:t>
                      </a:r>
                      <a:endParaRPr kumimoji="0" lang="en-ZA" sz="1600" b="0" i="0" u="none" strike="noStrike" kern="1200" cap="none" spc="0" normalizeH="0" baseline="0" noProof="0" dirty="0" smtClean="0">
                        <a:ln>
                          <a:noFill/>
                        </a:ln>
                        <a:solidFill>
                          <a:prstClr val="black"/>
                        </a:solidFill>
                        <a:effectLst/>
                        <a:uLnTx/>
                        <a:uFillTx/>
                        <a:latin typeface="+mn-lt"/>
                        <a:ea typeface="+mn-ea"/>
                        <a:cs typeface="+mn-cs"/>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xmlns="" val="42679681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116632"/>
            <a:ext cx="8346927" cy="576064"/>
          </a:xfrm>
          <a:solidFill>
            <a:srgbClr val="00B050"/>
          </a:solidFill>
        </p:spPr>
        <p:txBody>
          <a:bodyPr>
            <a:normAutofit/>
          </a:bodyPr>
          <a:lstStyle/>
          <a:p>
            <a:pPr lvl="0"/>
            <a:r>
              <a:rPr lang="en-US" sz="3000" b="1" dirty="0">
                <a:solidFill>
                  <a:prstClr val="black"/>
                </a:solidFill>
              </a:rPr>
              <a:t>STATUS OF LABOUR </a:t>
            </a:r>
            <a:r>
              <a:rPr lang="en-US" sz="3000" b="1" dirty="0" smtClean="0">
                <a:solidFill>
                  <a:prstClr val="black"/>
                </a:solidFill>
              </a:rPr>
              <a:t>MATTERS: </a:t>
            </a:r>
            <a:r>
              <a:rPr lang="en-US" sz="3000" b="1" dirty="0" smtClean="0"/>
              <a:t>Q1 </a:t>
            </a:r>
            <a:r>
              <a:rPr lang="en-US" sz="3000" b="1" dirty="0"/>
              <a:t>2018/19</a:t>
            </a:r>
            <a:endParaRPr lang="en-ZA" sz="30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solidFill>
                  <a:prstClr val="black">
                    <a:tint val="75000"/>
                  </a:prstClr>
                </a:solidFill>
              </a:rPr>
              <a:pPr/>
              <a:t>48</a:t>
            </a:fld>
            <a:endParaRPr lang="en-ZA" dirty="0">
              <a:solidFill>
                <a:prstClr val="black">
                  <a:tint val="75000"/>
                </a:prst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760762490"/>
              </p:ext>
            </p:extLst>
          </p:nvPr>
        </p:nvGraphicFramePr>
        <p:xfrm>
          <a:off x="272480" y="1243816"/>
          <a:ext cx="8346927" cy="3964050"/>
        </p:xfrm>
        <a:graphic>
          <a:graphicData uri="http://schemas.openxmlformats.org/drawingml/2006/table">
            <a:tbl>
              <a:tblPr firstRow="1" bandRow="1">
                <a:tableStyleId>{5C22544A-7EE6-4342-B048-85BDC9FD1C3A}</a:tableStyleId>
              </a:tblPr>
              <a:tblGrid>
                <a:gridCol w="6443242">
                  <a:extLst>
                    <a:ext uri="{9D8B030D-6E8A-4147-A177-3AD203B41FA5}">
                      <a16:colId xmlns="" xmlns:a16="http://schemas.microsoft.com/office/drawing/2014/main" val="20000"/>
                    </a:ext>
                  </a:extLst>
                </a:gridCol>
                <a:gridCol w="1903685">
                  <a:extLst>
                    <a:ext uri="{9D8B030D-6E8A-4147-A177-3AD203B41FA5}">
                      <a16:colId xmlns="" xmlns:a16="http://schemas.microsoft.com/office/drawing/2014/main" val="20001"/>
                    </a:ext>
                  </a:extLst>
                </a:gridCol>
              </a:tblGrid>
              <a:tr h="396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dirty="0" smtClean="0">
                          <a:solidFill>
                            <a:schemeClr val="tx1"/>
                          </a:solidFill>
                          <a:latin typeface="+mn-lt"/>
                        </a:rPr>
                        <a:t>Disciplinary hearings finalised</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600" b="0" dirty="0" smtClean="0">
                          <a:solidFill>
                            <a:schemeClr val="tx1"/>
                          </a:solidFill>
                          <a:latin typeface="+mn-lt"/>
                        </a:rPr>
                        <a:t>1</a:t>
                      </a:r>
                      <a:endParaRPr lang="en-ZA" sz="1600" b="0" dirty="0">
                        <a:solidFill>
                          <a:schemeClr val="tx1"/>
                        </a:solidFill>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dirty="0" smtClean="0">
                          <a:solidFill>
                            <a:schemeClr val="tx1"/>
                          </a:solidFill>
                          <a:latin typeface="+mn-lt"/>
                        </a:rPr>
                        <a:t>Disciplinary hearings in process</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600" b="0" dirty="0" smtClean="0">
                          <a:solidFill>
                            <a:schemeClr val="tx1"/>
                          </a:solidFill>
                          <a:latin typeface="+mn-lt"/>
                        </a:rPr>
                        <a:t>3</a:t>
                      </a:r>
                      <a:endParaRPr lang="en-ZA" sz="1600" b="0" dirty="0">
                        <a:solidFill>
                          <a:schemeClr val="tx1"/>
                        </a:solidFill>
                        <a:latin typeface="+mn-lt"/>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96405">
                <a:tc>
                  <a:txBody>
                    <a:bodyPr/>
                    <a:lstStyle/>
                    <a:p>
                      <a:pPr>
                        <a:spcBef>
                          <a:spcPts val="1200"/>
                        </a:spcBef>
                        <a:spcAft>
                          <a:spcPts val="0"/>
                        </a:spcAft>
                      </a:pPr>
                      <a:r>
                        <a:rPr lang="en-GB" sz="1600" b="0" dirty="0">
                          <a:effectLst/>
                          <a:latin typeface="+mn-lt"/>
                          <a:ea typeface="Times New Roman"/>
                        </a:rPr>
                        <a:t>Number of grievances resolved</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b="0" dirty="0" smtClean="0">
                          <a:effectLst/>
                          <a:latin typeface="+mn-lt"/>
                          <a:ea typeface="Calibri"/>
                          <a:cs typeface="Times New Roman"/>
                        </a:rPr>
                        <a:t>-</a:t>
                      </a:r>
                      <a:endParaRPr lang="en-GB" sz="1600" b="0" dirty="0">
                        <a:effectLst/>
                        <a:latin typeface="+mn-lt"/>
                        <a:ea typeface="Calibri"/>
                        <a:cs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96405">
                <a:tc>
                  <a:txBody>
                    <a:bodyPr/>
                    <a:lstStyle/>
                    <a:p>
                      <a:pPr>
                        <a:lnSpc>
                          <a:spcPct val="115000"/>
                        </a:lnSpc>
                        <a:spcAft>
                          <a:spcPts val="0"/>
                        </a:spcAft>
                      </a:pPr>
                      <a:r>
                        <a:rPr lang="en-GB" sz="1600" b="0" dirty="0">
                          <a:effectLst/>
                          <a:latin typeface="+mn-lt"/>
                          <a:ea typeface="Calibri"/>
                          <a:cs typeface="Times New Roman"/>
                        </a:rPr>
                        <a:t>Number of grievances not resolved</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b="0" dirty="0">
                          <a:effectLst/>
                          <a:latin typeface="+mn-lt"/>
                          <a:ea typeface="Calibri"/>
                          <a:cs typeface="Times New Roman"/>
                        </a:rPr>
                        <a:t>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96405">
                <a:tc>
                  <a:txBody>
                    <a:bodyPr/>
                    <a:lstStyle/>
                    <a:p>
                      <a:pPr>
                        <a:spcBef>
                          <a:spcPts val="1200"/>
                        </a:spcBef>
                        <a:spcAft>
                          <a:spcPts val="0"/>
                        </a:spcAft>
                      </a:pPr>
                      <a:r>
                        <a:rPr lang="en-GB" sz="1600" b="0" dirty="0">
                          <a:effectLst/>
                          <a:latin typeface="+mn-lt"/>
                          <a:ea typeface="Times New Roman"/>
                        </a:rPr>
                        <a:t>Number of disputes registered</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b="0" dirty="0">
                          <a:effectLst/>
                          <a:latin typeface="+mn-lt"/>
                          <a:ea typeface="Calibri"/>
                          <a:cs typeface="Times New Roman"/>
                        </a:rPr>
                        <a:t>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96405">
                <a:tc>
                  <a:txBody>
                    <a:bodyPr/>
                    <a:lstStyle/>
                    <a:p>
                      <a:pPr>
                        <a:lnSpc>
                          <a:spcPct val="115000"/>
                        </a:lnSpc>
                        <a:spcAft>
                          <a:spcPts val="0"/>
                        </a:spcAft>
                      </a:pPr>
                      <a:r>
                        <a:rPr lang="en-GB" sz="1600" b="0" dirty="0">
                          <a:effectLst/>
                          <a:latin typeface="+mn-lt"/>
                          <a:ea typeface="Calibri"/>
                          <a:cs typeface="Times New Roman"/>
                        </a:rPr>
                        <a:t>Number of disputes dismissed</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b="0" dirty="0" smtClean="0">
                          <a:effectLst/>
                          <a:latin typeface="+mn-lt"/>
                          <a:ea typeface="Calibri"/>
                          <a:cs typeface="Times New Roman"/>
                        </a:rPr>
                        <a:t>-</a:t>
                      </a:r>
                      <a:endParaRPr lang="en-GB" sz="1600" b="0" dirty="0">
                        <a:effectLst/>
                        <a:latin typeface="+mn-lt"/>
                        <a:ea typeface="Calibri"/>
                        <a:cs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96405">
                <a:tc>
                  <a:txBody>
                    <a:bodyPr/>
                    <a:lstStyle/>
                    <a:p>
                      <a:pPr>
                        <a:spcBef>
                          <a:spcPts val="1200"/>
                        </a:spcBef>
                        <a:spcAft>
                          <a:spcPts val="0"/>
                        </a:spcAft>
                      </a:pPr>
                      <a:r>
                        <a:rPr lang="en-GB" sz="1600" b="0" dirty="0">
                          <a:effectLst/>
                          <a:latin typeface="+mn-lt"/>
                          <a:ea typeface="Times New Roman"/>
                        </a:rPr>
                        <a:t>Number of people suspended</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b="0" dirty="0" smtClean="0">
                          <a:effectLst/>
                          <a:latin typeface="+mn-lt"/>
                          <a:ea typeface="Calibri"/>
                          <a:cs typeface="Times New Roman"/>
                        </a:rPr>
                        <a:t>3</a:t>
                      </a:r>
                      <a:endParaRPr lang="en-GB" sz="1600" b="0" dirty="0">
                        <a:effectLst/>
                        <a:latin typeface="+mn-lt"/>
                        <a:ea typeface="Calibri"/>
                        <a:cs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396405">
                <a:tc>
                  <a:txBody>
                    <a:bodyPr/>
                    <a:lstStyle/>
                    <a:p>
                      <a:pPr>
                        <a:lnSpc>
                          <a:spcPct val="115000"/>
                        </a:lnSpc>
                        <a:spcAft>
                          <a:spcPts val="0"/>
                        </a:spcAft>
                      </a:pPr>
                      <a:r>
                        <a:rPr lang="en-GB" sz="1600" b="0" dirty="0">
                          <a:effectLst/>
                          <a:latin typeface="+mn-lt"/>
                          <a:ea typeface="Calibri"/>
                          <a:cs typeface="Times New Roman"/>
                        </a:rPr>
                        <a:t>Number of people whose suspension exceeded 30 days</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b="0" dirty="0">
                          <a:effectLst/>
                          <a:latin typeface="+mn-lt"/>
                          <a:ea typeface="Calibri"/>
                          <a:cs typeface="Times New Roman"/>
                        </a:rPr>
                        <a:t>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396405">
                <a:tc>
                  <a:txBody>
                    <a:bodyPr/>
                    <a:lstStyle/>
                    <a:p>
                      <a:pPr>
                        <a:lnSpc>
                          <a:spcPct val="115000"/>
                        </a:lnSpc>
                        <a:spcAft>
                          <a:spcPts val="0"/>
                        </a:spcAft>
                      </a:pPr>
                      <a:r>
                        <a:rPr lang="en-GB" sz="1600" b="0" dirty="0">
                          <a:effectLst/>
                          <a:latin typeface="+mn-lt"/>
                          <a:ea typeface="Calibri"/>
                          <a:cs typeface="Times New Roman"/>
                        </a:rPr>
                        <a:t>Average number of days suspended</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b="0" dirty="0" smtClean="0">
                          <a:effectLst/>
                          <a:latin typeface="+mn-lt"/>
                          <a:ea typeface="Calibri"/>
                          <a:cs typeface="Times New Roman"/>
                        </a:rPr>
                        <a:t>90</a:t>
                      </a:r>
                      <a:endParaRPr lang="en-GB" sz="1600" b="0" dirty="0">
                        <a:effectLst/>
                        <a:latin typeface="+mn-lt"/>
                        <a:ea typeface="Calibri"/>
                        <a:cs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396405">
                <a:tc>
                  <a:txBody>
                    <a:bodyPr/>
                    <a:lstStyle/>
                    <a:p>
                      <a:pPr>
                        <a:lnSpc>
                          <a:spcPct val="115000"/>
                        </a:lnSpc>
                        <a:spcAft>
                          <a:spcPts val="0"/>
                        </a:spcAft>
                      </a:pPr>
                      <a:r>
                        <a:rPr lang="en-GB" sz="1600" b="0" dirty="0">
                          <a:effectLst/>
                          <a:latin typeface="+mn-lt"/>
                          <a:ea typeface="Calibri"/>
                          <a:cs typeface="Times New Roman"/>
                        </a:rPr>
                        <a:t>Cost (R’000) of suspension</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b="0" dirty="0" smtClean="0">
                          <a:effectLst/>
                          <a:latin typeface="+mn-lt"/>
                          <a:ea typeface="Calibri"/>
                          <a:cs typeface="Times New Roman"/>
                        </a:rPr>
                        <a:t>1,147</a:t>
                      </a:r>
                      <a:endParaRPr lang="en-GB" sz="1600" b="0" dirty="0">
                        <a:effectLst/>
                        <a:latin typeface="+mn-lt"/>
                        <a:ea typeface="Calibri"/>
                        <a:cs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xmlns="" val="7858428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116632"/>
            <a:ext cx="8346927" cy="576064"/>
          </a:xfrm>
          <a:solidFill>
            <a:srgbClr val="00B050"/>
          </a:solidFill>
        </p:spPr>
        <p:txBody>
          <a:bodyPr>
            <a:normAutofit fontScale="90000"/>
          </a:bodyPr>
          <a:lstStyle/>
          <a:p>
            <a:r>
              <a:rPr lang="en-US" sz="3200" b="1" dirty="0" smtClean="0"/>
              <a:t>ACHIEVEMENTS AND </a:t>
            </a:r>
            <a:r>
              <a:rPr lang="en-US" sz="3200" b="1" dirty="0"/>
              <a:t>CHALLENGES: Q1 2018/19</a:t>
            </a:r>
            <a:endParaRPr lang="en-ZA" sz="3200" b="1" dirty="0">
              <a:solidFill>
                <a:srgbClr val="004C00"/>
              </a:solidFill>
            </a:endParaRPr>
          </a:p>
        </p:txBody>
      </p:sp>
      <p:sp>
        <p:nvSpPr>
          <p:cNvPr id="3" name="Content Placeholder 2"/>
          <p:cNvSpPr>
            <a:spLocks noGrp="1"/>
          </p:cNvSpPr>
          <p:nvPr>
            <p:ph idx="1"/>
          </p:nvPr>
        </p:nvSpPr>
        <p:spPr>
          <a:xfrm>
            <a:off x="350490" y="1268760"/>
            <a:ext cx="8945910" cy="4464496"/>
          </a:xfrm>
        </p:spPr>
        <p:txBody>
          <a:bodyPr>
            <a:noAutofit/>
          </a:bodyPr>
          <a:lstStyle/>
          <a:p>
            <a:pPr marL="0" indent="0">
              <a:buNone/>
            </a:pPr>
            <a:endParaRPr lang="en-US" sz="1000" dirty="0" smtClean="0"/>
          </a:p>
          <a:p>
            <a:r>
              <a:rPr lang="en-US" sz="1800" dirty="0" smtClean="0"/>
              <a:t>Overall vacancy rate at 7.5% due to availability of additional funding for new FY: well below performance target of 10%. </a:t>
            </a:r>
            <a:endParaRPr lang="en-US" sz="1800" dirty="0"/>
          </a:p>
          <a:p>
            <a:endParaRPr lang="en-US" sz="1800" dirty="0" smtClean="0"/>
          </a:p>
          <a:p>
            <a:r>
              <a:rPr lang="en-GB" sz="1800" dirty="0" smtClean="0"/>
              <a:t>21.3% </a:t>
            </a:r>
            <a:r>
              <a:rPr lang="en-GB" sz="1800" dirty="0"/>
              <a:t>of </a:t>
            </a:r>
            <a:r>
              <a:rPr lang="en-GB" sz="1800" dirty="0" smtClean="0"/>
              <a:t>Compensation of Employees budget spent; excludes annual </a:t>
            </a:r>
            <a:r>
              <a:rPr lang="en-GB" sz="1800" dirty="0"/>
              <a:t>2018 Cost </a:t>
            </a:r>
            <a:r>
              <a:rPr lang="en-GB" sz="1800" dirty="0" smtClean="0"/>
              <a:t>of Living Adjustment.</a:t>
            </a:r>
            <a:endParaRPr lang="en-US" sz="1800" dirty="0" smtClean="0"/>
          </a:p>
          <a:p>
            <a:endParaRPr lang="en-US" sz="1800" dirty="0" smtClean="0"/>
          </a:p>
          <a:p>
            <a:r>
              <a:rPr lang="en-US" sz="1800" dirty="0" smtClean="0"/>
              <a:t>Outstanding SMS </a:t>
            </a:r>
            <a:r>
              <a:rPr lang="en-GB" sz="1800" dirty="0"/>
              <a:t>Performance Agreements </a:t>
            </a:r>
            <a:r>
              <a:rPr lang="en-GB" sz="1800" dirty="0" smtClean="0"/>
              <a:t>partly attributed to members on suspension and late appointments in Ministry; 7 members submitted after due date.</a:t>
            </a:r>
            <a:endParaRPr lang="en-US" sz="1800" dirty="0"/>
          </a:p>
          <a:p>
            <a:endParaRPr lang="en-ZA" sz="1800" dirty="0" smtClean="0"/>
          </a:p>
          <a:p>
            <a:r>
              <a:rPr lang="en-ZA" sz="1800" dirty="0" smtClean="0"/>
              <a:t>3 members on suspension: hearing/investigations in process.</a:t>
            </a:r>
          </a:p>
          <a:p>
            <a:endParaRPr lang="en-ZA" sz="1800" dirty="0"/>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49</a:t>
            </a:fld>
            <a:endParaRPr lang="en-ZA" dirty="0">
              <a:solidFill>
                <a:prstClr val="black">
                  <a:tint val="75000"/>
                </a:prstClr>
              </a:solidFill>
            </a:endParaRPr>
          </a:p>
        </p:txBody>
      </p:sp>
    </p:spTree>
    <p:extLst>
      <p:ext uri="{BB962C8B-B14F-4D97-AF65-F5344CB8AC3E}">
        <p14:creationId xmlns:p14="http://schemas.microsoft.com/office/powerpoint/2010/main" xmlns="" val="657960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5</a:t>
            </a:fld>
            <a:endParaRPr lang="en-ZA" dirty="0">
              <a:solidFill>
                <a:prstClr val="black">
                  <a:tint val="75000"/>
                </a:prstClr>
              </a:solidFill>
            </a:endParaRPr>
          </a:p>
        </p:txBody>
      </p:sp>
      <p:sp>
        <p:nvSpPr>
          <p:cNvPr id="6" name="Title 1"/>
          <p:cNvSpPr txBox="1">
            <a:spLocks/>
          </p:cNvSpPr>
          <p:nvPr/>
        </p:nvSpPr>
        <p:spPr>
          <a:xfrm>
            <a:off x="5" y="149632"/>
            <a:ext cx="9384066" cy="64839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ZA" sz="3600" b="1" kern="0" dirty="0" smtClean="0">
                <a:solidFill>
                  <a:srgbClr val="006600"/>
                </a:solidFill>
              </a:rPr>
              <a:t/>
            </a:r>
            <a:br>
              <a:rPr lang="en-ZA" sz="3600" b="1" kern="0" dirty="0" smtClean="0">
                <a:solidFill>
                  <a:srgbClr val="006600"/>
                </a:solidFill>
              </a:rPr>
            </a:br>
            <a:r>
              <a:rPr lang="en-ZA" sz="2800" b="1" kern="0" dirty="0" smtClean="0"/>
              <a:t>PART A: ORGANISATION PERFORMANCE ENVIRONMENT </a:t>
            </a:r>
            <a:r>
              <a:rPr lang="en-ZA" sz="3600" b="1" kern="0" dirty="0">
                <a:solidFill>
                  <a:prstClr val="black"/>
                </a:solidFill>
              </a:rPr>
              <a:t/>
            </a:r>
            <a:br>
              <a:rPr lang="en-ZA" sz="3600" b="1" kern="0" dirty="0">
                <a:solidFill>
                  <a:prstClr val="black"/>
                </a:solidFill>
              </a:rPr>
            </a:br>
            <a:endParaRPr lang="en-ZA" sz="3600" kern="0" dirty="0">
              <a:solidFill>
                <a:prstClr val="black"/>
              </a:solidFill>
              <a:latin typeface="Arial" pitchFamily="34" charset="0"/>
              <a:cs typeface="Arial" pitchFamily="34" charset="0"/>
            </a:endParaRPr>
          </a:p>
        </p:txBody>
      </p:sp>
      <p:sp>
        <p:nvSpPr>
          <p:cNvPr id="8" name="Content Placeholder 7"/>
          <p:cNvSpPr>
            <a:spLocks noGrp="1"/>
          </p:cNvSpPr>
          <p:nvPr>
            <p:ph idx="1"/>
          </p:nvPr>
        </p:nvSpPr>
        <p:spPr>
          <a:xfrm>
            <a:off x="430312" y="881744"/>
            <a:ext cx="8801391" cy="5105401"/>
          </a:xfrm>
        </p:spPr>
        <p:txBody>
          <a:bodyPr>
            <a:noAutofit/>
          </a:bodyPr>
          <a:lstStyle/>
          <a:p>
            <a:pPr lvl="0"/>
            <a:r>
              <a:rPr lang="en-ZA" sz="2000" dirty="0">
                <a:solidFill>
                  <a:prstClr val="black"/>
                </a:solidFill>
              </a:rPr>
              <a:t>2018/19 baseline </a:t>
            </a:r>
            <a:r>
              <a:rPr lang="en-ZA" sz="2000" dirty="0" smtClean="0">
                <a:solidFill>
                  <a:prstClr val="black"/>
                </a:solidFill>
              </a:rPr>
              <a:t>compensation of employees </a:t>
            </a:r>
            <a:r>
              <a:rPr lang="en-ZA" sz="2000" dirty="0">
                <a:solidFill>
                  <a:prstClr val="black"/>
                </a:solidFill>
              </a:rPr>
              <a:t>allocation only sufficient to fund 120 posts </a:t>
            </a:r>
            <a:r>
              <a:rPr lang="en-ZA" sz="2000" dirty="0" smtClean="0">
                <a:solidFill>
                  <a:prstClr val="black"/>
                </a:solidFill>
              </a:rPr>
              <a:t>which </a:t>
            </a:r>
            <a:r>
              <a:rPr lang="en-ZA" sz="2000" dirty="0">
                <a:solidFill>
                  <a:prstClr val="black"/>
                </a:solidFill>
              </a:rPr>
              <a:t>includes 10 additional posts for which an increased allocation was made to build capacity in the core programmes.</a:t>
            </a:r>
          </a:p>
          <a:p>
            <a:pPr lvl="0"/>
            <a:r>
              <a:rPr lang="en-GB" sz="2000" dirty="0">
                <a:solidFill>
                  <a:prstClr val="black"/>
                </a:solidFill>
              </a:rPr>
              <a:t>No additional funds are available for further capacity growth in the Department.</a:t>
            </a:r>
          </a:p>
          <a:p>
            <a:pPr lvl="0"/>
            <a:r>
              <a:rPr lang="en-GB" sz="2000" dirty="0">
                <a:solidFill>
                  <a:prstClr val="black"/>
                </a:solidFill>
              </a:rPr>
              <a:t>Public service compliance burden necessitates much greater allocation of posts to Administration at the expense of core services. Regardless of its </a:t>
            </a:r>
            <a:r>
              <a:rPr lang="en-GB" sz="2000" dirty="0" smtClean="0">
                <a:solidFill>
                  <a:prstClr val="black"/>
                </a:solidFill>
              </a:rPr>
              <a:t>micro-size</a:t>
            </a:r>
            <a:r>
              <a:rPr lang="en-GB" sz="2000" dirty="0">
                <a:solidFill>
                  <a:prstClr val="black"/>
                </a:solidFill>
              </a:rPr>
              <a:t>, the DoW has the same governance requirements as every other department, resulting in an unequal distribution of resources between  administrative and core programmes.</a:t>
            </a:r>
          </a:p>
          <a:p>
            <a:pPr lvl="0"/>
            <a:r>
              <a:rPr lang="en-GB" sz="2000" dirty="0">
                <a:solidFill>
                  <a:prstClr val="black"/>
                </a:solidFill>
              </a:rPr>
              <a:t>Chronic under-resourcing of the Department over successive budget cycles has resulted in an under-capacitated, over-burdened workforce and unsatisfactory organisational arrangement of scarce human resources.</a:t>
            </a:r>
          </a:p>
          <a:p>
            <a:pPr lvl="0"/>
            <a:r>
              <a:rPr lang="en-ZA" sz="2000" dirty="0">
                <a:solidFill>
                  <a:prstClr val="black"/>
                </a:solidFill>
              </a:rPr>
              <a:t>Inadequate baseline allocation has resulted in numerous mandated functions not being effectively </a:t>
            </a:r>
            <a:r>
              <a:rPr lang="en-ZA" sz="2000" dirty="0" smtClean="0">
                <a:solidFill>
                  <a:prstClr val="black"/>
                </a:solidFill>
              </a:rPr>
              <a:t>delivered due to a lack of technical capacity; as such the department will source that capacity as and when it is required.</a:t>
            </a:r>
            <a:endParaRPr lang="en-ZA" sz="1800" dirty="0" smtClean="0">
              <a:latin typeface="Arial" pitchFamily="34" charset="0"/>
              <a:cs typeface="Arial" pitchFamily="34" charset="0"/>
            </a:endParaRPr>
          </a:p>
        </p:txBody>
      </p:sp>
      <p:sp>
        <p:nvSpPr>
          <p:cNvPr id="2" name="Date Placeholder 1"/>
          <p:cNvSpPr>
            <a:spLocks noGrp="1"/>
          </p:cNvSpPr>
          <p:nvPr>
            <p:ph type="dt" sz="half" idx="10"/>
          </p:nvPr>
        </p:nvSpPr>
        <p:spPr/>
        <p:txBody>
          <a:bodyPr/>
          <a:lstStyle/>
          <a:p>
            <a:fld id="{F649E977-4433-4D9C-8165-E968C8933849}" type="datetime1">
              <a:rPr lang="en-ZA" smtClean="0">
                <a:solidFill>
                  <a:prstClr val="black">
                    <a:tint val="75000"/>
                  </a:prstClr>
                </a:solidFill>
              </a:rPr>
              <a:pPr/>
              <a:t>2018/08/22</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r>
              <a:rPr lang="en-ZA" dirty="0" smtClean="0">
                <a:solidFill>
                  <a:prstClr val="black">
                    <a:tint val="75000"/>
                  </a:prstClr>
                </a:solidFill>
              </a:rPr>
              <a:t>DRAFT - V4</a:t>
            </a:r>
            <a:endParaRPr lang="en-ZA" dirty="0">
              <a:solidFill>
                <a:prstClr val="black">
                  <a:tint val="75000"/>
                </a:prstClr>
              </a:solidFill>
            </a:endParaRPr>
          </a:p>
        </p:txBody>
      </p:sp>
    </p:spTree>
    <p:extLst>
      <p:ext uri="{BB962C8B-B14F-4D97-AF65-F5344CB8AC3E}">
        <p14:creationId xmlns:p14="http://schemas.microsoft.com/office/powerpoint/2010/main" xmlns="" val="23374154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50</a:t>
            </a:fld>
            <a:endParaRPr lang="en-ZA" dirty="0">
              <a:solidFill>
                <a:prstClr val="black">
                  <a:tint val="75000"/>
                </a:prstClr>
              </a:solidFill>
            </a:endParaRPr>
          </a:p>
        </p:txBody>
      </p:sp>
      <p:sp>
        <p:nvSpPr>
          <p:cNvPr id="7" name="Title 1"/>
          <p:cNvSpPr>
            <a:spLocks noGrp="1"/>
          </p:cNvSpPr>
          <p:nvPr>
            <p:ph type="title"/>
          </p:nvPr>
        </p:nvSpPr>
        <p:spPr>
          <a:xfrm>
            <a:off x="217714" y="116115"/>
            <a:ext cx="8661874" cy="714891"/>
          </a:xfrm>
          <a:prstGeom prst="rect">
            <a:avLst/>
          </a:prstGeom>
          <a:solidFill>
            <a:srgbClr val="00B050"/>
          </a:solidFill>
        </p:spPr>
        <p:txBody>
          <a:bodyPr rtlCol="0">
            <a:normAutofit fontScale="90000"/>
          </a:bodyPr>
          <a:lstStyle/>
          <a:p>
            <a:pPr lvl="0">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US" sz="3100" b="1" kern="0" dirty="0" smtClean="0">
                <a:solidFill>
                  <a:sysClr val="windowText" lastClr="000000"/>
                </a:solidFill>
                <a:latin typeface="Arial" pitchFamily="34" charset="0"/>
                <a:cs typeface="Arial" pitchFamily="34" charset="0"/>
              </a:rPr>
              <a:t>PART E: FINANCIAL INFORMATION </a:t>
            </a:r>
            <a:r>
              <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00250" y="1470025"/>
            <a:ext cx="5913438" cy="3925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701227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51</a:t>
            </a:fld>
            <a:endParaRPr lang="en-ZA" dirty="0">
              <a:solidFill>
                <a:prstClr val="black">
                  <a:tint val="75000"/>
                </a:prstClr>
              </a:solidFill>
            </a:endParaRPr>
          </a:p>
        </p:txBody>
      </p:sp>
      <p:sp>
        <p:nvSpPr>
          <p:cNvPr id="7" name="Title 1"/>
          <p:cNvSpPr>
            <a:spLocks noGrp="1"/>
          </p:cNvSpPr>
          <p:nvPr>
            <p:ph type="title"/>
          </p:nvPr>
        </p:nvSpPr>
        <p:spPr>
          <a:xfrm>
            <a:off x="217714" y="116115"/>
            <a:ext cx="8661874" cy="714891"/>
          </a:xfrm>
          <a:prstGeom prst="rect">
            <a:avLst/>
          </a:prstGeom>
          <a:solidFill>
            <a:srgbClr val="00B050"/>
          </a:solidFill>
        </p:spPr>
        <p:txBody>
          <a:bodyPr rtlCol="0">
            <a:normAutofit fontScale="90000"/>
          </a:bodyPr>
          <a:lstStyle/>
          <a:p>
            <a:pPr lvl="0">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1800" b="1" kern="0" dirty="0" smtClean="0">
                <a:solidFill>
                  <a:sysClr val="windowText" lastClr="000000"/>
                </a:solidFill>
              </a:rPr>
              <a:t/>
            </a:r>
            <a:br>
              <a:rPr lang="en-ZA" sz="1800" b="1" kern="0" dirty="0" smtClean="0">
                <a:solidFill>
                  <a:sysClr val="windowText" lastClr="000000"/>
                </a:solidFill>
              </a:rPr>
            </a:br>
            <a:r>
              <a:rPr lang="en-ZA" sz="1800" b="1" kern="0" dirty="0" smtClean="0">
                <a:solidFill>
                  <a:sysClr val="windowText" lastClr="000000"/>
                </a:solidFill>
              </a:rPr>
              <a:t/>
            </a:r>
            <a:br>
              <a:rPr lang="en-ZA" sz="1800" b="1" kern="0" dirty="0" smtClean="0">
                <a:solidFill>
                  <a:sysClr val="windowText" lastClr="000000"/>
                </a:solidFill>
              </a:rPr>
            </a:br>
            <a:r>
              <a:rPr lang="en-ZA" sz="2200" b="1" kern="0" dirty="0" smtClean="0">
                <a:solidFill>
                  <a:sysClr val="windowText" lastClr="000000"/>
                </a:solidFill>
                <a:latin typeface="Arial" pitchFamily="34" charset="0"/>
                <a:cs typeface="Arial" pitchFamily="34" charset="0"/>
              </a:rPr>
              <a:t>FINANCIAL OVERVIEW AS AT 30 JUNE 2018 - ECONOMIC CLASSIFICATION</a:t>
            </a:r>
            <a:r>
              <a:rPr lang="en-ZA" sz="1800" b="1" kern="0" dirty="0" smtClean="0">
                <a:solidFill>
                  <a:sysClr val="windowText" lastClr="000000"/>
                </a:solidFill>
              </a:rPr>
              <a:t/>
            </a:r>
            <a:br>
              <a:rPr lang="en-ZA" sz="1800" b="1" kern="0" dirty="0" smtClean="0">
                <a:solidFill>
                  <a:sysClr val="windowText" lastClr="000000"/>
                </a:solidFill>
              </a:rPr>
            </a:br>
            <a:r>
              <a:rPr lang="en-ZA" sz="3600" b="1" dirty="0" smtClean="0">
                <a:latin typeface="Arial" pitchFamily="34" charset="0"/>
                <a:cs typeface="Arial" pitchFamily="34" charset="0"/>
              </a:rPr>
              <a:t/>
            </a:r>
            <a:br>
              <a:rPr lang="en-ZA" sz="3600" b="1" dirty="0" smtClean="0">
                <a:latin typeface="Arial" pitchFamily="34" charset="0"/>
                <a:cs typeface="Arial" pitchFamily="34" charset="0"/>
              </a:rPr>
            </a:br>
            <a:endPar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 name="Rectangle 2"/>
          <p:cNvSpPr/>
          <p:nvPr/>
        </p:nvSpPr>
        <p:spPr>
          <a:xfrm>
            <a:off x="243069" y="879680"/>
            <a:ext cx="8715736" cy="646331"/>
          </a:xfrm>
          <a:prstGeom prst="rect">
            <a:avLst/>
          </a:prstGeom>
        </p:spPr>
        <p:txBody>
          <a:bodyPr wrap="square">
            <a:spAutoFit/>
          </a:bodyPr>
          <a:lstStyle/>
          <a:p>
            <a:endParaRPr lang="en-ZA" dirty="0">
              <a:solidFill>
                <a:prstClr val="black"/>
              </a:solidFill>
            </a:endParaRPr>
          </a:p>
          <a:p>
            <a:endParaRPr lang="en-ZA" dirty="0">
              <a:solidFill>
                <a:prstClr val="black"/>
              </a:solidFill>
            </a:endParaRPr>
          </a:p>
        </p:txBody>
      </p:sp>
      <p:sp>
        <p:nvSpPr>
          <p:cNvPr id="6" name="Rectangle 1"/>
          <p:cNvSpPr>
            <a:spLocks noChangeArrowheads="1"/>
          </p:cNvSpPr>
          <p:nvPr/>
        </p:nvSpPr>
        <p:spPr bwMode="auto">
          <a:xfrm>
            <a:off x="1935189" y="223468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470046057"/>
              </p:ext>
            </p:extLst>
          </p:nvPr>
        </p:nvGraphicFramePr>
        <p:xfrm>
          <a:off x="334098" y="1228727"/>
          <a:ext cx="8624707" cy="3400424"/>
        </p:xfrm>
        <a:graphic>
          <a:graphicData uri="http://schemas.openxmlformats.org/drawingml/2006/table">
            <a:tbl>
              <a:tblPr firstRow="1" bandRow="1">
                <a:tableStyleId>{5C22544A-7EE6-4342-B048-85BDC9FD1C3A}</a:tableStyleId>
              </a:tblPr>
              <a:tblGrid>
                <a:gridCol w="2366781"/>
                <a:gridCol w="1619250"/>
                <a:gridCol w="1600200"/>
                <a:gridCol w="1562100"/>
                <a:gridCol w="1476376"/>
              </a:tblGrid>
              <a:tr h="596862">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a:ea typeface="Calibri"/>
                          <a:cs typeface="Arial"/>
                        </a:rPr>
                        <a:t>Economic Classification</a:t>
                      </a:r>
                    </a:p>
                    <a:p>
                      <a:endParaRPr lang="en-ZA" dirty="0"/>
                    </a:p>
                  </a:txBody>
                  <a:tcPr anchor="ctr">
                    <a:lnB w="12700" cap="flat" cmpd="sng" algn="ctr">
                      <a:solidFill>
                        <a:schemeClr val="tx1"/>
                      </a:solidFill>
                      <a:prstDash val="solid"/>
                      <a:round/>
                      <a:headEnd type="none" w="med" len="med"/>
                      <a:tailEnd type="none" w="med" len="med"/>
                    </a:lnB>
                    <a:solidFill>
                      <a:srgbClr val="00B050"/>
                    </a:solidFill>
                  </a:tcPr>
                </a:tc>
                <a:tc>
                  <a:txBody>
                    <a:bodyPr/>
                    <a:lstStyle/>
                    <a:p>
                      <a:pPr algn="ctr">
                        <a:spcAft>
                          <a:spcPts val="0"/>
                        </a:spcAft>
                      </a:pPr>
                      <a:r>
                        <a:rPr lang="en-ZA" sz="1200" b="1" kern="1200" dirty="0" smtClean="0">
                          <a:solidFill>
                            <a:schemeClr val="tx1"/>
                          </a:solidFill>
                          <a:effectLst/>
                          <a:latin typeface="Arial"/>
                          <a:ea typeface="Calibri"/>
                          <a:cs typeface="Arial"/>
                        </a:rPr>
                        <a:t>Appropriation</a:t>
                      </a:r>
                      <a:endParaRPr lang="en-ZA" sz="1200" b="1" kern="1200" dirty="0">
                        <a:solidFill>
                          <a:schemeClr val="tx1"/>
                        </a:solidFill>
                        <a:effectLst/>
                        <a:latin typeface="Arial"/>
                        <a:ea typeface="Calibri"/>
                        <a:cs typeface="Arial"/>
                      </a:endParaRPr>
                    </a:p>
                  </a:txBody>
                  <a:tcPr marL="68580" marR="68580" marT="0" marB="0" anchor="ctr">
                    <a:lnB w="12700" cap="flat" cmpd="sng" algn="ctr">
                      <a:solidFill>
                        <a:schemeClr val="tx1"/>
                      </a:solidFill>
                      <a:prstDash val="solid"/>
                      <a:round/>
                      <a:headEnd type="none" w="med" len="med"/>
                      <a:tailEnd type="none" w="med" len="med"/>
                    </a:lnB>
                    <a:solidFill>
                      <a:srgbClr val="00B050"/>
                    </a:solidFill>
                  </a:tcPr>
                </a:tc>
                <a:tc>
                  <a:txBody>
                    <a:bodyPr/>
                    <a:lstStyle/>
                    <a:p>
                      <a:pPr marL="0" marR="71755" algn="ctr" defTabSz="914400" rtl="0" eaLnBrk="1" latinLnBrk="0" hangingPunct="1">
                        <a:spcAft>
                          <a:spcPts val="0"/>
                        </a:spcAft>
                      </a:pPr>
                      <a:r>
                        <a:rPr lang="en-ZA" sz="1200" b="1" kern="1200" dirty="0" smtClean="0">
                          <a:solidFill>
                            <a:schemeClr val="tx1"/>
                          </a:solidFill>
                          <a:effectLst/>
                          <a:latin typeface="Arial"/>
                          <a:ea typeface="Calibri"/>
                          <a:cs typeface="Arial"/>
                        </a:rPr>
                        <a:t>Actual Expenditure</a:t>
                      </a:r>
                      <a:endParaRPr lang="en-ZA" sz="1200" b="1" kern="1200" dirty="0">
                        <a:solidFill>
                          <a:schemeClr val="tx1"/>
                        </a:solidFill>
                        <a:effectLst/>
                        <a:latin typeface="Arial"/>
                        <a:ea typeface="Calibri"/>
                        <a:cs typeface="Arial"/>
                      </a:endParaRPr>
                    </a:p>
                  </a:txBody>
                  <a:tcPr marL="68580" marR="68580" marT="0" marB="0" anchor="ctr">
                    <a:lnB w="12700" cap="flat" cmpd="sng" algn="ctr">
                      <a:solidFill>
                        <a:schemeClr val="tx1"/>
                      </a:solidFill>
                      <a:prstDash val="solid"/>
                      <a:round/>
                      <a:headEnd type="none" w="med" len="med"/>
                      <a:tailEnd type="none" w="med" len="med"/>
                    </a:lnB>
                    <a:solidFill>
                      <a:srgbClr val="00B050"/>
                    </a:solidFill>
                  </a:tcPr>
                </a:tc>
                <a:tc>
                  <a:txBody>
                    <a:bodyPr/>
                    <a:lstStyle/>
                    <a:p>
                      <a:pPr algn="ctr">
                        <a:spcAft>
                          <a:spcPts val="0"/>
                        </a:spcAft>
                      </a:pPr>
                      <a:r>
                        <a:rPr lang="en-ZA" sz="1200" b="1" dirty="0" smtClean="0">
                          <a:solidFill>
                            <a:schemeClr val="tx1"/>
                          </a:solidFill>
                          <a:effectLst/>
                          <a:latin typeface="Arial"/>
                          <a:ea typeface="Calibri"/>
                          <a:cs typeface="Arial"/>
                        </a:rPr>
                        <a:t>Available Budget</a:t>
                      </a:r>
                      <a:endParaRPr lang="en-ZA" sz="1200" b="1" dirty="0">
                        <a:solidFill>
                          <a:schemeClr val="tx1"/>
                        </a:solidFill>
                        <a:effectLst/>
                        <a:latin typeface="Arial"/>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solidFill>
                      <a:srgbClr val="00B050"/>
                    </a:solidFill>
                  </a:tcPr>
                </a:tc>
                <a:tc>
                  <a:txBody>
                    <a:bodyPr/>
                    <a:lstStyle/>
                    <a:p>
                      <a:pPr marL="71755" marR="71755" algn="ctr">
                        <a:spcAft>
                          <a:spcPts val="0"/>
                        </a:spcAft>
                      </a:pPr>
                      <a:r>
                        <a:rPr lang="en-ZA" sz="1200" b="1" dirty="0">
                          <a:solidFill>
                            <a:schemeClr val="tx1"/>
                          </a:solidFill>
                          <a:effectLst/>
                          <a:latin typeface="Arial"/>
                          <a:ea typeface="Calibri"/>
                          <a:cs typeface="Arial"/>
                        </a:rPr>
                        <a:t> </a:t>
                      </a:r>
                      <a:r>
                        <a:rPr lang="en-ZA" sz="1200" b="1" dirty="0" smtClean="0">
                          <a:solidFill>
                            <a:schemeClr val="tx1"/>
                          </a:solidFill>
                          <a:effectLst/>
                          <a:latin typeface="Arial"/>
                          <a:ea typeface="Calibri"/>
                          <a:cs typeface="Arial"/>
                        </a:rPr>
                        <a:t>Expenditure as  % of Budget</a:t>
                      </a:r>
                      <a:endParaRPr lang="en-ZA" sz="1200" b="1" dirty="0">
                        <a:solidFill>
                          <a:schemeClr val="tx1"/>
                        </a:solidFill>
                        <a:effectLst/>
                        <a:latin typeface="Arial"/>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solidFill>
                      <a:srgbClr val="00B050"/>
                    </a:solidFill>
                  </a:tcPr>
                </a:tc>
              </a:tr>
              <a:tr h="396668">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spcAft>
                          <a:spcPts val="0"/>
                        </a:spcAft>
                      </a:pPr>
                      <a:r>
                        <a:rPr lang="en-ZA" sz="1200" b="1" dirty="0">
                          <a:effectLst/>
                          <a:latin typeface="Arial"/>
                          <a:ea typeface="Calibri"/>
                          <a:cs typeface="Arial"/>
                        </a:rPr>
                        <a:t>R`000</a:t>
                      </a:r>
                      <a:endParaRPr lang="en-ZA" sz="1200" b="1" dirty="0">
                        <a:effectLst/>
                        <a:latin typeface="Arial"/>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200" b="1" dirty="0" smtClean="0">
                          <a:effectLst/>
                          <a:latin typeface="Arial"/>
                          <a:ea typeface="Calibri"/>
                          <a:cs typeface="Arial"/>
                        </a:rPr>
                        <a:t>R’000</a:t>
                      </a:r>
                      <a:endParaRPr lang="en-ZA" sz="1200" b="1" dirty="0">
                        <a:effectLst/>
                        <a:latin typeface="Arial"/>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200" b="1" dirty="0">
                          <a:effectLst/>
                          <a:latin typeface="Arial"/>
                          <a:ea typeface="Calibri"/>
                          <a:cs typeface="Arial"/>
                        </a:rPr>
                        <a:t>R`000</a:t>
                      </a:r>
                      <a:endParaRPr lang="en-ZA" sz="1200" b="1" dirty="0">
                        <a:effectLst/>
                        <a:latin typeface="Arial"/>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200" b="1" dirty="0">
                          <a:effectLst/>
                          <a:latin typeface="Arial"/>
                          <a:ea typeface="Calibri"/>
                          <a:cs typeface="Arial"/>
                        </a:rPr>
                        <a:t>%</a:t>
                      </a:r>
                      <a:endParaRPr lang="en-ZA" sz="1200" b="1" dirty="0">
                        <a:effectLst/>
                        <a:latin typeface="Arial"/>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668">
                <a:tc>
                  <a:txBody>
                    <a:bodyPr/>
                    <a:lstStyle/>
                    <a:p>
                      <a:pPr algn="just">
                        <a:spcAft>
                          <a:spcPts val="0"/>
                        </a:spcAft>
                      </a:pPr>
                      <a:r>
                        <a:rPr lang="en-ZA" sz="1200" b="0" dirty="0">
                          <a:effectLst/>
                          <a:latin typeface="Arial"/>
                          <a:ea typeface="Calibri"/>
                          <a:cs typeface="Arial"/>
                        </a:rPr>
                        <a:t>Compensation of Employees</a:t>
                      </a:r>
                      <a:endParaRPr lang="en-ZA" sz="1200" b="1" dirty="0">
                        <a:effectLst/>
                        <a:latin typeface="Arial"/>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200" b="0" dirty="0" smtClean="0">
                          <a:effectLst/>
                          <a:latin typeface="Arial"/>
                          <a:ea typeface="Calibri"/>
                          <a:cs typeface="Times New Roman"/>
                        </a:rPr>
                        <a:t>85 451</a:t>
                      </a:r>
                      <a:endParaRPr lang="en-ZA" sz="1200" b="0" dirty="0">
                        <a:effectLst/>
                        <a:latin typeface="Arial"/>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200" b="0" dirty="0" smtClean="0">
                          <a:effectLst/>
                          <a:latin typeface="Arial"/>
                          <a:ea typeface="Calibri"/>
                          <a:cs typeface="Arial"/>
                        </a:rPr>
                        <a:t>18 063</a:t>
                      </a:r>
                      <a:endParaRPr lang="en-ZA" sz="1200" b="0" dirty="0">
                        <a:effectLst/>
                        <a:latin typeface="Arial"/>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200" b="0" dirty="0" smtClean="0">
                          <a:effectLst/>
                          <a:latin typeface="Arial"/>
                          <a:ea typeface="Calibri"/>
                          <a:cs typeface="Arial"/>
                        </a:rPr>
                        <a:t>67 388</a:t>
                      </a:r>
                      <a:endParaRPr lang="en-ZA" sz="1200" b="0" dirty="0">
                        <a:effectLst/>
                        <a:latin typeface="Arial"/>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200" b="1" dirty="0" smtClean="0">
                          <a:effectLst/>
                          <a:latin typeface="Arial"/>
                          <a:ea typeface="Calibri"/>
                          <a:cs typeface="Times New Roman"/>
                        </a:rPr>
                        <a:t>21.1</a:t>
                      </a:r>
                      <a:endParaRPr lang="en-ZA" sz="1200" b="1" dirty="0">
                        <a:effectLst/>
                        <a:latin typeface="Arial"/>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668">
                <a:tc>
                  <a:txBody>
                    <a:bodyPr/>
                    <a:lstStyle/>
                    <a:p>
                      <a:pPr algn="just">
                        <a:spcAft>
                          <a:spcPts val="0"/>
                        </a:spcAft>
                      </a:pPr>
                      <a:r>
                        <a:rPr lang="en-ZA" sz="1200" b="0" dirty="0">
                          <a:effectLst/>
                          <a:latin typeface="Arial"/>
                          <a:ea typeface="Calibri"/>
                          <a:cs typeface="Arial"/>
                        </a:rPr>
                        <a:t>Goods and Services</a:t>
                      </a:r>
                      <a:endParaRPr lang="en-ZA" sz="1200" b="1" dirty="0">
                        <a:effectLst/>
                        <a:latin typeface="Arial"/>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200" b="0" dirty="0" smtClean="0">
                          <a:effectLst/>
                          <a:latin typeface="Arial"/>
                          <a:ea typeface="Calibri"/>
                          <a:cs typeface="Arial"/>
                        </a:rPr>
                        <a:t>60 978</a:t>
                      </a:r>
                      <a:endParaRPr lang="en-ZA" sz="1200" b="0" dirty="0">
                        <a:effectLst/>
                        <a:latin typeface="Arial"/>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200" b="0" dirty="0" smtClean="0">
                          <a:effectLst/>
                          <a:latin typeface="Arial"/>
                          <a:ea typeface="Calibri"/>
                          <a:cs typeface="Arial"/>
                        </a:rPr>
                        <a:t>8 783</a:t>
                      </a:r>
                      <a:endParaRPr lang="en-ZA" sz="1200" b="0" dirty="0">
                        <a:effectLst/>
                        <a:latin typeface="Arial"/>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200" b="0" dirty="0" smtClean="0">
                          <a:effectLst/>
                          <a:latin typeface="Arial"/>
                          <a:ea typeface="Calibri"/>
                          <a:cs typeface="Arial"/>
                        </a:rPr>
                        <a:t>52 195</a:t>
                      </a:r>
                      <a:endParaRPr lang="en-ZA" sz="1200" b="0" dirty="0">
                        <a:effectLst/>
                        <a:latin typeface="Arial"/>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200" b="1" dirty="0" smtClean="0">
                          <a:effectLst/>
                          <a:latin typeface="Arial"/>
                          <a:ea typeface="Calibri"/>
                          <a:cs typeface="Times New Roman"/>
                        </a:rPr>
                        <a:t>14.4</a:t>
                      </a:r>
                      <a:endParaRPr lang="en-ZA" sz="1200" b="1" dirty="0">
                        <a:effectLst/>
                        <a:latin typeface="Arial"/>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668">
                <a:tc>
                  <a:txBody>
                    <a:bodyPr/>
                    <a:lstStyle/>
                    <a:p>
                      <a:pPr algn="just">
                        <a:spcAft>
                          <a:spcPts val="0"/>
                        </a:spcAft>
                      </a:pPr>
                      <a:r>
                        <a:rPr lang="en-ZA" sz="1200" b="0" dirty="0" smtClean="0">
                          <a:effectLst/>
                          <a:latin typeface="Arial"/>
                          <a:ea typeface="Calibri"/>
                          <a:cs typeface="Arial"/>
                        </a:rPr>
                        <a:t>Transfers and Subsidies</a:t>
                      </a:r>
                      <a:endParaRPr lang="en-ZA" sz="1200" b="1" dirty="0">
                        <a:effectLst/>
                        <a:latin typeface="Arial"/>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200" b="0" dirty="0" smtClean="0">
                          <a:effectLst/>
                          <a:latin typeface="Arial"/>
                          <a:ea typeface="Calibri"/>
                          <a:cs typeface="Arial"/>
                        </a:rPr>
                        <a:t>80 736</a:t>
                      </a:r>
                      <a:endParaRPr lang="en-ZA" sz="1200" b="0" dirty="0">
                        <a:effectLst/>
                        <a:latin typeface="Arial"/>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200" b="0" dirty="0" smtClean="0">
                          <a:effectLst/>
                          <a:latin typeface="Arial"/>
                          <a:ea typeface="Calibri"/>
                          <a:cs typeface="Arial"/>
                        </a:rPr>
                        <a:t>20 442</a:t>
                      </a:r>
                      <a:endParaRPr lang="en-ZA" sz="1200" b="0" dirty="0">
                        <a:effectLst/>
                        <a:latin typeface="Arial"/>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200" b="0" dirty="0" smtClean="0">
                          <a:effectLst/>
                          <a:latin typeface="Arial"/>
                          <a:ea typeface="Calibri"/>
                          <a:cs typeface="Arial"/>
                        </a:rPr>
                        <a:t>60 294</a:t>
                      </a:r>
                      <a:endParaRPr lang="en-ZA" sz="1200" b="0" dirty="0">
                        <a:effectLst/>
                        <a:latin typeface="Arial"/>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200" b="1" dirty="0" smtClean="0">
                          <a:effectLst/>
                          <a:latin typeface="Arial"/>
                          <a:ea typeface="Calibri"/>
                          <a:cs typeface="Times New Roman"/>
                        </a:rPr>
                        <a:t>25.3</a:t>
                      </a:r>
                      <a:endParaRPr lang="en-ZA" sz="1200" b="1" dirty="0">
                        <a:effectLst/>
                        <a:latin typeface="Arial"/>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668">
                <a:tc>
                  <a:txBody>
                    <a:bodyPr/>
                    <a:lstStyle/>
                    <a:p>
                      <a:pPr algn="just">
                        <a:spcAft>
                          <a:spcPts val="0"/>
                        </a:spcAft>
                      </a:pPr>
                      <a:r>
                        <a:rPr lang="en-ZA" sz="1200" b="0" dirty="0" smtClean="0">
                          <a:effectLst/>
                          <a:latin typeface="Arial"/>
                          <a:ea typeface="Calibri"/>
                          <a:cs typeface="Arial"/>
                        </a:rPr>
                        <a:t>Capital Payments</a:t>
                      </a:r>
                      <a:endParaRPr lang="en-ZA" sz="1200" b="1" dirty="0">
                        <a:effectLst/>
                        <a:latin typeface="Arial"/>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200" b="0" dirty="0" smtClean="0">
                          <a:effectLst/>
                          <a:latin typeface="Arial"/>
                          <a:ea typeface="Calibri"/>
                          <a:cs typeface="Arial"/>
                        </a:rPr>
                        <a:t>3 042</a:t>
                      </a:r>
                      <a:endParaRPr lang="en-ZA" sz="1200" b="0" dirty="0">
                        <a:effectLst/>
                        <a:latin typeface="Arial"/>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200" b="0" dirty="0" smtClean="0">
                          <a:effectLst/>
                          <a:latin typeface="Arial"/>
                          <a:ea typeface="Calibri"/>
                          <a:cs typeface="Arial"/>
                        </a:rPr>
                        <a:t>169</a:t>
                      </a:r>
                      <a:endParaRPr lang="en-ZA" sz="1200" b="0" dirty="0">
                        <a:effectLst/>
                        <a:latin typeface="Arial"/>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200" b="0" dirty="0" smtClean="0">
                          <a:effectLst/>
                          <a:latin typeface="Arial"/>
                          <a:ea typeface="Calibri"/>
                          <a:cs typeface="Arial"/>
                        </a:rPr>
                        <a:t>2 873</a:t>
                      </a:r>
                      <a:endParaRPr lang="en-ZA" sz="1200" b="0" dirty="0">
                        <a:effectLst/>
                        <a:latin typeface="Arial"/>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200" b="1" dirty="0" smtClean="0">
                          <a:effectLst/>
                          <a:latin typeface="Arial"/>
                          <a:ea typeface="Calibri"/>
                          <a:cs typeface="Times New Roman"/>
                        </a:rPr>
                        <a:t>5.6</a:t>
                      </a:r>
                      <a:endParaRPr lang="en-ZA" sz="1200" b="1" dirty="0">
                        <a:effectLst/>
                        <a:latin typeface="Arial"/>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355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b="0" kern="1200" dirty="0" smtClean="0">
                          <a:solidFill>
                            <a:schemeClr val="dk1"/>
                          </a:solidFill>
                          <a:effectLst/>
                          <a:latin typeface="Arial"/>
                          <a:ea typeface="Calibri"/>
                          <a:cs typeface="Arial"/>
                        </a:rPr>
                        <a:t>Payments for Financial Assets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spcAft>
                          <a:spcPts val="0"/>
                        </a:spcAft>
                      </a:pPr>
                      <a:r>
                        <a:rPr lang="en-ZA" sz="1200" b="0" kern="1200" dirty="0" smtClean="0">
                          <a:solidFill>
                            <a:schemeClr val="dk1"/>
                          </a:solidFill>
                          <a:effectLst/>
                          <a:latin typeface="Arial"/>
                          <a:ea typeface="Calibri"/>
                          <a:cs typeface="Times New Roman"/>
                        </a:rPr>
                        <a:t>-</a:t>
                      </a:r>
                      <a:endParaRPr lang="en-ZA" sz="1200" b="0" kern="1200" dirty="0">
                        <a:solidFill>
                          <a:schemeClr val="dk1"/>
                        </a:solidFill>
                        <a:effectLst/>
                        <a:latin typeface="Arial"/>
                        <a:ea typeface="Calibri"/>
                        <a:cs typeface="Times New Roman"/>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spcAft>
                          <a:spcPts val="0"/>
                        </a:spcAft>
                      </a:pPr>
                      <a:r>
                        <a:rPr lang="en-ZA" sz="1200" b="0" kern="1200" dirty="0" smtClean="0">
                          <a:solidFill>
                            <a:schemeClr val="dk1"/>
                          </a:solidFill>
                          <a:effectLst/>
                          <a:latin typeface="Arial"/>
                          <a:ea typeface="Calibri"/>
                          <a:cs typeface="Times New Roman"/>
                        </a:rPr>
                        <a:t>223</a:t>
                      </a:r>
                      <a:endParaRPr lang="en-ZA" sz="1200" b="0" kern="1200" dirty="0">
                        <a:solidFill>
                          <a:schemeClr val="dk1"/>
                        </a:solidFill>
                        <a:effectLst/>
                        <a:latin typeface="Arial"/>
                        <a:ea typeface="Calibri"/>
                        <a:cs typeface="Times New Roman"/>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spcAft>
                          <a:spcPts val="0"/>
                        </a:spcAft>
                      </a:pPr>
                      <a:r>
                        <a:rPr lang="en-ZA" sz="1200" b="0" kern="1200" dirty="0" smtClean="0">
                          <a:solidFill>
                            <a:schemeClr val="dk1"/>
                          </a:solidFill>
                          <a:effectLst/>
                          <a:latin typeface="Arial"/>
                          <a:ea typeface="Calibri"/>
                          <a:cs typeface="Times New Roman"/>
                        </a:rPr>
                        <a:t>(223)</a:t>
                      </a:r>
                      <a:endParaRPr lang="en-ZA" sz="1200" b="0" kern="1200" dirty="0">
                        <a:solidFill>
                          <a:schemeClr val="dk1"/>
                        </a:solidFill>
                        <a:effectLst/>
                        <a:latin typeface="Arial"/>
                        <a:ea typeface="Calibri"/>
                        <a:cs typeface="Times New Roman"/>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spcAft>
                          <a:spcPts val="0"/>
                        </a:spcAft>
                      </a:pPr>
                      <a:r>
                        <a:rPr lang="en-ZA" sz="1200" b="1" kern="1200" dirty="0" smtClean="0">
                          <a:solidFill>
                            <a:schemeClr val="dk1"/>
                          </a:solidFill>
                          <a:effectLst/>
                          <a:latin typeface="Arial"/>
                          <a:ea typeface="Calibri"/>
                          <a:cs typeface="Times New Roman"/>
                        </a:rPr>
                        <a:t>0</a:t>
                      </a:r>
                      <a:endParaRPr lang="en-ZA" sz="1200" b="1" kern="1200" dirty="0">
                        <a:solidFill>
                          <a:schemeClr val="dk1"/>
                        </a:solidFill>
                        <a:effectLst/>
                        <a:latin typeface="Arial"/>
                        <a:ea typeface="Calibri"/>
                        <a:cs typeface="Times New Roman"/>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668">
                <a:tc>
                  <a:txBody>
                    <a:bodyPr/>
                    <a:lstStyle/>
                    <a:p>
                      <a:pPr algn="just">
                        <a:spcAft>
                          <a:spcPts val="0"/>
                        </a:spcAft>
                      </a:pPr>
                      <a:r>
                        <a:rPr lang="en-ZA" sz="1200" b="1" dirty="0">
                          <a:effectLst/>
                          <a:latin typeface="Arial"/>
                          <a:ea typeface="Calibri"/>
                          <a:cs typeface="Arial"/>
                        </a:rPr>
                        <a:t>Total</a:t>
                      </a:r>
                      <a:endParaRPr lang="en-ZA" sz="1200" b="1" dirty="0">
                        <a:effectLst/>
                        <a:latin typeface="Arial"/>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spcAft>
                          <a:spcPts val="0"/>
                        </a:spcAft>
                      </a:pPr>
                      <a:r>
                        <a:rPr lang="en-ZA" sz="1200" b="1" dirty="0" smtClean="0">
                          <a:effectLst/>
                          <a:latin typeface="Arial"/>
                          <a:ea typeface="Calibri"/>
                          <a:cs typeface="Arial"/>
                        </a:rPr>
                        <a:t>230</a:t>
                      </a:r>
                      <a:r>
                        <a:rPr lang="en-ZA" sz="1200" b="1" baseline="0" dirty="0" smtClean="0">
                          <a:effectLst/>
                          <a:latin typeface="Arial"/>
                          <a:ea typeface="Calibri"/>
                          <a:cs typeface="Arial"/>
                        </a:rPr>
                        <a:t> 207</a:t>
                      </a:r>
                      <a:endParaRPr lang="en-ZA" sz="1200" b="1" dirty="0">
                        <a:effectLst/>
                        <a:latin typeface="Arial"/>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fontAlgn="b"/>
                      <a:r>
                        <a:rPr lang="en-ZA" sz="1200" b="1" i="0" u="none" strike="noStrike" dirty="0" smtClean="0">
                          <a:solidFill>
                            <a:srgbClr val="000000"/>
                          </a:solidFill>
                          <a:effectLst/>
                          <a:latin typeface="Arial" panose="020B0604020202020204" pitchFamily="34" charset="0"/>
                        </a:rPr>
                        <a:t>47 680</a:t>
                      </a:r>
                      <a:endParaRPr lang="en-ZA" sz="12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fontAlgn="b"/>
                      <a:r>
                        <a:rPr lang="en-ZA" sz="1200" b="1" i="0" u="none" strike="noStrike" dirty="0" smtClean="0">
                          <a:solidFill>
                            <a:srgbClr val="000000"/>
                          </a:solidFill>
                          <a:effectLst/>
                          <a:latin typeface="Arial" panose="020B0604020202020204" pitchFamily="34" charset="0"/>
                        </a:rPr>
                        <a:t>182 527</a:t>
                      </a:r>
                      <a:endParaRPr lang="en-ZA" sz="12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200" b="1" i="0" u="none" strike="noStrike" dirty="0" smtClean="0">
                          <a:solidFill>
                            <a:srgbClr val="000000"/>
                          </a:solidFill>
                          <a:effectLst/>
                          <a:latin typeface="Arial" panose="020B0604020202020204" pitchFamily="34" charset="0"/>
                        </a:rPr>
                        <a:t>20.7</a:t>
                      </a:r>
                      <a:endParaRPr lang="en-ZA" sz="12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xmlns="" val="29774738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52</a:t>
            </a:fld>
            <a:endParaRPr lang="en-ZA" dirty="0">
              <a:solidFill>
                <a:prstClr val="black">
                  <a:tint val="75000"/>
                </a:prstClr>
              </a:solidFill>
            </a:endParaRPr>
          </a:p>
        </p:txBody>
      </p:sp>
      <p:sp>
        <p:nvSpPr>
          <p:cNvPr id="7" name="Title 1"/>
          <p:cNvSpPr>
            <a:spLocks noGrp="1"/>
          </p:cNvSpPr>
          <p:nvPr>
            <p:ph type="title"/>
          </p:nvPr>
        </p:nvSpPr>
        <p:spPr>
          <a:xfrm>
            <a:off x="217714" y="116115"/>
            <a:ext cx="8661874" cy="714891"/>
          </a:xfrm>
          <a:prstGeom prst="rect">
            <a:avLst/>
          </a:prstGeom>
          <a:solidFill>
            <a:srgbClr val="00B050"/>
          </a:solidFill>
        </p:spPr>
        <p:txBody>
          <a:bodyPr rtlCol="0">
            <a:normAutofit fontScale="90000"/>
          </a:bodyPr>
          <a:lstStyle/>
          <a:p>
            <a:pPr lvl="0">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1800" b="1" kern="0" dirty="0" smtClean="0">
                <a:solidFill>
                  <a:sysClr val="windowText" lastClr="000000"/>
                </a:solidFill>
              </a:rPr>
              <a:t/>
            </a:r>
            <a:br>
              <a:rPr lang="en-ZA" sz="1800" b="1" kern="0" dirty="0" smtClean="0">
                <a:solidFill>
                  <a:sysClr val="windowText" lastClr="000000"/>
                </a:solidFill>
              </a:rPr>
            </a:br>
            <a:r>
              <a:rPr lang="en-ZA" sz="1800" b="1" kern="0" dirty="0">
                <a:solidFill>
                  <a:sysClr val="windowText" lastClr="000000"/>
                </a:solidFill>
              </a:rPr>
              <a:t/>
            </a:r>
            <a:br>
              <a:rPr lang="en-ZA" sz="1800" b="1" kern="0" dirty="0">
                <a:solidFill>
                  <a:sysClr val="windowText" lastClr="000000"/>
                </a:solidFill>
              </a:rPr>
            </a:br>
            <a:r>
              <a:rPr lang="en-ZA" sz="1800" b="1" kern="0" dirty="0" smtClean="0">
                <a:solidFill>
                  <a:sysClr val="windowText" lastClr="000000"/>
                </a:solidFill>
              </a:rPr>
              <a:t/>
            </a:r>
            <a:br>
              <a:rPr lang="en-ZA" sz="1800" b="1" kern="0" dirty="0" smtClean="0">
                <a:solidFill>
                  <a:sysClr val="windowText" lastClr="000000"/>
                </a:solidFill>
              </a:rPr>
            </a:br>
            <a:r>
              <a:rPr lang="en-ZA" sz="2800" b="1" dirty="0" smtClean="0">
                <a:latin typeface="Arial" charset="0"/>
              </a:rPr>
              <a:t>DEPARTMENTAL </a:t>
            </a:r>
            <a:r>
              <a:rPr lang="en-ZA" sz="2800" b="1" dirty="0">
                <a:solidFill>
                  <a:prstClr val="black"/>
                </a:solidFill>
                <a:latin typeface="Arial" pitchFamily="34" charset="0"/>
                <a:cs typeface="Arial" pitchFamily="34" charset="0"/>
              </a:rPr>
              <a:t>FINANCIAL </a:t>
            </a:r>
            <a:r>
              <a:rPr lang="en-ZA" sz="2800" b="1" dirty="0" smtClean="0">
                <a:solidFill>
                  <a:prstClr val="black"/>
                </a:solidFill>
                <a:latin typeface="Arial" pitchFamily="34" charset="0"/>
                <a:cs typeface="Arial" pitchFamily="34" charset="0"/>
              </a:rPr>
              <a:t>OVERVIEW</a:t>
            </a:r>
            <a:r>
              <a:rPr lang="en-ZA" sz="3600" b="1" dirty="0">
                <a:latin typeface="Arial" pitchFamily="34" charset="0"/>
                <a:cs typeface="Arial" pitchFamily="34" charset="0"/>
              </a:rPr>
              <a:t/>
            </a:r>
            <a:br>
              <a:rPr lang="en-ZA" sz="3600" b="1" dirty="0">
                <a:latin typeface="Arial" pitchFamily="34" charset="0"/>
                <a:cs typeface="Arial" pitchFamily="34" charset="0"/>
              </a:rPr>
            </a:br>
            <a:r>
              <a:rPr lang="en-ZA" sz="2800" kern="0" dirty="0">
                <a:solidFill>
                  <a:sysClr val="windowText" lastClr="000000"/>
                </a:solidFill>
                <a:latin typeface="Arial" pitchFamily="34" charset="0"/>
                <a:cs typeface="Arial" pitchFamily="34" charset="0"/>
              </a:rPr>
              <a:t/>
            </a:r>
            <a:br>
              <a:rPr lang="en-ZA" sz="2800" kern="0" dirty="0">
                <a:solidFill>
                  <a:sysClr val="windowText" lastClr="000000"/>
                </a:solidFill>
                <a:latin typeface="Arial" pitchFamily="34" charset="0"/>
                <a:cs typeface="Arial" pitchFamily="34" charset="0"/>
              </a:rPr>
            </a:br>
            <a:r>
              <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 name="Rectangle 2"/>
          <p:cNvSpPr/>
          <p:nvPr/>
        </p:nvSpPr>
        <p:spPr>
          <a:xfrm>
            <a:off x="104775" y="933450"/>
            <a:ext cx="9664866" cy="5439951"/>
          </a:xfrm>
          <a:prstGeom prst="rect">
            <a:avLst/>
          </a:prstGeom>
        </p:spPr>
        <p:txBody>
          <a:bodyPr wrap="square">
            <a:spAutoFit/>
          </a:bodyPr>
          <a:lstStyle/>
          <a:p>
            <a:pPr algn="just"/>
            <a:r>
              <a:rPr lang="en-ZA" sz="1450" dirty="0">
                <a:solidFill>
                  <a:prstClr val="black"/>
                </a:solidFill>
                <a:latin typeface="Arial" pitchFamily="34" charset="0"/>
                <a:cs typeface="Arial" pitchFamily="34" charset="0"/>
              </a:rPr>
              <a:t>The </a:t>
            </a:r>
            <a:r>
              <a:rPr lang="en-ZA" sz="1450" dirty="0" smtClean="0">
                <a:solidFill>
                  <a:prstClr val="black"/>
                </a:solidFill>
                <a:latin typeface="Arial" pitchFamily="34" charset="0"/>
                <a:cs typeface="Arial" pitchFamily="34" charset="0"/>
              </a:rPr>
              <a:t>Appropriation </a:t>
            </a:r>
            <a:r>
              <a:rPr lang="en-ZA" sz="1450" dirty="0">
                <a:solidFill>
                  <a:prstClr val="black"/>
                </a:solidFill>
                <a:latin typeface="Arial" pitchFamily="34" charset="0"/>
                <a:cs typeface="Arial" pitchFamily="34" charset="0"/>
              </a:rPr>
              <a:t>for </a:t>
            </a:r>
            <a:r>
              <a:rPr lang="en-ZA" sz="1450" dirty="0" smtClean="0">
                <a:solidFill>
                  <a:prstClr val="black"/>
                </a:solidFill>
                <a:latin typeface="Arial" pitchFamily="34" charset="0"/>
                <a:cs typeface="Arial" pitchFamily="34" charset="0"/>
              </a:rPr>
              <a:t>2018/19 financial year </a:t>
            </a:r>
            <a:r>
              <a:rPr lang="en-ZA" sz="1450" dirty="0">
                <a:solidFill>
                  <a:prstClr val="black"/>
                </a:solidFill>
                <a:latin typeface="Arial" pitchFamily="34" charset="0"/>
                <a:cs typeface="Arial" pitchFamily="34" charset="0"/>
              </a:rPr>
              <a:t>is </a:t>
            </a:r>
            <a:r>
              <a:rPr lang="en-ZA" sz="1450" dirty="0" smtClean="0">
                <a:solidFill>
                  <a:prstClr val="black"/>
                </a:solidFill>
                <a:latin typeface="Arial" pitchFamily="34" charset="0"/>
                <a:cs typeface="Arial" pitchFamily="34" charset="0"/>
              </a:rPr>
              <a:t>R230.2 </a:t>
            </a:r>
            <a:r>
              <a:rPr lang="en-ZA" sz="1450" dirty="0">
                <a:solidFill>
                  <a:prstClr val="black"/>
                </a:solidFill>
                <a:latin typeface="Arial" pitchFamily="34" charset="0"/>
                <a:cs typeface="Arial" pitchFamily="34" charset="0"/>
              </a:rPr>
              <a:t>million and </a:t>
            </a:r>
            <a:r>
              <a:rPr lang="en-ZA" sz="1450" dirty="0" smtClean="0">
                <a:solidFill>
                  <a:prstClr val="black"/>
                </a:solidFill>
                <a:latin typeface="Arial" pitchFamily="34" charset="0"/>
                <a:cs typeface="Arial" pitchFamily="34" charset="0"/>
              </a:rPr>
              <a:t>the actual expenditure as </a:t>
            </a:r>
            <a:r>
              <a:rPr lang="en-ZA" sz="1450" dirty="0">
                <a:solidFill>
                  <a:prstClr val="black"/>
                </a:solidFill>
                <a:latin typeface="Arial" pitchFamily="34" charset="0"/>
                <a:cs typeface="Arial" pitchFamily="34" charset="0"/>
              </a:rPr>
              <a:t>at </a:t>
            </a:r>
            <a:r>
              <a:rPr lang="en-ZA" sz="1450" dirty="0" smtClean="0">
                <a:solidFill>
                  <a:prstClr val="black"/>
                </a:solidFill>
                <a:latin typeface="Arial" pitchFamily="34" charset="0"/>
                <a:cs typeface="Arial" pitchFamily="34" charset="0"/>
              </a:rPr>
              <a:t>30 </a:t>
            </a:r>
            <a:r>
              <a:rPr lang="en-ZA" sz="1450" dirty="0">
                <a:solidFill>
                  <a:prstClr val="black"/>
                </a:solidFill>
                <a:latin typeface="Arial" pitchFamily="34" charset="0"/>
                <a:cs typeface="Arial" pitchFamily="34" charset="0"/>
              </a:rPr>
              <a:t>J</a:t>
            </a:r>
            <a:r>
              <a:rPr lang="en-ZA" sz="1450" dirty="0" smtClean="0">
                <a:solidFill>
                  <a:prstClr val="black"/>
                </a:solidFill>
                <a:latin typeface="Arial" pitchFamily="34" charset="0"/>
                <a:cs typeface="Arial" pitchFamily="34" charset="0"/>
              </a:rPr>
              <a:t>une 2018 amounts </a:t>
            </a:r>
            <a:r>
              <a:rPr lang="en-ZA" sz="1450" dirty="0">
                <a:solidFill>
                  <a:prstClr val="black"/>
                </a:solidFill>
                <a:latin typeface="Arial" pitchFamily="34" charset="0"/>
                <a:cs typeface="Arial" pitchFamily="34" charset="0"/>
              </a:rPr>
              <a:t>to </a:t>
            </a:r>
            <a:r>
              <a:rPr lang="en-ZA" sz="1450" dirty="0" smtClean="0">
                <a:solidFill>
                  <a:prstClr val="black"/>
                </a:solidFill>
                <a:latin typeface="Arial" pitchFamily="34" charset="0"/>
                <a:cs typeface="Arial" pitchFamily="34" charset="0"/>
              </a:rPr>
              <a:t>R47.7 </a:t>
            </a:r>
            <a:r>
              <a:rPr lang="en-ZA" sz="1450" dirty="0">
                <a:solidFill>
                  <a:prstClr val="black"/>
                </a:solidFill>
                <a:latin typeface="Arial" pitchFamily="34" charset="0"/>
                <a:cs typeface="Arial" pitchFamily="34" charset="0"/>
              </a:rPr>
              <a:t>million which translates to </a:t>
            </a:r>
            <a:r>
              <a:rPr lang="en-ZA" sz="1450" dirty="0" smtClean="0">
                <a:solidFill>
                  <a:prstClr val="black"/>
                </a:solidFill>
                <a:latin typeface="Arial" pitchFamily="34" charset="0"/>
                <a:cs typeface="Arial" pitchFamily="34" charset="0"/>
              </a:rPr>
              <a:t>20.7% </a:t>
            </a:r>
            <a:r>
              <a:rPr lang="en-ZA" sz="1450" dirty="0">
                <a:solidFill>
                  <a:prstClr val="black"/>
                </a:solidFill>
                <a:latin typeface="Arial" pitchFamily="34" charset="0"/>
                <a:cs typeface="Arial" pitchFamily="34" charset="0"/>
              </a:rPr>
              <a:t>of </a:t>
            </a:r>
            <a:r>
              <a:rPr lang="en-ZA" sz="1450" dirty="0" smtClean="0">
                <a:solidFill>
                  <a:prstClr val="black"/>
                </a:solidFill>
                <a:latin typeface="Arial" pitchFamily="34" charset="0"/>
                <a:cs typeface="Arial" pitchFamily="34" charset="0"/>
              </a:rPr>
              <a:t>the total Appropriation of </a:t>
            </a:r>
            <a:r>
              <a:rPr lang="en-ZA" sz="1450" dirty="0">
                <a:solidFill>
                  <a:prstClr val="black"/>
                </a:solidFill>
                <a:latin typeface="Arial" pitchFamily="34" charset="0"/>
                <a:cs typeface="Arial" pitchFamily="34" charset="0"/>
              </a:rPr>
              <a:t>the Department</a:t>
            </a:r>
            <a:r>
              <a:rPr lang="en-ZA" sz="1450" dirty="0" smtClean="0">
                <a:solidFill>
                  <a:prstClr val="black"/>
                </a:solidFill>
                <a:latin typeface="Arial" pitchFamily="34" charset="0"/>
                <a:cs typeface="Arial" pitchFamily="34" charset="0"/>
              </a:rPr>
              <a:t>.</a:t>
            </a:r>
          </a:p>
          <a:p>
            <a:pPr algn="just"/>
            <a:endParaRPr lang="en-ZA" sz="1450" dirty="0">
              <a:solidFill>
                <a:prstClr val="black"/>
              </a:solidFill>
              <a:latin typeface="Arial" pitchFamily="34" charset="0"/>
              <a:cs typeface="Arial" pitchFamily="34" charset="0"/>
            </a:endParaRPr>
          </a:p>
          <a:p>
            <a:pPr algn="just"/>
            <a:r>
              <a:rPr lang="en-ZA" sz="1450" b="1" dirty="0" smtClean="0">
                <a:solidFill>
                  <a:prstClr val="black"/>
                </a:solidFill>
                <a:latin typeface="Arial" pitchFamily="34" charset="0"/>
                <a:cs typeface="Arial" pitchFamily="34" charset="0"/>
              </a:rPr>
              <a:t>Compensation of Employees</a:t>
            </a:r>
          </a:p>
          <a:p>
            <a:pPr algn="just"/>
            <a:endParaRPr lang="en-ZA" sz="1450" b="1" dirty="0" smtClean="0">
              <a:solidFill>
                <a:prstClr val="black"/>
              </a:solidFill>
              <a:latin typeface="Arial" pitchFamily="34" charset="0"/>
              <a:cs typeface="Arial" pitchFamily="34" charset="0"/>
            </a:endParaRPr>
          </a:p>
          <a:p>
            <a:pPr algn="just"/>
            <a:r>
              <a:rPr lang="en-ZA" sz="1450" dirty="0">
                <a:solidFill>
                  <a:prstClr val="black"/>
                </a:solidFill>
                <a:latin typeface="Arial" pitchFamily="34" charset="0"/>
                <a:cs typeface="Arial" pitchFamily="34" charset="0"/>
              </a:rPr>
              <a:t>The budget is R85.5 million with actual expenditure of R18.1 million which translates to 21.1%. The under spending of R3.3 million on CoE is due to the following:</a:t>
            </a:r>
          </a:p>
          <a:p>
            <a:pPr algn="just"/>
            <a:r>
              <a:rPr lang="en-ZA" sz="1450" dirty="0">
                <a:solidFill>
                  <a:prstClr val="black"/>
                </a:solidFill>
                <a:latin typeface="Arial" pitchFamily="34" charset="0"/>
                <a:cs typeface="Arial" pitchFamily="34" charset="0"/>
              </a:rPr>
              <a:t> </a:t>
            </a:r>
          </a:p>
          <a:p>
            <a:pPr marL="742950" lvl="1" indent="-285750" algn="just">
              <a:buFont typeface="Arial" panose="020B0604020202020204" pitchFamily="34" charset="0"/>
              <a:buChar char="•"/>
            </a:pPr>
            <a:r>
              <a:rPr lang="en-ZA" sz="1450" dirty="0">
                <a:solidFill>
                  <a:prstClr val="black"/>
                </a:solidFill>
                <a:latin typeface="Arial" pitchFamily="34" charset="0"/>
                <a:cs typeface="Arial" pitchFamily="34" charset="0"/>
              </a:rPr>
              <a:t>Vacancies </a:t>
            </a:r>
            <a:r>
              <a:rPr lang="en-ZA" sz="1450" dirty="0" smtClean="0">
                <a:solidFill>
                  <a:prstClr val="black"/>
                </a:solidFill>
                <a:latin typeface="Arial" pitchFamily="34" charset="0"/>
                <a:cs typeface="Arial" pitchFamily="34" charset="0"/>
              </a:rPr>
              <a:t>in </a:t>
            </a:r>
            <a:r>
              <a:rPr lang="en-ZA" sz="1450" dirty="0">
                <a:solidFill>
                  <a:prstClr val="black"/>
                </a:solidFill>
                <a:latin typeface="Arial" pitchFamily="34" charset="0"/>
                <a:cs typeface="Arial" pitchFamily="34" charset="0"/>
              </a:rPr>
              <a:t>the department.</a:t>
            </a:r>
          </a:p>
          <a:p>
            <a:pPr marL="742950" lvl="1" indent="-285750" algn="just">
              <a:buFont typeface="Arial" panose="020B0604020202020204" pitchFamily="34" charset="0"/>
              <a:buChar char="•"/>
            </a:pPr>
            <a:r>
              <a:rPr lang="en-ZA" sz="1450" dirty="0">
                <a:solidFill>
                  <a:prstClr val="black"/>
                </a:solidFill>
                <a:latin typeface="Arial" pitchFamily="34" charset="0"/>
                <a:cs typeface="Arial" pitchFamily="34" charset="0"/>
              </a:rPr>
              <a:t>Cost of </a:t>
            </a:r>
            <a:r>
              <a:rPr lang="en-ZA" sz="1450" dirty="0" smtClean="0">
                <a:solidFill>
                  <a:prstClr val="black"/>
                </a:solidFill>
                <a:latin typeface="Arial" pitchFamily="34" charset="0"/>
                <a:cs typeface="Arial" pitchFamily="34" charset="0"/>
              </a:rPr>
              <a:t>living </a:t>
            </a:r>
            <a:r>
              <a:rPr lang="en-ZA" sz="1450" dirty="0">
                <a:solidFill>
                  <a:prstClr val="black"/>
                </a:solidFill>
                <a:latin typeface="Arial" pitchFamily="34" charset="0"/>
                <a:cs typeface="Arial" pitchFamily="34" charset="0"/>
              </a:rPr>
              <a:t>adjustments not yet implemented.</a:t>
            </a:r>
          </a:p>
          <a:p>
            <a:pPr marL="742950" lvl="1" indent="-285750" algn="just">
              <a:buFont typeface="Arial" panose="020B0604020202020204" pitchFamily="34" charset="0"/>
              <a:buChar char="•"/>
            </a:pPr>
            <a:r>
              <a:rPr lang="en-ZA" sz="1450" dirty="0">
                <a:solidFill>
                  <a:prstClr val="black"/>
                </a:solidFill>
                <a:latin typeface="Arial" pitchFamily="34" charset="0"/>
                <a:cs typeface="Arial" pitchFamily="34" charset="0"/>
              </a:rPr>
              <a:t>Payments for Compensation of employees for Ministry for the month of April 2018 was paid by Department of Social Development (DSD), however the department will refund DSD upon receipt of a claim from DSD.</a:t>
            </a:r>
          </a:p>
          <a:p>
            <a:pPr algn="just"/>
            <a:endParaRPr lang="en-ZA" sz="1450" dirty="0">
              <a:solidFill>
                <a:prstClr val="black"/>
              </a:solidFill>
              <a:latin typeface="Arial" pitchFamily="34" charset="0"/>
              <a:cs typeface="Arial" pitchFamily="34" charset="0"/>
            </a:endParaRPr>
          </a:p>
          <a:p>
            <a:pPr algn="just"/>
            <a:r>
              <a:rPr lang="en-ZA" sz="1450" b="1" dirty="0">
                <a:solidFill>
                  <a:prstClr val="black"/>
                </a:solidFill>
                <a:latin typeface="Arial" pitchFamily="34" charset="0"/>
                <a:cs typeface="Arial" pitchFamily="34" charset="0"/>
              </a:rPr>
              <a:t>Goods and </a:t>
            </a:r>
            <a:r>
              <a:rPr lang="en-ZA" sz="1450" b="1" dirty="0" smtClean="0">
                <a:solidFill>
                  <a:prstClr val="black"/>
                </a:solidFill>
                <a:latin typeface="Arial" pitchFamily="34" charset="0"/>
                <a:cs typeface="Arial" pitchFamily="34" charset="0"/>
              </a:rPr>
              <a:t>Services</a:t>
            </a:r>
          </a:p>
          <a:p>
            <a:pPr algn="just"/>
            <a:endParaRPr lang="en-ZA" sz="1450" b="1" dirty="0" smtClean="0">
              <a:solidFill>
                <a:prstClr val="black"/>
              </a:solidFill>
              <a:latin typeface="Arial" pitchFamily="34" charset="0"/>
              <a:cs typeface="Arial" pitchFamily="34" charset="0"/>
            </a:endParaRPr>
          </a:p>
          <a:p>
            <a:pPr algn="just"/>
            <a:r>
              <a:rPr lang="en-ZA" sz="1450" dirty="0">
                <a:solidFill>
                  <a:prstClr val="black"/>
                </a:solidFill>
                <a:latin typeface="Arial" pitchFamily="34" charset="0"/>
                <a:cs typeface="Arial" pitchFamily="34" charset="0"/>
              </a:rPr>
              <a:t>The budget is R 60.9 million with actual expenditure of R8.8 million which translates to 14.4%. The under spending between the projected expenditure of R14.8 million and the actual expenditure of R8.8 million is R6.0 million and is mainly due to the following reasons:</a:t>
            </a:r>
          </a:p>
          <a:p>
            <a:pPr algn="just"/>
            <a:r>
              <a:rPr lang="en-ZA" sz="1450" dirty="0">
                <a:solidFill>
                  <a:prstClr val="black"/>
                </a:solidFill>
                <a:latin typeface="Arial" pitchFamily="34" charset="0"/>
                <a:cs typeface="Arial" pitchFamily="34" charset="0"/>
              </a:rPr>
              <a:t> </a:t>
            </a:r>
          </a:p>
          <a:p>
            <a:pPr marL="742950" lvl="1" indent="-285750" algn="just">
              <a:buFont typeface="Arial" panose="020B0604020202020204" pitchFamily="34" charset="0"/>
              <a:buChar char="•"/>
            </a:pPr>
            <a:r>
              <a:rPr lang="en-US" sz="1450" dirty="0">
                <a:solidFill>
                  <a:prstClr val="black"/>
                </a:solidFill>
                <a:latin typeface="Arial" pitchFamily="34" charset="0"/>
                <a:cs typeface="Arial" pitchFamily="34" charset="0"/>
              </a:rPr>
              <a:t>Funds set aside for renewal of software licenses which </a:t>
            </a:r>
            <a:r>
              <a:rPr lang="en-US" sz="1450" dirty="0" smtClean="0">
                <a:solidFill>
                  <a:prstClr val="black"/>
                </a:solidFill>
                <a:latin typeface="Arial" pitchFamily="34" charset="0"/>
                <a:cs typeface="Arial" pitchFamily="34" charset="0"/>
              </a:rPr>
              <a:t>were </a:t>
            </a:r>
            <a:r>
              <a:rPr lang="en-US" sz="1450" dirty="0">
                <a:solidFill>
                  <a:prstClr val="black"/>
                </a:solidFill>
                <a:latin typeface="Arial" pitchFamily="34" charset="0"/>
                <a:cs typeface="Arial" pitchFamily="34" charset="0"/>
              </a:rPr>
              <a:t>projected to be spent in April 2018 and the expenditure will be realised in the second quarter. </a:t>
            </a:r>
            <a:endParaRPr lang="en-ZA" sz="1450" dirty="0">
              <a:solidFill>
                <a:prstClr val="black"/>
              </a:solidFill>
              <a:latin typeface="Arial" pitchFamily="34" charset="0"/>
              <a:cs typeface="Arial" pitchFamily="34" charset="0"/>
            </a:endParaRPr>
          </a:p>
          <a:p>
            <a:pPr marL="742950" lvl="1" indent="-285750" algn="just">
              <a:buFont typeface="Arial" panose="020B0604020202020204" pitchFamily="34" charset="0"/>
              <a:buChar char="•"/>
            </a:pPr>
            <a:r>
              <a:rPr lang="en-US" sz="1450" dirty="0">
                <a:solidFill>
                  <a:prstClr val="black"/>
                </a:solidFill>
                <a:latin typeface="Arial" pitchFamily="34" charset="0"/>
                <a:cs typeface="Arial" pitchFamily="34" charset="0"/>
              </a:rPr>
              <a:t>The implementation of the Symposium on Menstrual Hygiene Management which was held towards the end of the first quarter and the expenditure will only be realised in the second quarter.</a:t>
            </a:r>
            <a:endParaRPr lang="en-ZA" sz="1450" dirty="0">
              <a:solidFill>
                <a:prstClr val="black"/>
              </a:solidFill>
              <a:latin typeface="Arial" pitchFamily="34" charset="0"/>
              <a:cs typeface="Arial" pitchFamily="34" charset="0"/>
            </a:endParaRPr>
          </a:p>
          <a:p>
            <a:pPr algn="just"/>
            <a:endParaRPr lang="en-ZA" sz="1400" dirty="0">
              <a:solidFill>
                <a:prstClr val="black"/>
              </a:solidFill>
              <a:latin typeface="Arial" pitchFamily="34" charset="0"/>
              <a:cs typeface="Arial" pitchFamily="34" charset="0"/>
            </a:endParaRPr>
          </a:p>
        </p:txBody>
      </p:sp>
      <p:sp>
        <p:nvSpPr>
          <p:cNvPr id="6" name="Rectangle 1"/>
          <p:cNvSpPr>
            <a:spLocks noChangeArrowheads="1"/>
          </p:cNvSpPr>
          <p:nvPr/>
        </p:nvSpPr>
        <p:spPr bwMode="auto">
          <a:xfrm>
            <a:off x="1935189" y="223468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16351250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53</a:t>
            </a:fld>
            <a:endParaRPr lang="en-ZA" dirty="0">
              <a:solidFill>
                <a:prstClr val="black">
                  <a:tint val="75000"/>
                </a:prstClr>
              </a:solidFill>
            </a:endParaRPr>
          </a:p>
        </p:txBody>
      </p:sp>
      <p:sp>
        <p:nvSpPr>
          <p:cNvPr id="7" name="Title 1"/>
          <p:cNvSpPr>
            <a:spLocks noGrp="1"/>
          </p:cNvSpPr>
          <p:nvPr>
            <p:ph type="title"/>
          </p:nvPr>
        </p:nvSpPr>
        <p:spPr>
          <a:xfrm>
            <a:off x="217714" y="116115"/>
            <a:ext cx="8661874" cy="714891"/>
          </a:xfrm>
          <a:prstGeom prst="rect">
            <a:avLst/>
          </a:prstGeom>
          <a:solidFill>
            <a:srgbClr val="00B050"/>
          </a:solidFill>
        </p:spPr>
        <p:txBody>
          <a:bodyPr rtlCol="0">
            <a:normAutofit fontScale="90000"/>
          </a:bodyPr>
          <a:lstStyle/>
          <a:p>
            <a:pPr lvl="0">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1800" b="1" kern="0" dirty="0" smtClean="0">
                <a:solidFill>
                  <a:sysClr val="windowText" lastClr="000000"/>
                </a:solidFill>
              </a:rPr>
              <a:t/>
            </a:r>
            <a:br>
              <a:rPr lang="en-ZA" sz="1800" b="1" kern="0" dirty="0" smtClean="0">
                <a:solidFill>
                  <a:sysClr val="windowText" lastClr="000000"/>
                </a:solidFill>
              </a:rPr>
            </a:br>
            <a:r>
              <a:rPr lang="en-ZA" sz="1800" b="1" kern="0" dirty="0">
                <a:solidFill>
                  <a:sysClr val="windowText" lastClr="000000"/>
                </a:solidFill>
              </a:rPr>
              <a:t/>
            </a:r>
            <a:br>
              <a:rPr lang="en-ZA" sz="1800" b="1" kern="0" dirty="0">
                <a:solidFill>
                  <a:sysClr val="windowText" lastClr="000000"/>
                </a:solidFill>
              </a:rPr>
            </a:br>
            <a:r>
              <a:rPr lang="en-ZA" sz="1800" b="1" kern="0" dirty="0" smtClean="0">
                <a:solidFill>
                  <a:sysClr val="windowText" lastClr="000000"/>
                </a:solidFill>
              </a:rPr>
              <a:t/>
            </a:r>
            <a:br>
              <a:rPr lang="en-ZA" sz="1800" b="1" kern="0" dirty="0" smtClean="0">
                <a:solidFill>
                  <a:sysClr val="windowText" lastClr="000000"/>
                </a:solidFill>
              </a:rPr>
            </a:br>
            <a:r>
              <a:rPr lang="en-ZA" sz="2800" b="1" dirty="0" smtClean="0">
                <a:latin typeface="Arial" charset="0"/>
              </a:rPr>
              <a:t>DEPARTMENTAL </a:t>
            </a:r>
            <a:r>
              <a:rPr lang="en-ZA" sz="2800" b="1" dirty="0">
                <a:solidFill>
                  <a:prstClr val="black"/>
                </a:solidFill>
                <a:latin typeface="Arial" pitchFamily="34" charset="0"/>
                <a:cs typeface="Arial" pitchFamily="34" charset="0"/>
              </a:rPr>
              <a:t>FINANCIAL </a:t>
            </a:r>
            <a:r>
              <a:rPr lang="en-ZA" sz="2800" b="1" dirty="0" smtClean="0">
                <a:solidFill>
                  <a:prstClr val="black"/>
                </a:solidFill>
                <a:latin typeface="Arial" pitchFamily="34" charset="0"/>
                <a:cs typeface="Arial" pitchFamily="34" charset="0"/>
              </a:rPr>
              <a:t>OVERVIEW</a:t>
            </a:r>
            <a:r>
              <a:rPr lang="en-ZA" sz="3600" b="1" dirty="0">
                <a:latin typeface="Arial" pitchFamily="34" charset="0"/>
                <a:cs typeface="Arial" pitchFamily="34" charset="0"/>
              </a:rPr>
              <a:t/>
            </a:r>
            <a:br>
              <a:rPr lang="en-ZA" sz="3600" b="1" dirty="0">
                <a:latin typeface="Arial" pitchFamily="34" charset="0"/>
                <a:cs typeface="Arial" pitchFamily="34" charset="0"/>
              </a:rPr>
            </a:br>
            <a:r>
              <a:rPr lang="en-ZA" sz="2800" kern="0" dirty="0">
                <a:solidFill>
                  <a:sysClr val="windowText" lastClr="000000"/>
                </a:solidFill>
                <a:latin typeface="Arial" pitchFamily="34" charset="0"/>
                <a:cs typeface="Arial" pitchFamily="34" charset="0"/>
              </a:rPr>
              <a:t/>
            </a:r>
            <a:br>
              <a:rPr lang="en-ZA" sz="2800" kern="0" dirty="0">
                <a:solidFill>
                  <a:sysClr val="windowText" lastClr="000000"/>
                </a:solidFill>
                <a:latin typeface="Arial" pitchFamily="34" charset="0"/>
                <a:cs typeface="Arial" pitchFamily="34" charset="0"/>
              </a:rPr>
            </a:br>
            <a:r>
              <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 name="Rectangle 2"/>
          <p:cNvSpPr/>
          <p:nvPr/>
        </p:nvSpPr>
        <p:spPr>
          <a:xfrm>
            <a:off x="84364" y="965909"/>
            <a:ext cx="9661358" cy="4116512"/>
          </a:xfrm>
          <a:prstGeom prst="rect">
            <a:avLst/>
          </a:prstGeom>
        </p:spPr>
        <p:txBody>
          <a:bodyPr wrap="square">
            <a:spAutoFit/>
          </a:bodyPr>
          <a:lstStyle/>
          <a:p>
            <a:pPr marL="742950" lvl="1" indent="-285750" algn="just">
              <a:buFont typeface="Arial" panose="020B0604020202020204" pitchFamily="34" charset="0"/>
              <a:buChar char="•"/>
            </a:pPr>
            <a:r>
              <a:rPr lang="en-US" sz="1450" dirty="0" smtClean="0">
                <a:solidFill>
                  <a:prstClr val="black"/>
                </a:solidFill>
                <a:latin typeface="Arial" pitchFamily="34" charset="0"/>
                <a:cs typeface="Arial" pitchFamily="34" charset="0"/>
              </a:rPr>
              <a:t>Western </a:t>
            </a:r>
            <a:r>
              <a:rPr lang="en-US" sz="1450" dirty="0">
                <a:solidFill>
                  <a:prstClr val="black"/>
                </a:solidFill>
                <a:latin typeface="Arial" pitchFamily="34" charset="0"/>
                <a:cs typeface="Arial" pitchFamily="34" charset="0"/>
              </a:rPr>
              <a:t>Cape Dialogues that were scheduled to take place in the first quarter will only be conducted in the second quarter.  </a:t>
            </a:r>
            <a:endParaRPr lang="en-ZA" sz="1450" dirty="0">
              <a:solidFill>
                <a:prstClr val="black"/>
              </a:solidFill>
              <a:latin typeface="Arial" pitchFamily="34" charset="0"/>
              <a:cs typeface="Arial" pitchFamily="34" charset="0"/>
            </a:endParaRPr>
          </a:p>
          <a:p>
            <a:pPr marL="742950" lvl="1" indent="-285750" algn="just">
              <a:buFont typeface="Arial" panose="020B0604020202020204" pitchFamily="34" charset="0"/>
              <a:buChar char="•"/>
            </a:pPr>
            <a:r>
              <a:rPr lang="en-US" sz="1450" dirty="0">
                <a:solidFill>
                  <a:prstClr val="black"/>
                </a:solidFill>
                <a:latin typeface="Arial" pitchFamily="34" charset="0"/>
                <a:cs typeface="Arial" pitchFamily="34" charset="0"/>
              </a:rPr>
              <a:t>Invoices in payment process relating to Young Women’s Dialogue held during the first quarter.</a:t>
            </a:r>
            <a:endParaRPr lang="en-ZA" sz="1450" dirty="0">
              <a:solidFill>
                <a:prstClr val="black"/>
              </a:solidFill>
              <a:latin typeface="Arial" pitchFamily="34" charset="0"/>
              <a:cs typeface="Arial" pitchFamily="34" charset="0"/>
            </a:endParaRPr>
          </a:p>
          <a:p>
            <a:pPr algn="just"/>
            <a:endParaRPr lang="en-ZA" sz="1450" b="1" dirty="0">
              <a:solidFill>
                <a:prstClr val="black"/>
              </a:solidFill>
              <a:latin typeface="Arial" panose="020B0604020202020204" pitchFamily="34" charset="0"/>
              <a:cs typeface="Arial" panose="020B0604020202020204" pitchFamily="34" charset="0"/>
            </a:endParaRPr>
          </a:p>
          <a:p>
            <a:pPr algn="just"/>
            <a:r>
              <a:rPr lang="en-ZA" sz="1450" b="1" dirty="0" smtClean="0">
                <a:solidFill>
                  <a:prstClr val="black"/>
                </a:solidFill>
                <a:latin typeface="Arial" panose="020B0604020202020204" pitchFamily="34" charset="0"/>
                <a:cs typeface="Arial" panose="020B0604020202020204" pitchFamily="34" charset="0"/>
              </a:rPr>
              <a:t>Transfers </a:t>
            </a:r>
            <a:r>
              <a:rPr lang="en-ZA" sz="1450" b="1" dirty="0">
                <a:solidFill>
                  <a:prstClr val="black"/>
                </a:solidFill>
                <a:latin typeface="Arial" panose="020B0604020202020204" pitchFamily="34" charset="0"/>
                <a:cs typeface="Arial" panose="020B0604020202020204" pitchFamily="34" charset="0"/>
              </a:rPr>
              <a:t>and Subsidies</a:t>
            </a:r>
            <a:endParaRPr lang="en-ZA" sz="1450" dirty="0">
              <a:solidFill>
                <a:prstClr val="black"/>
              </a:solidFill>
              <a:latin typeface="Arial" panose="020B0604020202020204" pitchFamily="34" charset="0"/>
              <a:cs typeface="Arial" panose="020B0604020202020204" pitchFamily="34" charset="0"/>
            </a:endParaRPr>
          </a:p>
          <a:p>
            <a:pPr algn="just"/>
            <a:r>
              <a:rPr lang="en-US" sz="1450" dirty="0">
                <a:solidFill>
                  <a:prstClr val="black"/>
                </a:solidFill>
                <a:latin typeface="Arial" panose="020B0604020202020204" pitchFamily="34" charset="0"/>
                <a:cs typeface="Arial" panose="020B0604020202020204" pitchFamily="34" charset="0"/>
              </a:rPr>
              <a:t> </a:t>
            </a:r>
            <a:endParaRPr lang="en-ZA" sz="1450" dirty="0">
              <a:solidFill>
                <a:prstClr val="black"/>
              </a:solidFill>
              <a:latin typeface="Arial" panose="020B0604020202020204" pitchFamily="34" charset="0"/>
              <a:cs typeface="Arial" panose="020B0604020202020204" pitchFamily="34" charset="0"/>
            </a:endParaRPr>
          </a:p>
          <a:p>
            <a:pPr algn="just"/>
            <a:r>
              <a:rPr lang="en-ZA" sz="1450" dirty="0">
                <a:solidFill>
                  <a:prstClr val="black"/>
                </a:solidFill>
                <a:latin typeface="Arial" panose="020B0604020202020204" pitchFamily="34" charset="0"/>
                <a:cs typeface="Arial" panose="020B0604020202020204" pitchFamily="34" charset="0"/>
              </a:rPr>
              <a:t>The budget is R80.7 million with actual expenditure of R20.4 million which translates to 25.3%. Over spending between the projected expenditure of R20.2 million and actual expenditure of R20.4 million is R200 thousand and is </a:t>
            </a:r>
            <a:r>
              <a:rPr lang="en-ZA" sz="1450" dirty="0" smtClean="0">
                <a:solidFill>
                  <a:prstClr val="black"/>
                </a:solidFill>
                <a:latin typeface="Arial" panose="020B0604020202020204" pitchFamily="34" charset="0"/>
                <a:cs typeface="Arial" panose="020B0604020202020204" pitchFamily="34" charset="0"/>
              </a:rPr>
              <a:t>due to:</a:t>
            </a:r>
            <a:endParaRPr lang="en-ZA" sz="1450" dirty="0">
              <a:solidFill>
                <a:prstClr val="black"/>
              </a:solidFill>
              <a:latin typeface="Arial" panose="020B0604020202020204" pitchFamily="34" charset="0"/>
              <a:cs typeface="Arial" panose="020B0604020202020204" pitchFamily="34" charset="0"/>
            </a:endParaRPr>
          </a:p>
          <a:p>
            <a:pPr algn="just"/>
            <a:r>
              <a:rPr lang="en-ZA" sz="1450" dirty="0">
                <a:solidFill>
                  <a:prstClr val="black"/>
                </a:solidFill>
                <a:latin typeface="Arial" panose="020B0604020202020204" pitchFamily="34" charset="0"/>
                <a:cs typeface="Arial" panose="020B0604020202020204" pitchFamily="34" charset="0"/>
              </a:rPr>
              <a:t> </a:t>
            </a:r>
          </a:p>
          <a:p>
            <a:pPr marL="742950" lvl="1" indent="-285750" algn="just">
              <a:buFont typeface="Arial" panose="020B0604020202020204" pitchFamily="34" charset="0"/>
              <a:buChar char="•"/>
            </a:pPr>
            <a:r>
              <a:rPr lang="en-US" sz="1450" dirty="0" smtClean="0">
                <a:solidFill>
                  <a:prstClr val="black"/>
                </a:solidFill>
                <a:latin typeface="Arial" panose="020B0604020202020204" pitchFamily="34" charset="0"/>
                <a:cs typeface="Arial" panose="020B0604020202020204" pitchFamily="34" charset="0"/>
              </a:rPr>
              <a:t>Payment of leave </a:t>
            </a:r>
            <a:r>
              <a:rPr lang="en-US" sz="1450" dirty="0">
                <a:solidFill>
                  <a:prstClr val="black"/>
                </a:solidFill>
                <a:latin typeface="Arial" panose="020B0604020202020204" pitchFamily="34" charset="0"/>
                <a:cs typeface="Arial" panose="020B0604020202020204" pitchFamily="34" charset="0"/>
              </a:rPr>
              <a:t>gratuity amounting to R200 thousand paid in the current financial year for employees who resigned in February 2018.</a:t>
            </a:r>
            <a:endParaRPr lang="en-ZA" sz="1450" dirty="0">
              <a:solidFill>
                <a:prstClr val="black"/>
              </a:solidFill>
              <a:latin typeface="Arial" panose="020B0604020202020204" pitchFamily="34" charset="0"/>
              <a:cs typeface="Arial" panose="020B0604020202020204" pitchFamily="34" charset="0"/>
            </a:endParaRPr>
          </a:p>
          <a:p>
            <a:pPr algn="just"/>
            <a:r>
              <a:rPr lang="en-US" sz="1450" dirty="0">
                <a:solidFill>
                  <a:prstClr val="black"/>
                </a:solidFill>
                <a:latin typeface="Arial" panose="020B0604020202020204" pitchFamily="34" charset="0"/>
                <a:cs typeface="Arial" panose="020B0604020202020204" pitchFamily="34" charset="0"/>
              </a:rPr>
              <a:t> </a:t>
            </a:r>
            <a:endParaRPr lang="en-ZA" sz="1450" b="1" dirty="0">
              <a:solidFill>
                <a:prstClr val="black"/>
              </a:solidFill>
              <a:latin typeface="Arial" panose="020B0604020202020204" pitchFamily="34" charset="0"/>
              <a:cs typeface="Arial" panose="020B0604020202020204" pitchFamily="34" charset="0"/>
            </a:endParaRPr>
          </a:p>
          <a:p>
            <a:pPr algn="just"/>
            <a:r>
              <a:rPr lang="en-ZA" sz="1450" dirty="0">
                <a:solidFill>
                  <a:prstClr val="black"/>
                </a:solidFill>
                <a:latin typeface="Arial" panose="020B0604020202020204" pitchFamily="34" charset="0"/>
                <a:cs typeface="Arial" panose="020B0604020202020204" pitchFamily="34" charset="0"/>
              </a:rPr>
              <a:t>An application for a virement to transfers and subsidies will be requested from National Treasury for approval during the 2018 </a:t>
            </a:r>
            <a:r>
              <a:rPr lang="en-ZA" sz="1450" dirty="0" smtClean="0">
                <a:solidFill>
                  <a:prstClr val="black"/>
                </a:solidFill>
                <a:latin typeface="Arial" panose="020B0604020202020204" pitchFamily="34" charset="0"/>
                <a:cs typeface="Arial" panose="020B0604020202020204" pitchFamily="34" charset="0"/>
              </a:rPr>
              <a:t>Adjusted Estimates of National Expenditure (AENE) </a:t>
            </a:r>
            <a:r>
              <a:rPr lang="en-ZA" sz="1450" dirty="0">
                <a:solidFill>
                  <a:prstClr val="black"/>
                </a:solidFill>
                <a:latin typeface="Arial" panose="020B0604020202020204" pitchFamily="34" charset="0"/>
                <a:cs typeface="Arial" panose="020B0604020202020204" pitchFamily="34" charset="0"/>
              </a:rPr>
              <a:t>process to cover the anticipated over spending.</a:t>
            </a:r>
            <a:endParaRPr lang="en-ZA" sz="1450" b="1" dirty="0">
              <a:solidFill>
                <a:prstClr val="black"/>
              </a:solidFill>
              <a:latin typeface="Arial" panose="020B0604020202020204" pitchFamily="34" charset="0"/>
              <a:cs typeface="Arial" panose="020B0604020202020204" pitchFamily="34" charset="0"/>
            </a:endParaRPr>
          </a:p>
          <a:p>
            <a:pPr algn="just"/>
            <a:r>
              <a:rPr lang="en-ZA" sz="1400" dirty="0">
                <a:solidFill>
                  <a:prstClr val="black"/>
                </a:solidFill>
                <a:latin typeface="Arial" panose="020B0604020202020204" pitchFamily="34" charset="0"/>
                <a:cs typeface="Arial" panose="020B0604020202020204" pitchFamily="34" charset="0"/>
              </a:rPr>
              <a:t> </a:t>
            </a:r>
            <a:endParaRPr lang="en-ZA" sz="1400" b="1" dirty="0">
              <a:solidFill>
                <a:prstClr val="black"/>
              </a:solidFill>
              <a:latin typeface="Arial" panose="020B0604020202020204" pitchFamily="34" charset="0"/>
              <a:cs typeface="Arial" panose="020B0604020202020204" pitchFamily="34" charset="0"/>
            </a:endParaRPr>
          </a:p>
          <a:p>
            <a:pPr algn="just"/>
            <a:endParaRPr lang="en-ZA" sz="1500" b="1" dirty="0" smtClean="0">
              <a:solidFill>
                <a:prstClr val="black"/>
              </a:solidFill>
              <a:latin typeface="Arial" pitchFamily="34" charset="0"/>
              <a:cs typeface="Arial" pitchFamily="34" charset="0"/>
            </a:endParaRPr>
          </a:p>
          <a:p>
            <a:pPr algn="just"/>
            <a:endParaRPr lang="en-ZA" sz="1500" b="1" dirty="0" smtClean="0">
              <a:solidFill>
                <a:prstClr val="black"/>
              </a:solidFill>
              <a:latin typeface="Arial" pitchFamily="34" charset="0"/>
              <a:cs typeface="Arial" pitchFamily="34" charset="0"/>
            </a:endParaRPr>
          </a:p>
        </p:txBody>
      </p:sp>
      <p:sp>
        <p:nvSpPr>
          <p:cNvPr id="6" name="Rectangle 1"/>
          <p:cNvSpPr>
            <a:spLocks noChangeArrowheads="1"/>
          </p:cNvSpPr>
          <p:nvPr/>
        </p:nvSpPr>
        <p:spPr bwMode="auto">
          <a:xfrm>
            <a:off x="1935189" y="223468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375852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54</a:t>
            </a:fld>
            <a:endParaRPr lang="en-ZA" dirty="0">
              <a:solidFill>
                <a:prstClr val="black">
                  <a:tint val="75000"/>
                </a:prstClr>
              </a:solidFill>
            </a:endParaRPr>
          </a:p>
        </p:txBody>
      </p:sp>
      <p:sp>
        <p:nvSpPr>
          <p:cNvPr id="7" name="Title 1"/>
          <p:cNvSpPr>
            <a:spLocks noGrp="1"/>
          </p:cNvSpPr>
          <p:nvPr>
            <p:ph type="title"/>
          </p:nvPr>
        </p:nvSpPr>
        <p:spPr>
          <a:xfrm>
            <a:off x="217714" y="116115"/>
            <a:ext cx="8661874" cy="714891"/>
          </a:xfrm>
          <a:prstGeom prst="rect">
            <a:avLst/>
          </a:prstGeom>
          <a:solidFill>
            <a:srgbClr val="00B050"/>
          </a:solidFill>
        </p:spPr>
        <p:txBody>
          <a:bodyPr rtlCol="0">
            <a:normAutofit fontScale="90000"/>
          </a:bodyPr>
          <a:lstStyle/>
          <a:p>
            <a:pPr lvl="0">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1800" b="1" kern="0" dirty="0" smtClean="0">
                <a:solidFill>
                  <a:sysClr val="windowText" lastClr="000000"/>
                </a:solidFill>
              </a:rPr>
              <a:t/>
            </a:r>
            <a:br>
              <a:rPr lang="en-ZA" sz="1800" b="1" kern="0" dirty="0" smtClean="0">
                <a:solidFill>
                  <a:sysClr val="windowText" lastClr="000000"/>
                </a:solidFill>
              </a:rPr>
            </a:br>
            <a:r>
              <a:rPr lang="en-ZA" sz="1800" b="1" kern="0" dirty="0">
                <a:solidFill>
                  <a:sysClr val="windowText" lastClr="000000"/>
                </a:solidFill>
              </a:rPr>
              <a:t/>
            </a:r>
            <a:br>
              <a:rPr lang="en-ZA" sz="1800" b="1" kern="0" dirty="0">
                <a:solidFill>
                  <a:sysClr val="windowText" lastClr="000000"/>
                </a:solidFill>
              </a:rPr>
            </a:br>
            <a:r>
              <a:rPr lang="en-ZA" sz="1800" b="1" kern="0" dirty="0" smtClean="0">
                <a:solidFill>
                  <a:sysClr val="windowText" lastClr="000000"/>
                </a:solidFill>
              </a:rPr>
              <a:t/>
            </a:r>
            <a:br>
              <a:rPr lang="en-ZA" sz="1800" b="1" kern="0" dirty="0" smtClean="0">
                <a:solidFill>
                  <a:sysClr val="windowText" lastClr="000000"/>
                </a:solidFill>
              </a:rPr>
            </a:br>
            <a:r>
              <a:rPr lang="en-ZA" sz="2800" b="1" dirty="0" smtClean="0">
                <a:latin typeface="Arial" charset="0"/>
              </a:rPr>
              <a:t>DEPARTMENTAL </a:t>
            </a:r>
            <a:r>
              <a:rPr lang="en-ZA" sz="2800" b="1" dirty="0">
                <a:solidFill>
                  <a:prstClr val="black"/>
                </a:solidFill>
                <a:latin typeface="Arial" pitchFamily="34" charset="0"/>
                <a:cs typeface="Arial" pitchFamily="34" charset="0"/>
              </a:rPr>
              <a:t>FINANCIAL </a:t>
            </a:r>
            <a:r>
              <a:rPr lang="en-ZA" sz="2800" b="1" dirty="0" smtClean="0">
                <a:solidFill>
                  <a:prstClr val="black"/>
                </a:solidFill>
                <a:latin typeface="Arial" pitchFamily="34" charset="0"/>
                <a:cs typeface="Arial" pitchFamily="34" charset="0"/>
              </a:rPr>
              <a:t>OVERVIEW</a:t>
            </a:r>
            <a:r>
              <a:rPr lang="en-ZA" sz="3600" b="1" dirty="0">
                <a:latin typeface="Arial" pitchFamily="34" charset="0"/>
                <a:cs typeface="Arial" pitchFamily="34" charset="0"/>
              </a:rPr>
              <a:t/>
            </a:r>
            <a:br>
              <a:rPr lang="en-ZA" sz="3600" b="1" dirty="0">
                <a:latin typeface="Arial" pitchFamily="34" charset="0"/>
                <a:cs typeface="Arial" pitchFamily="34" charset="0"/>
              </a:rPr>
            </a:br>
            <a:r>
              <a:rPr lang="en-ZA" sz="2800" kern="0" dirty="0">
                <a:solidFill>
                  <a:sysClr val="windowText" lastClr="000000"/>
                </a:solidFill>
                <a:latin typeface="Arial" pitchFamily="34" charset="0"/>
                <a:cs typeface="Arial" pitchFamily="34" charset="0"/>
              </a:rPr>
              <a:t/>
            </a:r>
            <a:br>
              <a:rPr lang="en-ZA" sz="2800" kern="0" dirty="0">
                <a:solidFill>
                  <a:sysClr val="windowText" lastClr="000000"/>
                </a:solidFill>
                <a:latin typeface="Arial" pitchFamily="34" charset="0"/>
                <a:cs typeface="Arial" pitchFamily="34" charset="0"/>
              </a:rPr>
            </a:br>
            <a:r>
              <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 name="Rectangle 2"/>
          <p:cNvSpPr/>
          <p:nvPr/>
        </p:nvSpPr>
        <p:spPr>
          <a:xfrm>
            <a:off x="84364" y="965909"/>
            <a:ext cx="9661358" cy="4585871"/>
          </a:xfrm>
          <a:prstGeom prst="rect">
            <a:avLst/>
          </a:prstGeom>
        </p:spPr>
        <p:txBody>
          <a:bodyPr wrap="square">
            <a:spAutoFit/>
          </a:bodyPr>
          <a:lstStyle/>
          <a:p>
            <a:pPr algn="just"/>
            <a:r>
              <a:rPr lang="en-ZA" sz="1500" dirty="0">
                <a:solidFill>
                  <a:prstClr val="black"/>
                </a:solidFill>
                <a:latin typeface="Arial" panose="020B0604020202020204" pitchFamily="34" charset="0"/>
                <a:cs typeface="Arial" panose="020B0604020202020204" pitchFamily="34" charset="0"/>
              </a:rPr>
              <a:t> </a:t>
            </a:r>
            <a:r>
              <a:rPr lang="en-ZA" sz="1450" b="1" dirty="0" smtClean="0">
                <a:solidFill>
                  <a:prstClr val="black"/>
                </a:solidFill>
                <a:latin typeface="Arial" panose="020B0604020202020204" pitchFamily="34" charset="0"/>
                <a:cs typeface="Arial" panose="020B0604020202020204" pitchFamily="34" charset="0"/>
              </a:rPr>
              <a:t>Capital </a:t>
            </a:r>
            <a:r>
              <a:rPr lang="en-ZA" sz="1450" b="1" dirty="0">
                <a:solidFill>
                  <a:prstClr val="black"/>
                </a:solidFill>
                <a:latin typeface="Arial" panose="020B0604020202020204" pitchFamily="34" charset="0"/>
                <a:cs typeface="Arial" panose="020B0604020202020204" pitchFamily="34" charset="0"/>
              </a:rPr>
              <a:t>Expenditure</a:t>
            </a:r>
            <a:endParaRPr lang="en-ZA" sz="1450" dirty="0">
              <a:solidFill>
                <a:prstClr val="black"/>
              </a:solidFill>
              <a:latin typeface="Arial" panose="020B0604020202020204" pitchFamily="34" charset="0"/>
              <a:cs typeface="Arial" panose="020B0604020202020204" pitchFamily="34" charset="0"/>
            </a:endParaRPr>
          </a:p>
          <a:p>
            <a:pPr algn="just"/>
            <a:r>
              <a:rPr lang="en-US" sz="1450" dirty="0">
                <a:solidFill>
                  <a:prstClr val="black"/>
                </a:solidFill>
                <a:latin typeface="Arial" panose="020B0604020202020204" pitchFamily="34" charset="0"/>
                <a:cs typeface="Arial" panose="020B0604020202020204" pitchFamily="34" charset="0"/>
              </a:rPr>
              <a:t> </a:t>
            </a:r>
            <a:endParaRPr lang="en-ZA" sz="1450" dirty="0">
              <a:solidFill>
                <a:prstClr val="black"/>
              </a:solidFill>
              <a:latin typeface="Arial" panose="020B0604020202020204" pitchFamily="34" charset="0"/>
              <a:cs typeface="Arial" panose="020B0604020202020204" pitchFamily="34" charset="0"/>
            </a:endParaRPr>
          </a:p>
          <a:p>
            <a:pPr algn="just"/>
            <a:r>
              <a:rPr lang="en-ZA" sz="1450" dirty="0">
                <a:solidFill>
                  <a:prstClr val="black"/>
                </a:solidFill>
                <a:latin typeface="Arial" panose="020B0604020202020204" pitchFamily="34" charset="0"/>
                <a:cs typeface="Arial" panose="020B0604020202020204" pitchFamily="34" charset="0"/>
              </a:rPr>
              <a:t>The budget on capital assets is R3.0 million with actual expenditure of R169 thousand which translate to 5.6%. The under spending between the projected expenditure of R1.9 million and actual expenditure of R169 thousand is R1.7 million and is mainly due to the following</a:t>
            </a:r>
            <a:r>
              <a:rPr lang="en-ZA" sz="1450" dirty="0" smtClean="0">
                <a:solidFill>
                  <a:prstClr val="black"/>
                </a:solidFill>
                <a:latin typeface="Arial" panose="020B0604020202020204" pitchFamily="34" charset="0"/>
                <a:cs typeface="Arial" panose="020B0604020202020204" pitchFamily="34" charset="0"/>
              </a:rPr>
              <a:t>:</a:t>
            </a:r>
            <a:endParaRPr lang="en-ZA" sz="1450" dirty="0">
              <a:solidFill>
                <a:prstClr val="black"/>
              </a:solidFill>
              <a:latin typeface="Arial" panose="020B0604020202020204" pitchFamily="34" charset="0"/>
              <a:cs typeface="Arial" panose="020B0604020202020204" pitchFamily="34" charset="0"/>
            </a:endParaRPr>
          </a:p>
          <a:p>
            <a:pPr algn="just"/>
            <a:endParaRPr lang="en-ZA" sz="1450" dirty="0">
              <a:solidFill>
                <a:prstClr val="black"/>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1450" dirty="0" smtClean="0">
                <a:solidFill>
                  <a:prstClr val="black"/>
                </a:solidFill>
                <a:latin typeface="Arial" panose="020B0604020202020204" pitchFamily="34" charset="0"/>
                <a:cs typeface="Arial" panose="020B0604020202020204" pitchFamily="34" charset="0"/>
              </a:rPr>
              <a:t>X-ray machine procured in quarter 1 and delivery is anticipated in quarter 2. </a:t>
            </a:r>
          </a:p>
          <a:p>
            <a:pPr marL="742950" lvl="1" indent="-285750" algn="just">
              <a:buFont typeface="Arial" panose="020B0604020202020204" pitchFamily="34" charset="0"/>
              <a:buChar char="•"/>
            </a:pPr>
            <a:r>
              <a:rPr lang="en-US" sz="1450" dirty="0" smtClean="0">
                <a:solidFill>
                  <a:prstClr val="black"/>
                </a:solidFill>
                <a:latin typeface="Arial" panose="020B0604020202020204" pitchFamily="34" charset="0"/>
                <a:cs typeface="Arial" panose="020B0604020202020204" pitchFamily="34" charset="0"/>
              </a:rPr>
              <a:t>Walk </a:t>
            </a:r>
            <a:r>
              <a:rPr lang="en-US" sz="1450" dirty="0">
                <a:solidFill>
                  <a:prstClr val="black"/>
                </a:solidFill>
                <a:latin typeface="Arial" panose="020B0604020202020204" pitchFamily="34" charset="0"/>
                <a:cs typeface="Arial" panose="020B0604020202020204" pitchFamily="34" charset="0"/>
              </a:rPr>
              <a:t>through Metal Detector for the Department which </a:t>
            </a:r>
            <a:r>
              <a:rPr lang="en-US" sz="1450" dirty="0" smtClean="0">
                <a:solidFill>
                  <a:prstClr val="black"/>
                </a:solidFill>
                <a:latin typeface="Arial" panose="020B0604020202020204" pitchFamily="34" charset="0"/>
                <a:cs typeface="Arial" panose="020B0604020202020204" pitchFamily="34" charset="0"/>
              </a:rPr>
              <a:t>will be paid in quarter 2.</a:t>
            </a:r>
            <a:endParaRPr lang="en-ZA" sz="1450" dirty="0">
              <a:solidFill>
                <a:prstClr val="black"/>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1450" dirty="0">
                <a:solidFill>
                  <a:prstClr val="black"/>
                </a:solidFill>
                <a:latin typeface="Arial" panose="020B0604020202020204" pitchFamily="34" charset="0"/>
                <a:cs typeface="Arial" panose="020B0604020202020204" pitchFamily="34" charset="0"/>
              </a:rPr>
              <a:t>The department anticipated to procure a departmental vehicle in April 2018 and the procurement is deferred to the second quarter</a:t>
            </a:r>
            <a:r>
              <a:rPr lang="en-US" sz="1450" dirty="0" smtClean="0">
                <a:solidFill>
                  <a:prstClr val="black"/>
                </a:solidFill>
                <a:latin typeface="Arial" panose="020B0604020202020204" pitchFamily="34" charset="0"/>
                <a:cs typeface="Arial" panose="020B0604020202020204" pitchFamily="34" charset="0"/>
              </a:rPr>
              <a:t>.</a:t>
            </a:r>
          </a:p>
          <a:p>
            <a:pPr algn="just"/>
            <a:endParaRPr lang="en-ZA" sz="1450" b="1" dirty="0">
              <a:solidFill>
                <a:prstClr val="black"/>
              </a:solidFill>
              <a:latin typeface="Arial" panose="020B0604020202020204" pitchFamily="34" charset="0"/>
              <a:cs typeface="Arial" panose="020B0604020202020204" pitchFamily="34" charset="0"/>
            </a:endParaRPr>
          </a:p>
          <a:p>
            <a:pPr algn="just"/>
            <a:r>
              <a:rPr lang="en-ZA" sz="1450" b="1" dirty="0">
                <a:solidFill>
                  <a:prstClr val="black"/>
                </a:solidFill>
                <a:latin typeface="Arial" panose="020B0604020202020204" pitchFamily="34" charset="0"/>
                <a:cs typeface="Arial" panose="020B0604020202020204" pitchFamily="34" charset="0"/>
              </a:rPr>
              <a:t>Payments for Financial Assets</a:t>
            </a:r>
          </a:p>
          <a:p>
            <a:pPr algn="just"/>
            <a:r>
              <a:rPr lang="en-ZA" sz="1450" dirty="0">
                <a:solidFill>
                  <a:prstClr val="black"/>
                </a:solidFill>
                <a:latin typeface="Arial" panose="020B0604020202020204" pitchFamily="34" charset="0"/>
                <a:cs typeface="Arial" panose="020B0604020202020204" pitchFamily="34" charset="0"/>
              </a:rPr>
              <a:t> </a:t>
            </a:r>
          </a:p>
          <a:p>
            <a:pPr algn="just"/>
            <a:r>
              <a:rPr lang="en-ZA" sz="1450" dirty="0">
                <a:solidFill>
                  <a:prstClr val="black"/>
                </a:solidFill>
                <a:latin typeface="Arial" panose="020B0604020202020204" pitchFamily="34" charset="0"/>
                <a:cs typeface="Arial" panose="020B0604020202020204" pitchFamily="34" charset="0"/>
              </a:rPr>
              <a:t>The over spending of R223 thousands on financial assets is due to debtors that have been written off in April 2018.</a:t>
            </a:r>
          </a:p>
          <a:p>
            <a:pPr algn="just"/>
            <a:r>
              <a:rPr lang="en-ZA" sz="1450" dirty="0">
                <a:solidFill>
                  <a:prstClr val="black"/>
                </a:solidFill>
                <a:latin typeface="Arial" panose="020B0604020202020204" pitchFamily="34" charset="0"/>
                <a:cs typeface="Arial" panose="020B0604020202020204" pitchFamily="34" charset="0"/>
              </a:rPr>
              <a:t> </a:t>
            </a:r>
          </a:p>
          <a:p>
            <a:pPr algn="just"/>
            <a:r>
              <a:rPr lang="en-ZA" sz="1450" dirty="0">
                <a:solidFill>
                  <a:prstClr val="black"/>
                </a:solidFill>
                <a:latin typeface="Arial" panose="020B0604020202020204" pitchFamily="34" charset="0"/>
                <a:cs typeface="Arial" panose="020B0604020202020204" pitchFamily="34" charset="0"/>
              </a:rPr>
              <a:t>An application for a virement to payments for financial assets will be requested from National Treasury for approval during the AENE process to cover the over spending.</a:t>
            </a:r>
          </a:p>
          <a:p>
            <a:pPr lvl="1"/>
            <a:endParaRPr lang="en-ZA" sz="1500" b="1" dirty="0" smtClean="0">
              <a:solidFill>
                <a:prstClr val="black"/>
              </a:solidFill>
              <a:latin typeface="Arial" pitchFamily="34" charset="0"/>
              <a:cs typeface="Arial" pitchFamily="34" charset="0"/>
            </a:endParaRPr>
          </a:p>
          <a:p>
            <a:pPr algn="just"/>
            <a:endParaRPr lang="en-ZA" sz="1500" b="1" dirty="0" smtClean="0">
              <a:solidFill>
                <a:prstClr val="black"/>
              </a:solidFill>
              <a:latin typeface="Arial" pitchFamily="34" charset="0"/>
              <a:cs typeface="Arial" pitchFamily="34" charset="0"/>
            </a:endParaRPr>
          </a:p>
          <a:p>
            <a:pPr algn="just"/>
            <a:endParaRPr lang="en-ZA" sz="1500" b="1" dirty="0" smtClean="0">
              <a:solidFill>
                <a:prstClr val="black"/>
              </a:solidFill>
              <a:latin typeface="Arial" pitchFamily="34" charset="0"/>
              <a:cs typeface="Arial" pitchFamily="34" charset="0"/>
            </a:endParaRPr>
          </a:p>
        </p:txBody>
      </p:sp>
      <p:sp>
        <p:nvSpPr>
          <p:cNvPr id="6" name="Rectangle 1"/>
          <p:cNvSpPr>
            <a:spLocks noChangeArrowheads="1"/>
          </p:cNvSpPr>
          <p:nvPr/>
        </p:nvSpPr>
        <p:spPr bwMode="auto">
          <a:xfrm>
            <a:off x="1935189" y="223468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21861485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55</a:t>
            </a:fld>
            <a:endParaRPr lang="en-ZA" dirty="0">
              <a:solidFill>
                <a:prstClr val="black">
                  <a:tint val="75000"/>
                </a:prstClr>
              </a:solidFill>
            </a:endParaRPr>
          </a:p>
        </p:txBody>
      </p:sp>
      <p:sp>
        <p:nvSpPr>
          <p:cNvPr id="7" name="Title 1"/>
          <p:cNvSpPr>
            <a:spLocks noGrp="1"/>
          </p:cNvSpPr>
          <p:nvPr>
            <p:ph type="title"/>
          </p:nvPr>
        </p:nvSpPr>
        <p:spPr>
          <a:xfrm>
            <a:off x="217714" y="116115"/>
            <a:ext cx="8661874" cy="714891"/>
          </a:xfrm>
          <a:prstGeom prst="rect">
            <a:avLst/>
          </a:prstGeom>
          <a:solidFill>
            <a:srgbClr val="00B050"/>
          </a:solidFill>
        </p:spPr>
        <p:txBody>
          <a:bodyPr rtlCol="0">
            <a:normAutofit fontScale="90000"/>
          </a:bodyPr>
          <a:lstStyle/>
          <a:p>
            <a:pPr lvl="0">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1800" b="1" kern="0" dirty="0" smtClean="0">
                <a:solidFill>
                  <a:sysClr val="windowText" lastClr="000000"/>
                </a:solidFill>
              </a:rPr>
              <a:t/>
            </a:r>
            <a:br>
              <a:rPr lang="en-ZA" sz="1800" b="1" kern="0" dirty="0" smtClean="0">
                <a:solidFill>
                  <a:sysClr val="windowText" lastClr="000000"/>
                </a:solidFill>
              </a:rPr>
            </a:br>
            <a:r>
              <a:rPr lang="en-ZA" sz="1800" b="1" kern="0" dirty="0" smtClean="0">
                <a:solidFill>
                  <a:sysClr val="windowText" lastClr="000000"/>
                </a:solidFill>
              </a:rPr>
              <a:t/>
            </a:r>
            <a:br>
              <a:rPr lang="en-ZA" sz="1800" b="1" kern="0" dirty="0" smtClean="0">
                <a:solidFill>
                  <a:sysClr val="windowText" lastClr="000000"/>
                </a:solidFill>
              </a:rPr>
            </a:br>
            <a:r>
              <a:rPr lang="en-ZA" sz="2200" b="1" kern="0" dirty="0">
                <a:solidFill>
                  <a:sysClr val="windowText" lastClr="000000"/>
                </a:solidFill>
                <a:latin typeface="Arial" pitchFamily="34" charset="0"/>
                <a:cs typeface="Arial" pitchFamily="34" charset="0"/>
              </a:rPr>
              <a:t>FINANCIAL OVERVIEW AS AT </a:t>
            </a:r>
            <a:r>
              <a:rPr lang="en-ZA" sz="2200" b="1" kern="0" dirty="0" smtClean="0">
                <a:solidFill>
                  <a:sysClr val="windowText" lastClr="000000"/>
                </a:solidFill>
                <a:latin typeface="Arial" pitchFamily="34" charset="0"/>
                <a:cs typeface="Arial" pitchFamily="34" charset="0"/>
              </a:rPr>
              <a:t>30 JUNE </a:t>
            </a:r>
            <a:r>
              <a:rPr lang="en-ZA" sz="2200" b="1" kern="0" dirty="0">
                <a:solidFill>
                  <a:sysClr val="windowText" lastClr="000000"/>
                </a:solidFill>
                <a:latin typeface="Arial" pitchFamily="34" charset="0"/>
                <a:cs typeface="Arial" pitchFamily="34" charset="0"/>
              </a:rPr>
              <a:t>2018 </a:t>
            </a:r>
            <a:r>
              <a:rPr lang="en-ZA" sz="2200" b="1" kern="0" dirty="0" smtClean="0">
                <a:solidFill>
                  <a:sysClr val="windowText" lastClr="000000"/>
                </a:solidFill>
                <a:latin typeface="Arial" pitchFamily="34" charset="0"/>
                <a:cs typeface="Arial" pitchFamily="34" charset="0"/>
              </a:rPr>
              <a:t>– PER PROGRAMME</a:t>
            </a:r>
            <a:r>
              <a:rPr lang="en-ZA" sz="2200" b="1" kern="0" dirty="0">
                <a:solidFill>
                  <a:sysClr val="windowText" lastClr="000000"/>
                </a:solidFill>
                <a:latin typeface="Arial" pitchFamily="34" charset="0"/>
                <a:cs typeface="Arial" pitchFamily="34" charset="0"/>
              </a:rPr>
              <a:t/>
            </a:r>
            <a:br>
              <a:rPr lang="en-ZA" sz="2200" b="1" kern="0" dirty="0">
                <a:solidFill>
                  <a:sysClr val="windowText" lastClr="000000"/>
                </a:solidFill>
                <a:latin typeface="Arial" pitchFamily="34" charset="0"/>
                <a:cs typeface="Arial" pitchFamily="34" charset="0"/>
              </a:rPr>
            </a:br>
            <a:endPar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 name="Rectangle 2"/>
          <p:cNvSpPr/>
          <p:nvPr/>
        </p:nvSpPr>
        <p:spPr>
          <a:xfrm>
            <a:off x="243069" y="879680"/>
            <a:ext cx="8715736" cy="646331"/>
          </a:xfrm>
          <a:prstGeom prst="rect">
            <a:avLst/>
          </a:prstGeom>
        </p:spPr>
        <p:txBody>
          <a:bodyPr wrap="square">
            <a:spAutoFit/>
          </a:bodyPr>
          <a:lstStyle/>
          <a:p>
            <a:endParaRPr lang="en-ZA" dirty="0">
              <a:solidFill>
                <a:prstClr val="black"/>
              </a:solidFill>
            </a:endParaRPr>
          </a:p>
          <a:p>
            <a:endParaRPr lang="en-ZA" dirty="0">
              <a:solidFill>
                <a:prstClr val="black"/>
              </a:solidFill>
            </a:endParaRPr>
          </a:p>
        </p:txBody>
      </p:sp>
      <p:sp>
        <p:nvSpPr>
          <p:cNvPr id="6" name="Rectangle 1"/>
          <p:cNvSpPr>
            <a:spLocks noChangeArrowheads="1"/>
          </p:cNvSpPr>
          <p:nvPr/>
        </p:nvSpPr>
        <p:spPr bwMode="auto">
          <a:xfrm>
            <a:off x="1935189" y="223468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graphicFrame>
        <p:nvGraphicFramePr>
          <p:cNvPr id="8" name="Content Placeholder 5"/>
          <p:cNvGraphicFramePr>
            <a:graphicFrameLocks noGrp="1"/>
          </p:cNvGraphicFramePr>
          <p:nvPr>
            <p:ph idx="1"/>
            <p:extLst>
              <p:ext uri="{D42A27DB-BD31-4B8C-83A1-F6EECF244321}">
                <p14:modId xmlns:p14="http://schemas.microsoft.com/office/powerpoint/2010/main" xmlns="" val="42858367"/>
              </p:ext>
            </p:extLst>
          </p:nvPr>
        </p:nvGraphicFramePr>
        <p:xfrm>
          <a:off x="243069" y="1145309"/>
          <a:ext cx="8706967" cy="3560040"/>
        </p:xfrm>
        <a:graphic>
          <a:graphicData uri="http://schemas.openxmlformats.org/drawingml/2006/table">
            <a:tbl>
              <a:tblPr firstRow="1" firstCol="1" bandRow="1"/>
              <a:tblGrid>
                <a:gridCol w="3026604"/>
                <a:gridCol w="1440872"/>
                <a:gridCol w="1459346"/>
                <a:gridCol w="1413164"/>
                <a:gridCol w="1366981"/>
              </a:tblGrid>
              <a:tr h="1034770">
                <a:tc>
                  <a:txBody>
                    <a:bodyPr/>
                    <a:lstStyle/>
                    <a:p>
                      <a:pPr algn="just">
                        <a:spcAft>
                          <a:spcPts val="0"/>
                        </a:spcAft>
                      </a:pPr>
                      <a:r>
                        <a:rPr lang="en-ZA" sz="1200" b="1" dirty="0">
                          <a:effectLst/>
                          <a:latin typeface="Arial"/>
                          <a:ea typeface="Calibri"/>
                          <a:cs typeface="Arial"/>
                        </a:rPr>
                        <a:t> </a:t>
                      </a:r>
                      <a:endParaRPr lang="en-ZA" sz="12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ZA" sz="1200" b="1" dirty="0" smtClean="0">
                          <a:effectLst/>
                          <a:latin typeface="Arial"/>
                          <a:ea typeface="Calibri"/>
                          <a:cs typeface="Arial"/>
                        </a:rPr>
                        <a:t>Appropriation</a:t>
                      </a:r>
                      <a:endParaRPr lang="en-ZA" sz="1200" b="1"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71755" algn="ctr" defTabSz="914400" rtl="0" eaLnBrk="1" latinLnBrk="0" hangingPunct="1">
                        <a:spcAft>
                          <a:spcPts val="0"/>
                        </a:spcAft>
                      </a:pPr>
                      <a:r>
                        <a:rPr lang="en-ZA" sz="1200" b="1" kern="1200" dirty="0" smtClean="0">
                          <a:solidFill>
                            <a:schemeClr val="tx1"/>
                          </a:solidFill>
                          <a:effectLst/>
                          <a:latin typeface="Arial"/>
                          <a:ea typeface="Calibri"/>
                          <a:cs typeface="Arial"/>
                        </a:rPr>
                        <a:t>Actual Expenditure</a:t>
                      </a:r>
                      <a:endParaRPr lang="en-ZA" sz="1200" b="1" kern="1200" dirty="0">
                        <a:solidFill>
                          <a:schemeClr val="tx1"/>
                        </a:solidFill>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ZA" sz="1200" b="1" dirty="0" smtClean="0">
                          <a:solidFill>
                            <a:schemeClr val="tx1"/>
                          </a:solidFill>
                          <a:effectLst/>
                          <a:latin typeface="Arial"/>
                          <a:ea typeface="Calibri"/>
                          <a:cs typeface="Arial"/>
                        </a:rPr>
                        <a:t>Available</a:t>
                      </a:r>
                      <a:r>
                        <a:rPr lang="en-ZA" sz="1200" b="1" baseline="0" dirty="0" smtClean="0">
                          <a:solidFill>
                            <a:schemeClr val="tx1"/>
                          </a:solidFill>
                          <a:effectLst/>
                          <a:latin typeface="Arial"/>
                          <a:ea typeface="Calibri"/>
                          <a:cs typeface="Arial"/>
                        </a:rPr>
                        <a:t> Budget</a:t>
                      </a:r>
                      <a:endParaRPr lang="en-ZA" sz="1200" b="1" dirty="0">
                        <a:solidFill>
                          <a:schemeClr val="tx1"/>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1755" marR="71755" algn="ctr">
                        <a:spcAft>
                          <a:spcPts val="0"/>
                        </a:spcAft>
                      </a:pPr>
                      <a:r>
                        <a:rPr lang="en-ZA" sz="1200" b="1" dirty="0">
                          <a:solidFill>
                            <a:schemeClr val="tx1"/>
                          </a:solidFill>
                          <a:effectLst/>
                          <a:latin typeface="Arial"/>
                          <a:ea typeface="Calibri"/>
                          <a:cs typeface="Arial"/>
                        </a:rPr>
                        <a:t> </a:t>
                      </a:r>
                      <a:r>
                        <a:rPr lang="en-ZA" sz="1200" b="1" dirty="0" smtClean="0">
                          <a:solidFill>
                            <a:schemeClr val="tx1"/>
                          </a:solidFill>
                          <a:effectLst/>
                          <a:latin typeface="Arial"/>
                          <a:ea typeface="Calibri"/>
                          <a:cs typeface="Arial"/>
                        </a:rPr>
                        <a:t>Expenditure as  % of Budget</a:t>
                      </a:r>
                      <a:endParaRPr lang="en-ZA" sz="1200" b="1" dirty="0">
                        <a:solidFill>
                          <a:schemeClr val="tx1"/>
                        </a:solidFill>
                        <a:effectLst/>
                        <a:latin typeface="Arial"/>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21110">
                <a:tc>
                  <a:txBody>
                    <a:bodyPr/>
                    <a:lstStyle/>
                    <a:p>
                      <a:pPr algn="just">
                        <a:spcAft>
                          <a:spcPts val="0"/>
                        </a:spcAft>
                      </a:pPr>
                      <a:r>
                        <a:rPr lang="en-ZA" sz="1200" b="1" dirty="0">
                          <a:effectLst/>
                          <a:latin typeface="Arial"/>
                          <a:ea typeface="Calibri"/>
                          <a:cs typeface="Arial"/>
                        </a:rPr>
                        <a:t>Programme</a:t>
                      </a:r>
                      <a:endParaRPr lang="en-ZA" sz="1200" b="1"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b="1" dirty="0">
                          <a:effectLst/>
                          <a:latin typeface="Arial"/>
                          <a:ea typeface="Calibri"/>
                          <a:cs typeface="Arial"/>
                        </a:rPr>
                        <a:t>R`000</a:t>
                      </a:r>
                      <a:endParaRPr lang="en-ZA" sz="1200" b="1"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b="1" dirty="0" smtClean="0">
                          <a:effectLst/>
                          <a:latin typeface="Arial"/>
                          <a:ea typeface="Calibri"/>
                          <a:cs typeface="Arial"/>
                        </a:rPr>
                        <a:t>R`000</a:t>
                      </a:r>
                      <a:endParaRPr lang="en-ZA" sz="1200" b="1" dirty="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b="1" dirty="0">
                          <a:effectLst/>
                          <a:latin typeface="Arial"/>
                          <a:ea typeface="Calibri"/>
                          <a:cs typeface="Arial"/>
                        </a:rPr>
                        <a:t>R`000</a:t>
                      </a:r>
                      <a:endParaRPr lang="en-ZA" sz="1200" b="1"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b="1" dirty="0" smtClean="0">
                          <a:effectLst/>
                          <a:latin typeface="Arial"/>
                          <a:ea typeface="Calibri"/>
                          <a:cs typeface="Arial"/>
                        </a:rPr>
                        <a:t>%</a:t>
                      </a:r>
                      <a:endParaRPr lang="en-ZA" sz="1200" b="1"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446">
                <a:tc>
                  <a:txBody>
                    <a:bodyPr/>
                    <a:lstStyle/>
                    <a:p>
                      <a:pPr algn="just">
                        <a:spcAft>
                          <a:spcPts val="0"/>
                        </a:spcAft>
                      </a:pPr>
                      <a:r>
                        <a:rPr lang="en-ZA" sz="1200" b="0" dirty="0">
                          <a:effectLst/>
                          <a:latin typeface="Arial"/>
                          <a:ea typeface="Calibri"/>
                          <a:cs typeface="Arial"/>
                        </a:rPr>
                        <a:t>Administration</a:t>
                      </a:r>
                      <a:endParaRPr lang="en-ZA" sz="1200" b="1" dirty="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Arial" panose="020B0604020202020204" pitchFamily="34" charset="0"/>
                        </a:rPr>
                        <a:t>78 672</a:t>
                      </a:r>
                      <a:endParaRPr lang="en-ZA" sz="1200" b="0" i="0" u="none" strike="noStrike" dirty="0">
                        <a:solidFill>
                          <a:srgbClr val="000000"/>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Arial" panose="020B0604020202020204" pitchFamily="34" charset="0"/>
                        </a:rPr>
                        <a:t>18 484</a:t>
                      </a:r>
                      <a:endParaRPr lang="en-ZA" sz="1200" b="0" i="0" u="none" strike="noStrike" dirty="0">
                        <a:solidFill>
                          <a:srgbClr val="000000"/>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Arial" panose="020B0604020202020204" pitchFamily="34" charset="0"/>
                        </a:rPr>
                        <a:t>60 188</a:t>
                      </a:r>
                      <a:endParaRPr lang="en-ZA" sz="1200" b="0" i="0" u="none" strike="noStrike" dirty="0">
                        <a:solidFill>
                          <a:srgbClr val="000000"/>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smtClean="0">
                          <a:solidFill>
                            <a:srgbClr val="000000"/>
                          </a:solidFill>
                          <a:effectLst/>
                          <a:latin typeface="Arial" panose="020B0604020202020204" pitchFamily="34" charset="0"/>
                        </a:rPr>
                        <a:t>23.5</a:t>
                      </a:r>
                      <a:endParaRPr lang="en-ZA" sz="1200" b="1" i="0" u="none" strike="noStrike" dirty="0">
                        <a:solidFill>
                          <a:srgbClr val="000000"/>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488">
                <a:tc>
                  <a:txBody>
                    <a:bodyPr/>
                    <a:lstStyle/>
                    <a:p>
                      <a:pPr algn="just">
                        <a:spcAft>
                          <a:spcPts val="0"/>
                        </a:spcAft>
                      </a:pPr>
                      <a:r>
                        <a:rPr lang="en-ZA" sz="1200" b="0" dirty="0">
                          <a:effectLst/>
                          <a:latin typeface="Arial"/>
                          <a:ea typeface="Calibri"/>
                          <a:cs typeface="Arial"/>
                        </a:rPr>
                        <a:t>Social, </a:t>
                      </a:r>
                      <a:r>
                        <a:rPr lang="en-ZA" sz="1200" b="0" dirty="0" smtClean="0">
                          <a:effectLst/>
                          <a:latin typeface="Arial"/>
                          <a:ea typeface="Calibri"/>
                          <a:cs typeface="Arial"/>
                        </a:rPr>
                        <a:t>Transformation and Economic Empowerment</a:t>
                      </a:r>
                      <a:endParaRPr lang="en-ZA" sz="1200" b="1" dirty="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Arial" panose="020B0604020202020204" pitchFamily="34" charset="0"/>
                        </a:rPr>
                        <a:t>106 673</a:t>
                      </a:r>
                      <a:endParaRPr lang="en-ZA" sz="1200" b="0" i="0" u="none" strike="noStrike" dirty="0">
                        <a:solidFill>
                          <a:srgbClr val="000000"/>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Arial" panose="020B0604020202020204" pitchFamily="34" charset="0"/>
                        </a:rPr>
                        <a:t>24 202</a:t>
                      </a:r>
                      <a:endParaRPr lang="en-ZA" sz="1200" b="0" i="0" u="none" strike="noStrike" dirty="0">
                        <a:solidFill>
                          <a:srgbClr val="000000"/>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Arial" panose="020B0604020202020204" pitchFamily="34" charset="0"/>
                        </a:rPr>
                        <a:t>82 471</a:t>
                      </a:r>
                      <a:endParaRPr lang="en-ZA" sz="1200" b="0" i="0" u="none" strike="noStrike" dirty="0">
                        <a:solidFill>
                          <a:srgbClr val="000000"/>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smtClean="0">
                          <a:solidFill>
                            <a:srgbClr val="000000"/>
                          </a:solidFill>
                          <a:effectLst/>
                          <a:latin typeface="Arial" panose="020B0604020202020204" pitchFamily="34" charset="0"/>
                        </a:rPr>
                        <a:t>22.7</a:t>
                      </a:r>
                      <a:endParaRPr lang="en-ZA" sz="1200" b="1" i="0" u="none" strike="noStrike" dirty="0">
                        <a:solidFill>
                          <a:srgbClr val="000000"/>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5116">
                <a:tc>
                  <a:txBody>
                    <a:bodyPr/>
                    <a:lstStyle/>
                    <a:p>
                      <a:pPr algn="just">
                        <a:spcAft>
                          <a:spcPts val="0"/>
                        </a:spcAft>
                      </a:pPr>
                      <a:r>
                        <a:rPr lang="en-ZA" sz="1200" b="0" dirty="0">
                          <a:effectLst/>
                          <a:latin typeface="Arial"/>
                          <a:ea typeface="Calibri"/>
                          <a:cs typeface="Arial"/>
                        </a:rPr>
                        <a:t>Policy Stakeholder Coordination and Knowledge Management</a:t>
                      </a:r>
                      <a:endParaRPr lang="en-ZA" sz="1200" b="1" dirty="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Arial" panose="020B0604020202020204" pitchFamily="34" charset="0"/>
                        </a:rPr>
                        <a:t>44 862</a:t>
                      </a:r>
                      <a:endParaRPr lang="en-ZA" sz="1200" b="0" i="0" u="none" strike="noStrike" dirty="0">
                        <a:solidFill>
                          <a:srgbClr val="000000"/>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Arial" panose="020B0604020202020204" pitchFamily="34" charset="0"/>
                        </a:rPr>
                        <a:t>4 994</a:t>
                      </a:r>
                      <a:endParaRPr lang="en-ZA" sz="1200" b="0" i="0" u="none" strike="noStrike" dirty="0">
                        <a:solidFill>
                          <a:srgbClr val="000000"/>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Arial" panose="020B0604020202020204" pitchFamily="34" charset="0"/>
                        </a:rPr>
                        <a:t>39 868</a:t>
                      </a:r>
                      <a:endParaRPr lang="en-ZA" sz="1200" b="0" i="0" u="none" strike="noStrike" dirty="0">
                        <a:solidFill>
                          <a:srgbClr val="000000"/>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smtClean="0">
                          <a:solidFill>
                            <a:srgbClr val="000000"/>
                          </a:solidFill>
                          <a:effectLst/>
                          <a:latin typeface="Arial" panose="020B0604020202020204" pitchFamily="34" charset="0"/>
                        </a:rPr>
                        <a:t>11.1</a:t>
                      </a:r>
                      <a:endParaRPr lang="en-ZA" sz="1200" b="1" i="0" u="none" strike="noStrike" dirty="0">
                        <a:solidFill>
                          <a:srgbClr val="000000"/>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110">
                <a:tc>
                  <a:txBody>
                    <a:bodyPr/>
                    <a:lstStyle/>
                    <a:p>
                      <a:pPr algn="just">
                        <a:spcAft>
                          <a:spcPts val="0"/>
                        </a:spcAft>
                      </a:pPr>
                      <a:r>
                        <a:rPr lang="en-ZA" sz="1200" b="1" dirty="0">
                          <a:effectLst/>
                          <a:latin typeface="Arial"/>
                          <a:ea typeface="Calibri"/>
                          <a:cs typeface="Arial"/>
                        </a:rPr>
                        <a:t>Total</a:t>
                      </a:r>
                      <a:endParaRPr lang="en-ZA" sz="1200" b="1"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1" i="0" u="none" strike="noStrike" dirty="0" smtClean="0">
                          <a:solidFill>
                            <a:srgbClr val="000000"/>
                          </a:solidFill>
                          <a:effectLst/>
                          <a:latin typeface="Arial" panose="020B0604020202020204" pitchFamily="34" charset="0"/>
                        </a:rPr>
                        <a:t>230</a:t>
                      </a:r>
                      <a:r>
                        <a:rPr lang="en-ZA" sz="1200" b="1" i="0" u="none" strike="noStrike" baseline="0" dirty="0" smtClean="0">
                          <a:solidFill>
                            <a:srgbClr val="000000"/>
                          </a:solidFill>
                          <a:effectLst/>
                          <a:latin typeface="Arial" panose="020B0604020202020204" pitchFamily="34" charset="0"/>
                        </a:rPr>
                        <a:t> 207</a:t>
                      </a:r>
                      <a:endParaRPr lang="en-ZA" sz="1200" b="1" i="0" u="none" strike="noStrike" dirty="0">
                        <a:solidFill>
                          <a:srgbClr val="000000"/>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1" i="0" u="none" strike="noStrike" dirty="0" smtClean="0">
                          <a:solidFill>
                            <a:srgbClr val="000000"/>
                          </a:solidFill>
                          <a:effectLst/>
                          <a:latin typeface="Arial" panose="020B0604020202020204" pitchFamily="34" charset="0"/>
                        </a:rPr>
                        <a:t>47 680</a:t>
                      </a:r>
                      <a:endParaRPr lang="en-ZA" sz="1200" b="1" i="0" u="none" strike="noStrike" dirty="0">
                        <a:solidFill>
                          <a:srgbClr val="000000"/>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1" i="0" u="none" strike="noStrike" dirty="0" smtClean="0">
                          <a:solidFill>
                            <a:srgbClr val="000000"/>
                          </a:solidFill>
                          <a:effectLst/>
                          <a:latin typeface="Arial" panose="020B0604020202020204" pitchFamily="34" charset="0"/>
                        </a:rPr>
                        <a:t>182 527</a:t>
                      </a:r>
                      <a:endParaRPr lang="en-ZA" sz="1200" b="1" i="0" u="none" strike="noStrike" dirty="0">
                        <a:solidFill>
                          <a:srgbClr val="000000"/>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200" b="1" i="0" u="none" strike="noStrike" dirty="0" smtClean="0">
                          <a:solidFill>
                            <a:srgbClr val="000000"/>
                          </a:solidFill>
                          <a:effectLst/>
                          <a:latin typeface="Arial" panose="020B0604020202020204" pitchFamily="34" charset="0"/>
                        </a:rPr>
                        <a:t>20.7</a:t>
                      </a:r>
                      <a:endParaRPr lang="en-ZA" sz="1200" b="1" i="0" u="none" strike="noStrike" dirty="0">
                        <a:solidFill>
                          <a:srgbClr val="000000"/>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xmlns="" val="31891385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56</a:t>
            </a:fld>
            <a:endParaRPr lang="en-ZA" dirty="0">
              <a:solidFill>
                <a:prstClr val="black">
                  <a:tint val="75000"/>
                </a:prstClr>
              </a:solidFill>
            </a:endParaRPr>
          </a:p>
        </p:txBody>
      </p:sp>
      <p:sp>
        <p:nvSpPr>
          <p:cNvPr id="7" name="Title 1"/>
          <p:cNvSpPr>
            <a:spLocks noGrp="1"/>
          </p:cNvSpPr>
          <p:nvPr>
            <p:ph type="title"/>
          </p:nvPr>
        </p:nvSpPr>
        <p:spPr>
          <a:xfrm>
            <a:off x="217714" y="116115"/>
            <a:ext cx="8661874" cy="714891"/>
          </a:xfrm>
          <a:prstGeom prst="rect">
            <a:avLst/>
          </a:prstGeom>
          <a:solidFill>
            <a:srgbClr val="00B050"/>
          </a:solidFill>
        </p:spPr>
        <p:txBody>
          <a:bodyPr rtlCol="0">
            <a:normAutofit fontScale="90000"/>
          </a:bodyPr>
          <a:lstStyle/>
          <a:p>
            <a:pPr lvl="0">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1800" b="1" kern="0" dirty="0" smtClean="0">
                <a:solidFill>
                  <a:sysClr val="windowText" lastClr="000000"/>
                </a:solidFill>
              </a:rPr>
              <a:t/>
            </a:r>
            <a:br>
              <a:rPr lang="en-ZA" sz="1800" b="1" kern="0" dirty="0" smtClean="0">
                <a:solidFill>
                  <a:sysClr val="windowText" lastClr="000000"/>
                </a:solidFill>
              </a:rPr>
            </a:br>
            <a:r>
              <a:rPr lang="en-ZA" sz="1800" b="1" kern="0" dirty="0">
                <a:solidFill>
                  <a:sysClr val="windowText" lastClr="000000"/>
                </a:solidFill>
              </a:rPr>
              <a:t/>
            </a:r>
            <a:br>
              <a:rPr lang="en-ZA" sz="1800" b="1" kern="0" dirty="0">
                <a:solidFill>
                  <a:sysClr val="windowText" lastClr="000000"/>
                </a:solidFill>
              </a:rPr>
            </a:br>
            <a:r>
              <a:rPr lang="en-ZA" sz="1800" b="1" kern="0" dirty="0" smtClean="0">
                <a:solidFill>
                  <a:sysClr val="windowText" lastClr="000000"/>
                </a:solidFill>
              </a:rPr>
              <a:t/>
            </a:r>
            <a:br>
              <a:rPr lang="en-ZA" sz="1800" b="1" kern="0" dirty="0" smtClean="0">
                <a:solidFill>
                  <a:sysClr val="windowText" lastClr="000000"/>
                </a:solidFill>
              </a:rPr>
            </a:br>
            <a:r>
              <a:rPr lang="en-ZA" sz="2800" b="1" dirty="0" smtClean="0">
                <a:solidFill>
                  <a:prstClr val="black"/>
                </a:solidFill>
                <a:latin typeface="Arial" pitchFamily="34" charset="0"/>
                <a:cs typeface="Arial" pitchFamily="34" charset="0"/>
              </a:rPr>
              <a:t>PROGRAMME FINANCIAL </a:t>
            </a:r>
            <a:r>
              <a:rPr lang="en-ZA" sz="2800" b="1" dirty="0">
                <a:solidFill>
                  <a:prstClr val="black"/>
                </a:solidFill>
                <a:latin typeface="Arial" pitchFamily="34" charset="0"/>
                <a:cs typeface="Arial" pitchFamily="34" charset="0"/>
              </a:rPr>
              <a:t>OVERVIEW</a:t>
            </a:r>
            <a:r>
              <a:rPr lang="en-ZA" sz="3600" b="1" dirty="0">
                <a:latin typeface="Arial" pitchFamily="34" charset="0"/>
                <a:cs typeface="Arial" pitchFamily="34" charset="0"/>
              </a:rPr>
              <a:t/>
            </a:r>
            <a:br>
              <a:rPr lang="en-ZA" sz="3600" b="1" dirty="0">
                <a:latin typeface="Arial" pitchFamily="34" charset="0"/>
                <a:cs typeface="Arial" pitchFamily="34" charset="0"/>
              </a:rPr>
            </a:br>
            <a:r>
              <a:rPr lang="en-ZA" sz="2800" kern="0" dirty="0">
                <a:solidFill>
                  <a:sysClr val="windowText" lastClr="000000"/>
                </a:solidFill>
                <a:latin typeface="Arial" pitchFamily="34" charset="0"/>
                <a:cs typeface="Arial" pitchFamily="34" charset="0"/>
              </a:rPr>
              <a:t/>
            </a:r>
            <a:br>
              <a:rPr lang="en-ZA" sz="2800" kern="0" dirty="0">
                <a:solidFill>
                  <a:sysClr val="windowText" lastClr="000000"/>
                </a:solidFill>
                <a:latin typeface="Arial" pitchFamily="34" charset="0"/>
                <a:cs typeface="Arial" pitchFamily="34" charset="0"/>
              </a:rPr>
            </a:br>
            <a:r>
              <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 name="Rectangle 2"/>
          <p:cNvSpPr/>
          <p:nvPr/>
        </p:nvSpPr>
        <p:spPr>
          <a:xfrm>
            <a:off x="124391" y="1017039"/>
            <a:ext cx="8715736" cy="4062651"/>
          </a:xfrm>
          <a:prstGeom prst="rect">
            <a:avLst/>
          </a:prstGeom>
        </p:spPr>
        <p:txBody>
          <a:bodyPr wrap="square">
            <a:spAutoFit/>
          </a:bodyPr>
          <a:lstStyle/>
          <a:p>
            <a:pPr algn="just"/>
            <a:r>
              <a:rPr lang="en-ZA" sz="1500" b="1" dirty="0">
                <a:solidFill>
                  <a:prstClr val="black"/>
                </a:solidFill>
                <a:latin typeface="Arial" panose="020B0604020202020204" pitchFamily="34" charset="0"/>
                <a:cs typeface="Arial" panose="020B0604020202020204" pitchFamily="34" charset="0"/>
              </a:rPr>
              <a:t>Programme 1 : Administration </a:t>
            </a:r>
            <a:endParaRPr lang="en-ZA" sz="1500" b="1" dirty="0" smtClean="0">
              <a:solidFill>
                <a:prstClr val="black"/>
              </a:solidFill>
              <a:latin typeface="Arial" panose="020B0604020202020204" pitchFamily="34" charset="0"/>
              <a:cs typeface="Arial" panose="020B0604020202020204" pitchFamily="34" charset="0"/>
            </a:endParaRPr>
          </a:p>
          <a:p>
            <a:pPr algn="just"/>
            <a:endParaRPr lang="en-ZA" sz="1500" b="1" dirty="0">
              <a:solidFill>
                <a:prstClr val="black"/>
              </a:solidFill>
              <a:latin typeface="Arial" panose="020B0604020202020204" pitchFamily="34" charset="0"/>
              <a:cs typeface="Arial" panose="020B0604020202020204" pitchFamily="34" charset="0"/>
            </a:endParaRPr>
          </a:p>
          <a:p>
            <a:pPr algn="just"/>
            <a:r>
              <a:rPr lang="en-ZA" sz="1500" dirty="0">
                <a:solidFill>
                  <a:prstClr val="black"/>
                </a:solidFill>
                <a:latin typeface="Arial" panose="020B0604020202020204" pitchFamily="34" charset="0"/>
                <a:cs typeface="Arial" panose="020B0604020202020204" pitchFamily="34" charset="0"/>
              </a:rPr>
              <a:t>The appropriation for the Programme is R78.7 million with actual expenditure of R18.5 million which translates to 23.5%. The under spending between the projected expenditure of R20.1 million and actual expenditure of R18.5 million is R1.6 million and is mainly due to the following</a:t>
            </a:r>
            <a:r>
              <a:rPr lang="en-ZA" sz="1500" dirty="0" smtClean="0">
                <a:solidFill>
                  <a:prstClr val="black"/>
                </a:solidFill>
                <a:latin typeface="Arial" panose="020B0604020202020204" pitchFamily="34" charset="0"/>
                <a:cs typeface="Arial" panose="020B0604020202020204" pitchFamily="34" charset="0"/>
              </a:rPr>
              <a:t>:</a:t>
            </a:r>
          </a:p>
          <a:p>
            <a:pPr algn="just"/>
            <a:endParaRPr lang="en-ZA" sz="1500" b="1" dirty="0">
              <a:solidFill>
                <a:prstClr val="black"/>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Vacancies within the programme.</a:t>
            </a:r>
            <a:endParaRPr lang="en-ZA" sz="1500" dirty="0">
              <a:solidFill>
                <a:prstClr val="black"/>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Annual cost of leaving adjustment not yet implemented.</a:t>
            </a:r>
            <a:endParaRPr lang="en-ZA" sz="1500" dirty="0">
              <a:solidFill>
                <a:prstClr val="black"/>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Funds set aside for renewal of software licenses which was projected to be spent in April 2018 and the expenditure will be realised in the second quarter. </a:t>
            </a:r>
            <a:endParaRPr lang="en-ZA" sz="1500" dirty="0">
              <a:solidFill>
                <a:prstClr val="black"/>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ZA" sz="1500" dirty="0">
                <a:solidFill>
                  <a:prstClr val="black"/>
                </a:solidFill>
                <a:latin typeface="Arial" panose="020B0604020202020204" pitchFamily="34" charset="0"/>
                <a:cs typeface="Arial" panose="020B0604020202020204" pitchFamily="34" charset="0"/>
              </a:rPr>
              <a:t>X-ray machine procured in quarter 1 and delivery is anticipated in quarter 2. </a:t>
            </a:r>
          </a:p>
          <a:p>
            <a:pPr marL="742950" lvl="1" indent="-285750" algn="just">
              <a:buFont typeface="Arial" panose="020B0604020202020204" pitchFamily="34" charset="0"/>
              <a:buChar char="•"/>
            </a:pPr>
            <a:r>
              <a:rPr lang="en-ZA" sz="1500" dirty="0">
                <a:solidFill>
                  <a:prstClr val="black"/>
                </a:solidFill>
                <a:latin typeface="Arial" panose="020B0604020202020204" pitchFamily="34" charset="0"/>
                <a:cs typeface="Arial" panose="020B0604020202020204" pitchFamily="34" charset="0"/>
              </a:rPr>
              <a:t>Walk through Metal Detector for the Department which will be paid in quarter 2</a:t>
            </a:r>
            <a:r>
              <a:rPr lang="en-ZA" sz="1500" dirty="0" smtClean="0">
                <a:solidFill>
                  <a:prstClr val="black"/>
                </a:solidFill>
                <a:latin typeface="Arial" panose="020B0604020202020204" pitchFamily="34" charset="0"/>
                <a:cs typeface="Arial" panose="020B0604020202020204" pitchFamily="34" charset="0"/>
              </a:rPr>
              <a:t>.</a:t>
            </a:r>
            <a:endParaRPr lang="en-ZA" sz="1500" dirty="0">
              <a:solidFill>
                <a:prstClr val="black"/>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The department anticipated to procure a departmental vehicle in April 2018 and the procurement is deferred to the second quarter.</a:t>
            </a:r>
            <a:endParaRPr lang="en-ZA" sz="1500" dirty="0">
              <a:solidFill>
                <a:prstClr val="black"/>
              </a:solidFill>
              <a:latin typeface="Arial" panose="020B0604020202020204" pitchFamily="34" charset="0"/>
              <a:cs typeface="Arial" panose="020B0604020202020204" pitchFamily="34" charset="0"/>
            </a:endParaRPr>
          </a:p>
          <a:p>
            <a:endParaRPr lang="en-ZA" sz="1600" b="1" dirty="0">
              <a:solidFill>
                <a:prstClr val="black"/>
              </a:solidFill>
              <a:latin typeface="Arial" pitchFamily="34" charset="0"/>
              <a:cs typeface="Arial" pitchFamily="34" charset="0"/>
            </a:endParaRPr>
          </a:p>
          <a:p>
            <a:endParaRPr lang="en-ZA" sz="1600" dirty="0">
              <a:solidFill>
                <a:prstClr val="black"/>
              </a:solidFill>
              <a:latin typeface="Arial" pitchFamily="34" charset="0"/>
              <a:cs typeface="Arial" pitchFamily="34" charset="0"/>
            </a:endParaRPr>
          </a:p>
          <a:p>
            <a:endParaRPr lang="en-ZA" sz="1600" dirty="0">
              <a:solidFill>
                <a:prstClr val="black"/>
              </a:solidFill>
              <a:latin typeface="Arial" pitchFamily="34" charset="0"/>
              <a:cs typeface="Arial" pitchFamily="34" charset="0"/>
            </a:endParaRPr>
          </a:p>
        </p:txBody>
      </p:sp>
      <p:sp>
        <p:nvSpPr>
          <p:cNvPr id="6" name="Rectangle 1"/>
          <p:cNvSpPr>
            <a:spLocks noChangeArrowheads="1"/>
          </p:cNvSpPr>
          <p:nvPr/>
        </p:nvSpPr>
        <p:spPr bwMode="auto">
          <a:xfrm>
            <a:off x="1935189" y="223468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12048572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57</a:t>
            </a:fld>
            <a:endParaRPr lang="en-ZA" dirty="0">
              <a:solidFill>
                <a:prstClr val="black">
                  <a:tint val="75000"/>
                </a:prstClr>
              </a:solidFill>
            </a:endParaRPr>
          </a:p>
        </p:txBody>
      </p:sp>
      <p:sp>
        <p:nvSpPr>
          <p:cNvPr id="7" name="Title 1"/>
          <p:cNvSpPr>
            <a:spLocks noGrp="1"/>
          </p:cNvSpPr>
          <p:nvPr>
            <p:ph type="title"/>
          </p:nvPr>
        </p:nvSpPr>
        <p:spPr>
          <a:xfrm>
            <a:off x="217714" y="116115"/>
            <a:ext cx="8661874" cy="714891"/>
          </a:xfrm>
          <a:prstGeom prst="rect">
            <a:avLst/>
          </a:prstGeom>
          <a:solidFill>
            <a:srgbClr val="00B050"/>
          </a:solidFill>
        </p:spPr>
        <p:txBody>
          <a:bodyPr rtlCol="0">
            <a:normAutofit fontScale="90000"/>
          </a:bodyPr>
          <a:lstStyle/>
          <a:p>
            <a:pPr lvl="0">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1800" b="1" kern="0" dirty="0" smtClean="0">
                <a:solidFill>
                  <a:sysClr val="windowText" lastClr="000000"/>
                </a:solidFill>
              </a:rPr>
              <a:t/>
            </a:r>
            <a:br>
              <a:rPr lang="en-ZA" sz="1800" b="1" kern="0" dirty="0" smtClean="0">
                <a:solidFill>
                  <a:sysClr val="windowText" lastClr="000000"/>
                </a:solidFill>
              </a:rPr>
            </a:br>
            <a:r>
              <a:rPr lang="en-ZA" sz="1800" b="1" kern="0" dirty="0">
                <a:solidFill>
                  <a:sysClr val="windowText" lastClr="000000"/>
                </a:solidFill>
              </a:rPr>
              <a:t/>
            </a:r>
            <a:br>
              <a:rPr lang="en-ZA" sz="1800" b="1" kern="0" dirty="0">
                <a:solidFill>
                  <a:sysClr val="windowText" lastClr="000000"/>
                </a:solidFill>
              </a:rPr>
            </a:br>
            <a:r>
              <a:rPr lang="en-ZA" sz="1800" b="1" kern="0" dirty="0" smtClean="0">
                <a:solidFill>
                  <a:sysClr val="windowText" lastClr="000000"/>
                </a:solidFill>
              </a:rPr>
              <a:t/>
            </a:r>
            <a:br>
              <a:rPr lang="en-ZA" sz="1800" b="1" kern="0" dirty="0" smtClean="0">
                <a:solidFill>
                  <a:sysClr val="windowText" lastClr="000000"/>
                </a:solidFill>
              </a:rPr>
            </a:br>
            <a:r>
              <a:rPr lang="en-ZA" sz="2800" b="1" dirty="0" smtClean="0">
                <a:solidFill>
                  <a:prstClr val="black"/>
                </a:solidFill>
                <a:latin typeface="Arial" pitchFamily="34" charset="0"/>
                <a:cs typeface="Arial" pitchFamily="34" charset="0"/>
              </a:rPr>
              <a:t>PROGRAMME FINANCIAL </a:t>
            </a:r>
            <a:r>
              <a:rPr lang="en-ZA" sz="2800" b="1" dirty="0">
                <a:solidFill>
                  <a:prstClr val="black"/>
                </a:solidFill>
                <a:latin typeface="Arial" pitchFamily="34" charset="0"/>
                <a:cs typeface="Arial" pitchFamily="34" charset="0"/>
              </a:rPr>
              <a:t>OVERVIEW</a:t>
            </a:r>
            <a:r>
              <a:rPr lang="en-ZA" sz="3600" b="1" dirty="0">
                <a:latin typeface="Arial" pitchFamily="34" charset="0"/>
                <a:cs typeface="Arial" pitchFamily="34" charset="0"/>
              </a:rPr>
              <a:t/>
            </a:r>
            <a:br>
              <a:rPr lang="en-ZA" sz="3600" b="1" dirty="0">
                <a:latin typeface="Arial" pitchFamily="34" charset="0"/>
                <a:cs typeface="Arial" pitchFamily="34" charset="0"/>
              </a:rPr>
            </a:br>
            <a:r>
              <a:rPr lang="en-ZA" sz="2800" kern="0" dirty="0">
                <a:solidFill>
                  <a:sysClr val="windowText" lastClr="000000"/>
                </a:solidFill>
                <a:latin typeface="Arial" pitchFamily="34" charset="0"/>
                <a:cs typeface="Arial" pitchFamily="34" charset="0"/>
              </a:rPr>
              <a:t/>
            </a:r>
            <a:br>
              <a:rPr lang="en-ZA" sz="2800" kern="0" dirty="0">
                <a:solidFill>
                  <a:sysClr val="windowText" lastClr="000000"/>
                </a:solidFill>
                <a:latin typeface="Arial" pitchFamily="34" charset="0"/>
                <a:cs typeface="Arial" pitchFamily="34" charset="0"/>
              </a:rPr>
            </a:br>
            <a:r>
              <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 name="Rectangle 2"/>
          <p:cNvSpPr/>
          <p:nvPr/>
        </p:nvSpPr>
        <p:spPr>
          <a:xfrm>
            <a:off x="163852" y="1227469"/>
            <a:ext cx="9113498" cy="4247317"/>
          </a:xfrm>
          <a:prstGeom prst="rect">
            <a:avLst/>
          </a:prstGeom>
        </p:spPr>
        <p:txBody>
          <a:bodyPr wrap="square">
            <a:spAutoFit/>
          </a:bodyPr>
          <a:lstStyle/>
          <a:p>
            <a:pPr algn="just"/>
            <a:r>
              <a:rPr lang="en-ZA" sz="1500" b="1" dirty="0">
                <a:solidFill>
                  <a:prstClr val="black"/>
                </a:solidFill>
                <a:latin typeface="Arial" panose="020B0604020202020204" pitchFamily="34" charset="0"/>
                <a:cs typeface="Arial" panose="020B0604020202020204" pitchFamily="34" charset="0"/>
              </a:rPr>
              <a:t>Programme 2</a:t>
            </a:r>
            <a:r>
              <a:rPr lang="en-ZA" sz="1500" b="1" dirty="0" smtClean="0">
                <a:solidFill>
                  <a:prstClr val="black"/>
                </a:solidFill>
                <a:latin typeface="Arial" panose="020B0604020202020204" pitchFamily="34" charset="0"/>
                <a:cs typeface="Arial" panose="020B0604020202020204" pitchFamily="34" charset="0"/>
              </a:rPr>
              <a:t>: Social Transformation and </a:t>
            </a:r>
            <a:r>
              <a:rPr lang="en-ZA" sz="1500" b="1" dirty="0">
                <a:solidFill>
                  <a:prstClr val="black"/>
                </a:solidFill>
                <a:latin typeface="Arial" panose="020B0604020202020204" pitchFamily="34" charset="0"/>
                <a:cs typeface="Arial" panose="020B0604020202020204" pitchFamily="34" charset="0"/>
              </a:rPr>
              <a:t>Economic </a:t>
            </a:r>
            <a:r>
              <a:rPr lang="en-ZA" sz="1500" b="1" dirty="0" smtClean="0">
                <a:solidFill>
                  <a:prstClr val="black"/>
                </a:solidFill>
                <a:latin typeface="Arial" panose="020B0604020202020204" pitchFamily="34" charset="0"/>
                <a:cs typeface="Arial" panose="020B0604020202020204" pitchFamily="34" charset="0"/>
              </a:rPr>
              <a:t>Empowerment </a:t>
            </a:r>
            <a:endParaRPr lang="en-ZA" sz="1500" dirty="0">
              <a:solidFill>
                <a:prstClr val="black"/>
              </a:solidFill>
              <a:latin typeface="Arial" pitchFamily="34" charset="0"/>
              <a:cs typeface="Arial" pitchFamily="34" charset="0"/>
            </a:endParaRPr>
          </a:p>
          <a:p>
            <a:pPr algn="just"/>
            <a:endParaRPr lang="en-ZA" sz="1500" dirty="0" smtClean="0">
              <a:solidFill>
                <a:prstClr val="black"/>
              </a:solidFill>
              <a:latin typeface="Arial" pitchFamily="34" charset="0"/>
              <a:cs typeface="Arial" pitchFamily="34" charset="0"/>
            </a:endParaRPr>
          </a:p>
          <a:p>
            <a:pPr algn="just"/>
            <a:r>
              <a:rPr lang="en-ZA" sz="1500" dirty="0" smtClean="0">
                <a:solidFill>
                  <a:prstClr val="black"/>
                </a:solidFill>
                <a:latin typeface="Arial" pitchFamily="34" charset="0"/>
                <a:cs typeface="Arial" pitchFamily="34" charset="0"/>
              </a:rPr>
              <a:t>The programme spent 22.7 % of the allocated R106.7 million.</a:t>
            </a:r>
          </a:p>
          <a:p>
            <a:pPr algn="just"/>
            <a:endParaRPr lang="en-ZA" sz="1500" dirty="0" smtClean="0">
              <a:solidFill>
                <a:prstClr val="black"/>
              </a:solidFill>
              <a:latin typeface="Arial" pitchFamily="34" charset="0"/>
              <a:cs typeface="Arial" pitchFamily="34" charset="0"/>
            </a:endParaRPr>
          </a:p>
          <a:p>
            <a:pPr algn="just"/>
            <a:r>
              <a:rPr lang="en-ZA" sz="1500" dirty="0" smtClean="0">
                <a:solidFill>
                  <a:prstClr val="black"/>
                </a:solidFill>
                <a:latin typeface="Arial" pitchFamily="34" charset="0"/>
                <a:cs typeface="Arial" pitchFamily="34" charset="0"/>
              </a:rPr>
              <a:t>The programmes budget is R25.9 million excluding R80.7 million earmarked for Commission of Gender Equality. </a:t>
            </a:r>
          </a:p>
          <a:p>
            <a:pPr algn="just"/>
            <a:endParaRPr lang="en-ZA" sz="1500" dirty="0">
              <a:solidFill>
                <a:prstClr val="black"/>
              </a:solidFill>
              <a:latin typeface="Arial" pitchFamily="34" charset="0"/>
              <a:cs typeface="Arial" pitchFamily="34" charset="0"/>
            </a:endParaRPr>
          </a:p>
          <a:p>
            <a:pPr algn="just"/>
            <a:r>
              <a:rPr lang="en-ZA" sz="1500" dirty="0" smtClean="0">
                <a:solidFill>
                  <a:prstClr val="black"/>
                </a:solidFill>
                <a:latin typeface="Arial" pitchFamily="34" charset="0"/>
                <a:cs typeface="Arial" pitchFamily="34" charset="0"/>
              </a:rPr>
              <a:t>The actual expenditure for the quarter under review is R4.0 million which translates to 15.5% of the R25.9 million. The under spending between the projected expenditure of R6.9 million and actual expenditure of R4.0 million is R2.9 million and is mainly due to:</a:t>
            </a:r>
            <a:endParaRPr lang="en-ZA" sz="1500" b="1" dirty="0" smtClean="0">
              <a:solidFill>
                <a:prstClr val="black"/>
              </a:solidFill>
              <a:latin typeface="Arial" panose="020B0604020202020204" pitchFamily="34" charset="0"/>
              <a:cs typeface="Arial" panose="020B0604020202020204" pitchFamily="34" charset="0"/>
            </a:endParaRPr>
          </a:p>
          <a:p>
            <a:pPr algn="just"/>
            <a:r>
              <a:rPr lang="en-ZA" sz="1500" dirty="0">
                <a:solidFill>
                  <a:prstClr val="black"/>
                </a:solidFill>
                <a:latin typeface="Arial" panose="020B0604020202020204" pitchFamily="34" charset="0"/>
                <a:cs typeface="Arial" panose="020B0604020202020204" pitchFamily="34" charset="0"/>
              </a:rPr>
              <a:t> </a:t>
            </a:r>
            <a:endParaRPr lang="en-ZA" sz="1500" b="1" dirty="0">
              <a:solidFill>
                <a:prstClr val="black"/>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Vacancies within the programme.</a:t>
            </a:r>
            <a:endParaRPr lang="en-ZA" sz="1500" dirty="0">
              <a:solidFill>
                <a:prstClr val="black"/>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Annual cost of </a:t>
            </a:r>
            <a:r>
              <a:rPr lang="en-US" sz="1500" dirty="0" smtClean="0">
                <a:solidFill>
                  <a:prstClr val="black"/>
                </a:solidFill>
                <a:latin typeface="Arial" panose="020B0604020202020204" pitchFamily="34" charset="0"/>
                <a:cs typeface="Arial" panose="020B0604020202020204" pitchFamily="34" charset="0"/>
              </a:rPr>
              <a:t>living </a:t>
            </a:r>
            <a:r>
              <a:rPr lang="en-US" sz="1500" dirty="0">
                <a:solidFill>
                  <a:prstClr val="black"/>
                </a:solidFill>
                <a:latin typeface="Arial" panose="020B0604020202020204" pitchFamily="34" charset="0"/>
                <a:cs typeface="Arial" panose="020B0604020202020204" pitchFamily="34" charset="0"/>
              </a:rPr>
              <a:t>adjustment not yet implemented.</a:t>
            </a:r>
            <a:endParaRPr lang="en-ZA" sz="1500" dirty="0">
              <a:solidFill>
                <a:prstClr val="black"/>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The implementation of the Symposium on Menstrual Hygiene Management which was held towards the end of the first quarter and the expenditure will only be realised in the second quarter</a:t>
            </a:r>
            <a:r>
              <a:rPr lang="en-US" sz="1500" dirty="0" smtClean="0">
                <a:solidFill>
                  <a:prstClr val="black"/>
                </a:solidFill>
                <a:latin typeface="Arial" panose="020B0604020202020204" pitchFamily="34" charset="0"/>
                <a:cs typeface="Arial" panose="020B0604020202020204" pitchFamily="34" charset="0"/>
              </a:rPr>
              <a:t>. This programme is responsible for the cost of facilitation.</a:t>
            </a:r>
            <a:endParaRPr lang="en-ZA" sz="1500" dirty="0">
              <a:solidFill>
                <a:prstClr val="black"/>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Western Cape Dialogues that were scheduled to take place in the first quarter will only be conducted in the second quarter. </a:t>
            </a:r>
            <a:endParaRPr lang="en-ZA" sz="1600" dirty="0">
              <a:solidFill>
                <a:prstClr val="black"/>
              </a:solidFill>
              <a:latin typeface="Arial" pitchFamily="34" charset="0"/>
              <a:cs typeface="Arial" pitchFamily="34" charset="0"/>
            </a:endParaRPr>
          </a:p>
        </p:txBody>
      </p:sp>
      <p:sp>
        <p:nvSpPr>
          <p:cNvPr id="6" name="Rectangle 1"/>
          <p:cNvSpPr>
            <a:spLocks noChangeArrowheads="1"/>
          </p:cNvSpPr>
          <p:nvPr/>
        </p:nvSpPr>
        <p:spPr bwMode="auto">
          <a:xfrm>
            <a:off x="1935189" y="223468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255034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58</a:t>
            </a:fld>
            <a:endParaRPr lang="en-ZA" dirty="0">
              <a:solidFill>
                <a:prstClr val="black">
                  <a:tint val="75000"/>
                </a:prstClr>
              </a:solidFill>
            </a:endParaRPr>
          </a:p>
        </p:txBody>
      </p:sp>
      <p:sp>
        <p:nvSpPr>
          <p:cNvPr id="7" name="Title 1"/>
          <p:cNvSpPr>
            <a:spLocks noGrp="1"/>
          </p:cNvSpPr>
          <p:nvPr>
            <p:ph type="title"/>
          </p:nvPr>
        </p:nvSpPr>
        <p:spPr>
          <a:xfrm>
            <a:off x="217714" y="116115"/>
            <a:ext cx="8661874" cy="714891"/>
          </a:xfrm>
          <a:prstGeom prst="rect">
            <a:avLst/>
          </a:prstGeom>
          <a:solidFill>
            <a:srgbClr val="00B050"/>
          </a:solidFill>
        </p:spPr>
        <p:txBody>
          <a:bodyPr rtlCol="0">
            <a:normAutofit fontScale="90000"/>
          </a:bodyPr>
          <a:lstStyle/>
          <a:p>
            <a:pPr lvl="0">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1800" b="1" kern="0" dirty="0" smtClean="0">
                <a:solidFill>
                  <a:sysClr val="windowText" lastClr="000000"/>
                </a:solidFill>
              </a:rPr>
              <a:t/>
            </a:r>
            <a:br>
              <a:rPr lang="en-ZA" sz="1800" b="1" kern="0" dirty="0" smtClean="0">
                <a:solidFill>
                  <a:sysClr val="windowText" lastClr="000000"/>
                </a:solidFill>
              </a:rPr>
            </a:br>
            <a:r>
              <a:rPr lang="en-ZA" sz="1800" b="1" kern="0" dirty="0">
                <a:solidFill>
                  <a:sysClr val="windowText" lastClr="000000"/>
                </a:solidFill>
              </a:rPr>
              <a:t/>
            </a:r>
            <a:br>
              <a:rPr lang="en-ZA" sz="1800" b="1" kern="0" dirty="0">
                <a:solidFill>
                  <a:sysClr val="windowText" lastClr="000000"/>
                </a:solidFill>
              </a:rPr>
            </a:br>
            <a:r>
              <a:rPr lang="en-ZA" sz="1800" b="1" kern="0" dirty="0" smtClean="0">
                <a:solidFill>
                  <a:sysClr val="windowText" lastClr="000000"/>
                </a:solidFill>
              </a:rPr>
              <a:t/>
            </a:r>
            <a:br>
              <a:rPr lang="en-ZA" sz="1800" b="1" kern="0" dirty="0" smtClean="0">
                <a:solidFill>
                  <a:sysClr val="windowText" lastClr="000000"/>
                </a:solidFill>
              </a:rPr>
            </a:br>
            <a:r>
              <a:rPr lang="en-ZA" sz="2800" b="1" dirty="0" smtClean="0">
                <a:solidFill>
                  <a:prstClr val="black"/>
                </a:solidFill>
                <a:latin typeface="Arial" pitchFamily="34" charset="0"/>
                <a:cs typeface="Arial" pitchFamily="34" charset="0"/>
              </a:rPr>
              <a:t>PROGRAMME FINANCIAL </a:t>
            </a:r>
            <a:r>
              <a:rPr lang="en-ZA" sz="2800" b="1" dirty="0">
                <a:solidFill>
                  <a:prstClr val="black"/>
                </a:solidFill>
                <a:latin typeface="Arial" pitchFamily="34" charset="0"/>
                <a:cs typeface="Arial" pitchFamily="34" charset="0"/>
              </a:rPr>
              <a:t>OVERVIEW</a:t>
            </a:r>
            <a:r>
              <a:rPr lang="en-ZA" sz="3600" b="1" dirty="0">
                <a:latin typeface="Arial" pitchFamily="34" charset="0"/>
                <a:cs typeface="Arial" pitchFamily="34" charset="0"/>
              </a:rPr>
              <a:t/>
            </a:r>
            <a:br>
              <a:rPr lang="en-ZA" sz="3600" b="1" dirty="0">
                <a:latin typeface="Arial" pitchFamily="34" charset="0"/>
                <a:cs typeface="Arial" pitchFamily="34" charset="0"/>
              </a:rPr>
            </a:br>
            <a:r>
              <a:rPr lang="en-ZA" sz="2800" kern="0" dirty="0">
                <a:solidFill>
                  <a:sysClr val="windowText" lastClr="000000"/>
                </a:solidFill>
                <a:latin typeface="Arial" pitchFamily="34" charset="0"/>
                <a:cs typeface="Arial" pitchFamily="34" charset="0"/>
              </a:rPr>
              <a:t/>
            </a:r>
            <a:br>
              <a:rPr lang="en-ZA" sz="2800" kern="0" dirty="0">
                <a:solidFill>
                  <a:sysClr val="windowText" lastClr="000000"/>
                </a:solidFill>
                <a:latin typeface="Arial" pitchFamily="34" charset="0"/>
                <a:cs typeface="Arial" pitchFamily="34" charset="0"/>
              </a:rPr>
            </a:br>
            <a:r>
              <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 name="Rectangle 2"/>
          <p:cNvSpPr/>
          <p:nvPr/>
        </p:nvSpPr>
        <p:spPr>
          <a:xfrm>
            <a:off x="124391" y="1017039"/>
            <a:ext cx="9200584" cy="3108543"/>
          </a:xfrm>
          <a:prstGeom prst="rect">
            <a:avLst/>
          </a:prstGeom>
        </p:spPr>
        <p:txBody>
          <a:bodyPr wrap="square">
            <a:spAutoFit/>
          </a:bodyPr>
          <a:lstStyle/>
          <a:p>
            <a:pPr algn="just"/>
            <a:r>
              <a:rPr lang="en-ZA" sz="1500" b="1" dirty="0" smtClean="0">
                <a:solidFill>
                  <a:prstClr val="black"/>
                </a:solidFill>
                <a:latin typeface="Arial" pitchFamily="34" charset="0"/>
                <a:cs typeface="Arial" pitchFamily="34" charset="0"/>
              </a:rPr>
              <a:t>Programme </a:t>
            </a:r>
            <a:r>
              <a:rPr lang="en-ZA" sz="1500" b="1" dirty="0">
                <a:solidFill>
                  <a:prstClr val="black"/>
                </a:solidFill>
                <a:latin typeface="Arial" pitchFamily="34" charset="0"/>
                <a:cs typeface="Arial" pitchFamily="34" charset="0"/>
              </a:rPr>
              <a:t>3 : Policy, Stakeholder Coordination and Knowledge </a:t>
            </a:r>
            <a:r>
              <a:rPr lang="en-ZA" sz="1500" b="1" dirty="0" smtClean="0">
                <a:solidFill>
                  <a:prstClr val="black"/>
                </a:solidFill>
                <a:latin typeface="Arial" pitchFamily="34" charset="0"/>
                <a:cs typeface="Arial" pitchFamily="34" charset="0"/>
              </a:rPr>
              <a:t>Management </a:t>
            </a:r>
            <a:endParaRPr lang="en-ZA" sz="1500" b="1" dirty="0">
              <a:solidFill>
                <a:prstClr val="black"/>
              </a:solidFill>
              <a:latin typeface="Arial" pitchFamily="34" charset="0"/>
              <a:cs typeface="Arial" pitchFamily="34" charset="0"/>
            </a:endParaRPr>
          </a:p>
          <a:p>
            <a:pPr algn="just"/>
            <a:endParaRPr lang="en-ZA" sz="1500" dirty="0">
              <a:solidFill>
                <a:prstClr val="black"/>
              </a:solidFill>
              <a:latin typeface="Arial" pitchFamily="34" charset="0"/>
              <a:cs typeface="Arial" pitchFamily="34" charset="0"/>
            </a:endParaRPr>
          </a:p>
          <a:p>
            <a:pPr algn="just"/>
            <a:r>
              <a:rPr lang="en-ZA" sz="1500" dirty="0" smtClean="0">
                <a:solidFill>
                  <a:prstClr val="black"/>
                </a:solidFill>
                <a:latin typeface="Arial" panose="020B0604020202020204" pitchFamily="34" charset="0"/>
                <a:cs typeface="Arial" panose="020B0604020202020204" pitchFamily="34" charset="0"/>
              </a:rPr>
              <a:t>The </a:t>
            </a:r>
            <a:r>
              <a:rPr lang="en-ZA" sz="1500" dirty="0">
                <a:solidFill>
                  <a:prstClr val="black"/>
                </a:solidFill>
                <a:latin typeface="Arial" panose="020B0604020202020204" pitchFamily="34" charset="0"/>
                <a:cs typeface="Arial" panose="020B0604020202020204" pitchFamily="34" charset="0"/>
              </a:rPr>
              <a:t>appropriation is R44.9 million for the programme with actual expenditure of R4.9 million which translates to 11.1%. The under spending between the projected expenditure of R10.5 million and actual expenditure of R4.9 million is R5.6 million and is mainly due to the following:</a:t>
            </a:r>
            <a:endParaRPr lang="en-ZA" sz="1500" b="1" dirty="0">
              <a:solidFill>
                <a:prstClr val="black"/>
              </a:solidFill>
              <a:latin typeface="Arial" panose="020B0604020202020204" pitchFamily="34" charset="0"/>
              <a:cs typeface="Arial" panose="020B0604020202020204" pitchFamily="34" charset="0"/>
            </a:endParaRPr>
          </a:p>
          <a:p>
            <a:pPr algn="just"/>
            <a:r>
              <a:rPr lang="en-ZA" sz="1500" dirty="0">
                <a:solidFill>
                  <a:prstClr val="black"/>
                </a:solidFill>
                <a:latin typeface="Arial" panose="020B0604020202020204" pitchFamily="34" charset="0"/>
                <a:cs typeface="Arial" panose="020B0604020202020204" pitchFamily="34" charset="0"/>
              </a:rPr>
              <a:t> </a:t>
            </a:r>
            <a:endParaRPr lang="en-ZA" sz="1500" b="1" dirty="0">
              <a:solidFill>
                <a:prstClr val="black"/>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Due to vacancies within the programme.</a:t>
            </a:r>
            <a:endParaRPr lang="en-ZA" sz="1500" dirty="0">
              <a:solidFill>
                <a:prstClr val="black"/>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Annual cost of </a:t>
            </a:r>
            <a:r>
              <a:rPr lang="en-US" sz="1500" dirty="0" smtClean="0">
                <a:solidFill>
                  <a:prstClr val="black"/>
                </a:solidFill>
                <a:latin typeface="Arial" panose="020B0604020202020204" pitchFamily="34" charset="0"/>
                <a:cs typeface="Arial" panose="020B0604020202020204" pitchFamily="34" charset="0"/>
              </a:rPr>
              <a:t>living </a:t>
            </a:r>
            <a:r>
              <a:rPr lang="en-US" sz="1500" dirty="0">
                <a:solidFill>
                  <a:prstClr val="black"/>
                </a:solidFill>
                <a:latin typeface="Arial" panose="020B0604020202020204" pitchFamily="34" charset="0"/>
                <a:cs typeface="Arial" panose="020B0604020202020204" pitchFamily="34" charset="0"/>
              </a:rPr>
              <a:t>adjustment not yet implemented.</a:t>
            </a:r>
            <a:endParaRPr lang="en-ZA" sz="1500" dirty="0">
              <a:solidFill>
                <a:prstClr val="black"/>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Western Cape Dialogues that were scheduled to take place in the first quarter will only be conducted in the second quarter. This programme </a:t>
            </a:r>
            <a:r>
              <a:rPr lang="en-US" sz="1500" dirty="0" smtClean="0">
                <a:solidFill>
                  <a:prstClr val="black"/>
                </a:solidFill>
                <a:latin typeface="Arial" panose="020B0604020202020204" pitchFamily="34" charset="0"/>
                <a:cs typeface="Arial" panose="020B0604020202020204" pitchFamily="34" charset="0"/>
              </a:rPr>
              <a:t>is responsible </a:t>
            </a:r>
            <a:r>
              <a:rPr lang="en-US" sz="1500" dirty="0">
                <a:solidFill>
                  <a:prstClr val="black"/>
                </a:solidFill>
                <a:latin typeface="Arial" panose="020B0604020202020204" pitchFamily="34" charset="0"/>
                <a:cs typeface="Arial" panose="020B0604020202020204" pitchFamily="34" charset="0"/>
              </a:rPr>
              <a:t>for all related cost for the Dialogues excluding the facilitation services.</a:t>
            </a:r>
            <a:endParaRPr lang="en-ZA" sz="1500" dirty="0">
              <a:solidFill>
                <a:prstClr val="black"/>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Invoices in payment process relating to Young Women’s Dialogue held during the first quarter.</a:t>
            </a:r>
            <a:endParaRPr lang="en-ZA" sz="1500" dirty="0">
              <a:solidFill>
                <a:prstClr val="black"/>
              </a:solidFill>
              <a:latin typeface="Arial" panose="020B0604020202020204" pitchFamily="34" charset="0"/>
              <a:cs typeface="Arial" panose="020B0604020202020204" pitchFamily="34" charset="0"/>
            </a:endParaRPr>
          </a:p>
          <a:p>
            <a:endParaRPr lang="en-ZA" sz="1600" b="1" i="1" dirty="0" smtClean="0">
              <a:solidFill>
                <a:prstClr val="black"/>
              </a:solidFill>
              <a:latin typeface="Arial" pitchFamily="34" charset="0"/>
              <a:cs typeface="Arial" pitchFamily="34" charset="0"/>
            </a:endParaRPr>
          </a:p>
        </p:txBody>
      </p:sp>
      <p:sp>
        <p:nvSpPr>
          <p:cNvPr id="6" name="Rectangle 1"/>
          <p:cNvSpPr>
            <a:spLocks noChangeArrowheads="1"/>
          </p:cNvSpPr>
          <p:nvPr/>
        </p:nvSpPr>
        <p:spPr bwMode="auto">
          <a:xfrm>
            <a:off x="1935189" y="223468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5767905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59</a:t>
            </a:fld>
            <a:endParaRPr lang="en-ZA" dirty="0">
              <a:solidFill>
                <a:prstClr val="black">
                  <a:tint val="75000"/>
                </a:prstClr>
              </a:solidFill>
            </a:endParaRPr>
          </a:p>
        </p:txBody>
      </p:sp>
      <p:sp>
        <p:nvSpPr>
          <p:cNvPr id="7" name="Title 1"/>
          <p:cNvSpPr>
            <a:spLocks noGrp="1"/>
          </p:cNvSpPr>
          <p:nvPr>
            <p:ph type="title"/>
          </p:nvPr>
        </p:nvSpPr>
        <p:spPr>
          <a:xfrm>
            <a:off x="495300" y="113954"/>
            <a:ext cx="8661874" cy="714891"/>
          </a:xfrm>
          <a:prstGeom prst="rect">
            <a:avLst/>
          </a:prstGeom>
          <a:solidFill>
            <a:srgbClr val="00B050"/>
          </a:solidFill>
        </p:spPr>
        <p:txBody>
          <a:bodyPr rtlCol="0">
            <a:normAutofit fontScale="90000"/>
          </a:bodyPr>
          <a:lstStyle/>
          <a:p>
            <a:pPr>
              <a:lnSpc>
                <a:spcPct val="150000"/>
              </a:lnSpc>
              <a:spcAft>
                <a:spcPts val="0"/>
              </a:spcAft>
              <a:tabLst>
                <a:tab pos="228600" algn="l"/>
              </a:tabLst>
            </a:pPr>
            <a:r>
              <a:rPr lang="en-ZA" sz="2300" b="1" dirty="0" smtClean="0">
                <a:latin typeface="Arial"/>
                <a:ea typeface="+mn-ea"/>
                <a:cs typeface="Times New Roman"/>
              </a:rPr>
              <a:t>Expenditure as at 30 June 2018 - Programme 1 : Administration</a:t>
            </a:r>
            <a:endParaRPr kumimoji="0" lang="en-ZA" sz="22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2018/08/22</a:t>
            </a:fld>
            <a:endParaRPr lang="en-ZA" dirty="0">
              <a:solidFill>
                <a:prstClr val="black">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824737815"/>
              </p:ext>
            </p:extLst>
          </p:nvPr>
        </p:nvGraphicFramePr>
        <p:xfrm>
          <a:off x="318983" y="1285907"/>
          <a:ext cx="9329841" cy="3936672"/>
        </p:xfrm>
        <a:graphic>
          <a:graphicData uri="http://schemas.openxmlformats.org/drawingml/2006/table">
            <a:tbl>
              <a:tblPr firstRow="1" firstCol="1" bandRow="1"/>
              <a:tblGrid>
                <a:gridCol w="3910117"/>
                <a:gridCol w="1609725"/>
                <a:gridCol w="1343025"/>
                <a:gridCol w="1362075"/>
                <a:gridCol w="1104899"/>
              </a:tblGrid>
              <a:tr h="1316177">
                <a:tc>
                  <a:txBody>
                    <a:bodyPr/>
                    <a:lstStyle/>
                    <a:p>
                      <a:pPr algn="ctr">
                        <a:spcAft>
                          <a:spcPts val="0"/>
                        </a:spcAft>
                      </a:pPr>
                      <a:r>
                        <a:rPr lang="en-ZA" sz="1200" b="1" kern="1200" dirty="0" smtClean="0">
                          <a:solidFill>
                            <a:schemeClr val="tx1"/>
                          </a:solidFill>
                          <a:effectLst/>
                          <a:latin typeface="Arial"/>
                          <a:ea typeface="Calibri"/>
                          <a:cs typeface="Arial"/>
                        </a:rPr>
                        <a:t>Sub - Programme</a:t>
                      </a:r>
                      <a:endParaRPr lang="en-ZA" sz="1200" b="1" kern="1200" dirty="0">
                        <a:solidFill>
                          <a:schemeClr val="tx1"/>
                        </a:solidFill>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ZA" sz="1200" b="1" kern="1200" dirty="0" smtClean="0">
                          <a:solidFill>
                            <a:schemeClr val="tx1"/>
                          </a:solidFill>
                          <a:effectLst/>
                          <a:latin typeface="Arial"/>
                          <a:ea typeface="Calibri"/>
                          <a:cs typeface="Arial"/>
                        </a:rPr>
                        <a:t>Appropriation</a:t>
                      </a:r>
                      <a:endParaRPr lang="en-ZA" sz="1200" b="1" kern="1200" dirty="0">
                        <a:solidFill>
                          <a:schemeClr val="tx1"/>
                        </a:solidFill>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ZA" sz="1200" b="1" kern="1200" dirty="0">
                          <a:solidFill>
                            <a:schemeClr val="tx1"/>
                          </a:solidFill>
                          <a:effectLst/>
                          <a:latin typeface="Arial"/>
                          <a:ea typeface="Calibri"/>
                          <a:cs typeface="Arial"/>
                        </a:rPr>
                        <a:t> </a:t>
                      </a:r>
                    </a:p>
                    <a:p>
                      <a:pPr algn="ctr">
                        <a:spcAft>
                          <a:spcPts val="0"/>
                        </a:spcAft>
                      </a:pPr>
                      <a:r>
                        <a:rPr lang="en-ZA" sz="1200" b="1" kern="1200" dirty="0" smtClean="0">
                          <a:solidFill>
                            <a:schemeClr val="tx1"/>
                          </a:solidFill>
                          <a:effectLst/>
                          <a:latin typeface="Arial"/>
                          <a:ea typeface="Calibri"/>
                          <a:cs typeface="Arial"/>
                        </a:rPr>
                        <a:t>Expenditure as at 30 June 2018</a:t>
                      </a:r>
                      <a:endParaRPr lang="en-ZA" sz="1200" b="1" kern="1200" dirty="0">
                        <a:solidFill>
                          <a:schemeClr val="tx1"/>
                        </a:solidFill>
                        <a:effectLst/>
                        <a:latin typeface="Arial"/>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spcAft>
                          <a:spcPts val="0"/>
                        </a:spcAft>
                      </a:pPr>
                      <a:r>
                        <a:rPr lang="en-ZA" sz="1200" b="1" kern="1200" dirty="0" smtClean="0">
                          <a:solidFill>
                            <a:schemeClr val="tx1"/>
                          </a:solidFill>
                          <a:effectLst/>
                          <a:latin typeface="Arial"/>
                          <a:ea typeface="Calibri"/>
                          <a:cs typeface="Arial"/>
                        </a:rPr>
                        <a:t>Variance</a:t>
                      </a:r>
                      <a:endParaRPr lang="en-ZA" sz="1200" b="1" kern="1200" dirty="0">
                        <a:solidFill>
                          <a:schemeClr val="tx1"/>
                        </a:solidFill>
                        <a:effectLst/>
                        <a:latin typeface="Arial"/>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spcAft>
                          <a:spcPts val="0"/>
                        </a:spcAft>
                      </a:pPr>
                      <a:r>
                        <a:rPr lang="en-ZA" sz="1200" b="1" kern="1200" dirty="0" smtClean="0">
                          <a:solidFill>
                            <a:schemeClr val="tx1"/>
                          </a:solidFill>
                          <a:effectLst/>
                          <a:latin typeface="Arial"/>
                          <a:ea typeface="Calibri"/>
                          <a:cs typeface="Arial"/>
                        </a:rPr>
                        <a:t>% Spent</a:t>
                      </a:r>
                      <a:endParaRPr lang="en-ZA" sz="1200" b="1" kern="1200" dirty="0">
                        <a:solidFill>
                          <a:schemeClr val="tx1"/>
                        </a:solidFill>
                        <a:effectLst/>
                        <a:latin typeface="Arial"/>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03556">
                <a:tc>
                  <a:txBody>
                    <a:bodyPr/>
                    <a:lstStyle/>
                    <a:p>
                      <a:pPr algn="just">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R`000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R`000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R`000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500" kern="1200" dirty="0" smtClean="0">
                          <a:solidFill>
                            <a:sysClr val="windowText" lastClr="000000"/>
                          </a:solidFill>
                          <a:latin typeface="Arial" panose="020B0604020202020204" pitchFamily="34" charset="0"/>
                          <a:ea typeface="+mn-ea"/>
                          <a:cs typeface="Arial" panose="020B0604020202020204" pitchFamily="34" charset="0"/>
                        </a:rPr>
                        <a:t>%</a:t>
                      </a:r>
                      <a:endParaRPr lang="en-ZA" sz="1500" kern="1200" dirty="0">
                        <a:solidFill>
                          <a:sysClr val="windowText" lastClr="000000"/>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28629">
                <a:tc>
                  <a:txBody>
                    <a:bodyPr/>
                    <a:lstStyle/>
                    <a:p>
                      <a:pPr>
                        <a:lnSpc>
                          <a:spcPct val="115000"/>
                        </a:lnSpc>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Ministry</a:t>
                      </a: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16 112</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5 098</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11 014</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31.6</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9">
                <a:tc>
                  <a:txBody>
                    <a:bodyPr/>
                    <a:lstStyle/>
                    <a:p>
                      <a:pPr>
                        <a:lnSpc>
                          <a:spcPct val="115000"/>
                        </a:lnSpc>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Departmental Management</a:t>
                      </a: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10 960</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3 532</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7 428</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32.2</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270">
                <a:tc>
                  <a:txBody>
                    <a:bodyPr/>
                    <a:lstStyle/>
                    <a:p>
                      <a:pPr>
                        <a:lnSpc>
                          <a:spcPct val="115000"/>
                        </a:lnSpc>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Corporate Management</a:t>
                      </a: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22</a:t>
                      </a:r>
                      <a:r>
                        <a:rPr lang="en-ZA" sz="1600" b="0" kern="1200" baseline="0" dirty="0" smtClean="0">
                          <a:solidFill>
                            <a:schemeClr val="tx1"/>
                          </a:solidFill>
                          <a:effectLst/>
                          <a:latin typeface="Arial" pitchFamily="34" charset="0"/>
                          <a:ea typeface="Calibri"/>
                          <a:cs typeface="Arial" pitchFamily="34" charset="0"/>
                        </a:rPr>
                        <a:t> 248</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4 242</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 18 006</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19.1</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234">
                <a:tc>
                  <a:txBody>
                    <a:bodyPr/>
                    <a:lstStyle/>
                    <a:p>
                      <a:pPr>
                        <a:lnSpc>
                          <a:spcPct val="115000"/>
                        </a:lnSpc>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Financial Management</a:t>
                      </a: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12 600</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3 373</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9 227</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26.8</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405">
                <a:tc>
                  <a:txBody>
                    <a:bodyPr/>
                    <a:lstStyle/>
                    <a:p>
                      <a:pPr>
                        <a:lnSpc>
                          <a:spcPct val="115000"/>
                        </a:lnSpc>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Office Accommodation</a:t>
                      </a: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16 752</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2 238</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14 514</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13.4</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772">
                <a:tc>
                  <a:txBody>
                    <a:bodyPr/>
                    <a:lstStyle/>
                    <a:p>
                      <a:pPr>
                        <a:lnSpc>
                          <a:spcPct val="115000"/>
                        </a:lnSpc>
                        <a:spcAft>
                          <a:spcPts val="0"/>
                        </a:spcAft>
                      </a:pPr>
                      <a:r>
                        <a:rPr lang="en-ZA" sz="1500" b="1" kern="1200" dirty="0">
                          <a:solidFill>
                            <a:sysClr val="windowText" lastClr="000000"/>
                          </a:solidFill>
                          <a:latin typeface="Arial" panose="020B0604020202020204" pitchFamily="34" charset="0"/>
                          <a:ea typeface="+mn-ea"/>
                          <a:cs typeface="Arial" panose="020B0604020202020204" pitchFamily="34" charset="0"/>
                        </a:rPr>
                        <a:t>Total</a:t>
                      </a: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r" defTabSz="914400" rtl="0" eaLnBrk="1" latinLnBrk="0" hangingPunct="1">
                        <a:lnSpc>
                          <a:spcPct val="115000"/>
                        </a:lnSpc>
                        <a:spcAft>
                          <a:spcPts val="0"/>
                        </a:spcAft>
                      </a:pPr>
                      <a:r>
                        <a:rPr lang="en-ZA" sz="1600" b="1" kern="1200" dirty="0" smtClean="0">
                          <a:solidFill>
                            <a:schemeClr val="tx1"/>
                          </a:solidFill>
                          <a:effectLst/>
                          <a:latin typeface="Arial" pitchFamily="34" charset="0"/>
                          <a:ea typeface="Calibri"/>
                          <a:cs typeface="Arial" pitchFamily="34" charset="0"/>
                        </a:rPr>
                        <a:t>78 672</a:t>
                      </a:r>
                      <a:endParaRPr lang="en-ZA" sz="1600" b="1"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r" defTabSz="914400" rtl="0" eaLnBrk="1" latinLnBrk="0" hangingPunct="1">
                        <a:lnSpc>
                          <a:spcPct val="115000"/>
                        </a:lnSpc>
                        <a:spcAft>
                          <a:spcPts val="0"/>
                        </a:spcAft>
                      </a:pPr>
                      <a:r>
                        <a:rPr lang="en-ZA" sz="1600" b="1" kern="1200" dirty="0" smtClean="0">
                          <a:solidFill>
                            <a:schemeClr val="tx1"/>
                          </a:solidFill>
                          <a:effectLst/>
                          <a:latin typeface="Arial" pitchFamily="34" charset="0"/>
                          <a:ea typeface="Calibri"/>
                          <a:cs typeface="Arial" pitchFamily="34" charset="0"/>
                        </a:rPr>
                        <a:t>18 483</a:t>
                      </a:r>
                      <a:endParaRPr lang="en-ZA" sz="1600" b="1"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r" defTabSz="914400" rtl="0" eaLnBrk="1" latinLnBrk="0" hangingPunct="1">
                        <a:lnSpc>
                          <a:spcPct val="115000"/>
                        </a:lnSpc>
                        <a:spcAft>
                          <a:spcPts val="0"/>
                        </a:spcAft>
                      </a:pPr>
                      <a:r>
                        <a:rPr lang="en-ZA" sz="1600" b="1" kern="1200" dirty="0" smtClean="0">
                          <a:solidFill>
                            <a:schemeClr val="tx1"/>
                          </a:solidFill>
                          <a:effectLst/>
                          <a:latin typeface="Arial" pitchFamily="34" charset="0"/>
                          <a:ea typeface="Calibri"/>
                          <a:cs typeface="Arial" pitchFamily="34" charset="0"/>
                        </a:rPr>
                        <a:t>60 189</a:t>
                      </a:r>
                      <a:endParaRPr lang="en-ZA" sz="1600" b="1"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ctr" defTabSz="914400" rtl="0" eaLnBrk="1" latinLnBrk="0" hangingPunct="1">
                        <a:lnSpc>
                          <a:spcPct val="115000"/>
                        </a:lnSpc>
                        <a:spcAft>
                          <a:spcPts val="0"/>
                        </a:spcAft>
                      </a:pPr>
                      <a:r>
                        <a:rPr lang="en-ZA" sz="1600" b="1" kern="1200" dirty="0" smtClean="0">
                          <a:solidFill>
                            <a:schemeClr val="tx1"/>
                          </a:solidFill>
                          <a:effectLst/>
                          <a:latin typeface="Arial" pitchFamily="34" charset="0"/>
                          <a:ea typeface="Calibri"/>
                          <a:cs typeface="Arial" pitchFamily="34" charset="0"/>
                        </a:rPr>
                        <a:t>23.5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xmlns="" val="2414245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6</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ZA" sz="1800" b="1" kern="0" dirty="0" smtClean="0">
                <a:solidFill>
                  <a:sysClr val="windowText" lastClr="000000"/>
                </a:solidFill>
              </a:rPr>
              <a:t/>
            </a:r>
            <a:br>
              <a:rPr lang="en-ZA" sz="1800" b="1" kern="0" dirty="0" smtClean="0">
                <a:solidFill>
                  <a:sysClr val="windowText" lastClr="000000"/>
                </a:solidFill>
              </a:rPr>
            </a:br>
            <a:r>
              <a:rPr lang="en-ZA" sz="4000" b="1" kern="0" dirty="0" smtClean="0">
                <a:solidFill>
                  <a:sysClr val="windowText" lastClr="000000"/>
                </a:solidFill>
              </a:rPr>
              <a:t>PART B: PERFORMANCE INFORMATION Q1</a:t>
            </a:r>
            <a:r>
              <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TextBox 1"/>
          <p:cNvSpPr txBox="1"/>
          <p:nvPr/>
        </p:nvSpPr>
        <p:spPr>
          <a:xfrm>
            <a:off x="624114" y="1465946"/>
            <a:ext cx="7721600" cy="3323987"/>
          </a:xfrm>
          <a:prstGeom prst="rect">
            <a:avLst/>
          </a:prstGeom>
          <a:noFill/>
        </p:spPr>
        <p:txBody>
          <a:bodyPr wrap="square" rtlCol="0">
            <a:spAutoFit/>
          </a:bodyPr>
          <a:lstStyle/>
          <a:p>
            <a:r>
              <a:rPr lang="en-US" dirty="0" smtClean="0">
                <a:solidFill>
                  <a:prstClr val="black"/>
                </a:solidFill>
              </a:rPr>
              <a:t>		</a:t>
            </a:r>
            <a:r>
              <a:rPr lang="en-US" smtClean="0">
                <a:solidFill>
                  <a:prstClr val="black"/>
                </a:solidFill>
              </a:rPr>
              <a:t>	</a:t>
            </a:r>
            <a:r>
              <a:rPr lang="en-US" b="1" smtClean="0">
                <a:solidFill>
                  <a:prstClr val="black"/>
                </a:solidFill>
              </a:rPr>
              <a:t>Q1 </a:t>
            </a:r>
            <a:r>
              <a:rPr lang="en-US" b="1" dirty="0" smtClean="0">
                <a:solidFill>
                  <a:prstClr val="black"/>
                </a:solidFill>
              </a:rPr>
              <a:t>PERFORMANCE INFORMATION</a:t>
            </a:r>
            <a:endParaRPr lang="en-US" sz="3200" b="1" dirty="0">
              <a:solidFill>
                <a:prstClr val="black"/>
              </a:solidFill>
            </a:endParaRPr>
          </a:p>
          <a:p>
            <a:endParaRPr lang="en-US" sz="3200" dirty="0" smtClean="0">
              <a:solidFill>
                <a:prstClr val="black"/>
              </a:solidFill>
            </a:endParaRPr>
          </a:p>
          <a:p>
            <a:endParaRPr lang="en-US" sz="3200" dirty="0">
              <a:solidFill>
                <a:prstClr val="black"/>
              </a:solidFill>
            </a:endParaRPr>
          </a:p>
          <a:p>
            <a:endParaRPr lang="en-US" sz="3200" dirty="0" smtClean="0">
              <a:solidFill>
                <a:prstClr val="black"/>
              </a:solidFill>
            </a:endParaRPr>
          </a:p>
          <a:p>
            <a:endParaRPr lang="en-US" sz="3200" dirty="0">
              <a:solidFill>
                <a:prstClr val="black"/>
              </a:solidFill>
            </a:endParaRPr>
          </a:p>
          <a:p>
            <a:endParaRPr lang="en-US" sz="3200" dirty="0" smtClean="0">
              <a:solidFill>
                <a:prstClr val="black"/>
              </a:solidFill>
            </a:endParaRPr>
          </a:p>
          <a:p>
            <a:endParaRPr lang="en-US" sz="3200" dirty="0">
              <a:solidFill>
                <a:prstClr val="black"/>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25675" y="1915300"/>
            <a:ext cx="5462588" cy="3481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F77C0A27-EE54-4AF4-9285-74582F33F69F}" type="datetime1">
              <a:rPr lang="en-ZA" smtClean="0">
                <a:solidFill>
                  <a:prstClr val="black">
                    <a:tint val="75000"/>
                  </a:prstClr>
                </a:solidFill>
              </a:rPr>
              <a:pPr/>
              <a:t>2018/08/22</a:t>
            </a:fld>
            <a:endParaRPr lang="en-ZA" dirty="0">
              <a:solidFill>
                <a:prstClr val="black">
                  <a:tint val="75000"/>
                </a:prstClr>
              </a:solidFill>
            </a:endParaRPr>
          </a:p>
        </p:txBody>
      </p:sp>
    </p:spTree>
    <p:extLst>
      <p:ext uri="{BB962C8B-B14F-4D97-AF65-F5344CB8AC3E}">
        <p14:creationId xmlns:p14="http://schemas.microsoft.com/office/powerpoint/2010/main" xmlns="" val="6994670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60</a:t>
            </a:fld>
            <a:endParaRPr lang="en-ZA" dirty="0">
              <a:solidFill>
                <a:prstClr val="black">
                  <a:tint val="75000"/>
                </a:prstClr>
              </a:solidFill>
            </a:endParaRPr>
          </a:p>
        </p:txBody>
      </p:sp>
      <p:sp>
        <p:nvSpPr>
          <p:cNvPr id="7" name="Title 1"/>
          <p:cNvSpPr>
            <a:spLocks noGrp="1"/>
          </p:cNvSpPr>
          <p:nvPr>
            <p:ph type="title"/>
          </p:nvPr>
        </p:nvSpPr>
        <p:spPr>
          <a:xfrm>
            <a:off x="495300" y="152054"/>
            <a:ext cx="8661874" cy="714891"/>
          </a:xfrm>
          <a:prstGeom prst="rect">
            <a:avLst/>
          </a:prstGeom>
          <a:solidFill>
            <a:srgbClr val="00B050"/>
          </a:solidFill>
        </p:spPr>
        <p:txBody>
          <a:bodyPr rtlCol="0">
            <a:normAutofit fontScale="90000"/>
          </a:bodyPr>
          <a:lstStyle/>
          <a:p>
            <a:pPr>
              <a:spcAft>
                <a:spcPts val="0"/>
              </a:spcAft>
              <a:tabLst>
                <a:tab pos="228600" algn="l"/>
              </a:tabLst>
            </a:pPr>
            <a:r>
              <a:rPr lang="en-ZA" sz="2300" b="1" dirty="0" smtClean="0">
                <a:latin typeface="Arial"/>
                <a:cs typeface="Times New Roman"/>
              </a:rPr>
              <a:t>Expenditure </a:t>
            </a:r>
            <a:r>
              <a:rPr lang="en-ZA" sz="2300" b="1" dirty="0">
                <a:latin typeface="Arial"/>
                <a:cs typeface="Times New Roman"/>
              </a:rPr>
              <a:t>as at </a:t>
            </a:r>
            <a:r>
              <a:rPr lang="en-ZA" sz="2300" b="1" dirty="0" smtClean="0">
                <a:latin typeface="Arial"/>
                <a:cs typeface="Times New Roman"/>
              </a:rPr>
              <a:t>30 June 2018 - Programme 2 : Social Transformation and Economic Empowerment</a:t>
            </a:r>
            <a:endParaRPr kumimoji="0" lang="en-ZA" sz="22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2018/08/22</a:t>
            </a:fld>
            <a:endParaRPr lang="en-ZA" dirty="0">
              <a:solidFill>
                <a:prstClr val="black">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031649816"/>
              </p:ext>
            </p:extLst>
          </p:nvPr>
        </p:nvGraphicFramePr>
        <p:xfrm>
          <a:off x="287077" y="1434766"/>
          <a:ext cx="9333174" cy="4065149"/>
        </p:xfrm>
        <a:graphic>
          <a:graphicData uri="http://schemas.openxmlformats.org/drawingml/2006/table">
            <a:tbl>
              <a:tblPr firstRow="1" firstCol="1" bandRow="1"/>
              <a:tblGrid>
                <a:gridCol w="3837248"/>
                <a:gridCol w="1552575"/>
                <a:gridCol w="1609725"/>
                <a:gridCol w="1257300"/>
                <a:gridCol w="1076326"/>
              </a:tblGrid>
              <a:tr h="1316177">
                <a:tc>
                  <a:txBody>
                    <a:bodyPr/>
                    <a:lstStyle/>
                    <a:p>
                      <a:pPr marL="0" algn="ctr" defTabSz="914400" rtl="0" eaLnBrk="1" latinLnBrk="0" hangingPunct="1">
                        <a:spcAft>
                          <a:spcPts val="0"/>
                        </a:spcAft>
                      </a:pPr>
                      <a:r>
                        <a:rPr lang="en-ZA" sz="1200" b="1" kern="1200" dirty="0" smtClean="0">
                          <a:solidFill>
                            <a:schemeClr val="tx1"/>
                          </a:solidFill>
                          <a:effectLst/>
                          <a:latin typeface="Arial"/>
                          <a:ea typeface="Calibri"/>
                          <a:cs typeface="Arial"/>
                        </a:rPr>
                        <a:t>Sub - Programme</a:t>
                      </a:r>
                      <a:endParaRPr lang="en-ZA" sz="1200" b="1" kern="1200" dirty="0">
                        <a:solidFill>
                          <a:schemeClr val="tx1"/>
                        </a:solidFill>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600" b="1" kern="1200" dirty="0" smtClean="0">
                          <a:solidFill>
                            <a:schemeClr val="tx1"/>
                          </a:solidFill>
                          <a:effectLst/>
                          <a:latin typeface="Arial" pitchFamily="34" charset="0"/>
                          <a:ea typeface="Calibri"/>
                          <a:cs typeface="Arial" pitchFamily="34" charset="0"/>
                        </a:rPr>
                        <a:t>Appropriation</a:t>
                      </a:r>
                      <a:endParaRPr lang="en-ZA" sz="1600" b="1" kern="1200" dirty="0">
                        <a:solidFill>
                          <a:schemeClr val="tx1"/>
                        </a:solidFill>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ctr" defTabSz="914400" rtl="0" eaLnBrk="1" latinLnBrk="0" hangingPunct="1">
                        <a:lnSpc>
                          <a:spcPct val="115000"/>
                        </a:lnSpc>
                        <a:spcAft>
                          <a:spcPts val="0"/>
                        </a:spcAft>
                      </a:pPr>
                      <a:r>
                        <a:rPr lang="en-ZA" sz="1600" b="1" kern="1200" dirty="0" smtClean="0">
                          <a:solidFill>
                            <a:schemeClr val="tx1"/>
                          </a:solidFill>
                          <a:effectLst/>
                          <a:latin typeface="Arial" pitchFamily="34" charset="0"/>
                          <a:ea typeface="Calibri"/>
                          <a:cs typeface="Arial" pitchFamily="34" charset="0"/>
                        </a:rPr>
                        <a:t>Expenditure</a:t>
                      </a:r>
                      <a:r>
                        <a:rPr lang="en-ZA" sz="1600" b="1" kern="1200" baseline="0" dirty="0" smtClean="0">
                          <a:solidFill>
                            <a:schemeClr val="tx1"/>
                          </a:solidFill>
                          <a:effectLst/>
                          <a:latin typeface="Arial" pitchFamily="34" charset="0"/>
                          <a:ea typeface="Calibri"/>
                          <a:cs typeface="Arial" pitchFamily="34" charset="0"/>
                        </a:rPr>
                        <a:t> as at 30 June </a:t>
                      </a:r>
                      <a:r>
                        <a:rPr lang="en-ZA" sz="1600" b="1" kern="1200" dirty="0" smtClean="0">
                          <a:solidFill>
                            <a:schemeClr val="tx1"/>
                          </a:solidFill>
                          <a:effectLst/>
                          <a:latin typeface="Arial" pitchFamily="34" charset="0"/>
                          <a:ea typeface="Calibri"/>
                          <a:cs typeface="Arial" pitchFamily="34" charset="0"/>
                        </a:rPr>
                        <a:t>2018</a:t>
                      </a:r>
                      <a:endParaRPr lang="en-ZA" sz="1600" b="1" kern="1200" dirty="0">
                        <a:solidFill>
                          <a:schemeClr val="tx1"/>
                        </a:solidFill>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600" b="1" kern="1200" dirty="0" smtClean="0">
                          <a:solidFill>
                            <a:schemeClr val="tx1"/>
                          </a:solidFill>
                          <a:effectLst/>
                          <a:latin typeface="Arial" pitchFamily="34" charset="0"/>
                          <a:ea typeface="Calibri"/>
                          <a:cs typeface="Arial" pitchFamily="34" charset="0"/>
                        </a:rPr>
                        <a:t>Variance</a:t>
                      </a:r>
                      <a:endParaRPr lang="en-ZA" sz="1600" b="1" kern="1200" dirty="0">
                        <a:solidFill>
                          <a:schemeClr val="tx1"/>
                        </a:solidFill>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600" b="1" kern="1200" dirty="0" smtClean="0">
                          <a:solidFill>
                            <a:schemeClr val="tx1"/>
                          </a:solidFill>
                          <a:effectLst/>
                          <a:latin typeface="Arial" pitchFamily="34" charset="0"/>
                          <a:ea typeface="Calibri"/>
                          <a:cs typeface="Arial" pitchFamily="34" charset="0"/>
                        </a:rPr>
                        <a:t>%</a:t>
                      </a:r>
                    </a:p>
                    <a:p>
                      <a:pPr algn="ctr">
                        <a:lnSpc>
                          <a:spcPct val="115000"/>
                        </a:lnSpc>
                        <a:spcAft>
                          <a:spcPts val="0"/>
                        </a:spcAft>
                      </a:pPr>
                      <a:r>
                        <a:rPr lang="en-ZA" sz="1600" b="1" kern="1200" dirty="0" smtClean="0">
                          <a:solidFill>
                            <a:schemeClr val="tx1"/>
                          </a:solidFill>
                          <a:effectLst/>
                          <a:latin typeface="Arial" pitchFamily="34" charset="0"/>
                          <a:ea typeface="Calibri"/>
                          <a:cs typeface="Arial" pitchFamily="34" charset="0"/>
                        </a:rPr>
                        <a:t> </a:t>
                      </a:r>
                      <a:r>
                        <a:rPr lang="en-ZA" sz="1600" b="1" kern="1200" dirty="0">
                          <a:solidFill>
                            <a:schemeClr val="tx1"/>
                          </a:solidFill>
                          <a:effectLst/>
                          <a:latin typeface="Arial" pitchFamily="34" charset="0"/>
                          <a:ea typeface="Calibri"/>
                          <a:cs typeface="Arial" pitchFamily="34" charset="0"/>
                        </a:rPr>
                        <a:t>Spent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68482">
                <a:tc>
                  <a:txBody>
                    <a:bodyPr/>
                    <a:lstStyle/>
                    <a:p>
                      <a:pPr algn="just">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R`000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R`000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R`000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500" kern="1200" dirty="0" smtClean="0">
                          <a:solidFill>
                            <a:sysClr val="windowText" lastClr="000000"/>
                          </a:solidFill>
                          <a:latin typeface="Arial" panose="020B0604020202020204" pitchFamily="34" charset="0"/>
                          <a:ea typeface="+mn-ea"/>
                          <a:cs typeface="Arial" panose="020B0604020202020204" pitchFamily="34" charset="0"/>
                        </a:rPr>
                        <a:t>%</a:t>
                      </a:r>
                      <a:endParaRPr lang="en-ZA" sz="1500" kern="1200" dirty="0">
                        <a:solidFill>
                          <a:sysClr val="windowText" lastClr="000000"/>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42925">
                <a:tc>
                  <a:txBody>
                    <a:bodyPr/>
                    <a:lstStyle/>
                    <a:p>
                      <a:pPr>
                        <a:lnSpc>
                          <a:spcPct val="115000"/>
                        </a:lnSpc>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Management: Social Transformation and Economic Empowerment</a:t>
                      </a: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6 585</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959</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5 626</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14.6</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9">
                <a:tc>
                  <a:txBody>
                    <a:bodyPr/>
                    <a:lstStyle/>
                    <a:p>
                      <a:pPr>
                        <a:lnSpc>
                          <a:spcPct val="115000"/>
                        </a:lnSpc>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Social Empowerment and Transformation</a:t>
                      </a: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7 206</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1 097</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6 109</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15.2</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270">
                <a:tc>
                  <a:txBody>
                    <a:bodyPr/>
                    <a:lstStyle/>
                    <a:p>
                      <a:pPr>
                        <a:lnSpc>
                          <a:spcPts val="1505"/>
                        </a:lnSpc>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Governance Transformation, Justice and Security</a:t>
                      </a: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6 268</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1 150</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5 118</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18.4</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234">
                <a:tc>
                  <a:txBody>
                    <a:bodyPr/>
                    <a:lstStyle/>
                    <a:p>
                      <a:pPr>
                        <a:lnSpc>
                          <a:spcPts val="1505"/>
                        </a:lnSpc>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Economic Empowerment and Participation</a:t>
                      </a: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5 879</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813</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5 066</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13.8</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405">
                <a:tc>
                  <a:txBody>
                    <a:bodyPr/>
                    <a:lstStyle/>
                    <a:p>
                      <a:pPr>
                        <a:lnSpc>
                          <a:spcPts val="1505"/>
                        </a:lnSpc>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Commission for Gender </a:t>
                      </a:r>
                      <a:r>
                        <a:rPr lang="en-ZA" sz="1500" kern="1200" dirty="0" smtClean="0">
                          <a:solidFill>
                            <a:sysClr val="windowText" lastClr="000000"/>
                          </a:solidFill>
                          <a:latin typeface="Arial" panose="020B0604020202020204" pitchFamily="34" charset="0"/>
                          <a:ea typeface="+mn-ea"/>
                          <a:cs typeface="Arial" panose="020B0604020202020204" pitchFamily="34" charset="0"/>
                        </a:rPr>
                        <a:t>Equality (CGE)</a:t>
                      </a:r>
                      <a:endParaRPr lang="en-ZA" sz="1500" kern="1200" dirty="0">
                        <a:solidFill>
                          <a:sysClr val="windowText" lastClr="000000"/>
                        </a:solidFill>
                        <a:latin typeface="Arial" panose="020B0604020202020204" pitchFamily="34" charset="0"/>
                        <a:ea typeface="+mn-ea"/>
                        <a:cs typeface="Arial" panose="020B0604020202020204" pitchFamily="34" charset="0"/>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80 735</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20 183</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60 552</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25.0</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772">
                <a:tc>
                  <a:txBody>
                    <a:bodyPr/>
                    <a:lstStyle/>
                    <a:p>
                      <a:pPr>
                        <a:lnSpc>
                          <a:spcPts val="1505"/>
                        </a:lnSpc>
                        <a:spcAft>
                          <a:spcPts val="0"/>
                        </a:spcAft>
                      </a:pPr>
                      <a:r>
                        <a:rPr lang="en-ZA" sz="1500" b="1" kern="1200" dirty="0">
                          <a:solidFill>
                            <a:sysClr val="windowText" lastClr="000000"/>
                          </a:solidFill>
                          <a:latin typeface="Arial" panose="020B0604020202020204" pitchFamily="34" charset="0"/>
                          <a:ea typeface="+mn-ea"/>
                          <a:cs typeface="Arial" panose="020B0604020202020204" pitchFamily="34" charset="0"/>
                        </a:rPr>
                        <a:t>Total</a:t>
                      </a: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r" defTabSz="914400" rtl="0" eaLnBrk="1" latinLnBrk="0" hangingPunct="1">
                        <a:lnSpc>
                          <a:spcPct val="115000"/>
                        </a:lnSpc>
                        <a:spcAft>
                          <a:spcPts val="0"/>
                        </a:spcAft>
                      </a:pPr>
                      <a:r>
                        <a:rPr lang="en-ZA" sz="1600" b="1" kern="1200" dirty="0" smtClean="0">
                          <a:solidFill>
                            <a:schemeClr val="tx1"/>
                          </a:solidFill>
                          <a:effectLst/>
                          <a:latin typeface="Arial" pitchFamily="34" charset="0"/>
                          <a:ea typeface="Calibri"/>
                          <a:cs typeface="Arial" pitchFamily="34" charset="0"/>
                        </a:rPr>
                        <a:t>106 673</a:t>
                      </a:r>
                      <a:endParaRPr lang="en-ZA" sz="1600" b="1"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r" defTabSz="914400" rtl="0" eaLnBrk="1" latinLnBrk="0" hangingPunct="1">
                        <a:lnSpc>
                          <a:spcPct val="115000"/>
                        </a:lnSpc>
                        <a:spcAft>
                          <a:spcPts val="0"/>
                        </a:spcAft>
                      </a:pPr>
                      <a:r>
                        <a:rPr lang="en-ZA" sz="1600" b="1" kern="1200" dirty="0" smtClean="0">
                          <a:solidFill>
                            <a:schemeClr val="tx1"/>
                          </a:solidFill>
                          <a:effectLst/>
                          <a:latin typeface="Arial" pitchFamily="34" charset="0"/>
                          <a:ea typeface="Calibri"/>
                          <a:cs typeface="Arial" pitchFamily="34" charset="0"/>
                        </a:rPr>
                        <a:t>24 202</a:t>
                      </a:r>
                      <a:endParaRPr lang="en-ZA" sz="1600" b="1"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r" defTabSz="914400" rtl="0" eaLnBrk="1" latinLnBrk="0" hangingPunct="1">
                        <a:lnSpc>
                          <a:spcPct val="115000"/>
                        </a:lnSpc>
                        <a:spcAft>
                          <a:spcPts val="0"/>
                        </a:spcAft>
                      </a:pPr>
                      <a:r>
                        <a:rPr lang="en-ZA" sz="1600" b="1" kern="1200" dirty="0" smtClean="0">
                          <a:solidFill>
                            <a:schemeClr val="tx1"/>
                          </a:solidFill>
                          <a:effectLst/>
                          <a:latin typeface="Arial" pitchFamily="34" charset="0"/>
                          <a:ea typeface="Calibri"/>
                          <a:cs typeface="Arial" pitchFamily="34" charset="0"/>
                        </a:rPr>
                        <a:t>82 471</a:t>
                      </a:r>
                      <a:endParaRPr lang="en-ZA" sz="1600" b="1"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ctr" defTabSz="914400" rtl="0" eaLnBrk="1" latinLnBrk="0" hangingPunct="1">
                        <a:lnSpc>
                          <a:spcPct val="115000"/>
                        </a:lnSpc>
                        <a:spcAft>
                          <a:spcPts val="0"/>
                        </a:spcAft>
                      </a:pPr>
                      <a:r>
                        <a:rPr lang="en-ZA" sz="1600" b="1" kern="1200" dirty="0" smtClean="0">
                          <a:solidFill>
                            <a:schemeClr val="tx1"/>
                          </a:solidFill>
                          <a:effectLst/>
                          <a:latin typeface="Arial" pitchFamily="34" charset="0"/>
                          <a:ea typeface="Calibri"/>
                          <a:cs typeface="Arial" pitchFamily="34" charset="0"/>
                        </a:rPr>
                        <a:t>22.7</a:t>
                      </a:r>
                      <a:endParaRPr lang="en-ZA" sz="1600" b="1"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xmlns="" val="3431422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61</a:t>
            </a:fld>
            <a:endParaRPr lang="en-ZA" dirty="0">
              <a:solidFill>
                <a:prstClr val="black">
                  <a:tint val="75000"/>
                </a:prstClr>
              </a:solidFill>
            </a:endParaRPr>
          </a:p>
        </p:txBody>
      </p:sp>
      <p:sp>
        <p:nvSpPr>
          <p:cNvPr id="7" name="Title 1"/>
          <p:cNvSpPr>
            <a:spLocks noGrp="1"/>
          </p:cNvSpPr>
          <p:nvPr>
            <p:ph type="title"/>
          </p:nvPr>
        </p:nvSpPr>
        <p:spPr>
          <a:xfrm>
            <a:off x="619125" y="161579"/>
            <a:ext cx="8661874" cy="714891"/>
          </a:xfrm>
          <a:prstGeom prst="rect">
            <a:avLst/>
          </a:prstGeom>
          <a:solidFill>
            <a:srgbClr val="00B050"/>
          </a:solidFill>
        </p:spPr>
        <p:txBody>
          <a:bodyPr rtlCol="0">
            <a:normAutofit fontScale="90000"/>
          </a:bodyPr>
          <a:lstStyle/>
          <a:p>
            <a:pPr>
              <a:spcAft>
                <a:spcPts val="0"/>
              </a:spcAft>
              <a:tabLst>
                <a:tab pos="228600" algn="l"/>
              </a:tabLst>
            </a:pPr>
            <a:r>
              <a:rPr lang="en-ZA" sz="2300" b="1" dirty="0" smtClean="0">
                <a:latin typeface="Arial"/>
                <a:ea typeface="+mn-ea"/>
                <a:cs typeface="Times New Roman"/>
              </a:rPr>
              <a:t>Expenditure as at 30 June 2018 </a:t>
            </a:r>
            <a:r>
              <a:rPr lang="en-ZA" sz="2300" b="1" dirty="0">
                <a:latin typeface="Arial"/>
                <a:ea typeface="+mn-ea"/>
                <a:cs typeface="Times New Roman"/>
              </a:rPr>
              <a:t>-</a:t>
            </a:r>
            <a:r>
              <a:rPr lang="en-ZA" sz="2300" b="1" dirty="0" smtClean="0">
                <a:latin typeface="Arial"/>
                <a:ea typeface="+mn-ea"/>
                <a:cs typeface="Times New Roman"/>
              </a:rPr>
              <a:t> Programme 3 : Policy Stakeholder and Knowledge Management</a:t>
            </a:r>
            <a:endParaRPr kumimoji="0" lang="en-ZA" sz="22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2018/08/22</a:t>
            </a:fld>
            <a:endParaRPr lang="en-ZA" dirty="0">
              <a:solidFill>
                <a:prstClr val="black">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270870265"/>
              </p:ext>
            </p:extLst>
          </p:nvPr>
        </p:nvGraphicFramePr>
        <p:xfrm>
          <a:off x="510366" y="1477292"/>
          <a:ext cx="8910085" cy="4155694"/>
        </p:xfrm>
        <a:graphic>
          <a:graphicData uri="http://schemas.openxmlformats.org/drawingml/2006/table">
            <a:tbl>
              <a:tblPr firstRow="1" firstCol="1" bandRow="1"/>
              <a:tblGrid>
                <a:gridCol w="3718734"/>
                <a:gridCol w="1352550"/>
                <a:gridCol w="1390650"/>
                <a:gridCol w="1295400"/>
                <a:gridCol w="1152751"/>
              </a:tblGrid>
              <a:tr h="1199233">
                <a:tc>
                  <a:txBody>
                    <a:bodyPr/>
                    <a:lstStyle/>
                    <a:p>
                      <a:pPr marL="0" algn="ctr" defTabSz="914400" rtl="0" eaLnBrk="1" latinLnBrk="0" hangingPunct="1">
                        <a:spcAft>
                          <a:spcPts val="0"/>
                        </a:spcAft>
                      </a:pPr>
                      <a:r>
                        <a:rPr lang="en-ZA" sz="1200" b="1" kern="1200" dirty="0" smtClean="0">
                          <a:solidFill>
                            <a:schemeClr val="tx1"/>
                          </a:solidFill>
                          <a:effectLst/>
                          <a:latin typeface="Arial"/>
                          <a:ea typeface="Calibri"/>
                          <a:cs typeface="Arial"/>
                        </a:rPr>
                        <a:t>Sub - Programme</a:t>
                      </a:r>
                      <a:endParaRPr lang="en-ZA" sz="1200" b="1" kern="1200" dirty="0">
                        <a:solidFill>
                          <a:schemeClr val="tx1"/>
                        </a:solidFill>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ctr" defTabSz="914400" rtl="0" eaLnBrk="1" latinLnBrk="0" hangingPunct="1">
                        <a:spcAft>
                          <a:spcPts val="0"/>
                        </a:spcAft>
                      </a:pPr>
                      <a:r>
                        <a:rPr lang="en-ZA" sz="1200" b="1" kern="1200" dirty="0">
                          <a:solidFill>
                            <a:schemeClr val="tx1"/>
                          </a:solidFill>
                          <a:effectLst/>
                          <a:latin typeface="Arial"/>
                          <a:ea typeface="Calibri"/>
                          <a:cs typeface="Arial"/>
                        </a:rPr>
                        <a:t>Adjusted Budget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ctr" defTabSz="914400" rtl="0" eaLnBrk="1" latinLnBrk="0" hangingPunct="1">
                        <a:spcAft>
                          <a:spcPts val="0"/>
                        </a:spcAft>
                      </a:pPr>
                      <a:r>
                        <a:rPr lang="en-ZA" sz="1200" b="1" kern="1200" dirty="0" smtClean="0">
                          <a:solidFill>
                            <a:schemeClr val="tx1"/>
                          </a:solidFill>
                          <a:effectLst/>
                          <a:latin typeface="Arial"/>
                          <a:ea typeface="Calibri"/>
                          <a:cs typeface="Arial"/>
                        </a:rPr>
                        <a:t> </a:t>
                      </a:r>
                      <a:endParaRPr lang="en-ZA" sz="1200" b="1" kern="1200" dirty="0">
                        <a:solidFill>
                          <a:schemeClr val="tx1"/>
                        </a:solidFill>
                        <a:effectLst/>
                        <a:latin typeface="Arial"/>
                        <a:ea typeface="Calibri"/>
                        <a:cs typeface="Arial"/>
                      </a:endParaRPr>
                    </a:p>
                    <a:p>
                      <a:pPr marL="0" algn="ctr" defTabSz="914400" rtl="0" eaLnBrk="1" latinLnBrk="0" hangingPunct="1">
                        <a:spcAft>
                          <a:spcPts val="0"/>
                        </a:spcAft>
                      </a:pPr>
                      <a:r>
                        <a:rPr lang="en-ZA" sz="1200" b="1" kern="1200" dirty="0">
                          <a:solidFill>
                            <a:schemeClr val="tx1"/>
                          </a:solidFill>
                          <a:effectLst/>
                          <a:latin typeface="Arial"/>
                          <a:ea typeface="Calibri"/>
                          <a:cs typeface="Arial"/>
                        </a:rPr>
                        <a:t>Actual Expenditure </a:t>
                      </a:r>
                      <a:r>
                        <a:rPr lang="en-ZA" sz="1200" b="1" kern="1200" dirty="0" smtClean="0">
                          <a:solidFill>
                            <a:schemeClr val="tx1"/>
                          </a:solidFill>
                          <a:effectLst/>
                          <a:latin typeface="Arial"/>
                          <a:ea typeface="Calibri"/>
                          <a:cs typeface="Arial"/>
                        </a:rPr>
                        <a:t>31 December 2017</a:t>
                      </a:r>
                      <a:endParaRPr lang="en-ZA" sz="1200" b="1" kern="1200" dirty="0">
                        <a:solidFill>
                          <a:schemeClr val="tx1"/>
                        </a:solidFill>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ctr" defTabSz="914400" rtl="0" eaLnBrk="1" latinLnBrk="0" hangingPunct="1">
                        <a:spcAft>
                          <a:spcPts val="0"/>
                        </a:spcAft>
                      </a:pPr>
                      <a:r>
                        <a:rPr lang="en-ZA" sz="1200" b="1" kern="1200" dirty="0">
                          <a:solidFill>
                            <a:schemeClr val="tx1"/>
                          </a:solidFill>
                          <a:effectLst/>
                          <a:latin typeface="Arial"/>
                          <a:ea typeface="Calibri"/>
                          <a:cs typeface="Arial"/>
                        </a:rPr>
                        <a:t>Variance </a:t>
                      </a:r>
                    </a:p>
                    <a:p>
                      <a:pPr marL="0" algn="ctr" defTabSz="914400" rtl="0" eaLnBrk="1" latinLnBrk="0" hangingPunct="1">
                        <a:spcAft>
                          <a:spcPts val="0"/>
                        </a:spcAft>
                      </a:pPr>
                      <a:r>
                        <a:rPr lang="en-ZA" sz="1200" b="1" kern="1200" dirty="0">
                          <a:solidFill>
                            <a:schemeClr val="tx1"/>
                          </a:solidFill>
                          <a:effectLst/>
                          <a:latin typeface="Arial"/>
                          <a:ea typeface="Calibri"/>
                          <a:cs typeface="Arial"/>
                        </a:rPr>
                        <a:t>Actual vs. Projected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spcAft>
                          <a:spcPts val="0"/>
                        </a:spcAft>
                      </a:pPr>
                      <a:r>
                        <a:rPr lang="en-ZA" sz="1200" b="1" kern="1200" dirty="0" smtClean="0">
                          <a:solidFill>
                            <a:schemeClr val="tx1"/>
                          </a:solidFill>
                          <a:effectLst/>
                          <a:latin typeface="Arial"/>
                          <a:ea typeface="Calibri"/>
                          <a:cs typeface="Arial"/>
                        </a:rPr>
                        <a:t>Spent Actual vs. Budget</a:t>
                      </a:r>
                      <a:endParaRPr lang="en-ZA" sz="1200" b="1" kern="1200" dirty="0">
                        <a:solidFill>
                          <a:schemeClr val="tx1"/>
                        </a:solidFill>
                        <a:effectLst/>
                        <a:latin typeface="Arial"/>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29078">
                <a:tc>
                  <a:txBody>
                    <a:bodyPr/>
                    <a:lstStyle/>
                    <a:p>
                      <a:pPr algn="just">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R`000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R`000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R`000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500" kern="1200" dirty="0" smtClean="0">
                          <a:solidFill>
                            <a:sysClr val="windowText" lastClr="000000"/>
                          </a:solidFill>
                          <a:latin typeface="Arial" panose="020B0604020202020204" pitchFamily="34" charset="0"/>
                          <a:ea typeface="+mn-ea"/>
                          <a:cs typeface="Arial" panose="020B0604020202020204" pitchFamily="34" charset="0"/>
                        </a:rPr>
                        <a:t>%</a:t>
                      </a:r>
                      <a:endParaRPr lang="en-ZA" sz="1500" kern="1200" dirty="0">
                        <a:solidFill>
                          <a:sysClr val="windowText" lastClr="000000"/>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80311">
                <a:tc>
                  <a:txBody>
                    <a:bodyPr/>
                    <a:lstStyle/>
                    <a:p>
                      <a:pPr>
                        <a:lnSpc>
                          <a:spcPct val="115000"/>
                        </a:lnSpc>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Management: Policy, Stakeholder and Knowledge Management</a:t>
                      </a: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4 298</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925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3 373</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21.52</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666">
                <a:tc>
                  <a:txBody>
                    <a:bodyPr/>
                    <a:lstStyle/>
                    <a:p>
                      <a:pPr>
                        <a:lnSpc>
                          <a:spcPct val="115000"/>
                        </a:lnSpc>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Research and Policy Analysis</a:t>
                      </a: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7 467</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916</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6 551</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12.27</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963">
                <a:tc>
                  <a:txBody>
                    <a:bodyPr/>
                    <a:lstStyle/>
                    <a:p>
                      <a:pPr>
                        <a:lnSpc>
                          <a:spcPct val="115000"/>
                        </a:lnSpc>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Information and Knowledge Management</a:t>
                      </a: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11 678</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205</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11 473</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1.8</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008">
                <a:tc>
                  <a:txBody>
                    <a:bodyPr/>
                    <a:lstStyle/>
                    <a:p>
                      <a:pPr>
                        <a:lnSpc>
                          <a:spcPct val="115000"/>
                        </a:lnSpc>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Stakeholder Coordination and Outreach</a:t>
                      </a: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14 230</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2 286</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11 944</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16.1</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481">
                <a:tc>
                  <a:txBody>
                    <a:bodyPr/>
                    <a:lstStyle/>
                    <a:p>
                      <a:pPr>
                        <a:lnSpc>
                          <a:spcPct val="115000"/>
                        </a:lnSpc>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Monitoring and Evaluation</a:t>
                      </a: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7 189</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662</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6 527</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ZA" sz="1600" b="0" kern="1200" dirty="0" smtClean="0">
                          <a:solidFill>
                            <a:schemeClr val="tx1"/>
                          </a:solidFill>
                          <a:effectLst/>
                          <a:latin typeface="Arial" pitchFamily="34" charset="0"/>
                          <a:ea typeface="Calibri"/>
                          <a:cs typeface="Arial" pitchFamily="34" charset="0"/>
                        </a:rPr>
                        <a:t>9.3</a:t>
                      </a:r>
                      <a:endParaRPr lang="en-ZA" sz="1600" b="0"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954">
                <a:tc>
                  <a:txBody>
                    <a:bodyPr/>
                    <a:lstStyle/>
                    <a:p>
                      <a:pPr>
                        <a:lnSpc>
                          <a:spcPct val="115000"/>
                        </a:lnSpc>
                        <a:spcAft>
                          <a:spcPts val="0"/>
                        </a:spcAft>
                      </a:pPr>
                      <a:r>
                        <a:rPr lang="en-ZA" sz="1500" kern="1200" dirty="0">
                          <a:solidFill>
                            <a:sysClr val="windowText" lastClr="000000"/>
                          </a:solidFill>
                          <a:latin typeface="Arial" panose="020B0604020202020204" pitchFamily="34" charset="0"/>
                          <a:ea typeface="+mn-ea"/>
                          <a:cs typeface="Arial" panose="020B0604020202020204" pitchFamily="34" charset="0"/>
                        </a:rPr>
                        <a:t>Total</a:t>
                      </a: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r" defTabSz="914400" rtl="0" eaLnBrk="1" latinLnBrk="0" hangingPunct="1">
                        <a:lnSpc>
                          <a:spcPct val="115000"/>
                        </a:lnSpc>
                        <a:spcAft>
                          <a:spcPts val="0"/>
                        </a:spcAft>
                      </a:pPr>
                      <a:r>
                        <a:rPr lang="en-ZA" sz="1600" b="1" kern="1200" dirty="0" smtClean="0">
                          <a:solidFill>
                            <a:schemeClr val="tx1"/>
                          </a:solidFill>
                          <a:effectLst/>
                          <a:latin typeface="Arial" pitchFamily="34" charset="0"/>
                          <a:ea typeface="Calibri"/>
                          <a:cs typeface="Arial" pitchFamily="34" charset="0"/>
                        </a:rPr>
                        <a:t>44 862</a:t>
                      </a:r>
                      <a:endParaRPr lang="en-ZA" sz="1600" b="1"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r" defTabSz="914400" rtl="0" eaLnBrk="1" latinLnBrk="0" hangingPunct="1">
                        <a:lnSpc>
                          <a:spcPct val="115000"/>
                        </a:lnSpc>
                        <a:spcAft>
                          <a:spcPts val="0"/>
                        </a:spcAft>
                      </a:pPr>
                      <a:r>
                        <a:rPr lang="en-ZA" sz="1600" b="1" kern="1200" dirty="0" smtClean="0">
                          <a:solidFill>
                            <a:schemeClr val="tx1"/>
                          </a:solidFill>
                          <a:effectLst/>
                          <a:latin typeface="Arial" pitchFamily="34" charset="0"/>
                          <a:ea typeface="Calibri"/>
                          <a:cs typeface="Arial" pitchFamily="34" charset="0"/>
                        </a:rPr>
                        <a:t>4 994</a:t>
                      </a:r>
                      <a:endParaRPr lang="en-ZA" sz="1600" b="1"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r" defTabSz="914400" rtl="0" eaLnBrk="1" latinLnBrk="0" hangingPunct="1">
                        <a:lnSpc>
                          <a:spcPct val="115000"/>
                        </a:lnSpc>
                        <a:spcAft>
                          <a:spcPts val="0"/>
                        </a:spcAft>
                      </a:pPr>
                      <a:r>
                        <a:rPr lang="en-ZA" sz="1600" b="1" kern="1200" dirty="0" smtClean="0">
                          <a:solidFill>
                            <a:schemeClr val="tx1"/>
                          </a:solidFill>
                          <a:effectLst/>
                          <a:latin typeface="Arial" pitchFamily="34" charset="0"/>
                          <a:ea typeface="Calibri"/>
                          <a:cs typeface="Arial" pitchFamily="34" charset="0"/>
                        </a:rPr>
                        <a:t>39 868</a:t>
                      </a:r>
                      <a:endParaRPr lang="en-ZA" sz="1600" b="1"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ctr" defTabSz="914400" rtl="0" eaLnBrk="1" latinLnBrk="0" hangingPunct="1">
                        <a:lnSpc>
                          <a:spcPct val="115000"/>
                        </a:lnSpc>
                        <a:spcAft>
                          <a:spcPts val="0"/>
                        </a:spcAft>
                      </a:pPr>
                      <a:r>
                        <a:rPr lang="en-ZA" sz="1600" b="1" kern="1200" dirty="0" smtClean="0">
                          <a:solidFill>
                            <a:schemeClr val="tx1"/>
                          </a:solidFill>
                          <a:effectLst/>
                          <a:latin typeface="Arial" pitchFamily="34" charset="0"/>
                          <a:ea typeface="Calibri"/>
                          <a:cs typeface="Arial" pitchFamily="34" charset="0"/>
                        </a:rPr>
                        <a:t>11.1</a:t>
                      </a:r>
                      <a:endParaRPr lang="en-ZA" sz="1600" b="1"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xmlns="" val="14352376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62</a:t>
            </a:fld>
            <a:endParaRPr lang="en-ZA" dirty="0">
              <a:solidFill>
                <a:prstClr val="black">
                  <a:tint val="75000"/>
                </a:prstClr>
              </a:solidFill>
            </a:endParaRPr>
          </a:p>
        </p:txBody>
      </p:sp>
      <p:sp>
        <p:nvSpPr>
          <p:cNvPr id="7" name="Title 1"/>
          <p:cNvSpPr>
            <a:spLocks noGrp="1"/>
          </p:cNvSpPr>
          <p:nvPr>
            <p:ph type="title"/>
          </p:nvPr>
        </p:nvSpPr>
        <p:spPr>
          <a:xfrm>
            <a:off x="217714" y="-38100"/>
            <a:ext cx="8661874" cy="714891"/>
          </a:xfrm>
          <a:prstGeom prst="rect">
            <a:avLst/>
          </a:prstGeom>
          <a:solidFill>
            <a:srgbClr val="00B050"/>
          </a:solidFill>
        </p:spPr>
        <p:txBody>
          <a:bodyPr rtlCol="0">
            <a:normAutofit fontScale="90000"/>
          </a:bodyPr>
          <a:lstStyle/>
          <a:p>
            <a:pPr lvl="0">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1800" b="1" kern="0" dirty="0" smtClean="0">
                <a:solidFill>
                  <a:sysClr val="windowText" lastClr="000000"/>
                </a:solidFill>
              </a:rPr>
              <a:t/>
            </a:r>
            <a:br>
              <a:rPr lang="en-ZA" sz="1800" b="1" kern="0" dirty="0" smtClean="0">
                <a:solidFill>
                  <a:sysClr val="windowText" lastClr="000000"/>
                </a:solidFill>
              </a:rPr>
            </a:br>
            <a:r>
              <a:rPr lang="en-ZA" sz="1800" b="1" kern="0" dirty="0">
                <a:solidFill>
                  <a:sysClr val="windowText" lastClr="000000"/>
                </a:solidFill>
              </a:rPr>
              <a:t/>
            </a:r>
            <a:br>
              <a:rPr lang="en-ZA" sz="1800" b="1" kern="0" dirty="0">
                <a:solidFill>
                  <a:sysClr val="windowText" lastClr="000000"/>
                </a:solidFill>
              </a:rPr>
            </a:br>
            <a:r>
              <a:rPr lang="en-ZA" sz="1800" b="1" kern="0" dirty="0" smtClean="0">
                <a:solidFill>
                  <a:sysClr val="windowText" lastClr="000000"/>
                </a:solidFill>
              </a:rPr>
              <a:t/>
            </a:r>
            <a:br>
              <a:rPr lang="en-ZA" sz="1800" b="1" kern="0" dirty="0" smtClean="0">
                <a:solidFill>
                  <a:sysClr val="windowText" lastClr="000000"/>
                </a:solidFill>
              </a:rPr>
            </a:br>
            <a:r>
              <a:rPr lang="en-ZA" sz="2800" b="1" dirty="0" smtClean="0">
                <a:solidFill>
                  <a:prstClr val="black"/>
                </a:solidFill>
                <a:latin typeface="Arial" pitchFamily="34" charset="0"/>
                <a:cs typeface="Arial" pitchFamily="34" charset="0"/>
              </a:rPr>
              <a:t>FINANCIAL ACCOUNTING</a:t>
            </a:r>
            <a:r>
              <a:rPr lang="en-ZA" sz="1600" b="1" dirty="0">
                <a:latin typeface="Arial" pitchFamily="34" charset="0"/>
                <a:cs typeface="Arial" pitchFamily="34" charset="0"/>
              </a:rPr>
              <a:t/>
            </a:r>
            <a:br>
              <a:rPr lang="en-ZA" sz="1600" b="1" dirty="0">
                <a:latin typeface="Arial" pitchFamily="34" charset="0"/>
                <a:cs typeface="Arial" pitchFamily="34" charset="0"/>
              </a:rPr>
            </a:br>
            <a:r>
              <a:rPr lang="en-ZA" sz="1600" kern="0" dirty="0">
                <a:solidFill>
                  <a:sysClr val="windowText" lastClr="000000"/>
                </a:solidFill>
                <a:latin typeface="Arial" pitchFamily="34" charset="0"/>
                <a:cs typeface="Arial" pitchFamily="34" charset="0"/>
              </a:rPr>
              <a:t/>
            </a:r>
            <a:br>
              <a:rPr lang="en-ZA" sz="1600" kern="0" dirty="0">
                <a:solidFill>
                  <a:sysClr val="windowText" lastClr="000000"/>
                </a:solidFill>
                <a:latin typeface="Arial" pitchFamily="34" charset="0"/>
                <a:cs typeface="Arial" pitchFamily="34" charset="0"/>
              </a:rPr>
            </a:br>
            <a:r>
              <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 name="Rectangle 2"/>
          <p:cNvSpPr/>
          <p:nvPr/>
        </p:nvSpPr>
        <p:spPr>
          <a:xfrm>
            <a:off x="217714" y="837101"/>
            <a:ext cx="9323328" cy="3693319"/>
          </a:xfrm>
          <a:prstGeom prst="rect">
            <a:avLst/>
          </a:prstGeom>
        </p:spPr>
        <p:txBody>
          <a:bodyPr wrap="square">
            <a:spAutoFit/>
          </a:bodyPr>
          <a:lstStyle/>
          <a:p>
            <a:pPr algn="just"/>
            <a:r>
              <a:rPr lang="en-ZA" sz="1500" b="1" dirty="0" smtClean="0">
                <a:solidFill>
                  <a:prstClr val="black"/>
                </a:solidFill>
                <a:latin typeface="Arial" pitchFamily="34" charset="0"/>
                <a:cs typeface="Arial" pitchFamily="34" charset="0"/>
              </a:rPr>
              <a:t>Payment of invoices within </a:t>
            </a:r>
            <a:r>
              <a:rPr lang="en-ZA" sz="1500" b="1" dirty="0">
                <a:solidFill>
                  <a:prstClr val="black"/>
                </a:solidFill>
                <a:latin typeface="Arial" pitchFamily="34" charset="0"/>
                <a:cs typeface="Arial" pitchFamily="34" charset="0"/>
              </a:rPr>
              <a:t>30 </a:t>
            </a:r>
            <a:r>
              <a:rPr lang="en-ZA" sz="1500" b="1" dirty="0" smtClean="0">
                <a:solidFill>
                  <a:prstClr val="black"/>
                </a:solidFill>
                <a:latin typeface="Arial" pitchFamily="34" charset="0"/>
                <a:cs typeface="Arial" pitchFamily="34" charset="0"/>
              </a:rPr>
              <a:t>Days:</a:t>
            </a:r>
            <a:endParaRPr lang="en-ZA" sz="1500" dirty="0">
              <a:solidFill>
                <a:prstClr val="black"/>
              </a:solidFill>
              <a:latin typeface="Arial" pitchFamily="34" charset="0"/>
              <a:cs typeface="Arial" pitchFamily="34" charset="0"/>
            </a:endParaRPr>
          </a:p>
          <a:p>
            <a:pPr lvl="1" algn="just"/>
            <a:endParaRPr lang="en-ZA" sz="1500" dirty="0" smtClean="0">
              <a:solidFill>
                <a:prstClr val="black"/>
              </a:solidFill>
              <a:latin typeface="Arial" pitchFamily="34" charset="0"/>
              <a:cs typeface="Arial" pitchFamily="34" charset="0"/>
            </a:endParaRPr>
          </a:p>
          <a:p>
            <a:pPr marL="800100" lvl="1" indent="-342900" algn="just">
              <a:buFont typeface="Wingdings" pitchFamily="2" charset="2"/>
              <a:buChar char="q"/>
            </a:pPr>
            <a:endParaRPr lang="en-ZA" sz="1500" dirty="0">
              <a:solidFill>
                <a:prstClr val="black"/>
              </a:solidFill>
              <a:latin typeface="Arial" pitchFamily="34" charset="0"/>
              <a:cs typeface="Arial" pitchFamily="34" charset="0"/>
            </a:endParaRPr>
          </a:p>
          <a:p>
            <a:pPr marL="800100" lvl="1" indent="-342900" algn="just">
              <a:buFont typeface="Wingdings" pitchFamily="2" charset="2"/>
              <a:buChar char="q"/>
            </a:pPr>
            <a:endParaRPr lang="en-ZA" sz="1500" dirty="0" smtClean="0">
              <a:solidFill>
                <a:prstClr val="black"/>
              </a:solidFill>
              <a:latin typeface="Arial" pitchFamily="34" charset="0"/>
              <a:cs typeface="Arial" pitchFamily="34" charset="0"/>
            </a:endParaRPr>
          </a:p>
          <a:p>
            <a:pPr marL="800100" lvl="1" indent="-342900" algn="just">
              <a:buFont typeface="Wingdings" pitchFamily="2" charset="2"/>
              <a:buChar char="q"/>
            </a:pPr>
            <a:endParaRPr lang="en-ZA" sz="1500" dirty="0">
              <a:solidFill>
                <a:prstClr val="black"/>
              </a:solidFill>
              <a:latin typeface="Arial" pitchFamily="34" charset="0"/>
              <a:cs typeface="Arial" pitchFamily="34" charset="0"/>
            </a:endParaRPr>
          </a:p>
          <a:p>
            <a:pPr marL="800100" lvl="1" indent="-342900" algn="just">
              <a:buFont typeface="Wingdings" pitchFamily="2" charset="2"/>
              <a:buChar char="q"/>
            </a:pPr>
            <a:endParaRPr lang="en-ZA" sz="1500" dirty="0" smtClean="0">
              <a:solidFill>
                <a:prstClr val="black"/>
              </a:solidFill>
              <a:latin typeface="Arial" pitchFamily="34" charset="0"/>
              <a:cs typeface="Arial" pitchFamily="34" charset="0"/>
            </a:endParaRPr>
          </a:p>
          <a:p>
            <a:pPr marL="800100" lvl="1" indent="-342900" algn="just">
              <a:buFont typeface="Wingdings" pitchFamily="2" charset="2"/>
              <a:buChar char="q"/>
            </a:pPr>
            <a:endParaRPr lang="en-ZA" sz="1500" dirty="0">
              <a:solidFill>
                <a:prstClr val="black"/>
              </a:solidFill>
              <a:latin typeface="Arial" pitchFamily="34" charset="0"/>
              <a:cs typeface="Arial" pitchFamily="34" charset="0"/>
            </a:endParaRPr>
          </a:p>
          <a:p>
            <a:pPr marL="800100" lvl="1" indent="-342900" algn="just">
              <a:buFont typeface="Wingdings" pitchFamily="2" charset="2"/>
              <a:buChar char="q"/>
            </a:pPr>
            <a:endParaRPr lang="en-ZA" sz="1500" dirty="0" smtClean="0">
              <a:solidFill>
                <a:prstClr val="black"/>
              </a:solidFill>
              <a:latin typeface="Arial" pitchFamily="34" charset="0"/>
              <a:cs typeface="Arial" pitchFamily="34" charset="0"/>
            </a:endParaRPr>
          </a:p>
          <a:p>
            <a:pPr marL="800100" lvl="1" indent="-342900" algn="just">
              <a:buFont typeface="Wingdings" pitchFamily="2" charset="2"/>
              <a:buChar char="q"/>
            </a:pPr>
            <a:endParaRPr lang="en-ZA" sz="1500" dirty="0" smtClean="0">
              <a:solidFill>
                <a:prstClr val="black"/>
              </a:solidFill>
              <a:latin typeface="Arial" pitchFamily="34" charset="0"/>
              <a:cs typeface="Arial" pitchFamily="34" charset="0"/>
            </a:endParaRPr>
          </a:p>
          <a:p>
            <a:pPr marL="800100" lvl="1" indent="-342900" algn="just">
              <a:buFont typeface="Wingdings" pitchFamily="2" charset="2"/>
              <a:buChar char="q"/>
            </a:pPr>
            <a:endParaRPr lang="en-ZA" sz="1500" dirty="0" smtClean="0">
              <a:solidFill>
                <a:prstClr val="black"/>
              </a:solidFill>
              <a:latin typeface="Arial" pitchFamily="34" charset="0"/>
              <a:cs typeface="Arial" pitchFamily="34" charset="0"/>
            </a:endParaRPr>
          </a:p>
          <a:p>
            <a:pPr marL="800100" lvl="1" indent="-342900" algn="just">
              <a:buFont typeface="Wingdings" pitchFamily="2" charset="2"/>
              <a:buChar char="q"/>
            </a:pPr>
            <a:endParaRPr lang="en-ZA" sz="1500" dirty="0">
              <a:solidFill>
                <a:prstClr val="black"/>
              </a:solidFill>
              <a:latin typeface="Arial" pitchFamily="34" charset="0"/>
              <a:cs typeface="Arial" pitchFamily="34" charset="0"/>
            </a:endParaRPr>
          </a:p>
          <a:p>
            <a:pPr marL="800100" lvl="1" indent="-342900" algn="just">
              <a:buFont typeface="Wingdings" pitchFamily="2" charset="2"/>
              <a:buChar char="q"/>
            </a:pPr>
            <a:endParaRPr lang="en-ZA" sz="1500" dirty="0" smtClean="0">
              <a:solidFill>
                <a:prstClr val="black"/>
              </a:solidFill>
              <a:latin typeface="Arial" pitchFamily="34" charset="0"/>
              <a:cs typeface="Arial" pitchFamily="34" charset="0"/>
            </a:endParaRPr>
          </a:p>
          <a:p>
            <a:pPr marL="800100" lvl="1" indent="-342900" algn="just">
              <a:buFont typeface="Wingdings" pitchFamily="2" charset="2"/>
              <a:buChar char="q"/>
            </a:pPr>
            <a:endParaRPr lang="en-ZA" dirty="0">
              <a:solidFill>
                <a:prstClr val="black"/>
              </a:solidFill>
              <a:latin typeface="Arial" pitchFamily="34" charset="0"/>
              <a:cs typeface="Arial" pitchFamily="34" charset="0"/>
            </a:endParaRPr>
          </a:p>
          <a:p>
            <a:pPr marL="800100" lvl="1" indent="-342900" algn="just">
              <a:buFont typeface="Wingdings" pitchFamily="2" charset="2"/>
              <a:buChar char="q"/>
            </a:pPr>
            <a:endParaRPr lang="en-ZA" dirty="0" smtClean="0">
              <a:solidFill>
                <a:prstClr val="black"/>
              </a:solidFill>
              <a:latin typeface="Arial" pitchFamily="34" charset="0"/>
              <a:cs typeface="Arial" pitchFamily="34" charset="0"/>
            </a:endParaRPr>
          </a:p>
          <a:p>
            <a:pPr marL="800100" lvl="1" indent="-342900" algn="just">
              <a:buFont typeface="Wingdings" pitchFamily="2" charset="2"/>
              <a:buChar char="q"/>
            </a:pPr>
            <a:endParaRPr lang="en-ZA" dirty="0">
              <a:solidFill>
                <a:prstClr val="black"/>
              </a:solidFill>
              <a:latin typeface="Arial" pitchFamily="34" charset="0"/>
              <a:cs typeface="Arial" pitchFamily="34" charset="0"/>
            </a:endParaRPr>
          </a:p>
        </p:txBody>
      </p:sp>
      <p:sp>
        <p:nvSpPr>
          <p:cNvPr id="6" name="Rectangle 1"/>
          <p:cNvSpPr>
            <a:spLocks noChangeArrowheads="1"/>
          </p:cNvSpPr>
          <p:nvPr/>
        </p:nvSpPr>
        <p:spPr bwMode="auto">
          <a:xfrm>
            <a:off x="1935189" y="223468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940417623"/>
              </p:ext>
            </p:extLst>
          </p:nvPr>
        </p:nvGraphicFramePr>
        <p:xfrm>
          <a:off x="286328" y="1262004"/>
          <a:ext cx="8691417" cy="2681346"/>
        </p:xfrm>
        <a:graphic>
          <a:graphicData uri="http://schemas.openxmlformats.org/drawingml/2006/table">
            <a:tbl>
              <a:tblPr firstRow="1" bandRow="1">
                <a:tableStyleId>{5C22544A-7EE6-4342-B048-85BDC9FD1C3A}</a:tableStyleId>
              </a:tblPr>
              <a:tblGrid>
                <a:gridCol w="1560945"/>
                <a:gridCol w="1727200"/>
                <a:gridCol w="1773382"/>
                <a:gridCol w="1719695"/>
                <a:gridCol w="1910195"/>
              </a:tblGrid>
              <a:tr h="823971">
                <a:tc>
                  <a:txBody>
                    <a:bodyPr/>
                    <a:lstStyle/>
                    <a:p>
                      <a:pPr algn="ctr">
                        <a:lnSpc>
                          <a:spcPct val="115000"/>
                        </a:lnSpc>
                        <a:spcAft>
                          <a:spcPts val="0"/>
                        </a:spcAft>
                      </a:pPr>
                      <a:r>
                        <a:rPr lang="en-ZA" sz="1500" b="1" kern="1200" dirty="0" smtClean="0">
                          <a:solidFill>
                            <a:schemeClr val="tx1"/>
                          </a:solidFill>
                          <a:effectLst/>
                          <a:latin typeface="Arial" pitchFamily="34" charset="0"/>
                          <a:ea typeface="Calibri"/>
                          <a:cs typeface="Arial" pitchFamily="34" charset="0"/>
                        </a:rPr>
                        <a:t>2018/19 </a:t>
                      </a:r>
                      <a:endParaRPr lang="en-ZA" sz="1500" b="1"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500" b="1" kern="1200" dirty="0" smtClean="0">
                          <a:solidFill>
                            <a:schemeClr val="tx1"/>
                          </a:solidFill>
                          <a:effectLst/>
                          <a:latin typeface="Arial" pitchFamily="34" charset="0"/>
                          <a:ea typeface="Calibri"/>
                          <a:cs typeface="Arial" pitchFamily="34" charset="0"/>
                        </a:rPr>
                        <a:t>No. of invoices paid</a:t>
                      </a:r>
                      <a:endParaRPr lang="en-ZA" sz="1500" b="1"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lnSpc>
                          <a:spcPct val="115000"/>
                        </a:lnSpc>
                        <a:spcAft>
                          <a:spcPts val="0"/>
                        </a:spcAft>
                      </a:pPr>
                      <a:r>
                        <a:rPr lang="en-ZA" sz="1500" b="1" kern="1200" dirty="0" smtClean="0">
                          <a:solidFill>
                            <a:schemeClr val="tx1"/>
                          </a:solidFill>
                          <a:effectLst/>
                          <a:latin typeface="Arial" pitchFamily="34" charset="0"/>
                          <a:ea typeface="Calibri"/>
                          <a:cs typeface="Arial" pitchFamily="34" charset="0"/>
                        </a:rPr>
                        <a:t>No. of invoices paid within 30 days</a:t>
                      </a:r>
                      <a:endParaRPr lang="en-ZA" sz="1500" b="1"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500" b="1" kern="1200" dirty="0" smtClean="0">
                          <a:solidFill>
                            <a:schemeClr val="tx1"/>
                          </a:solidFill>
                          <a:effectLst/>
                          <a:latin typeface="Arial" pitchFamily="34" charset="0"/>
                          <a:ea typeface="Calibri"/>
                          <a:cs typeface="Arial" pitchFamily="34" charset="0"/>
                        </a:rPr>
                        <a:t>No.</a:t>
                      </a:r>
                      <a:r>
                        <a:rPr lang="en-ZA" sz="1500" b="1" kern="1200" baseline="0" dirty="0" smtClean="0">
                          <a:solidFill>
                            <a:schemeClr val="tx1"/>
                          </a:solidFill>
                          <a:effectLst/>
                          <a:latin typeface="Arial" pitchFamily="34" charset="0"/>
                          <a:ea typeface="Calibri"/>
                          <a:cs typeface="Arial" pitchFamily="34" charset="0"/>
                        </a:rPr>
                        <a:t> of invoices paid outside 30 days</a:t>
                      </a:r>
                      <a:endParaRPr lang="en-ZA" sz="1500" b="1"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500" b="1" kern="1200" dirty="0" smtClean="0">
                          <a:solidFill>
                            <a:schemeClr val="tx1"/>
                          </a:solidFill>
                          <a:effectLst/>
                          <a:latin typeface="Arial" pitchFamily="34" charset="0"/>
                          <a:ea typeface="Calibri"/>
                          <a:cs typeface="Arial" pitchFamily="34" charset="0"/>
                        </a:rPr>
                        <a:t>% paid within 30 days</a:t>
                      </a:r>
                      <a:endParaRPr lang="en-ZA" sz="1500" b="1"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69298">
                <a:tc>
                  <a:txBody>
                    <a:bodyPr/>
                    <a:lstStyle/>
                    <a:p>
                      <a:r>
                        <a:rPr lang="en-ZA" sz="1500" dirty="0" smtClean="0">
                          <a:solidFill>
                            <a:sysClr val="windowText" lastClr="000000"/>
                          </a:solidFill>
                          <a:latin typeface="Arial" panose="020B0604020202020204" pitchFamily="34" charset="0"/>
                          <a:cs typeface="Arial" panose="020B0604020202020204" pitchFamily="34" charset="0"/>
                        </a:rPr>
                        <a:t>April</a:t>
                      </a:r>
                      <a:endParaRPr lang="en-ZA" sz="1500" dirty="0">
                        <a:solidFill>
                          <a:sysClr val="windowText" lastClr="000000"/>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500" dirty="0" smtClean="0">
                          <a:solidFill>
                            <a:sysClr val="windowText" lastClr="000000"/>
                          </a:solidFill>
                          <a:latin typeface="Arial" panose="020B0604020202020204" pitchFamily="34" charset="0"/>
                          <a:cs typeface="Arial" panose="020B0604020202020204" pitchFamily="34" charset="0"/>
                        </a:rPr>
                        <a:t>146</a:t>
                      </a:r>
                      <a:endParaRPr lang="en-ZA" sz="1500" dirty="0">
                        <a:solidFill>
                          <a:sysClr val="windowText" lastClr="000000"/>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500" dirty="0" smtClean="0">
                          <a:solidFill>
                            <a:sysClr val="windowText" lastClr="000000"/>
                          </a:solidFill>
                          <a:latin typeface="Arial" panose="020B0604020202020204" pitchFamily="34" charset="0"/>
                          <a:cs typeface="Arial" panose="020B0604020202020204" pitchFamily="34" charset="0"/>
                        </a:rPr>
                        <a:t>146</a:t>
                      </a:r>
                      <a:endParaRPr lang="en-ZA" sz="1500" dirty="0">
                        <a:solidFill>
                          <a:sysClr val="windowText" lastClr="000000"/>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500" dirty="0" smtClean="0">
                          <a:solidFill>
                            <a:sysClr val="windowText" lastClr="000000"/>
                          </a:solidFill>
                          <a:latin typeface="Arial" panose="020B0604020202020204" pitchFamily="34" charset="0"/>
                          <a:cs typeface="Arial" panose="020B0604020202020204" pitchFamily="34" charset="0"/>
                        </a:rPr>
                        <a:t>-</a:t>
                      </a:r>
                      <a:endParaRPr lang="en-ZA" sz="1500" dirty="0">
                        <a:solidFill>
                          <a:sysClr val="windowText" lastClr="000000"/>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500" dirty="0" smtClean="0">
                          <a:solidFill>
                            <a:sysClr val="windowText" lastClr="000000"/>
                          </a:solidFill>
                          <a:latin typeface="Arial" panose="020B0604020202020204" pitchFamily="34" charset="0"/>
                          <a:cs typeface="Arial" panose="020B0604020202020204" pitchFamily="34" charset="0"/>
                        </a:rPr>
                        <a:t>100%</a:t>
                      </a:r>
                      <a:endParaRPr lang="en-ZA" sz="1500" dirty="0">
                        <a:solidFill>
                          <a:sysClr val="windowText" lastClr="000000"/>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9298">
                <a:tc>
                  <a:txBody>
                    <a:bodyPr/>
                    <a:lstStyle/>
                    <a:p>
                      <a:r>
                        <a:rPr lang="en-ZA" sz="1500" dirty="0" smtClean="0">
                          <a:solidFill>
                            <a:sysClr val="windowText" lastClr="000000"/>
                          </a:solidFill>
                          <a:latin typeface="Arial" panose="020B0604020202020204" pitchFamily="34" charset="0"/>
                          <a:cs typeface="Arial" panose="020B0604020202020204" pitchFamily="34" charset="0"/>
                        </a:rPr>
                        <a:t>May</a:t>
                      </a:r>
                      <a:endParaRPr lang="en-ZA" sz="1500" dirty="0">
                        <a:solidFill>
                          <a:sysClr val="windowText" lastClr="000000"/>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500" dirty="0" smtClean="0">
                          <a:solidFill>
                            <a:sysClr val="windowText" lastClr="000000"/>
                          </a:solidFill>
                          <a:latin typeface="Arial" panose="020B0604020202020204" pitchFamily="34" charset="0"/>
                          <a:cs typeface="Arial" panose="020B0604020202020204" pitchFamily="34" charset="0"/>
                        </a:rPr>
                        <a:t>524</a:t>
                      </a:r>
                      <a:endParaRPr lang="en-ZA" sz="1500" dirty="0">
                        <a:solidFill>
                          <a:sysClr val="windowText" lastClr="000000"/>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500" dirty="0" smtClean="0">
                          <a:solidFill>
                            <a:sysClr val="windowText" lastClr="000000"/>
                          </a:solidFill>
                          <a:latin typeface="Arial" panose="020B0604020202020204" pitchFamily="34" charset="0"/>
                          <a:cs typeface="Arial" panose="020B0604020202020204" pitchFamily="34" charset="0"/>
                        </a:rPr>
                        <a:t>524</a:t>
                      </a:r>
                      <a:endParaRPr lang="en-ZA" sz="1500" dirty="0">
                        <a:solidFill>
                          <a:sysClr val="windowText" lastClr="000000"/>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500" dirty="0" smtClean="0">
                          <a:solidFill>
                            <a:sysClr val="windowText" lastClr="000000"/>
                          </a:solidFill>
                          <a:latin typeface="Arial" panose="020B0604020202020204" pitchFamily="34" charset="0"/>
                          <a:cs typeface="Arial" panose="020B0604020202020204" pitchFamily="34" charset="0"/>
                        </a:rPr>
                        <a:t>-</a:t>
                      </a:r>
                      <a:endParaRPr lang="en-ZA" sz="1500" dirty="0">
                        <a:solidFill>
                          <a:sysClr val="windowText" lastClr="000000"/>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500" dirty="0" smtClean="0">
                          <a:solidFill>
                            <a:sysClr val="windowText" lastClr="000000"/>
                          </a:solidFill>
                          <a:latin typeface="Arial" panose="020B0604020202020204" pitchFamily="34" charset="0"/>
                          <a:cs typeface="Arial" panose="020B0604020202020204" pitchFamily="34" charset="0"/>
                        </a:rPr>
                        <a:t>100%</a:t>
                      </a:r>
                      <a:endParaRPr lang="en-ZA" sz="1500" dirty="0">
                        <a:solidFill>
                          <a:sysClr val="windowText" lastClr="000000"/>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9298">
                <a:tc>
                  <a:txBody>
                    <a:bodyPr/>
                    <a:lstStyle/>
                    <a:p>
                      <a:r>
                        <a:rPr lang="en-ZA" sz="1500" dirty="0" smtClean="0">
                          <a:solidFill>
                            <a:sysClr val="windowText" lastClr="000000"/>
                          </a:solidFill>
                          <a:latin typeface="Arial" panose="020B0604020202020204" pitchFamily="34" charset="0"/>
                          <a:cs typeface="Arial" panose="020B0604020202020204" pitchFamily="34" charset="0"/>
                        </a:rPr>
                        <a:t>June</a:t>
                      </a:r>
                      <a:endParaRPr lang="en-ZA" sz="1500" dirty="0">
                        <a:solidFill>
                          <a:sysClr val="windowText" lastClr="000000"/>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500" dirty="0" smtClean="0">
                          <a:solidFill>
                            <a:sysClr val="windowText" lastClr="000000"/>
                          </a:solidFill>
                          <a:latin typeface="Arial" panose="020B0604020202020204" pitchFamily="34" charset="0"/>
                          <a:cs typeface="Arial" panose="020B0604020202020204" pitchFamily="34" charset="0"/>
                        </a:rPr>
                        <a:t>372</a:t>
                      </a:r>
                      <a:endParaRPr lang="en-ZA" sz="1500" dirty="0">
                        <a:solidFill>
                          <a:sysClr val="windowText" lastClr="000000"/>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500" dirty="0" smtClean="0">
                          <a:solidFill>
                            <a:sysClr val="windowText" lastClr="000000"/>
                          </a:solidFill>
                          <a:latin typeface="Arial" panose="020B0604020202020204" pitchFamily="34" charset="0"/>
                          <a:cs typeface="Arial" panose="020B0604020202020204" pitchFamily="34" charset="0"/>
                        </a:rPr>
                        <a:t>372</a:t>
                      </a:r>
                      <a:endParaRPr lang="en-ZA" sz="1500" dirty="0">
                        <a:solidFill>
                          <a:sysClr val="windowText" lastClr="000000"/>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500" dirty="0" smtClean="0">
                          <a:solidFill>
                            <a:sysClr val="windowText" lastClr="000000"/>
                          </a:solidFill>
                          <a:latin typeface="Arial" panose="020B0604020202020204" pitchFamily="34" charset="0"/>
                          <a:cs typeface="Arial" panose="020B0604020202020204" pitchFamily="34" charset="0"/>
                        </a:rPr>
                        <a:t>-</a:t>
                      </a:r>
                      <a:endParaRPr lang="en-ZA" sz="1500" dirty="0">
                        <a:solidFill>
                          <a:sysClr val="windowText" lastClr="000000"/>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500" dirty="0" smtClean="0">
                          <a:solidFill>
                            <a:sysClr val="windowText" lastClr="000000"/>
                          </a:solidFill>
                          <a:latin typeface="Arial" panose="020B0604020202020204" pitchFamily="34" charset="0"/>
                          <a:cs typeface="Arial" panose="020B0604020202020204" pitchFamily="34" charset="0"/>
                        </a:rPr>
                        <a:t>100%</a:t>
                      </a:r>
                      <a:endParaRPr lang="en-ZA" sz="1500" dirty="0">
                        <a:solidFill>
                          <a:sysClr val="windowText" lastClr="000000"/>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9481">
                <a:tc>
                  <a:txBody>
                    <a:bodyPr/>
                    <a:lstStyle/>
                    <a:p>
                      <a:r>
                        <a:rPr lang="en-ZA" sz="1500" b="1" dirty="0" smtClean="0">
                          <a:solidFill>
                            <a:sysClr val="windowText" lastClr="000000"/>
                          </a:solidFill>
                          <a:latin typeface="Arial" panose="020B0604020202020204" pitchFamily="34" charset="0"/>
                          <a:cs typeface="Arial" panose="020B0604020202020204" pitchFamily="34" charset="0"/>
                        </a:rPr>
                        <a:t>Total</a:t>
                      </a:r>
                      <a:endParaRPr lang="en-ZA" sz="1500" b="1" dirty="0">
                        <a:solidFill>
                          <a:sysClr val="windowText" lastClr="000000"/>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lnSpc>
                          <a:spcPct val="115000"/>
                        </a:lnSpc>
                        <a:spcAft>
                          <a:spcPts val="0"/>
                        </a:spcAft>
                      </a:pPr>
                      <a:r>
                        <a:rPr lang="en-ZA" sz="1500" b="1" kern="1200" dirty="0" smtClean="0">
                          <a:solidFill>
                            <a:schemeClr val="tx1"/>
                          </a:solidFill>
                          <a:effectLst/>
                          <a:latin typeface="Arial" pitchFamily="34" charset="0"/>
                          <a:ea typeface="Calibri"/>
                          <a:cs typeface="Arial" pitchFamily="34" charset="0"/>
                        </a:rPr>
                        <a:t>1</a:t>
                      </a:r>
                      <a:r>
                        <a:rPr lang="en-ZA" sz="1500" b="1" kern="1200" baseline="0" dirty="0" smtClean="0">
                          <a:solidFill>
                            <a:schemeClr val="tx1"/>
                          </a:solidFill>
                          <a:effectLst/>
                          <a:latin typeface="Arial" pitchFamily="34" charset="0"/>
                          <a:ea typeface="Calibri"/>
                          <a:cs typeface="Arial" pitchFamily="34" charset="0"/>
                        </a:rPr>
                        <a:t> 042</a:t>
                      </a:r>
                      <a:endParaRPr lang="en-ZA" sz="1500" b="1"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lnSpc>
                          <a:spcPct val="115000"/>
                        </a:lnSpc>
                        <a:spcAft>
                          <a:spcPts val="0"/>
                        </a:spcAft>
                      </a:pPr>
                      <a:r>
                        <a:rPr lang="en-ZA" sz="1500" b="1" kern="1200" dirty="0" smtClean="0">
                          <a:solidFill>
                            <a:schemeClr val="tx1"/>
                          </a:solidFill>
                          <a:effectLst/>
                          <a:latin typeface="Arial" pitchFamily="34" charset="0"/>
                          <a:ea typeface="Calibri"/>
                          <a:cs typeface="Arial" pitchFamily="34" charset="0"/>
                        </a:rPr>
                        <a:t>1 042</a:t>
                      </a:r>
                      <a:endParaRPr lang="en-ZA" sz="1500" b="1"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lnSpc>
                          <a:spcPct val="115000"/>
                        </a:lnSpc>
                        <a:spcAft>
                          <a:spcPts val="0"/>
                        </a:spcAft>
                      </a:pPr>
                      <a:r>
                        <a:rPr lang="en-ZA" sz="1500" b="1" kern="1200" dirty="0" smtClean="0">
                          <a:solidFill>
                            <a:schemeClr val="tx1"/>
                          </a:solidFill>
                          <a:effectLst/>
                          <a:latin typeface="Arial" pitchFamily="34" charset="0"/>
                          <a:ea typeface="Calibri"/>
                          <a:cs typeface="Arial" pitchFamily="34" charset="0"/>
                        </a:rPr>
                        <a:t>-</a:t>
                      </a:r>
                      <a:endParaRPr lang="en-ZA" sz="1500" b="1"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lnSpc>
                          <a:spcPct val="115000"/>
                        </a:lnSpc>
                        <a:spcAft>
                          <a:spcPts val="0"/>
                        </a:spcAft>
                      </a:pPr>
                      <a:r>
                        <a:rPr lang="en-ZA" sz="1500" b="1" kern="1200" dirty="0" smtClean="0">
                          <a:solidFill>
                            <a:schemeClr val="tx1"/>
                          </a:solidFill>
                          <a:effectLst/>
                          <a:latin typeface="Arial" pitchFamily="34" charset="0"/>
                          <a:ea typeface="Calibri"/>
                          <a:cs typeface="Arial" pitchFamily="34" charset="0"/>
                        </a:rPr>
                        <a:t>100%</a:t>
                      </a:r>
                      <a:endParaRPr lang="en-ZA" sz="1500" b="1" kern="1200" dirty="0">
                        <a:solidFill>
                          <a:schemeClr val="tx1"/>
                        </a:solidFill>
                        <a:effectLst/>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xmlns="" val="27822509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229600" cy="822722"/>
          </a:xfrm>
          <a:solidFill>
            <a:srgbClr val="00B050"/>
          </a:solidFill>
        </p:spPr>
        <p:txBody>
          <a:bodyPr>
            <a:noAutofit/>
          </a:bodyPr>
          <a:lstStyle/>
          <a:p>
            <a:r>
              <a:rPr lang="en-ZA" sz="1800" b="1" kern="0" dirty="0">
                <a:solidFill>
                  <a:sysClr val="windowText" lastClr="000000"/>
                </a:solidFill>
                <a:latin typeface="Arial" panose="020B0604020202020204" pitchFamily="34" charset="0"/>
                <a:cs typeface="Arial" panose="020B0604020202020204" pitchFamily="34" charset="0"/>
              </a:rPr>
              <a:t>PROGRESS REPORT ON AUDIT FINDINGS IMPROVEMENT PLAN AS AT 30 JUNE 2018</a:t>
            </a:r>
          </a:p>
        </p:txBody>
      </p:sp>
      <p:sp>
        <p:nvSpPr>
          <p:cNvPr id="5" name="Slide Number Placeholder 4"/>
          <p:cNvSpPr>
            <a:spLocks noGrp="1"/>
          </p:cNvSpPr>
          <p:nvPr>
            <p:ph type="sldNum" sz="quarter" idx="12"/>
          </p:nvPr>
        </p:nvSpPr>
        <p:spPr>
          <a:xfrm>
            <a:off x="6934200" y="6376244"/>
            <a:ext cx="2133600" cy="365125"/>
          </a:xfrm>
        </p:spPr>
        <p:txBody>
          <a:bodyPr/>
          <a:lstStyle/>
          <a:p>
            <a:fld id="{ED52D37E-7193-452B-935F-7AF7AE330DC7}" type="slidenum">
              <a:rPr lang="en-ZA" smtClean="0">
                <a:solidFill>
                  <a:prstClr val="black">
                    <a:tint val="75000"/>
                  </a:prstClr>
                </a:solidFill>
              </a:rPr>
              <a:pPr/>
              <a:t>63</a:t>
            </a:fld>
            <a:endParaRPr lang="en-ZA" dirty="0">
              <a:solidFill>
                <a:prstClr val="black">
                  <a:tint val="75000"/>
                </a:prstClr>
              </a:solidFill>
            </a:endParaRPr>
          </a:p>
        </p:txBody>
      </p:sp>
      <p:graphicFrame>
        <p:nvGraphicFramePr>
          <p:cNvPr id="10" name="Content Placeholder 11"/>
          <p:cNvGraphicFramePr>
            <a:graphicFrameLocks noGrp="1"/>
          </p:cNvGraphicFramePr>
          <p:nvPr>
            <p:ph idx="1"/>
            <p:extLst/>
          </p:nvPr>
        </p:nvGraphicFramePr>
        <p:xfrm>
          <a:off x="838200" y="1844824"/>
          <a:ext cx="8435280"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838200" y="1124745"/>
            <a:ext cx="7715200" cy="830997"/>
          </a:xfrm>
          <a:prstGeom prst="rect">
            <a:avLst/>
          </a:prstGeom>
          <a:noFill/>
        </p:spPr>
        <p:txBody>
          <a:bodyPr wrap="square" rtlCol="0">
            <a:spAutoFit/>
          </a:bodyPr>
          <a:lstStyle/>
          <a:p>
            <a:pPr algn="just"/>
            <a:r>
              <a:rPr lang="en-ZA" sz="1600" dirty="0">
                <a:solidFill>
                  <a:prstClr val="black"/>
                </a:solidFill>
              </a:rPr>
              <a:t>Out of the fifty four </a:t>
            </a:r>
            <a:r>
              <a:rPr lang="en-ZA" sz="1600" b="1" dirty="0">
                <a:solidFill>
                  <a:prstClr val="black"/>
                </a:solidFill>
              </a:rPr>
              <a:t>(54) </a:t>
            </a:r>
            <a:r>
              <a:rPr lang="en-ZA" sz="1600" dirty="0">
                <a:solidFill>
                  <a:prstClr val="black"/>
                </a:solidFill>
              </a:rPr>
              <a:t>findings, fifty </a:t>
            </a:r>
            <a:r>
              <a:rPr lang="en-ZA" sz="1600" b="1" dirty="0">
                <a:solidFill>
                  <a:prstClr val="black"/>
                </a:solidFill>
              </a:rPr>
              <a:t>(50) </a:t>
            </a:r>
            <a:r>
              <a:rPr lang="en-ZA" sz="1600" dirty="0">
                <a:solidFill>
                  <a:prstClr val="black"/>
                </a:solidFill>
              </a:rPr>
              <a:t>or 93% are cleared and four </a:t>
            </a:r>
            <a:r>
              <a:rPr lang="en-ZA" sz="1600" b="1" dirty="0">
                <a:solidFill>
                  <a:prstClr val="black"/>
                </a:solidFill>
              </a:rPr>
              <a:t>(4)</a:t>
            </a:r>
            <a:r>
              <a:rPr lang="en-ZA" sz="1600" dirty="0">
                <a:solidFill>
                  <a:prstClr val="black"/>
                </a:solidFill>
              </a:rPr>
              <a:t> or 7% are in progress. The four </a:t>
            </a:r>
            <a:r>
              <a:rPr lang="en-ZA" sz="1600" b="1" dirty="0">
                <a:solidFill>
                  <a:prstClr val="black"/>
                </a:solidFill>
              </a:rPr>
              <a:t>(4)</a:t>
            </a:r>
            <a:r>
              <a:rPr lang="en-ZA" sz="1600" dirty="0">
                <a:solidFill>
                  <a:prstClr val="black"/>
                </a:solidFill>
              </a:rPr>
              <a:t> outstanding findings are carried over to the 2018/19 financial year.</a:t>
            </a:r>
          </a:p>
          <a:p>
            <a:pPr algn="just"/>
            <a:endParaRPr lang="en-ZA" sz="1600" dirty="0">
              <a:solidFill>
                <a:prstClr val="black"/>
              </a:solidFill>
            </a:endParaRPr>
          </a:p>
        </p:txBody>
      </p:sp>
    </p:spTree>
    <p:extLst>
      <p:ext uri="{BB962C8B-B14F-4D97-AF65-F5344CB8AC3E}">
        <p14:creationId xmlns:p14="http://schemas.microsoft.com/office/powerpoint/2010/main" xmlns="" val="39951427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229600" cy="822722"/>
          </a:xfrm>
          <a:solidFill>
            <a:srgbClr val="00B050"/>
          </a:solidFill>
        </p:spPr>
        <p:txBody>
          <a:bodyPr>
            <a:noAutofit/>
          </a:bodyPr>
          <a:lstStyle/>
          <a:p>
            <a:r>
              <a:rPr lang="en-ZA" sz="1800" b="1" kern="0" dirty="0">
                <a:solidFill>
                  <a:sysClr val="windowText" lastClr="000000"/>
                </a:solidFill>
                <a:latin typeface="Arial" panose="020B0604020202020204" pitchFamily="34" charset="0"/>
                <a:cs typeface="Arial" panose="020B0604020202020204" pitchFamily="34" charset="0"/>
              </a:rPr>
              <a:t>PROGRESS REPORT ON AUDIT FINDINGS IMPROVEMENT PLAN AT 30 JUNE 2018</a:t>
            </a:r>
          </a:p>
        </p:txBody>
      </p:sp>
      <p:sp>
        <p:nvSpPr>
          <p:cNvPr id="5" name="Slide Number Placeholder 4"/>
          <p:cNvSpPr>
            <a:spLocks noGrp="1"/>
          </p:cNvSpPr>
          <p:nvPr>
            <p:ph type="sldNum" sz="quarter" idx="12"/>
          </p:nvPr>
        </p:nvSpPr>
        <p:spPr>
          <a:xfrm>
            <a:off x="6934200" y="6376244"/>
            <a:ext cx="2133600" cy="365125"/>
          </a:xfrm>
        </p:spPr>
        <p:txBody>
          <a:bodyPr/>
          <a:lstStyle/>
          <a:p>
            <a:fld id="{ED52D37E-7193-452B-935F-7AF7AE330DC7}" type="slidenum">
              <a:rPr lang="en-ZA" smtClean="0">
                <a:solidFill>
                  <a:prstClr val="black">
                    <a:tint val="75000"/>
                  </a:prstClr>
                </a:solidFill>
              </a:rPr>
              <a:pPr/>
              <a:t>64</a:t>
            </a:fld>
            <a:endParaRPr lang="en-ZA" dirty="0">
              <a:solidFill>
                <a:prstClr val="black">
                  <a:tint val="75000"/>
                </a:prstClr>
              </a:solidFill>
            </a:endParaRPr>
          </a:p>
        </p:txBody>
      </p:sp>
      <p:graphicFrame>
        <p:nvGraphicFramePr>
          <p:cNvPr id="7" name="Table 6"/>
          <p:cNvGraphicFramePr>
            <a:graphicFrameLocks noGrp="1"/>
          </p:cNvGraphicFramePr>
          <p:nvPr>
            <p:extLst/>
          </p:nvPr>
        </p:nvGraphicFramePr>
        <p:xfrm>
          <a:off x="632521" y="923984"/>
          <a:ext cx="8435279" cy="5008471"/>
        </p:xfrm>
        <a:graphic>
          <a:graphicData uri="http://schemas.openxmlformats.org/drawingml/2006/table">
            <a:tbl>
              <a:tblPr firstRow="1" bandRow="1">
                <a:tableStyleId>{5C22544A-7EE6-4342-B048-85BDC9FD1C3A}</a:tableStyleId>
              </a:tblPr>
              <a:tblGrid>
                <a:gridCol w="2550201"/>
                <a:gridCol w="1471269"/>
                <a:gridCol w="1471269"/>
                <a:gridCol w="1765524"/>
                <a:gridCol w="1177016"/>
              </a:tblGrid>
              <a:tr h="497027">
                <a:tc>
                  <a:txBody>
                    <a:bodyPr/>
                    <a:lstStyle/>
                    <a:p>
                      <a:pPr algn="ctr"/>
                      <a:r>
                        <a:rPr lang="en-ZA" sz="1600" dirty="0" smtClean="0">
                          <a:solidFill>
                            <a:schemeClr val="tx1"/>
                          </a:solidFill>
                        </a:rPr>
                        <a:t>Business</a:t>
                      </a:r>
                      <a:r>
                        <a:rPr lang="en-ZA" sz="1600" baseline="0" dirty="0" smtClean="0">
                          <a:solidFill>
                            <a:schemeClr val="tx1"/>
                          </a:solidFill>
                        </a:rPr>
                        <a:t> Area</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dirty="0" smtClean="0">
                          <a:solidFill>
                            <a:schemeClr val="tx1"/>
                          </a:solidFill>
                        </a:rPr>
                        <a:t>Total Number</a:t>
                      </a:r>
                      <a:r>
                        <a:rPr lang="en-ZA" sz="1600" baseline="0" dirty="0" smtClean="0">
                          <a:solidFill>
                            <a:schemeClr val="tx1"/>
                          </a:solidFill>
                        </a:rPr>
                        <a:t> of findings</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dirty="0" smtClean="0">
                          <a:solidFill>
                            <a:schemeClr val="tx1"/>
                          </a:solidFill>
                        </a:rPr>
                        <a:t>Number of findings</a:t>
                      </a:r>
                      <a:r>
                        <a:rPr lang="en-ZA" sz="1600" baseline="0" dirty="0" smtClean="0">
                          <a:solidFill>
                            <a:schemeClr val="tx1"/>
                          </a:solidFill>
                        </a:rPr>
                        <a:t> cleared</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dirty="0" smtClean="0">
                          <a:solidFill>
                            <a:schemeClr val="tx1"/>
                          </a:solidFill>
                        </a:rPr>
                        <a:t>Number of findings in progress</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dirty="0" smtClean="0">
                          <a:solidFill>
                            <a:schemeClr val="tx1"/>
                          </a:solidFill>
                        </a:rPr>
                        <a:t>Percentage of findings cleared</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7027">
                <a:tc>
                  <a:txBody>
                    <a:bodyPr/>
                    <a:lstStyle/>
                    <a:p>
                      <a:r>
                        <a:rPr lang="en-ZA" sz="1600" b="0" dirty="0" smtClean="0">
                          <a:solidFill>
                            <a:schemeClr val="tx1"/>
                          </a:solidFill>
                        </a:rPr>
                        <a:t>Internal Audit</a:t>
                      </a:r>
                      <a:endParaRPr lang="en-ZA"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600" b="0" i="0" u="none" strike="noStrike" dirty="0">
                          <a:solidFill>
                            <a:schemeClr val="tx1"/>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ZA" sz="1600" b="0" i="0" u="none" strike="noStrike" dirty="0">
                          <a:solidFill>
                            <a:schemeClr val="tx1"/>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ZA" sz="1600" b="0" i="0" u="none" strike="noStrike" dirty="0">
                          <a:solidFill>
                            <a:schemeClr val="tx1"/>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ZA" sz="1600" dirty="0" smtClean="0">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624229">
                <a:tc>
                  <a:txBody>
                    <a:bodyPr/>
                    <a:lstStyle/>
                    <a:p>
                      <a:r>
                        <a:rPr lang="en-ZA" sz="1600" b="0" dirty="0" smtClean="0">
                          <a:solidFill>
                            <a:schemeClr val="tx1"/>
                          </a:solidFill>
                        </a:rPr>
                        <a:t>Human Resource Management</a:t>
                      </a:r>
                      <a:endParaRPr lang="en-ZA"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600" b="0" i="0" u="none" strike="noStrike" dirty="0">
                          <a:solidFill>
                            <a:srgbClr val="000000"/>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ZA" sz="1600" b="0" i="0" u="none" strike="noStrike" dirty="0">
                          <a:solidFill>
                            <a:srgbClr val="000000"/>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ZA" sz="1600" b="0"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ZA" sz="1600" dirty="0" smtClean="0">
                          <a:solidFill>
                            <a:schemeClr val="tx1"/>
                          </a:solidFill>
                        </a:rPr>
                        <a:t>100%</a:t>
                      </a:r>
                      <a:endParaRPr lang="en-ZA"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97027">
                <a:tc>
                  <a:txBody>
                    <a:bodyPr/>
                    <a:lstStyle/>
                    <a:p>
                      <a:r>
                        <a:rPr lang="en-ZA" sz="1600" b="0" dirty="0" smtClean="0">
                          <a:solidFill>
                            <a:schemeClr val="tx1"/>
                          </a:solidFill>
                        </a:rPr>
                        <a:t>Strategic Management</a:t>
                      </a:r>
                      <a:endParaRPr lang="en-ZA"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600" b="0"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ZA" sz="1600" b="0"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ZA" sz="1600" b="0"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ZA" sz="1600" dirty="0" smtClean="0">
                          <a:solidFill>
                            <a:schemeClr val="tx1"/>
                          </a:solidFill>
                        </a:rPr>
                        <a:t>100%</a:t>
                      </a:r>
                      <a:endParaRPr lang="en-ZA"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97027">
                <a:tc>
                  <a:txBody>
                    <a:bodyPr/>
                    <a:lstStyle/>
                    <a:p>
                      <a:r>
                        <a:rPr lang="en-ZA" sz="1600" b="0" dirty="0" smtClean="0">
                          <a:solidFill>
                            <a:schemeClr val="tx1"/>
                          </a:solidFill>
                        </a:rPr>
                        <a:t>Auxiliary</a:t>
                      </a:r>
                      <a:r>
                        <a:rPr lang="en-ZA" sz="1600" b="0" baseline="0" dirty="0" smtClean="0">
                          <a:solidFill>
                            <a:schemeClr val="tx1"/>
                          </a:solidFill>
                        </a:rPr>
                        <a:t> &amp; Security Services</a:t>
                      </a:r>
                      <a:endParaRPr lang="en-ZA"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6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ZA" sz="16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ZA" sz="1600" b="0"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ZA" sz="1600" dirty="0" smtClean="0">
                          <a:solidFill>
                            <a:schemeClr val="tx1"/>
                          </a:solidFill>
                        </a:rPr>
                        <a:t>100%</a:t>
                      </a:r>
                      <a:endParaRPr lang="en-ZA"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97027">
                <a:tc>
                  <a:txBody>
                    <a:bodyPr/>
                    <a:lstStyle/>
                    <a:p>
                      <a:r>
                        <a:rPr lang="en-ZA" sz="1600" b="0" dirty="0" smtClean="0">
                          <a:solidFill>
                            <a:schemeClr val="tx1"/>
                          </a:solidFill>
                        </a:rPr>
                        <a:t>Information Communication Technology</a:t>
                      </a:r>
                      <a:endParaRPr lang="en-ZA"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600" b="0" i="0" u="none" strike="noStrike" dirty="0">
                          <a:solidFill>
                            <a:srgbClr val="00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ZA" sz="1600" b="0" i="0" u="none" strike="noStrike" dirty="0">
                          <a:solidFill>
                            <a:srgbClr val="00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ZA" sz="1600" b="0"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ZA" sz="1600" dirty="0" smtClean="0">
                          <a:solidFill>
                            <a:schemeClr val="tx1"/>
                          </a:solidFill>
                        </a:rPr>
                        <a:t>100%</a:t>
                      </a:r>
                      <a:endParaRPr lang="en-ZA"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97027">
                <a:tc>
                  <a:txBody>
                    <a:bodyPr/>
                    <a:lstStyle/>
                    <a:p>
                      <a:r>
                        <a:rPr lang="en-ZA" sz="1600" b="0" dirty="0" smtClean="0">
                          <a:solidFill>
                            <a:schemeClr val="tx1"/>
                          </a:solidFill>
                        </a:rPr>
                        <a:t>Finance</a:t>
                      </a:r>
                      <a:endParaRPr lang="en-ZA"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600" b="0" i="0" u="none" strike="noStrike" dirty="0">
                          <a:solidFill>
                            <a:srgbClr val="000000"/>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ZA" sz="1600" b="0" i="0" u="none" strike="noStrike" dirty="0">
                          <a:solidFill>
                            <a:srgbClr val="000000"/>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ZA" sz="1600" b="0"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ZA" sz="1600" dirty="0" smtClean="0">
                          <a:solidFill>
                            <a:schemeClr val="tx1"/>
                          </a:solidFill>
                        </a:rPr>
                        <a:t>91%</a:t>
                      </a:r>
                      <a:endParaRPr lang="en-ZA"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97027">
                <a:tc>
                  <a:txBody>
                    <a:bodyPr/>
                    <a:lstStyle/>
                    <a:p>
                      <a:r>
                        <a:rPr lang="en-ZA" sz="1600" b="0" dirty="0" smtClean="0">
                          <a:solidFill>
                            <a:schemeClr val="tx1"/>
                          </a:solidFill>
                        </a:rPr>
                        <a:t>Supply Chain Management</a:t>
                      </a:r>
                      <a:endParaRPr lang="en-ZA"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600" b="0" i="0" u="none" strike="noStrike" dirty="0">
                          <a:solidFill>
                            <a:srgbClr val="000000"/>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ZA" sz="1600" b="0" i="0" u="none" strike="noStrike" dirty="0">
                          <a:solidFill>
                            <a:srgbClr val="000000"/>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ZA" sz="16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ZA" sz="1600" dirty="0" smtClean="0">
                          <a:solidFill>
                            <a:schemeClr val="tx1"/>
                          </a:solidFill>
                        </a:rPr>
                        <a:t>92%</a:t>
                      </a:r>
                      <a:endParaRPr lang="en-ZA"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97027">
                <a:tc>
                  <a:txBody>
                    <a:bodyPr/>
                    <a:lstStyle/>
                    <a:p>
                      <a:r>
                        <a:rPr lang="en-ZA" sz="1600" b="1" dirty="0" smtClean="0">
                          <a:solidFill>
                            <a:schemeClr val="tx1"/>
                          </a:solidFill>
                        </a:rPr>
                        <a:t>Total</a:t>
                      </a:r>
                      <a:endParaRPr lang="en-ZA"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600" b="1" i="0" u="none" strike="noStrike" dirty="0">
                          <a:solidFill>
                            <a:srgbClr val="000000"/>
                          </a:solidFill>
                          <a:effectLst/>
                          <a:latin typeface="Calibri" panose="020F050202020403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600" b="1" i="0" u="none" strike="noStrike" dirty="0">
                          <a:solidFill>
                            <a:srgbClr val="000000"/>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600" b="1" i="0" u="none" strike="noStrike" dirty="0">
                          <a:solidFill>
                            <a:srgbClr val="00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1" dirty="0" smtClean="0">
                          <a:solidFill>
                            <a:schemeClr val="tx1"/>
                          </a:solidFill>
                        </a:rPr>
                        <a:t>93%</a:t>
                      </a:r>
                      <a:endParaRPr lang="en-ZA"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0309218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528" y="157721"/>
            <a:ext cx="8229600" cy="504056"/>
          </a:xfrm>
          <a:solidFill>
            <a:srgbClr val="00B050"/>
          </a:solidFill>
        </p:spPr>
        <p:txBody>
          <a:bodyPr>
            <a:noAutofit/>
          </a:bodyPr>
          <a:lstStyle/>
          <a:p>
            <a:r>
              <a:rPr lang="en-ZA" sz="1800" b="1" kern="0" dirty="0">
                <a:solidFill>
                  <a:sysClr val="windowText" lastClr="000000"/>
                </a:solidFill>
                <a:latin typeface="Arial" panose="020B0604020202020204" pitchFamily="34" charset="0"/>
                <a:cs typeface="Arial" panose="020B0604020202020204" pitchFamily="34" charset="0"/>
              </a:rPr>
              <a:t>REASONS FOR ACTIONS PLANS NOT FULLY IMPLEMENTED</a:t>
            </a:r>
          </a:p>
        </p:txBody>
      </p:sp>
      <p:sp>
        <p:nvSpPr>
          <p:cNvPr id="3" name="Content Placeholder 2"/>
          <p:cNvSpPr>
            <a:spLocks noGrp="1"/>
          </p:cNvSpPr>
          <p:nvPr>
            <p:ph idx="1"/>
          </p:nvPr>
        </p:nvSpPr>
        <p:spPr>
          <a:xfrm>
            <a:off x="381000" y="908720"/>
            <a:ext cx="9036496" cy="4968552"/>
          </a:xfrm>
        </p:spPr>
        <p:txBody>
          <a:bodyPr>
            <a:noAutofit/>
          </a:bodyPr>
          <a:lstStyle/>
          <a:p>
            <a:pPr marL="0" indent="0" algn="just">
              <a:buNone/>
            </a:pPr>
            <a:r>
              <a:rPr lang="en-ZA" sz="1600" b="1" dirty="0">
                <a:solidFill>
                  <a:srgbClr val="004C00"/>
                </a:solidFill>
                <a:latin typeface="Arial" pitchFamily="34" charset="0"/>
                <a:cs typeface="Arial" pitchFamily="34" charset="0"/>
              </a:rPr>
              <a:t>Finance</a:t>
            </a:r>
          </a:p>
          <a:p>
            <a:pPr marL="0" indent="0" algn="just">
              <a:buNone/>
            </a:pPr>
            <a:endParaRPr lang="en-ZA" sz="1600" b="1" dirty="0">
              <a:solidFill>
                <a:srgbClr val="004C00"/>
              </a:solidFill>
              <a:latin typeface="Arial" pitchFamily="34" charset="0"/>
              <a:cs typeface="Arial" pitchFamily="34" charset="0"/>
            </a:endParaRPr>
          </a:p>
          <a:p>
            <a:pPr marL="0" indent="0" algn="just">
              <a:buNone/>
            </a:pPr>
            <a:r>
              <a:rPr lang="en-ZA" sz="1600" b="1" dirty="0"/>
              <a:t>1. Obligations not settled within 30 days</a:t>
            </a:r>
            <a:r>
              <a:rPr lang="en-ZA" sz="1600" dirty="0"/>
              <a:t> </a:t>
            </a:r>
          </a:p>
          <a:p>
            <a:pPr algn="just"/>
            <a:r>
              <a:rPr lang="en-ZA" sz="1600" dirty="0"/>
              <a:t>The department paid </a:t>
            </a:r>
            <a:r>
              <a:rPr lang="en-ZA" sz="1600" b="1" dirty="0"/>
              <a:t>4 322 </a:t>
            </a:r>
            <a:r>
              <a:rPr lang="en-ZA" sz="1600" dirty="0"/>
              <a:t>out of </a:t>
            </a:r>
            <a:r>
              <a:rPr lang="en-ZA" sz="1600" b="1" dirty="0"/>
              <a:t>4 927 </a:t>
            </a:r>
            <a:r>
              <a:rPr lang="en-ZA" sz="1600" dirty="0"/>
              <a:t>valid</a:t>
            </a:r>
            <a:r>
              <a:rPr lang="en-ZA" sz="1600" b="1" dirty="0"/>
              <a:t> </a:t>
            </a:r>
            <a:r>
              <a:rPr lang="en-ZA" sz="1600" dirty="0"/>
              <a:t>invoices within 30 days for the 2017/18 financial year which translates to 87.72%.</a:t>
            </a:r>
          </a:p>
          <a:p>
            <a:pPr algn="just"/>
            <a:r>
              <a:rPr lang="en-ZA" sz="1600" dirty="0"/>
              <a:t>The higher percentage of invoices paid outside 30 days occurred in May 2017 due to a reconciliation of duplicate invoices received from Vodacom to prevent possible overpayment of these invoices.</a:t>
            </a:r>
          </a:p>
          <a:p>
            <a:pPr algn="just"/>
            <a:r>
              <a:rPr lang="en-ZA" sz="1600" dirty="0"/>
              <a:t>The department paid all invoices </a:t>
            </a:r>
            <a:r>
              <a:rPr lang="en-ZA" sz="1600" b="1" dirty="0"/>
              <a:t>(100% achieved) </a:t>
            </a:r>
            <a:r>
              <a:rPr lang="en-ZA" sz="1600" dirty="0"/>
              <a:t>within 30 days for the first quarter of the 2018/19 financial year.</a:t>
            </a:r>
          </a:p>
          <a:p>
            <a:pPr algn="just"/>
            <a:endParaRPr lang="en-ZA" sz="1600" dirty="0"/>
          </a:p>
          <a:p>
            <a:pPr marL="0" indent="0" algn="just">
              <a:buNone/>
            </a:pPr>
            <a:r>
              <a:rPr lang="en-ZA" sz="1600" b="1" dirty="0"/>
              <a:t>2. Excessive data usage</a:t>
            </a:r>
            <a:r>
              <a:rPr lang="en-ZA" sz="1600" dirty="0"/>
              <a:t> </a:t>
            </a:r>
          </a:p>
          <a:p>
            <a:pPr algn="just"/>
            <a:r>
              <a:rPr lang="en-ZA" sz="1600" dirty="0"/>
              <a:t>The revised Telecommunication policy will be tabled at the next Executive Committee (EXCO) meeting for adoption.</a:t>
            </a:r>
          </a:p>
          <a:p>
            <a:pPr algn="just"/>
            <a:r>
              <a:rPr lang="en-ZA" sz="1600" dirty="0"/>
              <a:t>A circular has been issued to all users in the interim regarding thresholds on usage that will be implemented and soft locking will be effected where users exceed the thresholds.</a:t>
            </a:r>
          </a:p>
          <a:p>
            <a:pPr algn="just"/>
            <a:endParaRPr lang="en-ZA" sz="1600" dirty="0"/>
          </a:p>
          <a:p>
            <a:pPr marL="0" indent="0" algn="just">
              <a:buNone/>
            </a:pPr>
            <a:endParaRPr lang="en-ZA" sz="1400" dirty="0"/>
          </a:p>
          <a:p>
            <a:pPr algn="just"/>
            <a:endParaRPr lang="en-ZA" sz="1400" dirty="0"/>
          </a:p>
          <a:p>
            <a:pPr marL="0" indent="0">
              <a:buNone/>
            </a:pPr>
            <a:endParaRPr lang="en-ZA" sz="1400" dirty="0"/>
          </a:p>
          <a:p>
            <a:endParaRPr lang="en-ZA" sz="1400" dirty="0"/>
          </a:p>
          <a:p>
            <a:pPr marL="0" indent="0">
              <a:buNone/>
            </a:pPr>
            <a:endParaRPr lang="en-ZA" sz="1400" dirty="0"/>
          </a:p>
          <a:p>
            <a:pPr marL="0" indent="0">
              <a:buNone/>
            </a:pPr>
            <a:r>
              <a:rPr lang="en-ZA" sz="1400" dirty="0"/>
              <a:t/>
            </a:r>
            <a:br>
              <a:rPr lang="en-ZA" sz="1400" dirty="0"/>
            </a:br>
            <a:r>
              <a:rPr lang="en-ZA" sz="1400" dirty="0"/>
              <a:t> </a:t>
            </a:r>
          </a:p>
          <a:p>
            <a:pPr marL="0" indent="0">
              <a:buNone/>
            </a:pPr>
            <a:endParaRPr lang="en-ZA" sz="1400" dirty="0"/>
          </a:p>
        </p:txBody>
      </p:sp>
      <p:sp>
        <p:nvSpPr>
          <p:cNvPr id="5" name="Slide Number Placeholder 4"/>
          <p:cNvSpPr>
            <a:spLocks noGrp="1"/>
          </p:cNvSpPr>
          <p:nvPr>
            <p:ph type="sldNum" sz="quarter" idx="12"/>
          </p:nvPr>
        </p:nvSpPr>
        <p:spPr>
          <a:xfrm>
            <a:off x="6934200" y="6376244"/>
            <a:ext cx="2133600" cy="365125"/>
          </a:xfrm>
        </p:spPr>
        <p:txBody>
          <a:bodyPr/>
          <a:lstStyle/>
          <a:p>
            <a:fld id="{ED52D37E-7193-452B-935F-7AF7AE330DC7}" type="slidenum">
              <a:rPr lang="en-ZA" smtClean="0">
                <a:solidFill>
                  <a:prstClr val="black">
                    <a:tint val="75000"/>
                  </a:prstClr>
                </a:solidFill>
              </a:rPr>
              <a:pPr/>
              <a:t>65</a:t>
            </a:fld>
            <a:endParaRPr lang="en-ZA" dirty="0">
              <a:solidFill>
                <a:prstClr val="black">
                  <a:tint val="75000"/>
                </a:prstClr>
              </a:solidFill>
            </a:endParaRPr>
          </a:p>
        </p:txBody>
      </p:sp>
    </p:spTree>
    <p:extLst>
      <p:ext uri="{BB962C8B-B14F-4D97-AF65-F5344CB8AC3E}">
        <p14:creationId xmlns:p14="http://schemas.microsoft.com/office/powerpoint/2010/main" xmlns="" val="1661655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528" y="157721"/>
            <a:ext cx="8229600" cy="504056"/>
          </a:xfrm>
          <a:solidFill>
            <a:srgbClr val="00B050"/>
          </a:solidFill>
        </p:spPr>
        <p:txBody>
          <a:bodyPr>
            <a:noAutofit/>
          </a:bodyPr>
          <a:lstStyle/>
          <a:p>
            <a:r>
              <a:rPr lang="en-ZA" sz="1800" b="1" kern="0" dirty="0">
                <a:solidFill>
                  <a:sysClr val="windowText" lastClr="000000"/>
                </a:solidFill>
                <a:latin typeface="Arial" panose="020B0604020202020204" pitchFamily="34" charset="0"/>
                <a:cs typeface="Arial" panose="020B0604020202020204" pitchFamily="34" charset="0"/>
              </a:rPr>
              <a:t>REASONS FOR ACTIONS PLANS NOT FULLY IMPLEMENTED</a:t>
            </a:r>
          </a:p>
        </p:txBody>
      </p:sp>
      <p:sp>
        <p:nvSpPr>
          <p:cNvPr id="3" name="Content Placeholder 2"/>
          <p:cNvSpPr>
            <a:spLocks noGrp="1"/>
          </p:cNvSpPr>
          <p:nvPr>
            <p:ph idx="1"/>
          </p:nvPr>
        </p:nvSpPr>
        <p:spPr>
          <a:xfrm>
            <a:off x="381000" y="908720"/>
            <a:ext cx="9036496" cy="4968552"/>
          </a:xfrm>
        </p:spPr>
        <p:txBody>
          <a:bodyPr>
            <a:noAutofit/>
          </a:bodyPr>
          <a:lstStyle/>
          <a:p>
            <a:endParaRPr lang="en-ZA" sz="1600" dirty="0"/>
          </a:p>
          <a:p>
            <a:pPr marL="0" indent="0" algn="just">
              <a:buNone/>
            </a:pPr>
            <a:r>
              <a:rPr lang="en-ZA" sz="1600" b="1" dirty="0">
                <a:solidFill>
                  <a:srgbClr val="004C00"/>
                </a:solidFill>
                <a:latin typeface="Arial" pitchFamily="34" charset="0"/>
                <a:cs typeface="Arial" pitchFamily="34" charset="0"/>
              </a:rPr>
              <a:t>Supply Chain Management</a:t>
            </a:r>
          </a:p>
          <a:p>
            <a:pPr marL="0" indent="0" algn="just">
              <a:buNone/>
            </a:pPr>
            <a:endParaRPr lang="en-ZA" sz="1600" b="1" dirty="0">
              <a:solidFill>
                <a:srgbClr val="004C00"/>
              </a:solidFill>
              <a:latin typeface="Arial" pitchFamily="34" charset="0"/>
              <a:cs typeface="Arial" pitchFamily="34" charset="0"/>
            </a:endParaRPr>
          </a:p>
          <a:p>
            <a:pPr marL="0" indent="0" algn="just">
              <a:buNone/>
            </a:pPr>
            <a:r>
              <a:rPr lang="en-ZA" sz="1600" b="1" dirty="0"/>
              <a:t>3. Logis mainframe time</a:t>
            </a:r>
            <a:r>
              <a:rPr lang="en-ZA" sz="1600" dirty="0"/>
              <a:t> </a:t>
            </a:r>
          </a:p>
          <a:p>
            <a:pPr algn="just"/>
            <a:r>
              <a:rPr lang="en-ZA" sz="1600" dirty="0"/>
              <a:t>Most Departments are using Logis. At this stage full implementation is not practical in DoW due to inadequate human resource capacity in SCM.</a:t>
            </a:r>
          </a:p>
          <a:p>
            <a:pPr algn="just"/>
            <a:r>
              <a:rPr lang="en-ZA" sz="1600" dirty="0"/>
              <a:t>The unit is currently operating with 3 junior clerks and 1 supervisor assisted by the Director : Financial Management, which poses a challenge in terms of implementation of segregation of duties on Logis.</a:t>
            </a:r>
          </a:p>
          <a:p>
            <a:pPr algn="just"/>
            <a:endParaRPr lang="en-ZA" sz="1600" dirty="0"/>
          </a:p>
          <a:p>
            <a:pPr marL="0" indent="0">
              <a:buNone/>
            </a:pPr>
            <a:r>
              <a:rPr lang="en-ZA" sz="1600" dirty="0"/>
              <a:t/>
            </a:r>
            <a:br>
              <a:rPr lang="en-ZA" sz="1600" dirty="0"/>
            </a:br>
            <a:endParaRPr lang="en-ZA" sz="1600" b="1" dirty="0">
              <a:solidFill>
                <a:srgbClr val="004C00"/>
              </a:solidFill>
              <a:latin typeface="Arial" pitchFamily="34" charset="0"/>
              <a:cs typeface="Arial" pitchFamily="34" charset="0"/>
            </a:endParaRPr>
          </a:p>
          <a:p>
            <a:pPr marL="0" indent="0">
              <a:buNone/>
            </a:pPr>
            <a:endParaRPr lang="en-ZA" sz="1600" dirty="0"/>
          </a:p>
          <a:p>
            <a:endParaRPr lang="en-ZA" sz="1400" dirty="0"/>
          </a:p>
          <a:p>
            <a:pPr marL="0" indent="0">
              <a:buNone/>
            </a:pPr>
            <a:endParaRPr lang="en-ZA" sz="1400" dirty="0"/>
          </a:p>
          <a:p>
            <a:endParaRPr lang="en-ZA" sz="1400" dirty="0"/>
          </a:p>
          <a:p>
            <a:pPr marL="0" indent="0">
              <a:buNone/>
            </a:pPr>
            <a:endParaRPr lang="en-ZA" sz="1400" dirty="0"/>
          </a:p>
          <a:p>
            <a:pPr marL="0" indent="0">
              <a:buNone/>
            </a:pPr>
            <a:r>
              <a:rPr lang="en-ZA" sz="1400" dirty="0"/>
              <a:t/>
            </a:r>
            <a:br>
              <a:rPr lang="en-ZA" sz="1400" dirty="0"/>
            </a:br>
            <a:r>
              <a:rPr lang="en-ZA" sz="1400" dirty="0"/>
              <a:t> </a:t>
            </a:r>
          </a:p>
          <a:p>
            <a:pPr marL="0" indent="0">
              <a:buNone/>
            </a:pPr>
            <a:endParaRPr lang="en-ZA" sz="1400" dirty="0"/>
          </a:p>
        </p:txBody>
      </p:sp>
      <p:sp>
        <p:nvSpPr>
          <p:cNvPr id="5" name="Slide Number Placeholder 4"/>
          <p:cNvSpPr>
            <a:spLocks noGrp="1"/>
          </p:cNvSpPr>
          <p:nvPr>
            <p:ph type="sldNum" sz="quarter" idx="12"/>
          </p:nvPr>
        </p:nvSpPr>
        <p:spPr>
          <a:xfrm>
            <a:off x="6934200" y="6376244"/>
            <a:ext cx="2133600" cy="365125"/>
          </a:xfrm>
        </p:spPr>
        <p:txBody>
          <a:bodyPr/>
          <a:lstStyle/>
          <a:p>
            <a:fld id="{ED52D37E-7193-452B-935F-7AF7AE330DC7}" type="slidenum">
              <a:rPr lang="en-ZA" smtClean="0">
                <a:solidFill>
                  <a:prstClr val="black">
                    <a:tint val="75000"/>
                  </a:prstClr>
                </a:solidFill>
              </a:rPr>
              <a:pPr/>
              <a:t>66</a:t>
            </a:fld>
            <a:endParaRPr lang="en-ZA" dirty="0">
              <a:solidFill>
                <a:prstClr val="black">
                  <a:tint val="75000"/>
                </a:prstClr>
              </a:solidFill>
            </a:endParaRPr>
          </a:p>
        </p:txBody>
      </p:sp>
    </p:spTree>
    <p:extLst>
      <p:ext uri="{BB962C8B-B14F-4D97-AF65-F5344CB8AC3E}">
        <p14:creationId xmlns:p14="http://schemas.microsoft.com/office/powerpoint/2010/main" xmlns="" val="17523839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528" y="157721"/>
            <a:ext cx="8229600" cy="504056"/>
          </a:xfrm>
          <a:solidFill>
            <a:srgbClr val="00B050"/>
          </a:solidFill>
        </p:spPr>
        <p:txBody>
          <a:bodyPr>
            <a:noAutofit/>
          </a:bodyPr>
          <a:lstStyle/>
          <a:p>
            <a:r>
              <a:rPr lang="en-ZA" sz="1800" b="1" kern="0" dirty="0">
                <a:solidFill>
                  <a:sysClr val="windowText" lastClr="000000"/>
                </a:solidFill>
                <a:latin typeface="Arial" panose="020B0604020202020204" pitchFamily="34" charset="0"/>
                <a:cs typeface="Arial" panose="020B0604020202020204" pitchFamily="34" charset="0"/>
              </a:rPr>
              <a:t>REASONS FOR ACTIONS PLANS NOT FULLY IMPLEMENTED</a:t>
            </a:r>
          </a:p>
        </p:txBody>
      </p:sp>
      <p:sp>
        <p:nvSpPr>
          <p:cNvPr id="3" name="Content Placeholder 2"/>
          <p:cNvSpPr>
            <a:spLocks noGrp="1"/>
          </p:cNvSpPr>
          <p:nvPr>
            <p:ph idx="1"/>
          </p:nvPr>
        </p:nvSpPr>
        <p:spPr>
          <a:xfrm>
            <a:off x="381000" y="908720"/>
            <a:ext cx="9036496" cy="4968552"/>
          </a:xfrm>
        </p:spPr>
        <p:txBody>
          <a:bodyPr>
            <a:noAutofit/>
          </a:bodyPr>
          <a:lstStyle/>
          <a:p>
            <a:pPr marL="0" indent="0" algn="just">
              <a:buNone/>
            </a:pPr>
            <a:r>
              <a:rPr lang="en-ZA" sz="1600" b="1" dirty="0">
                <a:solidFill>
                  <a:srgbClr val="004C00"/>
                </a:solidFill>
                <a:latin typeface="Arial" pitchFamily="34" charset="0"/>
                <a:cs typeface="Arial" pitchFamily="34" charset="0"/>
              </a:rPr>
              <a:t>Internal Audit </a:t>
            </a:r>
          </a:p>
          <a:p>
            <a:pPr marL="0" indent="0" algn="just">
              <a:buNone/>
            </a:pPr>
            <a:endParaRPr lang="en-ZA" sz="1600" b="1" dirty="0">
              <a:solidFill>
                <a:srgbClr val="004C00"/>
              </a:solidFill>
              <a:latin typeface="Arial" pitchFamily="34" charset="0"/>
              <a:cs typeface="Arial" pitchFamily="34" charset="0"/>
            </a:endParaRPr>
          </a:p>
          <a:p>
            <a:pPr marL="0" indent="0" algn="just">
              <a:buNone/>
            </a:pPr>
            <a:r>
              <a:rPr lang="en-ZA" sz="1600" b="1" dirty="0"/>
              <a:t>4. Internal audit did not evaluate the information system environment</a:t>
            </a:r>
            <a:r>
              <a:rPr lang="en-ZA" sz="1600" dirty="0"/>
              <a:t> </a:t>
            </a:r>
            <a:endParaRPr lang="en-ZA" sz="1600" b="1" dirty="0">
              <a:solidFill>
                <a:srgbClr val="004C00"/>
              </a:solidFill>
              <a:latin typeface="Arial" pitchFamily="34" charset="0"/>
              <a:cs typeface="Arial" pitchFamily="34" charset="0"/>
            </a:endParaRPr>
          </a:p>
          <a:p>
            <a:pPr algn="just"/>
            <a:r>
              <a:rPr lang="en-ZA" sz="1600" dirty="0"/>
              <a:t>The Information Communication Technology (ICT) committee chaired by an external person recommended that the implementation of the audit action plan be deferred until ICT implements internal controls within the department.</a:t>
            </a:r>
          </a:p>
          <a:p>
            <a:pPr algn="just"/>
            <a:r>
              <a:rPr lang="en-ZA" sz="1600" dirty="0"/>
              <a:t>Service Level Agreement (SLAs) were concluded (SLAs) for :</a:t>
            </a:r>
          </a:p>
          <a:p>
            <a:pPr lvl="1" algn="just"/>
            <a:r>
              <a:rPr lang="en-ZA" sz="1600" dirty="0"/>
              <a:t>Anti-Virus Management Services (renewed annually).</a:t>
            </a:r>
          </a:p>
          <a:p>
            <a:pPr lvl="1" algn="just"/>
            <a:r>
              <a:rPr lang="en-ZA" sz="1600" dirty="0"/>
              <a:t>LAN and Desktop Services with SITA (renewed in 3 years).</a:t>
            </a:r>
          </a:p>
          <a:p>
            <a:pPr lvl="1" algn="just"/>
            <a:r>
              <a:rPr lang="en-ZA" sz="1600" dirty="0"/>
              <a:t>Data and information Backup Management service established</a:t>
            </a:r>
          </a:p>
          <a:p>
            <a:pPr lvl="1" algn="just"/>
            <a:r>
              <a:rPr lang="en-ZA" sz="1600" dirty="0"/>
              <a:t>Microsoft and Backup Environment were licensed</a:t>
            </a:r>
          </a:p>
          <a:p>
            <a:pPr lvl="1" algn="just"/>
            <a:r>
              <a:rPr lang="en-ZA" sz="1600" dirty="0"/>
              <a:t>Manual intervention was implement to address Management of Activities of Administrators</a:t>
            </a:r>
          </a:p>
          <a:p>
            <a:pPr algn="just"/>
            <a:r>
              <a:rPr lang="en-ZA" sz="1600" dirty="0" smtClean="0"/>
              <a:t>Achieved </a:t>
            </a:r>
            <a:r>
              <a:rPr lang="en-ZA" sz="1600" dirty="0"/>
              <a:t>was estimated at around 85%</a:t>
            </a:r>
          </a:p>
          <a:p>
            <a:pPr marL="0" indent="0" algn="just">
              <a:buNone/>
            </a:pPr>
            <a:endParaRPr lang="en-ZA" sz="1600" dirty="0"/>
          </a:p>
          <a:p>
            <a:pPr algn="just"/>
            <a:endParaRPr lang="en-ZA" sz="1600" dirty="0"/>
          </a:p>
          <a:p>
            <a:pPr marL="0" indent="0">
              <a:buNone/>
            </a:pPr>
            <a:r>
              <a:rPr lang="en-ZA" sz="1600" dirty="0"/>
              <a:t/>
            </a:r>
            <a:br>
              <a:rPr lang="en-ZA" sz="1600" dirty="0"/>
            </a:br>
            <a:endParaRPr lang="en-ZA" sz="1600" b="1" dirty="0">
              <a:solidFill>
                <a:srgbClr val="004C00"/>
              </a:solidFill>
              <a:latin typeface="Arial" pitchFamily="34" charset="0"/>
              <a:cs typeface="Arial" pitchFamily="34" charset="0"/>
            </a:endParaRPr>
          </a:p>
          <a:p>
            <a:pPr marL="0" indent="0">
              <a:buNone/>
            </a:pPr>
            <a:endParaRPr lang="en-ZA" sz="1600" dirty="0"/>
          </a:p>
          <a:p>
            <a:endParaRPr lang="en-ZA" sz="1400" dirty="0"/>
          </a:p>
          <a:p>
            <a:pPr marL="0" indent="0">
              <a:buNone/>
            </a:pPr>
            <a:endParaRPr lang="en-ZA" sz="1400" dirty="0"/>
          </a:p>
          <a:p>
            <a:endParaRPr lang="en-ZA" sz="1400" dirty="0"/>
          </a:p>
          <a:p>
            <a:pPr marL="0" indent="0">
              <a:buNone/>
            </a:pPr>
            <a:endParaRPr lang="en-ZA" sz="1400" dirty="0"/>
          </a:p>
          <a:p>
            <a:pPr marL="0" indent="0">
              <a:buNone/>
            </a:pPr>
            <a:r>
              <a:rPr lang="en-ZA" sz="1400" dirty="0"/>
              <a:t/>
            </a:r>
            <a:br>
              <a:rPr lang="en-ZA" sz="1400" dirty="0"/>
            </a:br>
            <a:r>
              <a:rPr lang="en-ZA" sz="1400" dirty="0"/>
              <a:t> </a:t>
            </a:r>
          </a:p>
          <a:p>
            <a:pPr marL="0" indent="0">
              <a:buNone/>
            </a:pPr>
            <a:endParaRPr lang="en-ZA" sz="1400" dirty="0"/>
          </a:p>
        </p:txBody>
      </p:sp>
      <p:sp>
        <p:nvSpPr>
          <p:cNvPr id="5" name="Slide Number Placeholder 4"/>
          <p:cNvSpPr>
            <a:spLocks noGrp="1"/>
          </p:cNvSpPr>
          <p:nvPr>
            <p:ph type="sldNum" sz="quarter" idx="12"/>
          </p:nvPr>
        </p:nvSpPr>
        <p:spPr>
          <a:xfrm>
            <a:off x="6934200" y="6376244"/>
            <a:ext cx="2133600" cy="365125"/>
          </a:xfrm>
        </p:spPr>
        <p:txBody>
          <a:bodyPr/>
          <a:lstStyle/>
          <a:p>
            <a:fld id="{ED52D37E-7193-452B-935F-7AF7AE330DC7}" type="slidenum">
              <a:rPr lang="en-ZA" smtClean="0">
                <a:solidFill>
                  <a:prstClr val="black">
                    <a:tint val="75000"/>
                  </a:prstClr>
                </a:solidFill>
              </a:rPr>
              <a:pPr/>
              <a:t>67</a:t>
            </a:fld>
            <a:endParaRPr lang="en-ZA" dirty="0">
              <a:solidFill>
                <a:prstClr val="black">
                  <a:tint val="75000"/>
                </a:prstClr>
              </a:solidFill>
            </a:endParaRPr>
          </a:p>
        </p:txBody>
      </p:sp>
    </p:spTree>
    <p:extLst>
      <p:ext uri="{BB962C8B-B14F-4D97-AF65-F5344CB8AC3E}">
        <p14:creationId xmlns:p14="http://schemas.microsoft.com/office/powerpoint/2010/main" xmlns="" val="41107676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68</a:t>
            </a:fld>
            <a:endParaRPr lang="en-ZA" dirty="0">
              <a:solidFill>
                <a:prstClr val="black">
                  <a:tint val="75000"/>
                </a:prstClr>
              </a:solidFill>
            </a:endParaRPr>
          </a:p>
        </p:txBody>
      </p:sp>
      <p:sp>
        <p:nvSpPr>
          <p:cNvPr id="7" name="Title 1"/>
          <p:cNvSpPr>
            <a:spLocks noGrp="1"/>
          </p:cNvSpPr>
          <p:nvPr>
            <p:ph type="title"/>
          </p:nvPr>
        </p:nvSpPr>
        <p:spPr>
          <a:xfrm>
            <a:off x="217714" y="116115"/>
            <a:ext cx="8661874" cy="714891"/>
          </a:xfrm>
          <a:prstGeom prst="rect">
            <a:avLst/>
          </a:prstGeom>
          <a:solidFill>
            <a:srgbClr val="00B050"/>
          </a:solid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3600" b="1" kern="0" dirty="0" smtClean="0">
                <a:solidFill>
                  <a:sysClr val="windowText" lastClr="000000"/>
                </a:solidFill>
              </a:rPr>
              <a:t/>
            </a:r>
            <a:br>
              <a:rPr lang="en-ZA" sz="3600" b="1" kern="0" dirty="0" smtClean="0">
                <a:solidFill>
                  <a:sysClr val="windowText" lastClr="000000"/>
                </a:solidFill>
              </a:rPr>
            </a:br>
            <a:r>
              <a:rPr lang="en-ZA" sz="2500" b="1" kern="0" dirty="0">
                <a:solidFill>
                  <a:sysClr val="windowText" lastClr="000000"/>
                </a:solidFill>
                <a:latin typeface="Arial" panose="020B0604020202020204" pitchFamily="34" charset="0"/>
                <a:cs typeface="Arial" panose="020B0604020202020204" pitchFamily="34" charset="0"/>
              </a:rPr>
              <a:t>MAJOR EVENTS UNDERTAKEN DURING </a:t>
            </a:r>
            <a:r>
              <a:rPr lang="en-ZA" sz="2500" b="1" kern="0" dirty="0" smtClean="0">
                <a:solidFill>
                  <a:sysClr val="windowText" lastClr="000000"/>
                </a:solidFill>
                <a:latin typeface="Arial" panose="020B0604020202020204" pitchFamily="34" charset="0"/>
                <a:cs typeface="Arial" panose="020B0604020202020204" pitchFamily="34" charset="0"/>
              </a:rPr>
              <a:t>1</a:t>
            </a:r>
            <a:r>
              <a:rPr lang="en-ZA" sz="2500" b="1" kern="0" baseline="30000" dirty="0" smtClean="0">
                <a:solidFill>
                  <a:sysClr val="windowText" lastClr="000000"/>
                </a:solidFill>
                <a:latin typeface="Arial" panose="020B0604020202020204" pitchFamily="34" charset="0"/>
                <a:cs typeface="Arial" panose="020B0604020202020204" pitchFamily="34" charset="0"/>
              </a:rPr>
              <a:t>st</a:t>
            </a:r>
            <a:r>
              <a:rPr lang="en-ZA" sz="2500" b="1" kern="0" dirty="0" smtClean="0">
                <a:solidFill>
                  <a:sysClr val="windowText" lastClr="000000"/>
                </a:solidFill>
                <a:latin typeface="Arial" panose="020B0604020202020204" pitchFamily="34" charset="0"/>
                <a:cs typeface="Arial" panose="020B0604020202020204" pitchFamily="34" charset="0"/>
              </a:rPr>
              <a:t> QUARTER</a:t>
            </a:r>
            <a:r>
              <a:rPr lang="en-ZA" sz="2500" b="1" kern="0" dirty="0">
                <a:solidFill>
                  <a:sysClr val="windowText" lastClr="000000"/>
                </a:solidFill>
                <a:latin typeface="Arial" panose="020B0604020202020204" pitchFamily="34" charset="0"/>
                <a:cs typeface="Arial" panose="020B0604020202020204" pitchFamily="34" charset="0"/>
              </a:rPr>
              <a:t/>
            </a:r>
            <a:br>
              <a:rPr lang="en-ZA" sz="2500" b="1" kern="0" dirty="0">
                <a:solidFill>
                  <a:sysClr val="windowText" lastClr="000000"/>
                </a:solidFill>
                <a:latin typeface="Arial" panose="020B0604020202020204" pitchFamily="34" charset="0"/>
                <a:cs typeface="Arial" panose="020B0604020202020204" pitchFamily="34" charset="0"/>
              </a:rPr>
            </a:br>
            <a:r>
              <a:rPr kumimoji="0" lang="en-ZA" sz="3600" b="0" i="0" u="none" strike="noStrike" kern="0" cap="none" spc="0" normalizeH="0" baseline="0" noProof="0" dirty="0">
                <a:ln>
                  <a:noFill/>
                </a:ln>
                <a:solidFill>
                  <a:sysClr val="windowText" lastClr="000000"/>
                </a:solidFill>
                <a:effectLst/>
                <a:uLnTx/>
                <a:uFillTx/>
                <a:cs typeface="Arial" pitchFamily="34" charset="0"/>
              </a:rPr>
              <a:t/>
            </a:r>
            <a:br>
              <a:rPr kumimoji="0" lang="en-ZA" sz="3600" b="0" i="0" u="none" strike="noStrike" kern="0" cap="none" spc="0" normalizeH="0" baseline="0" noProof="0" dirty="0">
                <a:ln>
                  <a:noFill/>
                </a:ln>
                <a:solidFill>
                  <a:sysClr val="windowText" lastClr="000000"/>
                </a:solidFill>
                <a:effectLst/>
                <a:uLnTx/>
                <a:uFillTx/>
                <a:cs typeface="Arial" pitchFamily="34" charset="0"/>
              </a:rPr>
            </a:br>
            <a:endParaRPr kumimoji="0" lang="en-ZA" sz="3600" b="0" i="0" u="none" strike="noStrike" kern="0" cap="none" spc="0" normalizeH="0" baseline="0" noProof="0" dirty="0">
              <a:ln>
                <a:noFill/>
              </a:ln>
              <a:solidFill>
                <a:sysClr val="windowText" lastClr="000000"/>
              </a:solidFill>
              <a:effectLst/>
              <a:uLnTx/>
              <a:uFillTx/>
              <a:cs typeface="Arial" pitchFamily="34" charset="0"/>
            </a:endParaRPr>
          </a:p>
        </p:txBody>
      </p:sp>
      <p:sp>
        <p:nvSpPr>
          <p:cNvPr id="3" name="Rectangle 2"/>
          <p:cNvSpPr/>
          <p:nvPr/>
        </p:nvSpPr>
        <p:spPr>
          <a:xfrm>
            <a:off x="243069" y="1095911"/>
            <a:ext cx="8715736" cy="307777"/>
          </a:xfrm>
          <a:prstGeom prst="rect">
            <a:avLst/>
          </a:prstGeom>
        </p:spPr>
        <p:txBody>
          <a:bodyPr wrap="square">
            <a:spAutoFit/>
          </a:bodyPr>
          <a:lstStyle/>
          <a:p>
            <a:endParaRPr lang="en-ZA" sz="1400" dirty="0">
              <a:solidFill>
                <a:prstClr val="black"/>
              </a:solidFill>
              <a:latin typeface="Arial" pitchFamily="34" charset="0"/>
              <a:cs typeface="Arial" pitchFamily="34" charset="0"/>
            </a:endParaRPr>
          </a:p>
        </p:txBody>
      </p:sp>
      <p:sp>
        <p:nvSpPr>
          <p:cNvPr id="6" name="Rectangle 1"/>
          <p:cNvSpPr>
            <a:spLocks noChangeArrowheads="1"/>
          </p:cNvSpPr>
          <p:nvPr/>
        </p:nvSpPr>
        <p:spPr bwMode="auto">
          <a:xfrm>
            <a:off x="1935197" y="223468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
        <p:nvSpPr>
          <p:cNvPr id="9" name="Rectangle 8"/>
          <p:cNvSpPr/>
          <p:nvPr/>
        </p:nvSpPr>
        <p:spPr>
          <a:xfrm>
            <a:off x="0" y="911245"/>
            <a:ext cx="9804400" cy="6740307"/>
          </a:xfrm>
          <a:prstGeom prst="rect">
            <a:avLst/>
          </a:prstGeom>
        </p:spPr>
        <p:txBody>
          <a:bodyPr wrap="square">
            <a:spAutoFit/>
          </a:bodyPr>
          <a:lstStyle/>
          <a:p>
            <a:r>
              <a:rPr lang="en-ZA" b="1" dirty="0" smtClean="0">
                <a:solidFill>
                  <a:prstClr val="black"/>
                </a:solidFill>
              </a:rPr>
              <a:t>Young Women's Dialogues - Johannesburg City Hall</a:t>
            </a:r>
          </a:p>
          <a:p>
            <a:endParaRPr lang="en-ZA" b="1" dirty="0" smtClean="0">
              <a:solidFill>
                <a:prstClr val="black"/>
              </a:solidFill>
            </a:endParaRPr>
          </a:p>
          <a:p>
            <a:pPr marL="285750" indent="-285750">
              <a:buFont typeface="Arial" pitchFamily="34" charset="0"/>
              <a:buChar char="•"/>
            </a:pPr>
            <a:r>
              <a:rPr lang="en-ZA" dirty="0">
                <a:solidFill>
                  <a:prstClr val="black"/>
                </a:solidFill>
              </a:rPr>
              <a:t>Number of Stakeholders</a:t>
            </a:r>
            <a:r>
              <a:rPr lang="en-ZA" dirty="0" smtClean="0">
                <a:solidFill>
                  <a:prstClr val="black"/>
                </a:solidFill>
              </a:rPr>
              <a:t>	: 	400 people excluding officials</a:t>
            </a:r>
          </a:p>
          <a:p>
            <a:endParaRPr lang="en-ZA" b="1" dirty="0" smtClean="0">
              <a:solidFill>
                <a:srgbClr val="FF0000"/>
              </a:solidFill>
            </a:endParaRPr>
          </a:p>
          <a:p>
            <a:r>
              <a:rPr lang="en-ZA" b="1" dirty="0">
                <a:solidFill>
                  <a:prstClr val="black"/>
                </a:solidFill>
              </a:rPr>
              <a:t>Take a Girl </a:t>
            </a:r>
            <a:r>
              <a:rPr lang="en-ZA" b="1" dirty="0" smtClean="0">
                <a:solidFill>
                  <a:prstClr val="black"/>
                </a:solidFill>
              </a:rPr>
              <a:t>Child </a:t>
            </a:r>
            <a:r>
              <a:rPr lang="en-ZA" b="1" dirty="0">
                <a:solidFill>
                  <a:prstClr val="black"/>
                </a:solidFill>
              </a:rPr>
              <a:t>to Work - Cape Town Parliament</a:t>
            </a:r>
          </a:p>
          <a:p>
            <a:endParaRPr lang="en-ZA" b="1" dirty="0">
              <a:solidFill>
                <a:prstClr val="black"/>
              </a:solidFill>
            </a:endParaRPr>
          </a:p>
          <a:p>
            <a:pPr marL="285750" indent="-285750">
              <a:buFont typeface="Arial" panose="020B0604020202020204" pitchFamily="34" charset="0"/>
              <a:buChar char="•"/>
            </a:pPr>
            <a:r>
              <a:rPr lang="en-ZA" dirty="0">
                <a:solidFill>
                  <a:prstClr val="black"/>
                </a:solidFill>
              </a:rPr>
              <a:t>Number of learners	:	</a:t>
            </a:r>
            <a:r>
              <a:rPr lang="en-ZA" dirty="0" smtClean="0">
                <a:solidFill>
                  <a:prstClr val="black"/>
                </a:solidFill>
              </a:rPr>
              <a:t>50 Learners</a:t>
            </a:r>
          </a:p>
          <a:p>
            <a:pPr marL="285750" indent="-285750">
              <a:buFont typeface="Arial" panose="020B0604020202020204" pitchFamily="34" charset="0"/>
              <a:buChar char="•"/>
            </a:pPr>
            <a:endParaRPr lang="en-ZA" dirty="0">
              <a:solidFill>
                <a:prstClr val="black"/>
              </a:solidFill>
            </a:endParaRPr>
          </a:p>
          <a:p>
            <a:r>
              <a:rPr lang="en-ZA" b="1" dirty="0">
                <a:solidFill>
                  <a:prstClr val="black"/>
                </a:solidFill>
              </a:rPr>
              <a:t>Young Women's Dialogues – KZN Bergville</a:t>
            </a:r>
          </a:p>
          <a:p>
            <a:pPr marL="285750" indent="-285750">
              <a:buFont typeface="Arial" panose="020B0604020202020204" pitchFamily="34" charset="0"/>
              <a:buChar char="•"/>
            </a:pPr>
            <a:endParaRPr lang="en-ZA" dirty="0">
              <a:solidFill>
                <a:prstClr val="black"/>
              </a:solidFill>
            </a:endParaRPr>
          </a:p>
          <a:p>
            <a:pPr marL="285750" indent="-285750">
              <a:buFont typeface="Arial" panose="020B0604020202020204" pitchFamily="34" charset="0"/>
              <a:buChar char="•"/>
            </a:pPr>
            <a:r>
              <a:rPr lang="en-ZA" dirty="0">
                <a:solidFill>
                  <a:prstClr val="black"/>
                </a:solidFill>
              </a:rPr>
              <a:t>Size of delegation	: 	300 people excluding </a:t>
            </a:r>
            <a:r>
              <a:rPr lang="en-ZA" dirty="0" smtClean="0">
                <a:solidFill>
                  <a:prstClr val="black"/>
                </a:solidFill>
              </a:rPr>
              <a:t>officials</a:t>
            </a:r>
          </a:p>
          <a:p>
            <a:pPr marL="285750" indent="-285750">
              <a:buFont typeface="Arial" panose="020B0604020202020204" pitchFamily="34" charset="0"/>
              <a:buChar char="•"/>
            </a:pPr>
            <a:endParaRPr lang="en-ZA" dirty="0">
              <a:solidFill>
                <a:prstClr val="black"/>
              </a:solidFill>
            </a:endParaRPr>
          </a:p>
          <a:p>
            <a:r>
              <a:rPr lang="en-ZA" b="1" dirty="0">
                <a:solidFill>
                  <a:prstClr val="black"/>
                </a:solidFill>
              </a:rPr>
              <a:t>Young Women's Dialogues - Johannesburg Diepsloot</a:t>
            </a:r>
          </a:p>
          <a:p>
            <a:pPr marL="285750" indent="-285750">
              <a:buFont typeface="Arial" panose="020B0604020202020204" pitchFamily="34" charset="0"/>
              <a:buChar char="•"/>
            </a:pPr>
            <a:endParaRPr lang="en-ZA" dirty="0">
              <a:solidFill>
                <a:prstClr val="black"/>
              </a:solidFill>
            </a:endParaRPr>
          </a:p>
          <a:p>
            <a:pPr marL="285750" indent="-285750">
              <a:buFont typeface="Arial" panose="020B0604020202020204" pitchFamily="34" charset="0"/>
              <a:buChar char="•"/>
            </a:pPr>
            <a:r>
              <a:rPr lang="en-ZA" dirty="0">
                <a:solidFill>
                  <a:prstClr val="black"/>
                </a:solidFill>
              </a:rPr>
              <a:t>Size of delegation	: 	265 people excluding </a:t>
            </a:r>
            <a:r>
              <a:rPr lang="en-ZA" dirty="0" smtClean="0">
                <a:solidFill>
                  <a:prstClr val="black"/>
                </a:solidFill>
              </a:rPr>
              <a:t>officials</a:t>
            </a:r>
          </a:p>
          <a:p>
            <a:pPr marL="285750" indent="-285750">
              <a:buFont typeface="Arial" panose="020B0604020202020204" pitchFamily="34" charset="0"/>
              <a:buChar char="•"/>
            </a:pPr>
            <a:endParaRPr lang="en-ZA" dirty="0">
              <a:solidFill>
                <a:prstClr val="black"/>
              </a:solidFill>
            </a:endParaRPr>
          </a:p>
          <a:p>
            <a:r>
              <a:rPr lang="en-ZA" b="1" dirty="0" smtClean="0">
                <a:solidFill>
                  <a:prstClr val="black"/>
                </a:solidFill>
              </a:rPr>
              <a:t>62</a:t>
            </a:r>
            <a:r>
              <a:rPr lang="en-ZA" b="1" baseline="30000" dirty="0" smtClean="0">
                <a:solidFill>
                  <a:prstClr val="black"/>
                </a:solidFill>
              </a:rPr>
              <a:t>nd</a:t>
            </a:r>
            <a:r>
              <a:rPr lang="en-ZA" b="1" dirty="0" smtClean="0">
                <a:solidFill>
                  <a:prstClr val="black"/>
                </a:solidFill>
              </a:rPr>
              <a:t> Commission </a:t>
            </a:r>
            <a:r>
              <a:rPr lang="en-ZA" b="1" dirty="0">
                <a:solidFill>
                  <a:prstClr val="black"/>
                </a:solidFill>
              </a:rPr>
              <a:t>on the Status of Women Feedback Session &amp; Stakeholder Engagement - Cape </a:t>
            </a:r>
            <a:r>
              <a:rPr lang="en-ZA" b="1" dirty="0" smtClean="0">
                <a:solidFill>
                  <a:prstClr val="black"/>
                </a:solidFill>
              </a:rPr>
              <a:t>Town</a:t>
            </a:r>
          </a:p>
          <a:p>
            <a:endParaRPr lang="en-ZA" dirty="0">
              <a:solidFill>
                <a:prstClr val="black"/>
              </a:solidFill>
            </a:endParaRPr>
          </a:p>
          <a:p>
            <a:pPr marL="285750" indent="-285750">
              <a:buFont typeface="Arial" panose="020B0604020202020204" pitchFamily="34" charset="0"/>
              <a:buChar char="•"/>
            </a:pPr>
            <a:r>
              <a:rPr lang="en-ZA" dirty="0">
                <a:solidFill>
                  <a:prstClr val="black"/>
                </a:solidFill>
              </a:rPr>
              <a:t>Size of delegation	: 	 (300 Stakeholders and 19 officials</a:t>
            </a:r>
            <a:r>
              <a:rPr lang="en-ZA" dirty="0" smtClean="0">
                <a:solidFill>
                  <a:prstClr val="black"/>
                </a:solidFill>
              </a:rPr>
              <a:t>)</a:t>
            </a:r>
          </a:p>
          <a:p>
            <a:pPr marL="285750" indent="-285750">
              <a:buFont typeface="Arial" panose="020B0604020202020204" pitchFamily="34" charset="0"/>
              <a:buChar char="•"/>
            </a:pPr>
            <a:endParaRPr lang="en-ZA" dirty="0">
              <a:solidFill>
                <a:prstClr val="black"/>
              </a:solidFill>
            </a:endParaRPr>
          </a:p>
          <a:p>
            <a:pPr marL="285750" indent="-285750">
              <a:buFont typeface="Arial" panose="020B0604020202020204" pitchFamily="34" charset="0"/>
              <a:buChar char="•"/>
            </a:pPr>
            <a:endParaRPr lang="en-ZA" dirty="0">
              <a:solidFill>
                <a:prstClr val="black"/>
              </a:solidFill>
            </a:endParaRPr>
          </a:p>
          <a:p>
            <a:pPr marL="285750" indent="-285750">
              <a:buFont typeface="Arial" panose="020B0604020202020204" pitchFamily="34" charset="0"/>
              <a:buChar char="•"/>
            </a:pPr>
            <a:endParaRPr lang="en-ZA" dirty="0">
              <a:solidFill>
                <a:prstClr val="black"/>
              </a:solidFill>
            </a:endParaRPr>
          </a:p>
          <a:p>
            <a:pPr marL="285750" indent="-285750">
              <a:buFont typeface="Arial" panose="020B0604020202020204" pitchFamily="34" charset="0"/>
              <a:buChar char="•"/>
            </a:pPr>
            <a:endParaRPr lang="en-ZA" dirty="0">
              <a:solidFill>
                <a:prstClr val="black"/>
              </a:solidFill>
            </a:endParaRPr>
          </a:p>
          <a:p>
            <a:endParaRPr lang="en-ZA" dirty="0">
              <a:solidFill>
                <a:prstClr val="black"/>
              </a:solidFill>
            </a:endParaRPr>
          </a:p>
        </p:txBody>
      </p:sp>
    </p:spTree>
    <p:extLst>
      <p:ext uri="{BB962C8B-B14F-4D97-AF65-F5344CB8AC3E}">
        <p14:creationId xmlns:p14="http://schemas.microsoft.com/office/powerpoint/2010/main" xmlns="" val="22800005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69</a:t>
            </a:fld>
            <a:endParaRPr lang="en-ZA" dirty="0">
              <a:solidFill>
                <a:prstClr val="black">
                  <a:tint val="75000"/>
                </a:prstClr>
              </a:solidFill>
            </a:endParaRPr>
          </a:p>
        </p:txBody>
      </p:sp>
      <p:sp>
        <p:nvSpPr>
          <p:cNvPr id="7" name="Title 1"/>
          <p:cNvSpPr>
            <a:spLocks noGrp="1"/>
          </p:cNvSpPr>
          <p:nvPr>
            <p:ph type="title"/>
          </p:nvPr>
        </p:nvSpPr>
        <p:spPr>
          <a:xfrm>
            <a:off x="141514" y="0"/>
            <a:ext cx="8661874" cy="714891"/>
          </a:xfrm>
          <a:prstGeom prst="rect">
            <a:avLst/>
          </a:prstGeom>
          <a:solidFill>
            <a:srgbClr val="00B050"/>
          </a:solidFill>
        </p:spPr>
        <p:txBody>
          <a:bodyPr rtlCol="0">
            <a:noAutofit/>
          </a:bodyPr>
          <a:lstStyle/>
          <a:p>
            <a:r>
              <a:rPr lang="en-ZA" sz="3600" b="1" kern="0" dirty="0" smtClean="0">
                <a:solidFill>
                  <a:sysClr val="windowText" lastClr="000000"/>
                </a:solidFill>
              </a:rPr>
              <a:t/>
            </a:r>
            <a:br>
              <a:rPr lang="en-ZA" sz="3600" b="1" kern="0" dirty="0" smtClean="0">
                <a:solidFill>
                  <a:sysClr val="windowText" lastClr="000000"/>
                </a:solidFill>
              </a:rPr>
            </a:br>
            <a:r>
              <a:rPr lang="en-ZA" sz="3600" b="1" kern="0" dirty="0" smtClean="0">
                <a:solidFill>
                  <a:sysClr val="windowText" lastClr="000000"/>
                </a:solidFill>
              </a:rPr>
              <a:t/>
            </a:r>
            <a:br>
              <a:rPr lang="en-ZA" sz="3600" b="1" kern="0" dirty="0" smtClean="0">
                <a:solidFill>
                  <a:sysClr val="windowText" lastClr="000000"/>
                </a:solidFill>
              </a:rPr>
            </a:br>
            <a:r>
              <a:rPr lang="en-ZA" sz="3600" b="1" kern="0" dirty="0" smtClean="0">
                <a:solidFill>
                  <a:sysClr val="windowText" lastClr="000000"/>
                </a:solidFill>
              </a:rPr>
              <a:t/>
            </a:r>
            <a:br>
              <a:rPr lang="en-ZA" sz="3600" b="1" kern="0" dirty="0" smtClean="0">
                <a:solidFill>
                  <a:sysClr val="windowText" lastClr="000000"/>
                </a:solidFill>
              </a:rPr>
            </a:br>
            <a:r>
              <a:rPr lang="en-ZA" sz="3600" b="1" kern="0" dirty="0">
                <a:solidFill>
                  <a:sysClr val="windowText" lastClr="000000"/>
                </a:solidFill>
              </a:rPr>
              <a:t/>
            </a:r>
            <a:br>
              <a:rPr lang="en-ZA" sz="3600" b="1" kern="0" dirty="0">
                <a:solidFill>
                  <a:sysClr val="windowText" lastClr="000000"/>
                </a:solidFill>
              </a:rPr>
            </a:br>
            <a:r>
              <a:rPr lang="en-ZA" sz="2500" b="1" kern="0" dirty="0">
                <a:solidFill>
                  <a:sysClr val="windowText" lastClr="000000"/>
                </a:solidFill>
                <a:latin typeface="Arial" panose="020B0604020202020204" pitchFamily="34" charset="0"/>
                <a:cs typeface="Arial" panose="020B0604020202020204" pitchFamily="34" charset="0"/>
              </a:rPr>
              <a:t>INTERNATIONAL ENGAGEMENTS -  1ST QUARTER</a:t>
            </a:r>
            <a:br>
              <a:rPr lang="en-ZA" sz="2500" b="1" kern="0" dirty="0">
                <a:solidFill>
                  <a:sysClr val="windowText" lastClr="000000"/>
                </a:solidFill>
                <a:latin typeface="Arial" panose="020B0604020202020204" pitchFamily="34" charset="0"/>
                <a:cs typeface="Arial" panose="020B0604020202020204" pitchFamily="34" charset="0"/>
              </a:rPr>
            </a:br>
            <a:r>
              <a:rPr lang="en-ZA" sz="2500" b="1" kern="0" dirty="0">
                <a:solidFill>
                  <a:sysClr val="windowText" lastClr="000000"/>
                </a:solidFill>
                <a:latin typeface="Arial" panose="020B0604020202020204" pitchFamily="34" charset="0"/>
                <a:cs typeface="Arial" panose="020B0604020202020204" pitchFamily="34" charset="0"/>
              </a:rPr>
              <a:t/>
            </a:r>
            <a:br>
              <a:rPr lang="en-ZA" sz="2500" b="1" kern="0" dirty="0">
                <a:solidFill>
                  <a:sysClr val="windowText" lastClr="000000"/>
                </a:solidFill>
                <a:latin typeface="Arial" panose="020B0604020202020204" pitchFamily="34" charset="0"/>
                <a:cs typeface="Arial" panose="020B0604020202020204" pitchFamily="34" charset="0"/>
              </a:rPr>
            </a:br>
            <a:r>
              <a:rPr lang="en-ZA" sz="1400" dirty="0" smtClean="0">
                <a:solidFill>
                  <a:prstClr val="black"/>
                </a:solidFill>
                <a:latin typeface="Arial" panose="020B0604020202020204" pitchFamily="34" charset="0"/>
                <a:cs typeface="Arial" panose="020B0604020202020204" pitchFamily="34" charset="0"/>
              </a:rPr>
              <a:t/>
            </a:r>
            <a:br>
              <a:rPr lang="en-ZA" sz="1400" dirty="0" smtClean="0">
                <a:solidFill>
                  <a:prstClr val="black"/>
                </a:solidFill>
                <a:latin typeface="Arial" panose="020B0604020202020204" pitchFamily="34" charset="0"/>
                <a:cs typeface="Arial" panose="020B0604020202020204" pitchFamily="34" charset="0"/>
              </a:rPr>
            </a:br>
            <a:r>
              <a:rPr lang="en-ZA" sz="1400" dirty="0">
                <a:solidFill>
                  <a:prstClr val="black"/>
                </a:solidFill>
                <a:latin typeface="Arial" panose="020B0604020202020204" pitchFamily="34" charset="0"/>
                <a:cs typeface="Arial" panose="020B0604020202020204" pitchFamily="34" charset="0"/>
              </a:rPr>
              <a:t/>
            </a:r>
            <a:br>
              <a:rPr lang="en-ZA" sz="1400" dirty="0">
                <a:solidFill>
                  <a:prstClr val="black"/>
                </a:solidFill>
                <a:latin typeface="Arial" panose="020B0604020202020204" pitchFamily="34" charset="0"/>
                <a:cs typeface="Arial" panose="020B0604020202020204" pitchFamily="34" charset="0"/>
              </a:rPr>
            </a:br>
            <a:r>
              <a:rPr lang="en-ZA" sz="1400" dirty="0">
                <a:solidFill>
                  <a:prstClr val="black"/>
                </a:solidFill>
                <a:latin typeface="Arial" panose="020B0604020202020204" pitchFamily="34" charset="0"/>
                <a:cs typeface="Arial" panose="020B0604020202020204" pitchFamily="34" charset="0"/>
              </a:rPr>
              <a:t/>
            </a:r>
            <a:br>
              <a:rPr lang="en-ZA" sz="1400" dirty="0">
                <a:solidFill>
                  <a:prstClr val="black"/>
                </a:solidFill>
                <a:latin typeface="Arial" panose="020B0604020202020204" pitchFamily="34" charset="0"/>
                <a:cs typeface="Arial" panose="020B0604020202020204" pitchFamily="34" charset="0"/>
              </a:rPr>
            </a:br>
            <a:r>
              <a:rPr lang="en-ZA" sz="1400" b="1" dirty="0">
                <a:solidFill>
                  <a:prstClr val="black"/>
                </a:solidFill>
                <a:latin typeface="Arial" panose="020B0604020202020204" pitchFamily="34" charset="0"/>
                <a:cs typeface="Arial" panose="020B0604020202020204" pitchFamily="34" charset="0"/>
              </a:rPr>
              <a:t/>
            </a:r>
            <a:br>
              <a:rPr lang="en-ZA" sz="1400" b="1" dirty="0">
                <a:solidFill>
                  <a:prstClr val="black"/>
                </a:solidFill>
                <a:latin typeface="Arial" panose="020B0604020202020204" pitchFamily="34" charset="0"/>
                <a:cs typeface="Arial" panose="020B0604020202020204" pitchFamily="34" charset="0"/>
              </a:rPr>
            </a:br>
            <a:r>
              <a:rPr lang="en-ZA" sz="1400" b="1" dirty="0">
                <a:solidFill>
                  <a:prstClr val="black"/>
                </a:solidFill>
                <a:latin typeface="Arial" panose="020B0604020202020204" pitchFamily="34" charset="0"/>
                <a:cs typeface="Arial" panose="020B0604020202020204" pitchFamily="34" charset="0"/>
              </a:rPr>
              <a:t/>
            </a:r>
            <a:br>
              <a:rPr lang="en-ZA" sz="1400" b="1" dirty="0">
                <a:solidFill>
                  <a:prstClr val="black"/>
                </a:solidFill>
                <a:latin typeface="Arial" panose="020B0604020202020204" pitchFamily="34" charset="0"/>
                <a:cs typeface="Arial" panose="020B0604020202020204" pitchFamily="34" charset="0"/>
              </a:rPr>
            </a:br>
            <a:endParaRPr kumimoji="0" lang="en-ZA" sz="3600" b="0" i="0" u="none" strike="noStrike" kern="0" cap="none" spc="0" normalizeH="0" baseline="0" noProof="0" dirty="0">
              <a:ln>
                <a:noFill/>
              </a:ln>
              <a:solidFill>
                <a:sysClr val="windowText" lastClr="000000"/>
              </a:solidFill>
              <a:effectLst/>
              <a:uLnTx/>
              <a:uFillTx/>
              <a:cs typeface="Arial" pitchFamily="34" charset="0"/>
            </a:endParaRPr>
          </a:p>
        </p:txBody>
      </p:sp>
      <p:sp>
        <p:nvSpPr>
          <p:cNvPr id="3" name="Rectangle 2"/>
          <p:cNvSpPr/>
          <p:nvPr/>
        </p:nvSpPr>
        <p:spPr>
          <a:xfrm>
            <a:off x="243069" y="1095911"/>
            <a:ext cx="8715736" cy="307777"/>
          </a:xfrm>
          <a:prstGeom prst="rect">
            <a:avLst/>
          </a:prstGeom>
        </p:spPr>
        <p:txBody>
          <a:bodyPr wrap="square">
            <a:spAutoFit/>
          </a:bodyPr>
          <a:lstStyle/>
          <a:p>
            <a:endParaRPr lang="en-ZA" sz="1400" dirty="0">
              <a:solidFill>
                <a:prstClr val="black"/>
              </a:solidFill>
              <a:latin typeface="Arial" pitchFamily="34" charset="0"/>
              <a:cs typeface="Arial" pitchFamily="34" charset="0"/>
            </a:endParaRPr>
          </a:p>
        </p:txBody>
      </p:sp>
      <p:sp>
        <p:nvSpPr>
          <p:cNvPr id="6" name="Rectangle 1"/>
          <p:cNvSpPr>
            <a:spLocks noChangeArrowheads="1"/>
          </p:cNvSpPr>
          <p:nvPr/>
        </p:nvSpPr>
        <p:spPr bwMode="auto">
          <a:xfrm>
            <a:off x="1935197" y="223468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
        <p:nvSpPr>
          <p:cNvPr id="9" name="Rectangle 8"/>
          <p:cNvSpPr/>
          <p:nvPr/>
        </p:nvSpPr>
        <p:spPr>
          <a:xfrm>
            <a:off x="243069" y="911245"/>
            <a:ext cx="8715736" cy="923330"/>
          </a:xfrm>
          <a:prstGeom prst="rect">
            <a:avLst/>
          </a:prstGeom>
        </p:spPr>
        <p:txBody>
          <a:bodyPr wrap="square">
            <a:spAutoFit/>
          </a:bodyPr>
          <a:lstStyle/>
          <a:p>
            <a:endParaRPr lang="en-ZA" b="1" dirty="0" smtClean="0">
              <a:solidFill>
                <a:srgbClr val="FF0000"/>
              </a:solidFill>
            </a:endParaRPr>
          </a:p>
          <a:p>
            <a:endParaRPr lang="en-ZA" b="1" dirty="0">
              <a:solidFill>
                <a:srgbClr val="FF0000"/>
              </a:solidFill>
            </a:endParaRPr>
          </a:p>
          <a:p>
            <a:endParaRPr lang="en-ZA" b="1" dirty="0">
              <a:solidFill>
                <a:srgbClr val="FF0000"/>
              </a:solidFill>
            </a:endParaRPr>
          </a:p>
        </p:txBody>
      </p:sp>
      <p:sp>
        <p:nvSpPr>
          <p:cNvPr id="2" name="Rectangle 1"/>
          <p:cNvSpPr/>
          <p:nvPr/>
        </p:nvSpPr>
        <p:spPr>
          <a:xfrm>
            <a:off x="243068" y="1126688"/>
            <a:ext cx="9332731" cy="2585323"/>
          </a:xfrm>
          <a:prstGeom prst="rect">
            <a:avLst/>
          </a:prstGeom>
        </p:spPr>
        <p:txBody>
          <a:bodyPr wrap="square">
            <a:spAutoFit/>
          </a:bodyPr>
          <a:lstStyle/>
          <a:p>
            <a:r>
              <a:rPr lang="en-ZA" b="1" dirty="0">
                <a:solidFill>
                  <a:prstClr val="black"/>
                </a:solidFill>
                <a:latin typeface="Arial" panose="020B0604020202020204" pitchFamily="34" charset="0"/>
                <a:cs typeface="Arial" panose="020B0604020202020204" pitchFamily="34" charset="0"/>
              </a:rPr>
              <a:t>Indian Ocean Rim Association : Women’s Economic  Empowerment Preparatory Workshop - Mauritius</a:t>
            </a:r>
            <a:br>
              <a:rPr lang="en-ZA" b="1" dirty="0">
                <a:solidFill>
                  <a:prstClr val="black"/>
                </a:solidFill>
                <a:latin typeface="Arial" panose="020B0604020202020204" pitchFamily="34" charset="0"/>
                <a:cs typeface="Arial" panose="020B0604020202020204" pitchFamily="34" charset="0"/>
              </a:rPr>
            </a:br>
            <a:r>
              <a:rPr lang="en-ZA" b="1" dirty="0">
                <a:solidFill>
                  <a:prstClr val="black"/>
                </a:solidFill>
                <a:latin typeface="Arial" panose="020B0604020202020204" pitchFamily="34" charset="0"/>
                <a:cs typeface="Arial" panose="020B0604020202020204" pitchFamily="34" charset="0"/>
              </a:rPr>
              <a:t/>
            </a:r>
            <a:br>
              <a:rPr lang="en-ZA" b="1" dirty="0">
                <a:solidFill>
                  <a:prstClr val="black"/>
                </a:solidFill>
                <a:latin typeface="Arial" panose="020B0604020202020204" pitchFamily="34" charset="0"/>
                <a:cs typeface="Arial" panose="020B0604020202020204" pitchFamily="34" charset="0"/>
              </a:rPr>
            </a:br>
            <a:r>
              <a:rPr lang="en-ZA" dirty="0">
                <a:solidFill>
                  <a:prstClr val="black"/>
                </a:solidFill>
                <a:latin typeface="Arial" panose="020B0604020202020204" pitchFamily="34" charset="0"/>
                <a:cs typeface="Arial" panose="020B0604020202020204" pitchFamily="34" charset="0"/>
              </a:rPr>
              <a:t>Size of delegation			: 	2</a:t>
            </a:r>
            <a:endParaRPr lang="en-ZA" dirty="0" smtClean="0">
              <a:solidFill>
                <a:prstClr val="black"/>
              </a:solidFill>
              <a:latin typeface="Arial" panose="020B0604020202020204" pitchFamily="34" charset="0"/>
              <a:cs typeface="Arial" panose="020B0604020202020204" pitchFamily="34" charset="0"/>
            </a:endParaRPr>
          </a:p>
          <a:p>
            <a:endParaRPr lang="en-ZA" dirty="0">
              <a:solidFill>
                <a:prstClr val="black"/>
              </a:solidFill>
              <a:latin typeface="Arial" panose="020B0604020202020204" pitchFamily="34" charset="0"/>
              <a:cs typeface="Arial" panose="020B0604020202020204" pitchFamily="34" charset="0"/>
            </a:endParaRPr>
          </a:p>
          <a:p>
            <a:r>
              <a:rPr lang="en-ZA" b="1" dirty="0" smtClean="0">
                <a:solidFill>
                  <a:prstClr val="black"/>
                </a:solidFill>
                <a:latin typeface="Arial" panose="020B0604020202020204" pitchFamily="34" charset="0"/>
                <a:cs typeface="Arial" panose="020B0604020202020204" pitchFamily="34" charset="0"/>
              </a:rPr>
              <a:t>African </a:t>
            </a:r>
            <a:r>
              <a:rPr lang="en-ZA" b="1" dirty="0">
                <a:solidFill>
                  <a:prstClr val="black"/>
                </a:solidFill>
                <a:latin typeface="Arial" panose="020B0604020202020204" pitchFamily="34" charset="0"/>
                <a:cs typeface="Arial" panose="020B0604020202020204" pitchFamily="34" charset="0"/>
              </a:rPr>
              <a:t>Union Specialised Technical Committee Meeting - Ethiopia</a:t>
            </a:r>
            <a:br>
              <a:rPr lang="en-ZA" b="1" dirty="0">
                <a:solidFill>
                  <a:prstClr val="black"/>
                </a:solidFill>
                <a:latin typeface="Arial" panose="020B0604020202020204" pitchFamily="34" charset="0"/>
                <a:cs typeface="Arial" panose="020B0604020202020204" pitchFamily="34" charset="0"/>
              </a:rPr>
            </a:br>
            <a:r>
              <a:rPr lang="en-ZA" b="1" dirty="0">
                <a:solidFill>
                  <a:prstClr val="black"/>
                </a:solidFill>
                <a:latin typeface="Arial" panose="020B0604020202020204" pitchFamily="34" charset="0"/>
                <a:cs typeface="Arial" panose="020B0604020202020204" pitchFamily="34" charset="0"/>
              </a:rPr>
              <a:t/>
            </a:r>
            <a:br>
              <a:rPr lang="en-ZA" b="1" dirty="0">
                <a:solidFill>
                  <a:prstClr val="black"/>
                </a:solidFill>
                <a:latin typeface="Arial" panose="020B0604020202020204" pitchFamily="34" charset="0"/>
                <a:cs typeface="Arial" panose="020B0604020202020204" pitchFamily="34" charset="0"/>
              </a:rPr>
            </a:br>
            <a:r>
              <a:rPr lang="en-ZA" dirty="0">
                <a:solidFill>
                  <a:prstClr val="black"/>
                </a:solidFill>
                <a:latin typeface="Arial" panose="020B0604020202020204" pitchFamily="34" charset="0"/>
                <a:cs typeface="Arial" panose="020B0604020202020204" pitchFamily="34" charset="0"/>
              </a:rPr>
              <a:t>Size of delegation			: 	3</a:t>
            </a:r>
            <a:r>
              <a:rPr lang="en-ZA" sz="4400" dirty="0">
                <a:solidFill>
                  <a:prstClr val="black"/>
                </a:solidFill>
                <a:latin typeface="Arial" panose="020B0604020202020204" pitchFamily="34" charset="0"/>
                <a:cs typeface="Arial" panose="020B0604020202020204" pitchFamily="34" charset="0"/>
              </a:rPr>
              <a:t/>
            </a:r>
            <a:br>
              <a:rPr lang="en-ZA" sz="4400" dirty="0">
                <a:solidFill>
                  <a:prstClr val="black"/>
                </a:solidFill>
                <a:latin typeface="Arial" panose="020B0604020202020204" pitchFamily="34" charset="0"/>
                <a:cs typeface="Arial" panose="020B0604020202020204" pitchFamily="34" charset="0"/>
              </a:rPr>
            </a:br>
            <a:endParaRPr lang="en-ZA" dirty="0"/>
          </a:p>
        </p:txBody>
      </p:sp>
    </p:spTree>
    <p:extLst>
      <p:ext uri="{BB962C8B-B14F-4D97-AF65-F5344CB8AC3E}">
        <p14:creationId xmlns:p14="http://schemas.microsoft.com/office/powerpoint/2010/main" xmlns="" val="1356582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7</a:t>
            </a:fld>
            <a:endParaRPr lang="en-ZA" dirty="0">
              <a:solidFill>
                <a:prstClr val="black">
                  <a:tint val="75000"/>
                </a:prstClr>
              </a:solidFill>
            </a:endParaRPr>
          </a:p>
        </p:txBody>
      </p:sp>
      <p:sp>
        <p:nvSpPr>
          <p:cNvPr id="7" name="Title 1"/>
          <p:cNvSpPr>
            <a:spLocks noGrp="1"/>
          </p:cNvSpPr>
          <p:nvPr>
            <p:ph type="title"/>
          </p:nvPr>
        </p:nvSpPr>
        <p:spPr>
          <a:xfrm>
            <a:off x="195942" y="1"/>
            <a:ext cx="9078687" cy="696686"/>
          </a:xfrm>
          <a:prstGeom prst="rect">
            <a:avLst/>
          </a:prstGeom>
          <a:noFill/>
        </p:spPr>
        <p:txBody>
          <a:bodyPr rtlCol="0">
            <a:noAutofit/>
          </a:bodyPr>
          <a:lstStyle/>
          <a:p>
            <a:pPr lvl="0" algn="just">
              <a:spcBef>
                <a:spcPts val="0"/>
              </a:spcBef>
            </a:pPr>
            <a:r>
              <a:rPr lang="en-ZA" sz="3600" b="1" kern="0" dirty="0" smtClean="0">
                <a:solidFill>
                  <a:sysClr val="windowText" lastClr="000000"/>
                </a:solidFill>
              </a:rPr>
              <a:t/>
            </a:r>
            <a:br>
              <a:rPr lang="en-ZA" sz="3600" b="1" kern="0" dirty="0" smtClean="0">
                <a:solidFill>
                  <a:sysClr val="windowText" lastClr="000000"/>
                </a:solidFill>
              </a:rPr>
            </a:br>
            <a: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r>
              <a:rPr kumimoji="0" lang="en-ZA" sz="3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a:r>
            <a:br>
              <a:rPr kumimoji="0" lang="en-ZA" sz="3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br>
            <a:r>
              <a:rPr kumimoji="0" lang="en-ZA" sz="36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o</a:t>
            </a:r>
            <a:r>
              <a:rPr lang="en-ZA" sz="2800" b="1" dirty="0" smtClean="0">
                <a:latin typeface="FunctionPro-BookOblique"/>
              </a:rPr>
              <a:t>verall Performance Information for Q1 2018/19</a:t>
            </a:r>
            <a:br>
              <a:rPr lang="en-ZA" sz="2800" b="1" dirty="0" smtClean="0">
                <a:latin typeface="FunctionPro-BookOblique"/>
              </a:rPr>
            </a:br>
            <a:r>
              <a:rPr lang="en-ZA" sz="3600" kern="0" dirty="0" smtClean="0">
                <a:latin typeface="Arial" pitchFamily="34" charset="0"/>
                <a:cs typeface="Arial" pitchFamily="34" charset="0"/>
              </a:rPr>
              <a:t/>
            </a:r>
            <a:br>
              <a:rPr lang="en-ZA" sz="3600" kern="0" dirty="0" smtClean="0">
                <a:latin typeface="Arial" pitchFamily="34" charset="0"/>
                <a:cs typeface="Arial" pitchFamily="34" charset="0"/>
              </a:rPr>
            </a:br>
            <a:r>
              <a:rPr lang="en-ZA" sz="1800" dirty="0" smtClean="0">
                <a:solidFill>
                  <a:prstClr val="black"/>
                </a:solidFill>
                <a:latin typeface="Arial Narrow" pitchFamily="34" charset="0"/>
                <a:cs typeface="Arial" pitchFamily="34" charset="0"/>
              </a:rPr>
              <a:t>Figure </a:t>
            </a:r>
            <a:r>
              <a:rPr lang="en-ZA" sz="1800" dirty="0">
                <a:solidFill>
                  <a:prstClr val="black"/>
                </a:solidFill>
                <a:latin typeface="Arial Narrow" pitchFamily="34" charset="0"/>
                <a:cs typeface="Arial" pitchFamily="34" charset="0"/>
              </a:rPr>
              <a:t>below provides a graphic of overall performance of </a:t>
            </a:r>
            <a:r>
              <a:rPr lang="en-ZA" sz="1800" dirty="0" smtClean="0">
                <a:solidFill>
                  <a:prstClr val="black"/>
                </a:solidFill>
                <a:latin typeface="Arial Narrow" pitchFamily="34" charset="0"/>
                <a:cs typeface="Arial" pitchFamily="34" charset="0"/>
              </a:rPr>
              <a:t>DoW </a:t>
            </a:r>
            <a:r>
              <a:rPr lang="en-ZA" sz="1800" dirty="0">
                <a:solidFill>
                  <a:prstClr val="black"/>
                </a:solidFill>
                <a:latin typeface="Arial Narrow" pitchFamily="34" charset="0"/>
                <a:cs typeface="Arial" pitchFamily="34" charset="0"/>
              </a:rPr>
              <a:t>in relation to set Quarter </a:t>
            </a:r>
            <a:r>
              <a:rPr lang="en-ZA" sz="1800" dirty="0" smtClean="0">
                <a:solidFill>
                  <a:prstClr val="black"/>
                </a:solidFill>
                <a:latin typeface="Arial Narrow" pitchFamily="34" charset="0"/>
                <a:cs typeface="Arial" pitchFamily="34" charset="0"/>
              </a:rPr>
              <a:t>1 targets </a:t>
            </a:r>
            <a:r>
              <a:rPr lang="en-ZA" sz="1800" dirty="0">
                <a:solidFill>
                  <a:prstClr val="black"/>
                </a:solidFill>
                <a:latin typeface="Arial Narrow" pitchFamily="34" charset="0"/>
                <a:cs typeface="Arial" pitchFamily="34" charset="0"/>
              </a:rPr>
              <a:t>outlined in the </a:t>
            </a:r>
            <a:r>
              <a:rPr lang="en-ZA" sz="1800" dirty="0" smtClean="0">
                <a:solidFill>
                  <a:prstClr val="black"/>
                </a:solidFill>
                <a:latin typeface="Arial Narrow" pitchFamily="34" charset="0"/>
                <a:cs typeface="Arial" pitchFamily="34" charset="0"/>
              </a:rPr>
              <a:t>2018/19 </a:t>
            </a:r>
            <a:r>
              <a:rPr lang="en-ZA" sz="1800" dirty="0">
                <a:solidFill>
                  <a:prstClr val="black"/>
                </a:solidFill>
                <a:latin typeface="Arial Narrow" pitchFamily="34" charset="0"/>
                <a:cs typeface="Arial" pitchFamily="34" charset="0"/>
              </a:rPr>
              <a:t>Annual Performance Plan. Out of </a:t>
            </a:r>
            <a:r>
              <a:rPr lang="en-ZA" sz="1800" dirty="0" smtClean="0">
                <a:solidFill>
                  <a:prstClr val="black"/>
                </a:solidFill>
                <a:latin typeface="Arial Narrow" pitchFamily="34" charset="0"/>
                <a:cs typeface="Arial" pitchFamily="34" charset="0"/>
              </a:rPr>
              <a:t>30 </a:t>
            </a:r>
            <a:r>
              <a:rPr lang="en-ZA" sz="1800" dirty="0">
                <a:solidFill>
                  <a:prstClr val="black"/>
                </a:solidFill>
                <a:latin typeface="Arial Narrow" pitchFamily="34" charset="0"/>
                <a:cs typeface="Arial" pitchFamily="34" charset="0"/>
              </a:rPr>
              <a:t>targets planned, </a:t>
            </a:r>
            <a:r>
              <a:rPr lang="en-ZA" sz="1800" dirty="0" smtClean="0">
                <a:solidFill>
                  <a:prstClr val="black"/>
                </a:solidFill>
                <a:latin typeface="Arial Narrow" pitchFamily="34" charset="0"/>
                <a:cs typeface="Arial" pitchFamily="34" charset="0"/>
              </a:rPr>
              <a:t>18 (60%) </a:t>
            </a:r>
            <a:r>
              <a:rPr lang="en-ZA" sz="1800" dirty="0">
                <a:solidFill>
                  <a:prstClr val="black"/>
                </a:solidFill>
                <a:latin typeface="Arial Narrow" pitchFamily="34" charset="0"/>
                <a:cs typeface="Arial" pitchFamily="34" charset="0"/>
              </a:rPr>
              <a:t>targets were achieved, while </a:t>
            </a:r>
            <a:r>
              <a:rPr lang="en-ZA" sz="1800" dirty="0" smtClean="0">
                <a:solidFill>
                  <a:prstClr val="black"/>
                </a:solidFill>
                <a:latin typeface="Arial Narrow" pitchFamily="34" charset="0"/>
                <a:cs typeface="Arial" pitchFamily="34" charset="0"/>
              </a:rPr>
              <a:t>12 (40%) </a:t>
            </a:r>
            <a:r>
              <a:rPr lang="en-ZA" sz="1800" dirty="0">
                <a:solidFill>
                  <a:prstClr val="black"/>
                </a:solidFill>
                <a:latin typeface="Arial Narrow" pitchFamily="34" charset="0"/>
                <a:cs typeface="Arial" pitchFamily="34" charset="0"/>
              </a:rPr>
              <a:t>were not achieved.</a:t>
            </a:r>
            <a:endParaRPr kumimoji="0" lang="en-ZA" sz="3600" b="0" i="0" u="none" strike="noStrike" kern="0" cap="none" spc="0" normalizeH="0" baseline="0" noProof="0" dirty="0">
              <a:ln>
                <a:noFill/>
              </a:ln>
              <a:solidFill>
                <a:sysClr val="windowText" lastClr="000000"/>
              </a:solidFill>
              <a:effectLst/>
              <a:uLnTx/>
              <a:uFillTx/>
              <a:latin typeface="Arial Narrow" pitchFamily="34" charset="0"/>
              <a:cs typeface="Arial"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2802939586"/>
              </p:ext>
            </p:extLst>
          </p:nvPr>
        </p:nvGraphicFramePr>
        <p:xfrm>
          <a:off x="1555845" y="2415655"/>
          <a:ext cx="6714698" cy="33982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8182368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24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solidFill>
                  <a:schemeClr val="bg1"/>
                </a:solidFill>
              </a:rPr>
              <a:t>Last Page</a:t>
            </a:r>
            <a:endParaRPr lang="en-ZA" dirty="0">
              <a:solidFill>
                <a:schemeClr val="bg1"/>
              </a:solidFill>
            </a:endParaRPr>
          </a:p>
        </p:txBody>
      </p:sp>
      <p:sp>
        <p:nvSpPr>
          <p:cNvPr id="3" name="Date Placeholder 2"/>
          <p:cNvSpPr>
            <a:spLocks noGrp="1"/>
          </p:cNvSpPr>
          <p:nvPr>
            <p:ph type="dt" sz="half" idx="10"/>
          </p:nvPr>
        </p:nvSpPr>
        <p:spPr/>
        <p:txBody>
          <a:bodyPr/>
          <a:lstStyle/>
          <a:p>
            <a:fld id="{3FC6F44F-550F-4529-8618-10744F8EB482}" type="datetime1">
              <a:rPr lang="en-ZA" smtClean="0">
                <a:solidFill>
                  <a:prstClr val="black">
                    <a:tint val="75000"/>
                  </a:prstClr>
                </a:solidFill>
              </a:rPr>
              <a:pPr/>
              <a:t>2018/08/22</a:t>
            </a:fld>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70</a:t>
            </a:fld>
            <a:endParaRPr lang="en-ZA" dirty="0">
              <a:solidFill>
                <a:prstClr val="black">
                  <a:tint val="75000"/>
                </a:prstClr>
              </a:solidFill>
            </a:endParaRPr>
          </a:p>
        </p:txBody>
      </p:sp>
    </p:spTree>
    <p:extLst>
      <p:ext uri="{BB962C8B-B14F-4D97-AF65-F5344CB8AC3E}">
        <p14:creationId xmlns:p14="http://schemas.microsoft.com/office/powerpoint/2010/main" xmlns="" val="3877322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8</a:t>
            </a:fld>
            <a:endParaRPr lang="en-ZA" dirty="0">
              <a:solidFill>
                <a:prstClr val="black">
                  <a:tint val="75000"/>
                </a:prstClr>
              </a:solidFill>
            </a:endParaRPr>
          </a:p>
        </p:txBody>
      </p:sp>
      <p:sp>
        <p:nvSpPr>
          <p:cNvPr id="7" name="Title 1"/>
          <p:cNvSpPr>
            <a:spLocks noGrp="1"/>
          </p:cNvSpPr>
          <p:nvPr>
            <p:ph type="title"/>
          </p:nvPr>
        </p:nvSpPr>
        <p:spPr>
          <a:xfrm>
            <a:off x="359238" y="146659"/>
            <a:ext cx="8327571" cy="714891"/>
          </a:xfrm>
          <a:prstGeom prst="rect">
            <a:avLst/>
          </a:prstGeom>
          <a:noFill/>
        </p:spPr>
        <p:txBody>
          <a:bodyPr rtlCol="0">
            <a:noAutofit/>
          </a:bodyPr>
          <a:lstStyle/>
          <a:p>
            <a:pPr lvl="0" algn="just">
              <a:spcBef>
                <a:spcPts val="0"/>
              </a:spcBef>
            </a:pPr>
            <a:r>
              <a:rPr lang="en-ZA" sz="3600" b="1" kern="0" dirty="0" smtClean="0">
                <a:solidFill>
                  <a:sysClr val="windowText" lastClr="000000"/>
                </a:solidFill>
              </a:rPr>
              <a:t/>
            </a:r>
            <a:br>
              <a:rPr lang="en-ZA" sz="3600" b="1" kern="0" dirty="0" smtClean="0">
                <a:solidFill>
                  <a:sysClr val="windowText" lastClr="000000"/>
                </a:solidFill>
              </a:rPr>
            </a:br>
            <a: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r>
              <a:rPr lang="en-ZA" sz="2800" b="1" dirty="0" smtClean="0">
                <a:latin typeface="FunctionPro-BookOblique"/>
              </a:rPr>
              <a:t>Programme </a:t>
            </a:r>
            <a:r>
              <a:rPr lang="en-ZA" sz="2800" b="1" dirty="0">
                <a:latin typeface="FunctionPro-BookOblique"/>
              </a:rPr>
              <a:t>1: Performance Information for </a:t>
            </a:r>
            <a:r>
              <a:rPr lang="en-ZA" sz="2800" b="1" dirty="0" smtClean="0">
                <a:latin typeface="FunctionPro-BookOblique"/>
              </a:rPr>
              <a:t>Q1</a:t>
            </a:r>
            <a:r>
              <a:rPr lang="en-ZA" sz="2800" kern="0" dirty="0">
                <a:latin typeface="Arial" pitchFamily="34" charset="0"/>
                <a:cs typeface="Arial" pitchFamily="34" charset="0"/>
              </a:rPr>
              <a:t/>
            </a:r>
            <a:br>
              <a:rPr lang="en-ZA" sz="2800" kern="0" dirty="0">
                <a:latin typeface="Arial" pitchFamily="34" charset="0"/>
                <a:cs typeface="Arial" pitchFamily="34" charset="0"/>
              </a:rPr>
            </a:br>
            <a:r>
              <a:rPr lang="en-ZA" sz="2800" kern="0" dirty="0" smtClean="0">
                <a:latin typeface="Arial" pitchFamily="34" charset="0"/>
                <a:cs typeface="Arial" pitchFamily="34" charset="0"/>
              </a:rPr>
              <a:t/>
            </a:r>
            <a:br>
              <a:rPr lang="en-ZA" sz="2800" kern="0" dirty="0" smtClean="0">
                <a:latin typeface="Arial" pitchFamily="34" charset="0"/>
                <a:cs typeface="Arial" pitchFamily="34" charset="0"/>
              </a:rPr>
            </a:br>
            <a:r>
              <a:rPr lang="en-ZA" sz="1800" dirty="0" smtClean="0">
                <a:solidFill>
                  <a:prstClr val="black"/>
                </a:solidFill>
                <a:latin typeface="Arial Narrow" pitchFamily="34" charset="0"/>
                <a:cs typeface="Arial" pitchFamily="34" charset="0"/>
              </a:rPr>
              <a:t>Figure below </a:t>
            </a:r>
            <a:r>
              <a:rPr lang="en-ZA" sz="1800" dirty="0">
                <a:solidFill>
                  <a:prstClr val="black"/>
                </a:solidFill>
                <a:latin typeface="Arial Narrow" pitchFamily="34" charset="0"/>
                <a:cs typeface="Arial" pitchFamily="34" charset="0"/>
              </a:rPr>
              <a:t>provides a graphic of overall performance of Programme </a:t>
            </a:r>
            <a:r>
              <a:rPr lang="en-ZA" sz="1800" dirty="0" smtClean="0">
                <a:solidFill>
                  <a:prstClr val="black"/>
                </a:solidFill>
                <a:latin typeface="Arial Narrow" pitchFamily="34" charset="0"/>
                <a:cs typeface="Arial" pitchFamily="34" charset="0"/>
              </a:rPr>
              <a:t>1 </a:t>
            </a:r>
            <a:r>
              <a:rPr lang="en-ZA" sz="1800" dirty="0">
                <a:solidFill>
                  <a:prstClr val="black"/>
                </a:solidFill>
                <a:latin typeface="Arial Narrow" pitchFamily="34" charset="0"/>
                <a:cs typeface="Arial" pitchFamily="34" charset="0"/>
              </a:rPr>
              <a:t>in </a:t>
            </a:r>
            <a:r>
              <a:rPr lang="en-ZA" sz="1800" dirty="0" smtClean="0">
                <a:solidFill>
                  <a:prstClr val="black"/>
                </a:solidFill>
                <a:latin typeface="Arial Narrow" pitchFamily="34" charset="0"/>
                <a:cs typeface="Arial" pitchFamily="34" charset="0"/>
              </a:rPr>
              <a:t>relation </a:t>
            </a:r>
            <a:r>
              <a:rPr lang="en-ZA" sz="1800" dirty="0">
                <a:solidFill>
                  <a:prstClr val="black"/>
                </a:solidFill>
                <a:latin typeface="Arial Narrow" pitchFamily="34" charset="0"/>
                <a:cs typeface="Arial" pitchFamily="34" charset="0"/>
              </a:rPr>
              <a:t>to set Quarter </a:t>
            </a:r>
            <a:r>
              <a:rPr lang="en-ZA" sz="1800" dirty="0" smtClean="0">
                <a:solidFill>
                  <a:prstClr val="black"/>
                </a:solidFill>
                <a:latin typeface="Arial Narrow" pitchFamily="34" charset="0"/>
                <a:cs typeface="Arial" pitchFamily="34" charset="0"/>
              </a:rPr>
              <a:t>1  </a:t>
            </a:r>
            <a:r>
              <a:rPr lang="en-ZA" sz="1800" dirty="0">
                <a:solidFill>
                  <a:prstClr val="black"/>
                </a:solidFill>
                <a:latin typeface="Arial Narrow" pitchFamily="34" charset="0"/>
                <a:cs typeface="Arial" pitchFamily="34" charset="0"/>
              </a:rPr>
              <a:t>targets outlined in the </a:t>
            </a:r>
            <a:r>
              <a:rPr lang="en-ZA" sz="1800" dirty="0" smtClean="0">
                <a:solidFill>
                  <a:prstClr val="black"/>
                </a:solidFill>
                <a:latin typeface="Arial Narrow" pitchFamily="34" charset="0"/>
                <a:cs typeface="Arial" pitchFamily="34" charset="0"/>
              </a:rPr>
              <a:t>2018/19 </a:t>
            </a:r>
            <a:r>
              <a:rPr lang="en-ZA" sz="1800" dirty="0">
                <a:solidFill>
                  <a:prstClr val="black"/>
                </a:solidFill>
                <a:latin typeface="Arial Narrow" pitchFamily="34" charset="0"/>
                <a:cs typeface="Arial" pitchFamily="34" charset="0"/>
              </a:rPr>
              <a:t>Annual Performance Plan. Out of </a:t>
            </a:r>
            <a:r>
              <a:rPr lang="en-ZA" sz="1800" dirty="0" smtClean="0">
                <a:solidFill>
                  <a:prstClr val="black"/>
                </a:solidFill>
                <a:latin typeface="Arial Narrow" pitchFamily="34" charset="0"/>
                <a:cs typeface="Arial" pitchFamily="34" charset="0"/>
              </a:rPr>
              <a:t>15 </a:t>
            </a:r>
            <a:r>
              <a:rPr lang="en-ZA" sz="1800" dirty="0">
                <a:solidFill>
                  <a:prstClr val="black"/>
                </a:solidFill>
                <a:latin typeface="Arial Narrow" pitchFamily="34" charset="0"/>
                <a:cs typeface="Arial" pitchFamily="34" charset="0"/>
              </a:rPr>
              <a:t>targets planned, </a:t>
            </a:r>
            <a:r>
              <a:rPr lang="en-ZA" sz="1800" dirty="0" smtClean="0">
                <a:solidFill>
                  <a:prstClr val="black"/>
                </a:solidFill>
                <a:latin typeface="Arial Narrow" pitchFamily="34" charset="0"/>
                <a:cs typeface="Arial" pitchFamily="34" charset="0"/>
              </a:rPr>
              <a:t>7 (47%) </a:t>
            </a:r>
            <a:r>
              <a:rPr lang="en-ZA" sz="1800" dirty="0">
                <a:solidFill>
                  <a:prstClr val="black"/>
                </a:solidFill>
                <a:latin typeface="Arial Narrow" pitchFamily="34" charset="0"/>
                <a:cs typeface="Arial" pitchFamily="34" charset="0"/>
              </a:rPr>
              <a:t>targets were achieved, while </a:t>
            </a:r>
            <a:r>
              <a:rPr lang="en-ZA" sz="1800" dirty="0" smtClean="0">
                <a:solidFill>
                  <a:prstClr val="black"/>
                </a:solidFill>
                <a:latin typeface="Arial Narrow" pitchFamily="34" charset="0"/>
                <a:cs typeface="Arial" pitchFamily="34" charset="0"/>
              </a:rPr>
              <a:t>8 (53%) </a:t>
            </a:r>
            <a:r>
              <a:rPr lang="en-ZA" sz="1800" dirty="0">
                <a:solidFill>
                  <a:prstClr val="black"/>
                </a:solidFill>
                <a:latin typeface="Arial Narrow" pitchFamily="34" charset="0"/>
                <a:cs typeface="Arial" pitchFamily="34" charset="0"/>
              </a:rPr>
              <a:t>were not achieved.</a:t>
            </a:r>
            <a:endParaRPr kumimoji="0" lang="en-ZA" sz="3600" b="0" i="0" u="none" strike="noStrike" kern="0" cap="none" spc="0" normalizeH="0" baseline="0" noProof="0" dirty="0">
              <a:ln>
                <a:noFill/>
              </a:ln>
              <a:solidFill>
                <a:sysClr val="windowText" lastClr="000000"/>
              </a:solidFill>
              <a:effectLst/>
              <a:uLnTx/>
              <a:uFillTx/>
              <a:latin typeface="Arial Narrow" pitchFamily="34" charset="0"/>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990641795"/>
              </p:ext>
            </p:extLst>
          </p:nvPr>
        </p:nvGraphicFramePr>
        <p:xfrm>
          <a:off x="1064526" y="2224585"/>
          <a:ext cx="6701050" cy="3575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020790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9</a:t>
            </a:fld>
            <a:endParaRPr lang="en-ZA" dirty="0">
              <a:solidFill>
                <a:prstClr val="black">
                  <a:tint val="75000"/>
                </a:prstClr>
              </a:solidFill>
            </a:endParaRPr>
          </a:p>
        </p:txBody>
      </p:sp>
      <p:sp>
        <p:nvSpPr>
          <p:cNvPr id="7" name="Title 1"/>
          <p:cNvSpPr>
            <a:spLocks noGrp="1"/>
          </p:cNvSpPr>
          <p:nvPr>
            <p:ph type="title"/>
          </p:nvPr>
        </p:nvSpPr>
        <p:spPr>
          <a:xfrm>
            <a:off x="182881" y="133008"/>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2700" b="1" dirty="0">
                <a:latin typeface="FunctionPro-BookOblique"/>
              </a:rPr>
              <a:t>Programme </a:t>
            </a:r>
            <a:r>
              <a:rPr lang="en-ZA" sz="2700" b="1" dirty="0" smtClean="0">
                <a:latin typeface="FunctionPro-BookOblique"/>
              </a:rPr>
              <a:t>1:  Quarter 1 Performance 2018/19 </a:t>
            </a:r>
            <a: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Date Placeholder 1"/>
          <p:cNvSpPr>
            <a:spLocks noGrp="1"/>
          </p:cNvSpPr>
          <p:nvPr>
            <p:ph type="dt" sz="half" idx="10"/>
          </p:nvPr>
        </p:nvSpPr>
        <p:spPr/>
        <p:txBody>
          <a:bodyPr/>
          <a:lstStyle/>
          <a:p>
            <a:fld id="{A540E806-7683-4773-8D96-263D5B2E4036}" type="datetime1">
              <a:rPr lang="en-ZA" smtClean="0">
                <a:solidFill>
                  <a:prstClr val="black">
                    <a:tint val="75000"/>
                  </a:prstClr>
                </a:solidFill>
              </a:rPr>
              <a:pPr/>
              <a:t>2018/08/22</a:t>
            </a:fld>
            <a:endParaRPr lang="en-ZA" dirty="0">
              <a:solidFill>
                <a:prstClr val="black">
                  <a:tint val="75000"/>
                </a:prstClr>
              </a:solidFill>
            </a:endParaRPr>
          </a:p>
        </p:txBody>
      </p:sp>
      <p:sp>
        <p:nvSpPr>
          <p:cNvPr id="6" name="Rectangle 1"/>
          <p:cNvSpPr>
            <a:spLocks noChangeArrowheads="1"/>
          </p:cNvSpPr>
          <p:nvPr/>
        </p:nvSpPr>
        <p:spPr bwMode="auto">
          <a:xfrm>
            <a:off x="1358913" y="9456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119982607"/>
              </p:ext>
            </p:extLst>
          </p:nvPr>
        </p:nvGraphicFramePr>
        <p:xfrm>
          <a:off x="354853" y="872332"/>
          <a:ext cx="9212237" cy="5646328"/>
        </p:xfrm>
        <a:graphic>
          <a:graphicData uri="http://schemas.openxmlformats.org/drawingml/2006/table">
            <a:tbl>
              <a:tblPr firstRow="1" firstCol="1" bandRow="1"/>
              <a:tblGrid>
                <a:gridCol w="890671"/>
                <a:gridCol w="890671"/>
                <a:gridCol w="879971"/>
                <a:gridCol w="1951630"/>
                <a:gridCol w="368490"/>
                <a:gridCol w="600501"/>
                <a:gridCol w="1528549"/>
                <a:gridCol w="1146412"/>
                <a:gridCol w="955342"/>
              </a:tblGrid>
              <a:tr h="424205">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r>
                        <a:rPr lang="en-US" sz="1200" b="1" dirty="0">
                          <a:solidFill>
                            <a:schemeClr val="bg1"/>
                          </a:solidFill>
                          <a:effectLst/>
                          <a:latin typeface="Arial Narrow"/>
                          <a:ea typeface="Times New Roman"/>
                          <a:cs typeface="Arial"/>
                        </a:rPr>
                        <a:t>Annual Target </a:t>
                      </a:r>
                      <a:r>
                        <a:rPr lang="en-US" sz="1200" b="1" dirty="0" smtClean="0">
                          <a:solidFill>
                            <a:schemeClr val="bg1"/>
                          </a:solidFill>
                          <a:effectLst/>
                          <a:latin typeface="Arial Narrow"/>
                          <a:ea typeface="Times New Roman"/>
                          <a:cs typeface="Arial"/>
                        </a:rPr>
                        <a:t>2018/19</a:t>
                      </a:r>
                      <a:endParaRPr lang="en-ZA" sz="1200" b="1" dirty="0">
                        <a:solidFill>
                          <a:schemeClr val="bg1"/>
                        </a:solidFill>
                        <a:effectLst/>
                        <a:latin typeface="Calibri"/>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Arial Narrow"/>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Arial Narrow"/>
                          <a:ea typeface="Calibri"/>
                          <a:cs typeface="Arial"/>
                        </a:rPr>
                        <a:t>Q1 Target as per APP</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Q1</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Calibri"/>
                        <a:ea typeface="Times New Roman"/>
                        <a:cs typeface="Times New Roman"/>
                      </a:endParaRPr>
                    </a:p>
                    <a:p>
                      <a:pPr>
                        <a:lnSpc>
                          <a:spcPct val="115000"/>
                        </a:lnSpc>
                        <a:spcAft>
                          <a:spcPts val="0"/>
                        </a:spcAft>
                      </a:pPr>
                      <a:r>
                        <a:rPr lang="en-ZA" sz="1200" b="1" dirty="0" smtClean="0">
                          <a:solidFill>
                            <a:schemeClr val="bg1"/>
                          </a:solidFill>
                          <a:effectLst/>
                          <a:latin typeface="Calibri"/>
                          <a:ea typeface="Times New Roman"/>
                          <a:cs typeface="Times New Roman"/>
                        </a:rPr>
                        <a:t>Reason for Deviation</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2735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dirty="0"/>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73302">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Narrow"/>
                          <a:ea typeface="Calibri"/>
                          <a:cs typeface="Arial"/>
                        </a:rPr>
                        <a:t>Sub-programme: </a:t>
                      </a:r>
                      <a:r>
                        <a:rPr kumimoji="0" lang="en-ZA" sz="1400" b="1" i="0" u="none" strike="noStrike" kern="1200" cap="none" spc="0" normalizeH="0" baseline="0" noProof="0" dirty="0" smtClean="0">
                          <a:ln>
                            <a:noFill/>
                          </a:ln>
                          <a:solidFill>
                            <a:prstClr val="white"/>
                          </a:solidFill>
                          <a:effectLst/>
                          <a:uLnTx/>
                          <a:uFillTx/>
                          <a:latin typeface="Arial Narrow"/>
                          <a:ea typeface="Times New Roman"/>
                          <a:cs typeface="Arial"/>
                        </a:rPr>
                        <a:t>Departmental Management</a:t>
                      </a:r>
                      <a:endParaRPr kumimoji="0" lang="en-ZA" sz="14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43186">
                <a:tc>
                  <a:txBody>
                    <a:bodyPr/>
                    <a:lstStyle/>
                    <a:p>
                      <a:pPr>
                        <a:lnSpc>
                          <a:spcPct val="115000"/>
                        </a:lnSpc>
                        <a:spcAft>
                          <a:spcPts val="0"/>
                        </a:spcAft>
                      </a:pPr>
                      <a:r>
                        <a:rPr lang="en-ZA" sz="1000" b="1" dirty="0">
                          <a:effectLst/>
                          <a:latin typeface="Arial"/>
                          <a:ea typeface="Times New Roman"/>
                          <a:cs typeface="Times New Roman"/>
                        </a:rPr>
                        <a:t>Risk Management Register and Annual Risk Plan</a:t>
                      </a:r>
                      <a:endParaRPr lang="en-ZA"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Calibri"/>
                          <a:cs typeface="Times New Roman"/>
                        </a:rPr>
                        <a:t>Conduct annual risk assessments and produce annual risk plan</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Calibri"/>
                          <a:cs typeface="Times New Roman"/>
                        </a:rPr>
                        <a:t>Produce risk register and plan for the financial year 2018/19</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lvl="0" indent="0">
                        <a:lnSpc>
                          <a:spcPct val="115000"/>
                        </a:lnSpc>
                        <a:spcAft>
                          <a:spcPts val="1000"/>
                        </a:spcAft>
                        <a:buFont typeface="Symbol"/>
                        <a:buNone/>
                      </a:pPr>
                      <a:r>
                        <a:rPr lang="en-ZA" sz="1100" dirty="0" smtClean="0">
                          <a:solidFill>
                            <a:schemeClr val="tx1"/>
                          </a:solidFill>
                          <a:effectLst/>
                          <a:latin typeface="Arial"/>
                          <a:ea typeface="Times New Roman"/>
                          <a:cs typeface="Times New Roman"/>
                        </a:rPr>
                        <a:t>-Draft risk registers in progress to be finalised</a:t>
                      </a:r>
                      <a:endParaRPr lang="en-ZA" sz="1400" dirty="0" smtClean="0">
                        <a:solidFill>
                          <a:schemeClr val="tx1"/>
                        </a:solidFill>
                        <a:effectLst/>
                        <a:latin typeface="+mn-lt"/>
                        <a:ea typeface="Times New Roman"/>
                        <a:cs typeface="Times New Roman"/>
                      </a:endParaRPr>
                    </a:p>
                    <a:p>
                      <a:r>
                        <a:rPr lang="en-ZA" sz="1100" dirty="0" smtClean="0">
                          <a:effectLst/>
                          <a:latin typeface="Arial"/>
                          <a:ea typeface="Times New Roman"/>
                        </a:rPr>
                        <a:t>-Risk Management Implementation plan indicating  the planned risk management activities for 2018/19  has been  compiled and presented to ARC for endorsement and approval by Acting- Director General</a:t>
                      </a:r>
                      <a:endParaRPr lang="en-ZA" sz="1100" dirty="0">
                        <a:latin typeface="Arial Narrow"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Narrow" pitchFamily="34" charset="0"/>
                          <a:ea typeface="+mn-ea"/>
                          <a:cs typeface="+mn-cs"/>
                        </a:rPr>
                        <a:t>Not Achieved</a:t>
                      </a:r>
                    </a:p>
                    <a:p>
                      <a:endParaRPr lang="en-ZA" sz="11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r>
                        <a:rPr lang="en-ZA" sz="1100" dirty="0" smtClean="0">
                          <a:effectLst/>
                          <a:latin typeface="Arial"/>
                          <a:ea typeface="Times New Roman"/>
                        </a:rPr>
                        <a:t>APP 2018/19 developed but not tabled in order to allow the new Executive Authority (Minister in the Presidency responsible for women) to peruse, amend and approve. As a result the risk register could not be approved before the APP got approved. </a:t>
                      </a:r>
                      <a:endParaRPr kumimoji="0" lang="en-ZA" sz="1100" b="0" i="0" u="none" strike="noStrike" kern="1200" cap="none" spc="0" normalizeH="0" baseline="0" noProof="0" dirty="0" smtClean="0">
                        <a:ln>
                          <a:noFill/>
                        </a:ln>
                        <a:solidFill>
                          <a:prstClr val="black"/>
                        </a:solidFill>
                        <a:effectLst/>
                        <a:uLnTx/>
                        <a:uFillTx/>
                        <a:latin typeface="Arial Narrow" pitchFamily="34" charset="0"/>
                        <a:ea typeface="Calibri"/>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a:ea typeface="Calibri"/>
                          <a:cs typeface="Times New Roman"/>
                        </a:rPr>
                        <a:t>Risk register and plan for the financial year 2018/19 will be approved in the second quarter 2018/19.</a:t>
                      </a:r>
                      <a:endParaRPr kumimoji="0" lang="en-ZA" sz="1100" b="0" i="0" u="none" strike="noStrike" kern="1200" cap="none" spc="0" normalizeH="0" baseline="0" noProof="0" dirty="0" smtClean="0">
                        <a:ln>
                          <a:noFill/>
                        </a:ln>
                        <a:solidFill>
                          <a:prstClr val="black"/>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endParaRPr kumimoji="0" lang="en-ZA" sz="1100" b="0" i="0" u="none" strike="noStrike" kern="1200" cap="none" spc="0" normalizeH="0" baseline="0" noProof="0" dirty="0" smtClean="0">
                        <a:ln>
                          <a:noFill/>
                        </a:ln>
                        <a:solidFill>
                          <a:prstClr val="black"/>
                        </a:solidFill>
                        <a:effectLst/>
                        <a:uLnTx/>
                        <a:uFillTx/>
                        <a:latin typeface="Arial Narrow" pitchFamily="34" charset="0"/>
                        <a:ea typeface="Calibri"/>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kumimoji="0" lang="en-ZA" sz="1100" b="0" i="0" u="none" strike="noStrike" kern="1200" cap="none" spc="0" normalizeH="0" baseline="0" noProof="0" dirty="0" smtClean="0">
                          <a:ln>
                            <a:noFill/>
                          </a:ln>
                          <a:solidFill>
                            <a:schemeClr val="tx1"/>
                          </a:solidFill>
                          <a:effectLst/>
                          <a:uLnTx/>
                          <a:uFillTx/>
                          <a:latin typeface="Arial"/>
                          <a:ea typeface="Times New Roman"/>
                          <a:cs typeface="Times New Roman"/>
                        </a:rPr>
                        <a:t>-Draft risk registers</a:t>
                      </a:r>
                      <a:endParaRPr lang="en-ZA" sz="1100" dirty="0" smtClean="0">
                        <a:solidFill>
                          <a:schemeClr val="tx1"/>
                        </a:solidFill>
                        <a:effectLst/>
                        <a:latin typeface="Arial"/>
                        <a:ea typeface="Times New Roman"/>
                      </a:endParaRPr>
                    </a:p>
                    <a:p>
                      <a:r>
                        <a:rPr lang="en-ZA" sz="1100" dirty="0" smtClean="0">
                          <a:effectLst/>
                          <a:latin typeface="Arial"/>
                          <a:ea typeface="Times New Roman"/>
                        </a:rPr>
                        <a:t>-Approved risk management implementation plan 2018/19.</a:t>
                      </a:r>
                      <a:endParaRPr lang="en-US" sz="1100" dirty="0" smtClean="0">
                        <a:effectLst/>
                        <a:latin typeface="Arial Narrow"/>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843186">
                <a:tc>
                  <a:txBody>
                    <a:bodyPr/>
                    <a:lstStyle/>
                    <a:p>
                      <a:pPr>
                        <a:lnSpc>
                          <a:spcPct val="115000"/>
                        </a:lnSpc>
                        <a:spcAft>
                          <a:spcPts val="1000"/>
                        </a:spcAft>
                      </a:pPr>
                      <a:r>
                        <a:rPr lang="en-ZA" sz="1000" b="1" dirty="0">
                          <a:effectLst/>
                          <a:latin typeface="Arial"/>
                          <a:ea typeface="Times New Roman"/>
                          <a:cs typeface="Times New Roman"/>
                        </a:rPr>
                        <a:t>Number of Quarterly risk mitigation progress reports</a:t>
                      </a:r>
                      <a:endParaRPr lang="en-ZA"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Calibri"/>
                          <a:cs typeface="Times New Roman"/>
                        </a:rPr>
                        <a:t>4 quarterly risk mitigation progress reports against the target in the risk plan produced</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Calibri"/>
                          <a:cs typeface="Times New Roman"/>
                        </a:rPr>
                        <a:t>4</a:t>
                      </a:r>
                      <a:r>
                        <a:rPr lang="en-ZA" sz="1000" baseline="30000" dirty="0">
                          <a:effectLst/>
                          <a:latin typeface="Arial"/>
                          <a:ea typeface="Calibri"/>
                          <a:cs typeface="Times New Roman"/>
                        </a:rPr>
                        <a:t>th</a:t>
                      </a:r>
                      <a:r>
                        <a:rPr lang="en-ZA" sz="1000" dirty="0">
                          <a:effectLst/>
                          <a:latin typeface="Arial"/>
                          <a:ea typeface="Calibri"/>
                          <a:cs typeface="Times New Roman"/>
                        </a:rPr>
                        <a:t> quarter risk progress report for 2017/18 produced</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indent="0">
                        <a:buFontTx/>
                        <a:buNone/>
                      </a:pPr>
                      <a:r>
                        <a:rPr lang="en-ZA" sz="1100" dirty="0" smtClean="0">
                          <a:effectLst/>
                          <a:latin typeface="Arial"/>
                          <a:ea typeface="Times New Roman"/>
                        </a:rPr>
                        <a:t>4</a:t>
                      </a:r>
                      <a:r>
                        <a:rPr lang="en-ZA" sz="1100" baseline="30000" dirty="0" smtClean="0">
                          <a:effectLst/>
                          <a:latin typeface="Arial"/>
                          <a:ea typeface="Times New Roman"/>
                        </a:rPr>
                        <a:t>th</a:t>
                      </a:r>
                      <a:r>
                        <a:rPr lang="en-ZA" sz="1100" dirty="0" smtClean="0">
                          <a:effectLst/>
                          <a:latin typeface="Arial"/>
                          <a:ea typeface="Times New Roman"/>
                        </a:rPr>
                        <a:t>  quarter Risk mitigation report was compiled and approved by DG  which indicated that  85% of the high rated risk were fully implemented and reduced the impact of the risk occurring</a:t>
                      </a:r>
                      <a:endParaRPr lang="en-ZA" sz="1100" dirty="0">
                        <a:latin typeface="Arial Narrow"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Narrow" pitchFamily="34" charset="0"/>
                          <a:ea typeface="+mn-ea"/>
                          <a:cs typeface="+mn-cs"/>
                        </a:rPr>
                        <a:t>Achieved</a:t>
                      </a:r>
                    </a:p>
                    <a:p>
                      <a:endParaRPr lang="en-ZA" sz="11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r>
                        <a:rPr lang="en-ZA" sz="1100" dirty="0" smtClean="0">
                          <a:latin typeface="Arial" pitchFamily="34" charset="0"/>
                          <a:cs typeface="Arial" pitchFamily="34" charset="0"/>
                        </a:rPr>
                        <a:t>No Deviation</a:t>
                      </a:r>
                      <a:endParaRPr lang="en-ZA" sz="11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100" dirty="0" smtClean="0">
                          <a:latin typeface="Arial" pitchFamily="34" charset="0"/>
                          <a:cs typeface="Arial" pitchFamily="34" charset="0"/>
                        </a:rPr>
                        <a:t>N/A</a:t>
                      </a:r>
                      <a:endParaRPr lang="en-ZA" sz="11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ZA" sz="1100" dirty="0" smtClean="0">
                          <a:effectLst/>
                          <a:latin typeface="Arial"/>
                          <a:ea typeface="Times New Roman"/>
                        </a:rPr>
                        <a:t>Approved 4</a:t>
                      </a:r>
                      <a:r>
                        <a:rPr lang="en-ZA" sz="1100" baseline="30000" dirty="0" smtClean="0">
                          <a:effectLst/>
                          <a:latin typeface="Arial"/>
                          <a:ea typeface="Times New Roman"/>
                        </a:rPr>
                        <a:t>th</a:t>
                      </a:r>
                      <a:r>
                        <a:rPr lang="en-ZA" sz="1100" dirty="0" smtClean="0">
                          <a:effectLst/>
                          <a:latin typeface="Arial"/>
                          <a:ea typeface="Times New Roman"/>
                        </a:rPr>
                        <a:t> quarter risk mitigation progress report </a:t>
                      </a:r>
                      <a:endParaRPr lang="en-US" sz="1100" dirty="0" smtClean="0">
                        <a:effectLst/>
                        <a:latin typeface="Arial Narrow"/>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5" name="Rectangle 1"/>
          <p:cNvSpPr>
            <a:spLocks noChangeArrowheads="1"/>
          </p:cNvSpPr>
          <p:nvPr/>
        </p:nvSpPr>
        <p:spPr bwMode="auto">
          <a:xfrm>
            <a:off x="930288" y="91705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716588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22329</TotalTime>
  <Words>7241</Words>
  <Application>Microsoft Office PowerPoint</Application>
  <PresentationFormat>A4 Paper (210x297 mm)</PresentationFormat>
  <Paragraphs>1627</Paragraphs>
  <Slides>70</Slides>
  <Notes>3</Notes>
  <HiddenSlides>0</HiddenSlides>
  <MMClips>0</MMClips>
  <ScaleCrop>false</ScaleCrop>
  <HeadingPairs>
    <vt:vector size="4" baseType="variant">
      <vt:variant>
        <vt:lpstr>Theme</vt:lpstr>
      </vt:variant>
      <vt:variant>
        <vt:i4>11</vt:i4>
      </vt:variant>
      <vt:variant>
        <vt:lpstr>Slide Titles</vt:lpstr>
      </vt:variant>
      <vt:variant>
        <vt:i4>70</vt:i4>
      </vt:variant>
    </vt:vector>
  </HeadingPairs>
  <TitlesOfParts>
    <vt:vector size="81" baseType="lpstr">
      <vt:lpstr>2_Office Theme</vt:lpstr>
      <vt:lpstr>6_Office Theme</vt:lpstr>
      <vt:lpstr>10_Office Theme</vt:lpstr>
      <vt:lpstr>14_Office Theme</vt:lpstr>
      <vt:lpstr>Office Theme</vt:lpstr>
      <vt:lpstr>16_Office Theme</vt:lpstr>
      <vt:lpstr>4_Office Theme</vt:lpstr>
      <vt:lpstr>13_Office Theme</vt:lpstr>
      <vt:lpstr>3_Office Theme</vt:lpstr>
      <vt:lpstr>15_Office Theme</vt:lpstr>
      <vt:lpstr>7_Office Theme</vt:lpstr>
      <vt:lpstr>Slide 1</vt:lpstr>
      <vt:lpstr>PRESENTATION OUTLINE </vt:lpstr>
      <vt:lpstr>PART A: STRATEGIC FOCUS OF DOW</vt:lpstr>
      <vt:lpstr>Slide 4</vt:lpstr>
      <vt:lpstr>Slide 5</vt:lpstr>
      <vt:lpstr> PART B: PERFORMANCE INFORMATION Q1 </vt:lpstr>
      <vt:lpstr>   overall Performance Information for Q1 2018/19  Figure below provides a graphic of overall performance of DoW in relation to set Quarter 1 targets outlined in the 2018/19 Annual Performance Plan. Out of 30 targets planned, 18 (60%) targets were achieved, while 12 (40%) were not achieved.</vt:lpstr>
      <vt:lpstr>  Programme 1: Performance Information for Q1  Figure below provides a graphic of overall performance of Programme 1 in relation to set Quarter 1  targets outlined in the 2018/19 Annual Performance Plan. Out of 15 targets planned, 7 (47%) targets were achieved, while 8 (53%) were not achieved.</vt:lpstr>
      <vt:lpstr> Programme 1:  Quarter 1 Performance 2018/19  </vt:lpstr>
      <vt:lpstr> Programme 1:  Quarter 1 Performance 2018/19  </vt:lpstr>
      <vt:lpstr> Programme 1:  Quarter 1 Performance 2018/19  </vt:lpstr>
      <vt:lpstr> Programme 1:  Quarter 1 Performance 2018/19  </vt:lpstr>
      <vt:lpstr> Programme 1:  Quarter 1 Performance 2018/19  </vt:lpstr>
      <vt:lpstr> Programme 1:  Quarter 4 Performance 2018/19  </vt:lpstr>
      <vt:lpstr> Programme 1:  Quarter 1 Performance 2018/19  </vt:lpstr>
      <vt:lpstr> Programme 1:  Quarter 1 Performance 2018/19  </vt:lpstr>
      <vt:lpstr> Programme 1:  Quarter 1 Performance 2018/19  </vt:lpstr>
      <vt:lpstr> Programme 1:  Quarter 1 Performance 2018/19  </vt:lpstr>
      <vt:lpstr>  Programme 2: Performance Information for Q1  Figure below provides a graphic of overall performance of Programme 2 in relation to set Quarter 1 targets outlined in the 2018/19 Annual Performance Plan. Out of 6 targets planned, 4 (67%) targets were achieved, while 2 (33%) were not achieved.</vt:lpstr>
      <vt:lpstr> Programme 2:  Quarter 1 Performance 2018/19  </vt:lpstr>
      <vt:lpstr> Programme 2:  Quarter 1 Targets 2018/19  </vt:lpstr>
      <vt:lpstr> Programme 2:  Quarter 1 Targets 2018/19  </vt:lpstr>
      <vt:lpstr> Programme 2:  Quarter 1 Targets 2018/19  </vt:lpstr>
      <vt:lpstr> Programme 2:  Quarter 1 Targets 2018/19  </vt:lpstr>
      <vt:lpstr>   Programme 3: Performance Information for Q1  Figure below provides a graphic of overall performance of Programme 3 in relation to set Quarter 1  targets outlined in the 2018/19 Annual Performance Plan. Out of 9 targets planned, 7 (78%) targets were achieved, while 2 (22%) were not achieved.  </vt:lpstr>
      <vt:lpstr> Programme 3:  Quarter 1 Targets 2018/19  </vt:lpstr>
      <vt:lpstr> Programme 3:  Quarter 1 Targets 2018/19  </vt:lpstr>
      <vt:lpstr> Programme 3:  Quarter 1 Targets 2018/19  </vt:lpstr>
      <vt:lpstr> Programme 3:  Quarter 1 Targets 2018/19  </vt:lpstr>
      <vt:lpstr> Programme 3:  Quarter 1 Targets 2018/19  </vt:lpstr>
      <vt:lpstr> Programme 3:  Quarter 1 Targets 2018/19  </vt:lpstr>
      <vt:lpstr> Departmental Key Achievements for Q 1</vt:lpstr>
      <vt:lpstr> Departmental Key Achievements for Q 1</vt:lpstr>
      <vt:lpstr> PART C : GOVERNANCE </vt:lpstr>
      <vt:lpstr> GOVERNANCE </vt:lpstr>
      <vt:lpstr> GOVERNANCE </vt:lpstr>
      <vt:lpstr>KPA 1: Strategic Management MPAT Comparative Scores</vt:lpstr>
      <vt:lpstr>KPA 2: Governance and Accountability MPAT Comparative Scores</vt:lpstr>
      <vt:lpstr>KPA 2: Governance and Accountability</vt:lpstr>
      <vt:lpstr>KPA 3: Human Resource Management MPAT Comparative Scores</vt:lpstr>
      <vt:lpstr>Comments on KPA 3: Human Resource Management</vt:lpstr>
      <vt:lpstr>KPA 4: Financial Management Comparative Scores</vt:lpstr>
      <vt:lpstr>Comments on KPA 4: Financial Management</vt:lpstr>
      <vt:lpstr>  </vt:lpstr>
      <vt:lpstr>2017/18 HR OVERSIGHT REPORT</vt:lpstr>
      <vt:lpstr>STATUS OF VACANT POSTS: Q1 2018/19</vt:lpstr>
      <vt:lpstr>SERVICE TERMINATIONS: Q1 2018/19</vt:lpstr>
      <vt:lpstr>STATUS OF LABOUR MATTERS: Q1 2018/19</vt:lpstr>
      <vt:lpstr>ACHIEVEMENTS AND CHALLENGES: Q1 2018/19</vt:lpstr>
      <vt:lpstr> PART E: FINANCIAL INFORMATION  </vt:lpstr>
      <vt:lpstr>   FINANCIAL OVERVIEW AS AT 30 JUNE 2018 - ECONOMIC CLASSIFICATION  </vt:lpstr>
      <vt:lpstr>    DEPARTMENTAL FINANCIAL OVERVIEW   </vt:lpstr>
      <vt:lpstr>    DEPARTMENTAL FINANCIAL OVERVIEW   </vt:lpstr>
      <vt:lpstr>    DEPARTMENTAL FINANCIAL OVERVIEW   </vt:lpstr>
      <vt:lpstr>   FINANCIAL OVERVIEW AS AT 30 JUNE 2018 – PER PROGRAMME </vt:lpstr>
      <vt:lpstr>    PROGRAMME FINANCIAL OVERVIEW   </vt:lpstr>
      <vt:lpstr>    PROGRAMME FINANCIAL OVERVIEW   </vt:lpstr>
      <vt:lpstr>    PROGRAMME FINANCIAL OVERVIEW   </vt:lpstr>
      <vt:lpstr>Expenditure as at 30 June 2018 - Programme 1 : Administration</vt:lpstr>
      <vt:lpstr>Expenditure as at 30 June 2018 - Programme 2 : Social Transformation and Economic Empowerment</vt:lpstr>
      <vt:lpstr>Expenditure as at 30 June 2018 - Programme 3 : Policy Stakeholder and Knowledge Management</vt:lpstr>
      <vt:lpstr>    FINANCIAL ACCOUNTING   </vt:lpstr>
      <vt:lpstr>PROGRESS REPORT ON AUDIT FINDINGS IMPROVEMENT PLAN AS AT 30 JUNE 2018</vt:lpstr>
      <vt:lpstr>PROGRESS REPORT ON AUDIT FINDINGS IMPROVEMENT PLAN AT 30 JUNE 2018</vt:lpstr>
      <vt:lpstr>REASONS FOR ACTIONS PLANS NOT FULLY IMPLEMENTED</vt:lpstr>
      <vt:lpstr>REASONS FOR ACTIONS PLANS NOT FULLY IMPLEMENTED</vt:lpstr>
      <vt:lpstr>REASONS FOR ACTIONS PLANS NOT FULLY IMPLEMENTED</vt:lpstr>
      <vt:lpstr>  MAJOR EVENTS UNDERTAKEN DURING 1st QUARTER  </vt:lpstr>
      <vt:lpstr>    INTERNATIONAL ENGAGEMENTS -  1ST QUARTER       </vt:lpstr>
      <vt:lpstr>Last Page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Planning Session</dc:title>
  <dc:creator>Rashnee</dc:creator>
  <cp:lastModifiedBy>PUMZA</cp:lastModifiedBy>
  <cp:revision>1481</cp:revision>
  <cp:lastPrinted>2018-08-08T16:32:35Z</cp:lastPrinted>
  <dcterms:created xsi:type="dcterms:W3CDTF">2014-08-28T17:31:45Z</dcterms:created>
  <dcterms:modified xsi:type="dcterms:W3CDTF">2018-08-22T09:20:55Z</dcterms:modified>
</cp:coreProperties>
</file>