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83" r:id="rId2"/>
    <p:sldId id="278" r:id="rId3"/>
    <p:sldId id="285" r:id="rId4"/>
  </p:sldIdLst>
  <p:sldSz cx="9906000" cy="6858000" type="A4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434" autoAdjust="0"/>
  </p:normalViewPr>
  <p:slideViewPr>
    <p:cSldViewPr snapToGrid="0">
      <p:cViewPr varScale="1">
        <p:scale>
          <a:sx n="116" d="100"/>
          <a:sy n="116" d="100"/>
        </p:scale>
        <p:origin x="114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7C6C9B-7711-4E47-A1DC-E8A0A24BEB6E}" type="datetimeFigureOut">
              <a:rPr lang="en-GB"/>
              <a:pPr>
                <a:defRPr/>
              </a:pPr>
              <a:t>17/08/2018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3575D5-2FFE-48CC-A630-D4B20E926E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457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EB403F-D910-4139-9C17-4C889BF612E2}" type="datetimeFigureOut">
              <a:rPr lang="en-GB"/>
              <a:pPr>
                <a:defRPr/>
              </a:pPr>
              <a:t>17/08/2018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27132C3-E1A6-45A2-8096-14C5F3CE9E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7330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E2E91C56-41D6-4E5C-9A57-A82E9EE34173}" type="slidenum">
              <a:rPr lang="en-GB" altLang="en-US" smtClean="0">
                <a:latin typeface="Calibri" panose="020F0502020204030204" pitchFamily="34" charset="0"/>
              </a:rPr>
              <a:pPr/>
              <a:t>8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1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4448B337-EC41-4A92-B4CB-8F8B8E371B2F}" type="slidenum">
              <a:rPr lang="en-GB" altLang="en-US" smtClean="0">
                <a:latin typeface="Calibri" panose="020F0502020204030204" pitchFamily="34" charset="0"/>
              </a:rPr>
              <a:pPr/>
              <a:t>9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5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4448B337-EC41-4A92-B4CB-8F8B8E371B2F}" type="slidenum">
              <a:rPr lang="en-GB" altLang="en-US" smtClean="0">
                <a:latin typeface="Calibri" panose="020F0502020204030204" pitchFamily="34" charset="0"/>
              </a:rPr>
              <a:pPr/>
              <a:t>10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9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OM_DescriptorStrip_A3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"/>
          <a:stretch>
            <a:fillRect/>
          </a:stretch>
        </p:blipFill>
        <p:spPr bwMode="auto">
          <a:xfrm>
            <a:off x="273050" y="6300788"/>
            <a:ext cx="5254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OM_PrimaryLogo_H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t="30289" r="13469" b="27309"/>
          <a:stretch>
            <a:fillRect/>
          </a:stretch>
        </p:blipFill>
        <p:spPr bwMode="auto">
          <a:xfrm>
            <a:off x="7218363" y="6210300"/>
            <a:ext cx="24161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8972550" y="198438"/>
            <a:ext cx="661988" cy="576262"/>
            <a:chOff x="8316416" y="188640"/>
            <a:chExt cx="612000" cy="609015"/>
          </a:xfrm>
        </p:grpSpPr>
        <p:pic>
          <p:nvPicPr>
            <p:cNvPr id="10" name="Picture 18" descr="OM_RED_TAB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188640"/>
              <a:ext cx="612000" cy="609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8370719" y="405066"/>
              <a:ext cx="503395" cy="186228"/>
            </a:xfrm>
            <a:prstGeom prst="rect">
              <a:avLst/>
            </a:prstGeom>
            <a:noFill/>
          </p:spPr>
          <p:txBody>
            <a:bodyPr lIns="0" rIns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50" b="1" cap="all" dirty="0">
                  <a:solidFill>
                    <a:srgbClr val="FFFFFF"/>
                  </a:solidFill>
                  <a:latin typeface="+mj-lt"/>
                </a:rPr>
                <a:t>confidential</a:t>
              </a: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00" y="2350801"/>
            <a:ext cx="8502000" cy="332399"/>
          </a:xfrm>
        </p:spPr>
        <p:txBody>
          <a:bodyPr tIns="0" bIns="0">
            <a:spAutoFit/>
          </a:bodyPr>
          <a:lstStyle>
            <a:lvl1pPr marL="0" indent="0" algn="l">
              <a:buNone/>
              <a:defRPr sz="18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90000" y="360001"/>
            <a:ext cx="8463000" cy="615553"/>
          </a:xfrm>
        </p:spPr>
        <p:txBody>
          <a:bodyPr t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351000" y="2691667"/>
            <a:ext cx="8502000" cy="276999"/>
          </a:xfrm>
        </p:spPr>
        <p:txBody>
          <a:bodyPr t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baseline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90000" y="984020"/>
            <a:ext cx="8463000" cy="738664"/>
          </a:xfrm>
        </p:spPr>
        <p:txBody>
          <a:bodyPr tIns="0" bIns="0">
            <a:spAutoFit/>
          </a:bodyPr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57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47" y="287338"/>
            <a:ext cx="9000000" cy="488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48" y="864000"/>
            <a:ext cx="9359106" cy="522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01B0-5862-4E3B-BE69-1DADD3FF5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90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H="1">
            <a:off x="-19050" y="0"/>
            <a:ext cx="9944100" cy="198438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2000">
                <a:schemeClr val="accent2"/>
              </a:gs>
              <a:gs pos="5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3050" y="287338"/>
            <a:ext cx="907256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3050" y="900113"/>
            <a:ext cx="93599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050" y="6215063"/>
            <a:ext cx="8580438" cy="576262"/>
          </a:xfrm>
          <a:prstGeom prst="rect">
            <a:avLst/>
          </a:prstGeom>
        </p:spPr>
        <p:txBody>
          <a:bodyPr vert="horz" lIns="36000" tIns="0" rIns="36000" bIns="0" rtlCol="0" anchor="t"/>
          <a:lstStyle>
            <a:lvl1pPr marL="180000" indent="-180000" algn="l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7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en-GB"/>
              <a:t>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9250" y="6421438"/>
            <a:ext cx="393700" cy="365125"/>
          </a:xfrm>
          <a:prstGeom prst="rect">
            <a:avLst/>
          </a:prstGeom>
        </p:spPr>
        <p:txBody>
          <a:bodyPr vert="horz" wrap="square" lIns="72000" tIns="36000" rIns="72000" bIns="360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C2583F-08FC-4646-8943-96529A8BDB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TextBox 14"/>
          <p:cNvSpPr txBox="1">
            <a:spLocks noChangeArrowheads="1"/>
          </p:cNvSpPr>
          <p:nvPr userDrawn="1"/>
        </p:nvSpPr>
        <p:spPr bwMode="auto">
          <a:xfrm>
            <a:off x="1981200" y="3175"/>
            <a:ext cx="7926388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800" dirty="0" smtClean="0">
                <a:solidFill>
                  <a:srgbClr val="FFFFFF"/>
                </a:solidFill>
                <a:cs typeface="Arial" panose="020B0604020202020204" pitchFamily="34" charset="0"/>
              </a:rPr>
              <a:t>Strictly private and confidential – proprietary information of Old Mutual Limited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kern="120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179388" indent="-179388" algn="l" rtl="0" eaLnBrk="0" fontAlgn="base" hangingPunct="0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31800" indent="-179388" algn="l" rtl="0" eaLnBrk="0" fontAlgn="base" hangingPunct="0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682625" indent="-179388" algn="l" rtl="0" eaLnBrk="0" fontAlgn="base" hangingPunct="0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935038" indent="-179388" algn="l" rtl="0" eaLnBrk="0" fontAlgn="base" hangingPunct="0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187450" indent="-179388" algn="l" rtl="0" eaLnBrk="0" fontAlgn="base" hangingPunct="0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3"/>
          <p:cNvSpPr txBox="1">
            <a:spLocks/>
          </p:cNvSpPr>
          <p:nvPr/>
        </p:nvSpPr>
        <p:spPr bwMode="auto">
          <a:xfrm>
            <a:off x="507257" y="1100069"/>
            <a:ext cx="76104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31800" indent="-179388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682625" indent="-179388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935038" indent="-179388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1187450" indent="-179388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1644650" indent="-179388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101850" indent="-179388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2559050" indent="-179388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016250" indent="-179388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en-US" altLang="en-US" sz="6000" b="1" dirty="0" smtClean="0">
                <a:solidFill>
                  <a:schemeClr val="tx2"/>
                </a:solidFill>
              </a:rPr>
              <a:t>Old Mutual Finance</a:t>
            </a:r>
          </a:p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endParaRPr lang="en-US" altLang="en-US" sz="5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chemeClr val="tx2"/>
                </a:solidFill>
              </a:rPr>
              <a:t>Submissions to the Standing Committee of Finance</a:t>
            </a:r>
          </a:p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endParaRPr lang="en-US" altLang="en-US" sz="32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en-ZA" altLang="en-US" sz="2400" b="1" dirty="0" smtClean="0">
                <a:solidFill>
                  <a:schemeClr val="tx2"/>
                </a:solidFill>
              </a:rPr>
              <a:t>Comment </a:t>
            </a:r>
            <a:r>
              <a:rPr lang="en-ZA" altLang="en-US" sz="2400" b="1" dirty="0">
                <a:solidFill>
                  <a:schemeClr val="tx2"/>
                </a:solidFill>
              </a:rPr>
              <a:t>on the 2018 Draft Taxation Laws Amendment </a:t>
            </a:r>
            <a:r>
              <a:rPr lang="en-ZA" altLang="en-US" sz="2400" b="1" dirty="0" smtClean="0">
                <a:solidFill>
                  <a:schemeClr val="tx2"/>
                </a:solidFill>
              </a:rPr>
              <a:t>Bill: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S11(j) Doubtful Debt Allowance</a:t>
            </a:r>
            <a:endParaRPr lang="en-ZA" alt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3050" y="287338"/>
            <a:ext cx="9001125" cy="433387"/>
          </a:xfrm>
        </p:spPr>
        <p:txBody>
          <a:bodyPr/>
          <a:lstStyle/>
          <a:p>
            <a:r>
              <a:rPr lang="en-GB" altLang="en-US" b="1" dirty="0" smtClean="0"/>
              <a:t>Old Mutual Finance – Who we are and what we do</a:t>
            </a:r>
            <a:endParaRPr lang="en-GB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184" y="863600"/>
            <a:ext cx="9418766" cy="5331254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1400" dirty="0" smtClean="0"/>
              <a:t>In </a:t>
            </a:r>
            <a:r>
              <a:rPr lang="en-US" sz="1400" dirty="0"/>
              <a:t>response to customer </a:t>
            </a:r>
            <a:r>
              <a:rPr lang="en-US" sz="1400" dirty="0" smtClean="0"/>
              <a:t>needs, Old Mutual Finance (OMF) decided </a:t>
            </a:r>
            <a:r>
              <a:rPr lang="en-US" sz="1400" dirty="0"/>
              <a:t>to commence </a:t>
            </a:r>
            <a:r>
              <a:rPr lang="en-US" sz="1400" dirty="0" smtClean="0"/>
              <a:t>providing unsecured </a:t>
            </a:r>
            <a:r>
              <a:rPr lang="en-US" sz="1400" dirty="0"/>
              <a:t>loans to customers during </a:t>
            </a:r>
            <a:r>
              <a:rPr lang="en-US" sz="1400" dirty="0" smtClean="0"/>
              <a:t>2008, </a:t>
            </a:r>
            <a:r>
              <a:rPr lang="en-US" sz="1400" dirty="0"/>
              <a:t>particularly customers that </a:t>
            </a:r>
            <a:r>
              <a:rPr lang="en-US" sz="1400" dirty="0" smtClean="0"/>
              <a:t>were unable </a:t>
            </a:r>
            <a:r>
              <a:rPr lang="en-US" sz="1400" dirty="0"/>
              <a:t>to access funding from </a:t>
            </a:r>
            <a:r>
              <a:rPr lang="en-US" sz="1400" dirty="0" smtClean="0"/>
              <a:t>Banks.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1400" dirty="0" smtClean="0"/>
              <a:t>Since 2008 OMF has grown off a zero base to employing </a:t>
            </a:r>
            <a:r>
              <a:rPr lang="en-US" sz="1400" dirty="0" smtClean="0"/>
              <a:t>over </a:t>
            </a:r>
            <a:r>
              <a:rPr lang="en-US" sz="1400" dirty="0" smtClean="0"/>
              <a:t>3,300 people in approximately 335 branches throughout </a:t>
            </a:r>
            <a:r>
              <a:rPr lang="en-US" sz="1400" dirty="0"/>
              <a:t>the country, with over 100 branches situated away from major urban areas. These branches offer </a:t>
            </a:r>
            <a:r>
              <a:rPr lang="en-US" sz="1400" dirty="0" smtClean="0"/>
              <a:t>access to financial markets and </a:t>
            </a:r>
            <a:r>
              <a:rPr lang="en-US" sz="1400" dirty="0"/>
              <a:t>employment in towns; contributing meaningfully to the local </a:t>
            </a:r>
            <a:r>
              <a:rPr lang="en-US" sz="1400" dirty="0" smtClean="0"/>
              <a:t>economy.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1400" dirty="0" smtClean="0"/>
              <a:t>OMF has plans to continue to expand its branch footprint across South Africa. Every new branch OMF opens creates approximately 7 new employment opportunities, often in communities where employment prospects are poor.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1400" dirty="0" smtClean="0"/>
              <a:t>These branches provide accessibility to insurance, banking and lending services in peoples’ immediate communities, thereby avoiding the costly need to travel into the cities to access financial markets.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1400" dirty="0" smtClean="0"/>
              <a:t>The branches also provide servicing to over 300 000 customers a month in relation to insurance policies e.g. funeral and life policies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1400" dirty="0" smtClean="0"/>
              <a:t>Majority of </a:t>
            </a:r>
            <a:r>
              <a:rPr lang="en-US" sz="1400" dirty="0" smtClean="0"/>
              <a:t>customers </a:t>
            </a:r>
            <a:r>
              <a:rPr lang="en-US" sz="1400" dirty="0" smtClean="0"/>
              <a:t>are employed in the government sector e.g. nurses, municipal employees, police. 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/>
              <a:t>Accurate affordability assessments combat over-indebtedness and are part and parcel of OMF’s credit granting </a:t>
            </a:r>
            <a:r>
              <a:rPr lang="en-ZA" sz="1400" dirty="0" smtClean="0"/>
              <a:t>approach.</a:t>
            </a:r>
            <a:endParaRPr lang="en-ZA" sz="1400" dirty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GB" altLang="en-US" smtClean="0">
                <a:solidFill>
                  <a:schemeClr val="tx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3050" y="287338"/>
            <a:ext cx="9632950" cy="792900"/>
          </a:xfrm>
        </p:spPr>
        <p:txBody>
          <a:bodyPr/>
          <a:lstStyle/>
          <a:p>
            <a:r>
              <a:rPr lang="en-GB" altLang="en-US" b="1" dirty="0" smtClean="0"/>
              <a:t>Old Mutual Finance – </a:t>
            </a:r>
            <a:r>
              <a:rPr lang="en-GB" altLang="en-US" sz="2400" b="1" dirty="0" smtClean="0"/>
              <a:t>Concerns with the proposed tax change</a:t>
            </a:r>
            <a:endParaRPr lang="en-GB" alt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3050" y="863600"/>
            <a:ext cx="9359900" cy="52197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 smtClean="0"/>
              <a:t>The proposed tax treatment of non-bank lenders differs from that of bank lenders.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 smtClean="0"/>
              <a:t>Bank lenders would receive doubtful debts allowances of up to 85% of their impairment provisions, with non-bank lenders receiving a capped 25% allowance of their impairment provisions.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/>
              <a:t>This means that non-bank lenders would have to pay “cash taxes” on 75% of amounts that have “accrued” to them but which will never be actually </a:t>
            </a:r>
            <a:r>
              <a:rPr lang="en-ZA" sz="1400" dirty="0" smtClean="0"/>
              <a:t>received, only getting a tax deduction in later years.</a:t>
            </a:r>
            <a:endParaRPr lang="en-ZA" sz="140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 smtClean="0"/>
              <a:t>The different tax treatment is not justifiable, and creates unfair competition.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 smtClean="0"/>
              <a:t>The </a:t>
            </a:r>
            <a:r>
              <a:rPr lang="en-ZA" sz="1400" dirty="0"/>
              <a:t>effect of the decrease in </a:t>
            </a:r>
            <a:r>
              <a:rPr lang="en-ZA" sz="1400" dirty="0" smtClean="0"/>
              <a:t>the </a:t>
            </a:r>
            <a:r>
              <a:rPr lang="en-ZA" sz="1400" dirty="0"/>
              <a:t>current allowance to </a:t>
            </a:r>
            <a:r>
              <a:rPr lang="en-ZA" sz="1400" dirty="0" smtClean="0"/>
              <a:t>only 25</a:t>
            </a:r>
            <a:r>
              <a:rPr lang="en-ZA" sz="1400" dirty="0"/>
              <a:t>% would cause some of </a:t>
            </a:r>
            <a:r>
              <a:rPr lang="en-ZA" sz="1400" dirty="0" smtClean="0"/>
              <a:t>the </a:t>
            </a:r>
            <a:r>
              <a:rPr lang="en-ZA" sz="1400" dirty="0"/>
              <a:t>branches to become unsustainable </a:t>
            </a:r>
            <a:r>
              <a:rPr lang="en-ZA" sz="1400" dirty="0" smtClean="0"/>
              <a:t>resulting in closure; </a:t>
            </a:r>
            <a:r>
              <a:rPr lang="en-ZA" sz="1400" dirty="0"/>
              <a:t>effectively taking away a legitimate financing avenue for people that are unable to acquire </a:t>
            </a:r>
            <a:r>
              <a:rPr lang="en-ZA" sz="1400" dirty="0" smtClean="0"/>
              <a:t>bank </a:t>
            </a:r>
            <a:r>
              <a:rPr lang="en-ZA" sz="1400" dirty="0"/>
              <a:t>loans and furthermore will result in job losses</a:t>
            </a:r>
            <a:r>
              <a:rPr lang="en-ZA" sz="1400" dirty="0" smtClean="0"/>
              <a:t>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1400" dirty="0" smtClean="0"/>
              <a:t>OMF would reconsider expanding its branch footprint, curtailing further employment and reduction in capital expenditure.</a:t>
            </a:r>
            <a:endParaRPr lang="en-ZA" sz="140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 smtClean="0"/>
              <a:t>The </a:t>
            </a:r>
            <a:r>
              <a:rPr lang="en-ZA" sz="1400" dirty="0"/>
              <a:t>economic impact is significant at a time when unemployment rates are very high and National Government </a:t>
            </a:r>
            <a:r>
              <a:rPr lang="en-ZA" sz="1400" dirty="0" smtClean="0"/>
              <a:t>is </a:t>
            </a:r>
            <a:r>
              <a:rPr lang="en-ZA" sz="1400" dirty="0"/>
              <a:t>urging and incentivising employers to create more employment opportunities. </a:t>
            </a:r>
            <a:endParaRPr lang="en-ZA" sz="1400" dirty="0" smtClean="0"/>
          </a:p>
          <a:p>
            <a:pPr algn="just">
              <a:lnSpc>
                <a:spcPct val="150000"/>
              </a:lnSpc>
              <a:buClr>
                <a:schemeClr val="accent1"/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ZA" sz="1400" dirty="0" smtClean="0"/>
              <a:t>We believe that it would be fair for non-bank lenders to be taxed in the same way as bank lenders, and for the impact of the new reduced tax allowances to be phased in over 5 </a:t>
            </a:r>
            <a:r>
              <a:rPr lang="en-ZA" sz="1400" dirty="0" smtClean="0"/>
              <a:t>years, </a:t>
            </a:r>
            <a:r>
              <a:rPr lang="en-ZA" sz="1400" dirty="0" smtClean="0"/>
              <a:t>so as to be affordable.</a:t>
            </a:r>
            <a:endParaRPr lang="en-ZA" sz="1400" dirty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GB" altLang="en-US" smtClean="0">
                <a:solidFill>
                  <a:schemeClr val="tx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219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ld Mutual">
      <a:dk1>
        <a:srgbClr val="333333"/>
      </a:dk1>
      <a:lt1>
        <a:srgbClr val="FFFFFF"/>
      </a:lt1>
      <a:dk2>
        <a:srgbClr val="006250"/>
      </a:dk2>
      <a:lt2>
        <a:srgbClr val="E4E4E4"/>
      </a:lt2>
      <a:accent1>
        <a:srgbClr val="6EAB24"/>
      </a:accent1>
      <a:accent2>
        <a:srgbClr val="006250"/>
      </a:accent2>
      <a:accent3>
        <a:srgbClr val="EA7125"/>
      </a:accent3>
      <a:accent4>
        <a:srgbClr val="830051"/>
      </a:accent4>
      <a:accent5>
        <a:srgbClr val="00B0CA"/>
      </a:accent5>
      <a:accent6>
        <a:srgbClr val="7D868C"/>
      </a:accent6>
      <a:hlink>
        <a:srgbClr val="006250"/>
      </a:hlink>
      <a:folHlink>
        <a:srgbClr val="6EAB24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66DBEA28-4E26-4C2E-B98E-CBC271426C08}" vid="{9A9DEC8E-EC79-4D73-A76B-E4AB8CFA22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6437</TotalTime>
  <Words>501</Words>
  <Application>Microsoft Office PowerPoint</Application>
  <PresentationFormat>A4 Paper (210x297 mm)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Office Theme</vt:lpstr>
      <vt:lpstr>PowerPoint Presentation</vt:lpstr>
      <vt:lpstr>Old Mutual Finance – Who we are and what we do</vt:lpstr>
      <vt:lpstr>Old Mutual Finance – Concerns with the proposed tax change</vt:lpstr>
    </vt:vector>
  </TitlesOfParts>
  <Company>Old Mutual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Masuku Lungile</dc:creator>
  <cp:lastModifiedBy>Sirkot Liyakat</cp:lastModifiedBy>
  <cp:revision>182</cp:revision>
  <cp:lastPrinted>2018-08-14T13:15:05Z</cp:lastPrinted>
  <dcterms:created xsi:type="dcterms:W3CDTF">2016-12-01T08:21:20Z</dcterms:created>
  <dcterms:modified xsi:type="dcterms:W3CDTF">2018-08-17T13:06:01Z</dcterms:modified>
</cp:coreProperties>
</file>