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700" r:id="rId2"/>
    <p:sldMasterId id="2147483686" r:id="rId3"/>
    <p:sldMasterId id="2147483674" r:id="rId4"/>
  </p:sldMasterIdLst>
  <p:notesMasterIdLst>
    <p:notesMasterId r:id="rId55"/>
  </p:notesMasterIdLst>
  <p:handoutMasterIdLst>
    <p:handoutMasterId r:id="rId56"/>
  </p:handoutMasterIdLst>
  <p:sldIdLst>
    <p:sldId id="325" r:id="rId5"/>
    <p:sldId id="542" r:id="rId6"/>
    <p:sldId id="421" r:id="rId7"/>
    <p:sldId id="473" r:id="rId8"/>
    <p:sldId id="538" r:id="rId9"/>
    <p:sldId id="450" r:id="rId10"/>
    <p:sldId id="504" r:id="rId11"/>
    <p:sldId id="552" r:id="rId12"/>
    <p:sldId id="554" r:id="rId13"/>
    <p:sldId id="557" r:id="rId14"/>
    <p:sldId id="558" r:id="rId15"/>
    <p:sldId id="560" r:id="rId16"/>
    <p:sldId id="570" r:id="rId17"/>
    <p:sldId id="505" r:id="rId18"/>
    <p:sldId id="571" r:id="rId19"/>
    <p:sldId id="546" r:id="rId20"/>
    <p:sldId id="572" r:id="rId21"/>
    <p:sldId id="425" r:id="rId22"/>
    <p:sldId id="379" r:id="rId23"/>
    <p:sldId id="405" r:id="rId24"/>
    <p:sldId id="573" r:id="rId25"/>
    <p:sldId id="512" r:id="rId26"/>
    <p:sldId id="574" r:id="rId27"/>
    <p:sldId id="551" r:id="rId28"/>
    <p:sldId id="575" r:id="rId29"/>
    <p:sldId id="428" r:id="rId30"/>
    <p:sldId id="430" r:id="rId31"/>
    <p:sldId id="576" r:id="rId32"/>
    <p:sldId id="577" r:id="rId33"/>
    <p:sldId id="433" r:id="rId34"/>
    <p:sldId id="578" r:id="rId35"/>
    <p:sldId id="434" r:id="rId36"/>
    <p:sldId id="435" r:id="rId37"/>
    <p:sldId id="440" r:id="rId38"/>
    <p:sldId id="579" r:id="rId39"/>
    <p:sldId id="442" r:id="rId40"/>
    <p:sldId id="443" r:id="rId41"/>
    <p:sldId id="488" r:id="rId42"/>
    <p:sldId id="580" r:id="rId43"/>
    <p:sldId id="581" r:id="rId44"/>
    <p:sldId id="582" r:id="rId45"/>
    <p:sldId id="583" r:id="rId46"/>
    <p:sldId id="584" r:id="rId47"/>
    <p:sldId id="585" r:id="rId48"/>
    <p:sldId id="586" r:id="rId49"/>
    <p:sldId id="587" r:id="rId50"/>
    <p:sldId id="588" r:id="rId51"/>
    <p:sldId id="589" r:id="rId52"/>
    <p:sldId id="590" r:id="rId53"/>
    <p:sldId id="459" r:id="rId5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 de la Rey" initials="JdlR" lastIdx="23" clrIdx="0"/>
  <p:cmAuthor id="1" name="Christopher Axelson" initials="CA" lastIdx="0" clrIdx="1"/>
  <p:cmAuthor id="2" name="Franz Tomasek" initials="FT" lastIdx="8" clrIdx="2"/>
  <p:cmAuthor id="3" name="Yanga Mputa" initials="YM"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0C0C0"/>
    <a:srgbClr val="B9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2100" autoAdjust="0"/>
  </p:normalViewPr>
  <p:slideViewPr>
    <p:cSldViewPr>
      <p:cViewPr varScale="1">
        <p:scale>
          <a:sx n="40" d="100"/>
          <a:sy n="40" d="100"/>
        </p:scale>
        <p:origin x="-1296" y="-108"/>
      </p:cViewPr>
      <p:guideLst>
        <p:guide orient="horz" pos="2160"/>
        <p:guide pos="2880"/>
      </p:guideLst>
    </p:cSldViewPr>
  </p:slideViewPr>
  <p:outlineViewPr>
    <p:cViewPr>
      <p:scale>
        <a:sx n="33" d="100"/>
        <a:sy n="33" d="100"/>
      </p:scale>
      <p:origin x="0" y="9900"/>
    </p:cViewPr>
  </p:outlineViewPr>
  <p:notesTextViewPr>
    <p:cViewPr>
      <p:scale>
        <a:sx n="100" d="100"/>
        <a:sy n="100" d="100"/>
      </p:scale>
      <p:origin x="0" y="0"/>
    </p:cViewPr>
  </p:notesTextViewPr>
  <p:sorterViewPr>
    <p:cViewPr>
      <p:scale>
        <a:sx n="100" d="100"/>
        <a:sy n="100" d="100"/>
      </p:scale>
      <p:origin x="0" y="7080"/>
    </p:cViewPr>
  </p:sorterViewPr>
  <p:notesViewPr>
    <p:cSldViewPr>
      <p:cViewPr varScale="1">
        <p:scale>
          <a:sx n="38" d="100"/>
          <a:sy n="38" d="100"/>
        </p:scale>
        <p:origin x="-2410" y="-6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2946443" cy="496672"/>
          </a:xfrm>
          <a:prstGeom prst="rect">
            <a:avLst/>
          </a:prstGeom>
        </p:spPr>
        <p:txBody>
          <a:bodyPr vert="horz" lIns="91418" tIns="45708" rIns="91418" bIns="45708" rtlCol="0"/>
          <a:lstStyle>
            <a:lvl1pPr algn="l">
              <a:defRPr sz="1200"/>
            </a:lvl1pPr>
          </a:lstStyle>
          <a:p>
            <a:endParaRPr lang="en-US"/>
          </a:p>
        </p:txBody>
      </p:sp>
      <p:sp>
        <p:nvSpPr>
          <p:cNvPr id="3" name="Date Placeholder 2"/>
          <p:cNvSpPr>
            <a:spLocks noGrp="1"/>
          </p:cNvSpPr>
          <p:nvPr>
            <p:ph type="dt" sz="quarter" idx="1"/>
          </p:nvPr>
        </p:nvSpPr>
        <p:spPr>
          <a:xfrm>
            <a:off x="3849664" y="2"/>
            <a:ext cx="2946442" cy="496672"/>
          </a:xfrm>
          <a:prstGeom prst="rect">
            <a:avLst/>
          </a:prstGeom>
        </p:spPr>
        <p:txBody>
          <a:bodyPr vert="horz" lIns="91418" tIns="45708" rIns="91418" bIns="45708" rtlCol="0"/>
          <a:lstStyle>
            <a:lvl1pPr algn="r">
              <a:defRPr sz="1200"/>
            </a:lvl1pPr>
          </a:lstStyle>
          <a:p>
            <a:fld id="{62F8D81B-8247-4474-B112-21AA679FC44F}" type="datetimeFigureOut">
              <a:rPr lang="en-US" smtClean="0"/>
              <a:t>8/16/2018</a:t>
            </a:fld>
            <a:endParaRPr lang="en-US"/>
          </a:p>
        </p:txBody>
      </p:sp>
      <p:sp>
        <p:nvSpPr>
          <p:cNvPr id="4" name="Footer Placeholder 3"/>
          <p:cNvSpPr>
            <a:spLocks noGrp="1"/>
          </p:cNvSpPr>
          <p:nvPr>
            <p:ph type="ftr" sz="quarter" idx="2"/>
          </p:nvPr>
        </p:nvSpPr>
        <p:spPr>
          <a:xfrm>
            <a:off x="5" y="9428274"/>
            <a:ext cx="2946443" cy="496672"/>
          </a:xfrm>
          <a:prstGeom prst="rect">
            <a:avLst/>
          </a:prstGeom>
        </p:spPr>
        <p:txBody>
          <a:bodyPr vert="horz" lIns="91418" tIns="45708" rIns="91418"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3849664" y="9428274"/>
            <a:ext cx="2946442" cy="496672"/>
          </a:xfrm>
          <a:prstGeom prst="rect">
            <a:avLst/>
          </a:prstGeom>
        </p:spPr>
        <p:txBody>
          <a:bodyPr vert="horz" lIns="91418" tIns="45708" rIns="91418" bIns="45708" rtlCol="0" anchor="b"/>
          <a:lstStyle>
            <a:lvl1pPr algn="r">
              <a:defRPr sz="1200"/>
            </a:lvl1pPr>
          </a:lstStyle>
          <a:p>
            <a:fld id="{8A83F5C5-707E-44DB-88DD-74F965776081}" type="slidenum">
              <a:rPr lang="en-US" smtClean="0"/>
              <a:t>‹#›</a:t>
            </a:fld>
            <a:endParaRPr lang="en-US"/>
          </a:p>
        </p:txBody>
      </p:sp>
    </p:spTree>
    <p:extLst>
      <p:ext uri="{BB962C8B-B14F-4D97-AF65-F5344CB8AC3E}">
        <p14:creationId xmlns:p14="http://schemas.microsoft.com/office/powerpoint/2010/main" val="14519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4" y="4"/>
            <a:ext cx="2945862" cy="495793"/>
          </a:xfrm>
          <a:prstGeom prst="rect">
            <a:avLst/>
          </a:prstGeom>
          <a:noFill/>
          <a:ln w="9525">
            <a:noFill/>
            <a:miter lim="800000"/>
            <a:headEnd/>
            <a:tailEnd/>
          </a:ln>
        </p:spPr>
        <p:txBody>
          <a:bodyPr vert="horz" wrap="square" lIns="92419" tIns="46209" rIns="92419" bIns="46209" numCol="1" anchor="t"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a:p>
        </p:txBody>
      </p:sp>
      <p:sp>
        <p:nvSpPr>
          <p:cNvPr id="1027" name="Rectangle 3"/>
          <p:cNvSpPr>
            <a:spLocks noGrp="1" noChangeArrowheads="1"/>
          </p:cNvSpPr>
          <p:nvPr>
            <p:ph type="dt" idx="1"/>
          </p:nvPr>
        </p:nvSpPr>
        <p:spPr bwMode="auto">
          <a:xfrm>
            <a:off x="3851813" y="4"/>
            <a:ext cx="2945862" cy="495793"/>
          </a:xfrm>
          <a:prstGeom prst="rect">
            <a:avLst/>
          </a:prstGeom>
          <a:noFill/>
          <a:ln w="9525">
            <a:noFill/>
            <a:miter lim="800000"/>
            <a:headEnd/>
            <a:tailEnd/>
          </a:ln>
        </p:spPr>
        <p:txBody>
          <a:bodyPr vert="horz" wrap="square" lIns="92419" tIns="46209" rIns="92419" bIns="46209" numCol="1" anchor="t" anchorCtr="0" compatLnSpc="1">
            <a:prstTxWarp prst="textNoShape">
              <a:avLst/>
            </a:prstTxWarp>
          </a:bodyPr>
          <a:lstStyle>
            <a:lvl1pPr algn="r" eaLnBrk="0" hangingPunct="0">
              <a:defRPr sz="1200">
                <a:ea typeface="ＭＳ Ｐゴシック" pitchFamily="1" charset="-128"/>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05953" y="4714653"/>
            <a:ext cx="4985773" cy="4466756"/>
          </a:xfrm>
          <a:prstGeom prst="rect">
            <a:avLst/>
          </a:prstGeom>
          <a:noFill/>
          <a:ln w="9525">
            <a:noFill/>
            <a:miter lim="800000"/>
            <a:headEnd/>
            <a:tailEnd/>
          </a:ln>
        </p:spPr>
        <p:txBody>
          <a:bodyPr vert="horz" wrap="square" lIns="92419" tIns="46209" rIns="92419" bIns="462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4" y="9430850"/>
            <a:ext cx="2945862" cy="495793"/>
          </a:xfrm>
          <a:prstGeom prst="rect">
            <a:avLst/>
          </a:prstGeom>
          <a:noFill/>
          <a:ln w="9525">
            <a:noFill/>
            <a:miter lim="800000"/>
            <a:headEnd/>
            <a:tailEnd/>
          </a:ln>
        </p:spPr>
        <p:txBody>
          <a:bodyPr vert="horz" wrap="square" lIns="92419" tIns="46209" rIns="92419" bIns="46209" numCol="1" anchor="b"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a:p>
        </p:txBody>
      </p:sp>
      <p:sp>
        <p:nvSpPr>
          <p:cNvPr id="1031" name="Rectangle 7"/>
          <p:cNvSpPr>
            <a:spLocks noGrp="1" noChangeArrowheads="1"/>
          </p:cNvSpPr>
          <p:nvPr>
            <p:ph type="sldNum" sz="quarter" idx="5"/>
          </p:nvPr>
        </p:nvSpPr>
        <p:spPr bwMode="auto">
          <a:xfrm>
            <a:off x="3851813" y="9430850"/>
            <a:ext cx="2945862" cy="495793"/>
          </a:xfrm>
          <a:prstGeom prst="rect">
            <a:avLst/>
          </a:prstGeom>
          <a:noFill/>
          <a:ln w="9525">
            <a:noFill/>
            <a:miter lim="800000"/>
            <a:headEnd/>
            <a:tailEnd/>
          </a:ln>
        </p:spPr>
        <p:txBody>
          <a:bodyPr vert="horz" wrap="square" lIns="92419" tIns="46209" rIns="92419" bIns="46209" numCol="1" anchor="b" anchorCtr="0" compatLnSpc="1">
            <a:prstTxWarp prst="textNoShape">
              <a:avLst/>
            </a:prstTxWarp>
          </a:bodyPr>
          <a:lstStyle>
            <a:lvl1pPr algn="r" eaLnBrk="0" hangingPunct="0">
              <a:defRPr sz="1200">
                <a:ea typeface="ＭＳ Ｐゴシック" pitchFamily="1" charset="-128"/>
                <a:cs typeface="+mn-cs"/>
              </a:defRPr>
            </a:lvl1pPr>
          </a:lstStyle>
          <a:p>
            <a:pPr>
              <a:defRPr/>
            </a:pPr>
            <a:fld id="{1655A489-52CE-484A-9023-6AA48762B014}" type="slidenum">
              <a:rPr lang="en-US"/>
              <a:pPr>
                <a:defRPr/>
              </a:pPr>
              <a:t>‹#›</a:t>
            </a:fld>
            <a:endParaRPr lang="en-US"/>
          </a:p>
        </p:txBody>
      </p:sp>
    </p:spTree>
    <p:extLst>
      <p:ext uri="{BB962C8B-B14F-4D97-AF65-F5344CB8AC3E}">
        <p14:creationId xmlns:p14="http://schemas.microsoft.com/office/powerpoint/2010/main" val="2761990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BFDE887-D0C3-4B64-99E0-870E84FD962A}"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smtClean="0">
              <a:ea typeface="ＭＳ Ｐゴシック"/>
            </a:endParaRPr>
          </a:p>
        </p:txBody>
      </p:sp>
    </p:spTree>
    <p:extLst>
      <p:ext uri="{BB962C8B-B14F-4D97-AF65-F5344CB8AC3E}">
        <p14:creationId xmlns:p14="http://schemas.microsoft.com/office/powerpoint/2010/main" val="1474612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latin typeface="+mj-lt"/>
            </a:endParaRPr>
          </a:p>
        </p:txBody>
      </p:sp>
      <p:sp>
        <p:nvSpPr>
          <p:cNvPr id="4" name="Header Placeholder 3"/>
          <p:cNvSpPr>
            <a:spLocks noGrp="1"/>
          </p:cNvSpPr>
          <p:nvPr>
            <p:ph type="hdr" sz="quarter" idx="10"/>
          </p:nvPr>
        </p:nvSpPr>
        <p:spPr/>
        <p:txBody>
          <a:bodyPr/>
          <a:lstStyle/>
          <a:p>
            <a:pPr>
              <a:defRPr/>
            </a:pPr>
            <a:r>
              <a:rPr lang="en-US" smtClean="0"/>
              <a:t>Tax Policy_NEDLAC 23 July</a:t>
            </a:r>
            <a:endParaRPr lang="en-US"/>
          </a:p>
        </p:txBody>
      </p:sp>
      <p:sp>
        <p:nvSpPr>
          <p:cNvPr id="5" name="Date Placeholder 4"/>
          <p:cNvSpPr>
            <a:spLocks noGrp="1"/>
          </p:cNvSpPr>
          <p:nvPr>
            <p:ph type="dt" idx="11"/>
          </p:nvPr>
        </p:nvSpPr>
        <p:spPr/>
        <p:txBody>
          <a:bodyPr/>
          <a:lstStyle/>
          <a:p>
            <a:pPr>
              <a:defRPr/>
            </a:pPr>
            <a:fld id="{BB376332-2C88-44FE-837A-410E8BAB8486}" type="datetime1">
              <a:rPr lang="en-GB" smtClean="0"/>
              <a:pPr>
                <a:defRPr/>
              </a:pPr>
              <a:t>16/08/2018</a:t>
            </a:fld>
            <a:endParaRPr lang="en-US"/>
          </a:p>
        </p:txBody>
      </p:sp>
      <p:sp>
        <p:nvSpPr>
          <p:cNvPr id="6" name="Footer Placeholder 5"/>
          <p:cNvSpPr>
            <a:spLocks noGrp="1"/>
          </p:cNvSpPr>
          <p:nvPr>
            <p:ph type="ftr" sz="quarter" idx="12"/>
          </p:nvPr>
        </p:nvSpPr>
        <p:spPr/>
        <p:txBody>
          <a:bodyPr/>
          <a:lstStyle/>
          <a:p>
            <a:pPr>
              <a:defRPr/>
            </a:pPr>
            <a:r>
              <a:rPr lang="en-US" smtClean="0"/>
              <a:t>Economic Tax Analysis, National Treasury</a:t>
            </a:r>
            <a:endParaRPr lang="en-US"/>
          </a:p>
        </p:txBody>
      </p:sp>
      <p:sp>
        <p:nvSpPr>
          <p:cNvPr id="7" name="Slide Number Placeholder 6"/>
          <p:cNvSpPr>
            <a:spLocks noGrp="1"/>
          </p:cNvSpPr>
          <p:nvPr>
            <p:ph type="sldNum" sz="quarter" idx="13"/>
          </p:nvPr>
        </p:nvSpPr>
        <p:spPr/>
        <p:txBody>
          <a:bodyPr/>
          <a:lstStyle/>
          <a:p>
            <a:pPr>
              <a:defRPr/>
            </a:pPr>
            <a:fld id="{6B3CFC1B-0E00-4C88-84C7-CCC0463C469A}" type="slidenum">
              <a:rPr lang="en-US" smtClean="0"/>
              <a:pPr>
                <a:defRPr/>
              </a:pPr>
              <a:t>31</a:t>
            </a:fld>
            <a:endParaRPr lang="en-US"/>
          </a:p>
        </p:txBody>
      </p:sp>
    </p:spTree>
    <p:extLst>
      <p:ext uri="{BB962C8B-B14F-4D97-AF65-F5344CB8AC3E}">
        <p14:creationId xmlns:p14="http://schemas.microsoft.com/office/powerpoint/2010/main" val="1784248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pPr>
                <a:defRPr/>
              </a:pPr>
              <a:t>34</a:t>
            </a:fld>
            <a:endParaRPr lang="en-US"/>
          </a:p>
        </p:txBody>
      </p:sp>
    </p:spTree>
    <p:extLst>
      <p:ext uri="{BB962C8B-B14F-4D97-AF65-F5344CB8AC3E}">
        <p14:creationId xmlns:p14="http://schemas.microsoft.com/office/powerpoint/2010/main" val="3666928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pPr>
                <a:defRPr/>
              </a:pPr>
              <a:t>35</a:t>
            </a:fld>
            <a:endParaRPr lang="en-US"/>
          </a:p>
        </p:txBody>
      </p:sp>
    </p:spTree>
    <p:extLst>
      <p:ext uri="{BB962C8B-B14F-4D97-AF65-F5344CB8AC3E}">
        <p14:creationId xmlns:p14="http://schemas.microsoft.com/office/powerpoint/2010/main" val="366692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D71526-03E7-439B-8D4B-2204D70192BA}" type="slidenum">
              <a:rPr lang="en-ZA" smtClean="0"/>
              <a:t>10</a:t>
            </a:fld>
            <a:endParaRPr lang="en-ZA" dirty="0"/>
          </a:p>
        </p:txBody>
      </p:sp>
    </p:spTree>
    <p:extLst>
      <p:ext uri="{BB962C8B-B14F-4D97-AF65-F5344CB8AC3E}">
        <p14:creationId xmlns:p14="http://schemas.microsoft.com/office/powerpoint/2010/main" val="371777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D71526-03E7-439B-8D4B-2204D70192BA}" type="slidenum">
              <a:rPr lang="en-ZA" smtClean="0"/>
              <a:t>11</a:t>
            </a:fld>
            <a:endParaRPr lang="en-ZA" dirty="0"/>
          </a:p>
        </p:txBody>
      </p:sp>
    </p:spTree>
    <p:extLst>
      <p:ext uri="{BB962C8B-B14F-4D97-AF65-F5344CB8AC3E}">
        <p14:creationId xmlns:p14="http://schemas.microsoft.com/office/powerpoint/2010/main" val="3529289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D71526-03E7-439B-8D4B-2204D70192BA}" type="slidenum">
              <a:rPr lang="en-ZA" smtClean="0"/>
              <a:t>12</a:t>
            </a:fld>
            <a:endParaRPr lang="en-ZA" dirty="0"/>
          </a:p>
        </p:txBody>
      </p:sp>
    </p:spTree>
    <p:extLst>
      <p:ext uri="{BB962C8B-B14F-4D97-AF65-F5344CB8AC3E}">
        <p14:creationId xmlns:p14="http://schemas.microsoft.com/office/powerpoint/2010/main" val="1527993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416902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416902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416902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416902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latin typeface="+mj-lt"/>
            </a:endParaRPr>
          </a:p>
        </p:txBody>
      </p:sp>
      <p:sp>
        <p:nvSpPr>
          <p:cNvPr id="4" name="Header Placeholder 3"/>
          <p:cNvSpPr>
            <a:spLocks noGrp="1"/>
          </p:cNvSpPr>
          <p:nvPr>
            <p:ph type="hdr" sz="quarter" idx="10"/>
          </p:nvPr>
        </p:nvSpPr>
        <p:spPr/>
        <p:txBody>
          <a:bodyPr/>
          <a:lstStyle/>
          <a:p>
            <a:pPr>
              <a:defRPr/>
            </a:pPr>
            <a:r>
              <a:rPr lang="en-US" smtClean="0"/>
              <a:t>Tax Policy_NEDLAC 23 July</a:t>
            </a:r>
            <a:endParaRPr lang="en-US"/>
          </a:p>
        </p:txBody>
      </p:sp>
      <p:sp>
        <p:nvSpPr>
          <p:cNvPr id="5" name="Date Placeholder 4"/>
          <p:cNvSpPr>
            <a:spLocks noGrp="1"/>
          </p:cNvSpPr>
          <p:nvPr>
            <p:ph type="dt" idx="11"/>
          </p:nvPr>
        </p:nvSpPr>
        <p:spPr/>
        <p:txBody>
          <a:bodyPr/>
          <a:lstStyle/>
          <a:p>
            <a:pPr>
              <a:defRPr/>
            </a:pPr>
            <a:fld id="{BB376332-2C88-44FE-837A-410E8BAB8486}" type="datetime1">
              <a:rPr lang="en-GB" smtClean="0"/>
              <a:pPr>
                <a:defRPr/>
              </a:pPr>
              <a:t>16/08/2018</a:t>
            </a:fld>
            <a:endParaRPr lang="en-US"/>
          </a:p>
        </p:txBody>
      </p:sp>
      <p:sp>
        <p:nvSpPr>
          <p:cNvPr id="6" name="Footer Placeholder 5"/>
          <p:cNvSpPr>
            <a:spLocks noGrp="1"/>
          </p:cNvSpPr>
          <p:nvPr>
            <p:ph type="ftr" sz="quarter" idx="12"/>
          </p:nvPr>
        </p:nvSpPr>
        <p:spPr/>
        <p:txBody>
          <a:bodyPr/>
          <a:lstStyle/>
          <a:p>
            <a:pPr>
              <a:defRPr/>
            </a:pPr>
            <a:r>
              <a:rPr lang="en-US" smtClean="0"/>
              <a:t>Economic Tax Analysis, National Treasury</a:t>
            </a:r>
            <a:endParaRPr lang="en-US"/>
          </a:p>
        </p:txBody>
      </p:sp>
      <p:sp>
        <p:nvSpPr>
          <p:cNvPr id="7" name="Slide Number Placeholder 6"/>
          <p:cNvSpPr>
            <a:spLocks noGrp="1"/>
          </p:cNvSpPr>
          <p:nvPr>
            <p:ph type="sldNum" sz="quarter" idx="13"/>
          </p:nvPr>
        </p:nvSpPr>
        <p:spPr/>
        <p:txBody>
          <a:bodyPr/>
          <a:lstStyle/>
          <a:p>
            <a:pPr>
              <a:defRPr/>
            </a:pPr>
            <a:fld id="{6B3CFC1B-0E00-4C88-84C7-CCC0463C469A}" type="slidenum">
              <a:rPr lang="en-US" smtClean="0"/>
              <a:pPr>
                <a:defRPr/>
              </a:pPr>
              <a:t>29</a:t>
            </a:fld>
            <a:endParaRPr lang="en-US"/>
          </a:p>
        </p:txBody>
      </p:sp>
    </p:spTree>
    <p:extLst>
      <p:ext uri="{BB962C8B-B14F-4D97-AF65-F5344CB8AC3E}">
        <p14:creationId xmlns:p14="http://schemas.microsoft.com/office/powerpoint/2010/main" val="178424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09550" y="2276872"/>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CB3655A0-A986-4901-B5A0-0470E5CCE97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45B895B-3885-44DC-9AFA-6A0CA885188A}"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6DEB675-5E0C-4890-9752-65CE6F79E09D}"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5857BE-AB34-4AA1-A1E0-DEED171EB2ED}"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FD8EB8-BB8B-40F1-B841-005D807123C6}"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F2FD7A0F-CA8E-4267-9DB6-5F6CB4E964C8}"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2946153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2FD7A0F-CA8E-4267-9DB6-5F6CB4E964C8}"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3902093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D7A0F-CA8E-4267-9DB6-5F6CB4E964C8}"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2479456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2FD7A0F-CA8E-4267-9DB6-5F6CB4E964C8}"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3881864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F2FD7A0F-CA8E-4267-9DB6-5F6CB4E964C8}" type="datetimeFigureOut">
              <a:rPr lang="en-ZA" smtClean="0"/>
              <a:t>2018/08/16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1331999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2FD7A0F-CA8E-4267-9DB6-5F6CB4E964C8}" type="datetimeFigureOut">
              <a:rPr lang="en-ZA" smtClean="0"/>
              <a:t>2018/08/16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381104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RA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lvl1pPr>
              <a:defRPr sz="2000" b="1">
                <a:solidFill>
                  <a:schemeClr val="tx1"/>
                </a:solidFill>
              </a:defRPr>
            </a:lvl1pPr>
          </a:lstStyle>
          <a:p>
            <a:pPr>
              <a:defRPr/>
            </a:pPr>
            <a:endParaRPr lang="en-US" dirty="0"/>
          </a:p>
        </p:txBody>
      </p:sp>
      <p:sp>
        <p:nvSpPr>
          <p:cNvPr id="5" name="Slide Number Placeholder 4"/>
          <p:cNvSpPr>
            <a:spLocks noGrp="1"/>
          </p:cNvSpPr>
          <p:nvPr>
            <p:ph type="sldNum" sz="quarter" idx="12"/>
          </p:nvPr>
        </p:nvSpPr>
        <p:spPr/>
        <p:txBody>
          <a:bodyPr/>
          <a:lstStyle/>
          <a:p>
            <a:pPr>
              <a:defRPr/>
            </a:pPr>
            <a:fld id="{C33179F6-65E9-4A28-AD29-1AF05B746165}" type="slidenum">
              <a:rPr lang="en-US" smtClean="0"/>
              <a:pPr>
                <a:defRPr/>
              </a:pPr>
              <a:t>‹#›</a:t>
            </a:fld>
            <a:endParaRPr lang="en-US" sz="1400"/>
          </a:p>
        </p:txBody>
      </p:sp>
    </p:spTree>
    <p:extLst>
      <p:ext uri="{BB962C8B-B14F-4D97-AF65-F5344CB8AC3E}">
        <p14:creationId xmlns:p14="http://schemas.microsoft.com/office/powerpoint/2010/main" val="40195526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D7A0F-CA8E-4267-9DB6-5F6CB4E964C8}" type="datetimeFigureOut">
              <a:rPr lang="en-ZA" smtClean="0"/>
              <a:t>2018/08/16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3805439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D7A0F-CA8E-4267-9DB6-5F6CB4E964C8}"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2232929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D7A0F-CA8E-4267-9DB6-5F6CB4E964C8}"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4963341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2FD7A0F-CA8E-4267-9DB6-5F6CB4E964C8}"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2085575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2FD7A0F-CA8E-4267-9DB6-5F6CB4E964C8}"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9063924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F2FD7A0F-CA8E-4267-9DB6-5F6CB4E964C8}" type="datetimeFigureOut">
              <a:rPr lang="en-ZA" smtClean="0"/>
              <a:t>2018/08/16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E7B9D06-B51B-4F11-A69A-ACDA2DFF22D5}" type="slidenum">
              <a:rPr lang="en-ZA" smtClean="0"/>
              <a:t>‹#›</a:t>
            </a:fld>
            <a:endParaRPr lang="en-ZA"/>
          </a:p>
        </p:txBody>
      </p:sp>
    </p:spTree>
    <p:extLst>
      <p:ext uri="{BB962C8B-B14F-4D97-AF65-F5344CB8AC3E}">
        <p14:creationId xmlns:p14="http://schemas.microsoft.com/office/powerpoint/2010/main" val="163143312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3BF7EA9-1A44-4963-B8DF-4890744E816C}"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2855022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BF7EA9-1A44-4963-B8DF-4890744E816C}"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3463715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F7EA9-1A44-4963-B8DF-4890744E816C}"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26199684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3BF7EA9-1A44-4963-B8DF-4890744E816C}"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269688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33179F6-65E9-4A28-AD29-1AF05B746165}" type="slidenum">
              <a:rPr lang="en-US" smtClean="0"/>
              <a:pPr>
                <a:defRPr/>
              </a:pPr>
              <a:t>‹#›</a:t>
            </a:fld>
            <a:endParaRPr lang="en-US" sz="1400"/>
          </a:p>
        </p:txBody>
      </p:sp>
    </p:spTree>
    <p:extLst>
      <p:ext uri="{BB962C8B-B14F-4D97-AF65-F5344CB8AC3E}">
        <p14:creationId xmlns:p14="http://schemas.microsoft.com/office/powerpoint/2010/main" val="159190927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3BF7EA9-1A44-4963-B8DF-4890744E816C}" type="datetimeFigureOut">
              <a:rPr lang="en-ZA" smtClean="0"/>
              <a:t>2018/08/16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29326126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3BF7EA9-1A44-4963-B8DF-4890744E816C}" type="datetimeFigureOut">
              <a:rPr lang="en-ZA" smtClean="0"/>
              <a:t>2018/08/16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41044666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F7EA9-1A44-4963-B8DF-4890744E816C}" type="datetimeFigureOut">
              <a:rPr lang="en-ZA" smtClean="0"/>
              <a:t>2018/08/16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30523980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F7EA9-1A44-4963-B8DF-4890744E816C}"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11963492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F7EA9-1A44-4963-B8DF-4890744E816C}"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7097730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BF7EA9-1A44-4963-B8DF-4890744E816C}"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37301061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3BF7EA9-1A44-4963-B8DF-4890744E816C}"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45330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3BF7EA9-1A44-4963-B8DF-4890744E816C}" type="datetimeFigureOut">
              <a:rPr lang="en-ZA" smtClean="0"/>
              <a:t>2018/08/16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ECC9CD8-14F4-4322-997D-42417AB5E371}" type="slidenum">
              <a:rPr lang="en-ZA" smtClean="0"/>
              <a:t>‹#›</a:t>
            </a:fld>
            <a:endParaRPr lang="en-ZA"/>
          </a:p>
        </p:txBody>
      </p:sp>
    </p:spTree>
    <p:extLst>
      <p:ext uri="{BB962C8B-B14F-4D97-AF65-F5344CB8AC3E}">
        <p14:creationId xmlns:p14="http://schemas.microsoft.com/office/powerpoint/2010/main" val="424668724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ZA"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BC4DAF2-2B72-43FE-AEBA-683646F458B3}"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290467266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C4DAF2-2B72-43FE-AEBA-683646F458B3}"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7325290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07504" y="1196752"/>
            <a:ext cx="8763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112744-0DE5-4B79-9E3D-AD5ADDEE4612}"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4DAF2-2B72-43FE-AEBA-683646F458B3}"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11533229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BC4DAF2-2B72-43FE-AEBA-683646F458B3}"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28389148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BC4DAF2-2B72-43FE-AEBA-683646F458B3}" type="datetimeFigureOut">
              <a:rPr lang="en-ZA" smtClean="0"/>
              <a:t>2018/08/16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11193652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BC4DAF2-2B72-43FE-AEBA-683646F458B3}" type="datetimeFigureOut">
              <a:rPr lang="en-ZA" smtClean="0"/>
              <a:t>2018/08/16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40105098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4DAF2-2B72-43FE-AEBA-683646F458B3}" type="datetimeFigureOut">
              <a:rPr lang="en-ZA" smtClean="0"/>
              <a:t>2018/08/16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13875993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4DAF2-2B72-43FE-AEBA-683646F458B3}"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42764518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4DAF2-2B72-43FE-AEBA-683646F458B3}" type="datetimeFigureOut">
              <a:rPr lang="en-ZA" smtClean="0"/>
              <a:t>2018/08/16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35757653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C4DAF2-2B72-43FE-AEBA-683646F458B3}"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2651323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BC4DAF2-2B72-43FE-AEBA-683646F458B3}" type="datetimeFigureOut">
              <a:rPr lang="en-ZA" smtClean="0"/>
              <a:t>2018/08/16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5F6206B-C1DF-443C-B705-A05D30300A8E}" type="slidenum">
              <a:rPr lang="en-ZA" smtClean="0"/>
              <a:t>‹#›</a:t>
            </a:fld>
            <a:endParaRPr lang="en-ZA"/>
          </a:p>
        </p:txBody>
      </p:sp>
    </p:spTree>
    <p:extLst>
      <p:ext uri="{BB962C8B-B14F-4D97-AF65-F5344CB8AC3E}">
        <p14:creationId xmlns:p14="http://schemas.microsoft.com/office/powerpoint/2010/main" val="248230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9ED4C-41DF-4519-B280-DC9DD157F4D1}"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B60304-714D-4FA3-8284-79A97BAC5D0E}"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C14B76C-3717-4B2F-9698-71F65C5D2CD7}"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2F3B342-5D90-4C5B-9833-E9B97DB5611C}"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80C25A7-B989-4FE3-A345-C4E869E9D7EA}"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5"/>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6"/>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ea typeface="+mn-ea"/>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mn-ea"/>
                <a:cs typeface="+mn-cs"/>
              </a:defRPr>
            </a:lvl1pPr>
          </a:lstStyle>
          <a:p>
            <a:pPr>
              <a:defRPr/>
            </a:pPr>
            <a:endParaRPr 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bg2"/>
                </a:solidFill>
                <a:latin typeface="Arial Bold Italic" pitchFamily="1" charset="0"/>
                <a:ea typeface="+mn-ea"/>
                <a:cs typeface="+mn-cs"/>
              </a:defRPr>
            </a:lvl1pPr>
          </a:lstStyle>
          <a:p>
            <a:pPr>
              <a:defRPr/>
            </a:pPr>
            <a:fld id="{C33179F6-65E9-4A28-AD29-1AF05B746165}"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3663" r:id="rId1"/>
    <p:sldLayoutId id="2147483699" r:id="rId2"/>
    <p:sldLayoutId id="214748371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D7A0F-CA8E-4267-9DB6-5F6CB4E964C8}" type="datetimeFigureOut">
              <a:rPr lang="en-ZA" smtClean="0"/>
              <a:t>2018/08/16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B9D06-B51B-4F11-A69A-ACDA2DFF22D5}" type="slidenum">
              <a:rPr lang="en-ZA" smtClean="0"/>
              <a:t>‹#›</a:t>
            </a:fld>
            <a:endParaRPr lang="en-ZA"/>
          </a:p>
        </p:txBody>
      </p:sp>
    </p:spTree>
    <p:extLst>
      <p:ext uri="{BB962C8B-B14F-4D97-AF65-F5344CB8AC3E}">
        <p14:creationId xmlns:p14="http://schemas.microsoft.com/office/powerpoint/2010/main" val="29040051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F7EA9-1A44-4963-B8DF-4890744E816C}" type="datetimeFigureOut">
              <a:rPr lang="en-ZA" smtClean="0"/>
              <a:t>2018/08/16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ZA" dirty="0" smtClean="0"/>
              <a:t>DRAFT</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C9CD8-14F4-4322-997D-42417AB5E371}" type="slidenum">
              <a:rPr lang="en-ZA" smtClean="0"/>
              <a:t>‹#›</a:t>
            </a:fld>
            <a:endParaRPr lang="en-ZA"/>
          </a:p>
        </p:txBody>
      </p:sp>
    </p:spTree>
    <p:extLst>
      <p:ext uri="{BB962C8B-B14F-4D97-AF65-F5344CB8AC3E}">
        <p14:creationId xmlns:p14="http://schemas.microsoft.com/office/powerpoint/2010/main" val="172962737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4DAF2-2B72-43FE-AEBA-683646F458B3}" type="datetimeFigureOut">
              <a:rPr lang="en-ZA" smtClean="0"/>
              <a:t>2018/08/16</a:t>
            </a:fld>
            <a:endParaRPr lang="en-ZA"/>
          </a:p>
        </p:txBody>
      </p:sp>
      <p:sp>
        <p:nvSpPr>
          <p:cNvPr id="7" name="TextBox 6"/>
          <p:cNvSpPr txBox="1"/>
          <p:nvPr userDrawn="1"/>
        </p:nvSpPr>
        <p:spPr>
          <a:xfrm rot="19782453">
            <a:off x="1419942" y="2480721"/>
            <a:ext cx="6336704" cy="1569660"/>
          </a:xfrm>
          <a:prstGeom prst="rect">
            <a:avLst/>
          </a:prstGeom>
          <a:noFill/>
        </p:spPr>
        <p:txBody>
          <a:bodyPr wrap="square" rtlCol="0">
            <a:spAutoFit/>
          </a:bodyPr>
          <a:lstStyle/>
          <a:p>
            <a:pPr algn="ctr"/>
            <a:r>
              <a:rPr lang="en-ZA" sz="9600" dirty="0" smtClean="0">
                <a:solidFill>
                  <a:srgbClr val="C0C0C0"/>
                </a:solidFill>
              </a:rPr>
              <a:t>DRAFT</a:t>
            </a:r>
            <a:endParaRPr lang="en-ZA" sz="9600" dirty="0">
              <a:solidFill>
                <a:srgbClr val="C0C0C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6206B-C1DF-443C-B705-A05D30300A8E}" type="slidenum">
              <a:rPr lang="en-ZA" smtClean="0"/>
              <a:t>‹#›</a:t>
            </a:fld>
            <a:endParaRPr lang="en-ZA"/>
          </a:p>
        </p:txBody>
      </p:sp>
    </p:spTree>
    <p:extLst>
      <p:ext uri="{BB962C8B-B14F-4D97-AF65-F5344CB8AC3E}">
        <p14:creationId xmlns:p14="http://schemas.microsoft.com/office/powerpoint/2010/main" val="25380171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1" descr="Powerpoint Presentation3"/>
          <p:cNvPicPr>
            <a:picLocks noChangeAspect="1" noChangeArrowheads="1"/>
          </p:cNvPicPr>
          <p:nvPr/>
        </p:nvPicPr>
        <p:blipFill>
          <a:blip r:embed="rId3"/>
          <a:srcRect/>
          <a:stretch>
            <a:fillRect/>
          </a:stretch>
        </p:blipFill>
        <p:spPr bwMode="auto">
          <a:xfrm>
            <a:off x="0" y="116632"/>
            <a:ext cx="9177338" cy="6891338"/>
          </a:xfrm>
          <a:prstGeom prst="rect">
            <a:avLst/>
          </a:prstGeom>
          <a:noFill/>
          <a:ln w="9525">
            <a:noFill/>
            <a:miter lim="800000"/>
            <a:headEnd/>
            <a:tailEnd/>
          </a:ln>
        </p:spPr>
      </p:pic>
      <p:sp>
        <p:nvSpPr>
          <p:cNvPr id="14338" name="Rectangle 12"/>
          <p:cNvSpPr>
            <a:spLocks noGrp="1" noChangeArrowheads="1"/>
          </p:cNvSpPr>
          <p:nvPr>
            <p:ph type="ctrTitle"/>
          </p:nvPr>
        </p:nvSpPr>
        <p:spPr bwMode="white">
          <a:xfrm>
            <a:off x="533400" y="2420888"/>
            <a:ext cx="7940675" cy="1872208"/>
          </a:xfrm>
        </p:spPr>
        <p:txBody>
          <a:bodyPr/>
          <a:lstStyle/>
          <a:p>
            <a:pPr algn="ctr" eaLnBrk="1" hangingPunct="1"/>
            <a:r>
              <a:rPr lang="en-US" b="1" dirty="0" smtClean="0">
                <a:latin typeface="Calibri" pitchFamily="34" charset="0"/>
                <a:cs typeface="Calibri" pitchFamily="34" charset="0"/>
              </a:rPr>
              <a:t/>
            </a:r>
            <a:br>
              <a:rPr lang="en-US" b="1" dirty="0" smtClean="0">
                <a:latin typeface="Calibri" pitchFamily="34" charset="0"/>
                <a:cs typeface="Calibri" pitchFamily="34" charset="0"/>
              </a:rPr>
            </a:br>
            <a:r>
              <a:rPr lang="en-US" b="1" dirty="0" smtClean="0">
                <a:latin typeface="Calibri" pitchFamily="34" charset="0"/>
                <a:cs typeface="Calibri" pitchFamily="34" charset="0"/>
              </a:rPr>
              <a:t>2018 DRAFT  TAXATION LAWS AMENDMENT BILL &amp; 2018 DRAFT TAX ADMINISTRATION LAWS AMENDMENT BILL</a:t>
            </a:r>
          </a:p>
        </p:txBody>
      </p:sp>
      <p:sp>
        <p:nvSpPr>
          <p:cNvPr id="14339" name="Rectangle 13"/>
          <p:cNvSpPr>
            <a:spLocks noGrp="1" noChangeArrowheads="1"/>
          </p:cNvSpPr>
          <p:nvPr>
            <p:ph type="subTitle" idx="1"/>
          </p:nvPr>
        </p:nvSpPr>
        <p:spPr bwMode="white">
          <a:xfrm>
            <a:off x="930275" y="4130675"/>
            <a:ext cx="7543800" cy="341313"/>
          </a:xfrm>
        </p:spPr>
        <p:txBody>
          <a:bodyPr/>
          <a:lstStyle/>
          <a:p>
            <a:pPr algn="r" eaLnBrk="1" hangingPunct="1"/>
            <a:r>
              <a:rPr lang="en-US" sz="1600" i="1" dirty="0" smtClean="0">
                <a:solidFill>
                  <a:schemeClr val="bg1"/>
                </a:solidFill>
                <a:latin typeface="Calibri" panose="020F0502020204030204" pitchFamily="34" charset="0"/>
              </a:rPr>
              <a:t>Standing Committee on Finance </a:t>
            </a:r>
          </a:p>
        </p:txBody>
      </p:sp>
      <p:sp>
        <p:nvSpPr>
          <p:cNvPr id="14340" name="Rectangle 14"/>
          <p:cNvSpPr>
            <a:spLocks noChangeArrowheads="1"/>
          </p:cNvSpPr>
          <p:nvPr/>
        </p:nvSpPr>
        <p:spPr bwMode="white">
          <a:xfrm>
            <a:off x="777875" y="4548188"/>
            <a:ext cx="7696200" cy="304800"/>
          </a:xfrm>
          <a:prstGeom prst="rect">
            <a:avLst/>
          </a:prstGeom>
          <a:noFill/>
          <a:ln w="9525">
            <a:noFill/>
            <a:miter lim="800000"/>
            <a:headEnd/>
            <a:tailEnd/>
          </a:ln>
        </p:spPr>
        <p:txBody>
          <a:bodyPr/>
          <a:lstStyle/>
          <a:p>
            <a:pPr algn="r">
              <a:spcBef>
                <a:spcPct val="20000"/>
              </a:spcBef>
            </a:pPr>
            <a:r>
              <a:rPr lang="en-US" sz="1200" b="1" dirty="0" smtClean="0">
                <a:solidFill>
                  <a:schemeClr val="bg1"/>
                </a:solidFill>
                <a:latin typeface="Calibri" panose="020F0502020204030204" pitchFamily="34" charset="0"/>
                <a:ea typeface="Osaka"/>
                <a:cs typeface="Osaka"/>
              </a:rPr>
              <a:t>Presenters: National Treasury and SARS  | 16  August 2018</a:t>
            </a:r>
            <a:endParaRPr lang="en-US" sz="1200" dirty="0">
              <a:solidFill>
                <a:schemeClr val="bg1"/>
              </a:solidFill>
              <a:latin typeface="Calibri" panose="020F0502020204030204" pitchFamily="34" charset="0"/>
              <a:ea typeface="Osaka"/>
              <a:cs typeface="Osaka"/>
            </a:endParaRPr>
          </a:p>
        </p:txBody>
      </p:sp>
      <p:sp>
        <p:nvSpPr>
          <p:cNvPr id="2" name="TextBox 1"/>
          <p:cNvSpPr txBox="1"/>
          <p:nvPr/>
        </p:nvSpPr>
        <p:spPr>
          <a:xfrm>
            <a:off x="2483768" y="1628800"/>
            <a:ext cx="3888432" cy="769441"/>
          </a:xfrm>
          <a:prstGeom prst="rect">
            <a:avLst/>
          </a:prstGeom>
          <a:noFill/>
        </p:spPr>
        <p:txBody>
          <a:bodyPr wrap="square" rtlCol="0">
            <a:spAutoFit/>
          </a:bodyPr>
          <a:lstStyle/>
          <a:p>
            <a:pPr algn="ctr"/>
            <a:r>
              <a:rPr lang="en-ZA" sz="4400" b="1" dirty="0" smtClean="0">
                <a:solidFill>
                  <a:schemeClr val="bg1"/>
                </a:solidFill>
              </a:rPr>
              <a:t>DRAFT</a:t>
            </a:r>
            <a:endParaRPr lang="en-ZA" sz="4400" b="1" dirty="0">
              <a:solidFill>
                <a:schemeClr val="bg1"/>
              </a:solidFill>
            </a:endParaRPr>
          </a:p>
        </p:txBody>
      </p:sp>
    </p:spTree>
    <p:extLst>
      <p:ext uri="{BB962C8B-B14F-4D97-AF65-F5344CB8AC3E}">
        <p14:creationId xmlns:p14="http://schemas.microsoft.com/office/powerpoint/2010/main" val="51486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24744"/>
            <a:ext cx="8763000" cy="4968552"/>
          </a:xfrm>
        </p:spPr>
        <p:txBody>
          <a:bodyPr/>
          <a:lstStyle/>
          <a:p>
            <a:pPr marL="285750" lvl="1" algn="just">
              <a:buFont typeface="Arial" panose="020B0604020202020204" pitchFamily="34" charset="0"/>
              <a:buChar char="•"/>
            </a:pPr>
            <a:r>
              <a:rPr lang="en-ZA" sz="1800" dirty="0" smtClean="0"/>
              <a:t>Currently, the provisions of the Income Tax Act inadvertently create a taxable fringe benefit in the hands of employees in respect of any transfers of actuarial surpluses between or within retirement funds of the same employer on behalf of employees.</a:t>
            </a:r>
          </a:p>
          <a:p>
            <a:pPr marL="285750" lvl="1" algn="just">
              <a:buFont typeface="Arial" panose="020B0604020202020204" pitchFamily="34" charset="0"/>
              <a:buChar char="•"/>
            </a:pPr>
            <a:endParaRPr lang="en-ZA" sz="1800" dirty="0" smtClean="0"/>
          </a:p>
          <a:p>
            <a:pPr marL="285750" lvl="1" algn="just">
              <a:buFont typeface="Arial" panose="020B0604020202020204" pitchFamily="34" charset="0"/>
              <a:buChar char="•"/>
            </a:pPr>
            <a:r>
              <a:rPr lang="en-ZA" sz="1800" dirty="0" smtClean="0"/>
              <a:t>In principle, there should be no additional tax consequences for employees (who are members of the fund) if the transfers between or within retirement funds of the same employer refer to amounts that have already been contributed to a retirement fund. </a:t>
            </a:r>
          </a:p>
          <a:p>
            <a:pPr marL="285750" lvl="1" algn="just">
              <a:buFont typeface="Arial" panose="020B0604020202020204" pitchFamily="34" charset="0"/>
              <a:buChar char="•"/>
            </a:pPr>
            <a:endParaRPr lang="en-ZA" sz="1800" dirty="0" smtClean="0"/>
          </a:p>
          <a:p>
            <a:pPr algn="just"/>
            <a:r>
              <a:rPr lang="en-ZA" sz="1800" dirty="0" smtClean="0">
                <a:solidFill>
                  <a:srgbClr val="000000"/>
                </a:solidFill>
              </a:rPr>
              <a:t>In order to address these unintended anomalies, it is proposed that retrospective amendments with effect from 1 March 2017, be made to the Income Tax Act to allow for transfers of amounts as contemplated in section 15E(1)(b) of the Pension Funds Act, 1956, between or within retirement funds of the same employer not to create a taxable fringe benefit in the hands of the employees.</a:t>
            </a:r>
            <a:endParaRPr lang="en-GB" sz="18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10</a:t>
            </a:fld>
            <a:endParaRPr lang="en-US" sz="1400" b="0" dirty="0">
              <a:solidFill>
                <a:srgbClr val="000000"/>
              </a:solidFill>
              <a:latin typeface="Arial"/>
            </a:endParaRPr>
          </a:p>
        </p:txBody>
      </p:sp>
      <p:sp>
        <p:nvSpPr>
          <p:cNvPr id="6" name="Title 1"/>
          <p:cNvSpPr txBox="1">
            <a:spLocks/>
          </p:cNvSpPr>
          <p:nvPr/>
        </p:nvSpPr>
        <p:spPr bwMode="auto">
          <a:xfrm>
            <a:off x="179512" y="145604"/>
            <a:ext cx="8964488"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pPr algn="ctr"/>
            <a:r>
              <a:rPr lang="en-US" altLang="en-US" sz="2000" b="1" dirty="0" smtClean="0">
                <a:cs typeface="Arial" pitchFamily="34" charset="0"/>
              </a:rPr>
              <a:t>Tax treatment of transfers of actuarial surplus between retirement funds</a:t>
            </a:r>
          </a:p>
          <a:p>
            <a:pPr algn="ctr"/>
            <a:r>
              <a:rPr lang="en-US" altLang="en-US" sz="1800" b="1" dirty="0" smtClean="0">
                <a:cs typeface="Arial" pitchFamily="34" charset="0"/>
              </a:rPr>
              <a:t>(Clause 68 of </a:t>
            </a:r>
            <a:r>
              <a:rPr lang="en-US" altLang="en-US" sz="1800" b="1" dirty="0">
                <a:cs typeface="Arial" pitchFamily="34" charset="0"/>
              </a:rPr>
              <a:t>the Draft Bill: </a:t>
            </a:r>
            <a:r>
              <a:rPr lang="en-US" altLang="en-US" sz="1800" b="1" dirty="0" smtClean="0">
                <a:cs typeface="Arial" pitchFamily="34" charset="0"/>
              </a:rPr>
              <a:t>Paragraph  2(</a:t>
            </a:r>
            <a:r>
              <a:rPr lang="en-US" altLang="en-US" sz="1800" b="1" i="1" dirty="0" smtClean="0">
                <a:cs typeface="Arial" pitchFamily="34" charset="0"/>
              </a:rPr>
              <a:t>l</a:t>
            </a:r>
            <a:r>
              <a:rPr lang="en-US" altLang="en-US" sz="1800" b="1" dirty="0" smtClean="0">
                <a:cs typeface="Arial" pitchFamily="34" charset="0"/>
              </a:rPr>
              <a:t>) of the Seventh Schedule to the Act</a:t>
            </a:r>
            <a:endParaRPr lang="en-ZA" sz="1800" kern="0" dirty="0"/>
          </a:p>
        </p:txBody>
      </p:sp>
    </p:spTree>
    <p:extLst>
      <p:ext uri="{BB962C8B-B14F-4D97-AF65-F5344CB8AC3E}">
        <p14:creationId xmlns:p14="http://schemas.microsoft.com/office/powerpoint/2010/main" val="3542528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96752"/>
            <a:ext cx="8763000" cy="4824536"/>
          </a:xfrm>
        </p:spPr>
        <p:txBody>
          <a:bodyPr/>
          <a:lstStyle/>
          <a:p>
            <a:pPr marL="285750" lvl="1" algn="just">
              <a:buFont typeface="Arial" panose="020B0604020202020204" pitchFamily="34" charset="0"/>
              <a:buChar char="•"/>
            </a:pPr>
            <a:r>
              <a:rPr lang="en-ZA" sz="1800" dirty="0" smtClean="0"/>
              <a:t>The current provisions of the Income Tax Act only allow members of a retirement annuity funds to access and withdraw the full value of their post tax retirement benefits upon emigration or repatriation on expiry of their work visa, while members of a pension preservation fund or provident preservation fund are restricted from doing so.</a:t>
            </a:r>
          </a:p>
          <a:p>
            <a:pPr marL="285750" lvl="1" algn="just">
              <a:buFont typeface="Arial" panose="020B0604020202020204" pitchFamily="34" charset="0"/>
              <a:buChar char="•"/>
            </a:pPr>
            <a:r>
              <a:rPr lang="en-ZA" sz="1800" dirty="0" smtClean="0"/>
              <a:t> As a result, when members of a pension preservation fund or provident preservation fund emigrate from South Africa and such emigration is recognised by the South African Reserve Bank for the purpose of exchange control or upon repatriation on expiry of their work visas, they are not entitled to receive a lump sum payment from their pension preservation or provident preservation funds.</a:t>
            </a:r>
          </a:p>
          <a:p>
            <a:pPr marL="285750" lvl="1" algn="just">
              <a:buFont typeface="Arial" panose="020B0604020202020204" pitchFamily="34" charset="0"/>
              <a:buChar char="•"/>
            </a:pPr>
            <a:r>
              <a:rPr lang="en-ZA" sz="1800" dirty="0" smtClean="0"/>
              <a:t>In order to promote the policy of uniform approach on the tax treatment of all retirement funds, it is proposed that the tax treatment of different types of preservation fund withdrawals be aligned to allow members of pension preservation funds and provident preservation funds to access and withdraw the full value of their post tax retirement benefits upon emigration or repatriation on expiry of their work visas.</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11</a:t>
            </a:fld>
            <a:endParaRPr lang="en-US" sz="1400" b="0" dirty="0">
              <a:solidFill>
                <a:srgbClr val="000000"/>
              </a:solidFill>
              <a:latin typeface="Arial"/>
            </a:endParaRPr>
          </a:p>
        </p:txBody>
      </p:sp>
      <p:sp>
        <p:nvSpPr>
          <p:cNvPr id="6" name="Title 1"/>
          <p:cNvSpPr txBox="1">
            <a:spLocks/>
          </p:cNvSpPr>
          <p:nvPr/>
        </p:nvSpPr>
        <p:spPr bwMode="auto">
          <a:xfrm>
            <a:off x="115184" y="145604"/>
            <a:ext cx="90364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pPr algn="ctr"/>
            <a:r>
              <a:rPr lang="en-US" altLang="en-US" sz="1800" b="1" dirty="0" smtClean="0">
                <a:cs typeface="Arial" pitchFamily="34" charset="0"/>
              </a:rPr>
              <a:t>Alignment of tax treatment of withdrawals from preservation funds upon emigration or repatriation on expiry of work visa</a:t>
            </a:r>
          </a:p>
          <a:p>
            <a:pPr algn="ctr"/>
            <a:r>
              <a:rPr lang="en-US" altLang="en-US" sz="1600" b="1" dirty="0" smtClean="0">
                <a:cs typeface="Arial" pitchFamily="34" charset="0"/>
              </a:rPr>
              <a:t>(Clause1 </a:t>
            </a:r>
            <a:r>
              <a:rPr lang="en-US" altLang="en-US" sz="1600" b="1" dirty="0">
                <a:cs typeface="Arial" pitchFamily="34" charset="0"/>
              </a:rPr>
              <a:t>of the Draft Bill: </a:t>
            </a:r>
            <a:r>
              <a:rPr lang="en-US" altLang="en-US" sz="1600" b="1" dirty="0" smtClean="0">
                <a:cs typeface="Arial" pitchFamily="34" charset="0"/>
              </a:rPr>
              <a:t>Section 1 of the Act</a:t>
            </a:r>
            <a:endParaRPr lang="en-ZA" sz="1600" kern="0" dirty="0"/>
          </a:p>
        </p:txBody>
      </p:sp>
    </p:spTree>
    <p:extLst>
      <p:ext uri="{BB962C8B-B14F-4D97-AF65-F5344CB8AC3E}">
        <p14:creationId xmlns:p14="http://schemas.microsoft.com/office/powerpoint/2010/main" val="3239938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384" y="1196752"/>
            <a:ext cx="8763000" cy="4572000"/>
          </a:xfrm>
        </p:spPr>
        <p:txBody>
          <a:bodyPr/>
          <a:lstStyle/>
          <a:p>
            <a:pPr lvl="1"/>
            <a:endParaRPr lang="en-US" sz="1600" dirty="0"/>
          </a:p>
          <a:p>
            <a:pPr marL="285750" lvl="1" algn="just">
              <a:buFont typeface="Arial" panose="020B0604020202020204" pitchFamily="34" charset="0"/>
              <a:buChar char="•"/>
            </a:pPr>
            <a:r>
              <a:rPr lang="en-US" sz="1800" dirty="0" smtClean="0"/>
              <a:t>In 2017,changes were made in the Income Tax Act to allow employees (who are members of the fund)  to transfer their benefits from a pension or provident fund into a retirement annuity fund on or after reaching normal retirement age, as defined in the rules of the fund, but before an election to retire is made by such employee (member of the fund).</a:t>
            </a:r>
          </a:p>
          <a:p>
            <a:pPr marL="285750" lvl="1" algn="just">
              <a:buFont typeface="Arial" panose="020B0604020202020204" pitchFamily="34" charset="0"/>
              <a:buChar char="•"/>
            </a:pPr>
            <a:r>
              <a:rPr lang="en-US" sz="1800" dirty="0" smtClean="0"/>
              <a:t>Transfers to pension preservation and provident preservation funds were excluded as it was considered that it would be administratively burdensome.</a:t>
            </a:r>
          </a:p>
          <a:p>
            <a:pPr marL="285750" lvl="1" algn="just">
              <a:buFont typeface="Arial" panose="020B0604020202020204" pitchFamily="34" charset="0"/>
              <a:buChar char="•"/>
            </a:pPr>
            <a:r>
              <a:rPr lang="en-US" sz="1800" dirty="0" smtClean="0"/>
              <a:t>During public consultations on the 2017 Draft TLAB, industry indicated that the system changes required for the transfers to </a:t>
            </a:r>
            <a:r>
              <a:rPr lang="en-US" sz="1800" dirty="0"/>
              <a:t>pension preservation and provident preservation </a:t>
            </a:r>
            <a:r>
              <a:rPr lang="en-US" sz="1800" dirty="0" smtClean="0"/>
              <a:t>funds will not be onerous.</a:t>
            </a:r>
          </a:p>
          <a:p>
            <a:pPr marL="285750" lvl="1" algn="just">
              <a:buFont typeface="Arial" panose="020B0604020202020204" pitchFamily="34" charset="0"/>
              <a:buChar char="•"/>
            </a:pPr>
            <a:r>
              <a:rPr lang="en-US" sz="1800" dirty="0" smtClean="0"/>
              <a:t>In order to address these aspects, it is proposed that amendments be made in the Income Tax Act to allow for transfers from a pension or provident fund to a pension preservation or provident preservation fund on or after reaching normal retirement date as defined in the rules of the fund, but before an election to retire.     </a:t>
            </a:r>
          </a:p>
          <a:p>
            <a:pPr marL="0" lvl="1" indent="0" algn="just">
              <a:buNone/>
            </a:pPr>
            <a:r>
              <a:rPr lang="en-US" sz="1800" dirty="0" smtClean="0"/>
              <a:t>       </a:t>
            </a:r>
            <a:endParaRPr lang="en-ZA" sz="1600" dirty="0" smtClean="0"/>
          </a:p>
          <a:p>
            <a:pPr marL="457200" lvl="1" indent="0">
              <a:buNone/>
            </a:pPr>
            <a:endParaRPr lang="en-GB" sz="18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solidFill>
                  <a:srgbClr val="808080"/>
                </a:solidFill>
              </a:rPr>
              <a:pPr>
                <a:defRPr/>
              </a:pPr>
              <a:t>12</a:t>
            </a:fld>
            <a:endParaRPr lang="en-US" sz="1400" b="0" dirty="0">
              <a:solidFill>
                <a:srgbClr val="000000"/>
              </a:solidFill>
              <a:latin typeface="Arial"/>
            </a:endParaRPr>
          </a:p>
        </p:txBody>
      </p:sp>
      <p:sp>
        <p:nvSpPr>
          <p:cNvPr id="7" name="Title 1"/>
          <p:cNvSpPr txBox="1">
            <a:spLocks/>
          </p:cNvSpPr>
          <p:nvPr/>
        </p:nvSpPr>
        <p:spPr bwMode="auto">
          <a:xfrm>
            <a:off x="179512" y="0"/>
            <a:ext cx="8964488" cy="10527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pPr algn="ctr"/>
            <a:r>
              <a:rPr lang="en-US" altLang="en-US" sz="1800" b="1" dirty="0" smtClean="0">
                <a:cs typeface="Arial" pitchFamily="34" charset="0"/>
              </a:rPr>
              <a:t>Tax treatment of transfers to pension preservation or provident preservation funds after reaching normal retirement age but before retirement date</a:t>
            </a:r>
            <a:endParaRPr lang="en-US" altLang="en-US" sz="1800" b="1" dirty="0">
              <a:cs typeface="Arial" pitchFamily="34" charset="0"/>
            </a:endParaRPr>
          </a:p>
          <a:p>
            <a:pPr algn="ctr"/>
            <a:r>
              <a:rPr lang="en-US" altLang="en-US" sz="1600" b="1" dirty="0">
                <a:cs typeface="Arial" pitchFamily="34" charset="0"/>
              </a:rPr>
              <a:t>(Clause1 of the Draft Bill: Section 1 of the </a:t>
            </a:r>
            <a:r>
              <a:rPr lang="en-US" altLang="en-US" sz="1600" b="1" dirty="0" smtClean="0">
                <a:cs typeface="Arial" pitchFamily="34" charset="0"/>
              </a:rPr>
              <a:t>Act)</a:t>
            </a:r>
            <a:endParaRPr lang="en-ZA" sz="1600" kern="0" dirty="0"/>
          </a:p>
        </p:txBody>
      </p:sp>
    </p:spTree>
    <p:extLst>
      <p:ext uri="{BB962C8B-B14F-4D97-AF65-F5344CB8AC3E}">
        <p14:creationId xmlns:p14="http://schemas.microsoft.com/office/powerpoint/2010/main" val="2967844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13</a:t>
            </a:fld>
            <a:endParaRPr lang="en-US" sz="1400" b="0" dirty="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GENERAL BUSINESS TAXES</a:t>
            </a:r>
          </a:p>
          <a:p>
            <a:endParaRPr lang="en-ZA" sz="2000" dirty="0">
              <a:latin typeface="Calibri" panose="020F0502020204030204" pitchFamily="34" charset="0"/>
            </a:endParaRPr>
          </a:p>
          <a:p>
            <a:endParaRPr lang="en-ZA" sz="1800" dirty="0" smtClean="0">
              <a:latin typeface="Calibri" panose="020F0502020204030204" pitchFamily="34" charset="0"/>
            </a:endParaRPr>
          </a:p>
        </p:txBody>
      </p:sp>
    </p:spTree>
    <p:extLst>
      <p:ext uri="{BB962C8B-B14F-4D97-AF65-F5344CB8AC3E}">
        <p14:creationId xmlns:p14="http://schemas.microsoft.com/office/powerpoint/2010/main" val="1680914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16632"/>
            <a:ext cx="9144000" cy="1152128"/>
          </a:xfrm>
        </p:spPr>
        <p:txBody>
          <a:bodyPr>
            <a:normAutofit fontScale="90000"/>
          </a:bodyPr>
          <a:lstStyle/>
          <a:p>
            <a:pPr algn="ctr"/>
            <a:r>
              <a:rPr lang="en-ZA" sz="2000" b="1" dirty="0" smtClean="0"/>
              <a:t>Refining anti-avoidance rules dealing with share buy backs and dividend stripping</a:t>
            </a:r>
            <a:r>
              <a:rPr lang="en-ZA" sz="2200" b="1" dirty="0" smtClean="0"/>
              <a:t/>
            </a:r>
            <a:br>
              <a:rPr lang="en-ZA" sz="2200" b="1" dirty="0" smtClean="0"/>
            </a:br>
            <a:r>
              <a:rPr lang="en-US" altLang="en-US" sz="2000" b="1" dirty="0" smtClean="0">
                <a:cs typeface="Arial" pitchFamily="34" charset="0"/>
              </a:rPr>
              <a:t>(</a:t>
            </a:r>
            <a:r>
              <a:rPr lang="en-US" altLang="en-US" sz="2000" b="1" dirty="0">
                <a:cs typeface="Arial" pitchFamily="34" charset="0"/>
              </a:rPr>
              <a:t>Clauses 36 and 79 of the Draft Bill: Section 22B and Paragraph 43A of the Eighth Schedule to the Act)</a:t>
            </a:r>
            <a:r>
              <a:rPr lang="en-ZA" sz="2000" dirty="0"/>
              <a:t/>
            </a:r>
            <a:br>
              <a:rPr lang="en-ZA" sz="2000" dirty="0"/>
            </a:br>
            <a:endParaRPr lang="en-ZA" sz="2000" b="1" dirty="0">
              <a:cs typeface="Arial" pitchFamily="34" charset="0"/>
            </a:endParaRPr>
          </a:p>
        </p:txBody>
      </p:sp>
      <p:sp>
        <p:nvSpPr>
          <p:cNvPr id="6" name="Content Placeholder 5"/>
          <p:cNvSpPr>
            <a:spLocks noGrp="1"/>
          </p:cNvSpPr>
          <p:nvPr>
            <p:ph idx="1"/>
          </p:nvPr>
        </p:nvSpPr>
        <p:spPr>
          <a:xfrm>
            <a:off x="323528" y="1196752"/>
            <a:ext cx="8568952" cy="5328592"/>
          </a:xfrm>
        </p:spPr>
        <p:txBody>
          <a:bodyPr>
            <a:normAutofit/>
          </a:bodyPr>
          <a:lstStyle/>
          <a:p>
            <a:pPr algn="just"/>
            <a:r>
              <a:rPr lang="en-US" sz="1800" dirty="0"/>
              <a:t>In 2017, </a:t>
            </a:r>
            <a:r>
              <a:rPr lang="en-US" sz="1800" dirty="0" smtClean="0"/>
              <a:t>changes were </a:t>
            </a:r>
            <a:r>
              <a:rPr lang="en-US" sz="1800" dirty="0"/>
              <a:t>made in the Income Tax Act to strengthen the anti-avoidance rules dealing with share buy backs and dividend stripping</a:t>
            </a:r>
            <a:r>
              <a:rPr lang="en-US" sz="1800" dirty="0" smtClean="0"/>
              <a:t>.</a:t>
            </a:r>
          </a:p>
          <a:p>
            <a:pPr algn="just"/>
            <a:r>
              <a:rPr lang="en-US" sz="1800" dirty="0" smtClean="0"/>
              <a:t> Under </a:t>
            </a:r>
            <a:r>
              <a:rPr lang="en-US" sz="1800" dirty="0"/>
              <a:t>the new rules, exempt dividends received by a shareholder company are treated as proceeds or income in the hands of that shareholder company only when the shares in respect of which an exempt dividend is received are disposed of, if that shareholder company received extraordinary dividends within a period of 18 months prior to or as a result of that disposal.  </a:t>
            </a:r>
            <a:endParaRPr lang="en-US" sz="1800" dirty="0" smtClean="0"/>
          </a:p>
          <a:p>
            <a:pPr algn="just"/>
            <a:r>
              <a:rPr lang="en-US" sz="1800" dirty="0" smtClean="0"/>
              <a:t>As </a:t>
            </a:r>
            <a:r>
              <a:rPr lang="en-US" sz="1800" dirty="0"/>
              <a:t>part of the 2017 amendments, the following provisions were included in the </a:t>
            </a:r>
            <a:r>
              <a:rPr lang="en-US" sz="1800" dirty="0" smtClean="0"/>
              <a:t>Income Tax Act:</a:t>
            </a:r>
            <a:endParaRPr lang="en-US" sz="1600" dirty="0" smtClean="0"/>
          </a:p>
          <a:p>
            <a:pPr lvl="1" algn="just"/>
            <a:r>
              <a:rPr lang="en-US" sz="1600" dirty="0" smtClean="0"/>
              <a:t> </a:t>
            </a:r>
            <a:r>
              <a:rPr lang="en-US" sz="1800" dirty="0"/>
              <a:t>Firstly, a specific rule was included in the legislation defining what constitutes an extraordinary dividend in the case of preference shares. </a:t>
            </a:r>
            <a:endParaRPr lang="en-US" sz="1800" dirty="0" smtClean="0"/>
          </a:p>
          <a:p>
            <a:pPr lvl="1" algn="just"/>
            <a:r>
              <a:rPr lang="en-US" sz="1800" dirty="0" smtClean="0"/>
              <a:t>Secondly</a:t>
            </a:r>
            <a:r>
              <a:rPr lang="en-US" sz="1800" dirty="0"/>
              <a:t>, a provision was included in the legislation in order to ensure that these anti-avoidance rules override the corporate re-</a:t>
            </a:r>
            <a:r>
              <a:rPr lang="en-US" sz="1800" dirty="0" err="1"/>
              <a:t>organisation</a:t>
            </a:r>
            <a:r>
              <a:rPr lang="en-US" sz="1800" dirty="0"/>
              <a:t> rules. This was done to ensure that taxpayers do not use the corporate re-</a:t>
            </a:r>
            <a:r>
              <a:rPr lang="en-US" sz="1800" dirty="0" err="1"/>
              <a:t>organisation</a:t>
            </a:r>
            <a:r>
              <a:rPr lang="en-US" sz="1800" dirty="0"/>
              <a:t> rules in order to avoid these anti-avoidance rules in respect of dividends stripped out of a target company</a:t>
            </a:r>
            <a:r>
              <a:rPr lang="en-US" sz="1800" dirty="0" smtClean="0"/>
              <a:t>.</a:t>
            </a:r>
          </a:p>
          <a:p>
            <a:pPr algn="just"/>
            <a:endParaRPr lang="en-ZA" sz="1800" dirty="0" smtClean="0">
              <a:cs typeface="Calibri" pitchFamily="34" charset="0"/>
            </a:endParaRPr>
          </a:p>
        </p:txBody>
      </p:sp>
      <p:sp>
        <p:nvSpPr>
          <p:cNvPr id="4" name="Slide Number Placeholder 3"/>
          <p:cNvSpPr>
            <a:spLocks noGrp="1"/>
          </p:cNvSpPr>
          <p:nvPr>
            <p:ph type="sldNum" sz="quarter" idx="12"/>
          </p:nvPr>
        </p:nvSpPr>
        <p:spPr/>
        <p:txBody>
          <a:bodyPr/>
          <a:lstStyle/>
          <a:p>
            <a:pPr>
              <a:defRPr/>
            </a:pPr>
            <a:fld id="{F1AB8803-0BD1-412F-B027-36E02449938E}" type="slidenum">
              <a:rPr lang="en-US" smtClean="0">
                <a:solidFill>
                  <a:srgbClr val="808080"/>
                </a:solidFill>
              </a:rPr>
              <a:pPr>
                <a:defRPr/>
              </a:pPr>
              <a:t>14</a:t>
            </a:fld>
            <a:endParaRPr lang="en-US" sz="1400" b="0" dirty="0">
              <a:solidFill>
                <a:srgbClr val="000000"/>
              </a:solidFill>
              <a:latin typeface="Arial"/>
            </a:endParaRPr>
          </a:p>
        </p:txBody>
      </p:sp>
    </p:spTree>
    <p:extLst>
      <p:ext uri="{BB962C8B-B14F-4D97-AF65-F5344CB8AC3E}">
        <p14:creationId xmlns:p14="http://schemas.microsoft.com/office/powerpoint/2010/main" val="1207778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216024"/>
            <a:ext cx="8964488" cy="1268760"/>
          </a:xfrm>
        </p:spPr>
        <p:txBody>
          <a:bodyPr>
            <a:normAutofit fontScale="90000"/>
          </a:bodyPr>
          <a:lstStyle/>
          <a:p>
            <a:pPr algn="ctr"/>
            <a:r>
              <a:rPr lang="en-ZA" sz="2000" b="1" dirty="0" smtClean="0"/>
              <a:t>Refining anti-avoidance rules dealing with share buy backs and dividend stripping</a:t>
            </a:r>
            <a:br>
              <a:rPr lang="en-ZA" sz="2000" b="1" dirty="0" smtClean="0"/>
            </a:br>
            <a:r>
              <a:rPr lang="en-US" altLang="en-US" sz="2000" b="1" dirty="0">
                <a:cs typeface="Arial" pitchFamily="34" charset="0"/>
              </a:rPr>
              <a:t>(</a:t>
            </a:r>
            <a:r>
              <a:rPr lang="en-US" altLang="en-US" sz="2000" b="1" dirty="0" smtClean="0">
                <a:cs typeface="Arial" pitchFamily="34" charset="0"/>
              </a:rPr>
              <a:t>Clauses 36 and 79 </a:t>
            </a:r>
            <a:r>
              <a:rPr lang="en-US" altLang="en-US" sz="2000" b="1" dirty="0">
                <a:cs typeface="Arial" pitchFamily="34" charset="0"/>
              </a:rPr>
              <a:t>of the Draft Bill: </a:t>
            </a:r>
            <a:r>
              <a:rPr lang="en-US" altLang="en-US" sz="2000" b="1" dirty="0" smtClean="0">
                <a:cs typeface="Arial" pitchFamily="34" charset="0"/>
              </a:rPr>
              <a:t>Section 22B and Paragraph 43A of the Eighth Schedule to the Act)</a:t>
            </a:r>
            <a:r>
              <a:rPr lang="en-ZA" sz="2000" dirty="0"/>
              <a:t/>
            </a:r>
            <a:br>
              <a:rPr lang="en-ZA" sz="2000" dirty="0"/>
            </a:br>
            <a:r>
              <a:rPr lang="en-ZA" sz="2000" dirty="0" smtClean="0"/>
              <a:t/>
            </a:r>
            <a:br>
              <a:rPr lang="en-ZA" sz="2000" dirty="0" smtClean="0"/>
            </a:br>
            <a:endParaRPr lang="en-ZA" sz="2000" b="1" dirty="0">
              <a:cs typeface="Arial" pitchFamily="34" charset="0"/>
            </a:endParaRPr>
          </a:p>
        </p:txBody>
      </p:sp>
      <p:sp>
        <p:nvSpPr>
          <p:cNvPr id="6" name="Content Placeholder 5"/>
          <p:cNvSpPr>
            <a:spLocks noGrp="1"/>
          </p:cNvSpPr>
          <p:nvPr>
            <p:ph idx="1"/>
          </p:nvPr>
        </p:nvSpPr>
        <p:spPr>
          <a:xfrm>
            <a:off x="323528" y="1196752"/>
            <a:ext cx="8568952" cy="5328592"/>
          </a:xfrm>
        </p:spPr>
        <p:txBody>
          <a:bodyPr>
            <a:noAutofit/>
          </a:bodyPr>
          <a:lstStyle/>
          <a:p>
            <a:pPr algn="just"/>
            <a:r>
              <a:rPr lang="en-US" sz="1600" dirty="0" smtClean="0"/>
              <a:t>It </a:t>
            </a:r>
            <a:r>
              <a:rPr lang="en-US" sz="1600" dirty="0"/>
              <a:t>has come to Government’s attention that the above-mentioned changes may affect some legitimate transactions and arrangements</a:t>
            </a:r>
            <a:r>
              <a:rPr lang="en-US" sz="1600" dirty="0" smtClean="0"/>
              <a:t>.  </a:t>
            </a:r>
            <a:r>
              <a:rPr lang="en-US" sz="1600" dirty="0"/>
              <a:t>In order to address these concerns, the following amendments are proposed in the Income Tax Act</a:t>
            </a:r>
            <a:r>
              <a:rPr lang="en-US" sz="1600" dirty="0" smtClean="0"/>
              <a:t>:</a:t>
            </a:r>
          </a:p>
          <a:p>
            <a:pPr marL="457200" lvl="1" indent="0" algn="just">
              <a:buNone/>
            </a:pPr>
            <a:r>
              <a:rPr lang="en-US" sz="1600" b="1" i="1" dirty="0" smtClean="0"/>
              <a:t>Preference Shares </a:t>
            </a:r>
          </a:p>
          <a:p>
            <a:pPr lvl="1" algn="just"/>
            <a:r>
              <a:rPr lang="en-US" sz="1600" dirty="0" smtClean="0"/>
              <a:t>It is proposed that a new definition of “preference shares” be introduced </a:t>
            </a:r>
            <a:r>
              <a:rPr lang="en-US" sz="1600" dirty="0"/>
              <a:t>in the Income Tax Act for purposes of the anti-dividend stripping </a:t>
            </a:r>
            <a:r>
              <a:rPr lang="en-US" sz="1600" dirty="0" smtClean="0"/>
              <a:t>rules.</a:t>
            </a:r>
          </a:p>
          <a:p>
            <a:pPr lvl="1" algn="just"/>
            <a:r>
              <a:rPr lang="en-US" sz="1600" dirty="0"/>
              <a:t>In addition, a clarification has been inserted in the </a:t>
            </a:r>
            <a:r>
              <a:rPr lang="en-US" sz="1600" dirty="0" smtClean="0"/>
              <a:t>anti-dividend stripping rules </a:t>
            </a:r>
            <a:r>
              <a:rPr lang="en-US" sz="1600" dirty="0"/>
              <a:t>to clarify </a:t>
            </a:r>
            <a:r>
              <a:rPr lang="en-US" sz="1600" dirty="0" smtClean="0"/>
              <a:t>the meaning of extraordinary dividend in respect of a preference share. </a:t>
            </a:r>
          </a:p>
          <a:p>
            <a:pPr marL="457200" lvl="1" indent="0" algn="just">
              <a:buNone/>
            </a:pPr>
            <a:r>
              <a:rPr lang="en-US" sz="1600" b="1" i="1" dirty="0" smtClean="0"/>
              <a:t>Interaction between anti-dividend stripping rules and corporate re-</a:t>
            </a:r>
            <a:r>
              <a:rPr lang="en-US" sz="1600" b="1" i="1" dirty="0" err="1" smtClean="0"/>
              <a:t>organisation</a:t>
            </a:r>
            <a:r>
              <a:rPr lang="en-US" sz="1600" b="1" i="1" dirty="0" smtClean="0"/>
              <a:t> rules</a:t>
            </a:r>
          </a:p>
          <a:p>
            <a:pPr lvl="1" algn="just"/>
            <a:r>
              <a:rPr lang="en-US" sz="1600" dirty="0" smtClean="0"/>
              <a:t>It </a:t>
            </a:r>
            <a:r>
              <a:rPr lang="en-US" sz="1600" dirty="0"/>
              <a:t>is proposed that the </a:t>
            </a:r>
            <a:r>
              <a:rPr lang="en-US" sz="1600" dirty="0" smtClean="0"/>
              <a:t>anti-dividend </a:t>
            </a:r>
            <a:r>
              <a:rPr lang="en-US" sz="1600" dirty="0"/>
              <a:t>stripping rules should override corporate re-</a:t>
            </a:r>
            <a:r>
              <a:rPr lang="en-US" sz="1600" dirty="0" err="1"/>
              <a:t>organisation</a:t>
            </a:r>
            <a:r>
              <a:rPr lang="en-US" sz="1600" dirty="0"/>
              <a:t> rules only in cases where the corporate re-</a:t>
            </a:r>
            <a:r>
              <a:rPr lang="en-US" sz="1600" dirty="0" err="1"/>
              <a:t>organisation</a:t>
            </a:r>
            <a:r>
              <a:rPr lang="en-US" sz="1600" dirty="0"/>
              <a:t> rules are abused by taxpayers.  </a:t>
            </a:r>
            <a:endParaRPr lang="en-US" sz="1600" dirty="0" smtClean="0"/>
          </a:p>
          <a:p>
            <a:pPr lvl="1" algn="just"/>
            <a:r>
              <a:rPr lang="en-US" sz="1600" dirty="0" smtClean="0"/>
              <a:t>The dividend </a:t>
            </a:r>
            <a:r>
              <a:rPr lang="en-US" sz="1600" dirty="0"/>
              <a:t>stripping rules will in terms of this proposal </a:t>
            </a:r>
            <a:r>
              <a:rPr lang="en-US" sz="1600" dirty="0" smtClean="0"/>
              <a:t>apply only when </a:t>
            </a:r>
            <a:r>
              <a:rPr lang="en-US" sz="1600" dirty="0"/>
              <a:t>a company disposes of shares within 18 months after acquiring </a:t>
            </a:r>
            <a:r>
              <a:rPr lang="en-US" sz="1600" dirty="0" smtClean="0"/>
              <a:t>those shares in </a:t>
            </a:r>
            <a:r>
              <a:rPr lang="en-US" sz="1600" dirty="0"/>
              <a:t>terms of a </a:t>
            </a:r>
            <a:r>
              <a:rPr lang="en-US" sz="1600" dirty="0" err="1"/>
              <a:t>reorganisation</a:t>
            </a:r>
            <a:r>
              <a:rPr lang="en-US" sz="1600" dirty="0"/>
              <a:t> transaction. Dividends received in respect of those shares within the period of 18 months prior to that </a:t>
            </a:r>
            <a:r>
              <a:rPr lang="en-US" sz="1600" dirty="0" err="1"/>
              <a:t>reorganisation</a:t>
            </a:r>
            <a:r>
              <a:rPr lang="en-US" sz="1600" dirty="0"/>
              <a:t> transaction by persons that are connected parties in relation to that company will in terms of a claw-back provision be subject to the dividend-stripping rules.</a:t>
            </a:r>
            <a:endParaRPr lang="en-ZA" sz="1600" dirty="0"/>
          </a:p>
          <a:p>
            <a:r>
              <a:rPr lang="en-US" sz="1600" dirty="0"/>
              <a:t> </a:t>
            </a:r>
            <a:endParaRPr lang="en-ZA" sz="1600" dirty="0"/>
          </a:p>
        </p:txBody>
      </p:sp>
      <p:sp>
        <p:nvSpPr>
          <p:cNvPr id="4" name="Slide Number Placeholder 3"/>
          <p:cNvSpPr>
            <a:spLocks noGrp="1"/>
          </p:cNvSpPr>
          <p:nvPr>
            <p:ph type="sldNum" sz="quarter" idx="12"/>
          </p:nvPr>
        </p:nvSpPr>
        <p:spPr/>
        <p:txBody>
          <a:bodyPr/>
          <a:lstStyle/>
          <a:p>
            <a:pPr>
              <a:defRPr/>
            </a:pPr>
            <a:fld id="{F1AB8803-0BD1-412F-B027-36E02449938E}" type="slidenum">
              <a:rPr lang="en-US" smtClean="0">
                <a:solidFill>
                  <a:srgbClr val="808080"/>
                </a:solidFill>
              </a:rPr>
              <a:pPr>
                <a:defRPr/>
              </a:pPr>
              <a:t>15</a:t>
            </a:fld>
            <a:endParaRPr lang="en-US" sz="1400" b="0" dirty="0">
              <a:solidFill>
                <a:srgbClr val="000000"/>
              </a:solidFill>
              <a:latin typeface="Arial"/>
            </a:endParaRPr>
          </a:p>
        </p:txBody>
      </p:sp>
    </p:spTree>
    <p:extLst>
      <p:ext uri="{BB962C8B-B14F-4D97-AF65-F5344CB8AC3E}">
        <p14:creationId xmlns:p14="http://schemas.microsoft.com/office/powerpoint/2010/main" val="3583923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152400"/>
            <a:ext cx="8964488" cy="838200"/>
          </a:xfrm>
        </p:spPr>
        <p:txBody>
          <a:bodyPr>
            <a:normAutofit fontScale="90000"/>
          </a:bodyPr>
          <a:lstStyle/>
          <a:p>
            <a:pPr algn="ctr"/>
            <a:r>
              <a:rPr lang="en-ZA" sz="2000" b="1" dirty="0" smtClean="0"/>
              <a:t>Consequential amendments resulting from the application of debt relief rules </a:t>
            </a:r>
            <a:r>
              <a:rPr lang="en-ZA" sz="2200" b="1" dirty="0" smtClean="0"/>
              <a:t/>
            </a:r>
            <a:br>
              <a:rPr lang="en-ZA" sz="2200" b="1" dirty="0" smtClean="0"/>
            </a:br>
            <a:r>
              <a:rPr lang="en-ZA" sz="1800" b="1" dirty="0" smtClean="0">
                <a:cs typeface="Arial" pitchFamily="34" charset="0"/>
              </a:rPr>
              <a:t>(Clauses 34 and 76 of the Draft Bill: Section 19 and paragraph 12A of the Eighth Schedule to the Act)</a:t>
            </a:r>
            <a:endParaRPr lang="en-ZA" sz="1800" b="1" dirty="0">
              <a:cs typeface="Arial" pitchFamily="34" charset="0"/>
            </a:endParaRPr>
          </a:p>
        </p:txBody>
      </p:sp>
      <p:sp>
        <p:nvSpPr>
          <p:cNvPr id="6" name="Content Placeholder 5"/>
          <p:cNvSpPr>
            <a:spLocks noGrp="1"/>
          </p:cNvSpPr>
          <p:nvPr>
            <p:ph idx="1"/>
          </p:nvPr>
        </p:nvSpPr>
        <p:spPr>
          <a:xfrm>
            <a:off x="0" y="1196752"/>
            <a:ext cx="9036496" cy="5328592"/>
          </a:xfrm>
        </p:spPr>
        <p:txBody>
          <a:bodyPr>
            <a:normAutofit/>
          </a:bodyPr>
          <a:lstStyle/>
          <a:p>
            <a:r>
              <a:rPr lang="en-US" sz="1800" dirty="0" smtClean="0"/>
              <a:t>The </a:t>
            </a:r>
            <a:r>
              <a:rPr lang="en-US" sz="1800" dirty="0"/>
              <a:t>Income Tax Act contains debt relief rules that give rise to tax implications for the debtor when a debt that is owed is waived, cancelled, reduced or discharged for less than the face value of the debt</a:t>
            </a:r>
            <a:r>
              <a:rPr lang="en-US" sz="1800" dirty="0" smtClean="0"/>
              <a:t>.</a:t>
            </a:r>
          </a:p>
          <a:p>
            <a:r>
              <a:rPr lang="en-US" sz="1800" dirty="0" smtClean="0"/>
              <a:t>In </a:t>
            </a:r>
            <a:r>
              <a:rPr lang="en-US" sz="1800" dirty="0"/>
              <a:t>2017, </a:t>
            </a:r>
            <a:r>
              <a:rPr lang="en-US" sz="1800" dirty="0" smtClean="0"/>
              <a:t>changes </a:t>
            </a:r>
            <a:r>
              <a:rPr lang="en-US" sz="1800" dirty="0"/>
              <a:t>were made in the debt relief rules including the introduction of definitive rules dealing with the tax treatment of conversions of debt into equity. The 2017 changes resulted in the following unintended anomalies</a:t>
            </a:r>
            <a:r>
              <a:rPr lang="en-US" sz="1800" dirty="0" smtClean="0"/>
              <a:t>:</a:t>
            </a:r>
          </a:p>
          <a:p>
            <a:pPr lvl="1"/>
            <a:r>
              <a:rPr lang="en-US" sz="1800" dirty="0" smtClean="0"/>
              <a:t>Triggering </a:t>
            </a:r>
            <a:r>
              <a:rPr lang="en-US" sz="1800" dirty="0"/>
              <a:t>the debt relief rules when a debtor and creditor change the terms or conditions of a debt or substitute the debt with another debt</a:t>
            </a:r>
            <a:r>
              <a:rPr lang="en-US" sz="1800" dirty="0" smtClean="0"/>
              <a:t>;</a:t>
            </a:r>
          </a:p>
          <a:p>
            <a:pPr lvl="1"/>
            <a:r>
              <a:rPr lang="en-US" sz="1800" dirty="0" smtClean="0"/>
              <a:t>Inclusion </a:t>
            </a:r>
            <a:r>
              <a:rPr lang="en-US" sz="1800" dirty="0"/>
              <a:t>of a substitution of an obligation in respect of a debt adversely affects arrangements that do not always result in any loss to the </a:t>
            </a:r>
            <a:r>
              <a:rPr lang="en-US" sz="1800" dirty="0" err="1"/>
              <a:t>fiscus</a:t>
            </a:r>
            <a:r>
              <a:rPr lang="en-US" sz="1800" dirty="0"/>
              <a:t> and those arrangements include instances where a bridge loan (i.e. a temporary loan raised while waiting for the </a:t>
            </a:r>
            <a:r>
              <a:rPr lang="en-US" sz="1800" dirty="0" err="1"/>
              <a:t>finalisation</a:t>
            </a:r>
            <a:r>
              <a:rPr lang="en-US" sz="1800" dirty="0"/>
              <a:t> of permanent funding) is replaced by permanent funding; </a:t>
            </a:r>
            <a:r>
              <a:rPr lang="en-US" sz="1800" dirty="0" smtClean="0"/>
              <a:t>and</a:t>
            </a:r>
          </a:p>
          <a:p>
            <a:pPr lvl="1"/>
            <a:r>
              <a:rPr lang="en-US" sz="1800" dirty="0" smtClean="0"/>
              <a:t>Triggering </a:t>
            </a:r>
            <a:r>
              <a:rPr lang="en-US" sz="1800" dirty="0"/>
              <a:t>adverse tax consequences in cases where a non-interest bearing debt is converted into equity for less than face value as that non-interest bearing debt was in any case similar to equity prior to the debt conversion into equity. </a:t>
            </a:r>
            <a:endParaRPr lang="en-ZA" sz="1800" dirty="0"/>
          </a:p>
          <a:p>
            <a:pPr marL="457200" lvl="1" indent="0" algn="just">
              <a:buNone/>
            </a:pPr>
            <a:endParaRPr lang="en-US" sz="1500" dirty="0" smtClean="0">
              <a:latin typeface="Calibri" pitchFamily="34" charset="0"/>
              <a:cs typeface="Calibri" pitchFamily="34" charset="0"/>
            </a:endParaRPr>
          </a:p>
          <a:p>
            <a:pPr marL="457200" lvl="1" indent="0" algn="just">
              <a:buNone/>
            </a:pPr>
            <a:endParaRPr lang="en-US" sz="1500" dirty="0" smtClean="0">
              <a:latin typeface="Calibri" panose="020F0502020204030204" pitchFamily="34" charset="0"/>
            </a:endParaRPr>
          </a:p>
          <a:p>
            <a:pPr lvl="1"/>
            <a:endParaRPr lang="en-US" sz="1500" dirty="0" smtClean="0">
              <a:latin typeface="Calibri" panose="020F0502020204030204" pitchFamily="34" charset="0"/>
            </a:endParaRPr>
          </a:p>
          <a:p>
            <a:endParaRPr lang="en-US" sz="18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F1AB8803-0BD1-412F-B027-36E02449938E}" type="slidenum">
              <a:rPr lang="en-US" smtClean="0">
                <a:solidFill>
                  <a:srgbClr val="808080"/>
                </a:solidFill>
              </a:rPr>
              <a:pPr>
                <a:defRPr/>
              </a:pPr>
              <a:t>16</a:t>
            </a:fld>
            <a:endParaRPr lang="en-US" sz="1400" b="0" dirty="0">
              <a:solidFill>
                <a:srgbClr val="000000"/>
              </a:solidFill>
              <a:latin typeface="Arial"/>
            </a:endParaRPr>
          </a:p>
        </p:txBody>
      </p:sp>
    </p:spTree>
    <p:extLst>
      <p:ext uri="{BB962C8B-B14F-4D97-AF65-F5344CB8AC3E}">
        <p14:creationId xmlns:p14="http://schemas.microsoft.com/office/powerpoint/2010/main" val="136645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152400"/>
            <a:ext cx="8964488" cy="838200"/>
          </a:xfrm>
        </p:spPr>
        <p:txBody>
          <a:bodyPr>
            <a:normAutofit fontScale="90000"/>
          </a:bodyPr>
          <a:lstStyle/>
          <a:p>
            <a:pPr algn="ctr"/>
            <a:r>
              <a:rPr lang="en-ZA" sz="2000" b="1" dirty="0" smtClean="0"/>
              <a:t>Consequential amendments resulting from the application of debt relief rules </a:t>
            </a:r>
            <a:r>
              <a:rPr lang="en-ZA" sz="2200" b="1" dirty="0" smtClean="0"/>
              <a:t/>
            </a:r>
            <a:br>
              <a:rPr lang="en-ZA" sz="2200" b="1" dirty="0" smtClean="0"/>
            </a:br>
            <a:r>
              <a:rPr lang="en-ZA" sz="1800" b="1" dirty="0" smtClean="0">
                <a:cs typeface="Arial" pitchFamily="34" charset="0"/>
              </a:rPr>
              <a:t>(Clauses 48 and 76 of the Draft Bill: Section 19 and paragraph 12A of the Eighth Schedule to the Act)</a:t>
            </a:r>
            <a:endParaRPr lang="en-ZA" sz="1800" b="1" dirty="0">
              <a:cs typeface="Arial" pitchFamily="34" charset="0"/>
            </a:endParaRPr>
          </a:p>
        </p:txBody>
      </p:sp>
      <p:sp>
        <p:nvSpPr>
          <p:cNvPr id="6" name="Content Placeholder 5"/>
          <p:cNvSpPr>
            <a:spLocks noGrp="1"/>
          </p:cNvSpPr>
          <p:nvPr>
            <p:ph idx="1"/>
          </p:nvPr>
        </p:nvSpPr>
        <p:spPr>
          <a:xfrm>
            <a:off x="0" y="1196752"/>
            <a:ext cx="9036496" cy="5328592"/>
          </a:xfrm>
        </p:spPr>
        <p:txBody>
          <a:bodyPr>
            <a:normAutofit fontScale="85000" lnSpcReduction="10000"/>
          </a:bodyPr>
          <a:lstStyle/>
          <a:p>
            <a:pPr algn="just"/>
            <a:r>
              <a:rPr lang="en-US" sz="1900" dirty="0" smtClean="0"/>
              <a:t>In </a:t>
            </a:r>
            <a:r>
              <a:rPr lang="en-US" sz="1900" dirty="0"/>
              <a:t>order to address the above-mentioned concerns raised by taxpayers, the following amendments are proposed in the Income Tax Act: </a:t>
            </a:r>
            <a:endParaRPr lang="en-ZA" sz="1900" dirty="0"/>
          </a:p>
          <a:p>
            <a:pPr lvl="1" algn="just"/>
            <a:r>
              <a:rPr lang="en-US" sz="1900" dirty="0" smtClean="0"/>
              <a:t>Debt </a:t>
            </a:r>
            <a:r>
              <a:rPr lang="en-US" sz="1900" dirty="0"/>
              <a:t>relief rules should only apply upon </a:t>
            </a:r>
            <a:r>
              <a:rPr lang="en-US" sz="1900" dirty="0" err="1"/>
              <a:t>realisation</a:t>
            </a:r>
            <a:r>
              <a:rPr lang="en-US" sz="1900" dirty="0"/>
              <a:t>, for example when the debt is extinguished;  </a:t>
            </a:r>
            <a:endParaRPr lang="en-ZA" sz="1900" dirty="0"/>
          </a:p>
          <a:p>
            <a:pPr lvl="1" algn="just"/>
            <a:r>
              <a:rPr lang="en-US" sz="1900" dirty="0"/>
              <a:t>Changes to the terms and conditions of a debt or substitutions of a debt should not trigger the application of debt relief rules;</a:t>
            </a:r>
            <a:endParaRPr lang="en-ZA" sz="1900" dirty="0"/>
          </a:p>
          <a:p>
            <a:pPr lvl="1" algn="just"/>
            <a:r>
              <a:rPr lang="en-US" sz="1900" dirty="0"/>
              <a:t>Debt relief rules should only apply when an interest bearing debt is converted into equity for less than face value, and should not apply to non-interest bearing debt; </a:t>
            </a:r>
            <a:endParaRPr lang="en-ZA" sz="1900" dirty="0"/>
          </a:p>
          <a:p>
            <a:pPr lvl="1" algn="just"/>
            <a:r>
              <a:rPr lang="en-US" sz="1900" dirty="0"/>
              <a:t>The 2018 proposed changes should apply retrospectively from 1 January 2018 (which is the date on which the 2017 changes came into effect), in order to ensure that the unintended consequences of the 2017 amendments do not negatively affect taxpayers.</a:t>
            </a:r>
            <a:endParaRPr lang="en-ZA" sz="1900" dirty="0"/>
          </a:p>
          <a:p>
            <a:pPr lvl="0" algn="just"/>
            <a:r>
              <a:rPr lang="en-US" sz="1900" dirty="0" smtClean="0"/>
              <a:t>In addition, further </a:t>
            </a:r>
            <a:r>
              <a:rPr lang="en-US" sz="1900" dirty="0"/>
              <a:t>amendments are proposed in the Income Tax Act to close the donations tax and capital gains tax loopholes on the application of debt relief rules that have been identified during public consultation with taxpayers</a:t>
            </a:r>
            <a:r>
              <a:rPr lang="en-US" sz="1900" dirty="0" smtClean="0"/>
              <a:t>. </a:t>
            </a:r>
          </a:p>
          <a:p>
            <a:pPr lvl="0" algn="just"/>
            <a:r>
              <a:rPr lang="en-US" sz="1900" dirty="0" smtClean="0"/>
              <a:t>In </a:t>
            </a:r>
            <a:r>
              <a:rPr lang="en-US" sz="1900" dirty="0"/>
              <a:t>order to address the donations tax loophole, it is proposed that the donations tax exclusion under the debt relief rules should only be available in instances where donations tax was payable in respect of a donation arising from a debt relief arrangement. </a:t>
            </a:r>
            <a:endParaRPr lang="en-US" sz="1900" dirty="0" smtClean="0"/>
          </a:p>
          <a:p>
            <a:pPr lvl="0" algn="just"/>
            <a:r>
              <a:rPr lang="en-US" sz="1900" dirty="0" smtClean="0"/>
              <a:t>In </a:t>
            </a:r>
            <a:r>
              <a:rPr lang="en-US" sz="1900" dirty="0"/>
              <a:t>addition, in order to address the capital gains tax loophole, it is proposed that debt relief rules should be triggered in respect of a debt that is used to fund a capital or allowance asset and the debtor sells the capital or allowance asset. </a:t>
            </a:r>
            <a:endParaRPr lang="en-US" sz="1900" dirty="0" smtClean="0"/>
          </a:p>
          <a:p>
            <a:pPr lvl="0" algn="just"/>
            <a:r>
              <a:rPr lang="en-US" sz="1900" dirty="0" smtClean="0"/>
              <a:t>It </a:t>
            </a:r>
            <a:r>
              <a:rPr lang="en-US" sz="1900" dirty="0"/>
              <a:t>is proposed that these anti-avoidance measures should not apply </a:t>
            </a:r>
            <a:r>
              <a:rPr lang="en-US" sz="1900" dirty="0" smtClean="0"/>
              <a:t>retrospectively.</a:t>
            </a:r>
            <a:endParaRPr lang="en-US" sz="18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F1AB8803-0BD1-412F-B027-36E02449938E}" type="slidenum">
              <a:rPr lang="en-US" smtClean="0">
                <a:solidFill>
                  <a:srgbClr val="808080"/>
                </a:solidFill>
              </a:rPr>
              <a:pPr>
                <a:defRPr/>
              </a:pPr>
              <a:t>17</a:t>
            </a:fld>
            <a:endParaRPr lang="en-US" sz="1400" b="0" dirty="0">
              <a:solidFill>
                <a:srgbClr val="000000"/>
              </a:solidFill>
              <a:latin typeface="Arial"/>
            </a:endParaRPr>
          </a:p>
        </p:txBody>
      </p:sp>
    </p:spTree>
    <p:extLst>
      <p:ext uri="{BB962C8B-B14F-4D97-AF65-F5344CB8AC3E}">
        <p14:creationId xmlns:p14="http://schemas.microsoft.com/office/powerpoint/2010/main" val="3355409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910208"/>
          </a:xfrm>
        </p:spPr>
        <p:txBody>
          <a:bodyPr/>
          <a:lstStyle/>
          <a:p>
            <a:pPr algn="ctr"/>
            <a:r>
              <a:rPr lang="en-US" sz="1800" b="1" dirty="0" smtClean="0"/>
              <a:t>Tax implications of fruitless and wasteful expenditure in respect of public entities</a:t>
            </a:r>
            <a:br>
              <a:rPr lang="en-US" sz="1800" b="1" dirty="0" smtClean="0"/>
            </a:br>
            <a:r>
              <a:rPr lang="en-US" sz="1600" b="1" dirty="0" smtClean="0"/>
              <a:t>(Clauses 21 and 37 of the Draft Bill: Sections 10 and 23(o) of the </a:t>
            </a:r>
            <a:r>
              <a:rPr lang="en-US" sz="1600" b="1" dirty="0" err="1" smtClean="0"/>
              <a:t>the</a:t>
            </a:r>
            <a:r>
              <a:rPr lang="en-US" sz="1600" b="1" dirty="0" smtClean="0"/>
              <a:t> Act )</a:t>
            </a:r>
            <a:endParaRPr lang="en-ZA" sz="1600" dirty="0"/>
          </a:p>
        </p:txBody>
      </p:sp>
      <p:sp>
        <p:nvSpPr>
          <p:cNvPr id="3" name="Content Placeholder 2"/>
          <p:cNvSpPr>
            <a:spLocks noGrp="1"/>
          </p:cNvSpPr>
          <p:nvPr>
            <p:ph idx="1"/>
          </p:nvPr>
        </p:nvSpPr>
        <p:spPr>
          <a:xfrm>
            <a:off x="179512" y="1149146"/>
            <a:ext cx="8856984" cy="4872142"/>
          </a:xfrm>
        </p:spPr>
        <p:txBody>
          <a:bodyPr>
            <a:noAutofit/>
          </a:bodyPr>
          <a:lstStyle/>
          <a:p>
            <a:pPr marL="457200" algn="just"/>
            <a:r>
              <a:rPr lang="en-US" sz="1800" dirty="0"/>
              <a:t>Generally, the Income Tax Act makes provision for the deduction of expenditure actually incurred in the production of income, provided such expenditure is not of capital nature</a:t>
            </a:r>
            <a:r>
              <a:rPr lang="en-US" sz="1800" dirty="0" smtClean="0"/>
              <a:t>.</a:t>
            </a:r>
          </a:p>
          <a:p>
            <a:pPr marL="457200" algn="just"/>
            <a:r>
              <a:rPr lang="en-US" sz="1800" dirty="0" smtClean="0"/>
              <a:t> </a:t>
            </a:r>
            <a:r>
              <a:rPr lang="en-US" sz="1800" dirty="0"/>
              <a:t>The Income Tax Act however limits the deductibility of certain types of expenditure including expenditure that </a:t>
            </a:r>
            <a:r>
              <a:rPr lang="en-US" sz="1800" dirty="0" smtClean="0"/>
              <a:t>relates to a </a:t>
            </a:r>
            <a:r>
              <a:rPr lang="en-US" sz="1800" dirty="0"/>
              <a:t>corrupt activity as defined in the Prevention and Combating of Corrupt Activities Act or expenditure that constitutes a fine or penalty imposed as a result of an unlawful activity. </a:t>
            </a:r>
            <a:r>
              <a:rPr lang="en-US" sz="1800" dirty="0" smtClean="0"/>
              <a:t>However</a:t>
            </a:r>
            <a:r>
              <a:rPr lang="en-US" sz="1800" dirty="0"/>
              <a:t>, the limitation of </a:t>
            </a:r>
            <a:r>
              <a:rPr lang="en-US" sz="1800" dirty="0" smtClean="0"/>
              <a:t>deductions </a:t>
            </a:r>
            <a:r>
              <a:rPr lang="en-US" sz="1800" dirty="0"/>
              <a:t>in the Income Tax Act </a:t>
            </a:r>
            <a:r>
              <a:rPr lang="en-ZA" sz="1800" dirty="0"/>
              <a:t>does not cover fruitless and wasteful expenditure. </a:t>
            </a:r>
            <a:endParaRPr lang="en-ZA" sz="1800" dirty="0" smtClean="0"/>
          </a:p>
          <a:p>
            <a:pPr marL="457200" algn="just"/>
            <a:r>
              <a:rPr lang="en-ZA" sz="1800" dirty="0" smtClean="0"/>
              <a:t> </a:t>
            </a:r>
            <a:r>
              <a:rPr lang="en-ZA" sz="1800" dirty="0"/>
              <a:t>In order to ensure proper governance of public entities and encourage accountability, it is proposed that amendments be made in the Income Tax Act so that any expenditure determined and reported by a Public Entity as fruitless and wasteful expenditure in terms of section 55(2) of the Public Finance Management Act should not be allowed as a deduction in the determination of that Public Entity’s taxable income. </a:t>
            </a:r>
          </a:p>
          <a:p>
            <a:pPr marL="457200" algn="just"/>
            <a:endParaRPr lang="en-ZA" sz="1800" b="1"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54E708C9-0646-4A6F-892F-020DCA23BC19}" type="slidenum">
              <a:rPr lang="en-US" smtClean="0">
                <a:solidFill>
                  <a:srgbClr val="808080"/>
                </a:solidFill>
              </a:rPr>
              <a:pPr>
                <a:defRPr/>
              </a:pPr>
              <a:t>18</a:t>
            </a:fld>
            <a:endParaRPr lang="en-US" sz="1400" b="0" dirty="0">
              <a:solidFill>
                <a:srgbClr val="000000"/>
              </a:solidFill>
              <a:latin typeface="Arial"/>
            </a:endParaRPr>
          </a:p>
        </p:txBody>
      </p:sp>
    </p:spTree>
    <p:extLst>
      <p:ext uri="{BB962C8B-B14F-4D97-AF65-F5344CB8AC3E}">
        <p14:creationId xmlns:p14="http://schemas.microsoft.com/office/powerpoint/2010/main" val="506904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19</a:t>
            </a:fld>
            <a:endParaRPr lang="en-US" sz="1400" b="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TAXATION OF FINANCIAL INSTITUTIONS AND PRODUCTS</a:t>
            </a:r>
          </a:p>
          <a:p>
            <a:endParaRPr lang="en-ZA" sz="2000" dirty="0">
              <a:latin typeface="Calibri" panose="020F0502020204030204" pitchFamily="34" charset="0"/>
            </a:endParaRPr>
          </a:p>
          <a:p>
            <a:endParaRPr lang="en-ZA" sz="1800" dirty="0" smtClean="0">
              <a:latin typeface="Calibri" panose="020F0502020204030204" pitchFamily="34" charset="0"/>
            </a:endParaRPr>
          </a:p>
        </p:txBody>
      </p:sp>
    </p:spTree>
    <p:extLst>
      <p:ext uri="{BB962C8B-B14F-4D97-AF65-F5344CB8AC3E}">
        <p14:creationId xmlns:p14="http://schemas.microsoft.com/office/powerpoint/2010/main" val="3590992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smtClean="0"/>
              <a:t>Officials present  </a:t>
            </a:r>
            <a:endParaRPr lang="en-ZA" dirty="0"/>
          </a:p>
        </p:txBody>
      </p:sp>
      <p:sp>
        <p:nvSpPr>
          <p:cNvPr id="5" name="Content Placeholder 4"/>
          <p:cNvSpPr>
            <a:spLocks noGrp="1"/>
          </p:cNvSpPr>
          <p:nvPr>
            <p:ph idx="1"/>
          </p:nvPr>
        </p:nvSpPr>
        <p:spPr/>
        <p:txBody>
          <a:bodyPr/>
          <a:lstStyle/>
          <a:p>
            <a:pPr marL="0" indent="0">
              <a:buNone/>
            </a:pPr>
            <a:endParaRPr lang="en-ZA" dirty="0" smtClean="0"/>
          </a:p>
          <a:p>
            <a:r>
              <a:rPr lang="en-ZA" sz="2400" dirty="0" smtClean="0"/>
              <a:t>Ismail Momoniat, NT</a:t>
            </a:r>
          </a:p>
          <a:p>
            <a:r>
              <a:rPr lang="en-ZA" sz="2400" dirty="0" smtClean="0"/>
              <a:t>Yanga Mputa, NT</a:t>
            </a:r>
          </a:p>
          <a:p>
            <a:r>
              <a:rPr lang="en-ZA" sz="2400" dirty="0" smtClean="0"/>
              <a:t>Chris Axelson, NT </a:t>
            </a:r>
          </a:p>
          <a:p>
            <a:r>
              <a:rPr lang="en-ZA" sz="2400" dirty="0" smtClean="0"/>
              <a:t>Nhlanhla Radebe, NT</a:t>
            </a:r>
          </a:p>
          <a:p>
            <a:r>
              <a:rPr lang="en-ZA" sz="2400" dirty="0" smtClean="0"/>
              <a:t>Franz Tomasek, SARS</a:t>
            </a:r>
          </a:p>
          <a:p>
            <a:r>
              <a:rPr lang="en-ZA" sz="2400" dirty="0" smtClean="0"/>
              <a:t>Ronel Mosehane, SARS</a:t>
            </a:r>
          </a:p>
          <a:p>
            <a:pPr marL="0" indent="0">
              <a:buNone/>
            </a:pPr>
            <a:endParaRPr lang="en-ZA" sz="24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a:t>
            </a:fld>
            <a:endParaRPr lang="en-US" sz="1400" b="0" dirty="0">
              <a:solidFill>
                <a:schemeClr val="tx1"/>
              </a:solidFill>
              <a:latin typeface="+mn-lt"/>
            </a:endParaRPr>
          </a:p>
        </p:txBody>
      </p:sp>
    </p:spTree>
    <p:extLst>
      <p:ext uri="{BB962C8B-B14F-4D97-AF65-F5344CB8AC3E}">
        <p14:creationId xmlns:p14="http://schemas.microsoft.com/office/powerpoint/2010/main" val="122809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0"/>
            <a:ext cx="8991600" cy="1124744"/>
          </a:xfrm>
        </p:spPr>
        <p:txBody>
          <a:bodyPr/>
          <a:lstStyle/>
          <a:p>
            <a:pPr algn="ctr"/>
            <a:r>
              <a:rPr lang="en-ZA" sz="1800" b="1" dirty="0" smtClean="0">
                <a:cs typeface="Arial" pitchFamily="34" charset="0"/>
              </a:rPr>
              <a:t>Tax treatment of amounts received by or accrued to portfolios of collective investment schemes (CIS)</a:t>
            </a:r>
            <a:r>
              <a:rPr lang="en-ZA" sz="1800" b="1" dirty="0">
                <a:cs typeface="Arial" pitchFamily="34" charset="0"/>
              </a:rPr>
              <a:t/>
            </a:r>
            <a:br>
              <a:rPr lang="en-ZA" sz="1800" b="1" dirty="0">
                <a:cs typeface="Arial" pitchFamily="34" charset="0"/>
              </a:rPr>
            </a:br>
            <a:r>
              <a:rPr lang="en-US" sz="1600" b="1" dirty="0" smtClean="0">
                <a:cs typeface="Arial" pitchFamily="34" charset="0"/>
              </a:rPr>
              <a:t>(Clause 47 of the Draft Bill : Section 25BA of the Act)</a:t>
            </a:r>
            <a:endParaRPr lang="en-US" sz="1600" b="1" dirty="0">
              <a:cs typeface="Arial" pitchFamily="34" charset="0"/>
            </a:endParaRPr>
          </a:p>
        </p:txBody>
      </p:sp>
      <p:sp>
        <p:nvSpPr>
          <p:cNvPr id="3" name="Content Placeholder 2"/>
          <p:cNvSpPr>
            <a:spLocks noGrp="1"/>
          </p:cNvSpPr>
          <p:nvPr>
            <p:ph idx="1"/>
          </p:nvPr>
        </p:nvSpPr>
        <p:spPr>
          <a:xfrm>
            <a:off x="152400" y="1196752"/>
            <a:ext cx="8812088" cy="5328592"/>
          </a:xfrm>
        </p:spPr>
        <p:txBody>
          <a:bodyPr/>
          <a:lstStyle/>
          <a:p>
            <a:pPr algn="just"/>
            <a:r>
              <a:rPr lang="en-GB" sz="1600" dirty="0" smtClean="0"/>
              <a:t>A portfolio of a CIS is a pool of funds created through the contributions of a number of investors and operates as an investment vehicle on behalf of those investors (holders of participatory interests or portfolio unit holders). The CIS is managed by a professional manager, who depending on the mandate of the CIS will use the contributions of investors to invest in listed shares, bonds, property and other financial instruments.</a:t>
            </a:r>
          </a:p>
          <a:p>
            <a:pPr algn="just"/>
            <a:r>
              <a:rPr lang="en-GB" sz="1600" dirty="0" smtClean="0"/>
              <a:t>For income tax purposes, distributions that are not of a capital nature from a CIS to unit holders within 12 months after that income accrued or in the case of interest, is received by a CIS, follow the flow through principle and are deemed to accrue to unit holders on the date of distribution and are subject to tax in the hands of the unit holders.  </a:t>
            </a:r>
          </a:p>
          <a:p>
            <a:pPr algn="just"/>
            <a:r>
              <a:rPr lang="en-GB" sz="1600" dirty="0" smtClean="0"/>
              <a:t>The Income Tax Act does not provide a definition of what constitutes a capital nature and the concept depends on facts and circumstances as well as the tests available in case law.</a:t>
            </a:r>
          </a:p>
          <a:p>
            <a:pPr algn="just"/>
            <a:r>
              <a:rPr lang="en-US" sz="1600" dirty="0"/>
              <a:t>It has come to Government’s attention that some CIS are in effect generating profits from the active frequent trading of shares and other financial </a:t>
            </a:r>
            <a:r>
              <a:rPr lang="en-US" sz="1600" dirty="0" smtClean="0"/>
              <a:t>instruments. These </a:t>
            </a:r>
            <a:r>
              <a:rPr lang="en-US" sz="1600" dirty="0"/>
              <a:t>CIS argue that the profits are of a capital nature, therefore, not subject to </a:t>
            </a:r>
            <a:r>
              <a:rPr lang="en-US" sz="1600" dirty="0" smtClean="0"/>
              <a:t>tax.   </a:t>
            </a:r>
            <a:r>
              <a:rPr lang="en-US" sz="1600" dirty="0"/>
              <a:t>They base this argument on the intention of long term investors in the CIS.  </a:t>
            </a:r>
            <a:endParaRPr lang="en-US" sz="1600" dirty="0" smtClean="0"/>
          </a:p>
          <a:p>
            <a:pPr algn="just"/>
            <a:r>
              <a:rPr lang="en-US" sz="1600" dirty="0"/>
              <a:t>The fact that the determination of capital or revenue distinction is not explicitly stated in the Act and reliance is based on facts and circumstances as well as the  case law has led to different applications of the law and this has resulted in an uneven playing field regarding the taxation of CIS. </a:t>
            </a:r>
          </a:p>
          <a:p>
            <a:pPr algn="just"/>
            <a:endParaRPr lang="en-US" sz="1600" dirty="0"/>
          </a:p>
          <a:p>
            <a:pPr algn="just"/>
            <a:endParaRPr lang="en-GB" sz="16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20</a:t>
            </a:fld>
            <a:endParaRPr lang="en-US" sz="1400" b="0">
              <a:solidFill>
                <a:schemeClr val="tx1"/>
              </a:solidFill>
              <a:latin typeface="+mn-lt"/>
            </a:endParaRPr>
          </a:p>
        </p:txBody>
      </p:sp>
    </p:spTree>
    <p:extLst>
      <p:ext uri="{BB962C8B-B14F-4D97-AF65-F5344CB8AC3E}">
        <p14:creationId xmlns:p14="http://schemas.microsoft.com/office/powerpoint/2010/main" val="747374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0"/>
            <a:ext cx="8991600" cy="1124744"/>
          </a:xfrm>
        </p:spPr>
        <p:txBody>
          <a:bodyPr/>
          <a:lstStyle/>
          <a:p>
            <a:pPr algn="ctr"/>
            <a:r>
              <a:rPr lang="en-ZA" sz="1800" b="1" dirty="0" smtClean="0">
                <a:cs typeface="Arial" pitchFamily="34" charset="0"/>
              </a:rPr>
              <a:t>Tax treatment of amounts received by or accrued to portfolios of collective investment schemes (CIS)</a:t>
            </a:r>
            <a:r>
              <a:rPr lang="en-ZA" sz="1800" b="1" dirty="0">
                <a:cs typeface="Arial" pitchFamily="34" charset="0"/>
              </a:rPr>
              <a:t/>
            </a:r>
            <a:br>
              <a:rPr lang="en-ZA" sz="1800" b="1" dirty="0">
                <a:cs typeface="Arial" pitchFamily="34" charset="0"/>
              </a:rPr>
            </a:br>
            <a:r>
              <a:rPr lang="en-US" sz="1600" b="1" dirty="0" smtClean="0">
                <a:cs typeface="Arial" pitchFamily="34" charset="0"/>
              </a:rPr>
              <a:t>(Clause 47 of the Draft Bill : Section 25BA of the Act)</a:t>
            </a:r>
            <a:endParaRPr lang="en-US" sz="1600" b="1" dirty="0">
              <a:cs typeface="Arial" pitchFamily="34" charset="0"/>
            </a:endParaRPr>
          </a:p>
        </p:txBody>
      </p:sp>
      <p:sp>
        <p:nvSpPr>
          <p:cNvPr id="3" name="Content Placeholder 2"/>
          <p:cNvSpPr>
            <a:spLocks noGrp="1"/>
          </p:cNvSpPr>
          <p:nvPr>
            <p:ph idx="1"/>
          </p:nvPr>
        </p:nvSpPr>
        <p:spPr>
          <a:xfrm>
            <a:off x="152400" y="1196752"/>
            <a:ext cx="8812088" cy="5328592"/>
          </a:xfrm>
        </p:spPr>
        <p:txBody>
          <a:bodyPr/>
          <a:lstStyle/>
          <a:p>
            <a:pPr algn="just"/>
            <a:r>
              <a:rPr lang="en-US" sz="1600" dirty="0" smtClean="0"/>
              <a:t>In </a:t>
            </a:r>
            <a:r>
              <a:rPr lang="en-US" sz="1600" dirty="0"/>
              <a:t>order to provide clarity and certainty with regard to the tax treatment of CIS, </a:t>
            </a:r>
            <a:r>
              <a:rPr lang="en-US" sz="1600" dirty="0" smtClean="0"/>
              <a:t>the following changes are proposed in the Act:</a:t>
            </a:r>
          </a:p>
          <a:p>
            <a:pPr marL="457200" lvl="1" indent="0" algn="just">
              <a:buNone/>
            </a:pPr>
            <a:r>
              <a:rPr lang="en-US" sz="1600" b="1" i="1" dirty="0" smtClean="0"/>
              <a:t>One year holding period rule</a:t>
            </a:r>
          </a:p>
          <a:p>
            <a:pPr lvl="1" algn="just"/>
            <a:r>
              <a:rPr lang="en-US" sz="1600" dirty="0" smtClean="0"/>
              <a:t>It </a:t>
            </a:r>
            <a:r>
              <a:rPr lang="en-US" sz="1600" dirty="0"/>
              <a:t>is proposed that </a:t>
            </a:r>
            <a:r>
              <a:rPr lang="en-US" sz="1600" dirty="0" smtClean="0"/>
              <a:t>distributions from CIS to unit holders derived from the disposal of financial instruments within 12 months of their acquisition should be deemed to be income of a revenue nature and be taxable as such in the hands of the unit holders if distributed to them under current tax rules.   </a:t>
            </a:r>
          </a:p>
          <a:p>
            <a:pPr marL="457200" lvl="1" indent="0" algn="just">
              <a:buNone/>
            </a:pPr>
            <a:r>
              <a:rPr lang="en-US" sz="1600" b="1" i="1" dirty="0" smtClean="0"/>
              <a:t>First in first out method</a:t>
            </a:r>
            <a:endParaRPr lang="en-US" sz="1600" b="1" i="1" dirty="0"/>
          </a:p>
          <a:p>
            <a:pPr lvl="1" algn="just"/>
            <a:r>
              <a:rPr lang="en-US" sz="1600" dirty="0" smtClean="0"/>
              <a:t>Where a CIS acquired financial instruments at various dates, the CIS will be deemed to have disposed of financial instruments acquired first. The first in first out method will be used to determine the period the financial instruments were held for the purposes of the one year holding period rule.</a:t>
            </a:r>
          </a:p>
          <a:p>
            <a:pPr marL="457200" lvl="1" indent="0" algn="just">
              <a:buNone/>
            </a:pPr>
            <a:r>
              <a:rPr lang="en-US" sz="1600" b="1" i="1" dirty="0" smtClean="0"/>
              <a:t>Treatment of losses</a:t>
            </a:r>
            <a:endParaRPr lang="en-US" sz="1600" b="1" i="1" dirty="0"/>
          </a:p>
          <a:p>
            <a:pPr lvl="1" algn="just"/>
            <a:r>
              <a:rPr lang="en-US" sz="1600" dirty="0" smtClean="0"/>
              <a:t>Deductions and allowances do not flow through to unit holders and amounts deemed to have accrued to unit holders are limited to amounts of gross income reduced by deductions allowable under section  11.</a:t>
            </a:r>
            <a:endParaRPr lang="en-US" sz="1600" dirty="0"/>
          </a:p>
          <a:p>
            <a:pPr marL="457200" lvl="1" indent="0" algn="just">
              <a:buNone/>
            </a:pPr>
            <a:r>
              <a:rPr lang="en-US" sz="1600" dirty="0" smtClean="0"/>
              <a:t>     </a:t>
            </a:r>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endParaRPr lang="en-GB" sz="1800" dirty="0" smtClean="0"/>
          </a:p>
          <a:p>
            <a:pPr algn="just"/>
            <a:endParaRPr lang="en-GB" sz="1800" dirty="0"/>
          </a:p>
          <a:p>
            <a:pPr algn="just"/>
            <a:r>
              <a:rPr lang="en-GB" sz="1800" dirty="0" smtClean="0"/>
              <a:t>  </a:t>
            </a:r>
            <a:r>
              <a:rPr lang="en-GB" sz="1800" dirty="0" err="1" smtClean="0"/>
              <a:t>rtdefine</a:t>
            </a:r>
            <a:r>
              <a:rPr lang="en-GB" sz="1800" dirty="0" smtClean="0"/>
              <a:t> In 2018, the financial reporting of financial assets and liabilities will no longer be governed by International Accounting Standard 39 (IAS 39), but will be governed by International Financial Reporting Standard 9(IFRS 9).   </a:t>
            </a:r>
          </a:p>
          <a:p>
            <a:pPr algn="just"/>
            <a:r>
              <a:rPr lang="en-GB" sz="1800" dirty="0" smtClean="0"/>
              <a:t>Some of the provisions of the Act, in particular section 24JB (dealing with tax treatment of banks and some other financial institutions), follow the accounting treatment contemplated in IAS 39.</a:t>
            </a:r>
          </a:p>
          <a:p>
            <a:pPr algn="just"/>
            <a:r>
              <a:rPr lang="en-GB" sz="1800" dirty="0" smtClean="0"/>
              <a:t>In order to take into account the changes in the accounting standard, the 2017 Draft TLAB proposes to align the tax treatment of banks and some other financial institutions as referred to in section 24JB with IFRS 9, subject to certain exceptions.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21</a:t>
            </a:fld>
            <a:endParaRPr lang="en-US" sz="1400" b="0">
              <a:solidFill>
                <a:schemeClr val="tx1"/>
              </a:solidFill>
              <a:latin typeface="+mn-lt"/>
            </a:endParaRPr>
          </a:p>
        </p:txBody>
      </p:sp>
    </p:spTree>
    <p:extLst>
      <p:ext uri="{BB962C8B-B14F-4D97-AF65-F5344CB8AC3E}">
        <p14:creationId xmlns:p14="http://schemas.microsoft.com/office/powerpoint/2010/main" val="922474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1800" b="1" dirty="0" smtClean="0">
                <a:cs typeface="Arial" pitchFamily="34" charset="0"/>
              </a:rPr>
              <a:t>Clarification of the tax treatment of doubtful debts </a:t>
            </a:r>
            <a:r>
              <a:rPr lang="en-ZA" sz="1800" b="1" dirty="0">
                <a:cs typeface="Arial" pitchFamily="34" charset="0"/>
              </a:rPr>
              <a:t/>
            </a:r>
            <a:br>
              <a:rPr lang="en-ZA" sz="1800" b="1" dirty="0">
                <a:cs typeface="Arial" pitchFamily="34" charset="0"/>
              </a:rPr>
            </a:br>
            <a:r>
              <a:rPr lang="en-US" sz="1600" b="1" dirty="0">
                <a:cs typeface="Arial" pitchFamily="34" charset="0"/>
              </a:rPr>
              <a:t>(Clause </a:t>
            </a:r>
            <a:r>
              <a:rPr lang="en-US" sz="1600" b="1" dirty="0" smtClean="0">
                <a:cs typeface="Arial" pitchFamily="34" charset="0"/>
              </a:rPr>
              <a:t>23 </a:t>
            </a:r>
            <a:r>
              <a:rPr lang="en-US" sz="1600" b="1" dirty="0">
                <a:cs typeface="Arial" pitchFamily="34" charset="0"/>
              </a:rPr>
              <a:t>of the Draft Bill : Section </a:t>
            </a:r>
            <a:r>
              <a:rPr lang="en-US" sz="1600" b="1" dirty="0" smtClean="0">
                <a:cs typeface="Arial" pitchFamily="34" charset="0"/>
              </a:rPr>
              <a:t>11(j) </a:t>
            </a:r>
            <a:r>
              <a:rPr lang="en-US" sz="1600" b="1" dirty="0">
                <a:cs typeface="Arial" pitchFamily="34" charset="0"/>
              </a:rPr>
              <a:t>of the Act)</a:t>
            </a:r>
            <a:endParaRPr lang="en-ZA" sz="1600" dirty="0"/>
          </a:p>
        </p:txBody>
      </p:sp>
      <p:sp>
        <p:nvSpPr>
          <p:cNvPr id="3" name="Content Placeholder 2"/>
          <p:cNvSpPr>
            <a:spLocks noGrp="1"/>
          </p:cNvSpPr>
          <p:nvPr>
            <p:ph idx="1"/>
          </p:nvPr>
        </p:nvSpPr>
        <p:spPr>
          <a:xfrm>
            <a:off x="251520" y="1340768"/>
            <a:ext cx="8763000" cy="4968552"/>
          </a:xfrm>
        </p:spPr>
        <p:txBody>
          <a:bodyPr/>
          <a:lstStyle/>
          <a:p>
            <a:r>
              <a:rPr lang="en-US" sz="1800" dirty="0"/>
              <a:t>In 2015, amendments were made in the Income Tax Act to provide for the change to an income tax self-assessment system.  As a result, the discretions given to the SARS Commissioner in administering some of the provisions of the </a:t>
            </a:r>
            <a:r>
              <a:rPr lang="en-US" sz="1800" dirty="0" smtClean="0"/>
              <a:t>Act, including section 11(j) were amended, some were removed and others reformulated.  </a:t>
            </a:r>
          </a:p>
          <a:p>
            <a:r>
              <a:rPr lang="en-US" sz="1800" dirty="0" smtClean="0"/>
              <a:t>Section 11(j) of the Act  </a:t>
            </a:r>
            <a:r>
              <a:rPr lang="en-US" sz="1800" dirty="0"/>
              <a:t>that gives discretion to the Commissioner </a:t>
            </a:r>
            <a:r>
              <a:rPr lang="en-US" sz="1800" dirty="0" smtClean="0"/>
              <a:t>in respect of an allowance </a:t>
            </a:r>
            <a:r>
              <a:rPr lang="en-US" sz="1800" dirty="0"/>
              <a:t>for doubtful debts is one of the provisions that were </a:t>
            </a:r>
            <a:r>
              <a:rPr lang="en-US" sz="1800" dirty="0" smtClean="0"/>
              <a:t>amended in 2015 in </a:t>
            </a:r>
            <a:r>
              <a:rPr lang="en-US" sz="1800" dirty="0"/>
              <a:t>anticipation of the move to a self-assessment income tax system.  </a:t>
            </a:r>
            <a:endParaRPr lang="en-US" sz="1800" dirty="0" smtClean="0"/>
          </a:p>
          <a:p>
            <a:r>
              <a:rPr lang="en-US" sz="1800" dirty="0" smtClean="0"/>
              <a:t>Consequently</a:t>
            </a:r>
            <a:r>
              <a:rPr lang="en-US" sz="1800" dirty="0"/>
              <a:t>, </a:t>
            </a:r>
            <a:r>
              <a:rPr lang="en-US" sz="1800" dirty="0" smtClean="0"/>
              <a:t>the discretion in section 11(j)  </a:t>
            </a:r>
            <a:r>
              <a:rPr lang="en-US" sz="1800" dirty="0"/>
              <a:t>was deleted with effect from a date to be announced by the Minister of Finance.  </a:t>
            </a:r>
            <a:r>
              <a:rPr lang="en-US" sz="1800" dirty="0" smtClean="0"/>
              <a:t>A  </a:t>
            </a:r>
            <a:r>
              <a:rPr lang="en-US" sz="1800" dirty="0"/>
              <a:t>new provision was introduced for the allowance for doubtful debts to be claimed according to the criteria set out in a public notice issued by the Commissioner</a:t>
            </a:r>
            <a:r>
              <a:rPr lang="en-US" sz="1800" dirty="0" smtClean="0"/>
              <a:t>.</a:t>
            </a:r>
          </a:p>
          <a:p>
            <a:r>
              <a:rPr lang="en-US" sz="1800" dirty="0" smtClean="0"/>
              <a:t> </a:t>
            </a:r>
            <a:r>
              <a:rPr lang="en-US" sz="1800" dirty="0"/>
              <a:t>However, the effective date for the removal of the Commissioner’s discretion on allowance for doubtful debts has not yet been announced and a public notice setting out the criteria for claiming the allowance for doubtful debts </a:t>
            </a:r>
            <a:r>
              <a:rPr lang="en-US" sz="1800" dirty="0" smtClean="0"/>
              <a:t>has </a:t>
            </a:r>
            <a:r>
              <a:rPr lang="en-US" sz="1800" dirty="0"/>
              <a:t>not yet </a:t>
            </a:r>
            <a:r>
              <a:rPr lang="en-US" sz="1800" dirty="0" smtClean="0"/>
              <a:t>been formulated.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22</a:t>
            </a:fld>
            <a:endParaRPr lang="en-US" sz="1400" b="0">
              <a:solidFill>
                <a:schemeClr val="tx1"/>
              </a:solidFill>
              <a:latin typeface="+mn-lt"/>
            </a:endParaRPr>
          </a:p>
        </p:txBody>
      </p:sp>
    </p:spTree>
    <p:extLst>
      <p:ext uri="{BB962C8B-B14F-4D97-AF65-F5344CB8AC3E}">
        <p14:creationId xmlns:p14="http://schemas.microsoft.com/office/powerpoint/2010/main" val="23755274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1800" b="1" dirty="0" smtClean="0">
                <a:cs typeface="Arial" pitchFamily="34" charset="0"/>
              </a:rPr>
              <a:t>Clarification of the tax treatment of doubtful debts </a:t>
            </a:r>
            <a:r>
              <a:rPr lang="en-ZA" sz="1800" b="1" dirty="0">
                <a:cs typeface="Arial" pitchFamily="34" charset="0"/>
              </a:rPr>
              <a:t/>
            </a:r>
            <a:br>
              <a:rPr lang="en-ZA" sz="1800" b="1" dirty="0">
                <a:cs typeface="Arial" pitchFamily="34" charset="0"/>
              </a:rPr>
            </a:br>
            <a:r>
              <a:rPr lang="en-US" sz="1600" b="1" dirty="0">
                <a:cs typeface="Arial" pitchFamily="34" charset="0"/>
              </a:rPr>
              <a:t>(Clause </a:t>
            </a:r>
            <a:r>
              <a:rPr lang="en-US" sz="1600" b="1" dirty="0" smtClean="0">
                <a:cs typeface="Arial" pitchFamily="34" charset="0"/>
              </a:rPr>
              <a:t>23 </a:t>
            </a:r>
            <a:r>
              <a:rPr lang="en-US" sz="1600" b="1" dirty="0">
                <a:cs typeface="Arial" pitchFamily="34" charset="0"/>
              </a:rPr>
              <a:t>of the Draft Bill : Section </a:t>
            </a:r>
            <a:r>
              <a:rPr lang="en-US" sz="1600" b="1" dirty="0" smtClean="0">
                <a:cs typeface="Arial" pitchFamily="34" charset="0"/>
              </a:rPr>
              <a:t>11(j) </a:t>
            </a:r>
            <a:r>
              <a:rPr lang="en-US" sz="1600" b="1" dirty="0">
                <a:cs typeface="Arial" pitchFamily="34" charset="0"/>
              </a:rPr>
              <a:t>of the Act)</a:t>
            </a:r>
            <a:endParaRPr lang="en-ZA" sz="1600" dirty="0"/>
          </a:p>
        </p:txBody>
      </p:sp>
      <p:sp>
        <p:nvSpPr>
          <p:cNvPr id="3" name="Content Placeholder 2"/>
          <p:cNvSpPr>
            <a:spLocks noGrp="1"/>
          </p:cNvSpPr>
          <p:nvPr>
            <p:ph idx="1"/>
          </p:nvPr>
        </p:nvSpPr>
        <p:spPr>
          <a:xfrm>
            <a:off x="251520" y="1340768"/>
            <a:ext cx="8763000" cy="4968552"/>
          </a:xfrm>
        </p:spPr>
        <p:txBody>
          <a:bodyPr/>
          <a:lstStyle/>
          <a:p>
            <a:r>
              <a:rPr lang="en-US" sz="1600" dirty="0" smtClean="0"/>
              <a:t>In </a:t>
            </a:r>
            <a:r>
              <a:rPr lang="en-US" sz="1600" dirty="0"/>
              <a:t>order to provide certainty, it is proposed that the following criteria for determining the doubtful debt allowance be specifically included in the provisions of the Income Tax: </a:t>
            </a:r>
            <a:endParaRPr lang="en-ZA" sz="1600" dirty="0"/>
          </a:p>
          <a:p>
            <a:pPr marL="0" indent="0">
              <a:buNone/>
            </a:pPr>
            <a:r>
              <a:rPr lang="en-US" sz="1600" dirty="0"/>
              <a:t> </a:t>
            </a:r>
            <a:endParaRPr lang="en-US" sz="1600" dirty="0" smtClean="0"/>
          </a:p>
          <a:p>
            <a:pPr marL="0" indent="0">
              <a:buNone/>
            </a:pPr>
            <a:r>
              <a:rPr lang="en-US" sz="1600" b="1" i="1" dirty="0" smtClean="0"/>
              <a:t>Companies </a:t>
            </a:r>
            <a:r>
              <a:rPr lang="en-US" sz="1600" b="1" i="1" dirty="0"/>
              <a:t>using IFRS 9 accounting standard for financial reporting purposes:</a:t>
            </a:r>
            <a:endParaRPr lang="en-ZA" sz="1600" b="1" i="1" dirty="0"/>
          </a:p>
          <a:p>
            <a:pPr lvl="1"/>
            <a:r>
              <a:rPr lang="en-US" sz="1600" dirty="0"/>
              <a:t> </a:t>
            </a:r>
            <a:r>
              <a:rPr lang="en-US" sz="1600" dirty="0" smtClean="0"/>
              <a:t>It </a:t>
            </a:r>
            <a:r>
              <a:rPr lang="en-US" sz="1600" dirty="0"/>
              <a:t>is proposed that 25 per cent of the loss allowance relating to impairment as contemplated in IFRS 9 excluding lease receivables contemplated in IFRS 9 be allowed as deduction. The allowances allowed in a year of assessment must be added back to income in the following year of assessment.</a:t>
            </a:r>
            <a:endParaRPr lang="en-ZA" sz="1600" dirty="0"/>
          </a:p>
          <a:p>
            <a:pPr lvl="0"/>
            <a:endParaRPr lang="en-US" sz="1600" i="1" dirty="0" smtClean="0"/>
          </a:p>
          <a:p>
            <a:pPr marL="0" lvl="0" indent="0">
              <a:buNone/>
            </a:pPr>
            <a:r>
              <a:rPr lang="en-US" sz="1600" b="1" i="1" dirty="0" smtClean="0"/>
              <a:t>Companies </a:t>
            </a:r>
            <a:r>
              <a:rPr lang="en-US" sz="1600" b="1" i="1" dirty="0"/>
              <a:t>not using IFRS 9 accounting standard for financial reporting purposes:</a:t>
            </a:r>
            <a:endParaRPr lang="en-ZA" sz="1600" b="1" i="1" dirty="0"/>
          </a:p>
          <a:p>
            <a:pPr lvl="1"/>
            <a:r>
              <a:rPr lang="en-US" sz="1600" dirty="0"/>
              <a:t> </a:t>
            </a:r>
            <a:r>
              <a:rPr lang="en-US" sz="1600" dirty="0" smtClean="0"/>
              <a:t>It </a:t>
            </a:r>
            <a:r>
              <a:rPr lang="en-US" sz="1600" dirty="0"/>
              <a:t>is proposed that an age analysis of debt be used in this regard.  As a result, it is proposed that 25 per cent of the face value of doubtful debts that </a:t>
            </a:r>
            <a:r>
              <a:rPr lang="en-US" sz="1600" dirty="0" smtClean="0"/>
              <a:t>are at least </a:t>
            </a:r>
            <a:r>
              <a:rPr lang="en-US" sz="1600" dirty="0"/>
              <a:t>90 days past due date be allowed as deduction.  The allowances allowed in a year of assessment must be added back to income in the following year of assessment.  </a:t>
            </a:r>
            <a:endParaRPr lang="en-US" sz="1600" dirty="0" smtClean="0"/>
          </a:p>
          <a:p>
            <a:pPr lvl="1"/>
            <a:r>
              <a:rPr lang="en-US" sz="1600" dirty="0" smtClean="0"/>
              <a:t>For example, debtor fails to make full payment for 90 days after due date of an amount that is payable.  The debtor is 90 days in arrears and the full debt becomes doubtful then 25%  of the debt is allowed as a doubtful debt in terms of the proposed section 11(j) of the Act.   </a:t>
            </a:r>
            <a:endParaRPr lang="en-ZA" sz="1600" dirty="0"/>
          </a:p>
          <a:p>
            <a:r>
              <a:rPr lang="en-US" sz="1600" dirty="0"/>
              <a:t> </a:t>
            </a:r>
            <a:endParaRPr lang="en-ZA" sz="16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23</a:t>
            </a:fld>
            <a:endParaRPr lang="en-US" sz="1400" b="0">
              <a:solidFill>
                <a:schemeClr val="tx1"/>
              </a:solidFill>
              <a:latin typeface="+mn-lt"/>
            </a:endParaRPr>
          </a:p>
        </p:txBody>
      </p:sp>
    </p:spTree>
    <p:extLst>
      <p:ext uri="{BB962C8B-B14F-4D97-AF65-F5344CB8AC3E}">
        <p14:creationId xmlns:p14="http://schemas.microsoft.com/office/powerpoint/2010/main" val="4138529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pPr algn="ctr"/>
            <a:r>
              <a:rPr lang="en-ZA" sz="1800" b="1" dirty="0" smtClean="0">
                <a:cs typeface="Arial" pitchFamily="34" charset="0"/>
              </a:rPr>
              <a:t>Allowing the newly licensed South African exchanges to utilise the REIT provisions in the Income Tax Act</a:t>
            </a:r>
            <a:r>
              <a:rPr lang="en-ZA" sz="1800" b="1" dirty="0">
                <a:cs typeface="Arial" pitchFamily="34" charset="0"/>
              </a:rPr>
              <a:t/>
            </a:r>
            <a:br>
              <a:rPr lang="en-ZA" sz="1800" b="1" dirty="0">
                <a:cs typeface="Arial" pitchFamily="34" charset="0"/>
              </a:rPr>
            </a:br>
            <a:r>
              <a:rPr lang="en-US" sz="1600" b="1" dirty="0">
                <a:cs typeface="Arial" pitchFamily="34" charset="0"/>
              </a:rPr>
              <a:t>(Clause </a:t>
            </a:r>
            <a:r>
              <a:rPr lang="en-US" sz="1600" b="1" dirty="0" smtClean="0">
                <a:cs typeface="Arial" pitchFamily="34" charset="0"/>
              </a:rPr>
              <a:t>1 </a:t>
            </a:r>
            <a:r>
              <a:rPr lang="en-US" sz="1600" b="1" dirty="0">
                <a:cs typeface="Arial" pitchFamily="34" charset="0"/>
              </a:rPr>
              <a:t>of the Draft Bill : Section </a:t>
            </a:r>
            <a:r>
              <a:rPr lang="en-US" sz="1600" b="1" dirty="0" smtClean="0">
                <a:cs typeface="Arial" pitchFamily="34" charset="0"/>
              </a:rPr>
              <a:t>1 </a:t>
            </a:r>
            <a:r>
              <a:rPr lang="en-US" sz="1600" b="1" dirty="0">
                <a:cs typeface="Arial" pitchFamily="34" charset="0"/>
              </a:rPr>
              <a:t>of the Act)</a:t>
            </a:r>
            <a:endParaRPr lang="en-ZA" sz="1600" dirty="0"/>
          </a:p>
        </p:txBody>
      </p:sp>
      <p:sp>
        <p:nvSpPr>
          <p:cNvPr id="3" name="Content Placeholder 2"/>
          <p:cNvSpPr>
            <a:spLocks noGrp="1"/>
          </p:cNvSpPr>
          <p:nvPr>
            <p:ph idx="1"/>
          </p:nvPr>
        </p:nvSpPr>
        <p:spPr>
          <a:xfrm>
            <a:off x="251520" y="1340768"/>
            <a:ext cx="8763000" cy="4752528"/>
          </a:xfrm>
        </p:spPr>
        <p:txBody>
          <a:bodyPr/>
          <a:lstStyle/>
          <a:p>
            <a:r>
              <a:rPr lang="en-US" sz="1600" dirty="0"/>
              <a:t>For many years the JSE Limited has been operating as the only exchange in South Africa. </a:t>
            </a:r>
            <a:r>
              <a:rPr lang="en-US" sz="1600" dirty="0" smtClean="0"/>
              <a:t>Consequently</a:t>
            </a:r>
            <a:r>
              <a:rPr lang="en-US" sz="1600" dirty="0"/>
              <a:t>, when the unified system for taxing REITs was introduced in the Income Tax Act in 2012, one of the criteria for a company to constitute a REIT is to have shares in the company listed on the JSE as securities in a REIT</a:t>
            </a:r>
            <a:r>
              <a:rPr lang="en-US" sz="1600" dirty="0" smtClean="0"/>
              <a:t>.</a:t>
            </a:r>
          </a:p>
          <a:p>
            <a:r>
              <a:rPr lang="en-US" sz="1600" dirty="0" smtClean="0"/>
              <a:t>In </a:t>
            </a:r>
            <a:r>
              <a:rPr lang="en-US" sz="1600" dirty="0"/>
              <a:t>2016, in order to broaden competition and market participation, South Africa granted new stock exchange licenses to </a:t>
            </a:r>
            <a:r>
              <a:rPr lang="en-US" sz="1600" dirty="0" smtClean="0"/>
              <a:t>4 </a:t>
            </a:r>
            <a:r>
              <a:rPr lang="en-US" sz="1600" dirty="0"/>
              <a:t>operators, namely, </a:t>
            </a:r>
            <a:r>
              <a:rPr lang="en-US" sz="1600" dirty="0" smtClean="0"/>
              <a:t>A2X, 4AX, ZARX, and EESE.  The </a:t>
            </a:r>
            <a:r>
              <a:rPr lang="en-US" sz="1600" dirty="0"/>
              <a:t>current condition in the Income Tax Act for a company to constitute a REIT is that shares in the company must be listed on the JSE as securities in a REIT. </a:t>
            </a:r>
            <a:r>
              <a:rPr lang="en-US" sz="1600" dirty="0" smtClean="0"/>
              <a:t>This </a:t>
            </a:r>
            <a:r>
              <a:rPr lang="en-US" sz="1600" dirty="0"/>
              <a:t>condition became a barrier for the newly licensed stock exchanges</a:t>
            </a:r>
            <a:r>
              <a:rPr lang="en-US" sz="1600" dirty="0" smtClean="0"/>
              <a:t>.</a:t>
            </a:r>
          </a:p>
          <a:p>
            <a:r>
              <a:rPr lang="en-US" sz="1600" dirty="0" smtClean="0"/>
              <a:t>In order to cater for other South African exchanges that have recently been licensed  to </a:t>
            </a:r>
            <a:r>
              <a:rPr lang="en-US" sz="1600" dirty="0" err="1" smtClean="0"/>
              <a:t>utilise</a:t>
            </a:r>
            <a:r>
              <a:rPr lang="en-US" sz="1600" dirty="0" smtClean="0"/>
              <a:t> the REIT provisions in the Act, the following amendments are proposed:</a:t>
            </a:r>
          </a:p>
          <a:p>
            <a:pPr marL="0" lvl="0" indent="0">
              <a:buNone/>
            </a:pPr>
            <a:r>
              <a:rPr lang="en-US" sz="1600" b="1" i="1" dirty="0" smtClean="0"/>
              <a:t>Listing requirements of the licensed exchanges:</a:t>
            </a:r>
            <a:endParaRPr lang="en-ZA" sz="1600" b="1" i="1" dirty="0"/>
          </a:p>
          <a:p>
            <a:pPr lvl="1"/>
            <a:r>
              <a:rPr lang="en-US" sz="1600" dirty="0" smtClean="0"/>
              <a:t>It </a:t>
            </a:r>
            <a:r>
              <a:rPr lang="en-US" sz="1600" dirty="0"/>
              <a:t>is proposed </a:t>
            </a:r>
            <a:r>
              <a:rPr lang="en-US" sz="1600" dirty="0" smtClean="0"/>
              <a:t>that  the newly licensed stock exchanges must have a category for the listing of REIT securities in their listing requirements and the REIT listing requirements must in terms of section 11 of the Financial Markets Act, 2012 have been approved by the registrar in consultation with the Minister of Finance ;and</a:t>
            </a:r>
          </a:p>
          <a:p>
            <a:pPr lvl="1"/>
            <a:r>
              <a:rPr lang="en-US" sz="1600" dirty="0" smtClean="0"/>
              <a:t>Such approval need to have been given before REIT securities may be included in the listing requirements maintained by that exchange and traded on the trading facility.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24</a:t>
            </a:fld>
            <a:endParaRPr lang="en-US" sz="1400" b="0">
              <a:solidFill>
                <a:schemeClr val="tx1"/>
              </a:solidFill>
              <a:latin typeface="+mn-lt"/>
            </a:endParaRPr>
          </a:p>
        </p:txBody>
      </p:sp>
    </p:spTree>
    <p:extLst>
      <p:ext uri="{BB962C8B-B14F-4D97-AF65-F5344CB8AC3E}">
        <p14:creationId xmlns:p14="http://schemas.microsoft.com/office/powerpoint/2010/main" val="3742736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40080" cy="838200"/>
          </a:xfrm>
        </p:spPr>
        <p:txBody>
          <a:bodyPr/>
          <a:lstStyle/>
          <a:p>
            <a:pPr algn="ctr"/>
            <a:r>
              <a:rPr lang="en-ZA" sz="1800" b="1" dirty="0" smtClean="0">
                <a:cs typeface="Arial" pitchFamily="34" charset="0"/>
              </a:rPr>
              <a:t>Tax issues resulting from the Insurance Act</a:t>
            </a:r>
            <a:r>
              <a:rPr lang="en-ZA" sz="1800" b="1" dirty="0">
                <a:cs typeface="Arial" pitchFamily="34" charset="0"/>
              </a:rPr>
              <a:t/>
            </a:r>
            <a:br>
              <a:rPr lang="en-ZA" sz="1800" b="1" dirty="0">
                <a:cs typeface="Arial" pitchFamily="34" charset="0"/>
              </a:rPr>
            </a:br>
            <a:r>
              <a:rPr lang="en-US" sz="1600" b="1" dirty="0">
                <a:cs typeface="Arial" pitchFamily="34" charset="0"/>
              </a:rPr>
              <a:t>(Clause </a:t>
            </a:r>
            <a:r>
              <a:rPr lang="en-US" sz="1600" b="1" dirty="0" smtClean="0">
                <a:cs typeface="Arial" pitchFamily="34" charset="0"/>
              </a:rPr>
              <a:t>49 </a:t>
            </a:r>
            <a:r>
              <a:rPr lang="en-US" sz="1600" b="1" dirty="0">
                <a:cs typeface="Arial" pitchFamily="34" charset="0"/>
              </a:rPr>
              <a:t>of the Draft Bill : Section </a:t>
            </a:r>
            <a:r>
              <a:rPr lang="en-US" sz="1600" b="1" dirty="0" smtClean="0">
                <a:cs typeface="Arial" pitchFamily="34" charset="0"/>
              </a:rPr>
              <a:t>28 </a:t>
            </a:r>
            <a:r>
              <a:rPr lang="en-US" sz="1600" b="1" dirty="0">
                <a:cs typeface="Arial" pitchFamily="34" charset="0"/>
              </a:rPr>
              <a:t>of the Act)</a:t>
            </a:r>
            <a:endParaRPr lang="en-ZA" sz="1600" dirty="0"/>
          </a:p>
        </p:txBody>
      </p:sp>
      <p:sp>
        <p:nvSpPr>
          <p:cNvPr id="3" name="Content Placeholder 2"/>
          <p:cNvSpPr>
            <a:spLocks noGrp="1"/>
          </p:cNvSpPr>
          <p:nvPr>
            <p:ph idx="1"/>
          </p:nvPr>
        </p:nvSpPr>
        <p:spPr>
          <a:xfrm>
            <a:off x="251520" y="1340768"/>
            <a:ext cx="8763000" cy="4896544"/>
          </a:xfrm>
        </p:spPr>
        <p:txBody>
          <a:bodyPr/>
          <a:lstStyle/>
          <a:p>
            <a:pPr algn="just"/>
            <a:r>
              <a:rPr lang="en-US" sz="1800" dirty="0" smtClean="0"/>
              <a:t>On 18 January 2018, the Insurance Act, 2017 was promulgated by publication in the Gazette.</a:t>
            </a:r>
          </a:p>
          <a:p>
            <a:pPr algn="just"/>
            <a:r>
              <a:rPr lang="en-US" sz="1800" dirty="0" smtClean="0"/>
              <a:t>The Insurance Act </a:t>
            </a:r>
            <a:r>
              <a:rPr lang="en-US" sz="1800" dirty="0"/>
              <a:t>replaces and consolidates substantial parts of the current Long-term Insurance </a:t>
            </a:r>
            <a:r>
              <a:rPr lang="en-US" sz="1800" dirty="0" smtClean="0"/>
              <a:t>Act and </a:t>
            </a:r>
            <a:r>
              <a:rPr lang="en-US" sz="1800" dirty="0"/>
              <a:t>the Short-term Insurance Act. </a:t>
            </a:r>
            <a:endParaRPr lang="en-US" sz="1800" dirty="0" smtClean="0"/>
          </a:p>
          <a:p>
            <a:pPr algn="just"/>
            <a:r>
              <a:rPr lang="en-US" sz="1800" dirty="0" smtClean="0"/>
              <a:t> </a:t>
            </a:r>
            <a:r>
              <a:rPr lang="en-US" sz="1800" dirty="0"/>
              <a:t>In particular, the Insurance </a:t>
            </a:r>
            <a:r>
              <a:rPr lang="en-US" sz="1800" dirty="0" smtClean="0"/>
              <a:t>Act, 2017 </a:t>
            </a:r>
            <a:r>
              <a:rPr lang="en-US" sz="1800" dirty="0"/>
              <a:t>permits foreign </a:t>
            </a:r>
            <a:r>
              <a:rPr lang="en-US" sz="1800" dirty="0" smtClean="0"/>
              <a:t>reinsurers to operate a reinsurance business in South Africa through a branch, also </a:t>
            </a:r>
            <a:r>
              <a:rPr lang="en-US" sz="1800" dirty="0"/>
              <a:t>makes provision for a foreign reinsurer to conduct insurance business in South Africa through a branch of that foreign reinsurer if the foreign reinsurer is granted a license, establishes a representative office and establishes a trust in South Africa.  </a:t>
            </a:r>
            <a:endParaRPr lang="en-US" sz="1800" dirty="0" smtClean="0"/>
          </a:p>
          <a:p>
            <a:pPr algn="just"/>
            <a:r>
              <a:rPr lang="en-US" sz="1800" dirty="0" smtClean="0"/>
              <a:t>The </a:t>
            </a:r>
            <a:r>
              <a:rPr lang="en-US" sz="1800" dirty="0"/>
              <a:t>above-mentioned changes brought by the Insurance Act necessitate changes to be made in the Income Tax Act regarding the tax treatment of short term insurers.  </a:t>
            </a:r>
            <a:endParaRPr lang="en-US" sz="1800" dirty="0" smtClean="0"/>
          </a:p>
          <a:p>
            <a:pPr algn="just"/>
            <a:r>
              <a:rPr lang="en-US" sz="1800" dirty="0" smtClean="0"/>
              <a:t>As </a:t>
            </a:r>
            <a:r>
              <a:rPr lang="en-US" sz="1800" dirty="0"/>
              <a:t>a result, it is proposed that amendments be made </a:t>
            </a:r>
            <a:r>
              <a:rPr lang="en-US" sz="1800" dirty="0" smtClean="0"/>
              <a:t>in the Income Tax Act so that a foreign reinsurer that conducts insurance business through a </a:t>
            </a:r>
            <a:r>
              <a:rPr lang="en-US" sz="1800" dirty="0"/>
              <a:t>branch of </a:t>
            </a:r>
            <a:r>
              <a:rPr lang="en-US" sz="1800" dirty="0" smtClean="0"/>
              <a:t>that foreign reinsurer as envisaged in Part 3, section 6 of the Insurance Act, 2017 be deemed to be a short term insurer for purposes of the Income Tax Act.</a:t>
            </a:r>
            <a:endParaRPr lang="en-ZA" sz="1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25</a:t>
            </a:fld>
            <a:endParaRPr lang="en-US" sz="1400" b="0">
              <a:solidFill>
                <a:schemeClr val="tx1"/>
              </a:solidFill>
              <a:latin typeface="+mn-lt"/>
            </a:endParaRPr>
          </a:p>
        </p:txBody>
      </p:sp>
    </p:spTree>
    <p:extLst>
      <p:ext uri="{BB962C8B-B14F-4D97-AF65-F5344CB8AC3E}">
        <p14:creationId xmlns:p14="http://schemas.microsoft.com/office/powerpoint/2010/main" val="1636785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26</a:t>
            </a:fld>
            <a:endParaRPr lang="en-US" sz="1400" b="0" dirty="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TAX INCENTIVES</a:t>
            </a:r>
            <a:endParaRPr lang="en-ZA" sz="1800" dirty="0" smtClean="0">
              <a:latin typeface="Calibri" pitchFamily="34" charset="0"/>
              <a:cs typeface="Arial" pitchFamily="34" charset="0"/>
            </a:endParaRPr>
          </a:p>
        </p:txBody>
      </p:sp>
    </p:spTree>
    <p:extLst>
      <p:ext uri="{BB962C8B-B14F-4D97-AF65-F5344CB8AC3E}">
        <p14:creationId xmlns:p14="http://schemas.microsoft.com/office/powerpoint/2010/main" val="2090655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2528"/>
            <a:ext cx="8812088" cy="838200"/>
          </a:xfrm>
        </p:spPr>
        <p:txBody>
          <a:bodyPr/>
          <a:lstStyle/>
          <a:p>
            <a:pPr algn="ctr"/>
            <a:r>
              <a:rPr lang="en-ZA" sz="1800" b="1" dirty="0" smtClean="0">
                <a:cs typeface="Arial" pitchFamily="34" charset="0"/>
              </a:rPr>
              <a:t>Review of Venture Capital Company rules</a:t>
            </a:r>
            <a:br>
              <a:rPr lang="en-ZA" sz="1800" b="1" dirty="0" smtClean="0">
                <a:cs typeface="Arial" pitchFamily="34" charset="0"/>
              </a:rPr>
            </a:br>
            <a:r>
              <a:rPr lang="en-ZA" sz="1600" b="1" dirty="0" smtClean="0">
                <a:cs typeface="Arial" pitchFamily="34" charset="0"/>
              </a:rPr>
              <a:t>    (Clause 27 of the Draft Bill: Section 12J of the Act)</a:t>
            </a:r>
            <a:endParaRPr lang="en-ZA" sz="1600" b="1" dirty="0">
              <a:cs typeface="Arial" pitchFamily="34" charset="0"/>
            </a:endParaRPr>
          </a:p>
        </p:txBody>
      </p:sp>
      <p:sp>
        <p:nvSpPr>
          <p:cNvPr id="3" name="Content Placeholder 2"/>
          <p:cNvSpPr>
            <a:spLocks noGrp="1"/>
          </p:cNvSpPr>
          <p:nvPr>
            <p:ph idx="1"/>
          </p:nvPr>
        </p:nvSpPr>
        <p:spPr>
          <a:xfrm>
            <a:off x="107504" y="1268760"/>
            <a:ext cx="8928992" cy="5256584"/>
          </a:xfrm>
        </p:spPr>
        <p:txBody>
          <a:bodyPr/>
          <a:lstStyle/>
          <a:p>
            <a:r>
              <a:rPr lang="en-US" sz="1800" dirty="0"/>
              <a:t>Since the introduction of the Venture Capital Company (VCC) tax incentive regime in 2008, its uptake has grown significantly over the past two years leading to a meaningful investment into the economy. </a:t>
            </a:r>
            <a:endParaRPr lang="en-US" sz="1800" dirty="0" smtClean="0"/>
          </a:p>
          <a:p>
            <a:r>
              <a:rPr lang="en-US" sz="1800" dirty="0" smtClean="0"/>
              <a:t>Currently</a:t>
            </a:r>
            <a:r>
              <a:rPr lang="en-US" sz="1800" dirty="0"/>
              <a:t>, there are about </a:t>
            </a:r>
            <a:r>
              <a:rPr lang="en-US" sz="1800" dirty="0" smtClean="0"/>
              <a:t>122 </a:t>
            </a:r>
            <a:r>
              <a:rPr lang="en-US" sz="1800" dirty="0"/>
              <a:t>approved VCCs </a:t>
            </a:r>
            <a:r>
              <a:rPr lang="en-US" sz="1800" dirty="0" smtClean="0"/>
              <a:t>of which 2 are withdrawn on </a:t>
            </a:r>
            <a:r>
              <a:rPr lang="en-US" sz="1800" dirty="0"/>
              <a:t>the SARS list. </a:t>
            </a:r>
            <a:endParaRPr lang="en-US" sz="1800" dirty="0" smtClean="0"/>
          </a:p>
          <a:p>
            <a:r>
              <a:rPr lang="en-US" sz="1800" dirty="0" smtClean="0"/>
              <a:t>In terms of the VCC regime, taxpayers </a:t>
            </a:r>
            <a:r>
              <a:rPr lang="en-US" sz="1800" dirty="0"/>
              <a:t>investing in a VCC are allowed an upfront deduction equivalent to the expenses incurred by a taxpayer in acquiring shares issued to that taxpayer by a VCC</a:t>
            </a:r>
            <a:r>
              <a:rPr lang="en-US" sz="1800" dirty="0" smtClean="0"/>
              <a:t>.</a:t>
            </a:r>
            <a:r>
              <a:rPr lang="en-US" sz="1800" dirty="0"/>
              <a:t> However, the deduction is reversed and included as a recoupment in a taxpayer’s income should that taxpayer dispose of those shares in a VCC within 5 years after acquiring them.</a:t>
            </a:r>
          </a:p>
          <a:p>
            <a:pPr marL="0" indent="0">
              <a:buNone/>
            </a:pPr>
            <a:r>
              <a:rPr lang="en-US" sz="1800" b="1" i="1" dirty="0" smtClean="0"/>
              <a:t>Administrative and technical issues</a:t>
            </a:r>
            <a:endParaRPr lang="en-US" sz="1800" b="1" i="1" dirty="0"/>
          </a:p>
          <a:p>
            <a:r>
              <a:rPr lang="en-US" sz="1800" dirty="0" smtClean="0"/>
              <a:t>It </a:t>
            </a:r>
            <a:r>
              <a:rPr lang="en-US" sz="1800" dirty="0"/>
              <a:t>has come to Government’s attention that there are some administrative and technical issues in the tax legislation that are an impediment to further uptake of this VCC tax incentive regime. </a:t>
            </a:r>
            <a:r>
              <a:rPr lang="en-US" sz="1800" dirty="0" smtClean="0"/>
              <a:t>As a result, it is proposed that amendments be made in the Income Tax Act to address these administrative and technical issues </a:t>
            </a:r>
            <a:endParaRPr lang="en-ZA" sz="1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27</a:t>
            </a:fld>
            <a:endParaRPr lang="en-US" sz="1400" b="0">
              <a:solidFill>
                <a:schemeClr val="tx1"/>
              </a:solidFill>
              <a:latin typeface="+mn-lt"/>
            </a:endParaRPr>
          </a:p>
        </p:txBody>
      </p:sp>
    </p:spTree>
    <p:extLst>
      <p:ext uri="{BB962C8B-B14F-4D97-AF65-F5344CB8AC3E}">
        <p14:creationId xmlns:p14="http://schemas.microsoft.com/office/powerpoint/2010/main" val="4268959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2528"/>
            <a:ext cx="8812088" cy="838200"/>
          </a:xfrm>
        </p:spPr>
        <p:txBody>
          <a:bodyPr/>
          <a:lstStyle/>
          <a:p>
            <a:pPr algn="ctr"/>
            <a:r>
              <a:rPr lang="en-ZA" sz="1800" b="1" dirty="0" smtClean="0">
                <a:cs typeface="Arial" pitchFamily="34" charset="0"/>
              </a:rPr>
              <a:t>Review of Venture Capital Company rules</a:t>
            </a:r>
            <a:br>
              <a:rPr lang="en-ZA" sz="1800" b="1" dirty="0" smtClean="0">
                <a:cs typeface="Arial" pitchFamily="34" charset="0"/>
              </a:rPr>
            </a:br>
            <a:r>
              <a:rPr lang="en-ZA" sz="1600" b="1" dirty="0" smtClean="0">
                <a:cs typeface="Arial" pitchFamily="34" charset="0"/>
              </a:rPr>
              <a:t>    (Clause 27 of the Draft Bill: Section 12J of the Act)</a:t>
            </a:r>
            <a:endParaRPr lang="en-ZA" sz="1600" b="1" dirty="0">
              <a:cs typeface="Arial" pitchFamily="34" charset="0"/>
            </a:endParaRPr>
          </a:p>
        </p:txBody>
      </p:sp>
      <p:sp>
        <p:nvSpPr>
          <p:cNvPr id="3" name="Content Placeholder 2"/>
          <p:cNvSpPr>
            <a:spLocks noGrp="1"/>
          </p:cNvSpPr>
          <p:nvPr>
            <p:ph idx="1"/>
          </p:nvPr>
        </p:nvSpPr>
        <p:spPr>
          <a:xfrm>
            <a:off x="107504" y="1268760"/>
            <a:ext cx="8928992" cy="5256584"/>
          </a:xfrm>
        </p:spPr>
        <p:txBody>
          <a:bodyPr/>
          <a:lstStyle/>
          <a:p>
            <a:pPr marL="0" indent="0">
              <a:buNone/>
            </a:pPr>
            <a:r>
              <a:rPr lang="en-US" sz="1800" b="1" i="1" dirty="0" smtClean="0"/>
              <a:t>Closure of abusive schemes</a:t>
            </a:r>
            <a:r>
              <a:rPr lang="en-US" sz="1800" dirty="0"/>
              <a:t> </a:t>
            </a:r>
            <a:endParaRPr lang="en-ZA" sz="1800" dirty="0"/>
          </a:p>
          <a:p>
            <a:r>
              <a:rPr lang="en-US" sz="1800" dirty="0" smtClean="0"/>
              <a:t>In addition, concerns have been raised including reports in the public domain regarding alleged abusive tax structures using the VCC regime. For example, immediately before the 2018 Budget, some companies were advertising tax structures in the media using the current VCC regime. </a:t>
            </a:r>
          </a:p>
          <a:p>
            <a:r>
              <a:rPr lang="en-US" sz="1800" dirty="0" smtClean="0"/>
              <a:t>In an attempt to close these abusive schemes, it is proposed that the following amendments  be made in the Income Tax Act:</a:t>
            </a:r>
          </a:p>
          <a:p>
            <a:pPr lvl="1"/>
            <a:r>
              <a:rPr lang="en-US" sz="1800" dirty="0" smtClean="0"/>
              <a:t>Limit the abuse of trading between an investor that invested in a VCC and a qualifying company in which the VCC takes up shares. </a:t>
            </a:r>
          </a:p>
          <a:p>
            <a:pPr lvl="1"/>
            <a:r>
              <a:rPr lang="en-US" sz="1800" dirty="0" smtClean="0">
                <a:latin typeface="Arial" pitchFamily="34" charset="0"/>
                <a:cs typeface="Arial" pitchFamily="34" charset="0"/>
              </a:rPr>
              <a:t>Either a </a:t>
            </a:r>
            <a:r>
              <a:rPr lang="en-US" sz="1800" smtClean="0">
                <a:latin typeface="Arial" pitchFamily="34" charset="0"/>
                <a:cs typeface="Arial" pitchFamily="34" charset="0"/>
              </a:rPr>
              <a:t>VCC or a </a:t>
            </a:r>
            <a:r>
              <a:rPr lang="en-US" sz="1800" dirty="0" smtClean="0">
                <a:latin typeface="Arial" pitchFamily="34" charset="0"/>
                <a:cs typeface="Arial" pitchFamily="34" charset="0"/>
              </a:rPr>
              <a:t>qualifying company may not issue more than one class of shares  from the  year of assessment during which that company started trading and any time after that.</a:t>
            </a: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28</a:t>
            </a:fld>
            <a:endParaRPr lang="en-US" sz="1400" b="0">
              <a:solidFill>
                <a:schemeClr val="tx1"/>
              </a:solidFill>
              <a:latin typeface="+mn-lt"/>
            </a:endParaRPr>
          </a:p>
        </p:txBody>
      </p:sp>
    </p:spTree>
    <p:extLst>
      <p:ext uri="{BB962C8B-B14F-4D97-AF65-F5344CB8AC3E}">
        <p14:creationId xmlns:p14="http://schemas.microsoft.com/office/powerpoint/2010/main" val="8475919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84976" cy="725760"/>
          </a:xfrm>
        </p:spPr>
        <p:txBody>
          <a:bodyPr/>
          <a:lstStyle/>
          <a:p>
            <a:pPr algn="ctr"/>
            <a:r>
              <a:rPr lang="en-US" sz="1800" b="1" dirty="0" smtClean="0">
                <a:cs typeface="Arial" pitchFamily="34" charset="0"/>
              </a:rPr>
              <a:t>Review of international shipping rules</a:t>
            </a:r>
            <a:br>
              <a:rPr lang="en-US" sz="1800" b="1" dirty="0" smtClean="0">
                <a:cs typeface="Arial" pitchFamily="34" charset="0"/>
              </a:rPr>
            </a:br>
            <a:r>
              <a:rPr lang="en-US" sz="1600" b="1" dirty="0" smtClean="0">
                <a:cs typeface="Arial" pitchFamily="34" charset="0"/>
              </a:rPr>
              <a:t> (Clause 29 of the Draft Bill: Section 12Q</a:t>
            </a:r>
            <a:r>
              <a:rPr lang="en-US" sz="1600" b="1" i="1" dirty="0" smtClean="0">
                <a:cs typeface="Arial" pitchFamily="34" charset="0"/>
              </a:rPr>
              <a:t> </a:t>
            </a:r>
            <a:r>
              <a:rPr lang="en-US" sz="1600" b="1" dirty="0" smtClean="0">
                <a:cs typeface="Arial" pitchFamily="34" charset="0"/>
              </a:rPr>
              <a:t>of the Act)</a:t>
            </a:r>
            <a:endParaRPr lang="en-US" sz="1600" dirty="0">
              <a:cs typeface="Arial" pitchFamily="34" charset="0"/>
            </a:endParaRPr>
          </a:p>
        </p:txBody>
      </p:sp>
      <p:sp>
        <p:nvSpPr>
          <p:cNvPr id="3" name="Content Placeholder 2"/>
          <p:cNvSpPr>
            <a:spLocks noGrp="1"/>
          </p:cNvSpPr>
          <p:nvPr>
            <p:ph idx="1"/>
          </p:nvPr>
        </p:nvSpPr>
        <p:spPr>
          <a:xfrm>
            <a:off x="179512" y="1196752"/>
            <a:ext cx="8763000" cy="5544616"/>
          </a:xfrm>
        </p:spPr>
        <p:txBody>
          <a:bodyPr/>
          <a:lstStyle/>
          <a:p>
            <a:r>
              <a:rPr lang="en-US" sz="1600" dirty="0"/>
              <a:t>With effect from 1 April 2014, </a:t>
            </a:r>
            <a:r>
              <a:rPr lang="en-US" sz="1600" dirty="0" smtClean="0"/>
              <a:t>Government </a:t>
            </a:r>
            <a:r>
              <a:rPr lang="en-US" sz="1600" dirty="0"/>
              <a:t>introduced a new regime providing tax relief for qualifying South African shipping companies that derive income from the operation of South African ships for purposes of international </a:t>
            </a:r>
            <a:r>
              <a:rPr lang="en-US" sz="1600" dirty="0" smtClean="0"/>
              <a:t>traffic. The </a:t>
            </a:r>
            <a:r>
              <a:rPr lang="en-US" sz="1600" dirty="0"/>
              <a:t>policy rationale for this regime was to make South Africa more competitive (as other countries were introducing tonnage tax or exempting international transport shipping income altogether) and to attract ships to be flagged under the South African register. </a:t>
            </a:r>
            <a:endParaRPr lang="en-US" sz="1600" dirty="0" smtClean="0"/>
          </a:p>
          <a:p>
            <a:r>
              <a:rPr lang="en-US" sz="1600" dirty="0" smtClean="0"/>
              <a:t>While </a:t>
            </a:r>
            <a:r>
              <a:rPr lang="en-US" sz="1600" dirty="0"/>
              <a:t>the provisions of this regime are intended to ensure that the regime is not abused, however, they have the effect of creating unintended consequences in cases where a non-South African ship (non-flagged ship) is brought into use temporarily by a South African resident company as a replacement ship due to the fact that a South African ship (South African flagged ship) is not available because the South African ship is undergoing maintenance or repairs</a:t>
            </a:r>
            <a:r>
              <a:rPr lang="en-US" sz="1600" dirty="0" smtClean="0"/>
              <a:t>.</a:t>
            </a:r>
          </a:p>
          <a:p>
            <a:r>
              <a:rPr lang="en-US" sz="1600" dirty="0" smtClean="0"/>
              <a:t> </a:t>
            </a:r>
            <a:r>
              <a:rPr lang="en-US" sz="1600" dirty="0"/>
              <a:t>In view of the fact that the replacement ship is not a South African ship, the South African resident company that temporarily makes use of the replacement ship may not qualify for exemption in terms of this regime.  </a:t>
            </a:r>
            <a:endParaRPr lang="en-US" sz="1600" dirty="0" smtClean="0"/>
          </a:p>
          <a:p>
            <a:r>
              <a:rPr lang="en-US" sz="1600" dirty="0" smtClean="0"/>
              <a:t>In </a:t>
            </a:r>
            <a:r>
              <a:rPr lang="en-US" sz="1600" dirty="0"/>
              <a:t>order to address the above-mentioned concerns, it is proposed that amendments be made in the Income Tax Act to take into account income derived by a qualifying South African company that temporarily makes use of a replacement non-South African ship for purpose of international traffic for a short period of time due to the fact that the South African ship is not available due to maintenance or repairs.</a:t>
            </a:r>
            <a:endParaRPr lang="en-ZA" sz="1600" dirty="0"/>
          </a:p>
          <a:p>
            <a:pPr marL="0" indent="0">
              <a:buNone/>
            </a:pPr>
            <a:endParaRPr lang="en-US" sz="1600" dirty="0"/>
          </a:p>
        </p:txBody>
      </p:sp>
      <p:sp>
        <p:nvSpPr>
          <p:cNvPr id="5" name="Slide Number Placeholder 4"/>
          <p:cNvSpPr>
            <a:spLocks noGrp="1"/>
          </p:cNvSpPr>
          <p:nvPr>
            <p:ph type="sldNum" sz="quarter" idx="12"/>
          </p:nvPr>
        </p:nvSpPr>
        <p:spPr/>
        <p:txBody>
          <a:bodyPr/>
          <a:lstStyle/>
          <a:p>
            <a:pPr>
              <a:defRPr/>
            </a:pPr>
            <a:fld id="{18CC9CFB-5521-4678-B011-3614EFC0CBEB}" type="slidenum">
              <a:rPr lang="en-US" smtClean="0"/>
              <a:pPr>
                <a:defRPr/>
              </a:pPr>
              <a:t>29</a:t>
            </a:fld>
            <a:endParaRPr lang="en-US" sz="1400" b="0" dirty="0">
              <a:solidFill>
                <a:schemeClr val="tx1"/>
              </a:solidFill>
              <a:latin typeface="+mn-lt"/>
            </a:endParaRPr>
          </a:p>
        </p:txBody>
      </p:sp>
    </p:spTree>
    <p:extLst>
      <p:ext uri="{BB962C8B-B14F-4D97-AF65-F5344CB8AC3E}">
        <p14:creationId xmlns:p14="http://schemas.microsoft.com/office/powerpoint/2010/main" val="2618862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Contents</a:t>
            </a:r>
            <a:endParaRPr lang="en-ZA" dirty="0"/>
          </a:p>
        </p:txBody>
      </p:sp>
      <p:sp>
        <p:nvSpPr>
          <p:cNvPr id="3" name="Content Placeholder 2"/>
          <p:cNvSpPr>
            <a:spLocks noGrp="1"/>
          </p:cNvSpPr>
          <p:nvPr>
            <p:ph idx="1"/>
          </p:nvPr>
        </p:nvSpPr>
        <p:spPr>
          <a:xfrm>
            <a:off x="152400" y="1124744"/>
            <a:ext cx="8991600" cy="5733256"/>
          </a:xfrm>
        </p:spPr>
        <p:txBody>
          <a:bodyPr/>
          <a:lstStyle/>
          <a:p>
            <a:pPr>
              <a:buFont typeface="Arial" charset="0"/>
              <a:buChar char="•"/>
            </a:pPr>
            <a:r>
              <a:rPr lang="en-ZA" sz="1800" dirty="0" smtClean="0"/>
              <a:t>Overview </a:t>
            </a:r>
          </a:p>
          <a:p>
            <a:pPr marL="0" indent="0">
              <a:buNone/>
            </a:pPr>
            <a:endParaRPr lang="en-ZA" sz="1800" dirty="0" smtClean="0"/>
          </a:p>
          <a:p>
            <a:pPr>
              <a:buFont typeface="Arial" charset="0"/>
              <a:buChar char="•"/>
            </a:pPr>
            <a:r>
              <a:rPr lang="en-ZA" sz="1800" dirty="0" smtClean="0"/>
              <a:t>2018 DRAFT TLAB  </a:t>
            </a:r>
          </a:p>
          <a:p>
            <a:pPr marL="857250" lvl="1" indent="-457200">
              <a:buAutoNum type="arabicPeriod"/>
            </a:pPr>
            <a:r>
              <a:rPr lang="en-ZA" sz="1600" dirty="0" smtClean="0"/>
              <a:t>Personal income tax and savings</a:t>
            </a:r>
          </a:p>
          <a:p>
            <a:pPr marL="857250" lvl="1" indent="-457200">
              <a:buAutoNum type="arabicPeriod"/>
            </a:pPr>
            <a:r>
              <a:rPr lang="en-ZA" sz="1600" dirty="0" smtClean="0"/>
              <a:t>General business taxes</a:t>
            </a:r>
          </a:p>
          <a:p>
            <a:pPr marL="857250" lvl="1" indent="-457200">
              <a:buAutoNum type="arabicPeriod"/>
            </a:pPr>
            <a:r>
              <a:rPr lang="en-ZA" sz="1600" dirty="0" smtClean="0"/>
              <a:t>Taxation of financial institutions and products</a:t>
            </a:r>
          </a:p>
          <a:p>
            <a:pPr marL="857250" lvl="1" indent="-457200">
              <a:buAutoNum type="arabicPeriod"/>
            </a:pPr>
            <a:r>
              <a:rPr lang="en-ZA" sz="1600" dirty="0" smtClean="0"/>
              <a:t>Tax incentives</a:t>
            </a:r>
          </a:p>
          <a:p>
            <a:pPr marL="857250" lvl="1" indent="-457200">
              <a:buAutoNum type="arabicPeriod"/>
            </a:pPr>
            <a:r>
              <a:rPr lang="en-ZA" sz="1600" dirty="0" smtClean="0"/>
              <a:t>International taxation</a:t>
            </a:r>
          </a:p>
          <a:p>
            <a:pPr marL="857250" lvl="1" indent="-457200">
              <a:buAutoNum type="arabicPeriod"/>
            </a:pPr>
            <a:r>
              <a:rPr lang="en-ZA" sz="1600" dirty="0" smtClean="0"/>
              <a:t>Value Added Tax </a:t>
            </a:r>
          </a:p>
          <a:p>
            <a:pPr marL="400050" lvl="1" indent="0">
              <a:buNone/>
            </a:pPr>
            <a:endParaRPr lang="en-ZA" sz="1600" dirty="0" smtClean="0"/>
          </a:p>
          <a:p>
            <a:pPr>
              <a:buFont typeface="Arial" charset="0"/>
              <a:buChar char="•"/>
            </a:pPr>
            <a:r>
              <a:rPr lang="en-ZA" sz="1800" dirty="0" smtClean="0"/>
              <a:t>2018 DRAFT TALAB</a:t>
            </a:r>
          </a:p>
          <a:p>
            <a:pPr lvl="1">
              <a:buFont typeface="+mj-lt"/>
              <a:buAutoNum type="arabicPeriod"/>
            </a:pPr>
            <a:r>
              <a:rPr lang="en-ZA" sz="1600" dirty="0" smtClean="0"/>
              <a:t>Income Tax Act</a:t>
            </a:r>
          </a:p>
          <a:p>
            <a:pPr lvl="1">
              <a:buFont typeface="+mj-lt"/>
              <a:buAutoNum type="arabicPeriod"/>
            </a:pPr>
            <a:r>
              <a:rPr lang="en-ZA" sz="1600" dirty="0" smtClean="0"/>
              <a:t>Customs and Excise Act</a:t>
            </a:r>
          </a:p>
          <a:p>
            <a:pPr lvl="1">
              <a:buFont typeface="+mj-lt"/>
              <a:buAutoNum type="arabicPeriod"/>
            </a:pPr>
            <a:r>
              <a:rPr lang="en-ZA" sz="1600" dirty="0" smtClean="0"/>
              <a:t>Value Added Tax </a:t>
            </a:r>
          </a:p>
          <a:p>
            <a:pPr lvl="1">
              <a:buFont typeface="+mj-lt"/>
              <a:buAutoNum type="arabicPeriod"/>
            </a:pPr>
            <a:r>
              <a:rPr lang="en-ZA" sz="1600" dirty="0" smtClean="0"/>
              <a:t>Tax Administration Act</a:t>
            </a:r>
          </a:p>
          <a:p>
            <a:pPr lvl="1">
              <a:buFont typeface="+mj-lt"/>
              <a:buAutoNum type="arabicPeriod"/>
            </a:pPr>
            <a:r>
              <a:rPr lang="en-ZA" sz="1600" dirty="0" smtClean="0"/>
              <a:t>Customs Control Act  </a:t>
            </a:r>
          </a:p>
          <a:p>
            <a:pPr lvl="1">
              <a:buFont typeface="+mj-lt"/>
              <a:buAutoNum type="arabicPeriod"/>
            </a:pPr>
            <a:endParaRPr lang="en-ZA" sz="1800" dirty="0" smtClean="0"/>
          </a:p>
          <a:p>
            <a:pPr lvl="1">
              <a:buFont typeface="+mj-lt"/>
              <a:buAutoNum type="arabicPeriod"/>
            </a:pPr>
            <a:endParaRPr lang="en-ZA" sz="1800" dirty="0" smtClean="0"/>
          </a:p>
          <a:p>
            <a:pPr marL="0" indent="0">
              <a:buNone/>
            </a:pPr>
            <a:endParaRPr lang="en-ZA" sz="18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a:t>
            </a:fld>
            <a:endParaRPr lang="en-US" sz="1400" b="0" dirty="0">
              <a:solidFill>
                <a:schemeClr val="tx1"/>
              </a:solidFill>
              <a:latin typeface="+mn-lt"/>
            </a:endParaRPr>
          </a:p>
        </p:txBody>
      </p:sp>
    </p:spTree>
    <p:extLst>
      <p:ext uri="{BB962C8B-B14F-4D97-AF65-F5344CB8AC3E}">
        <p14:creationId xmlns:p14="http://schemas.microsoft.com/office/powerpoint/2010/main" val="1317941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40080" cy="838200"/>
          </a:xfrm>
        </p:spPr>
        <p:txBody>
          <a:bodyPr/>
          <a:lstStyle/>
          <a:p>
            <a:pPr algn="ctr"/>
            <a:r>
              <a:rPr lang="en-ZA" sz="1800" b="1" dirty="0" smtClean="0">
                <a:cs typeface="Arial" pitchFamily="34" charset="0"/>
              </a:rPr>
              <a:t>Reviewing the write off period for electronic communication cables</a:t>
            </a:r>
            <a:br>
              <a:rPr lang="en-ZA" sz="1800" b="1" dirty="0" smtClean="0">
                <a:cs typeface="Arial" pitchFamily="34" charset="0"/>
              </a:rPr>
            </a:br>
            <a:r>
              <a:rPr lang="en-ZA" sz="1600" b="1" dirty="0" smtClean="0">
                <a:cs typeface="Arial" pitchFamily="34" charset="0"/>
              </a:rPr>
              <a:t>     (Clauses 23 and  26 of the Draft Bill: Sections 11(f) and 12D of the Act)</a:t>
            </a:r>
            <a:endParaRPr lang="en-ZA" sz="1600" b="1" dirty="0">
              <a:cs typeface="Arial" pitchFamily="34" charset="0"/>
            </a:endParaRPr>
          </a:p>
        </p:txBody>
      </p:sp>
      <p:sp>
        <p:nvSpPr>
          <p:cNvPr id="3" name="Content Placeholder 2"/>
          <p:cNvSpPr>
            <a:spLocks noGrp="1"/>
          </p:cNvSpPr>
          <p:nvPr>
            <p:ph idx="1"/>
          </p:nvPr>
        </p:nvSpPr>
        <p:spPr>
          <a:xfrm>
            <a:off x="152400" y="1295400"/>
            <a:ext cx="8763000" cy="4797896"/>
          </a:xfrm>
        </p:spPr>
        <p:txBody>
          <a:bodyPr/>
          <a:lstStyle/>
          <a:p>
            <a:pPr algn="just"/>
            <a:r>
              <a:rPr lang="en-ZA" sz="1800" dirty="0" smtClean="0">
                <a:latin typeface="Arial" pitchFamily="34" charset="0"/>
                <a:cs typeface="Arial" pitchFamily="34" charset="0"/>
              </a:rPr>
              <a:t>The Income Tax Act contains rules that make provision for depreciation allowances in respect of electronic communication cables. </a:t>
            </a:r>
          </a:p>
          <a:p>
            <a:pPr algn="just"/>
            <a:r>
              <a:rPr lang="en-ZA" sz="1800" dirty="0" smtClean="0">
                <a:latin typeface="Arial" pitchFamily="34" charset="0"/>
                <a:cs typeface="Arial" pitchFamily="34" charset="0"/>
              </a:rPr>
              <a:t>However, the depreciation period over which taxpayers can claim allowances under these rules varies depending on whether the taxpayer owns or rents the electronic communication cables.</a:t>
            </a:r>
          </a:p>
          <a:p>
            <a:pPr algn="just"/>
            <a:r>
              <a:rPr lang="en-ZA" sz="1800" dirty="0" smtClean="0">
                <a:latin typeface="Arial" pitchFamily="34" charset="0"/>
                <a:cs typeface="Arial" pitchFamily="34" charset="0"/>
              </a:rPr>
              <a:t>In order to ensure that the tax legislation keeps up with technological advances and international practice, the following amendments are proposed  in the Income Tax Act:</a:t>
            </a:r>
          </a:p>
          <a:p>
            <a:pPr lvl="1" algn="just"/>
            <a:r>
              <a:rPr lang="en-ZA" sz="1800" dirty="0" smtClean="0">
                <a:latin typeface="Arial" pitchFamily="34" charset="0"/>
                <a:cs typeface="Arial" pitchFamily="34" charset="0"/>
              </a:rPr>
              <a:t>The depreciation period for taxpayers should be aligned irrespective of whether the taxpayer owns or rents the electronic communication cables;</a:t>
            </a:r>
          </a:p>
          <a:p>
            <a:pPr lvl="1" algn="just"/>
            <a:r>
              <a:rPr lang="en-ZA" sz="1800" dirty="0" smtClean="0">
                <a:latin typeface="Arial" pitchFamily="34" charset="0"/>
                <a:cs typeface="Arial" pitchFamily="34" charset="0"/>
              </a:rPr>
              <a:t>The depreciation period in respect of </a:t>
            </a:r>
            <a:r>
              <a:rPr lang="en-ZA" sz="1800" dirty="0">
                <a:latin typeface="Arial" pitchFamily="34" charset="0"/>
                <a:cs typeface="Arial" pitchFamily="34" charset="0"/>
              </a:rPr>
              <a:t>electronic communication cables </a:t>
            </a:r>
            <a:r>
              <a:rPr lang="en-ZA" sz="1800" dirty="0" smtClean="0">
                <a:latin typeface="Arial" pitchFamily="34" charset="0"/>
                <a:cs typeface="Arial" pitchFamily="34" charset="0"/>
              </a:rPr>
              <a:t>should be 10 years or the number of years in which the taxpayer is entitled to use the asset, whichever is the lesser.     </a:t>
            </a:r>
            <a:endParaRPr lang="en-ZA" sz="1800" dirty="0">
              <a:latin typeface="Arial" pitchFamily="34" charset="0"/>
              <a:cs typeface="Arial" pitchFamily="34" charset="0"/>
            </a:endParaRPr>
          </a:p>
          <a:p>
            <a:pPr marL="0" indent="0" algn="just">
              <a:buNone/>
            </a:pPr>
            <a:r>
              <a:rPr lang="en-ZA" sz="1800" dirty="0" smtClean="0">
                <a:latin typeface="Arial" pitchFamily="34" charset="0"/>
                <a:cs typeface="Arial" pitchFamily="34" charset="0"/>
              </a:rPr>
              <a:t>  </a:t>
            </a: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30</a:t>
            </a:fld>
            <a:endParaRPr lang="en-US" sz="1400" b="0">
              <a:solidFill>
                <a:schemeClr val="tx1"/>
              </a:solidFill>
              <a:latin typeface="+mn-lt"/>
            </a:endParaRPr>
          </a:p>
        </p:txBody>
      </p:sp>
    </p:spTree>
    <p:extLst>
      <p:ext uri="{BB962C8B-B14F-4D97-AF65-F5344CB8AC3E}">
        <p14:creationId xmlns:p14="http://schemas.microsoft.com/office/powerpoint/2010/main" val="321561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84976" cy="725760"/>
          </a:xfrm>
        </p:spPr>
        <p:txBody>
          <a:bodyPr/>
          <a:lstStyle/>
          <a:p>
            <a:pPr algn="ctr"/>
            <a:r>
              <a:rPr lang="en-US" sz="1800" b="1" dirty="0" smtClean="0">
                <a:cs typeface="Arial" pitchFamily="34" charset="0"/>
              </a:rPr>
              <a:t>Extension of the Employment Tax Incentive Scheme</a:t>
            </a:r>
            <a:br>
              <a:rPr lang="en-US" sz="1800" b="1" dirty="0" smtClean="0">
                <a:cs typeface="Arial" pitchFamily="34" charset="0"/>
              </a:rPr>
            </a:br>
            <a:r>
              <a:rPr lang="en-US" sz="1600" b="1" dirty="0" smtClean="0">
                <a:cs typeface="Arial" pitchFamily="34" charset="0"/>
              </a:rPr>
              <a:t> (Clause 100 of the Draft Bill: Section 12 of the Employment Tax Incentive Act)</a:t>
            </a:r>
            <a:endParaRPr lang="en-US" sz="1600" dirty="0">
              <a:cs typeface="Arial" pitchFamily="34" charset="0"/>
            </a:endParaRPr>
          </a:p>
        </p:txBody>
      </p:sp>
      <p:sp>
        <p:nvSpPr>
          <p:cNvPr id="3" name="Content Placeholder 2"/>
          <p:cNvSpPr>
            <a:spLocks noGrp="1"/>
          </p:cNvSpPr>
          <p:nvPr>
            <p:ph idx="1"/>
          </p:nvPr>
        </p:nvSpPr>
        <p:spPr>
          <a:xfrm>
            <a:off x="179512" y="1196752"/>
            <a:ext cx="8763000" cy="5544616"/>
          </a:xfrm>
        </p:spPr>
        <p:txBody>
          <a:bodyPr/>
          <a:lstStyle/>
          <a:p>
            <a:r>
              <a:rPr lang="en-US" sz="1600" dirty="0"/>
              <a:t>The Employment Tax Incentive (ETI) scheme was introduced in January 2014 to promote employment, particularly of young workers. </a:t>
            </a:r>
            <a:endParaRPr lang="en-US" sz="1600" dirty="0" smtClean="0"/>
          </a:p>
          <a:p>
            <a:r>
              <a:rPr lang="en-US" sz="1600" dirty="0" smtClean="0"/>
              <a:t>After </a:t>
            </a:r>
            <a:r>
              <a:rPr lang="en-US" sz="1600" dirty="0"/>
              <a:t>the initial 3 years of the </a:t>
            </a:r>
            <a:r>
              <a:rPr lang="en-US" sz="1600" dirty="0" err="1"/>
              <a:t>programme</a:t>
            </a:r>
            <a:r>
              <a:rPr lang="en-US" sz="1600" dirty="0"/>
              <a:t>, it was extended for a further two years. This period is set to lapse on 28 February 2019. </a:t>
            </a:r>
            <a:endParaRPr lang="en-US" sz="1600" dirty="0" smtClean="0"/>
          </a:p>
          <a:p>
            <a:r>
              <a:rPr lang="en-US" sz="1600" dirty="0" smtClean="0"/>
              <a:t>The </a:t>
            </a:r>
            <a:r>
              <a:rPr lang="en-US" sz="1600" dirty="0"/>
              <a:t>first extension was based on a process of review and a consultation process with the National Economic Development and </a:t>
            </a:r>
            <a:r>
              <a:rPr lang="en-US" sz="1600" dirty="0" err="1"/>
              <a:t>Labour</a:t>
            </a:r>
            <a:r>
              <a:rPr lang="en-US" sz="1600" dirty="0"/>
              <a:t> Council (“</a:t>
            </a:r>
            <a:r>
              <a:rPr lang="en-US" sz="1600" dirty="0" err="1"/>
              <a:t>Nedlac</a:t>
            </a:r>
            <a:r>
              <a:rPr lang="en-US" sz="1600" dirty="0"/>
              <a:t>”), which indicated (i) modest positive effects on growth rates of youth employment in claiming firms; and (ii) that significant negative effects did not materialize. As part of the ongoing monitoring and evaluation of this </a:t>
            </a:r>
            <a:r>
              <a:rPr lang="en-US" sz="1600" dirty="0" err="1"/>
              <a:t>programme</a:t>
            </a:r>
            <a:r>
              <a:rPr lang="en-US" sz="1600" dirty="0"/>
              <a:t>, another round of inputs will be collected from social partners through </a:t>
            </a:r>
            <a:r>
              <a:rPr lang="en-US" sz="1600" dirty="0" err="1"/>
              <a:t>Nedlac</a:t>
            </a:r>
            <a:r>
              <a:rPr lang="en-US" sz="1600" dirty="0"/>
              <a:t> this year.  </a:t>
            </a:r>
            <a:endParaRPr lang="en-US" sz="1600" dirty="0" smtClean="0"/>
          </a:p>
          <a:p>
            <a:r>
              <a:rPr lang="en-US" sz="1600" dirty="0" smtClean="0"/>
              <a:t>An </a:t>
            </a:r>
            <a:r>
              <a:rPr lang="en-US" sz="1600" dirty="0"/>
              <a:t>extension is proposed in light of the need to support youth employment, as indicated in the State of the Nation Address (“SONA”) delivered on 15 February 2018. The ongoing review process may result in further proposals for amendments, which can be processed subsequently. </a:t>
            </a:r>
            <a:endParaRPr lang="en-US" sz="1600" dirty="0" smtClean="0"/>
          </a:p>
          <a:p>
            <a:r>
              <a:rPr lang="en-US" sz="1600" dirty="0" smtClean="0"/>
              <a:t>As </a:t>
            </a:r>
            <a:r>
              <a:rPr lang="en-US" sz="1600" dirty="0"/>
              <a:t>a result, it is proposed that the ETI </a:t>
            </a:r>
            <a:r>
              <a:rPr lang="en-US" sz="1600" dirty="0" smtClean="0"/>
              <a:t>end date should </a:t>
            </a:r>
            <a:r>
              <a:rPr lang="en-US" sz="1600" dirty="0"/>
              <a:t>be extended for a further 5 years, from 28 February 2019 to 28 February 2024, with an interim report on its performance to be published after 3 years. </a:t>
            </a:r>
            <a:endParaRPr lang="en-US" sz="1600" dirty="0" smtClean="0"/>
          </a:p>
          <a:p>
            <a:r>
              <a:rPr lang="en-US" sz="1600" dirty="0" smtClean="0"/>
              <a:t>Consultations on the extension of the ETI and on its impact on employment are currently taking place in NEDLAC</a:t>
            </a:r>
            <a:endParaRPr lang="en-ZA" sz="1600" dirty="0"/>
          </a:p>
          <a:p>
            <a:pPr marL="0" indent="0">
              <a:buNone/>
            </a:pPr>
            <a:endParaRPr lang="en-US" sz="1600" dirty="0"/>
          </a:p>
        </p:txBody>
      </p:sp>
      <p:sp>
        <p:nvSpPr>
          <p:cNvPr id="5" name="Slide Number Placeholder 4"/>
          <p:cNvSpPr>
            <a:spLocks noGrp="1"/>
          </p:cNvSpPr>
          <p:nvPr>
            <p:ph type="sldNum" sz="quarter" idx="12"/>
          </p:nvPr>
        </p:nvSpPr>
        <p:spPr/>
        <p:txBody>
          <a:bodyPr/>
          <a:lstStyle/>
          <a:p>
            <a:pPr>
              <a:defRPr/>
            </a:pPr>
            <a:fld id="{18CC9CFB-5521-4678-B011-3614EFC0CBEB}" type="slidenum">
              <a:rPr lang="en-US" smtClean="0"/>
              <a:pPr>
                <a:defRPr/>
              </a:pPr>
              <a:t>31</a:t>
            </a:fld>
            <a:endParaRPr lang="en-US" sz="1400" b="0" dirty="0">
              <a:solidFill>
                <a:schemeClr val="tx1"/>
              </a:solidFill>
              <a:latin typeface="+mn-lt"/>
            </a:endParaRPr>
          </a:p>
        </p:txBody>
      </p:sp>
    </p:spTree>
    <p:extLst>
      <p:ext uri="{BB962C8B-B14F-4D97-AF65-F5344CB8AC3E}">
        <p14:creationId xmlns:p14="http://schemas.microsoft.com/office/powerpoint/2010/main" val="3672421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32</a:t>
            </a:fld>
            <a:endParaRPr lang="en-US" sz="1400" b="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INTERNATIONAL TAXATION</a:t>
            </a:r>
          </a:p>
          <a:p>
            <a:endParaRPr lang="en-ZA" sz="2000" dirty="0">
              <a:latin typeface="Calibri" panose="020F0502020204030204" pitchFamily="34" charset="0"/>
            </a:endParaRPr>
          </a:p>
          <a:p>
            <a:endParaRPr lang="en-ZA" sz="1800" dirty="0" smtClean="0">
              <a:latin typeface="Calibri" panose="020F0502020204030204" pitchFamily="34" charset="0"/>
            </a:endParaRPr>
          </a:p>
        </p:txBody>
      </p:sp>
    </p:spTree>
    <p:extLst>
      <p:ext uri="{BB962C8B-B14F-4D97-AF65-F5344CB8AC3E}">
        <p14:creationId xmlns:p14="http://schemas.microsoft.com/office/powerpoint/2010/main" val="2460156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7" y="0"/>
            <a:ext cx="9159077" cy="1107232"/>
          </a:xfrm>
        </p:spPr>
        <p:txBody>
          <a:bodyPr>
            <a:normAutofit/>
          </a:bodyPr>
          <a:lstStyle/>
          <a:p>
            <a:pPr algn="ctr"/>
            <a:r>
              <a:rPr lang="en-ZA" sz="1800" dirty="0" smtClean="0"/>
              <a:t>Addressing an overlap in the treatment of dividends for income tax and transfer pricing purposes</a:t>
            </a:r>
            <a:br>
              <a:rPr lang="en-ZA" sz="1800" dirty="0" smtClean="0"/>
            </a:br>
            <a:r>
              <a:rPr lang="en-US" sz="1600" b="1" dirty="0" smtClean="0"/>
              <a:t>(Clause 1 of the Draft Bill: Sections 1, 31 and 64D of the Act )</a:t>
            </a:r>
            <a:endParaRPr lang="en-US" sz="1600" b="1" dirty="0"/>
          </a:p>
        </p:txBody>
      </p:sp>
      <p:sp>
        <p:nvSpPr>
          <p:cNvPr id="3" name="Content Placeholder 2"/>
          <p:cNvSpPr>
            <a:spLocks noGrp="1"/>
          </p:cNvSpPr>
          <p:nvPr>
            <p:ph idx="1"/>
          </p:nvPr>
        </p:nvSpPr>
        <p:spPr>
          <a:xfrm>
            <a:off x="152400" y="1268760"/>
            <a:ext cx="8763000" cy="5184576"/>
          </a:xfrm>
        </p:spPr>
        <p:txBody>
          <a:bodyPr>
            <a:normAutofit fontScale="92500" lnSpcReduction="20000"/>
          </a:bodyPr>
          <a:lstStyle/>
          <a:p>
            <a:pPr algn="just"/>
            <a:r>
              <a:rPr lang="en-US" sz="1900" dirty="0"/>
              <a:t>Currently, there is a potential overlap between the treatment of a dividend as defined in the Income Tax Act and the treatment of an amount deemed to be a dividend under the transfer pricing provisions of the Income Tax Act.  </a:t>
            </a:r>
            <a:endParaRPr lang="en-US" sz="1900" dirty="0" smtClean="0"/>
          </a:p>
          <a:p>
            <a:pPr algn="just"/>
            <a:r>
              <a:rPr lang="en-US" sz="1900" dirty="0" smtClean="0"/>
              <a:t>Consequently</a:t>
            </a:r>
            <a:r>
              <a:rPr lang="en-US" sz="1900" dirty="0"/>
              <a:t>, an amount deemed to be a dividend in specie as a result of a transfer pricing secondary </a:t>
            </a:r>
            <a:r>
              <a:rPr lang="en-US" sz="1900" dirty="0" smtClean="0"/>
              <a:t>adjustment may, </a:t>
            </a:r>
            <a:r>
              <a:rPr lang="en-US" sz="1900" dirty="0"/>
              <a:t>depending on the facts and circumstances of the case, already constitute a dividend as defined in the Income Tax Act.  </a:t>
            </a:r>
            <a:endParaRPr lang="en-US" sz="1900" dirty="0" smtClean="0"/>
          </a:p>
          <a:p>
            <a:pPr algn="just"/>
            <a:r>
              <a:rPr lang="en-US" sz="1900" dirty="0" smtClean="0"/>
              <a:t>This </a:t>
            </a:r>
            <a:r>
              <a:rPr lang="en-US" sz="1900" dirty="0"/>
              <a:t>overlap may </a:t>
            </a:r>
            <a:r>
              <a:rPr lang="en-US" sz="1900" dirty="0" smtClean="0"/>
              <a:t>also have the  unintended </a:t>
            </a:r>
            <a:r>
              <a:rPr lang="en-US" sz="1900" dirty="0"/>
              <a:t>result </a:t>
            </a:r>
            <a:r>
              <a:rPr lang="en-US" sz="1900" dirty="0" smtClean="0"/>
              <a:t>that tax </a:t>
            </a:r>
            <a:r>
              <a:rPr lang="en-US" sz="1900" dirty="0"/>
              <a:t>treaty relief in respect of dividends tax being available in respect of an amount deemed as a dividend in specie as a result of a transfer pricing secondary </a:t>
            </a:r>
            <a:r>
              <a:rPr lang="en-US" sz="1900" dirty="0" smtClean="0"/>
              <a:t>adjustment may be available under some treaties.</a:t>
            </a:r>
          </a:p>
          <a:p>
            <a:pPr algn="just"/>
            <a:r>
              <a:rPr lang="en-US" sz="1900" dirty="0" smtClean="0"/>
              <a:t>In </a:t>
            </a:r>
            <a:r>
              <a:rPr lang="en-US" sz="1900" dirty="0"/>
              <a:t>order to address this anomaly, it is proposed that clarity should be provided in the Income Tax Act that an amount deemed as a dividend in specie as a result of a transfer pricing secondary adjustment is excluded from the definition of dividend in the Income Tax Act, thereby excluded from obtaining treaty relief in respect of dividends </a:t>
            </a:r>
            <a:r>
              <a:rPr lang="en-US" sz="1900" dirty="0" smtClean="0"/>
              <a:t>tax under some treaties. </a:t>
            </a:r>
          </a:p>
          <a:p>
            <a:pPr algn="just"/>
            <a:r>
              <a:rPr lang="en-US" sz="1900" dirty="0" smtClean="0"/>
              <a:t>In </a:t>
            </a:r>
            <a:r>
              <a:rPr lang="en-US" sz="1900" dirty="0"/>
              <a:t>turn, consequential amendments should be made in the Income Tax Act so that the above-mentioned amount deemed to be a dividend in specie as a result of a transfer pricing secondary adjustment should be regarded as a dividend subject to dividends tax at a rate of 20 per cent.   </a:t>
            </a:r>
            <a:endParaRPr lang="en-ZA" sz="1900" dirty="0"/>
          </a:p>
          <a:p>
            <a:pPr marL="0" indent="0">
              <a:buNone/>
            </a:pPr>
            <a:r>
              <a:rPr lang="en-US" sz="1900" dirty="0"/>
              <a:t> </a:t>
            </a:r>
            <a:endParaRPr lang="en-ZA" sz="1900" dirty="0"/>
          </a:p>
          <a:p>
            <a:pPr algn="just"/>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54E708C9-0646-4A6F-892F-020DCA23BC19}" type="slidenum">
              <a:rPr lang="en-US" smtClean="0"/>
              <a:pPr>
                <a:defRPr/>
              </a:pPr>
              <a:t>33</a:t>
            </a:fld>
            <a:endParaRPr lang="en-US" sz="1400" b="0" dirty="0">
              <a:solidFill>
                <a:schemeClr val="tx1"/>
              </a:solidFill>
              <a:latin typeface="+mn-lt"/>
            </a:endParaRPr>
          </a:p>
        </p:txBody>
      </p:sp>
    </p:spTree>
    <p:extLst>
      <p:ext uri="{BB962C8B-B14F-4D97-AF65-F5344CB8AC3E}">
        <p14:creationId xmlns:p14="http://schemas.microsoft.com/office/powerpoint/2010/main" val="1849634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6632"/>
            <a:ext cx="8991600" cy="936104"/>
          </a:xfrm>
        </p:spPr>
        <p:txBody>
          <a:bodyPr/>
          <a:lstStyle/>
          <a:p>
            <a:pPr algn="ctr"/>
            <a:r>
              <a:rPr lang="en-US" sz="1800" b="1" dirty="0" smtClean="0">
                <a:cs typeface="Arial" pitchFamily="34" charset="0"/>
              </a:rPr>
              <a:t>Rules addressing the use of trusts to avoid tax in respect of controlled foreign companies </a:t>
            </a:r>
            <a:r>
              <a:rPr lang="en-US" sz="1600" b="1" dirty="0" smtClean="0">
                <a:cs typeface="Arial" pitchFamily="34" charset="0"/>
              </a:rPr>
              <a:t/>
            </a:r>
            <a:br>
              <a:rPr lang="en-US" sz="1600" b="1" dirty="0" smtClean="0">
                <a:cs typeface="Arial" pitchFamily="34" charset="0"/>
              </a:rPr>
            </a:br>
            <a:r>
              <a:rPr lang="en-US" sz="1400" b="1" dirty="0">
                <a:cs typeface="Arial" pitchFamily="34" charset="0"/>
              </a:rPr>
              <a:t>(Clauses 8, 46,85 and 86</a:t>
            </a:r>
            <a:br>
              <a:rPr lang="en-US" sz="1400" b="1" dirty="0">
                <a:cs typeface="Arial" pitchFamily="34" charset="0"/>
              </a:rPr>
            </a:br>
            <a:r>
              <a:rPr lang="en-US" sz="1400" b="1" dirty="0">
                <a:cs typeface="Arial" pitchFamily="34" charset="0"/>
              </a:rPr>
              <a:t> of the Draft Bill: Sections 7(8),  25B(2A) and paragraphs 72 and 80 of the Eighth Schedule to the </a:t>
            </a:r>
            <a:r>
              <a:rPr lang="en-US" sz="1400" b="1" dirty="0" smtClean="0">
                <a:cs typeface="Arial" pitchFamily="34" charset="0"/>
              </a:rPr>
              <a:t>Act)</a:t>
            </a:r>
            <a:endParaRPr lang="en-US" sz="1400" b="1" dirty="0">
              <a:cs typeface="Arial" pitchFamily="34" charset="0"/>
            </a:endParaRPr>
          </a:p>
        </p:txBody>
      </p:sp>
      <p:sp>
        <p:nvSpPr>
          <p:cNvPr id="4" name="Content Placeholder 3"/>
          <p:cNvSpPr>
            <a:spLocks noGrp="1"/>
          </p:cNvSpPr>
          <p:nvPr>
            <p:ph idx="1"/>
          </p:nvPr>
        </p:nvSpPr>
        <p:spPr>
          <a:xfrm>
            <a:off x="152400" y="1196752"/>
            <a:ext cx="8763000" cy="5184576"/>
          </a:xfrm>
        </p:spPr>
        <p:txBody>
          <a:bodyPr/>
          <a:lstStyle/>
          <a:p>
            <a:r>
              <a:rPr lang="en-US" sz="1800" dirty="0" smtClean="0"/>
              <a:t>In </a:t>
            </a:r>
            <a:r>
              <a:rPr lang="en-US" sz="1800" dirty="0"/>
              <a:t>2017, amendments were made in the Income Tax Act to extend the application of the Controlled Foreign Company (CFC) rules to foreign companies held through foreign trusts if the financial statements of those companies form part of the consolidated financial statements of a group company of which the parent company is resident in South Africa.  </a:t>
            </a:r>
            <a:endParaRPr lang="en-US" sz="1800" dirty="0" smtClean="0"/>
          </a:p>
          <a:p>
            <a:r>
              <a:rPr lang="en-US" sz="1800" dirty="0" smtClean="0"/>
              <a:t>The </a:t>
            </a:r>
            <a:r>
              <a:rPr lang="en-US" sz="1800" dirty="0"/>
              <a:t>above-mentioned 2017 changes did not address the issue of South African resident individuals indirectly holding shares in a foreign company through foreign trusts. The </a:t>
            </a:r>
            <a:r>
              <a:rPr lang="en-US" sz="1800" dirty="0" smtClean="0"/>
              <a:t>2017 </a:t>
            </a:r>
            <a:r>
              <a:rPr lang="en-US" sz="1800" dirty="0"/>
              <a:t>Draft TLAB that was published for public comments on 19 July 2017 contained rules addressing the issue of South African resident individuals indirectly holding shares in a foreign company through foreign trusts. </a:t>
            </a:r>
            <a:endParaRPr lang="en-US" sz="1800" dirty="0" smtClean="0"/>
          </a:p>
          <a:p>
            <a:r>
              <a:rPr lang="en-US" sz="1800" dirty="0" smtClean="0"/>
              <a:t>However</a:t>
            </a:r>
            <a:r>
              <a:rPr lang="en-US" sz="1800" dirty="0"/>
              <a:t>, following oral presentations on the 2017 Draft TLAB at hearings held by the Parliament Standing Committee on Finance on 29 August 2017 and meetings held with stakeholders on 18 September 2017, the above-mentioned proposed rules were withdrawn due to the wide nature and complexity and were postponed to the 2018 legislative cycle</a:t>
            </a:r>
            <a:r>
              <a:rPr lang="en-US" sz="1800" dirty="0" smtClean="0"/>
              <a:t>.</a:t>
            </a:r>
          </a:p>
        </p:txBody>
      </p:sp>
      <p:sp>
        <p:nvSpPr>
          <p:cNvPr id="3" name="Slide Number Placeholder 2"/>
          <p:cNvSpPr>
            <a:spLocks noGrp="1"/>
          </p:cNvSpPr>
          <p:nvPr>
            <p:ph type="sldNum" sz="quarter" idx="12"/>
          </p:nvPr>
        </p:nvSpPr>
        <p:spPr/>
        <p:txBody>
          <a:bodyPr/>
          <a:lstStyle/>
          <a:p>
            <a:pPr>
              <a:defRPr/>
            </a:pPr>
            <a:fld id="{B2F3B342-5D90-4C5B-9833-E9B97DB5611C}" type="slidenum">
              <a:rPr lang="en-US" smtClean="0"/>
              <a:pPr>
                <a:defRPr/>
              </a:pPr>
              <a:t>34</a:t>
            </a:fld>
            <a:endParaRPr lang="en-US" sz="1400" b="0">
              <a:solidFill>
                <a:schemeClr val="tx1"/>
              </a:solidFill>
              <a:latin typeface="+mn-lt"/>
            </a:endParaRPr>
          </a:p>
        </p:txBody>
      </p:sp>
    </p:spTree>
    <p:extLst>
      <p:ext uri="{BB962C8B-B14F-4D97-AF65-F5344CB8AC3E}">
        <p14:creationId xmlns:p14="http://schemas.microsoft.com/office/powerpoint/2010/main" val="33700830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838200"/>
          </a:xfrm>
        </p:spPr>
        <p:txBody>
          <a:bodyPr/>
          <a:lstStyle/>
          <a:p>
            <a:pPr algn="ctr"/>
            <a:r>
              <a:rPr lang="en-US" sz="1800" b="1" dirty="0" smtClean="0">
                <a:cs typeface="Arial" pitchFamily="34" charset="0"/>
              </a:rPr>
              <a:t>Rules addressing the use of trusts to avoid tax in respect of controlled foreign companies </a:t>
            </a:r>
            <a:br>
              <a:rPr lang="en-US" sz="1800" b="1" dirty="0" smtClean="0">
                <a:cs typeface="Arial" pitchFamily="34" charset="0"/>
              </a:rPr>
            </a:br>
            <a:r>
              <a:rPr lang="en-US" sz="1400" b="1" dirty="0">
                <a:cs typeface="Arial" pitchFamily="34" charset="0"/>
              </a:rPr>
              <a:t>(Clauses 8, 46,85 and 86</a:t>
            </a:r>
            <a:br>
              <a:rPr lang="en-US" sz="1400" b="1" dirty="0">
                <a:cs typeface="Arial" pitchFamily="34" charset="0"/>
              </a:rPr>
            </a:br>
            <a:r>
              <a:rPr lang="en-US" sz="1400" b="1" dirty="0">
                <a:cs typeface="Arial" pitchFamily="34" charset="0"/>
              </a:rPr>
              <a:t> of the Draft Bill: Sections 7(8),  25B(2A) and paragraphs 72 and 80 of the Eighth Schedule to the </a:t>
            </a:r>
            <a:r>
              <a:rPr lang="en-US" sz="1400" b="1" dirty="0" smtClean="0">
                <a:cs typeface="Arial" pitchFamily="34" charset="0"/>
              </a:rPr>
              <a:t>Act)</a:t>
            </a:r>
            <a:endParaRPr lang="en-US" sz="1400" b="1" dirty="0">
              <a:cs typeface="Arial" pitchFamily="34" charset="0"/>
            </a:endParaRPr>
          </a:p>
        </p:txBody>
      </p:sp>
      <p:sp>
        <p:nvSpPr>
          <p:cNvPr id="4" name="Content Placeholder 3"/>
          <p:cNvSpPr>
            <a:spLocks noGrp="1"/>
          </p:cNvSpPr>
          <p:nvPr>
            <p:ph idx="1"/>
          </p:nvPr>
        </p:nvSpPr>
        <p:spPr>
          <a:xfrm>
            <a:off x="152400" y="1196752"/>
            <a:ext cx="8763000" cy="5184576"/>
          </a:xfrm>
        </p:spPr>
        <p:txBody>
          <a:bodyPr/>
          <a:lstStyle/>
          <a:p>
            <a:pPr algn="just"/>
            <a:r>
              <a:rPr lang="en-US" sz="1800" dirty="0" smtClean="0"/>
              <a:t>In </a:t>
            </a:r>
            <a:r>
              <a:rPr lang="en-US" sz="1800" dirty="0"/>
              <a:t>order to address this issue, it is proposed that the following amendments be made in the Income Tax Act: </a:t>
            </a:r>
            <a:endParaRPr lang="en-ZA" sz="1800" dirty="0"/>
          </a:p>
          <a:p>
            <a:pPr lvl="1" algn="just"/>
            <a:r>
              <a:rPr lang="en-US" sz="1800" dirty="0" smtClean="0"/>
              <a:t>Disregarding </a:t>
            </a:r>
            <a:r>
              <a:rPr lang="en-US" sz="1800" dirty="0"/>
              <a:t>the participation exemption in respect of foreign dividends for purposes of income inclusion in terms of section 7(8) of the Income Tax </a:t>
            </a:r>
            <a:r>
              <a:rPr lang="en-US" sz="1800" dirty="0" smtClean="0"/>
              <a:t>Act,</a:t>
            </a:r>
            <a:endParaRPr lang="en-ZA" sz="1800" dirty="0"/>
          </a:p>
          <a:p>
            <a:pPr lvl="1" algn="just"/>
            <a:r>
              <a:rPr lang="en-US" sz="1800" dirty="0"/>
              <a:t>Disregarding the participation exemption in respect of foreign dividends for purposes of income inclusion in terms of section 25B of the Income Tax </a:t>
            </a:r>
            <a:r>
              <a:rPr lang="en-US" sz="1800" dirty="0" smtClean="0"/>
              <a:t>Act,</a:t>
            </a:r>
            <a:endParaRPr lang="en-ZA" sz="1800" dirty="0"/>
          </a:p>
          <a:p>
            <a:pPr lvl="1" algn="just"/>
            <a:r>
              <a:rPr lang="en-US" sz="1800" dirty="0"/>
              <a:t>Disregarding the participation exemption in respect of capital gains derived from the sale of foreign shares for purposes of attribution of capital gain in terms of paragraph 72 of the Eighth Schedule to the Income Tax </a:t>
            </a:r>
            <a:r>
              <a:rPr lang="en-US" sz="1800" dirty="0" smtClean="0"/>
              <a:t>Act, and</a:t>
            </a:r>
            <a:endParaRPr lang="en-ZA" sz="1800" dirty="0"/>
          </a:p>
          <a:p>
            <a:pPr lvl="1" algn="just"/>
            <a:r>
              <a:rPr lang="en-US" sz="1800" dirty="0"/>
              <a:t>Disregarding the participation exemption in respect of capital gains derived from the sale of foreign shares for purposes of attribution of capital gains in terms of paragraph 80 of the Eighth Schedule to the Income Tax Act</a:t>
            </a:r>
            <a:endParaRPr lang="en-ZA" sz="1800" dirty="0"/>
          </a:p>
          <a:p>
            <a:pPr marL="0" indent="0" algn="just">
              <a:buNone/>
            </a:pPr>
            <a:r>
              <a:rPr lang="en-US" sz="1800" dirty="0"/>
              <a:t> </a:t>
            </a:r>
            <a:endParaRPr lang="en-ZA" sz="1800" dirty="0"/>
          </a:p>
          <a:p>
            <a:pPr marL="0" indent="0" algn="just">
              <a:buNone/>
            </a:pPr>
            <a:r>
              <a:rPr lang="en-US" sz="1600" dirty="0" smtClean="0">
                <a:latin typeface="Arial" pitchFamily="34" charset="0"/>
                <a:cs typeface="Arial" pitchFamily="34" charset="0"/>
              </a:rPr>
              <a:t> </a:t>
            </a:r>
            <a:endParaRPr lang="en-US" sz="1800" b="1" dirty="0">
              <a:latin typeface="Calibri" pitchFamily="34" charset="0"/>
              <a:cs typeface="Calibri" pitchFamily="34" charset="0"/>
            </a:endParaRPr>
          </a:p>
          <a:p>
            <a:pPr algn="just"/>
            <a:endParaRPr lang="en-US" sz="1800" dirty="0">
              <a:latin typeface="Calibri" pitchFamily="34" charset="0"/>
              <a:cs typeface="Calibri" pitchFamily="34" charset="0"/>
            </a:endParaRPr>
          </a:p>
        </p:txBody>
      </p:sp>
      <p:sp>
        <p:nvSpPr>
          <p:cNvPr id="3" name="Slide Number Placeholder 2"/>
          <p:cNvSpPr>
            <a:spLocks noGrp="1"/>
          </p:cNvSpPr>
          <p:nvPr>
            <p:ph type="sldNum" sz="quarter" idx="12"/>
          </p:nvPr>
        </p:nvSpPr>
        <p:spPr/>
        <p:txBody>
          <a:bodyPr/>
          <a:lstStyle/>
          <a:p>
            <a:pPr>
              <a:defRPr/>
            </a:pPr>
            <a:fld id="{B2F3B342-5D90-4C5B-9833-E9B97DB5611C}" type="slidenum">
              <a:rPr lang="en-US" smtClean="0"/>
              <a:pPr>
                <a:defRPr/>
              </a:pPr>
              <a:t>35</a:t>
            </a:fld>
            <a:endParaRPr lang="en-US" sz="1400" b="0">
              <a:solidFill>
                <a:schemeClr val="tx1"/>
              </a:solidFill>
              <a:latin typeface="+mn-lt"/>
            </a:endParaRPr>
          </a:p>
        </p:txBody>
      </p:sp>
    </p:spTree>
    <p:extLst>
      <p:ext uri="{BB962C8B-B14F-4D97-AF65-F5344CB8AC3E}">
        <p14:creationId xmlns:p14="http://schemas.microsoft.com/office/powerpoint/2010/main" val="38130002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36</a:t>
            </a:fld>
            <a:endParaRPr lang="en-US" sz="1400" b="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Value added tax (VAT)</a:t>
            </a:r>
            <a:endParaRPr lang="en-ZA" sz="2000" dirty="0">
              <a:latin typeface="Calibri" pitchFamily="34" charset="0"/>
              <a:cs typeface="Arial" pitchFamily="34" charset="0"/>
            </a:endParaRPr>
          </a:p>
          <a:p>
            <a:pPr marL="0" indent="0">
              <a:buNone/>
            </a:pPr>
            <a:endParaRPr lang="en-ZA" sz="1800" dirty="0" smtClean="0">
              <a:latin typeface="Calibri" panose="020F0502020204030204" pitchFamily="34" charset="0"/>
            </a:endParaRPr>
          </a:p>
        </p:txBody>
      </p:sp>
    </p:spTree>
    <p:extLst>
      <p:ext uri="{BB962C8B-B14F-4D97-AF65-F5344CB8AC3E}">
        <p14:creationId xmlns:p14="http://schemas.microsoft.com/office/powerpoint/2010/main" val="38152776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048544"/>
          </a:xfrm>
        </p:spPr>
        <p:txBody>
          <a:bodyPr/>
          <a:lstStyle/>
          <a:p>
            <a:pPr algn="ctr"/>
            <a:r>
              <a:rPr lang="en-ZA" sz="2000" b="1" dirty="0" smtClean="0">
                <a:cs typeface="Arial" pitchFamily="34" charset="0"/>
              </a:rPr>
              <a:t>Insertion of the definition of “face value of a debt transferred” under the provisions dealing with irrecoverable debts</a:t>
            </a:r>
            <a:r>
              <a:rPr lang="en-ZA" sz="2000" b="1" dirty="0">
                <a:cs typeface="Arial" pitchFamily="34" charset="0"/>
              </a:rPr>
              <a:t/>
            </a:r>
            <a:br>
              <a:rPr lang="en-ZA" sz="2000" b="1" dirty="0">
                <a:cs typeface="Arial" pitchFamily="34" charset="0"/>
              </a:rPr>
            </a:br>
            <a:r>
              <a:rPr lang="en-ZA" sz="1600" b="1" dirty="0" smtClean="0">
                <a:cs typeface="Arial" pitchFamily="34" charset="0"/>
              </a:rPr>
              <a:t>(Clause 89 of the Draft Bill: </a:t>
            </a:r>
            <a:r>
              <a:rPr lang="fr-FR" sz="1600" b="1" dirty="0" smtClean="0">
                <a:cs typeface="Arial" pitchFamily="34" charset="0"/>
              </a:rPr>
              <a:t>Section 22 of the VAT </a:t>
            </a:r>
            <a:r>
              <a:rPr lang="fr-FR" sz="1600" b="1" dirty="0" err="1" smtClean="0">
                <a:cs typeface="Arial" pitchFamily="34" charset="0"/>
              </a:rPr>
              <a:t>Act</a:t>
            </a:r>
            <a:r>
              <a:rPr lang="en-ZA" sz="1600" b="1" dirty="0" smtClean="0">
                <a:cs typeface="Arial" pitchFamily="34" charset="0"/>
              </a:rPr>
              <a:t>)</a:t>
            </a:r>
            <a:endParaRPr lang="en-ZA" sz="1600" b="1" dirty="0">
              <a:cs typeface="Arial" pitchFamily="34" charset="0"/>
            </a:endParaRPr>
          </a:p>
        </p:txBody>
      </p:sp>
      <p:sp>
        <p:nvSpPr>
          <p:cNvPr id="3" name="Content Placeholder 2"/>
          <p:cNvSpPr>
            <a:spLocks noGrp="1"/>
          </p:cNvSpPr>
          <p:nvPr>
            <p:ph idx="1"/>
          </p:nvPr>
        </p:nvSpPr>
        <p:spPr>
          <a:xfrm>
            <a:off x="107504" y="1196752"/>
            <a:ext cx="8928992" cy="5400600"/>
          </a:xfrm>
        </p:spPr>
        <p:txBody>
          <a:bodyPr/>
          <a:lstStyle/>
          <a:p>
            <a:pPr marL="176213" indent="-176213" algn="just"/>
            <a:r>
              <a:rPr lang="en-ZA" sz="1600" dirty="0"/>
              <a:t>A VAT registered vendor is in terms of section 22(1) of the VAT Act, permitted to claim a deduction for VAT on taxable supplies of goods or services that have been written off, if those taxable supplies were provided on credit, and the debt is irrecoverable. </a:t>
            </a:r>
            <a:r>
              <a:rPr lang="en-ZA" sz="1600" dirty="0" smtClean="0"/>
              <a:t>If </a:t>
            </a:r>
            <a:r>
              <a:rPr lang="en-ZA" sz="1600" dirty="0"/>
              <a:t>the vendor cedes or sells the debt book in respect of the debt that has been written off on a non-recourse basis to another vendor, for example a collection agent or bank, for an amount that is less than the amount owing, then the sale of debt is exempt from VAT and the vendor is not required to make any adjustments to the previous VAT deduction. </a:t>
            </a:r>
            <a:endParaRPr lang="en-ZA" sz="1600" dirty="0" smtClean="0"/>
          </a:p>
          <a:p>
            <a:pPr algn="just"/>
            <a:r>
              <a:rPr lang="en-ZA" sz="1600" dirty="0"/>
              <a:t>It has come to Government’s attention that some vendors (for example collection agents or banks) that buy the book debt in terms of the above-mentioned arrangement then attempt to claim a further VAT deduction if they write off all or part of this debt in future.  </a:t>
            </a:r>
            <a:r>
              <a:rPr lang="en-ZA" sz="1600" dirty="0" smtClean="0"/>
              <a:t>This </a:t>
            </a:r>
            <a:r>
              <a:rPr lang="en-ZA" sz="1600" dirty="0"/>
              <a:t>results in a double </a:t>
            </a:r>
            <a:r>
              <a:rPr lang="en-ZA" sz="1600" dirty="0" smtClean="0"/>
              <a:t>VAT </a:t>
            </a:r>
            <a:r>
              <a:rPr lang="en-ZA" sz="1600" dirty="0"/>
              <a:t>deduction, which is against the intention of the legislation as seen in the definition of “face value of a debt transferred” in the Explanatory Memorandum to the Taxation Laws Amendment Bill, 1997. </a:t>
            </a:r>
            <a:endParaRPr lang="en-ZA" sz="1600" dirty="0" smtClean="0"/>
          </a:p>
          <a:p>
            <a:pPr algn="just"/>
            <a:r>
              <a:rPr lang="en-US" sz="1600" dirty="0" smtClean="0"/>
              <a:t>The </a:t>
            </a:r>
            <a:r>
              <a:rPr lang="en-US" sz="1600" dirty="0"/>
              <a:t>Explanatory Memorandum provides that the ‘face value’ of a debt transferred is, for the purpose of </a:t>
            </a:r>
            <a:r>
              <a:rPr lang="en-US" sz="1600" dirty="0" smtClean="0"/>
              <a:t>section 22(1</a:t>
            </a:r>
            <a:r>
              <a:rPr lang="en-US" sz="1600" dirty="0"/>
              <a:t>), the net value of the account receivable at time of transfer, after adjustments have been made for debit and credit notes and after taking into account the input tax claimed on the bad debt amount already written off by the (first / supplier) vendor. </a:t>
            </a:r>
            <a:endParaRPr lang="en-ZA" sz="1600" dirty="0"/>
          </a:p>
          <a:p>
            <a:r>
              <a:rPr lang="en-US" sz="1600" dirty="0"/>
              <a:t>In order to address this anomaly and prevent the double VAT deduction, it is proposed that amendments be made in section 22 of the VAT Act by inserting a definition of “face value” to take into account the policy rationale explained in the Explanatory Memorandum </a:t>
            </a:r>
            <a:r>
              <a:rPr lang="en-ZA" sz="1600" dirty="0"/>
              <a:t>to the Taxation Laws Amendment Bill, 1997. </a:t>
            </a:r>
          </a:p>
          <a:p>
            <a:pPr marL="0" indent="0">
              <a:buNone/>
            </a:pPr>
            <a:r>
              <a:rPr lang="en-ZA" sz="1600" dirty="0"/>
              <a:t> </a:t>
            </a:r>
          </a:p>
          <a:p>
            <a:pPr marL="0" indent="0">
              <a:buNone/>
            </a:pPr>
            <a:r>
              <a:rPr lang="en-ZA" sz="1600" dirty="0"/>
              <a:t> </a:t>
            </a:r>
          </a:p>
          <a:p>
            <a:pPr marL="176213" indent="-176213" algn="just"/>
            <a:endParaRPr lang="en-ZA" sz="1600" dirty="0"/>
          </a:p>
          <a:p>
            <a:pPr marL="176213" indent="-176213" algn="just"/>
            <a:endParaRPr lang="en-ZA" sz="1600" dirty="0" smtClean="0">
              <a:latin typeface="Arial" pitchFamily="34" charset="0"/>
              <a:cs typeface="Arial" pitchFamily="34" charset="0"/>
            </a:endParaRPr>
          </a:p>
          <a:p>
            <a:pPr marL="176213" indent="-176213" algn="just"/>
            <a:endParaRPr lang="en-ZA" sz="1600" dirty="0" smtClean="0">
              <a:latin typeface="Calibri" panose="020F0502020204030204" pitchFamily="34" charset="0"/>
            </a:endParaRPr>
          </a:p>
          <a:p>
            <a:pPr marL="176213" indent="-176213" algn="just"/>
            <a:endParaRPr lang="en-ZA" sz="160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37</a:t>
            </a:fld>
            <a:endParaRPr lang="en-US" sz="1400" b="0" dirty="0">
              <a:solidFill>
                <a:schemeClr val="tx1"/>
              </a:solidFill>
              <a:latin typeface="+mn-lt"/>
            </a:endParaRPr>
          </a:p>
        </p:txBody>
      </p:sp>
    </p:spTree>
    <p:extLst>
      <p:ext uri="{BB962C8B-B14F-4D97-AF65-F5344CB8AC3E}">
        <p14:creationId xmlns:p14="http://schemas.microsoft.com/office/powerpoint/2010/main" val="1309839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38</a:t>
            </a:fld>
            <a:endParaRPr lang="en-US" sz="1400" b="0" dirty="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sz="3200" b="1" dirty="0" smtClean="0">
                <a:latin typeface="Calibri" panose="020F0502020204030204" pitchFamily="34" charset="0"/>
              </a:rPr>
              <a:t>Tax Administration Laws Amendment Bill (TALAB)</a:t>
            </a:r>
            <a:endParaRPr lang="en-ZA" sz="3200" dirty="0" smtClean="0">
              <a:latin typeface="Calibri" panose="020F0502020204030204" pitchFamily="34" charset="0"/>
            </a:endParaRPr>
          </a:p>
        </p:txBody>
      </p:sp>
    </p:spTree>
    <p:extLst>
      <p:ext uri="{BB962C8B-B14F-4D97-AF65-F5344CB8AC3E}">
        <p14:creationId xmlns:p14="http://schemas.microsoft.com/office/powerpoint/2010/main" val="37370633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Contents: Main amendments</a:t>
            </a:r>
            <a:endParaRPr lang="en-ZA" dirty="0"/>
          </a:p>
        </p:txBody>
      </p:sp>
      <p:sp>
        <p:nvSpPr>
          <p:cNvPr id="3" name="Content Placeholder 2"/>
          <p:cNvSpPr>
            <a:spLocks noGrp="1"/>
          </p:cNvSpPr>
          <p:nvPr>
            <p:ph idx="1"/>
          </p:nvPr>
        </p:nvSpPr>
        <p:spPr>
          <a:xfrm>
            <a:off x="107504" y="1124744"/>
            <a:ext cx="8856984" cy="5112568"/>
          </a:xfrm>
        </p:spPr>
        <p:txBody>
          <a:bodyPr/>
          <a:lstStyle/>
          <a:p>
            <a:pPr>
              <a:lnSpc>
                <a:spcPct val="95000"/>
              </a:lnSpc>
            </a:pPr>
            <a:r>
              <a:rPr lang="en-US" sz="1800" b="1" dirty="0" smtClean="0"/>
              <a:t>Income Tax Act, 1962</a:t>
            </a:r>
          </a:p>
          <a:p>
            <a:pPr lvl="1">
              <a:lnSpc>
                <a:spcPct val="95000"/>
              </a:lnSpc>
            </a:pPr>
            <a:r>
              <a:rPr lang="en-ZA" sz="1600" dirty="0"/>
              <a:t>Repeal of requirement to submit returns by persons </a:t>
            </a:r>
            <a:r>
              <a:rPr lang="en-ZA" sz="1600" dirty="0" smtClean="0"/>
              <a:t>receiving </a:t>
            </a:r>
            <a:r>
              <a:rPr lang="en-ZA" sz="1600" dirty="0"/>
              <a:t>exempt dividends</a:t>
            </a:r>
            <a:endParaRPr lang="en-US" sz="1600" dirty="0"/>
          </a:p>
          <a:p>
            <a:pPr>
              <a:lnSpc>
                <a:spcPct val="95000"/>
              </a:lnSpc>
            </a:pPr>
            <a:r>
              <a:rPr lang="en-ZA" sz="1800" b="1" dirty="0" smtClean="0"/>
              <a:t>Customs </a:t>
            </a:r>
            <a:r>
              <a:rPr lang="en-ZA" sz="1800" b="1" dirty="0"/>
              <a:t>and Excise </a:t>
            </a:r>
            <a:r>
              <a:rPr lang="en-ZA" sz="1800" b="1" dirty="0" smtClean="0"/>
              <a:t>Act, 1964</a:t>
            </a:r>
          </a:p>
          <a:p>
            <a:pPr lvl="1">
              <a:lnSpc>
                <a:spcPct val="95000"/>
              </a:lnSpc>
            </a:pPr>
            <a:r>
              <a:rPr lang="en-ZA" sz="1600" dirty="0" smtClean="0"/>
              <a:t>Prevention of forestalling in respect of excisable goods</a:t>
            </a:r>
          </a:p>
          <a:p>
            <a:pPr lvl="1">
              <a:lnSpc>
                <a:spcPct val="95000"/>
              </a:lnSpc>
            </a:pPr>
            <a:r>
              <a:rPr lang="en-ZA" sz="1600" dirty="0" smtClean="0"/>
              <a:t>Application of Tax Administration Act provisions: write off/compromise of tax debts </a:t>
            </a:r>
          </a:p>
          <a:p>
            <a:pPr>
              <a:lnSpc>
                <a:spcPct val="95000"/>
              </a:lnSpc>
            </a:pPr>
            <a:r>
              <a:rPr lang="en-ZA" sz="1800" b="1" dirty="0" smtClean="0"/>
              <a:t>Value-Added Tax Act, 1991</a:t>
            </a:r>
          </a:p>
          <a:p>
            <a:pPr lvl="1">
              <a:lnSpc>
                <a:spcPct val="95000"/>
              </a:lnSpc>
            </a:pPr>
            <a:r>
              <a:rPr lang="en-GB" sz="1600" dirty="0"/>
              <a:t>Correction of </a:t>
            </a:r>
            <a:r>
              <a:rPr lang="en-GB" sz="1600" dirty="0" smtClean="0"/>
              <a:t>“tax invoices”</a:t>
            </a:r>
          </a:p>
          <a:p>
            <a:pPr lvl="1">
              <a:lnSpc>
                <a:spcPct val="95000"/>
              </a:lnSpc>
            </a:pPr>
            <a:r>
              <a:rPr lang="en-GB" sz="1600" dirty="0"/>
              <a:t>Credit notes for supplies after sale of an enterprise as a going </a:t>
            </a:r>
            <a:r>
              <a:rPr lang="en-GB" sz="1600" dirty="0" smtClean="0"/>
              <a:t>concern</a:t>
            </a:r>
          </a:p>
          <a:p>
            <a:pPr lvl="1">
              <a:lnSpc>
                <a:spcPct val="95000"/>
              </a:lnSpc>
            </a:pPr>
            <a:r>
              <a:rPr lang="en-GB" sz="1600" dirty="0"/>
              <a:t>Special </a:t>
            </a:r>
            <a:r>
              <a:rPr lang="en-GB" sz="1600" dirty="0" smtClean="0"/>
              <a:t>returns no longer required</a:t>
            </a:r>
          </a:p>
          <a:p>
            <a:pPr lvl="1">
              <a:lnSpc>
                <a:spcPct val="95000"/>
              </a:lnSpc>
            </a:pPr>
            <a:r>
              <a:rPr lang="en-GB" sz="1600" dirty="0" smtClean="0"/>
              <a:t>Treatment </a:t>
            </a:r>
            <a:r>
              <a:rPr lang="en-GB" sz="1600" dirty="0"/>
              <a:t>of </a:t>
            </a:r>
            <a:r>
              <a:rPr lang="en-GB" sz="1600" dirty="0" smtClean="0"/>
              <a:t>branches/divisions </a:t>
            </a:r>
            <a:r>
              <a:rPr lang="en-GB" sz="1600" dirty="0"/>
              <a:t>of </a:t>
            </a:r>
            <a:r>
              <a:rPr lang="en-GB" sz="1600" dirty="0" smtClean="0"/>
              <a:t>juristic </a:t>
            </a:r>
            <a:r>
              <a:rPr lang="en-GB" sz="1600" dirty="0"/>
              <a:t>person for </a:t>
            </a:r>
            <a:r>
              <a:rPr lang="en-GB" sz="1600" dirty="0" smtClean="0"/>
              <a:t>debt </a:t>
            </a:r>
            <a:r>
              <a:rPr lang="en-GB" sz="1600" dirty="0"/>
              <a:t>collection </a:t>
            </a:r>
            <a:r>
              <a:rPr lang="en-GB" sz="1600" dirty="0" smtClean="0"/>
              <a:t>purposes</a:t>
            </a:r>
          </a:p>
          <a:p>
            <a:pPr lvl="1">
              <a:lnSpc>
                <a:spcPct val="95000"/>
              </a:lnSpc>
            </a:pPr>
            <a:r>
              <a:rPr lang="en-GB" sz="1600" dirty="0" smtClean="0"/>
              <a:t>Extension of joint and several liability for VAT to members of a joint venture</a:t>
            </a:r>
            <a:endParaRPr lang="en-ZA" sz="1600" dirty="0" smtClean="0"/>
          </a:p>
          <a:p>
            <a:pPr>
              <a:lnSpc>
                <a:spcPct val="95000"/>
              </a:lnSpc>
            </a:pPr>
            <a:r>
              <a:rPr lang="en-ZA" sz="1800" b="1" dirty="0" smtClean="0"/>
              <a:t>Tax Administration Act, 2011</a:t>
            </a:r>
          </a:p>
          <a:p>
            <a:pPr lvl="1">
              <a:lnSpc>
                <a:spcPct val="95000"/>
              </a:lnSpc>
            </a:pPr>
            <a:r>
              <a:rPr lang="en-ZA" sz="1600" dirty="0"/>
              <a:t>Notification of commencement of an </a:t>
            </a:r>
            <a:r>
              <a:rPr lang="en-ZA" sz="1600" dirty="0" smtClean="0"/>
              <a:t>audit</a:t>
            </a:r>
          </a:p>
          <a:p>
            <a:pPr lvl="1">
              <a:lnSpc>
                <a:spcPct val="95000"/>
              </a:lnSpc>
            </a:pPr>
            <a:r>
              <a:rPr lang="en-ZA" sz="1600" dirty="0"/>
              <a:t>Deregistration of </a:t>
            </a:r>
            <a:r>
              <a:rPr lang="en-ZA" sz="1600" dirty="0" smtClean="0"/>
              <a:t>tax non-compliant </a:t>
            </a:r>
            <a:r>
              <a:rPr lang="en-ZA" sz="1600" dirty="0"/>
              <a:t>tax practitioners</a:t>
            </a:r>
          </a:p>
          <a:p>
            <a:pPr>
              <a:lnSpc>
                <a:spcPct val="95000"/>
              </a:lnSpc>
            </a:pPr>
            <a:r>
              <a:rPr lang="en-ZA" sz="1800" b="1" dirty="0" smtClean="0"/>
              <a:t>Customs Control Act, 2014</a:t>
            </a:r>
          </a:p>
          <a:p>
            <a:pPr lvl="1">
              <a:lnSpc>
                <a:spcPct val="95000"/>
              </a:lnSpc>
            </a:pPr>
            <a:r>
              <a:rPr lang="en-ZA" sz="1600" dirty="0" smtClean="0"/>
              <a:t>Reporting of departure of trucks due to leave the Republic</a:t>
            </a:r>
          </a:p>
          <a:p>
            <a:pPr lvl="1">
              <a:lnSpc>
                <a:spcPct val="95000"/>
              </a:lnSpc>
            </a:pPr>
            <a:r>
              <a:rPr lang="en-ZA" sz="1600" dirty="0"/>
              <a:t>Application of Tax Administration Act provisions: </a:t>
            </a:r>
            <a:r>
              <a:rPr lang="en-ZA" sz="1600" dirty="0" smtClean="0"/>
              <a:t>write off/compromise </a:t>
            </a:r>
            <a:r>
              <a:rPr lang="en-ZA" sz="1600" dirty="0"/>
              <a:t>of tax </a:t>
            </a:r>
            <a:r>
              <a:rPr lang="en-ZA" sz="1600" dirty="0" smtClean="0"/>
              <a:t>debts</a:t>
            </a:r>
          </a:p>
          <a:p>
            <a:pPr lvl="1">
              <a:lnSpc>
                <a:spcPct val="95000"/>
              </a:lnSpc>
            </a:pPr>
            <a:endParaRPr lang="en-ZA" sz="1600" dirty="0" smtClean="0"/>
          </a:p>
          <a:p>
            <a:pPr lvl="1">
              <a:lnSpc>
                <a:spcPct val="95000"/>
              </a:lnSpc>
            </a:pPr>
            <a:endParaRPr lang="en-ZA" sz="18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39</a:t>
            </a:fld>
            <a:endParaRPr lang="en-US" sz="1400" b="0" dirty="0">
              <a:solidFill>
                <a:schemeClr val="tx1"/>
              </a:solidFill>
              <a:latin typeface="+mn-lt"/>
            </a:endParaRPr>
          </a:p>
        </p:txBody>
      </p:sp>
    </p:spTree>
    <p:extLst>
      <p:ext uri="{BB962C8B-B14F-4D97-AF65-F5344CB8AC3E}">
        <p14:creationId xmlns:p14="http://schemas.microsoft.com/office/powerpoint/2010/main" val="333927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Overview of tax process </a:t>
            </a:r>
            <a:endParaRPr lang="en-ZA" dirty="0"/>
          </a:p>
        </p:txBody>
      </p:sp>
      <p:sp>
        <p:nvSpPr>
          <p:cNvPr id="3" name="Content Placeholder 2"/>
          <p:cNvSpPr>
            <a:spLocks noGrp="1"/>
          </p:cNvSpPr>
          <p:nvPr>
            <p:ph idx="1"/>
          </p:nvPr>
        </p:nvSpPr>
        <p:spPr>
          <a:xfrm>
            <a:off x="152400" y="1196752"/>
            <a:ext cx="8763000" cy="4670648"/>
          </a:xfrm>
        </p:spPr>
        <p:txBody>
          <a:bodyPr/>
          <a:lstStyle/>
          <a:p>
            <a:pPr algn="just"/>
            <a:endParaRPr lang="en-ZA" sz="1800" dirty="0" smtClean="0"/>
          </a:p>
          <a:p>
            <a:pPr algn="just"/>
            <a:r>
              <a:rPr lang="en-ZA" sz="1800" dirty="0" smtClean="0"/>
              <a:t>The Draft Rates and Monetary Amounts and Amendment of Revenue Laws Bill (Rates Bill), published on Budget Day (21 February 2018) contains tax proposals announced in the Budget including the increase in the VAT rate from 14 per cent to 15 per cent, monetary adjustments to the personal income tax tables, adjustments to medical tax credits and adjustments to alcohol and tobacco excise duties in the Customs and Excise Act.</a:t>
            </a:r>
          </a:p>
          <a:p>
            <a:pPr algn="just"/>
            <a:r>
              <a:rPr lang="en-ZA" sz="1800" dirty="0" smtClean="0"/>
              <a:t>No consultations take place with the public before the announcement of tax proposals in the Budget</a:t>
            </a:r>
          </a:p>
          <a:p>
            <a:pPr algn="just"/>
            <a:endParaRPr lang="en-ZA" sz="1800" dirty="0"/>
          </a:p>
          <a:p>
            <a:pPr algn="just"/>
            <a:r>
              <a:rPr lang="en-ZA" sz="1800" dirty="0" smtClean="0"/>
              <a:t>The Draft Taxation </a:t>
            </a:r>
            <a:r>
              <a:rPr lang="en-ZA" sz="1800" dirty="0"/>
              <a:t>L</a:t>
            </a:r>
            <a:r>
              <a:rPr lang="en-ZA" sz="1800" dirty="0" smtClean="0"/>
              <a:t>aws </a:t>
            </a:r>
            <a:r>
              <a:rPr lang="en-ZA" sz="1800" dirty="0"/>
              <a:t>A</a:t>
            </a:r>
            <a:r>
              <a:rPr lang="en-ZA" sz="1800" dirty="0" smtClean="0"/>
              <a:t>mendment </a:t>
            </a:r>
            <a:r>
              <a:rPr lang="en-ZA" sz="1800" dirty="0"/>
              <a:t>B</a:t>
            </a:r>
            <a:r>
              <a:rPr lang="en-ZA" sz="1800" dirty="0" smtClean="0"/>
              <a:t>ill (TLAB) and the Draft Tax </a:t>
            </a:r>
            <a:r>
              <a:rPr lang="en-ZA" sz="1800" dirty="0"/>
              <a:t>A</a:t>
            </a:r>
            <a:r>
              <a:rPr lang="en-ZA" sz="1800" dirty="0" smtClean="0"/>
              <a:t>dministration </a:t>
            </a:r>
            <a:r>
              <a:rPr lang="en-ZA" sz="1800" dirty="0"/>
              <a:t>L</a:t>
            </a:r>
            <a:r>
              <a:rPr lang="en-ZA" sz="1800" dirty="0" smtClean="0"/>
              <a:t>aws </a:t>
            </a:r>
            <a:r>
              <a:rPr lang="en-ZA" sz="1800" dirty="0"/>
              <a:t>A</a:t>
            </a:r>
            <a:r>
              <a:rPr lang="en-ZA" sz="1800" dirty="0" smtClean="0"/>
              <a:t>mendment Bill (TALAB) published on 16 July 2018 contain </a:t>
            </a:r>
            <a:r>
              <a:rPr lang="en-ZA" sz="1800" dirty="0"/>
              <a:t>more complex, technical  and administrative tax </a:t>
            </a:r>
            <a:r>
              <a:rPr lang="en-ZA" sz="1800" dirty="0" smtClean="0"/>
              <a:t>proposals announced </a:t>
            </a:r>
            <a:r>
              <a:rPr lang="en-ZA" sz="1800" dirty="0"/>
              <a:t>in the </a:t>
            </a:r>
            <a:r>
              <a:rPr lang="en-ZA" sz="1800" dirty="0" smtClean="0"/>
              <a:t>Budget</a:t>
            </a:r>
            <a:r>
              <a:rPr lang="en-ZA" sz="1800" dirty="0"/>
              <a:t> </a:t>
            </a:r>
            <a:r>
              <a:rPr lang="en-ZA" sz="1800" dirty="0" smtClean="0"/>
              <a:t>(Annexure C)</a:t>
            </a:r>
          </a:p>
          <a:p>
            <a:pPr algn="just"/>
            <a:r>
              <a:rPr lang="en-ZA" sz="1800" dirty="0"/>
              <a:t>Initial round of consultations with affected parties before publication of draft bills</a:t>
            </a:r>
          </a:p>
          <a:p>
            <a:pPr algn="just"/>
            <a:endParaRPr lang="en-ZA" sz="1800" dirty="0"/>
          </a:p>
          <a:p>
            <a:pPr marL="0" indent="0" algn="just">
              <a:buNone/>
            </a:pPr>
            <a:endParaRPr lang="en-ZA" sz="1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a:t>
            </a:fld>
            <a:endParaRPr lang="en-US" sz="1400" b="0" dirty="0">
              <a:solidFill>
                <a:schemeClr val="tx1"/>
              </a:solidFill>
              <a:latin typeface="+mn-lt"/>
            </a:endParaRPr>
          </a:p>
        </p:txBody>
      </p:sp>
    </p:spTree>
    <p:extLst>
      <p:ext uri="{BB962C8B-B14F-4D97-AF65-F5344CB8AC3E}">
        <p14:creationId xmlns:p14="http://schemas.microsoft.com/office/powerpoint/2010/main" val="14928207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Income Tax Act</a:t>
            </a:r>
            <a:endParaRPr lang="en-ZA" sz="1600" b="1" dirty="0">
              <a:cs typeface="Arial" pitchFamily="34" charset="0"/>
            </a:endParaRPr>
          </a:p>
        </p:txBody>
      </p:sp>
      <p:sp>
        <p:nvSpPr>
          <p:cNvPr id="3" name="Content Placeholder 2"/>
          <p:cNvSpPr>
            <a:spLocks noGrp="1"/>
          </p:cNvSpPr>
          <p:nvPr>
            <p:ph idx="1"/>
          </p:nvPr>
        </p:nvSpPr>
        <p:spPr>
          <a:xfrm>
            <a:off x="152400" y="1196752"/>
            <a:ext cx="8763000" cy="4896544"/>
          </a:xfrm>
        </p:spPr>
        <p:txBody>
          <a:bodyPr/>
          <a:lstStyle/>
          <a:p>
            <a:pPr marL="0" indent="0" algn="just">
              <a:buNone/>
            </a:pPr>
            <a:endParaRPr lang="en-ZA" sz="1800" b="1" dirty="0" smtClean="0"/>
          </a:p>
          <a:p>
            <a:pPr marL="176213" indent="-176213" algn="just"/>
            <a:r>
              <a:rPr lang="en-ZA" sz="1800" b="1" dirty="0" smtClean="0"/>
              <a:t>Repeal </a:t>
            </a:r>
            <a:r>
              <a:rPr lang="en-ZA" sz="1800" b="1" dirty="0"/>
              <a:t>of requirement to submit returns by persons </a:t>
            </a:r>
            <a:r>
              <a:rPr lang="en-ZA" sz="1800" b="1" dirty="0" smtClean="0"/>
              <a:t>receiving </a:t>
            </a:r>
            <a:r>
              <a:rPr lang="en-ZA" sz="1800" b="1" dirty="0"/>
              <a:t>exempt </a:t>
            </a:r>
            <a:r>
              <a:rPr lang="en-ZA" sz="1800" b="1" dirty="0" smtClean="0"/>
              <a:t>dividends: </a:t>
            </a:r>
            <a:r>
              <a:rPr lang="en-ZA" sz="1800" dirty="0" smtClean="0">
                <a:latin typeface="Arial" pitchFamily="34" charset="0"/>
                <a:cs typeface="Arial" pitchFamily="34" charset="0"/>
              </a:rPr>
              <a:t>To </a:t>
            </a:r>
            <a:r>
              <a:rPr lang="en-ZA" sz="1800" dirty="0">
                <a:latin typeface="Arial" pitchFamily="34" charset="0"/>
                <a:cs typeface="Arial" pitchFamily="34" charset="0"/>
              </a:rPr>
              <a:t>ease the compliance burden in respect of </a:t>
            </a:r>
            <a:r>
              <a:rPr lang="en-ZA" sz="1800" dirty="0" smtClean="0">
                <a:latin typeface="Arial" pitchFamily="34" charset="0"/>
                <a:cs typeface="Arial" pitchFamily="34" charset="0"/>
              </a:rPr>
              <a:t>dividends tax, it </a:t>
            </a:r>
            <a:r>
              <a:rPr lang="en-ZA" sz="1800" dirty="0">
                <a:latin typeface="Arial" pitchFamily="34" charset="0"/>
                <a:cs typeface="Arial" pitchFamily="34" charset="0"/>
              </a:rPr>
              <a:t>is proposed </a:t>
            </a:r>
            <a:r>
              <a:rPr lang="en-ZA" sz="1800" dirty="0"/>
              <a:t>that the requirement to submit a return by a person </a:t>
            </a:r>
            <a:r>
              <a:rPr lang="en-ZA" sz="1800" dirty="0" smtClean="0"/>
              <a:t>receiving </a:t>
            </a:r>
            <a:r>
              <a:rPr lang="en-ZA" sz="1800" dirty="0"/>
              <a:t>a dividend that is exempt from dividends tax be repealed </a:t>
            </a:r>
            <a:r>
              <a:rPr lang="en-ZA" sz="1800" dirty="0">
                <a:latin typeface="Arial" pitchFamily="34" charset="0"/>
                <a:cs typeface="Arial" pitchFamily="34" charset="0"/>
              </a:rPr>
              <a:t>(clause 2 of Draft Bill: section 64K of the Income Tax Act)</a:t>
            </a: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40</a:t>
            </a:fld>
            <a:endParaRPr lang="en-US" sz="1400" b="0" dirty="0">
              <a:solidFill>
                <a:schemeClr val="tx1"/>
              </a:solidFill>
              <a:latin typeface="+mn-lt"/>
            </a:endParaRPr>
          </a:p>
        </p:txBody>
      </p:sp>
    </p:spTree>
    <p:extLst>
      <p:ext uri="{BB962C8B-B14F-4D97-AF65-F5344CB8AC3E}">
        <p14:creationId xmlns:p14="http://schemas.microsoft.com/office/powerpoint/2010/main" val="15151225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Customs and Excise Act</a:t>
            </a:r>
            <a:endParaRPr lang="en-ZA" sz="1600" b="1" dirty="0">
              <a:cs typeface="Arial" pitchFamily="34" charset="0"/>
            </a:endParaRPr>
          </a:p>
        </p:txBody>
      </p:sp>
      <p:sp>
        <p:nvSpPr>
          <p:cNvPr id="3" name="Content Placeholder 2"/>
          <p:cNvSpPr>
            <a:spLocks noGrp="1"/>
          </p:cNvSpPr>
          <p:nvPr>
            <p:ph idx="1"/>
          </p:nvPr>
        </p:nvSpPr>
        <p:spPr>
          <a:xfrm>
            <a:off x="152400" y="1196752"/>
            <a:ext cx="8763000" cy="4896544"/>
          </a:xfrm>
        </p:spPr>
        <p:txBody>
          <a:bodyPr/>
          <a:lstStyle/>
          <a:p>
            <a:pPr marL="176213" indent="-176213" algn="just"/>
            <a:endParaRPr lang="en-ZA" sz="1800" b="1" dirty="0" smtClean="0"/>
          </a:p>
          <a:p>
            <a:pPr marL="176213" indent="-176213" algn="just">
              <a:spcAft>
                <a:spcPts val="600"/>
              </a:spcAft>
            </a:pPr>
            <a:r>
              <a:rPr lang="en-ZA" sz="1800" b="1" dirty="0" smtClean="0"/>
              <a:t>Prevention </a:t>
            </a:r>
            <a:r>
              <a:rPr lang="en-ZA" sz="1800" b="1" dirty="0"/>
              <a:t>of forestalling in respect of excisable </a:t>
            </a:r>
            <a:r>
              <a:rPr lang="en-ZA" sz="1800" b="1" dirty="0" smtClean="0"/>
              <a:t>goods: </a:t>
            </a:r>
            <a:r>
              <a:rPr lang="en-ZA" sz="1800" dirty="0" smtClean="0">
                <a:latin typeface="Arial" pitchFamily="34" charset="0"/>
                <a:cs typeface="Arial" pitchFamily="34" charset="0"/>
              </a:rPr>
              <a:t>To prevent the </a:t>
            </a:r>
            <a:r>
              <a:rPr lang="en-ZA" sz="1800" dirty="0" smtClean="0"/>
              <a:t>practice </a:t>
            </a:r>
            <a:r>
              <a:rPr lang="en-ZA" sz="1800" dirty="0"/>
              <a:t>through which abnormal volumes of products are moved from warehouses into the market to avoid increases in excise duty </a:t>
            </a:r>
            <a:r>
              <a:rPr lang="en-ZA" sz="1800" dirty="0" smtClean="0"/>
              <a:t>rates,</a:t>
            </a:r>
            <a:r>
              <a:rPr lang="en-ZA" sz="1800" dirty="0" smtClean="0">
                <a:latin typeface="Arial" pitchFamily="34" charset="0"/>
                <a:cs typeface="Arial" pitchFamily="34" charset="0"/>
              </a:rPr>
              <a:t> it is proposed that </a:t>
            </a:r>
            <a:r>
              <a:rPr lang="en-ZA" sz="1800" dirty="0"/>
              <a:t>a new provision </a:t>
            </a:r>
            <a:r>
              <a:rPr lang="en-ZA" sz="1800" dirty="0" smtClean="0"/>
              <a:t>is inserted aimed </a:t>
            </a:r>
            <a:r>
              <a:rPr lang="en-ZA" sz="1800" dirty="0"/>
              <a:t>at combatting forestalling before an anticipated increase in the </a:t>
            </a:r>
            <a:r>
              <a:rPr lang="en-ZA" sz="1800" dirty="0" smtClean="0"/>
              <a:t>rates </a:t>
            </a:r>
            <a:r>
              <a:rPr lang="en-ZA" sz="1800" dirty="0"/>
              <a:t>of excise duty and allowing the Commissioner to limit the quantities of excisable goods that may be entered for home consumption during a controlled period leading up to the anticipated increase</a:t>
            </a:r>
            <a:r>
              <a:rPr lang="en-ZA" sz="1800" dirty="0" smtClean="0">
                <a:latin typeface="Arial" pitchFamily="34" charset="0"/>
                <a:cs typeface="Arial" pitchFamily="34" charset="0"/>
              </a:rPr>
              <a:t> (</a:t>
            </a:r>
            <a:r>
              <a:rPr lang="en-ZA" sz="1800" dirty="0"/>
              <a:t>clause </a:t>
            </a:r>
            <a:r>
              <a:rPr lang="en-ZA" sz="1800" dirty="0" smtClean="0"/>
              <a:t>8 of Draft Bill: </a:t>
            </a:r>
            <a:r>
              <a:rPr lang="en-ZA" sz="1800" dirty="0"/>
              <a:t>section 58A </a:t>
            </a:r>
            <a:r>
              <a:rPr lang="en-ZA" sz="1800" dirty="0" smtClean="0">
                <a:latin typeface="Arial" pitchFamily="34" charset="0"/>
                <a:cs typeface="Arial" pitchFamily="34" charset="0"/>
              </a:rPr>
              <a:t>of the Customs and Excise Act)</a:t>
            </a:r>
          </a:p>
          <a:p>
            <a:pPr marL="176213" indent="-176213" algn="just"/>
            <a:r>
              <a:rPr lang="en-ZA" sz="1800" b="1" dirty="0"/>
              <a:t>Application of Tax Administration Act provisions: </a:t>
            </a:r>
            <a:r>
              <a:rPr lang="en-ZA" sz="1800" b="1" dirty="0" smtClean="0"/>
              <a:t>write off or compromise </a:t>
            </a:r>
            <a:r>
              <a:rPr lang="en-ZA" sz="1800" b="1" dirty="0"/>
              <a:t>of tax </a:t>
            </a:r>
            <a:r>
              <a:rPr lang="en-ZA" sz="1800" b="1" dirty="0" smtClean="0"/>
              <a:t>debts: </a:t>
            </a:r>
            <a:r>
              <a:rPr lang="en-ZA" sz="1800" dirty="0" smtClean="0">
                <a:latin typeface="Arial" pitchFamily="34" charset="0"/>
                <a:cs typeface="Arial" pitchFamily="34" charset="0"/>
              </a:rPr>
              <a:t>To </a:t>
            </a:r>
            <a:r>
              <a:rPr lang="en-ZA" sz="1800" dirty="0" smtClean="0"/>
              <a:t>provide </a:t>
            </a:r>
            <a:r>
              <a:rPr lang="en-ZA" sz="1800" dirty="0"/>
              <a:t>for the </a:t>
            </a:r>
            <a:r>
              <a:rPr lang="en-ZA" sz="1800" dirty="0" smtClean="0"/>
              <a:t>write </a:t>
            </a:r>
            <a:r>
              <a:rPr lang="en-ZA" sz="1800" dirty="0"/>
              <a:t>off or compromise of debt in terms of the Customs and Excise </a:t>
            </a:r>
            <a:r>
              <a:rPr lang="en-ZA" sz="1800" dirty="0" smtClean="0"/>
              <a:t>Act, </a:t>
            </a:r>
            <a:r>
              <a:rPr lang="en-ZA" sz="1800" dirty="0" smtClean="0">
                <a:latin typeface="Arial" pitchFamily="34" charset="0"/>
                <a:cs typeface="Arial" pitchFamily="34" charset="0"/>
              </a:rPr>
              <a:t>it is proposed to </a:t>
            </a:r>
            <a:r>
              <a:rPr lang="en-ZA" sz="1800" dirty="0" smtClean="0"/>
              <a:t>make </a:t>
            </a:r>
            <a:r>
              <a:rPr lang="en-ZA" sz="1800" dirty="0"/>
              <a:t>Chapter 14 of the Tax Administration </a:t>
            </a:r>
            <a:r>
              <a:rPr lang="en-ZA" sz="1800" dirty="0" smtClean="0"/>
              <a:t>Act applicable </a:t>
            </a:r>
            <a:r>
              <a:rPr lang="en-ZA" sz="1800" dirty="0"/>
              <a:t>to such debt</a:t>
            </a:r>
            <a:r>
              <a:rPr lang="en-ZA" sz="1800" dirty="0" smtClean="0">
                <a:latin typeface="Arial" pitchFamily="34" charset="0"/>
                <a:cs typeface="Arial" pitchFamily="34" charset="0"/>
              </a:rPr>
              <a:t> (clause 9 </a:t>
            </a:r>
            <a:r>
              <a:rPr lang="en-ZA" sz="1800" dirty="0">
                <a:latin typeface="Arial" pitchFamily="34" charset="0"/>
                <a:cs typeface="Arial" pitchFamily="34" charset="0"/>
              </a:rPr>
              <a:t>of Draft Bill: section </a:t>
            </a:r>
            <a:r>
              <a:rPr lang="en-ZA" sz="1800" dirty="0" smtClean="0">
                <a:latin typeface="Arial" pitchFamily="34" charset="0"/>
                <a:cs typeface="Arial" pitchFamily="34" charset="0"/>
              </a:rPr>
              <a:t>114A </a:t>
            </a:r>
            <a:r>
              <a:rPr lang="en-ZA" sz="1800" dirty="0">
                <a:latin typeface="Arial" pitchFamily="34" charset="0"/>
                <a:cs typeface="Arial" pitchFamily="34" charset="0"/>
              </a:rPr>
              <a:t>of Customs and Excise Act</a:t>
            </a:r>
            <a:r>
              <a:rPr lang="en-ZA" sz="1800" dirty="0" smtClean="0">
                <a:latin typeface="Arial" pitchFamily="34" charset="0"/>
                <a:cs typeface="Arial" pitchFamily="34" charset="0"/>
              </a:rPr>
              <a:t>)</a:t>
            </a:r>
          </a:p>
          <a:p>
            <a:pPr marL="0" indent="0" algn="just">
              <a:buNone/>
            </a:pP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41</a:t>
            </a:fld>
            <a:endParaRPr lang="en-US" sz="1400" b="0" dirty="0">
              <a:solidFill>
                <a:schemeClr val="tx1"/>
              </a:solidFill>
              <a:latin typeface="+mn-lt"/>
            </a:endParaRPr>
          </a:p>
        </p:txBody>
      </p:sp>
    </p:spTree>
    <p:extLst>
      <p:ext uri="{BB962C8B-B14F-4D97-AF65-F5344CB8AC3E}">
        <p14:creationId xmlns:p14="http://schemas.microsoft.com/office/powerpoint/2010/main" val="1722963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Value-Added Tax Act (1)</a:t>
            </a:r>
            <a:endParaRPr lang="en-ZA" sz="1600" b="1" dirty="0">
              <a:cs typeface="Arial" pitchFamily="34" charset="0"/>
            </a:endParaRPr>
          </a:p>
        </p:txBody>
      </p:sp>
      <p:sp>
        <p:nvSpPr>
          <p:cNvPr id="3" name="Content Placeholder 2"/>
          <p:cNvSpPr>
            <a:spLocks noGrp="1"/>
          </p:cNvSpPr>
          <p:nvPr>
            <p:ph idx="1"/>
          </p:nvPr>
        </p:nvSpPr>
        <p:spPr>
          <a:xfrm>
            <a:off x="152400" y="1196752"/>
            <a:ext cx="8763000" cy="4896544"/>
          </a:xfrm>
        </p:spPr>
        <p:txBody>
          <a:bodyPr/>
          <a:lstStyle/>
          <a:p>
            <a:pPr marL="0" indent="0" algn="just">
              <a:buNone/>
            </a:pPr>
            <a:endParaRPr lang="en-GB" sz="1800" b="1" dirty="0" smtClean="0">
              <a:latin typeface="Arial" pitchFamily="34" charset="0"/>
              <a:cs typeface="Arial" pitchFamily="34" charset="0"/>
            </a:endParaRPr>
          </a:p>
          <a:p>
            <a:pPr marL="176213" indent="-176213" algn="just">
              <a:spcAft>
                <a:spcPts val="600"/>
              </a:spcAft>
            </a:pPr>
            <a:r>
              <a:rPr lang="en-GB" sz="1800" b="1" dirty="0" smtClean="0">
                <a:latin typeface="Arial" pitchFamily="34" charset="0"/>
                <a:cs typeface="Arial" pitchFamily="34" charset="0"/>
              </a:rPr>
              <a:t>Correction </a:t>
            </a:r>
            <a:r>
              <a:rPr lang="en-GB" sz="1800" b="1" dirty="0">
                <a:latin typeface="Arial" pitchFamily="34" charset="0"/>
                <a:cs typeface="Arial" pitchFamily="34" charset="0"/>
              </a:rPr>
              <a:t>of </a:t>
            </a:r>
            <a:r>
              <a:rPr lang="en-GB" sz="1800" b="1" dirty="0" smtClean="0">
                <a:latin typeface="Arial" pitchFamily="34" charset="0"/>
                <a:cs typeface="Arial" pitchFamily="34" charset="0"/>
              </a:rPr>
              <a:t>“tax invoices”</a:t>
            </a:r>
            <a:r>
              <a:rPr lang="en-GB" sz="1800" dirty="0" smtClean="0">
                <a:latin typeface="Arial" pitchFamily="34" charset="0"/>
                <a:cs typeface="Arial" pitchFamily="34" charset="0"/>
              </a:rPr>
              <a:t>: </a:t>
            </a:r>
            <a:r>
              <a:rPr lang="en-ZA" sz="1800" dirty="0" smtClean="0">
                <a:latin typeface="Arial" pitchFamily="34" charset="0"/>
                <a:cs typeface="Arial" pitchFamily="34" charset="0"/>
              </a:rPr>
              <a:t>To </a:t>
            </a:r>
            <a:r>
              <a:rPr lang="en-ZA" sz="1800" dirty="0" smtClean="0"/>
              <a:t>address a problem in practice where a supplier is informed by a recipient that an invoice includes an error that means it does not qualify as a tax invoice, as defined, it is proposed that it be clarified that an invoice with a material error may be cancelled and the issue of a new tax invoice is permitted (clause 10 of the Draft </a:t>
            </a:r>
            <a:r>
              <a:rPr lang="en-ZA" sz="1800" dirty="0"/>
              <a:t>Bill:</a:t>
            </a:r>
            <a:r>
              <a:rPr lang="en-ZA" sz="1800" dirty="0" smtClean="0"/>
              <a:t> section 20 of the Value-Added Tax Act)</a:t>
            </a:r>
          </a:p>
          <a:p>
            <a:pPr marL="177800" indent="-177800">
              <a:spcAft>
                <a:spcPts val="600"/>
              </a:spcAft>
            </a:pPr>
            <a:r>
              <a:rPr lang="en-GB" sz="1800" b="1" dirty="0" smtClean="0">
                <a:latin typeface="Arial" pitchFamily="34" charset="0"/>
                <a:cs typeface="Arial" pitchFamily="34" charset="0"/>
              </a:rPr>
              <a:t>Credit </a:t>
            </a:r>
            <a:r>
              <a:rPr lang="en-GB" sz="1800" b="1" dirty="0">
                <a:latin typeface="Arial" pitchFamily="34" charset="0"/>
                <a:cs typeface="Arial" pitchFamily="34" charset="0"/>
              </a:rPr>
              <a:t>notes for supplies after sale of an enterprise as a going </a:t>
            </a:r>
            <a:r>
              <a:rPr lang="en-GB" sz="1800" b="1" dirty="0" smtClean="0">
                <a:latin typeface="Arial" pitchFamily="34" charset="0"/>
                <a:cs typeface="Arial" pitchFamily="34" charset="0"/>
              </a:rPr>
              <a:t>concern</a:t>
            </a:r>
            <a:r>
              <a:rPr lang="en-GB" sz="1800" dirty="0" smtClean="0">
                <a:latin typeface="Arial" pitchFamily="34" charset="0"/>
                <a:cs typeface="Arial" pitchFamily="34" charset="0"/>
              </a:rPr>
              <a:t>: To </a:t>
            </a:r>
            <a:r>
              <a:rPr lang="en-ZA" sz="1800" dirty="0" smtClean="0"/>
              <a:t>ease </a:t>
            </a:r>
            <a:r>
              <a:rPr lang="en-ZA" sz="1800" dirty="0"/>
              <a:t>the compliance </a:t>
            </a:r>
            <a:r>
              <a:rPr lang="en-ZA" sz="1800" dirty="0" smtClean="0"/>
              <a:t>burden of vendors </a:t>
            </a:r>
            <a:r>
              <a:rPr lang="en-ZA" sz="1800" dirty="0"/>
              <a:t>purchasing </a:t>
            </a:r>
            <a:r>
              <a:rPr lang="en-ZA" sz="1800" dirty="0" smtClean="0"/>
              <a:t>an </a:t>
            </a:r>
            <a:r>
              <a:rPr lang="en-ZA" sz="1800" dirty="0"/>
              <a:t>enterprise </a:t>
            </a:r>
            <a:r>
              <a:rPr lang="en-ZA" sz="1800" dirty="0" smtClean="0"/>
              <a:t>sold </a:t>
            </a:r>
            <a:r>
              <a:rPr lang="en-ZA" sz="1800" dirty="0"/>
              <a:t>as a going </a:t>
            </a:r>
            <a:r>
              <a:rPr lang="en-ZA" sz="1800" dirty="0" smtClean="0"/>
              <a:t>concern, it is proposed that </a:t>
            </a:r>
            <a:r>
              <a:rPr lang="en-ZA" sz="1800" dirty="0"/>
              <a:t>the purchaser </a:t>
            </a:r>
            <a:r>
              <a:rPr lang="en-ZA" sz="1800" dirty="0" smtClean="0"/>
              <a:t>be </a:t>
            </a:r>
            <a:r>
              <a:rPr lang="en-ZA" sz="1800" dirty="0"/>
              <a:t>allowed to issue a credit note in respect of goods that were supplied by the seller of the enterprise but is returned to the </a:t>
            </a:r>
            <a:r>
              <a:rPr lang="en-ZA" sz="1800" dirty="0" smtClean="0"/>
              <a:t>purchaser</a:t>
            </a:r>
            <a:r>
              <a:rPr lang="en-ZA" sz="1800" dirty="0"/>
              <a:t> </a:t>
            </a:r>
            <a:r>
              <a:rPr lang="en-GB" sz="1800" dirty="0">
                <a:latin typeface="Arial" pitchFamily="34" charset="0"/>
                <a:cs typeface="Arial" pitchFamily="34" charset="0"/>
              </a:rPr>
              <a:t>(clause </a:t>
            </a:r>
            <a:r>
              <a:rPr lang="en-GB" sz="1800" dirty="0" smtClean="0">
                <a:latin typeface="Arial" pitchFamily="34" charset="0"/>
                <a:cs typeface="Arial" pitchFamily="34" charset="0"/>
              </a:rPr>
              <a:t>11 </a:t>
            </a:r>
            <a:r>
              <a:rPr lang="en-ZA" sz="1800" dirty="0"/>
              <a:t>of Draft Bill: section </a:t>
            </a:r>
            <a:r>
              <a:rPr lang="en-ZA" sz="1800" dirty="0" smtClean="0"/>
              <a:t>21 </a:t>
            </a:r>
            <a:r>
              <a:rPr lang="en-ZA" sz="1800" dirty="0"/>
              <a:t>of the Value-Added Tax Act)</a:t>
            </a:r>
            <a:endParaRPr lang="en-GB" sz="1800" dirty="0" smtClean="0">
              <a:latin typeface="Arial" pitchFamily="34" charset="0"/>
              <a:cs typeface="Arial" pitchFamily="34" charset="0"/>
            </a:endParaRPr>
          </a:p>
          <a:p>
            <a:pPr marL="177800" lvl="1" indent="-177800">
              <a:buFontTx/>
              <a:buChar char="•"/>
            </a:pPr>
            <a:r>
              <a:rPr lang="en-GB" sz="1800" b="1" dirty="0" smtClean="0">
                <a:latin typeface="Arial" pitchFamily="34" charset="0"/>
                <a:cs typeface="Arial" pitchFamily="34" charset="0"/>
              </a:rPr>
              <a:t>Special returns no longer required</a:t>
            </a:r>
            <a:r>
              <a:rPr lang="en-GB" sz="1800" dirty="0" smtClean="0">
                <a:latin typeface="Arial" pitchFamily="34" charset="0"/>
                <a:cs typeface="Arial" pitchFamily="34" charset="0"/>
              </a:rPr>
              <a:t>: </a:t>
            </a:r>
            <a:r>
              <a:rPr lang="en-ZA" sz="1800" dirty="0" smtClean="0"/>
              <a:t>To </a:t>
            </a:r>
            <a:r>
              <a:rPr lang="en-ZA" sz="1800" dirty="0"/>
              <a:t>ease the compliance burden of </a:t>
            </a:r>
            <a:r>
              <a:rPr lang="en-ZA" sz="1800" dirty="0" smtClean="0"/>
              <a:t>vendors, </a:t>
            </a:r>
            <a:r>
              <a:rPr lang="en-ZA" sz="1800" dirty="0"/>
              <a:t>it is proposed that </a:t>
            </a:r>
            <a:r>
              <a:rPr lang="en-ZA" sz="1800" dirty="0" smtClean="0"/>
              <a:t>“special returns” be replaced by a requirement to retain relevant material, which will only be submitted if </a:t>
            </a:r>
            <a:r>
              <a:rPr lang="en-ZA" sz="1800" dirty="0"/>
              <a:t>requested by SARS </a:t>
            </a:r>
            <a:r>
              <a:rPr lang="en-GB" sz="1800" dirty="0">
                <a:latin typeface="Arial" pitchFamily="34" charset="0"/>
                <a:cs typeface="Arial" pitchFamily="34" charset="0"/>
              </a:rPr>
              <a:t>(clause </a:t>
            </a:r>
            <a:r>
              <a:rPr lang="en-GB" sz="1800" dirty="0" smtClean="0">
                <a:latin typeface="Arial" pitchFamily="34" charset="0"/>
                <a:cs typeface="Arial" pitchFamily="34" charset="0"/>
              </a:rPr>
              <a:t>13 </a:t>
            </a:r>
            <a:r>
              <a:rPr lang="en-ZA" sz="1800" dirty="0"/>
              <a:t>of Draft Bill: section 29 of the Value-Added Tax Act)</a:t>
            </a:r>
            <a:endParaRPr lang="en-GB" sz="1800" dirty="0">
              <a:latin typeface="Arial" pitchFamily="34" charset="0"/>
              <a:cs typeface="Arial" pitchFamily="34" charset="0"/>
            </a:endParaRPr>
          </a:p>
          <a:p>
            <a:pPr>
              <a:lnSpc>
                <a:spcPct val="95000"/>
              </a:lnSpc>
            </a:pPr>
            <a:endParaRPr lang="en-GB" sz="1800" dirty="0">
              <a:latin typeface="Arial" pitchFamily="34" charset="0"/>
              <a:cs typeface="Arial" pitchFamily="34" charset="0"/>
            </a:endParaRPr>
          </a:p>
          <a:p>
            <a:pPr marL="176213" indent="-176213" algn="just"/>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42</a:t>
            </a:fld>
            <a:endParaRPr lang="en-US" sz="1400" b="0" dirty="0">
              <a:solidFill>
                <a:schemeClr val="tx1"/>
              </a:solidFill>
              <a:latin typeface="+mn-lt"/>
            </a:endParaRPr>
          </a:p>
        </p:txBody>
      </p:sp>
    </p:spTree>
    <p:extLst>
      <p:ext uri="{BB962C8B-B14F-4D97-AF65-F5344CB8AC3E}">
        <p14:creationId xmlns:p14="http://schemas.microsoft.com/office/powerpoint/2010/main" val="3475635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Value-Added Tax Act (2)</a:t>
            </a:r>
            <a:endParaRPr lang="en-ZA" sz="1600" b="1" dirty="0">
              <a:cs typeface="Arial" pitchFamily="34" charset="0"/>
            </a:endParaRPr>
          </a:p>
        </p:txBody>
      </p:sp>
      <p:sp>
        <p:nvSpPr>
          <p:cNvPr id="3" name="Content Placeholder 2"/>
          <p:cNvSpPr>
            <a:spLocks noGrp="1"/>
          </p:cNvSpPr>
          <p:nvPr>
            <p:ph idx="1"/>
          </p:nvPr>
        </p:nvSpPr>
        <p:spPr>
          <a:xfrm>
            <a:off x="152400" y="1196752"/>
            <a:ext cx="8763000" cy="4896544"/>
          </a:xfrm>
        </p:spPr>
        <p:txBody>
          <a:bodyPr/>
          <a:lstStyle/>
          <a:p>
            <a:pPr marL="0" indent="0">
              <a:lnSpc>
                <a:spcPct val="95000"/>
              </a:lnSpc>
              <a:buNone/>
            </a:pPr>
            <a:endParaRPr lang="en-GB" sz="1800" b="1" dirty="0" smtClean="0">
              <a:latin typeface="Arial" pitchFamily="34" charset="0"/>
              <a:cs typeface="Arial" pitchFamily="34" charset="0"/>
            </a:endParaRPr>
          </a:p>
          <a:p>
            <a:pPr algn="just">
              <a:spcAft>
                <a:spcPts val="600"/>
              </a:spcAft>
            </a:pPr>
            <a:r>
              <a:rPr lang="en-GB" sz="1800" b="1" dirty="0" smtClean="0">
                <a:latin typeface="Arial" pitchFamily="34" charset="0"/>
                <a:cs typeface="Arial" pitchFamily="34" charset="0"/>
              </a:rPr>
              <a:t>Treatment </a:t>
            </a:r>
            <a:r>
              <a:rPr lang="en-GB" sz="1800" b="1" dirty="0">
                <a:latin typeface="Arial" pitchFamily="34" charset="0"/>
                <a:cs typeface="Arial" pitchFamily="34" charset="0"/>
              </a:rPr>
              <a:t>of branches/divisions of juristic person for debt collection </a:t>
            </a:r>
            <a:r>
              <a:rPr lang="en-GB" sz="1800" b="1" dirty="0" smtClean="0">
                <a:latin typeface="Arial" pitchFamily="34" charset="0"/>
                <a:cs typeface="Arial" pitchFamily="34" charset="0"/>
              </a:rPr>
              <a:t>purposes: </a:t>
            </a:r>
            <a:r>
              <a:rPr lang="en-ZA" sz="1800" dirty="0" smtClean="0"/>
              <a:t>To clarify </a:t>
            </a:r>
            <a:r>
              <a:rPr lang="en-ZA" sz="1800" dirty="0"/>
              <a:t>SARS’ set-off and recovery provisions </a:t>
            </a:r>
            <a:r>
              <a:rPr lang="en-ZA" sz="1800" dirty="0" smtClean="0"/>
              <a:t>in respect of branches </a:t>
            </a:r>
            <a:r>
              <a:rPr lang="en-ZA" sz="1800" dirty="0"/>
              <a:t>or divisions </a:t>
            </a:r>
            <a:r>
              <a:rPr lang="en-ZA" sz="1800" dirty="0" smtClean="0"/>
              <a:t>regarded as </a:t>
            </a:r>
            <a:r>
              <a:rPr lang="en-ZA" sz="1800" dirty="0"/>
              <a:t>separate </a:t>
            </a:r>
            <a:r>
              <a:rPr lang="en-ZA" sz="1800" dirty="0" smtClean="0"/>
              <a:t>vendors by the Act, </a:t>
            </a:r>
            <a:r>
              <a:rPr lang="en-ZA" sz="1800" dirty="0"/>
              <a:t>albeit that </a:t>
            </a:r>
            <a:r>
              <a:rPr lang="en-ZA" sz="1800" dirty="0" smtClean="0"/>
              <a:t>they are </a:t>
            </a:r>
            <a:r>
              <a:rPr lang="en-ZA" sz="1800" dirty="0"/>
              <a:t>carried on by one and the same legal </a:t>
            </a:r>
            <a:r>
              <a:rPr lang="en-ZA" sz="1800" dirty="0" smtClean="0"/>
              <a:t>entity, it </a:t>
            </a:r>
            <a:r>
              <a:rPr lang="en-ZA" sz="1800" dirty="0"/>
              <a:t>is proposed </a:t>
            </a:r>
            <a:r>
              <a:rPr lang="en-ZA" sz="1800" dirty="0" smtClean="0"/>
              <a:t>to clarify </a:t>
            </a:r>
            <a:r>
              <a:rPr lang="en-ZA" sz="1800" dirty="0"/>
              <a:t>that set-off and recovery provisions will apply across such separately registered branches and divisions </a:t>
            </a:r>
            <a:r>
              <a:rPr lang="en-GB" sz="1800" dirty="0" smtClean="0">
                <a:latin typeface="Arial" pitchFamily="34" charset="0"/>
                <a:cs typeface="Arial" pitchFamily="34" charset="0"/>
              </a:rPr>
              <a:t>(</a:t>
            </a:r>
            <a:r>
              <a:rPr lang="en-GB" sz="1800" dirty="0">
                <a:latin typeface="Arial" pitchFamily="34" charset="0"/>
                <a:cs typeface="Arial" pitchFamily="34" charset="0"/>
              </a:rPr>
              <a:t>clause </a:t>
            </a:r>
            <a:r>
              <a:rPr lang="en-GB" sz="1800" dirty="0" smtClean="0">
                <a:latin typeface="Arial" pitchFamily="34" charset="0"/>
                <a:cs typeface="Arial" pitchFamily="34" charset="0"/>
              </a:rPr>
              <a:t>16 </a:t>
            </a:r>
            <a:r>
              <a:rPr lang="en-ZA" sz="1800" dirty="0"/>
              <a:t>of Draft Bill: section </a:t>
            </a:r>
            <a:r>
              <a:rPr lang="en-ZA" sz="1800" dirty="0" smtClean="0"/>
              <a:t>50 </a:t>
            </a:r>
            <a:r>
              <a:rPr lang="en-ZA" sz="1800" dirty="0"/>
              <a:t>of the Value-Added Tax Act)</a:t>
            </a:r>
            <a:endParaRPr lang="en-GB" sz="1800" dirty="0">
              <a:latin typeface="Arial" pitchFamily="34" charset="0"/>
              <a:cs typeface="Arial" pitchFamily="34" charset="0"/>
            </a:endParaRPr>
          </a:p>
          <a:p>
            <a:pPr algn="just"/>
            <a:r>
              <a:rPr lang="en-GB" sz="1800" b="1" dirty="0">
                <a:latin typeface="Arial" pitchFamily="34" charset="0"/>
                <a:cs typeface="Arial" pitchFamily="34" charset="0"/>
              </a:rPr>
              <a:t>Extension of joint and several liability for VAT to members of a joint </a:t>
            </a:r>
            <a:r>
              <a:rPr lang="en-GB" sz="1800" b="1" dirty="0" smtClean="0">
                <a:latin typeface="Arial" pitchFamily="34" charset="0"/>
                <a:cs typeface="Arial" pitchFamily="34" charset="0"/>
              </a:rPr>
              <a:t>venture: </a:t>
            </a:r>
            <a:r>
              <a:rPr lang="en-ZA" sz="1800" dirty="0" smtClean="0"/>
              <a:t>To </a:t>
            </a:r>
            <a:r>
              <a:rPr lang="en-ZA" sz="1800" dirty="0"/>
              <a:t>provide legal certainty that all the members of a joint venture may be jointly and severally liable for the VAT debts of the joint </a:t>
            </a:r>
            <a:r>
              <a:rPr lang="en-ZA" sz="1800" dirty="0" smtClean="0"/>
              <a:t>venture, it is proposed to that such members be placed in the same situation as partners in a partnership </a:t>
            </a:r>
            <a:r>
              <a:rPr lang="en-GB" sz="1800" dirty="0" smtClean="0">
                <a:latin typeface="Arial" pitchFamily="34" charset="0"/>
                <a:cs typeface="Arial" pitchFamily="34" charset="0"/>
              </a:rPr>
              <a:t>(clause 17 </a:t>
            </a:r>
            <a:r>
              <a:rPr lang="en-ZA" sz="1800" dirty="0"/>
              <a:t>of Draft Bill: section </a:t>
            </a:r>
            <a:r>
              <a:rPr lang="en-ZA" sz="1800" dirty="0" smtClean="0"/>
              <a:t>51 </a:t>
            </a:r>
            <a:r>
              <a:rPr lang="en-ZA" sz="1800" dirty="0"/>
              <a:t>of the Value-Added Tax Act)</a:t>
            </a:r>
            <a:endParaRPr lang="en-GB" sz="1800" dirty="0" smtClean="0">
              <a:latin typeface="Arial" pitchFamily="34" charset="0"/>
              <a:cs typeface="Arial" pitchFamily="34" charset="0"/>
            </a:endParaRPr>
          </a:p>
          <a:p>
            <a:pPr>
              <a:lnSpc>
                <a:spcPct val="95000"/>
              </a:lnSpc>
            </a:pPr>
            <a:endParaRPr lang="en-ZA" sz="1800" dirty="0">
              <a:latin typeface="Arial" pitchFamily="34" charset="0"/>
              <a:cs typeface="Arial" pitchFamily="34" charset="0"/>
            </a:endParaRPr>
          </a:p>
          <a:p>
            <a:pPr marL="176213" indent="-176213" algn="just"/>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43</a:t>
            </a:fld>
            <a:endParaRPr lang="en-US" sz="1400" b="0" dirty="0">
              <a:solidFill>
                <a:schemeClr val="tx1"/>
              </a:solidFill>
              <a:latin typeface="+mn-lt"/>
            </a:endParaRPr>
          </a:p>
        </p:txBody>
      </p:sp>
    </p:spTree>
    <p:extLst>
      <p:ext uri="{BB962C8B-B14F-4D97-AF65-F5344CB8AC3E}">
        <p14:creationId xmlns:p14="http://schemas.microsoft.com/office/powerpoint/2010/main" val="1251755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Tax Administration Act</a:t>
            </a:r>
            <a:endParaRPr lang="en-ZA" sz="1600" b="1" dirty="0">
              <a:cs typeface="Arial" pitchFamily="34" charset="0"/>
            </a:endParaRPr>
          </a:p>
        </p:txBody>
      </p:sp>
      <p:sp>
        <p:nvSpPr>
          <p:cNvPr id="3" name="Content Placeholder 2"/>
          <p:cNvSpPr>
            <a:spLocks noGrp="1"/>
          </p:cNvSpPr>
          <p:nvPr>
            <p:ph idx="1"/>
          </p:nvPr>
        </p:nvSpPr>
        <p:spPr>
          <a:xfrm>
            <a:off x="152400" y="1196752"/>
            <a:ext cx="8763000" cy="4896544"/>
          </a:xfrm>
        </p:spPr>
        <p:txBody>
          <a:bodyPr/>
          <a:lstStyle/>
          <a:p>
            <a:pPr marL="176213" indent="-176213" algn="just"/>
            <a:endParaRPr lang="en-ZA" sz="1800" dirty="0" smtClean="0">
              <a:latin typeface="Arial" pitchFamily="34" charset="0"/>
              <a:cs typeface="Arial" pitchFamily="34" charset="0"/>
            </a:endParaRPr>
          </a:p>
          <a:p>
            <a:pPr marL="176213" indent="-176213" algn="just">
              <a:spcAft>
                <a:spcPts val="600"/>
              </a:spcAft>
            </a:pPr>
            <a:r>
              <a:rPr lang="en-ZA" sz="1800" b="1" dirty="0"/>
              <a:t>Notification of commencement of an </a:t>
            </a:r>
            <a:r>
              <a:rPr lang="en-ZA" sz="1800" b="1" dirty="0" smtClean="0"/>
              <a:t>audit:</a:t>
            </a:r>
            <a:r>
              <a:rPr lang="en-ZA" sz="1800" dirty="0" smtClean="0"/>
              <a:t> </a:t>
            </a:r>
            <a:r>
              <a:rPr lang="en-ZA" sz="1800" dirty="0" smtClean="0">
                <a:latin typeface="Arial" pitchFamily="34" charset="0"/>
                <a:cs typeface="Arial" pitchFamily="34" charset="0"/>
              </a:rPr>
              <a:t>To </a:t>
            </a:r>
            <a:r>
              <a:rPr lang="en-ZA" sz="1800" dirty="0"/>
              <a:t>ensure </a:t>
            </a:r>
            <a:r>
              <a:rPr lang="en-ZA" sz="1800" dirty="0" smtClean="0"/>
              <a:t>that a </a:t>
            </a:r>
            <a:r>
              <a:rPr lang="en-ZA" sz="1800" dirty="0"/>
              <a:t>taxpayer </a:t>
            </a:r>
            <a:r>
              <a:rPr lang="en-ZA" sz="1800" dirty="0" smtClean="0"/>
              <a:t>is notified </a:t>
            </a:r>
            <a:r>
              <a:rPr lang="en-ZA" sz="1800" dirty="0"/>
              <a:t>at the start of an </a:t>
            </a:r>
            <a:r>
              <a:rPr lang="en-ZA" sz="1800" dirty="0" smtClean="0"/>
              <a:t>audit, </a:t>
            </a:r>
            <a:r>
              <a:rPr lang="en-ZA" sz="1800" dirty="0"/>
              <a:t>as part of efforts to keep all parties </a:t>
            </a:r>
            <a:r>
              <a:rPr lang="en-ZA" sz="1800" dirty="0" smtClean="0"/>
              <a:t>informed, and to distinguish between a verification and an audit, it is proposed that the provision of an audit engagement letter by SARS is made mandatory (clause 19 </a:t>
            </a:r>
            <a:r>
              <a:rPr lang="en-ZA" sz="1800" dirty="0"/>
              <a:t>of Draft Bill</a:t>
            </a:r>
            <a:r>
              <a:rPr lang="en-ZA" sz="1800" dirty="0" smtClean="0"/>
              <a:t>; section 42 of the Tax Administration Act)</a:t>
            </a:r>
          </a:p>
          <a:p>
            <a:pPr marL="176213" indent="-176213" algn="just">
              <a:spcAft>
                <a:spcPts val="600"/>
              </a:spcAft>
            </a:pPr>
            <a:r>
              <a:rPr lang="en-ZA" sz="1800" b="1" dirty="0"/>
              <a:t>Deregistration of tax non-compliant tax </a:t>
            </a:r>
            <a:r>
              <a:rPr lang="en-ZA" sz="1800" b="1" dirty="0" smtClean="0"/>
              <a:t>practitioners:</a:t>
            </a:r>
            <a:r>
              <a:rPr lang="en-ZA" sz="1800" dirty="0" smtClean="0"/>
              <a:t> To ensure </a:t>
            </a:r>
            <a:r>
              <a:rPr lang="en-ZA" sz="1800" dirty="0"/>
              <a:t>that </a:t>
            </a:r>
            <a:r>
              <a:rPr lang="en-ZA" sz="1800" dirty="0" smtClean="0"/>
              <a:t>registered </a:t>
            </a:r>
            <a:r>
              <a:rPr lang="en-ZA" sz="1800" dirty="0"/>
              <a:t>tax practitioners </a:t>
            </a:r>
            <a:r>
              <a:rPr lang="en-ZA" sz="1800" dirty="0" smtClean="0"/>
              <a:t>are </a:t>
            </a:r>
            <a:r>
              <a:rPr lang="en-ZA" sz="1800" dirty="0"/>
              <a:t>tax </a:t>
            </a:r>
            <a:r>
              <a:rPr lang="en-ZA" sz="1800" dirty="0" smtClean="0"/>
              <a:t>compliant, it is proposed that, if a tax practitioner has outstanding debts or tax returns repetitively </a:t>
            </a:r>
            <a:r>
              <a:rPr lang="en-ZA" sz="1800" dirty="0"/>
              <a:t>or for a continuous period of at least three months during a period of six months and </a:t>
            </a:r>
            <a:r>
              <a:rPr lang="en-ZA" sz="1800" dirty="0" smtClean="0"/>
              <a:t>does </a:t>
            </a:r>
            <a:r>
              <a:rPr lang="en-ZA" sz="1800" dirty="0"/>
              <a:t>not remedy the non-compliance within the period specified in a notice delivered by SARS, the </a:t>
            </a:r>
            <a:r>
              <a:rPr lang="en-ZA" sz="1800" dirty="0" smtClean="0"/>
              <a:t>tax practitioner </a:t>
            </a:r>
            <a:r>
              <a:rPr lang="en-ZA" sz="1800" dirty="0"/>
              <a:t>be deregistered; </a:t>
            </a:r>
            <a:r>
              <a:rPr lang="en-ZA" sz="1800" dirty="0" smtClean="0"/>
              <a:t>the </a:t>
            </a:r>
            <a:r>
              <a:rPr lang="en-ZA" sz="1800" dirty="0"/>
              <a:t>tax practitioner may be reregistered once he or she </a:t>
            </a:r>
            <a:r>
              <a:rPr lang="en-ZA" sz="1800" dirty="0" smtClean="0"/>
              <a:t>remedies </a:t>
            </a:r>
            <a:r>
              <a:rPr lang="en-ZA" sz="1800" dirty="0"/>
              <a:t>the tax non-compliance and the above conditions are no longer </a:t>
            </a:r>
            <a:r>
              <a:rPr lang="en-ZA" sz="1800" dirty="0" smtClean="0"/>
              <a:t>met </a:t>
            </a:r>
            <a:r>
              <a:rPr lang="en-ZA" sz="1800" dirty="0"/>
              <a:t>(clause </a:t>
            </a:r>
            <a:r>
              <a:rPr lang="en-ZA" sz="1800" dirty="0" smtClean="0"/>
              <a:t>27 </a:t>
            </a:r>
            <a:r>
              <a:rPr lang="en-ZA" sz="1800" dirty="0"/>
              <a:t>of Draft Bill</a:t>
            </a:r>
            <a:r>
              <a:rPr lang="en-ZA" sz="1800" dirty="0" smtClean="0"/>
              <a:t>; </a:t>
            </a:r>
            <a:r>
              <a:rPr lang="en-ZA" sz="1800" dirty="0"/>
              <a:t>section </a:t>
            </a:r>
            <a:r>
              <a:rPr lang="en-ZA" sz="1800" dirty="0" smtClean="0"/>
              <a:t>240 </a:t>
            </a:r>
            <a:r>
              <a:rPr lang="en-ZA" sz="1800" dirty="0"/>
              <a:t>of the Tax Administration Act)</a:t>
            </a:r>
            <a:endParaRPr lang="en-ZA" sz="1800" dirty="0" smtClean="0"/>
          </a:p>
          <a:p>
            <a:pPr marL="176213" indent="-176213" algn="just">
              <a:spcAft>
                <a:spcPts val="600"/>
              </a:spcAft>
            </a:pP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44</a:t>
            </a:fld>
            <a:endParaRPr lang="en-US" sz="1400" b="0" dirty="0">
              <a:solidFill>
                <a:schemeClr val="tx1"/>
              </a:solidFill>
              <a:latin typeface="+mn-lt"/>
            </a:endParaRPr>
          </a:p>
        </p:txBody>
      </p:sp>
    </p:spTree>
    <p:extLst>
      <p:ext uri="{BB962C8B-B14F-4D97-AF65-F5344CB8AC3E}">
        <p14:creationId xmlns:p14="http://schemas.microsoft.com/office/powerpoint/2010/main" val="20184589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Customs Control Act</a:t>
            </a:r>
            <a:endParaRPr lang="en-ZA" sz="1600" b="1" dirty="0">
              <a:cs typeface="Arial" pitchFamily="34" charset="0"/>
            </a:endParaRPr>
          </a:p>
        </p:txBody>
      </p:sp>
      <p:sp>
        <p:nvSpPr>
          <p:cNvPr id="3" name="Content Placeholder 2"/>
          <p:cNvSpPr>
            <a:spLocks noGrp="1"/>
          </p:cNvSpPr>
          <p:nvPr>
            <p:ph idx="1"/>
          </p:nvPr>
        </p:nvSpPr>
        <p:spPr>
          <a:xfrm>
            <a:off x="107504" y="1124744"/>
            <a:ext cx="8928992" cy="4896544"/>
          </a:xfrm>
        </p:spPr>
        <p:txBody>
          <a:bodyPr/>
          <a:lstStyle/>
          <a:p>
            <a:pPr marL="176213" indent="-176213" algn="just">
              <a:spcAft>
                <a:spcPts val="600"/>
              </a:spcAft>
            </a:pPr>
            <a:endParaRPr lang="en-ZA" sz="1800" dirty="0" smtClean="0"/>
          </a:p>
          <a:p>
            <a:pPr marL="176213" indent="-176213" algn="just">
              <a:spcAft>
                <a:spcPts val="600"/>
              </a:spcAft>
            </a:pPr>
            <a:r>
              <a:rPr lang="en-ZA" sz="1800" b="1" dirty="0" smtClean="0"/>
              <a:t>Reporting </a:t>
            </a:r>
            <a:r>
              <a:rPr lang="en-ZA" sz="1800" b="1" dirty="0"/>
              <a:t>of departure of trucks due to leave the </a:t>
            </a:r>
            <a:r>
              <a:rPr lang="en-ZA" sz="1800" b="1" dirty="0" smtClean="0"/>
              <a:t>Republic</a:t>
            </a:r>
            <a:r>
              <a:rPr lang="en-ZA" sz="1800" dirty="0" smtClean="0"/>
              <a:t>: To ensure the control of conveyances crossing the border, it is proposed that the </a:t>
            </a:r>
            <a:r>
              <a:rPr lang="en-ZA" sz="1800" dirty="0"/>
              <a:t>departure of a truck due to leave the Republic </a:t>
            </a:r>
            <a:r>
              <a:rPr lang="en-ZA" sz="1800" dirty="0" smtClean="0"/>
              <a:t>be reported </a:t>
            </a:r>
            <a:r>
              <a:rPr lang="en-ZA" sz="1800" dirty="0"/>
              <a:t>irrespective of whether the truck has cargo </a:t>
            </a:r>
            <a:r>
              <a:rPr lang="en-ZA" sz="1800"/>
              <a:t>on </a:t>
            </a:r>
            <a:r>
              <a:rPr lang="en-ZA" sz="1800" smtClean="0"/>
              <a:t>board or not </a:t>
            </a:r>
            <a:r>
              <a:rPr lang="en-ZA" sz="1800" dirty="0" smtClean="0"/>
              <a:t>(</a:t>
            </a:r>
            <a:r>
              <a:rPr lang="en-ZA" sz="1800" dirty="0" smtClean="0">
                <a:latin typeface="Arial" pitchFamily="34" charset="0"/>
                <a:cs typeface="Arial" pitchFamily="34" charset="0"/>
              </a:rPr>
              <a:t>clause 29 </a:t>
            </a:r>
            <a:r>
              <a:rPr lang="en-ZA" sz="1800" dirty="0">
                <a:latin typeface="Arial" pitchFamily="34" charset="0"/>
                <a:cs typeface="Arial" pitchFamily="34" charset="0"/>
              </a:rPr>
              <a:t>of Draft Bill: section </a:t>
            </a:r>
            <a:r>
              <a:rPr lang="en-ZA" sz="1800" dirty="0" smtClean="0">
                <a:latin typeface="Arial" pitchFamily="34" charset="0"/>
                <a:cs typeface="Arial" pitchFamily="34" charset="0"/>
              </a:rPr>
              <a:t>71 </a:t>
            </a:r>
            <a:r>
              <a:rPr lang="en-ZA" sz="1800" dirty="0">
                <a:latin typeface="Arial" pitchFamily="34" charset="0"/>
                <a:cs typeface="Arial" pitchFamily="34" charset="0"/>
              </a:rPr>
              <a:t>of the Customs Control Act</a:t>
            </a:r>
            <a:r>
              <a:rPr lang="en-ZA" sz="1800" dirty="0" smtClean="0">
                <a:latin typeface="Arial" pitchFamily="34" charset="0"/>
                <a:cs typeface="Arial" pitchFamily="34" charset="0"/>
              </a:rPr>
              <a:t>)</a:t>
            </a:r>
          </a:p>
          <a:p>
            <a:pPr marL="176213" indent="-176213" algn="just">
              <a:spcAft>
                <a:spcPts val="600"/>
              </a:spcAft>
            </a:pPr>
            <a:r>
              <a:rPr lang="en-ZA" sz="1800" b="1" dirty="0"/>
              <a:t>Application of Tax Administration Act provisions: </a:t>
            </a:r>
            <a:r>
              <a:rPr lang="en-ZA" sz="1800" b="1" dirty="0" smtClean="0"/>
              <a:t>write off/compromise </a:t>
            </a:r>
            <a:r>
              <a:rPr lang="en-ZA" sz="1800" b="1" dirty="0"/>
              <a:t>of tax </a:t>
            </a:r>
            <a:r>
              <a:rPr lang="en-ZA" sz="1800" b="1" dirty="0" smtClean="0"/>
              <a:t>debts:</a:t>
            </a:r>
            <a:r>
              <a:rPr lang="en-ZA" sz="1800" dirty="0" smtClean="0"/>
              <a:t> </a:t>
            </a:r>
            <a:r>
              <a:rPr lang="en-ZA" sz="1800" dirty="0" smtClean="0">
                <a:latin typeface="Arial" pitchFamily="34" charset="0"/>
                <a:cs typeface="Arial" pitchFamily="34" charset="0"/>
              </a:rPr>
              <a:t>To </a:t>
            </a:r>
            <a:r>
              <a:rPr lang="en-ZA" sz="1800" dirty="0"/>
              <a:t>provide for the </a:t>
            </a:r>
            <a:r>
              <a:rPr lang="en-ZA" sz="1800" dirty="0" smtClean="0"/>
              <a:t>write </a:t>
            </a:r>
            <a:r>
              <a:rPr lang="en-ZA" sz="1800" dirty="0"/>
              <a:t>off or compromise of debt in terms of the Customs </a:t>
            </a:r>
            <a:r>
              <a:rPr lang="en-ZA" sz="1800" dirty="0" smtClean="0"/>
              <a:t>Control Act, </a:t>
            </a:r>
            <a:r>
              <a:rPr lang="en-ZA" sz="1800" dirty="0">
                <a:latin typeface="Arial" pitchFamily="34" charset="0"/>
                <a:cs typeface="Arial" pitchFamily="34" charset="0"/>
              </a:rPr>
              <a:t>it is </a:t>
            </a:r>
            <a:r>
              <a:rPr lang="en-ZA" sz="1800" dirty="0" smtClean="0">
                <a:latin typeface="Arial" pitchFamily="34" charset="0"/>
                <a:cs typeface="Arial" pitchFamily="34" charset="0"/>
              </a:rPr>
              <a:t>proposed </a:t>
            </a:r>
            <a:r>
              <a:rPr lang="en-ZA" sz="1800" dirty="0">
                <a:latin typeface="Arial" pitchFamily="34" charset="0"/>
                <a:cs typeface="Arial" pitchFamily="34" charset="0"/>
              </a:rPr>
              <a:t>to </a:t>
            </a:r>
            <a:r>
              <a:rPr lang="en-ZA" sz="1800" dirty="0"/>
              <a:t>make Chapter 14 of the Tax Administration Act applicable to such debt</a:t>
            </a:r>
            <a:r>
              <a:rPr lang="en-ZA" sz="1800" dirty="0">
                <a:latin typeface="Arial" pitchFamily="34" charset="0"/>
                <a:cs typeface="Arial" pitchFamily="34" charset="0"/>
              </a:rPr>
              <a:t> (clause </a:t>
            </a:r>
            <a:r>
              <a:rPr lang="en-ZA" sz="1800" dirty="0" smtClean="0">
                <a:latin typeface="Arial" pitchFamily="34" charset="0"/>
                <a:cs typeface="Arial" pitchFamily="34" charset="0"/>
              </a:rPr>
              <a:t>30 </a:t>
            </a:r>
            <a:r>
              <a:rPr lang="en-ZA" sz="1800" dirty="0">
                <a:latin typeface="Arial" pitchFamily="34" charset="0"/>
                <a:cs typeface="Arial" pitchFamily="34" charset="0"/>
              </a:rPr>
              <a:t>of Draft Bill: section </a:t>
            </a:r>
            <a:r>
              <a:rPr lang="en-ZA" sz="1800" dirty="0" smtClean="0">
                <a:latin typeface="Arial" pitchFamily="34" charset="0"/>
                <a:cs typeface="Arial" pitchFamily="34" charset="0"/>
              </a:rPr>
              <a:t>705A </a:t>
            </a:r>
            <a:r>
              <a:rPr lang="en-ZA" sz="1800" dirty="0">
                <a:latin typeface="Arial" pitchFamily="34" charset="0"/>
                <a:cs typeface="Arial" pitchFamily="34" charset="0"/>
              </a:rPr>
              <a:t>of </a:t>
            </a:r>
            <a:r>
              <a:rPr lang="en-ZA" sz="1800" dirty="0" smtClean="0">
                <a:latin typeface="Arial" pitchFamily="34" charset="0"/>
                <a:cs typeface="Arial" pitchFamily="34" charset="0"/>
              </a:rPr>
              <a:t>the Customs Control </a:t>
            </a:r>
            <a:r>
              <a:rPr lang="en-ZA" sz="1800" dirty="0">
                <a:latin typeface="Arial" pitchFamily="34" charset="0"/>
                <a:cs typeface="Arial" pitchFamily="34" charset="0"/>
              </a:rPr>
              <a:t>Act)</a:t>
            </a: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45</a:t>
            </a:fld>
            <a:endParaRPr lang="en-US" sz="1400" b="0" dirty="0">
              <a:solidFill>
                <a:schemeClr val="tx1"/>
              </a:solidFill>
              <a:latin typeface="+mn-lt"/>
            </a:endParaRPr>
          </a:p>
        </p:txBody>
      </p:sp>
    </p:spTree>
    <p:extLst>
      <p:ext uri="{BB962C8B-B14F-4D97-AF65-F5344CB8AC3E}">
        <p14:creationId xmlns:p14="http://schemas.microsoft.com/office/powerpoint/2010/main" val="40632145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Update on Report by Independent Panel on VAT zero-rating</a:t>
            </a:r>
            <a:endParaRPr lang="en-ZA" sz="1600" b="1" dirty="0">
              <a:cs typeface="Arial" pitchFamily="34" charset="0"/>
            </a:endParaRPr>
          </a:p>
        </p:txBody>
      </p:sp>
      <p:sp>
        <p:nvSpPr>
          <p:cNvPr id="3" name="Content Placeholder 2"/>
          <p:cNvSpPr>
            <a:spLocks noGrp="1"/>
          </p:cNvSpPr>
          <p:nvPr>
            <p:ph idx="1"/>
          </p:nvPr>
        </p:nvSpPr>
        <p:spPr>
          <a:xfrm>
            <a:off x="121643" y="1268760"/>
            <a:ext cx="8928992" cy="4680520"/>
          </a:xfrm>
        </p:spPr>
        <p:txBody>
          <a:bodyPr/>
          <a:lstStyle/>
          <a:p>
            <a:pPr lvl="0"/>
            <a:r>
              <a:rPr lang="en-US" sz="1800" dirty="0"/>
              <a:t>The Independent Panel that was appointed by the Minister of Finance to review the list of </a:t>
            </a:r>
            <a:r>
              <a:rPr lang="en-US" sz="1800" dirty="0" smtClean="0"/>
              <a:t>VAT zero-rated </a:t>
            </a:r>
            <a:r>
              <a:rPr lang="en-US" sz="1800" dirty="0"/>
              <a:t>items delivered their report to the Minister on 6 August 2018. </a:t>
            </a:r>
          </a:p>
          <a:p>
            <a:pPr lvl="0"/>
            <a:r>
              <a:rPr lang="en-US" sz="1800" dirty="0"/>
              <a:t>The report was released for public comment on 10 August 2018. </a:t>
            </a:r>
            <a:r>
              <a:rPr lang="en-US" sz="1800" dirty="0" smtClean="0"/>
              <a:t>The main </a:t>
            </a:r>
            <a:r>
              <a:rPr lang="en-US" sz="1800" dirty="0"/>
              <a:t>panel </a:t>
            </a:r>
            <a:r>
              <a:rPr lang="en-US" sz="1800" dirty="0" smtClean="0"/>
              <a:t>recommendations are </a:t>
            </a:r>
            <a:r>
              <a:rPr lang="en-US" sz="1800" dirty="0"/>
              <a:t>that </a:t>
            </a:r>
            <a:r>
              <a:rPr lang="en-US" sz="1800" dirty="0" smtClean="0"/>
              <a:t>white bread, bread flour, cake flour, sanitary products, school uniforms and nappies be zero-rated.</a:t>
            </a:r>
          </a:p>
          <a:p>
            <a:pPr lvl="0"/>
            <a:r>
              <a:rPr lang="en-US" sz="1800" dirty="0" smtClean="0"/>
              <a:t>For each of the recommendations, the report suggests NT does further work to ensure that the benefits of zero-rating are not captured by producers</a:t>
            </a:r>
          </a:p>
          <a:p>
            <a:pPr lvl="0"/>
            <a:r>
              <a:rPr lang="en-US" sz="1800" dirty="0" smtClean="0"/>
              <a:t>Report also suggests roll-out of free sanitary products to the poor is accelerated and the potential use of expenditure </a:t>
            </a:r>
            <a:r>
              <a:rPr lang="en-US" sz="1800" dirty="0" err="1" smtClean="0"/>
              <a:t>programmes</a:t>
            </a:r>
            <a:r>
              <a:rPr lang="en-US" sz="1800" dirty="0" smtClean="0"/>
              <a:t> to mitigate the impact on poor households</a:t>
            </a:r>
            <a:endParaRPr lang="en-US" sz="1800" dirty="0"/>
          </a:p>
          <a:p>
            <a:pPr lvl="0"/>
            <a:r>
              <a:rPr lang="en-US" sz="1800" dirty="0" smtClean="0"/>
              <a:t>Minister of Finance has requested public comments on the report, to be submitted by 31 August 2018. </a:t>
            </a:r>
          </a:p>
          <a:p>
            <a:pPr lvl="0"/>
            <a:r>
              <a:rPr lang="en-US" sz="1800" dirty="0" smtClean="0"/>
              <a:t>Treasury seeks guidance on Parliamentary process after VAT Panel Presentation</a:t>
            </a:r>
          </a:p>
          <a:p>
            <a:pPr lvl="1"/>
            <a:r>
              <a:rPr lang="en-US" sz="1800" dirty="0" smtClean="0"/>
              <a:t>Minister of Finance will present Government’s response to Panel Report after taking into account public comments and parliamentary hearings, including a final list of zero-rated items in draft legislation to Rates Bill</a:t>
            </a:r>
          </a:p>
          <a:p>
            <a:pPr lvl="1"/>
            <a:r>
              <a:rPr lang="en-US" sz="1800" dirty="0" smtClean="0"/>
              <a:t> </a:t>
            </a:r>
          </a:p>
          <a:p>
            <a:pPr lvl="0"/>
            <a:endParaRPr lang="en-US" sz="1800" dirty="0" smtClean="0"/>
          </a:p>
          <a:p>
            <a:pPr lvl="0"/>
            <a:endParaRPr lang="en-US" sz="1800" dirty="0" smtClean="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46</a:t>
            </a:fld>
            <a:endParaRPr lang="en-US" sz="1400" b="0" dirty="0">
              <a:solidFill>
                <a:schemeClr val="tx1"/>
              </a:solidFill>
              <a:latin typeface="+mn-lt"/>
            </a:endParaRPr>
          </a:p>
        </p:txBody>
      </p:sp>
    </p:spTree>
    <p:extLst>
      <p:ext uri="{BB962C8B-B14F-4D97-AF65-F5344CB8AC3E}">
        <p14:creationId xmlns:p14="http://schemas.microsoft.com/office/powerpoint/2010/main" val="34645595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Retirement reform proposals on provident fund </a:t>
            </a:r>
            <a:r>
              <a:rPr lang="en-ZA" sz="2000" b="1" dirty="0" err="1" smtClean="0">
                <a:cs typeface="Arial" pitchFamily="34" charset="0"/>
              </a:rPr>
              <a:t>annuitisation</a:t>
            </a:r>
            <a:endParaRPr lang="en-ZA" sz="1600" b="1" dirty="0">
              <a:cs typeface="Arial" pitchFamily="34" charset="0"/>
            </a:endParaRPr>
          </a:p>
        </p:txBody>
      </p:sp>
      <p:sp>
        <p:nvSpPr>
          <p:cNvPr id="3" name="Content Placeholder 2"/>
          <p:cNvSpPr>
            <a:spLocks noGrp="1"/>
          </p:cNvSpPr>
          <p:nvPr>
            <p:ph idx="1"/>
          </p:nvPr>
        </p:nvSpPr>
        <p:spPr>
          <a:xfrm>
            <a:off x="107504" y="1268760"/>
            <a:ext cx="8928992" cy="4752528"/>
          </a:xfrm>
        </p:spPr>
        <p:txBody>
          <a:bodyPr/>
          <a:lstStyle/>
          <a:p>
            <a:pPr marL="176213" indent="-176213" algn="just">
              <a:spcAft>
                <a:spcPts val="600"/>
              </a:spcAft>
            </a:pPr>
            <a:r>
              <a:rPr lang="en-ZA" sz="1800" dirty="0" smtClean="0">
                <a:cs typeface="Arial" pitchFamily="34" charset="0"/>
              </a:rPr>
              <a:t>The current version of the draft TLAB makes no amendments to the provisions related to the </a:t>
            </a:r>
            <a:r>
              <a:rPr lang="en-ZA" sz="1800" dirty="0" err="1" smtClean="0">
                <a:cs typeface="Arial" pitchFamily="34" charset="0"/>
              </a:rPr>
              <a:t>annuitisation</a:t>
            </a:r>
            <a:r>
              <a:rPr lang="en-ZA" sz="1800" dirty="0" smtClean="0">
                <a:cs typeface="Arial" pitchFamily="34" charset="0"/>
              </a:rPr>
              <a:t> of provident funds, which means that 2/3rds of any contributions made to a provident fund after 1 March 2019 would need to be annuitized on retirement if:</a:t>
            </a:r>
          </a:p>
          <a:p>
            <a:pPr marL="576263" lvl="1" indent="-176213" algn="just">
              <a:spcAft>
                <a:spcPts val="600"/>
              </a:spcAft>
            </a:pPr>
            <a:r>
              <a:rPr lang="en-ZA" sz="1800" dirty="0" smtClean="0">
                <a:latin typeface="Arial" pitchFamily="34" charset="0"/>
                <a:cs typeface="Arial" pitchFamily="34" charset="0"/>
              </a:rPr>
              <a:t>The age of the member is below 55 on 1 March 2019, and</a:t>
            </a:r>
          </a:p>
          <a:p>
            <a:pPr marL="576263" lvl="1" indent="-176213" algn="just">
              <a:spcAft>
                <a:spcPts val="600"/>
              </a:spcAft>
            </a:pPr>
            <a:r>
              <a:rPr lang="en-ZA" sz="1800" dirty="0" smtClean="0">
                <a:latin typeface="Arial" pitchFamily="34" charset="0"/>
                <a:cs typeface="Arial" pitchFamily="34" charset="0"/>
              </a:rPr>
              <a:t>The additional contributions made after 1 March 2019 grow to more than R247 500 by the time of retirement </a:t>
            </a:r>
            <a:endParaRPr lang="en-ZA" sz="1800" dirty="0">
              <a:latin typeface="Arial" pitchFamily="34" charset="0"/>
              <a:cs typeface="Arial" pitchFamily="34" charset="0"/>
            </a:endParaRPr>
          </a:p>
          <a:p>
            <a:pPr marL="176213" indent="-176213" algn="just">
              <a:spcAft>
                <a:spcPts val="600"/>
              </a:spcAft>
            </a:pPr>
            <a:r>
              <a:rPr lang="en-ZA" sz="1800" dirty="0" smtClean="0">
                <a:latin typeface="Arial" pitchFamily="34" charset="0"/>
                <a:cs typeface="Arial" pitchFamily="34" charset="0"/>
              </a:rPr>
              <a:t>All contributions (and growth on those contributions) up to 1 March 2019 would not need to be annuitized at retirement.</a:t>
            </a:r>
          </a:p>
          <a:p>
            <a:pPr marL="176213" indent="-176213" algn="just">
              <a:spcAft>
                <a:spcPts val="600"/>
              </a:spcAft>
            </a:pPr>
            <a:r>
              <a:rPr lang="en-ZA" sz="1800" dirty="0" smtClean="0">
                <a:latin typeface="Arial" pitchFamily="34" charset="0"/>
                <a:cs typeface="Arial" pitchFamily="34" charset="0"/>
              </a:rPr>
              <a:t>Government is currently engaging with NEDLAC constituencies on </a:t>
            </a:r>
            <a:r>
              <a:rPr lang="en-ZA" sz="1800" dirty="0" err="1" smtClean="0">
                <a:latin typeface="Arial" pitchFamily="34" charset="0"/>
                <a:cs typeface="Arial" pitchFamily="34" charset="0"/>
              </a:rPr>
              <a:t>annuitisation</a:t>
            </a:r>
            <a:r>
              <a:rPr lang="en-ZA" sz="1800" dirty="0" smtClean="0">
                <a:latin typeface="Arial" pitchFamily="34" charset="0"/>
                <a:cs typeface="Arial" pitchFamily="34" charset="0"/>
              </a:rPr>
              <a:t> for provident fund members as part of comprehensive social security reform process</a:t>
            </a:r>
          </a:p>
          <a:p>
            <a:pPr marL="576263" lvl="1" indent="-176213" algn="just">
              <a:spcAft>
                <a:spcPts val="600"/>
              </a:spcAft>
            </a:pPr>
            <a:r>
              <a:rPr lang="en-ZA" sz="1800" dirty="0" smtClean="0">
                <a:latin typeface="Arial" pitchFamily="34" charset="0"/>
                <a:cs typeface="Arial" pitchFamily="34" charset="0"/>
              </a:rPr>
              <a:t>Possible further proposed amendment to be submitted to SCOF by Oct</a:t>
            </a:r>
          </a:p>
          <a:p>
            <a:pPr marL="176213" indent="-176213" algn="just">
              <a:spcAft>
                <a:spcPts val="600"/>
              </a:spcAft>
            </a:pPr>
            <a:r>
              <a:rPr lang="en-ZA" sz="1800" dirty="0" smtClean="0">
                <a:latin typeface="Arial" pitchFamily="34" charset="0"/>
                <a:cs typeface="Arial" pitchFamily="34" charset="0"/>
              </a:rPr>
              <a:t>Must be noted that the longer the delay, the longer individuals (including those on much higher incomes) are receiving a tax deduction with no requirement to </a:t>
            </a:r>
            <a:r>
              <a:rPr lang="en-ZA" sz="1800" dirty="0" err="1" smtClean="0">
                <a:latin typeface="Arial" pitchFamily="34" charset="0"/>
                <a:cs typeface="Arial" pitchFamily="34" charset="0"/>
              </a:rPr>
              <a:t>annuitise</a:t>
            </a:r>
            <a:endParaRPr lang="en-ZA" sz="1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47</a:t>
            </a:fld>
            <a:endParaRPr lang="en-US" sz="1400" b="0" dirty="0">
              <a:solidFill>
                <a:schemeClr val="tx1"/>
              </a:solidFill>
              <a:latin typeface="+mn-lt"/>
            </a:endParaRPr>
          </a:p>
        </p:txBody>
      </p:sp>
    </p:spTree>
    <p:extLst>
      <p:ext uri="{BB962C8B-B14F-4D97-AF65-F5344CB8AC3E}">
        <p14:creationId xmlns:p14="http://schemas.microsoft.com/office/powerpoint/2010/main" val="11075872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Progress on Carbon Tax consultations on job mitigation plans</a:t>
            </a:r>
            <a:endParaRPr lang="en-ZA" sz="1600" b="1" dirty="0">
              <a:cs typeface="Arial" pitchFamily="34" charset="0"/>
            </a:endParaRPr>
          </a:p>
        </p:txBody>
      </p:sp>
      <p:sp>
        <p:nvSpPr>
          <p:cNvPr id="3" name="Content Placeholder 2"/>
          <p:cNvSpPr>
            <a:spLocks noGrp="1"/>
          </p:cNvSpPr>
          <p:nvPr>
            <p:ph idx="1"/>
          </p:nvPr>
        </p:nvSpPr>
        <p:spPr>
          <a:xfrm>
            <a:off x="107504" y="1268760"/>
            <a:ext cx="8928992" cy="4680520"/>
          </a:xfrm>
        </p:spPr>
        <p:txBody>
          <a:bodyPr/>
          <a:lstStyle/>
          <a:p>
            <a:pPr marL="176213" indent="-176213" algn="just">
              <a:spcAft>
                <a:spcPts val="600"/>
              </a:spcAft>
            </a:pPr>
            <a:r>
              <a:rPr lang="en-ZA" sz="1800" dirty="0" smtClean="0"/>
              <a:t>After public hearings and receiving comments on the draft Carbon Tax Bill, National Treasury presented the response document to SCOF on 7 June 2018</a:t>
            </a:r>
          </a:p>
          <a:p>
            <a:pPr marL="176213" indent="-176213" algn="just">
              <a:spcAft>
                <a:spcPts val="600"/>
              </a:spcAft>
            </a:pPr>
            <a:r>
              <a:rPr lang="en-ZA" sz="1800" dirty="0" smtClean="0"/>
              <a:t>As per the request by the SCOF, a task team on the Carbon Tax Bill to investigate Jobs Mitigation Plans was established in the Public Finance and Monetary Policy Chamber of NEDLAC on 24 May 2018</a:t>
            </a:r>
          </a:p>
          <a:p>
            <a:pPr marL="576263" lvl="1" indent="-176213" algn="just">
              <a:spcAft>
                <a:spcPts val="600"/>
              </a:spcAft>
            </a:pPr>
            <a:r>
              <a:rPr lang="en-ZA" sz="1800" dirty="0" smtClean="0">
                <a:latin typeface="Arial" pitchFamily="34" charset="0"/>
                <a:cs typeface="Arial" pitchFamily="34" charset="0"/>
              </a:rPr>
              <a:t>The task team has subsequently held four meetings, and aims to conclude its deliberations by the end of October 2018</a:t>
            </a:r>
          </a:p>
          <a:p>
            <a:pPr marL="576263" lvl="1" indent="-176213" algn="just">
              <a:spcAft>
                <a:spcPts val="600"/>
              </a:spcAft>
            </a:pPr>
            <a:r>
              <a:rPr lang="en-ZA" sz="1800" dirty="0" smtClean="0">
                <a:latin typeface="Arial" pitchFamily="34" charset="0"/>
                <a:cs typeface="Arial" pitchFamily="34" charset="0"/>
              </a:rPr>
              <a:t>Each constituency has agreed to the sectors that will be most impacted by the carbon tax and will each present and discuss their views on potential jobs mitigation and creation plans</a:t>
            </a:r>
          </a:p>
          <a:p>
            <a:pPr marL="576263" lvl="1" indent="-176213" algn="just">
              <a:spcAft>
                <a:spcPts val="600"/>
              </a:spcAft>
            </a:pPr>
            <a:r>
              <a:rPr lang="en-ZA" sz="1800" dirty="0" smtClean="0">
                <a:latin typeface="Arial" pitchFamily="34" charset="0"/>
                <a:cs typeface="Arial" pitchFamily="34" charset="0"/>
              </a:rPr>
              <a:t>A letter detailed the progress thus far has been sent to the SCOF chair</a:t>
            </a:r>
          </a:p>
          <a:p>
            <a:pPr marL="176213" indent="-176213" algn="just">
              <a:spcAft>
                <a:spcPts val="600"/>
              </a:spcAft>
            </a:pPr>
            <a:r>
              <a:rPr lang="en-ZA" sz="1800" dirty="0" smtClean="0">
                <a:latin typeface="Arial" pitchFamily="34" charset="0"/>
                <a:cs typeface="Arial" pitchFamily="34" charset="0"/>
              </a:rPr>
              <a:t>National Treasury has revised the draft Carbon Tax Bill as per the response document</a:t>
            </a:r>
          </a:p>
          <a:p>
            <a:pPr marL="176213" indent="-176213" algn="just">
              <a:spcAft>
                <a:spcPts val="600"/>
              </a:spcAft>
            </a:pPr>
            <a:r>
              <a:rPr lang="en-ZA" sz="1800" dirty="0" smtClean="0">
                <a:latin typeface="Arial" pitchFamily="34" charset="0"/>
                <a:cs typeface="Arial" pitchFamily="34" charset="0"/>
              </a:rPr>
              <a:t>The Minister of Finance is ready to table the final Bill</a:t>
            </a: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48</a:t>
            </a:fld>
            <a:endParaRPr lang="en-US" sz="1400" b="0" dirty="0">
              <a:solidFill>
                <a:schemeClr val="tx1"/>
              </a:solidFill>
              <a:latin typeface="+mn-lt"/>
            </a:endParaRPr>
          </a:p>
        </p:txBody>
      </p:sp>
    </p:spTree>
    <p:extLst>
      <p:ext uri="{BB962C8B-B14F-4D97-AF65-F5344CB8AC3E}">
        <p14:creationId xmlns:p14="http://schemas.microsoft.com/office/powerpoint/2010/main" val="27818195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96752"/>
          </a:xfrm>
        </p:spPr>
        <p:txBody>
          <a:bodyPr/>
          <a:lstStyle/>
          <a:p>
            <a:pPr algn="ctr"/>
            <a:r>
              <a:rPr lang="en-ZA" sz="2000" b="1" dirty="0" smtClean="0">
                <a:cs typeface="Arial" pitchFamily="34" charset="0"/>
              </a:rPr>
              <a:t>SARS governance amendments</a:t>
            </a:r>
            <a:endParaRPr lang="en-ZA" sz="1600" b="1" dirty="0">
              <a:cs typeface="Arial" pitchFamily="34" charset="0"/>
            </a:endParaRPr>
          </a:p>
        </p:txBody>
      </p:sp>
      <p:sp>
        <p:nvSpPr>
          <p:cNvPr id="3" name="Content Placeholder 2"/>
          <p:cNvSpPr>
            <a:spLocks noGrp="1"/>
          </p:cNvSpPr>
          <p:nvPr>
            <p:ph idx="1"/>
          </p:nvPr>
        </p:nvSpPr>
        <p:spPr>
          <a:xfrm>
            <a:off x="107504" y="1124744"/>
            <a:ext cx="8928992" cy="4896544"/>
          </a:xfrm>
        </p:spPr>
        <p:txBody>
          <a:bodyPr/>
          <a:lstStyle/>
          <a:p>
            <a:pPr marL="176213" indent="-176213" algn="just">
              <a:spcAft>
                <a:spcPts val="600"/>
              </a:spcAft>
            </a:pPr>
            <a:endParaRPr lang="en-ZA" sz="1800" dirty="0" smtClean="0"/>
          </a:p>
          <a:p>
            <a:pPr marL="176213" indent="-176213" algn="just">
              <a:spcAft>
                <a:spcPts val="600"/>
              </a:spcAft>
            </a:pPr>
            <a:endParaRPr lang="en-ZA" sz="1800" dirty="0" smtClean="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49</a:t>
            </a:fld>
            <a:endParaRPr lang="en-US" sz="1400" b="0" dirty="0">
              <a:solidFill>
                <a:schemeClr val="tx1"/>
              </a:solidFill>
              <a:latin typeface="+mn-lt"/>
            </a:endParaRPr>
          </a:p>
        </p:txBody>
      </p:sp>
      <p:sp>
        <p:nvSpPr>
          <p:cNvPr id="5" name="Content Placeholder 2"/>
          <p:cNvSpPr txBox="1">
            <a:spLocks/>
          </p:cNvSpPr>
          <p:nvPr/>
        </p:nvSpPr>
        <p:spPr bwMode="auto">
          <a:xfrm>
            <a:off x="107504" y="2060848"/>
            <a:ext cx="8928992" cy="3888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176213" indent="-176213" algn="just">
              <a:spcAft>
                <a:spcPts val="600"/>
              </a:spcAft>
            </a:pPr>
            <a:r>
              <a:rPr lang="en-ZA" sz="1800" kern="0" dirty="0" smtClean="0"/>
              <a:t>The Minister of Finance in the Budget Speech announced that draft legislation would be introduced to improve the accountability of SARS to the Minister, based on Davis Tax Committee recommendations</a:t>
            </a:r>
          </a:p>
          <a:p>
            <a:pPr marL="176213" indent="-176213" algn="just">
              <a:spcAft>
                <a:spcPts val="600"/>
              </a:spcAft>
            </a:pPr>
            <a:r>
              <a:rPr lang="en-ZA" sz="1800" kern="0" dirty="0" smtClean="0">
                <a:latin typeface="Arial" pitchFamily="34" charset="0"/>
                <a:cs typeface="Arial" pitchFamily="34" charset="0"/>
              </a:rPr>
              <a:t>The Nugent Commission is currently also considering issues of governance at SARS</a:t>
            </a:r>
          </a:p>
          <a:p>
            <a:pPr marL="176213" indent="-176213" algn="just">
              <a:spcAft>
                <a:spcPts val="600"/>
              </a:spcAft>
            </a:pPr>
            <a:r>
              <a:rPr lang="en-ZA" sz="1800" kern="0" dirty="0" smtClean="0">
                <a:latin typeface="Arial" pitchFamily="34" charset="0"/>
                <a:cs typeface="Arial" pitchFamily="34" charset="0"/>
              </a:rPr>
              <a:t>Minister of Finance will await the findings and recommendations from the Nugent Commission before releasing draft legislation to amend the SARS Act</a:t>
            </a:r>
            <a:endParaRPr lang="en-ZA" sz="1800" kern="0" dirty="0">
              <a:latin typeface="Arial" pitchFamily="34" charset="0"/>
              <a:cs typeface="Arial" pitchFamily="34" charset="0"/>
            </a:endParaRPr>
          </a:p>
        </p:txBody>
      </p:sp>
    </p:spTree>
    <p:extLst>
      <p:ext uri="{BB962C8B-B14F-4D97-AF65-F5344CB8AC3E}">
        <p14:creationId xmlns:p14="http://schemas.microsoft.com/office/powerpoint/2010/main" val="3388069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2800" dirty="0" smtClean="0"/>
              <a:t>Overview of tax process AFTER publication of draft Bills</a:t>
            </a:r>
            <a:endParaRPr lang="en-US" sz="2800" dirty="0"/>
          </a:p>
        </p:txBody>
      </p:sp>
      <p:sp>
        <p:nvSpPr>
          <p:cNvPr id="6" name="Content Placeholder 5"/>
          <p:cNvSpPr>
            <a:spLocks noGrp="1"/>
          </p:cNvSpPr>
          <p:nvPr>
            <p:ph idx="1"/>
          </p:nvPr>
        </p:nvSpPr>
        <p:spPr/>
        <p:txBody>
          <a:bodyPr/>
          <a:lstStyle/>
          <a:p>
            <a:endParaRPr lang="en-US" sz="1800" dirty="0" smtClean="0"/>
          </a:p>
          <a:p>
            <a:r>
              <a:rPr lang="en-US" sz="1800" dirty="0" smtClean="0"/>
              <a:t>Due to constitutional requirements, the draft tax bills are split into two separate bills, i.e., money bills in terms of section 77 of the Constitution dealing with national taxes, levies, duties and surcharges (Draft Rates Bill, Draft TLAB) and an ordinary bill in terms of section 75 of the Constitution, dealing with tax administration issues (Draft TALAB).</a:t>
            </a:r>
          </a:p>
          <a:p>
            <a:r>
              <a:rPr lang="en-US" sz="1800" dirty="0" smtClean="0"/>
              <a:t>The draft tax bills are published for public comment and SCOF convene public hearings prior to their formal introduction in Parliament.</a:t>
            </a:r>
          </a:p>
          <a:p>
            <a:r>
              <a:rPr lang="en-US" sz="1800" dirty="0" smtClean="0"/>
              <a:t>NT and SARS  will engage stakeholders submitting comments in more detail through workshops to be held in late August. </a:t>
            </a:r>
          </a:p>
          <a:p>
            <a:r>
              <a:rPr lang="en-US" sz="1800" dirty="0" smtClean="0"/>
              <a:t>NT and SARS will present a Response document around September after which the draft TLAB and TALAB will be revised taking into account public comments.</a:t>
            </a:r>
          </a:p>
          <a:p>
            <a:pPr marL="457200" lvl="1" indent="0">
              <a:buNone/>
            </a:pPr>
            <a:endParaRPr lang="en-US" sz="1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a:t>
            </a:fld>
            <a:endParaRPr lang="en-US" sz="1400" b="0" dirty="0">
              <a:solidFill>
                <a:schemeClr val="tx1"/>
              </a:solidFill>
              <a:latin typeface="+mn-lt"/>
            </a:endParaRPr>
          </a:p>
        </p:txBody>
      </p:sp>
    </p:spTree>
    <p:extLst>
      <p:ext uri="{BB962C8B-B14F-4D97-AF65-F5344CB8AC3E}">
        <p14:creationId xmlns:p14="http://schemas.microsoft.com/office/powerpoint/2010/main" val="597010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50</a:t>
            </a:fld>
            <a:endParaRPr lang="en-US" sz="1400" b="0" dirty="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anose="020F0502020204030204" pitchFamily="34" charset="0"/>
              </a:rPr>
              <a:t>THANK YOU</a:t>
            </a:r>
            <a:endParaRPr lang="en-ZA" sz="1800" dirty="0" smtClean="0">
              <a:latin typeface="Calibri" panose="020F0502020204030204" pitchFamily="34" charset="0"/>
            </a:endParaRPr>
          </a:p>
        </p:txBody>
      </p:sp>
    </p:spTree>
    <p:extLst>
      <p:ext uri="{BB962C8B-B14F-4D97-AF65-F5344CB8AC3E}">
        <p14:creationId xmlns:p14="http://schemas.microsoft.com/office/powerpoint/2010/main" val="1331358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6</a:t>
            </a:fld>
            <a:endParaRPr lang="en-US" sz="1400" b="0" dirty="0">
              <a:solidFill>
                <a:schemeClr val="tx1"/>
              </a:solidFill>
              <a:latin typeface="+mn-lt"/>
            </a:endParaRPr>
          </a:p>
        </p:txBody>
      </p:sp>
      <p:sp>
        <p:nvSpPr>
          <p:cNvPr id="10" name="Title 1"/>
          <p:cNvSpPr txBox="1">
            <a:spLocks/>
          </p:cNvSpPr>
          <p:nvPr/>
        </p:nvSpPr>
        <p:spPr bwMode="auto">
          <a:xfrm>
            <a:off x="395536" y="116632"/>
            <a:ext cx="8064896"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a:lstStyle>
          <a:p>
            <a:endParaRPr lang="en-ZA" sz="2400" b="1" kern="0" dirty="0">
              <a:latin typeface="Calibri" panose="020F0502020204030204" pitchFamily="34" charset="0"/>
            </a:endParaRPr>
          </a:p>
        </p:txBody>
      </p:sp>
      <p:sp>
        <p:nvSpPr>
          <p:cNvPr id="5" name="Content Placeholder 2"/>
          <p:cNvSpPr>
            <a:spLocks noGrp="1"/>
          </p:cNvSpPr>
          <p:nvPr>
            <p:ph sz="half" idx="1"/>
          </p:nvPr>
        </p:nvSpPr>
        <p:spPr>
          <a:xfrm>
            <a:off x="539552" y="1268760"/>
            <a:ext cx="8380040" cy="4166592"/>
          </a:xfrm>
        </p:spPr>
        <p:txBody>
          <a:bodyPr/>
          <a:lstStyle/>
          <a:p>
            <a:pPr marL="0" indent="0" algn="ctr">
              <a:buNone/>
            </a:pPr>
            <a:endParaRPr lang="en-ZA" sz="2000" dirty="0" smtClean="0">
              <a:latin typeface="Calibri" panose="020F0502020204030204" pitchFamily="34" charset="0"/>
            </a:endParaRPr>
          </a:p>
          <a:p>
            <a:pPr marL="0" indent="0" algn="ctr">
              <a:buNone/>
            </a:pPr>
            <a:endParaRPr lang="en-ZA" sz="2000" dirty="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endParaRPr lang="en-ZA" sz="2000" dirty="0" smtClean="0">
              <a:latin typeface="Calibri" panose="020F0502020204030204" pitchFamily="34" charset="0"/>
            </a:endParaRPr>
          </a:p>
          <a:p>
            <a:pPr marL="0" indent="0" algn="ctr">
              <a:buNone/>
            </a:pPr>
            <a:r>
              <a:rPr lang="en-ZA" b="1" dirty="0" smtClean="0">
                <a:latin typeface="Calibri" pitchFamily="34" charset="0"/>
                <a:cs typeface="Arial" pitchFamily="34" charset="0"/>
              </a:rPr>
              <a:t>PERSONAL INCOME TAX </a:t>
            </a:r>
          </a:p>
          <a:p>
            <a:endParaRPr lang="en-ZA" sz="2000" dirty="0">
              <a:latin typeface="Calibri" panose="020F0502020204030204" pitchFamily="34" charset="0"/>
            </a:endParaRPr>
          </a:p>
          <a:p>
            <a:endParaRPr lang="en-ZA" sz="1800" dirty="0" smtClean="0">
              <a:latin typeface="Calibri" panose="020F0502020204030204" pitchFamily="34" charset="0"/>
            </a:endParaRPr>
          </a:p>
        </p:txBody>
      </p:sp>
    </p:spTree>
    <p:extLst>
      <p:ext uri="{BB962C8B-B14F-4D97-AF65-F5344CB8AC3E}">
        <p14:creationId xmlns:p14="http://schemas.microsoft.com/office/powerpoint/2010/main" val="3999010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3622" y="46458"/>
            <a:ext cx="8883650" cy="1049338"/>
          </a:xfrm>
        </p:spPr>
        <p:txBody>
          <a:bodyPr/>
          <a:lstStyle/>
          <a:p>
            <a:pPr algn="ctr"/>
            <a:r>
              <a:rPr lang="en-US" altLang="en-US" sz="2000" b="1" dirty="0" smtClean="0">
                <a:cs typeface="Arial" pitchFamily="34" charset="0"/>
              </a:rPr>
              <a:t>Clarifying the tax treatment and obligations of funds managed by Bargaining Councils</a:t>
            </a:r>
            <a:r>
              <a:rPr lang="en-US" altLang="en-US" sz="2400" b="1" dirty="0" smtClean="0">
                <a:cs typeface="Arial" pitchFamily="34" charset="0"/>
              </a:rPr>
              <a:t/>
            </a:r>
            <a:br>
              <a:rPr lang="en-US" altLang="en-US" sz="2400" b="1" dirty="0" smtClean="0">
                <a:cs typeface="Arial" pitchFamily="34" charset="0"/>
              </a:rPr>
            </a:br>
            <a:r>
              <a:rPr lang="en-US" altLang="en-US" sz="1800" b="1" dirty="0" smtClean="0">
                <a:cs typeface="Arial" pitchFamily="34" charset="0"/>
              </a:rPr>
              <a:t>(Clauses 68 &amp; 71 of the Draft Bill: Paragraphs 2(m) &amp; 12E of the Seventh Schedule to the Act)</a:t>
            </a:r>
            <a:endParaRPr lang="en-GB" altLang="en-US" sz="1800" b="1" dirty="0">
              <a:cs typeface="Arial" pitchFamily="34" charset="0"/>
            </a:endParaRPr>
          </a:p>
        </p:txBody>
      </p:sp>
      <p:sp>
        <p:nvSpPr>
          <p:cNvPr id="14339" name="Content Placeholder 2"/>
          <p:cNvSpPr>
            <a:spLocks noGrp="1"/>
          </p:cNvSpPr>
          <p:nvPr>
            <p:ph idx="1"/>
          </p:nvPr>
        </p:nvSpPr>
        <p:spPr>
          <a:xfrm>
            <a:off x="107504" y="1196752"/>
            <a:ext cx="8712968" cy="5040560"/>
          </a:xfrm>
        </p:spPr>
        <p:txBody>
          <a:bodyPr/>
          <a:lstStyle/>
          <a:p>
            <a:pPr algn="just"/>
            <a:r>
              <a:rPr lang="en-US" sz="1800" dirty="0" smtClean="0"/>
              <a:t>In 2017, changes were made in the tax legislation to grant tax relief to non-compliant bargaining councils. However, moving forward, bargaining councils are expected to be fully tax compliant and will not be afforded any relief.</a:t>
            </a:r>
          </a:p>
          <a:p>
            <a:pPr algn="just"/>
            <a:r>
              <a:rPr lang="en-US" sz="1800" dirty="0" smtClean="0"/>
              <a:t>Based on public consultations held with bargaining councils and </a:t>
            </a:r>
            <a:r>
              <a:rPr lang="en-US" sz="1800" dirty="0" err="1" smtClean="0"/>
              <a:t>Dept</a:t>
            </a:r>
            <a:r>
              <a:rPr lang="en-US" sz="1800" dirty="0" smtClean="0"/>
              <a:t> of </a:t>
            </a:r>
            <a:r>
              <a:rPr lang="en-US" sz="1800" dirty="0" err="1" smtClean="0"/>
              <a:t>Labour</a:t>
            </a:r>
            <a:r>
              <a:rPr lang="en-US" sz="1800" dirty="0" smtClean="0"/>
              <a:t> to discuss the way forward regarding the correct tax treatment of funds managed by bargaining councils, the following changes are proposed in the 2018 Draft TLAB:</a:t>
            </a:r>
          </a:p>
          <a:p>
            <a:pPr lvl="1" algn="just"/>
            <a:r>
              <a:rPr lang="en-US" sz="1600" dirty="0" smtClean="0"/>
              <a:t>The employer is required to withhold PAYE from employer contributions to the funds administered by the bargaining councils in respect of employees who are members of those bargaining councils.  Employee contributions directly to the funds administered by the bargaining councils will not be subject to PAYE withholding as such contributions can only be made from after tax income. As both employer and employee contributions to the funds administered by the bargaining councils will have been subjected to PAYE withholding, any payments made by the funds administered by the bargaining councils to their members will be tax free.</a:t>
            </a:r>
            <a:endParaRPr lang="en-US" sz="1600" dirty="0"/>
          </a:p>
          <a:p>
            <a:pPr lvl="1" algn="just"/>
            <a:r>
              <a:rPr lang="en-US" sz="1600" dirty="0" smtClean="0"/>
              <a:t>Bargaining councils that did not get an official confirmation of income tax exemption from SARS should pay income tax in respect of amounts received or accrued to them.</a:t>
            </a:r>
            <a:endParaRPr lang="en-US" sz="1600" dirty="0"/>
          </a:p>
          <a:p>
            <a:pPr algn="just"/>
            <a:endParaRPr lang="en-ZA" sz="1800" dirty="0"/>
          </a:p>
          <a:p>
            <a:pPr algn="just">
              <a:defRPr/>
            </a:pPr>
            <a:endParaRPr lang="en-ZA" sz="1800" dirty="0" smtClean="0"/>
          </a:p>
        </p:txBody>
      </p:sp>
      <p:sp>
        <p:nvSpPr>
          <p:cNvPr id="4" name="Slide Number Placeholder 3"/>
          <p:cNvSpPr>
            <a:spLocks noGrp="1"/>
          </p:cNvSpPr>
          <p:nvPr>
            <p:ph type="sldNum" sz="quarter" idx="12"/>
          </p:nvPr>
        </p:nvSpPr>
        <p:spPr/>
        <p:txBody>
          <a:bodyPr/>
          <a:lstStyle/>
          <a:p>
            <a:pPr>
              <a:defRPr/>
            </a:pPr>
            <a:fld id="{099B87BC-3A4C-4164-93B4-9E7F114AF187}" type="slidenum">
              <a:rPr lang="en-US" smtClean="0">
                <a:solidFill>
                  <a:srgbClr val="808080"/>
                </a:solidFill>
              </a:rPr>
              <a:pPr>
                <a:defRPr/>
              </a:pPr>
              <a:t>7</a:t>
            </a:fld>
            <a:endParaRPr lang="en-US" sz="1400" b="0" dirty="0">
              <a:solidFill>
                <a:srgbClr val="000000"/>
              </a:solidFill>
              <a:latin typeface="Arial"/>
            </a:endParaRPr>
          </a:p>
        </p:txBody>
      </p:sp>
    </p:spTree>
    <p:extLst>
      <p:ext uri="{BB962C8B-B14F-4D97-AF65-F5344CB8AC3E}">
        <p14:creationId xmlns:p14="http://schemas.microsoft.com/office/powerpoint/2010/main" val="1264429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5604"/>
            <a:ext cx="8856984" cy="907132"/>
          </a:xfrm>
        </p:spPr>
        <p:txBody>
          <a:bodyPr/>
          <a:lstStyle/>
          <a:p>
            <a:pPr algn="ctr"/>
            <a:r>
              <a:rPr lang="en-US" altLang="en-US" sz="2000" b="1" dirty="0" smtClean="0">
                <a:cs typeface="Arial" pitchFamily="34" charset="0"/>
              </a:rPr>
              <a:t>Removing taxable fringe benefit in relation to low or interest free loans granted to low income earning employees for low cost housing</a:t>
            </a:r>
            <a:r>
              <a:rPr lang="en-US" altLang="en-US" sz="2000" b="1" dirty="0">
                <a:cs typeface="Arial" pitchFamily="34" charset="0"/>
              </a:rPr>
              <a:t/>
            </a:r>
            <a:br>
              <a:rPr lang="en-US" altLang="en-US" sz="2000" b="1" dirty="0">
                <a:cs typeface="Arial" pitchFamily="34" charset="0"/>
              </a:rPr>
            </a:br>
            <a:r>
              <a:rPr lang="en-US" altLang="en-US" sz="1800" b="1" dirty="0">
                <a:cs typeface="Arial" pitchFamily="34" charset="0"/>
              </a:rPr>
              <a:t>(Clause </a:t>
            </a:r>
            <a:r>
              <a:rPr lang="en-US" altLang="en-US" sz="1800" b="1" dirty="0" smtClean="0">
                <a:cs typeface="Arial" pitchFamily="34" charset="0"/>
              </a:rPr>
              <a:t>69 </a:t>
            </a:r>
            <a:r>
              <a:rPr lang="en-US" altLang="en-US" sz="1800" b="1" dirty="0">
                <a:cs typeface="Arial" pitchFamily="34" charset="0"/>
              </a:rPr>
              <a:t>of the Draft Bill: </a:t>
            </a:r>
            <a:r>
              <a:rPr lang="en-US" altLang="en-US" sz="1800" b="1" dirty="0" smtClean="0">
                <a:cs typeface="Arial" pitchFamily="34" charset="0"/>
              </a:rPr>
              <a:t>Paragraph 11(4) of the Seventh Schedule to  </a:t>
            </a:r>
            <a:r>
              <a:rPr lang="en-US" altLang="en-US" sz="1800" b="1" dirty="0">
                <a:cs typeface="Arial" pitchFamily="34" charset="0"/>
              </a:rPr>
              <a:t>the Act)</a:t>
            </a:r>
            <a:endParaRPr lang="en-ZA" sz="1800" dirty="0"/>
          </a:p>
        </p:txBody>
      </p:sp>
      <p:sp>
        <p:nvSpPr>
          <p:cNvPr id="3" name="Content Placeholder 2"/>
          <p:cNvSpPr>
            <a:spLocks noGrp="1"/>
          </p:cNvSpPr>
          <p:nvPr>
            <p:ph idx="1"/>
          </p:nvPr>
        </p:nvSpPr>
        <p:spPr>
          <a:xfrm>
            <a:off x="152400" y="1196752"/>
            <a:ext cx="8763000" cy="5472608"/>
          </a:xfrm>
        </p:spPr>
        <p:txBody>
          <a:bodyPr/>
          <a:lstStyle/>
          <a:p>
            <a:pPr algn="just"/>
            <a:r>
              <a:rPr lang="en-US" sz="1800" dirty="0" smtClean="0"/>
              <a:t>In order to encourage employers that empower their low income earning employees through home ownership, in 2014, changes were made in the Income Tax Act to remove the taxable fringe benefit in respect of employer provided housing for the benefit of low income earning employees, provided that the employees’ remuneration does not exceed R250 000 per annum and the low cost housing has a market value not exceeding R450 000.    </a:t>
            </a:r>
          </a:p>
          <a:p>
            <a:pPr algn="just"/>
            <a:r>
              <a:rPr lang="en-US" sz="1800" dirty="0" smtClean="0"/>
              <a:t>The 2014 changes do not apply in cases where a low income earning employee receives a loan from the employer to fund the acquisition of low cost housing.  </a:t>
            </a:r>
          </a:p>
          <a:p>
            <a:pPr algn="just"/>
            <a:r>
              <a:rPr lang="en-US" sz="1800" dirty="0" smtClean="0"/>
              <a:t>As a result, if an employer provides a low/ interest free loan for the acquisition of a low cost housing instead of providing low cost housing to low income earning employee, the provision of a low/ interest free loan gives rise to a taxable fringe benefit in the hands of that employee.</a:t>
            </a:r>
          </a:p>
          <a:p>
            <a:pPr algn="just"/>
            <a:r>
              <a:rPr lang="en-US" sz="1800" dirty="0" smtClean="0"/>
              <a:t>In order to support Government’s policy of the provision of housing, the 2018 Draft TLAB proposes to remove the taxable fringe benefit in respect of low/ interest free loans not exceeding R450 000 provided by an employer to a low income earning employee with remuneration not exceeding R250 000 per annum, provided that the loan is granted solely for the acquisition of housing.</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8</a:t>
            </a:fld>
            <a:endParaRPr lang="en-US" sz="1400" b="0">
              <a:solidFill>
                <a:schemeClr val="tx1"/>
              </a:solidFill>
              <a:latin typeface="+mn-lt"/>
            </a:endParaRPr>
          </a:p>
        </p:txBody>
      </p:sp>
    </p:spTree>
    <p:extLst>
      <p:ext uri="{BB962C8B-B14F-4D97-AF65-F5344CB8AC3E}">
        <p14:creationId xmlns:p14="http://schemas.microsoft.com/office/powerpoint/2010/main" val="109871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5604"/>
            <a:ext cx="8280920" cy="838200"/>
          </a:xfrm>
        </p:spPr>
        <p:txBody>
          <a:bodyPr/>
          <a:lstStyle/>
          <a:p>
            <a:pPr algn="ctr"/>
            <a:r>
              <a:rPr lang="en-US" altLang="en-US" sz="2000" b="1" dirty="0" smtClean="0">
                <a:cs typeface="Arial" pitchFamily="34" charset="0"/>
              </a:rPr>
              <a:t>Addressing anomalies in respect of medical tax credits</a:t>
            </a:r>
            <a:r>
              <a:rPr lang="en-US" altLang="en-US" sz="2000" b="1" dirty="0">
                <a:cs typeface="Arial" pitchFamily="34" charset="0"/>
              </a:rPr>
              <a:t/>
            </a:r>
            <a:br>
              <a:rPr lang="en-US" altLang="en-US" sz="2000" b="1" dirty="0">
                <a:cs typeface="Arial" pitchFamily="34" charset="0"/>
              </a:rPr>
            </a:br>
            <a:r>
              <a:rPr lang="en-US" altLang="en-US" sz="1800" b="1" dirty="0">
                <a:cs typeface="Arial" pitchFamily="34" charset="0"/>
              </a:rPr>
              <a:t>(Clause </a:t>
            </a:r>
            <a:r>
              <a:rPr lang="en-US" altLang="en-US" sz="1800" b="1" dirty="0" smtClean="0">
                <a:cs typeface="Arial" pitchFamily="34" charset="0"/>
              </a:rPr>
              <a:t>5 </a:t>
            </a:r>
            <a:r>
              <a:rPr lang="en-US" altLang="en-US" sz="1800" b="1" dirty="0">
                <a:cs typeface="Arial" pitchFamily="34" charset="0"/>
              </a:rPr>
              <a:t>of the Draft </a:t>
            </a:r>
            <a:r>
              <a:rPr lang="en-US" altLang="en-US" sz="1800" b="1" dirty="0" smtClean="0">
                <a:cs typeface="Arial" pitchFamily="34" charset="0"/>
              </a:rPr>
              <a:t>Bill: Section 6A of the Act)</a:t>
            </a:r>
            <a:endParaRPr lang="en-ZA" sz="1800" dirty="0"/>
          </a:p>
        </p:txBody>
      </p:sp>
      <p:sp>
        <p:nvSpPr>
          <p:cNvPr id="3" name="Content Placeholder 2"/>
          <p:cNvSpPr>
            <a:spLocks noGrp="1"/>
          </p:cNvSpPr>
          <p:nvPr>
            <p:ph idx="1"/>
          </p:nvPr>
        </p:nvSpPr>
        <p:spPr>
          <a:xfrm>
            <a:off x="152400" y="1196752"/>
            <a:ext cx="8763000" cy="5036408"/>
          </a:xfrm>
        </p:spPr>
        <p:txBody>
          <a:bodyPr/>
          <a:lstStyle/>
          <a:p>
            <a:pPr algn="just"/>
            <a:r>
              <a:rPr lang="en-ZA" sz="1800" dirty="0" smtClean="0"/>
              <a:t>The Income Tax Act makes provision for a prescribed amount of monthly medical scheme contributions to qualify as medical tax credits and this amount gradually increases depending on the number of dependants covered under a medical scheme plan.</a:t>
            </a:r>
          </a:p>
          <a:p>
            <a:pPr algn="just"/>
            <a:r>
              <a:rPr lang="en-ZA" sz="1800" dirty="0" smtClean="0"/>
              <a:t>There are instances where medical scheme contributions are proportionally shared by taxpayers, for example, children jointly contributing towards their. parent’s medical scheme contributions under a registered medical scheme.</a:t>
            </a:r>
          </a:p>
          <a:p>
            <a:pPr algn="just"/>
            <a:r>
              <a:rPr lang="en-ZA" sz="1800" dirty="0" smtClean="0"/>
              <a:t>Although medical scheme contributions are being proportionally shared, there is an unintended anomaly in the tax legislation that currently allows each of the taxpayers (e.g. children) who proportionally share the medical costs for a single individual (e.g. mother) to independently claim the full medical tax credits for each of the shared dependants (e.g. their mother).</a:t>
            </a:r>
          </a:p>
          <a:p>
            <a:pPr algn="just"/>
            <a:r>
              <a:rPr lang="en-ZA" sz="1800" dirty="0" smtClean="0"/>
              <a:t>In order to address this anomaly, it is proposed that amendments be made in the Income Tax Act so that where taxpayers (e.g. children) share medical scheme contributions in respect of their dependants (e.g. mother),medical tax credits should be allocated between taxpayers who made the payment of medical scheme contributions.    </a:t>
            </a:r>
            <a:endParaRPr lang="en-ZA" sz="1600" dirty="0"/>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9</a:t>
            </a:fld>
            <a:endParaRPr lang="en-US" sz="1400" b="0">
              <a:solidFill>
                <a:schemeClr val="tx1"/>
              </a:solidFill>
              <a:latin typeface="+mn-lt"/>
            </a:endParaRPr>
          </a:p>
        </p:txBody>
      </p:sp>
    </p:spTree>
    <p:extLst>
      <p:ext uri="{BB962C8B-B14F-4D97-AF65-F5344CB8AC3E}">
        <p14:creationId xmlns:p14="http://schemas.microsoft.com/office/powerpoint/2010/main" val="1827215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11262</TotalTime>
  <Words>7761</Words>
  <Application>Microsoft Office PowerPoint</Application>
  <PresentationFormat>On-screen Show (4:3)</PresentationFormat>
  <Paragraphs>497</Paragraphs>
  <Slides>50</Slides>
  <Notes>12</Notes>
  <HiddenSlides>0</HiddenSlides>
  <MMClips>0</MMClips>
  <ScaleCrop>false</ScaleCrop>
  <HeadingPairs>
    <vt:vector size="4" baseType="variant">
      <vt:variant>
        <vt:lpstr>Theme</vt:lpstr>
      </vt:variant>
      <vt:variant>
        <vt:i4>4</vt:i4>
      </vt:variant>
      <vt:variant>
        <vt:lpstr>Slide Titles</vt:lpstr>
      </vt:variant>
      <vt:variant>
        <vt:i4>50</vt:i4>
      </vt:variant>
    </vt:vector>
  </HeadingPairs>
  <TitlesOfParts>
    <vt:vector size="54" baseType="lpstr">
      <vt:lpstr>Blank Presentation</vt:lpstr>
      <vt:lpstr>2_Custom Design</vt:lpstr>
      <vt:lpstr>1_Custom Design</vt:lpstr>
      <vt:lpstr>Custom Design</vt:lpstr>
      <vt:lpstr> 2018 DRAFT  TAXATION LAWS AMENDMENT BILL &amp; 2018 DRAFT TAX ADMINISTRATION LAWS AMENDMENT BILL</vt:lpstr>
      <vt:lpstr>Officials present  </vt:lpstr>
      <vt:lpstr>Contents</vt:lpstr>
      <vt:lpstr>Overview of tax process </vt:lpstr>
      <vt:lpstr>Overview of tax process AFTER publication of draft Bills</vt:lpstr>
      <vt:lpstr>PowerPoint Presentation</vt:lpstr>
      <vt:lpstr>Clarifying the tax treatment and obligations of funds managed by Bargaining Councils (Clauses 68 &amp; 71 of the Draft Bill: Paragraphs 2(m) &amp; 12E of the Seventh Schedule to the Act)</vt:lpstr>
      <vt:lpstr>Removing taxable fringe benefit in relation to low or interest free loans granted to low income earning employees for low cost housing (Clause 69 of the Draft Bill: Paragraph 11(4) of the Seventh Schedule to  the Act)</vt:lpstr>
      <vt:lpstr>Addressing anomalies in respect of medical tax credits (Clause 5 of the Draft Bill: Section 6A of the Act)</vt:lpstr>
      <vt:lpstr>PowerPoint Presentation</vt:lpstr>
      <vt:lpstr>PowerPoint Presentation</vt:lpstr>
      <vt:lpstr>PowerPoint Presentation</vt:lpstr>
      <vt:lpstr>PowerPoint Presentation</vt:lpstr>
      <vt:lpstr>Refining anti-avoidance rules dealing with share buy backs and dividend stripping (Clauses 36 and 79 of the Draft Bill: Section 22B and Paragraph 43A of the Eighth Schedule to the Act) </vt:lpstr>
      <vt:lpstr>Refining anti-avoidance rules dealing with share buy backs and dividend stripping (Clauses 36 and 79 of the Draft Bill: Section 22B and Paragraph 43A of the Eighth Schedule to the Act)  </vt:lpstr>
      <vt:lpstr>Consequential amendments resulting from the application of debt relief rules  (Clauses 34 and 76 of the Draft Bill: Section 19 and paragraph 12A of the Eighth Schedule to the Act)</vt:lpstr>
      <vt:lpstr>Consequential amendments resulting from the application of debt relief rules  (Clauses 48 and 76 of the Draft Bill: Section 19 and paragraph 12A of the Eighth Schedule to the Act)</vt:lpstr>
      <vt:lpstr>Tax implications of fruitless and wasteful expenditure in respect of public entities (Clauses 21 and 37 of the Draft Bill: Sections 10 and 23(o) of the the Act )</vt:lpstr>
      <vt:lpstr>PowerPoint Presentation</vt:lpstr>
      <vt:lpstr>Tax treatment of amounts received by or accrued to portfolios of collective investment schemes (CIS) (Clause 47 of the Draft Bill : Section 25BA of the Act)</vt:lpstr>
      <vt:lpstr>Tax treatment of amounts received by or accrued to portfolios of collective investment schemes (CIS) (Clause 47 of the Draft Bill : Section 25BA of the Act)</vt:lpstr>
      <vt:lpstr>Clarification of the tax treatment of doubtful debts  (Clause 23 of the Draft Bill : Section 11(j) of the Act)</vt:lpstr>
      <vt:lpstr>Clarification of the tax treatment of doubtful debts  (Clause 23 of the Draft Bill : Section 11(j) of the Act)</vt:lpstr>
      <vt:lpstr>Allowing the newly licensed South African exchanges to utilise the REIT provisions in the Income Tax Act (Clause 1 of the Draft Bill : Section 1 of the Act)</vt:lpstr>
      <vt:lpstr>Tax issues resulting from the Insurance Act (Clause 49 of the Draft Bill : Section 28 of the Act)</vt:lpstr>
      <vt:lpstr>PowerPoint Presentation</vt:lpstr>
      <vt:lpstr>Review of Venture Capital Company rules     (Clause 27 of the Draft Bill: Section 12J of the Act)</vt:lpstr>
      <vt:lpstr>Review of Venture Capital Company rules     (Clause 27 of the Draft Bill: Section 12J of the Act)</vt:lpstr>
      <vt:lpstr>Review of international shipping rules  (Clause 29 of the Draft Bill: Section 12Q of the Act)</vt:lpstr>
      <vt:lpstr>Reviewing the write off period for electronic communication cables      (Clauses 23 and  26 of the Draft Bill: Sections 11(f) and 12D of the Act)</vt:lpstr>
      <vt:lpstr>Extension of the Employment Tax Incentive Scheme  (Clause 100 of the Draft Bill: Section 12 of the Employment Tax Incentive Act)</vt:lpstr>
      <vt:lpstr>PowerPoint Presentation</vt:lpstr>
      <vt:lpstr>Addressing an overlap in the treatment of dividends for income tax and transfer pricing purposes (Clause 1 of the Draft Bill: Sections 1, 31 and 64D of the Act )</vt:lpstr>
      <vt:lpstr>Rules addressing the use of trusts to avoid tax in respect of controlled foreign companies  (Clauses 8, 46,85 and 86  of the Draft Bill: Sections 7(8),  25B(2A) and paragraphs 72 and 80 of the Eighth Schedule to the Act)</vt:lpstr>
      <vt:lpstr>Rules addressing the use of trusts to avoid tax in respect of controlled foreign companies  (Clauses 8, 46,85 and 86  of the Draft Bill: Sections 7(8),  25B(2A) and paragraphs 72 and 80 of the Eighth Schedule to the Act)</vt:lpstr>
      <vt:lpstr>PowerPoint Presentation</vt:lpstr>
      <vt:lpstr>Insertion of the definition of “face value of a debt transferred” under the provisions dealing with irrecoverable debts (Clause 89 of the Draft Bill: Section 22 of the VAT Act)</vt:lpstr>
      <vt:lpstr>PowerPoint Presentation</vt:lpstr>
      <vt:lpstr>Contents: Main amendments</vt:lpstr>
      <vt:lpstr>Income Tax Act</vt:lpstr>
      <vt:lpstr>Customs and Excise Act</vt:lpstr>
      <vt:lpstr>Value-Added Tax Act (1)</vt:lpstr>
      <vt:lpstr>Value-Added Tax Act (2)</vt:lpstr>
      <vt:lpstr>Tax Administration Act</vt:lpstr>
      <vt:lpstr>Customs Control Act</vt:lpstr>
      <vt:lpstr>Update on Report by Independent Panel on VAT zero-rating</vt:lpstr>
      <vt:lpstr>Retirement reform proposals on provident fund annuitisation</vt:lpstr>
      <vt:lpstr>Progress on Carbon Tax consultations on job mitigation plans</vt:lpstr>
      <vt:lpstr>SARS governance amendments</vt:lpstr>
      <vt:lpstr>PowerPoint Presentation</vt:lpstr>
    </vt:vector>
  </TitlesOfParts>
  <Company>bronwen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Christopher Axelson</dc:creator>
  <cp:lastModifiedBy>Cindy August</cp:lastModifiedBy>
  <cp:revision>838</cp:revision>
  <cp:lastPrinted>2018-08-16T11:28:32Z</cp:lastPrinted>
  <dcterms:created xsi:type="dcterms:W3CDTF">2010-05-24T08:09:56Z</dcterms:created>
  <dcterms:modified xsi:type="dcterms:W3CDTF">2018-08-16T11:29:20Z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mmon Accessed Document">
    <vt:lpwstr>0</vt:lpwstr>
  </property>
  <property fmtid="{D5CDD505-2E9C-101B-9397-08002B2CF9AE}" pid="4" name="Corporate Services Divition">
    <vt:lpwstr>Not Applicable</vt:lpwstr>
  </property>
  <property fmtid="{D5CDD505-2E9C-101B-9397-08002B2CF9AE}" pid="5" name="Discription">
    <vt:lpwstr/>
  </property>
  <property fmtid="{D5CDD505-2E9C-101B-9397-08002B2CF9AE}" pid="6" name="Business Unit">
    <vt:lpwstr>Communications</vt:lpwstr>
  </property>
</Properties>
</file>