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20" r:id="rId2"/>
    <p:sldMasterId id="2147483840" r:id="rId3"/>
    <p:sldMasterId id="2147483852" r:id="rId4"/>
    <p:sldMasterId id="2147483864" r:id="rId5"/>
    <p:sldMasterId id="2147483876" r:id="rId6"/>
    <p:sldMasterId id="2147483888" r:id="rId7"/>
    <p:sldMasterId id="2147483900" r:id="rId8"/>
    <p:sldMasterId id="2147483912" r:id="rId9"/>
    <p:sldMasterId id="2147483924" r:id="rId10"/>
  </p:sldMasterIdLst>
  <p:notesMasterIdLst>
    <p:notesMasterId r:id="rId40"/>
  </p:notesMasterIdLst>
  <p:handoutMasterIdLst>
    <p:handoutMasterId r:id="rId41"/>
  </p:handoutMasterIdLst>
  <p:sldIdLst>
    <p:sldId id="505" r:id="rId11"/>
    <p:sldId id="519" r:id="rId12"/>
    <p:sldId id="531" r:id="rId13"/>
    <p:sldId id="532" r:id="rId14"/>
    <p:sldId id="628" r:id="rId15"/>
    <p:sldId id="665" r:id="rId16"/>
    <p:sldId id="656" r:id="rId17"/>
    <p:sldId id="646" r:id="rId18"/>
    <p:sldId id="664" r:id="rId19"/>
    <p:sldId id="663" r:id="rId20"/>
    <p:sldId id="617" r:id="rId21"/>
    <p:sldId id="654" r:id="rId22"/>
    <p:sldId id="653" r:id="rId23"/>
    <p:sldId id="660" r:id="rId24"/>
    <p:sldId id="652" r:id="rId25"/>
    <p:sldId id="633" r:id="rId26"/>
    <p:sldId id="613" r:id="rId27"/>
    <p:sldId id="635" r:id="rId28"/>
    <p:sldId id="554" r:id="rId29"/>
    <p:sldId id="627" r:id="rId30"/>
    <p:sldId id="589" r:id="rId31"/>
    <p:sldId id="590" r:id="rId32"/>
    <p:sldId id="591" r:id="rId33"/>
    <p:sldId id="592" r:id="rId34"/>
    <p:sldId id="593" r:id="rId35"/>
    <p:sldId id="608" r:id="rId36"/>
    <p:sldId id="659" r:id="rId37"/>
    <p:sldId id="661" r:id="rId38"/>
    <p:sldId id="651" r:id="rId39"/>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makotoko" initials="L"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33"/>
    <a:srgbClr val="00FF00"/>
    <a:srgbClr val="1DFF3B"/>
    <a:srgbClr val="00FF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7" autoAdjust="0"/>
    <p:restoredTop sz="86387" autoAdjust="0"/>
  </p:normalViewPr>
  <p:slideViewPr>
    <p:cSldViewPr>
      <p:cViewPr varScale="1">
        <p:scale>
          <a:sx n="79" d="100"/>
          <a:sy n="79" d="100"/>
        </p:scale>
        <p:origin x="1176" y="84"/>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265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3" Type="http://schemas.openxmlformats.org/officeDocument/2006/relationships/slideMaster" Target="slideMasters/slideMaster3.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commentAuthors" Target="commentAuthors.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pPr>
              <a:defRPr/>
            </a:pPr>
            <a:endParaRPr lang="en-US"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pPr>
              <a:defRPr/>
            </a:pPr>
            <a:fld id="{624EB7AA-A419-4E84-A7F8-FD1E9EC7CC82}" type="datetimeFigureOut">
              <a:rPr lang="en-US"/>
              <a:pPr>
                <a:defRPr/>
              </a:pPr>
              <a:t>8/15/2018</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pPr>
              <a:defRPr/>
            </a:pPr>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pPr>
              <a:defRPr/>
            </a:pPr>
            <a:fld id="{302DA6DC-2485-4F4D-97B4-2544424E3C27}" type="slidenum">
              <a:rPr lang="en-US"/>
              <a:pPr>
                <a:defRPr/>
              </a:pPr>
              <a:t>‹#›</a:t>
            </a:fld>
            <a:endParaRPr lang="en-US" dirty="0"/>
          </a:p>
        </p:txBody>
      </p:sp>
    </p:spTree>
    <p:extLst>
      <p:ext uri="{BB962C8B-B14F-4D97-AF65-F5344CB8AC3E}">
        <p14:creationId xmlns:p14="http://schemas.microsoft.com/office/powerpoint/2010/main" val="401781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dirty="0"/>
          </a:p>
        </p:txBody>
      </p:sp>
      <p:sp>
        <p:nvSpPr>
          <p:cNvPr id="41987"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dirty="0"/>
          </a:p>
        </p:txBody>
      </p:sp>
      <p:sp>
        <p:nvSpPr>
          <p:cNvPr id="23556"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41989"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990"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dirty="0"/>
          </a:p>
        </p:txBody>
      </p:sp>
      <p:sp>
        <p:nvSpPr>
          <p:cNvPr id="41991"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497ED96E-BAF7-4FA5-8BC3-5849001FE000}" type="slidenum">
              <a:rPr lang="en-US"/>
              <a:pPr>
                <a:defRPr/>
              </a:pPr>
              <a:t>‹#›</a:t>
            </a:fld>
            <a:endParaRPr lang="en-US" dirty="0"/>
          </a:p>
        </p:txBody>
      </p:sp>
    </p:spTree>
    <p:extLst>
      <p:ext uri="{BB962C8B-B14F-4D97-AF65-F5344CB8AC3E}">
        <p14:creationId xmlns:p14="http://schemas.microsoft.com/office/powerpoint/2010/main" val="345338323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baseline="0" dirty="0" smtClean="0"/>
          </a:p>
        </p:txBody>
      </p:sp>
      <p:sp>
        <p:nvSpPr>
          <p:cNvPr id="4" name="Slide Number Placeholder 3"/>
          <p:cNvSpPr>
            <a:spLocks noGrp="1"/>
          </p:cNvSpPr>
          <p:nvPr>
            <p:ph type="sldNum" sz="quarter" idx="10"/>
          </p:nvPr>
        </p:nvSpPr>
        <p:spPr/>
        <p:txBody>
          <a:bodyPr/>
          <a:lstStyle/>
          <a:p>
            <a:pPr>
              <a:defRPr/>
            </a:pPr>
            <a:fld id="{497ED96E-BAF7-4FA5-8BC3-5849001FE000}" type="slidenum">
              <a:rPr lang="en-US" smtClean="0">
                <a:solidFill>
                  <a:srgbClr val="000000"/>
                </a:solidFill>
              </a:rPr>
              <a:pPr>
                <a:defRPr/>
              </a:pPr>
              <a:t>1</a:t>
            </a:fld>
            <a:endParaRPr lang="en-US" dirty="0">
              <a:solidFill>
                <a:srgbClr val="000000"/>
              </a:solidFill>
            </a:endParaRPr>
          </a:p>
        </p:txBody>
      </p:sp>
    </p:spTree>
    <p:extLst>
      <p:ext uri="{BB962C8B-B14F-4D97-AF65-F5344CB8AC3E}">
        <p14:creationId xmlns:p14="http://schemas.microsoft.com/office/powerpoint/2010/main" val="15253830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baseline="0"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97ED96E-BAF7-4FA5-8BC3-5849001FE000}"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2905150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i="1" baseline="0"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97ED96E-BAF7-4FA5-8BC3-5849001FE000}"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8853436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i="1" baseline="0"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97ED96E-BAF7-4FA5-8BC3-5849001FE000}"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5983239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i="1" baseline="0"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97ED96E-BAF7-4FA5-8BC3-5849001FE000}"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6283911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i="1" baseline="0"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97ED96E-BAF7-4FA5-8BC3-5849001FE000}"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2217294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i="1" baseline="0"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97ED96E-BAF7-4FA5-8BC3-5849001FE000}"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6091932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baseline="0"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97ED96E-BAF7-4FA5-8BC3-5849001FE000}"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1671438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baseline="0"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97ED96E-BAF7-4FA5-8BC3-5849001FE000}"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6959796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baseline="0"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97ED96E-BAF7-4FA5-8BC3-5849001FE000}"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8910164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baseline="0"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97ED96E-BAF7-4FA5-8BC3-5849001FE000}"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0657540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baseline="0"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97ED96E-BAF7-4FA5-8BC3-5849001FE000}"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4799964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baseline="0"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97ED96E-BAF7-4FA5-8BC3-5849001FE000}"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4085969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6A8469E-30B0-44AD-A035-96A5C4E63D3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215792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6A8469E-30B0-44AD-A035-96A5C4E63D3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11502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6A8469E-30B0-44AD-A035-96A5C4E63D3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410401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6A8469E-30B0-44AD-A035-96A5C4E63D3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82653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6A8469E-30B0-44AD-A035-96A5C4E63D3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193108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baseline="0"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97ED96E-BAF7-4FA5-8BC3-5849001FE000}"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5376712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baseline="0"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97ED96E-BAF7-4FA5-8BC3-5849001FE000}"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8128330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baseline="0"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97ED96E-BAF7-4FA5-8BC3-5849001FE000}"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4689664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baseline="0"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97ED96E-BAF7-4FA5-8BC3-5849001FE000}"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4793097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baseline="0"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97ED96E-BAF7-4FA5-8BC3-5849001FE000}"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8111387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baseline="0"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97ED96E-BAF7-4FA5-8BC3-5849001FE000}"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4835421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baseline="0"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97ED96E-BAF7-4FA5-8BC3-5849001FE000}"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4222809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p:cNvPicPr>
            <a:picLocks noChangeAspect="1" noChangeArrowheads="1"/>
          </p:cNvPicPr>
          <p:nvPr userDrawn="1"/>
        </p:nvPicPr>
        <p:blipFill>
          <a:blip r:embed="rId2"/>
          <a:srcRect/>
          <a:stretch>
            <a:fillRect/>
          </a:stretch>
        </p:blipFill>
        <p:spPr bwMode="auto">
          <a:xfrm>
            <a:off x="990600" y="912813"/>
            <a:ext cx="4103688" cy="1373187"/>
          </a:xfrm>
          <a:prstGeom prst="rect">
            <a:avLst/>
          </a:prstGeom>
          <a:noFill/>
          <a:ln w="9525">
            <a:noFill/>
            <a:miter lim="800000"/>
            <a:headEnd/>
            <a:tailEnd/>
          </a:ln>
        </p:spPr>
      </p:pic>
      <p:sp>
        <p:nvSpPr>
          <p:cNvPr id="4098" name="Rectangle 2"/>
          <p:cNvSpPr>
            <a:spLocks noGrp="1" noChangeArrowheads="1"/>
          </p:cNvSpPr>
          <p:nvPr>
            <p:ph type="ctrTitle"/>
          </p:nvPr>
        </p:nvSpPr>
        <p:spPr>
          <a:xfrm>
            <a:off x="685800" y="2130425"/>
            <a:ext cx="7772400" cy="1470025"/>
          </a:xfrm>
        </p:spPr>
        <p:txBody>
          <a:bodyPr/>
          <a:lstStyle>
            <a:lvl1pPr>
              <a:defRPr/>
            </a:lvl1pPr>
          </a:lstStyle>
          <a:p>
            <a:r>
              <a:rPr lang="en-US"/>
              <a:t>Click to edit Master title style</a:t>
            </a:r>
          </a:p>
        </p:txBody>
      </p:sp>
      <p:sp>
        <p:nvSpPr>
          <p:cNvPr id="4099"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5" name="Rectangle 4"/>
          <p:cNvSpPr>
            <a:spLocks noGrp="1" noChangeArrowheads="1"/>
          </p:cNvSpPr>
          <p:nvPr>
            <p:ph type="dt" sz="half" idx="10"/>
          </p:nvPr>
        </p:nvSpPr>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p:txBody>
          <a:bodyPr/>
          <a:lstStyle>
            <a:lvl1pPr>
              <a:defRPr/>
            </a:lvl1pPr>
          </a:lstStyle>
          <a:p>
            <a:pPr>
              <a:defRPr/>
            </a:pPr>
            <a:r>
              <a:rPr lang="en-US" smtClean="0"/>
              <a:t>SAWS Quarter 4 Report  2017/18 </a:t>
            </a:r>
            <a:endParaRPr lang="en-US" dirty="0"/>
          </a:p>
        </p:txBody>
      </p:sp>
      <p:sp>
        <p:nvSpPr>
          <p:cNvPr id="7" name="Rectangle 6"/>
          <p:cNvSpPr>
            <a:spLocks noGrp="1" noChangeArrowheads="1"/>
          </p:cNvSpPr>
          <p:nvPr>
            <p:ph type="sldNum" sz="quarter" idx="12"/>
          </p:nvPr>
        </p:nvSpPr>
        <p:spPr/>
        <p:txBody>
          <a:bodyPr/>
          <a:lstStyle>
            <a:lvl1pPr>
              <a:defRPr/>
            </a:lvl1pPr>
          </a:lstStyle>
          <a:p>
            <a:pPr>
              <a:defRPr/>
            </a:pPr>
            <a:fld id="{A3944CAF-0918-4275-8AA6-2081B1489918}"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SAWS Quarter 4 Report  2017/18 </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766306FD-0FF8-459C-B90D-421B5E8B8B2B}" type="slidenum">
              <a:rPr lang="en-US"/>
              <a:pPr>
                <a:defRPr/>
              </a:pPr>
              <a:t>‹#›</a:t>
            </a:fld>
            <a:endParaRPr lang="en-US" dirty="0"/>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fld id="{0AF7BE8D-2FBB-4B61-94B2-B22D44387161}" type="datetime1">
              <a:rPr kumimoji="0" lang="en-US" sz="14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l" defTabSz="457200" rtl="0" eaLnBrk="1" fontAlgn="base" latinLnBrk="0" hangingPunct="1">
                <a:lnSpc>
                  <a:spcPct val="100000"/>
                </a:lnSpc>
                <a:spcBef>
                  <a:spcPct val="0"/>
                </a:spcBef>
                <a:spcAft>
                  <a:spcPct val="0"/>
                </a:spcAft>
                <a:buClrTx/>
                <a:buSzTx/>
                <a:buFontTx/>
                <a:buNone/>
                <a:tabLst/>
                <a:defRPr/>
              </a:pPr>
              <a:t>8/15/2018</a:t>
            </a:fld>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D4FA8877-EBD8-4A33-8F91-FC45D4D4F787}" type="slidenum">
              <a:rPr kumimoji="0" lang="en-U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47311192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fld id="{2D19F26F-B517-4FDB-B35A-B68EF8816D37}" type="datetime1">
              <a:rPr kumimoji="0" lang="en-US" sz="14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l" defTabSz="457200" rtl="0" eaLnBrk="1" fontAlgn="base" latinLnBrk="0" hangingPunct="1">
                <a:lnSpc>
                  <a:spcPct val="100000"/>
                </a:lnSpc>
                <a:spcBef>
                  <a:spcPct val="0"/>
                </a:spcBef>
                <a:spcAft>
                  <a:spcPct val="0"/>
                </a:spcAft>
                <a:buClrTx/>
                <a:buSzTx/>
                <a:buFontTx/>
                <a:buNone/>
                <a:tabLst/>
                <a:defRPr/>
              </a:pPr>
              <a:t>8/15/2018</a:t>
            </a:fld>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338B7BC5-D89C-461D-AF9E-4CA9073E348F}" type="slidenum">
              <a:rPr kumimoji="0" lang="en-U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26584991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fld id="{E4E741E3-1D44-4DBB-9639-4D144173484F}" type="datetime1">
              <a:rPr kumimoji="0" lang="en-US" sz="14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l" defTabSz="457200" rtl="0" eaLnBrk="1" fontAlgn="base" latinLnBrk="0" hangingPunct="1">
                <a:lnSpc>
                  <a:spcPct val="100000"/>
                </a:lnSpc>
                <a:spcBef>
                  <a:spcPct val="0"/>
                </a:spcBef>
                <a:spcAft>
                  <a:spcPct val="0"/>
                </a:spcAft>
                <a:buClrTx/>
                <a:buSzTx/>
                <a:buFontTx/>
                <a:buNone/>
                <a:tabLst/>
                <a:defRPr/>
              </a:pPr>
              <a:t>8/15/2018</a:t>
            </a:fld>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504A60BB-5C0A-438A-AB71-B4C657FDCD61}" type="slidenum">
              <a:rPr kumimoji="0" lang="en-U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33312030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fld id="{92AF7748-DFEE-4658-BABF-2EE244308B6C}" type="datetime1">
              <a:rPr kumimoji="0" lang="en-US" sz="14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l" defTabSz="457200" rtl="0" eaLnBrk="1" fontAlgn="base" latinLnBrk="0" hangingPunct="1">
                <a:lnSpc>
                  <a:spcPct val="100000"/>
                </a:lnSpc>
                <a:spcBef>
                  <a:spcPct val="0"/>
                </a:spcBef>
                <a:spcAft>
                  <a:spcPct val="0"/>
                </a:spcAft>
                <a:buClrTx/>
                <a:buSzTx/>
                <a:buFontTx/>
                <a:buNone/>
                <a:tabLst/>
                <a:defRPr/>
              </a:pPr>
              <a:t>8/15/2018</a:t>
            </a:fld>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648217A2-3790-436D-8F43-4D5B73E8676F}" type="slidenum">
              <a:rPr kumimoji="0" lang="en-U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70924159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fld id="{0BB8BBBB-D6F6-4D46-95C6-76482EFF8D12}" type="datetime1">
              <a:rPr kumimoji="0" lang="en-US" sz="14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l" defTabSz="457200" rtl="0" eaLnBrk="1" fontAlgn="base" latinLnBrk="0" hangingPunct="1">
                <a:lnSpc>
                  <a:spcPct val="100000"/>
                </a:lnSpc>
                <a:spcBef>
                  <a:spcPct val="0"/>
                </a:spcBef>
                <a:spcAft>
                  <a:spcPct val="0"/>
                </a:spcAft>
                <a:buClrTx/>
                <a:buSzTx/>
                <a:buFontTx/>
                <a:buNone/>
                <a:tabLst/>
                <a:defRPr/>
              </a:pPr>
              <a:t>8/15/2018</a:t>
            </a:fld>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8" name="Rectangle 5"/>
          <p:cNvSpPr>
            <a:spLocks noGrp="1" noChangeArrowheads="1"/>
          </p:cNvSpPr>
          <p:nvPr>
            <p:ph type="ftr" sz="quarter" idx="11"/>
          </p:nvPr>
        </p:nvSpPr>
        <p:spPr>
          <a:ln/>
        </p:spPr>
        <p:txBody>
          <a:bodyPr/>
          <a:lstStyle>
            <a:lvl1pPr>
              <a:defRPr/>
            </a:lvl1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9" name="Rectangle 6"/>
          <p:cNvSpPr>
            <a:spLocks noGrp="1" noChangeArrowheads="1"/>
          </p:cNvSpPr>
          <p:nvPr>
            <p:ph type="sldNum" sz="quarter" idx="12"/>
          </p:nvPr>
        </p:nvSpPr>
        <p:spPr>
          <a:ln/>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58F6F832-A70B-4723-A7A1-F3669CE86B1C}" type="slidenum">
              <a:rPr kumimoji="0" lang="en-U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92488376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fld id="{D89BE477-88EA-4D29-9A4E-5221F351B5B1}" type="datetime1">
              <a:rPr kumimoji="0" lang="en-US" sz="14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l" defTabSz="457200" rtl="0" eaLnBrk="1" fontAlgn="base" latinLnBrk="0" hangingPunct="1">
                <a:lnSpc>
                  <a:spcPct val="100000"/>
                </a:lnSpc>
                <a:spcBef>
                  <a:spcPct val="0"/>
                </a:spcBef>
                <a:spcAft>
                  <a:spcPct val="0"/>
                </a:spcAft>
                <a:buClrTx/>
                <a:buSzTx/>
                <a:buFontTx/>
                <a:buNone/>
                <a:tabLst/>
                <a:defRPr/>
              </a:pPr>
              <a:t>8/15/2018</a:t>
            </a:fld>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AA074F83-90C9-42FF-9E13-D70E52DF93D5}" type="slidenum">
              <a:rPr kumimoji="0" lang="en-U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53391910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a:ln/>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C4290978-3EF1-4D1B-A352-881DF48F9155}" type="slidenum">
              <a:rPr kumimoji="0" lang="en-U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94619804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fld id="{1880FD0F-42E6-43F0-B47D-3182B6E19E53}" type="datetime1">
              <a:rPr kumimoji="0" lang="en-US" sz="14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l" defTabSz="457200" rtl="0" eaLnBrk="1" fontAlgn="base" latinLnBrk="0" hangingPunct="1">
                <a:lnSpc>
                  <a:spcPct val="100000"/>
                </a:lnSpc>
                <a:spcBef>
                  <a:spcPct val="0"/>
                </a:spcBef>
                <a:spcAft>
                  <a:spcPct val="0"/>
                </a:spcAft>
                <a:buClrTx/>
                <a:buSzTx/>
                <a:buFontTx/>
                <a:buNone/>
                <a:tabLst/>
                <a:defRPr/>
              </a:pPr>
              <a:t>8/15/2018</a:t>
            </a:fld>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AC4AF65B-D2F0-48A9-822A-C3C0BF69DF9F}" type="slidenum">
              <a:rPr kumimoji="0" lang="en-U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007969443"/>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fld id="{7A3E1273-3D53-4164-AD93-2309F6552B9F}" type="datetime1">
              <a:rPr kumimoji="0" lang="en-US" sz="14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l" defTabSz="457200" rtl="0" eaLnBrk="1" fontAlgn="base" latinLnBrk="0" hangingPunct="1">
                <a:lnSpc>
                  <a:spcPct val="100000"/>
                </a:lnSpc>
                <a:spcBef>
                  <a:spcPct val="0"/>
                </a:spcBef>
                <a:spcAft>
                  <a:spcPct val="0"/>
                </a:spcAft>
                <a:buClrTx/>
                <a:buSzTx/>
                <a:buFontTx/>
                <a:buNone/>
                <a:tabLst/>
                <a:defRPr/>
              </a:pPr>
              <a:t>8/15/2018</a:t>
            </a:fld>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BAB0A82C-5C29-49A3-8D0D-A6ACCB01033B}" type="slidenum">
              <a:rPr kumimoji="0" lang="en-U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40085945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fld id="{6AF5F1CA-5B39-407A-A7E1-68FC79C01A47}" type="datetime1">
              <a:rPr kumimoji="0" lang="en-US" sz="14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l" defTabSz="457200" rtl="0" eaLnBrk="1" fontAlgn="base" latinLnBrk="0" hangingPunct="1">
                <a:lnSpc>
                  <a:spcPct val="100000"/>
                </a:lnSpc>
                <a:spcBef>
                  <a:spcPct val="0"/>
                </a:spcBef>
                <a:spcAft>
                  <a:spcPct val="0"/>
                </a:spcAft>
                <a:buClrTx/>
                <a:buSzTx/>
                <a:buFontTx/>
                <a:buNone/>
                <a:tabLst/>
                <a:defRPr/>
              </a:pPr>
              <a:t>8/15/2018</a:t>
            </a:fld>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37F7F337-7224-4461-A0ED-9CD690E21B01}" type="slidenum">
              <a:rPr kumimoji="0" lang="en-U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3886301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SAWS Quarter 4 Report  2017/18 </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5825D3F3-69E2-4293-9993-2315E7F3A78A}" type="slidenum">
              <a:rPr lang="en-US"/>
              <a:pPr>
                <a:defRPr/>
              </a:pPr>
              <a:t>‹#›</a:t>
            </a:fld>
            <a:endParaRPr lang="en-US" dirty="0"/>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fld id="{E5F58896-ACF4-415D-AD8A-633BD0EDFD6B}" type="datetime1">
              <a:rPr kumimoji="0" lang="en-US" sz="14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l" defTabSz="457200" rtl="0" eaLnBrk="1" fontAlgn="base" latinLnBrk="0" hangingPunct="1">
                <a:lnSpc>
                  <a:spcPct val="100000"/>
                </a:lnSpc>
                <a:spcBef>
                  <a:spcPct val="0"/>
                </a:spcBef>
                <a:spcAft>
                  <a:spcPct val="0"/>
                </a:spcAft>
                <a:buClrTx/>
                <a:buSzTx/>
                <a:buFontTx/>
                <a:buNone/>
                <a:tabLst/>
                <a:defRPr/>
              </a:pPr>
              <a:t>8/15/2018</a:t>
            </a:fld>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8DE180B8-A467-46C4-B144-FC186AF5AE91}" type="slidenum">
              <a:rPr kumimoji="0" lang="en-U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4404232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p:cNvPicPr>
            <a:picLocks noChangeAspect="1" noChangeArrowheads="1"/>
          </p:cNvPicPr>
          <p:nvPr userDrawn="1"/>
        </p:nvPicPr>
        <p:blipFill>
          <a:blip r:embed="rId2"/>
          <a:srcRect/>
          <a:stretch>
            <a:fillRect/>
          </a:stretch>
        </p:blipFill>
        <p:spPr bwMode="auto">
          <a:xfrm>
            <a:off x="990600" y="912813"/>
            <a:ext cx="4103688" cy="1373187"/>
          </a:xfrm>
          <a:prstGeom prst="rect">
            <a:avLst/>
          </a:prstGeom>
          <a:noFill/>
          <a:ln w="9525">
            <a:noFill/>
            <a:miter lim="800000"/>
            <a:headEnd/>
            <a:tailEnd/>
          </a:ln>
        </p:spPr>
      </p:pic>
      <p:sp>
        <p:nvSpPr>
          <p:cNvPr id="4098" name="Rectangle 2"/>
          <p:cNvSpPr>
            <a:spLocks noGrp="1" noChangeArrowheads="1"/>
          </p:cNvSpPr>
          <p:nvPr>
            <p:ph type="ctrTitle"/>
          </p:nvPr>
        </p:nvSpPr>
        <p:spPr>
          <a:xfrm>
            <a:off x="685800" y="2130425"/>
            <a:ext cx="7772400" cy="1470025"/>
          </a:xfrm>
        </p:spPr>
        <p:txBody>
          <a:bodyPr/>
          <a:lstStyle>
            <a:lvl1pPr>
              <a:defRPr/>
            </a:lvl1pPr>
          </a:lstStyle>
          <a:p>
            <a:r>
              <a:rPr lang="en-US"/>
              <a:t>Click to edit Master title style</a:t>
            </a:r>
          </a:p>
        </p:txBody>
      </p:sp>
      <p:sp>
        <p:nvSpPr>
          <p:cNvPr id="4099"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5" name="Rectangle 4"/>
          <p:cNvSpPr>
            <a:spLocks noGrp="1" noChangeArrowheads="1"/>
          </p:cNvSpPr>
          <p:nvPr>
            <p:ph type="dt" sz="half" idx="10"/>
          </p:nvPr>
        </p:nvSpPr>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r>
              <a:rPr lang="en-US" smtClean="0">
                <a:solidFill>
                  <a:srgbClr val="000000"/>
                </a:solidFill>
              </a:rPr>
              <a:t>SAWS Quarter 4 Report  2017/18 </a:t>
            </a:r>
            <a:endParaRPr lang="en-US" dirty="0">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A3944CAF-0918-4275-8AA6-2081B148991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7333985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SAWS Quarter 4 Report  2017/18 </a:t>
            </a: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1055FE2-6C87-46FE-AA00-C31E28E23FA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2458002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SAWS Quarter 4 Report  2017/18 </a:t>
            </a: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FE3239A-EE52-480A-BDB6-E22A86654CF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9841284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SAWS Quarter 4 Report  2017/18 </a:t>
            </a: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D99D423-A8C4-4032-85F1-A6687BA4ADF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2038895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SAWS Quarter 4 Report  2017/18 </a:t>
            </a: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48D32FC-DE45-4E67-A2F9-11041537A2B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5214832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SAWS Quarter 4 Report  2017/18 </a:t>
            </a: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4D6086E-E69E-461A-8A79-C91012BFD10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1289371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SAWS Quarter 4 Report  2017/18 </a:t>
            </a: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D589724-D41C-427E-BA5F-C7D38432DDE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0246155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SAWS Quarter 4 Report  2017/18 </a:t>
            </a: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2C15761-2649-43CF-B94D-CD691A8CA10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8363093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SAWS Quarter 4 Report  2017/18 </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31055FE2-6C87-46FE-AA00-C31E28E23FA9}"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SAWS Quarter 4 Report  2017/18 </a:t>
            </a: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A305C94-4122-4803-8F18-1A4F463B179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1114918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SAWS Quarter 4 Report  2017/18 </a:t>
            </a: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66306FD-0FF8-459C-B90D-421B5E8B8B2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486290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SAWS Quarter 4 Report  2017/18 </a:t>
            </a: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825D3F3-69E2-4293-9993-2315E7F3A78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8808960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SAWS Quarter 4 Report  2017/18 </a:t>
            </a: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4FA8877-EBD8-4A33-8F91-FC45D4D4F78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4962183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SAWS Quarter 4 Report  2017/18 </a:t>
            </a: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38B7BC5-D89C-461D-AF9E-4CA9073E348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8578551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SAWS Quarter 4 Report  2017/18 </a:t>
            </a: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04A60BB-5C0A-438A-AB71-B4C657FDCD6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7456254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SAWS Quarter 4 Report  2017/18 </a:t>
            </a: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48217A2-3790-436D-8F43-4D5B73E8676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6214934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SAWS Quarter 4 Report  2017/18 </a:t>
            </a: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58F6F832-A70B-4723-A7A1-F3669CE86B1C}"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5719044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SAWS Quarter 4 Report  2017/18 </a:t>
            </a: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AA074F83-90C9-42FF-9E13-D70E52DF93D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15912358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a:ln/>
        </p:spPr>
        <p:txBody>
          <a:bodyPr/>
          <a:lstStyle>
            <a:lvl1pPr>
              <a:defRPr/>
            </a:lvl1pPr>
          </a:lstStyle>
          <a:p>
            <a:pPr>
              <a:defRPr/>
            </a:pPr>
            <a:fld id="{C4290978-3EF1-4D1B-A352-881DF48F915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71362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SAWS Quarter 4 Report  2017/18 </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9FE3239A-EE52-480A-BDB6-E22A86654CFA}"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SAWS Quarter 4 Report  2017/18 </a:t>
            </a: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C4AF65B-D2F0-48A9-822A-C3C0BF69DF9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98886475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SAWS Quarter 4 Report  2017/18 </a:t>
            </a: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AB0A82C-5C29-49A3-8D0D-A6ACCB01033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82297511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SAWS Quarter 4 Report  2017/18 </a:t>
            </a: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7F7F337-7224-4461-A0ED-9CD690E21B0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68984240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SAWS Quarter 4 Report  2017/18 </a:t>
            </a: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DE180B8-A467-46C4-B144-FC186AF5AE9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0320053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smtClean="0">
                <a:ln>
                  <a:noFill/>
                </a:ln>
                <a:solidFill>
                  <a:srgbClr val="000000"/>
                </a:solidFill>
                <a:effectLst/>
                <a:uLnTx/>
                <a:uFillTx/>
                <a:latin typeface="Arial" charset="0"/>
                <a:ea typeface="+mn-ea"/>
                <a:cs typeface="+mn-cs"/>
              </a:rPr>
              <a:t>SAWS Quarter 4 Report  2017/18 </a:t>
            </a:r>
            <a:endParaRPr kumimoji="0" lang="en-US" sz="1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4FA8877-EBD8-4A33-8F91-FC45D4D4F787}" type="slidenum">
              <a:rPr kumimoji="0" lang="en-US" sz="18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8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87835972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smtClean="0">
                <a:ln>
                  <a:noFill/>
                </a:ln>
                <a:solidFill>
                  <a:srgbClr val="000000"/>
                </a:solidFill>
                <a:effectLst/>
                <a:uLnTx/>
                <a:uFillTx/>
                <a:latin typeface="Arial" charset="0"/>
                <a:ea typeface="+mn-ea"/>
                <a:cs typeface="+mn-cs"/>
              </a:rPr>
              <a:t>SAWS Quarter 4 Report  2017/18 </a:t>
            </a:r>
            <a:endParaRPr kumimoji="0" lang="en-US" sz="1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338B7BC5-D89C-461D-AF9E-4CA9073E348F}" type="slidenum">
              <a:rPr kumimoji="0" lang="en-US" sz="18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8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65061593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smtClean="0">
                <a:ln>
                  <a:noFill/>
                </a:ln>
                <a:solidFill>
                  <a:srgbClr val="000000"/>
                </a:solidFill>
                <a:effectLst/>
                <a:uLnTx/>
                <a:uFillTx/>
                <a:latin typeface="Arial" charset="0"/>
                <a:ea typeface="+mn-ea"/>
                <a:cs typeface="+mn-cs"/>
              </a:rPr>
              <a:t>SAWS Quarter 4 Report  2017/18 </a:t>
            </a:r>
            <a:endParaRPr kumimoji="0" lang="en-US" sz="1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504A60BB-5C0A-438A-AB71-B4C657FDCD61}" type="slidenum">
              <a:rPr kumimoji="0" lang="en-US" sz="18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8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10261378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smtClean="0">
                <a:ln>
                  <a:noFill/>
                </a:ln>
                <a:solidFill>
                  <a:srgbClr val="000000"/>
                </a:solidFill>
                <a:effectLst/>
                <a:uLnTx/>
                <a:uFillTx/>
                <a:latin typeface="Arial" charset="0"/>
                <a:ea typeface="+mn-ea"/>
                <a:cs typeface="+mn-cs"/>
              </a:rPr>
              <a:t>SAWS Quarter 4 Report  2017/18 </a:t>
            </a:r>
            <a:endParaRPr kumimoji="0" lang="en-US" sz="1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648217A2-3790-436D-8F43-4D5B73E8676F}" type="slidenum">
              <a:rPr kumimoji="0" lang="en-US" sz="18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8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83060124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8"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smtClean="0">
                <a:ln>
                  <a:noFill/>
                </a:ln>
                <a:solidFill>
                  <a:srgbClr val="000000"/>
                </a:solidFill>
                <a:effectLst/>
                <a:uLnTx/>
                <a:uFillTx/>
                <a:latin typeface="Arial" charset="0"/>
                <a:ea typeface="+mn-ea"/>
                <a:cs typeface="+mn-cs"/>
              </a:rPr>
              <a:t>SAWS Quarter 4 Report  2017/18 </a:t>
            </a:r>
            <a:endParaRPr kumimoji="0" lang="en-US" sz="1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9"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58F6F832-A70B-4723-A7A1-F3669CE86B1C}" type="slidenum">
              <a:rPr kumimoji="0" lang="en-US" sz="18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8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4993113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smtClean="0">
                <a:ln>
                  <a:noFill/>
                </a:ln>
                <a:solidFill>
                  <a:srgbClr val="000000"/>
                </a:solidFill>
                <a:effectLst/>
                <a:uLnTx/>
                <a:uFillTx/>
                <a:latin typeface="Arial" charset="0"/>
                <a:ea typeface="+mn-ea"/>
                <a:cs typeface="+mn-cs"/>
              </a:rPr>
              <a:t>SAWS Quarter 4 Report  2017/18 </a:t>
            </a:r>
            <a:endParaRPr kumimoji="0" lang="en-US" sz="1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AA074F83-90C9-42FF-9E13-D70E52DF93D5}" type="slidenum">
              <a:rPr kumimoji="0" lang="en-US" sz="18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8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0478028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SAWS Quarter 4 Report  2017/18 </a:t>
            </a: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3D99D423-A8C4-4032-85F1-A6687BA4ADF9}" type="slidenum">
              <a:rPr lang="en-US"/>
              <a:pPr>
                <a:defRPr/>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4290978-3EF1-4D1B-A352-881DF48F9155}" type="slidenum">
              <a:rPr kumimoji="0" lang="en-US" sz="18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8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18249373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smtClean="0">
                <a:ln>
                  <a:noFill/>
                </a:ln>
                <a:solidFill>
                  <a:srgbClr val="000000"/>
                </a:solidFill>
                <a:effectLst/>
                <a:uLnTx/>
                <a:uFillTx/>
                <a:latin typeface="Arial" charset="0"/>
                <a:ea typeface="+mn-ea"/>
                <a:cs typeface="+mn-cs"/>
              </a:rPr>
              <a:t>SAWS Quarter 4 Report  2017/18 </a:t>
            </a:r>
            <a:endParaRPr kumimoji="0" lang="en-US" sz="1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AC4AF65B-D2F0-48A9-822A-C3C0BF69DF9F}" type="slidenum">
              <a:rPr kumimoji="0" lang="en-US" sz="18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8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03571370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smtClean="0">
                <a:ln>
                  <a:noFill/>
                </a:ln>
                <a:solidFill>
                  <a:srgbClr val="000000"/>
                </a:solidFill>
                <a:effectLst/>
                <a:uLnTx/>
                <a:uFillTx/>
                <a:latin typeface="Arial" charset="0"/>
                <a:ea typeface="+mn-ea"/>
                <a:cs typeface="+mn-cs"/>
              </a:rPr>
              <a:t>SAWS Quarter 4 Report  2017/18 </a:t>
            </a:r>
            <a:endParaRPr kumimoji="0" lang="en-US" sz="1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BAB0A82C-5C29-49A3-8D0D-A6ACCB01033B}" type="slidenum">
              <a:rPr kumimoji="0" lang="en-US" sz="18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8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3937937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smtClean="0">
                <a:ln>
                  <a:noFill/>
                </a:ln>
                <a:solidFill>
                  <a:srgbClr val="000000"/>
                </a:solidFill>
                <a:effectLst/>
                <a:uLnTx/>
                <a:uFillTx/>
                <a:latin typeface="Arial" charset="0"/>
                <a:ea typeface="+mn-ea"/>
                <a:cs typeface="+mn-cs"/>
              </a:rPr>
              <a:t>SAWS Quarter 4 Report  2017/18 </a:t>
            </a:r>
            <a:endParaRPr kumimoji="0" lang="en-US" sz="1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37F7F337-7224-4461-A0ED-9CD690E21B01}" type="slidenum">
              <a:rPr kumimoji="0" lang="en-US" sz="18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8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69252236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smtClean="0">
                <a:ln>
                  <a:noFill/>
                </a:ln>
                <a:solidFill>
                  <a:srgbClr val="000000"/>
                </a:solidFill>
                <a:effectLst/>
                <a:uLnTx/>
                <a:uFillTx/>
                <a:latin typeface="Arial" charset="0"/>
                <a:ea typeface="+mn-ea"/>
                <a:cs typeface="+mn-cs"/>
              </a:rPr>
              <a:t>SAWS Quarter 4 Report  2017/18 </a:t>
            </a:r>
            <a:endParaRPr kumimoji="0" lang="en-US" sz="1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8DE180B8-A467-46C4-B144-FC186AF5AE91}" type="slidenum">
              <a:rPr kumimoji="0" lang="en-US" sz="18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8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59577110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98" indent="0" algn="ctr">
              <a:buNone/>
              <a:defRPr/>
            </a:lvl2pPr>
            <a:lvl3pPr marL="914395" indent="0" algn="ctr">
              <a:buNone/>
              <a:defRPr/>
            </a:lvl3pPr>
            <a:lvl4pPr marL="1371592" indent="0" algn="ctr">
              <a:buNone/>
              <a:defRPr/>
            </a:lvl4pPr>
            <a:lvl5pPr marL="1828789" indent="0" algn="ctr">
              <a:buNone/>
              <a:defRPr/>
            </a:lvl5pPr>
            <a:lvl6pPr marL="2285987" indent="0" algn="ctr">
              <a:buNone/>
              <a:defRPr/>
            </a:lvl6pPr>
            <a:lvl7pPr marL="2743185" indent="0" algn="ctr">
              <a:buNone/>
              <a:defRPr/>
            </a:lvl7pPr>
            <a:lvl8pPr marL="3200381" indent="0" algn="ctr">
              <a:buNone/>
              <a:defRPr/>
            </a:lvl8pPr>
            <a:lvl9pPr marL="3657579"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smtClean="0">
                <a:ln>
                  <a:noFill/>
                </a:ln>
                <a:solidFill>
                  <a:srgbClr val="000000"/>
                </a:solidFill>
                <a:effectLst/>
                <a:uLnTx/>
                <a:uFillTx/>
                <a:latin typeface="Arial" charset="0"/>
                <a:ea typeface="+mn-ea"/>
                <a:cs typeface="+mn-cs"/>
              </a:rPr>
              <a:t>SAWS Quarter 4 Report  2017/18 </a:t>
            </a: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3DCEB1D4-5823-4C5B-A190-766C255D56CE}" type="slidenum">
              <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06768717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smtClean="0">
                <a:ln>
                  <a:noFill/>
                </a:ln>
                <a:solidFill>
                  <a:srgbClr val="000000"/>
                </a:solidFill>
                <a:effectLst/>
                <a:uLnTx/>
                <a:uFillTx/>
                <a:latin typeface="Arial" charset="0"/>
                <a:ea typeface="+mn-ea"/>
                <a:cs typeface="+mn-cs"/>
              </a:rPr>
              <a:t>SAWS Quarter 4 Report  2017/18 </a:t>
            </a: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D3D7856A-0D1A-4B60-89C1-87DA24CAC8F2}" type="slidenum">
              <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93790345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98" indent="0">
              <a:buNone/>
              <a:defRPr sz="1800"/>
            </a:lvl2pPr>
            <a:lvl3pPr marL="914395" indent="0">
              <a:buNone/>
              <a:defRPr sz="1600"/>
            </a:lvl3pPr>
            <a:lvl4pPr marL="1371592" indent="0">
              <a:buNone/>
              <a:defRPr sz="1400"/>
            </a:lvl4pPr>
            <a:lvl5pPr marL="1828789" indent="0">
              <a:buNone/>
              <a:defRPr sz="1400"/>
            </a:lvl5pPr>
            <a:lvl6pPr marL="2285987" indent="0">
              <a:buNone/>
              <a:defRPr sz="1400"/>
            </a:lvl6pPr>
            <a:lvl7pPr marL="2743185" indent="0">
              <a:buNone/>
              <a:defRPr sz="1400"/>
            </a:lvl7pPr>
            <a:lvl8pPr marL="3200381" indent="0">
              <a:buNone/>
              <a:defRPr sz="1400"/>
            </a:lvl8pPr>
            <a:lvl9pPr marL="3657579"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smtClean="0">
                <a:ln>
                  <a:noFill/>
                </a:ln>
                <a:solidFill>
                  <a:srgbClr val="000000"/>
                </a:solidFill>
                <a:effectLst/>
                <a:uLnTx/>
                <a:uFillTx/>
                <a:latin typeface="Arial" charset="0"/>
                <a:ea typeface="+mn-ea"/>
                <a:cs typeface="+mn-cs"/>
              </a:rPr>
              <a:t>SAWS Quarter 4 Report  2017/18 </a:t>
            </a: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4F65010E-B14B-4050-AEFF-B9223F8E394F}" type="slidenum">
              <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27126014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smtClean="0">
                <a:ln>
                  <a:noFill/>
                </a:ln>
                <a:solidFill>
                  <a:srgbClr val="000000"/>
                </a:solidFill>
                <a:effectLst/>
                <a:uLnTx/>
                <a:uFillTx/>
                <a:latin typeface="Arial" charset="0"/>
                <a:ea typeface="+mn-ea"/>
                <a:cs typeface="+mn-cs"/>
              </a:rPr>
              <a:t>SAWS Quarter 4 Report  2017/18 </a:t>
            </a: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2EF17978-6699-4C3F-A392-F20CB8160724}" type="slidenum">
              <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1398179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98" indent="0">
              <a:buNone/>
              <a:defRPr sz="2000" b="1"/>
            </a:lvl2pPr>
            <a:lvl3pPr marL="914395" indent="0">
              <a:buNone/>
              <a:defRPr sz="1800" b="1"/>
            </a:lvl3pPr>
            <a:lvl4pPr marL="1371592" indent="0">
              <a:buNone/>
              <a:defRPr sz="1600" b="1"/>
            </a:lvl4pPr>
            <a:lvl5pPr marL="1828789" indent="0">
              <a:buNone/>
              <a:defRPr sz="1600" b="1"/>
            </a:lvl5pPr>
            <a:lvl6pPr marL="2285987" indent="0">
              <a:buNone/>
              <a:defRPr sz="1600" b="1"/>
            </a:lvl6pPr>
            <a:lvl7pPr marL="2743185" indent="0">
              <a:buNone/>
              <a:defRPr sz="1600" b="1"/>
            </a:lvl7pPr>
            <a:lvl8pPr marL="3200381" indent="0">
              <a:buNone/>
              <a:defRPr sz="1600" b="1"/>
            </a:lvl8pPr>
            <a:lvl9pPr marL="365757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98" indent="0">
              <a:buNone/>
              <a:defRPr sz="2000" b="1"/>
            </a:lvl2pPr>
            <a:lvl3pPr marL="914395" indent="0">
              <a:buNone/>
              <a:defRPr sz="1800" b="1"/>
            </a:lvl3pPr>
            <a:lvl4pPr marL="1371592" indent="0">
              <a:buNone/>
              <a:defRPr sz="1600" b="1"/>
            </a:lvl4pPr>
            <a:lvl5pPr marL="1828789" indent="0">
              <a:buNone/>
              <a:defRPr sz="1600" b="1"/>
            </a:lvl5pPr>
            <a:lvl6pPr marL="2285987" indent="0">
              <a:buNone/>
              <a:defRPr sz="1600" b="1"/>
            </a:lvl6pPr>
            <a:lvl7pPr marL="2743185" indent="0">
              <a:buNone/>
              <a:defRPr sz="1600" b="1"/>
            </a:lvl7pPr>
            <a:lvl8pPr marL="3200381" indent="0">
              <a:buNone/>
              <a:defRPr sz="1600" b="1"/>
            </a:lvl8pPr>
            <a:lvl9pPr marL="365757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 name="Rectangle 5"/>
          <p:cNvSpPr>
            <a:spLocks noGrp="1" noChangeArrowheads="1"/>
          </p:cNvSpPr>
          <p:nvPr>
            <p:ph type="ftr" sz="quarter" idx="11"/>
          </p:nvPr>
        </p:nvSpPr>
        <p:spPr>
          <a:ln/>
        </p:spPr>
        <p:txBody>
          <a:bodyPr/>
          <a:lstStyle>
            <a:lvl1pPr>
              <a:defRPr/>
            </a:lvl1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smtClean="0">
                <a:ln>
                  <a:noFill/>
                </a:ln>
                <a:solidFill>
                  <a:srgbClr val="000000"/>
                </a:solidFill>
                <a:effectLst/>
                <a:uLnTx/>
                <a:uFillTx/>
                <a:latin typeface="Arial" charset="0"/>
                <a:ea typeface="+mn-ea"/>
                <a:cs typeface="+mn-cs"/>
              </a:rPr>
              <a:t>SAWS Quarter 4 Report  2017/18 </a:t>
            </a: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 name="Rectangle 6"/>
          <p:cNvSpPr>
            <a:spLocks noGrp="1" noChangeArrowheads="1"/>
          </p:cNvSpPr>
          <p:nvPr>
            <p:ph type="sldNum" sz="quarter" idx="12"/>
          </p:nvPr>
        </p:nvSpPr>
        <p:spPr>
          <a:ln/>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CA99F649-038E-48EF-8631-378C3A73C5FE}" type="slidenum">
              <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8433186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t>SAWS Quarter 4 Report  2017/18 </a:t>
            </a: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048D32FC-DE45-4E67-A2F9-11041537A2B0}" type="slidenum">
              <a:rPr lang="en-US"/>
              <a:pPr>
                <a:defRPr/>
              </a:pPr>
              <a:t>‹#›</a:t>
            </a:fld>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smtClean="0">
                <a:ln>
                  <a:noFill/>
                </a:ln>
                <a:solidFill>
                  <a:srgbClr val="000000"/>
                </a:solidFill>
                <a:effectLst/>
                <a:uLnTx/>
                <a:uFillTx/>
                <a:latin typeface="Arial" charset="0"/>
                <a:ea typeface="+mn-ea"/>
                <a:cs typeface="+mn-cs"/>
              </a:rPr>
              <a:t>SAWS Quarter 4 Report  2017/18 </a:t>
            </a: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A373D4F8-FD50-4834-9E46-B069197766CF}" type="slidenum">
              <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28684965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smtClean="0">
                <a:ln>
                  <a:noFill/>
                </a:ln>
                <a:solidFill>
                  <a:srgbClr val="000000"/>
                </a:solidFill>
                <a:effectLst/>
                <a:uLnTx/>
                <a:uFillTx/>
                <a:latin typeface="Arial" charset="0"/>
                <a:ea typeface="+mn-ea"/>
                <a:cs typeface="+mn-cs"/>
              </a:rPr>
              <a:t>SAWS Quarter 4 Report  2017/18 </a:t>
            </a: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41E26F06-C79C-4921-AA67-C6A983B07252}" type="slidenum">
              <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8914163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2"/>
            <a:ext cx="3008313" cy="4691063"/>
          </a:xfrm>
        </p:spPr>
        <p:txBody>
          <a:bodyPr/>
          <a:lstStyle>
            <a:lvl1pPr marL="0" indent="0">
              <a:buNone/>
              <a:defRPr sz="1400"/>
            </a:lvl1pPr>
            <a:lvl2pPr marL="457198" indent="0">
              <a:buNone/>
              <a:defRPr sz="1200"/>
            </a:lvl2pPr>
            <a:lvl3pPr marL="914395" indent="0">
              <a:buNone/>
              <a:defRPr sz="1000"/>
            </a:lvl3pPr>
            <a:lvl4pPr marL="1371592" indent="0">
              <a:buNone/>
              <a:defRPr sz="900"/>
            </a:lvl4pPr>
            <a:lvl5pPr marL="1828789" indent="0">
              <a:buNone/>
              <a:defRPr sz="900"/>
            </a:lvl5pPr>
            <a:lvl6pPr marL="2285987" indent="0">
              <a:buNone/>
              <a:defRPr sz="900"/>
            </a:lvl6pPr>
            <a:lvl7pPr marL="2743185" indent="0">
              <a:buNone/>
              <a:defRPr sz="900"/>
            </a:lvl7pPr>
            <a:lvl8pPr marL="3200381" indent="0">
              <a:buNone/>
              <a:defRPr sz="900"/>
            </a:lvl8pPr>
            <a:lvl9pPr marL="3657579"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smtClean="0">
                <a:ln>
                  <a:noFill/>
                </a:ln>
                <a:solidFill>
                  <a:srgbClr val="000000"/>
                </a:solidFill>
                <a:effectLst/>
                <a:uLnTx/>
                <a:uFillTx/>
                <a:latin typeface="Arial" charset="0"/>
                <a:ea typeface="+mn-ea"/>
                <a:cs typeface="+mn-cs"/>
              </a:rPr>
              <a:t>SAWS Quarter 4 Report  2017/18 </a:t>
            </a: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47EFD03D-57ED-4B62-99E5-FA6A9A02F635}" type="slidenum">
              <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36922977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98" indent="0">
              <a:buNone/>
              <a:defRPr sz="2800"/>
            </a:lvl2pPr>
            <a:lvl3pPr marL="914395" indent="0">
              <a:buNone/>
              <a:defRPr sz="2400"/>
            </a:lvl3pPr>
            <a:lvl4pPr marL="1371592" indent="0">
              <a:buNone/>
              <a:defRPr sz="2000"/>
            </a:lvl4pPr>
            <a:lvl5pPr marL="1828789" indent="0">
              <a:buNone/>
              <a:defRPr sz="2000"/>
            </a:lvl5pPr>
            <a:lvl6pPr marL="2285987" indent="0">
              <a:buNone/>
              <a:defRPr sz="2000"/>
            </a:lvl6pPr>
            <a:lvl7pPr marL="2743185" indent="0">
              <a:buNone/>
              <a:defRPr sz="2000"/>
            </a:lvl7pPr>
            <a:lvl8pPr marL="3200381" indent="0">
              <a:buNone/>
              <a:defRPr sz="2000"/>
            </a:lvl8pPr>
            <a:lvl9pPr marL="3657579"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98" indent="0">
              <a:buNone/>
              <a:defRPr sz="1200"/>
            </a:lvl2pPr>
            <a:lvl3pPr marL="914395" indent="0">
              <a:buNone/>
              <a:defRPr sz="1000"/>
            </a:lvl3pPr>
            <a:lvl4pPr marL="1371592" indent="0">
              <a:buNone/>
              <a:defRPr sz="900"/>
            </a:lvl4pPr>
            <a:lvl5pPr marL="1828789" indent="0">
              <a:buNone/>
              <a:defRPr sz="900"/>
            </a:lvl5pPr>
            <a:lvl6pPr marL="2285987" indent="0">
              <a:buNone/>
              <a:defRPr sz="900"/>
            </a:lvl6pPr>
            <a:lvl7pPr marL="2743185" indent="0">
              <a:buNone/>
              <a:defRPr sz="900"/>
            </a:lvl7pPr>
            <a:lvl8pPr marL="3200381" indent="0">
              <a:buNone/>
              <a:defRPr sz="900"/>
            </a:lvl8pPr>
            <a:lvl9pPr marL="3657579"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smtClean="0">
                <a:ln>
                  <a:noFill/>
                </a:ln>
                <a:solidFill>
                  <a:srgbClr val="000000"/>
                </a:solidFill>
                <a:effectLst/>
                <a:uLnTx/>
                <a:uFillTx/>
                <a:latin typeface="Arial" charset="0"/>
                <a:ea typeface="+mn-ea"/>
                <a:cs typeface="+mn-cs"/>
              </a:rPr>
              <a:t>SAWS Quarter 4 Report  2017/18 </a:t>
            </a: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6C4C926B-AC37-4105-AB7C-0E801C08158E}" type="slidenum">
              <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03951255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smtClean="0">
                <a:ln>
                  <a:noFill/>
                </a:ln>
                <a:solidFill>
                  <a:srgbClr val="000000"/>
                </a:solidFill>
                <a:effectLst/>
                <a:uLnTx/>
                <a:uFillTx/>
                <a:latin typeface="Arial" charset="0"/>
                <a:ea typeface="+mn-ea"/>
                <a:cs typeface="+mn-cs"/>
              </a:rPr>
              <a:t>SAWS Quarter 4 Report  2017/18 </a:t>
            </a: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99F5BF03-437F-4F13-A9FB-EC21117DE3F8}" type="slidenum">
              <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69771399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smtClean="0">
                <a:ln>
                  <a:noFill/>
                </a:ln>
                <a:solidFill>
                  <a:srgbClr val="000000"/>
                </a:solidFill>
                <a:effectLst/>
                <a:uLnTx/>
                <a:uFillTx/>
                <a:latin typeface="Arial" charset="0"/>
                <a:ea typeface="+mn-ea"/>
                <a:cs typeface="+mn-cs"/>
              </a:rPr>
              <a:t>SAWS Quarter 4 Report  2017/18 </a:t>
            </a: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4B928B1A-BC6E-473C-ABCF-38AB58358CC8}" type="slidenum">
              <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00103670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fld id="{0AF7BE8D-2FBB-4B61-94B2-B22D44387161}" type="datetime1">
              <a:rPr kumimoji="0" lang="en-US" sz="14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l" defTabSz="457200" rtl="0" eaLnBrk="1" fontAlgn="base" latinLnBrk="0" hangingPunct="1">
                <a:lnSpc>
                  <a:spcPct val="100000"/>
                </a:lnSpc>
                <a:spcBef>
                  <a:spcPct val="0"/>
                </a:spcBef>
                <a:spcAft>
                  <a:spcPct val="0"/>
                </a:spcAft>
                <a:buClrTx/>
                <a:buSzTx/>
                <a:buFontTx/>
                <a:buNone/>
                <a:tabLst/>
                <a:defRPr/>
              </a:pPr>
              <a:t>8/15/2018</a:t>
            </a:fld>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D4FA8877-EBD8-4A33-8F91-FC45D4D4F787}" type="slidenum">
              <a:rPr kumimoji="0" lang="en-U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2567092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fld id="{2D19F26F-B517-4FDB-B35A-B68EF8816D37}" type="datetime1">
              <a:rPr kumimoji="0" lang="en-US" sz="14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l" defTabSz="457200" rtl="0" eaLnBrk="1" fontAlgn="base" latinLnBrk="0" hangingPunct="1">
                <a:lnSpc>
                  <a:spcPct val="100000"/>
                </a:lnSpc>
                <a:spcBef>
                  <a:spcPct val="0"/>
                </a:spcBef>
                <a:spcAft>
                  <a:spcPct val="0"/>
                </a:spcAft>
                <a:buClrTx/>
                <a:buSzTx/>
                <a:buFontTx/>
                <a:buNone/>
                <a:tabLst/>
                <a:defRPr/>
              </a:pPr>
              <a:t>8/15/2018</a:t>
            </a:fld>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338B7BC5-D89C-461D-AF9E-4CA9073E348F}" type="slidenum">
              <a:rPr kumimoji="0" lang="en-U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415924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fld id="{E4E741E3-1D44-4DBB-9639-4D144173484F}" type="datetime1">
              <a:rPr kumimoji="0" lang="en-US" sz="14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l" defTabSz="457200" rtl="0" eaLnBrk="1" fontAlgn="base" latinLnBrk="0" hangingPunct="1">
                <a:lnSpc>
                  <a:spcPct val="100000"/>
                </a:lnSpc>
                <a:spcBef>
                  <a:spcPct val="0"/>
                </a:spcBef>
                <a:spcAft>
                  <a:spcPct val="0"/>
                </a:spcAft>
                <a:buClrTx/>
                <a:buSzTx/>
                <a:buFontTx/>
                <a:buNone/>
                <a:tabLst/>
                <a:defRPr/>
              </a:pPr>
              <a:t>8/15/2018</a:t>
            </a:fld>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504A60BB-5C0A-438A-AB71-B4C657FDCD61}" type="slidenum">
              <a:rPr kumimoji="0" lang="en-U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03925904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fld id="{92AF7748-DFEE-4658-BABF-2EE244308B6C}" type="datetime1">
              <a:rPr kumimoji="0" lang="en-US" sz="14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l" defTabSz="457200" rtl="0" eaLnBrk="1" fontAlgn="base" latinLnBrk="0" hangingPunct="1">
                <a:lnSpc>
                  <a:spcPct val="100000"/>
                </a:lnSpc>
                <a:spcBef>
                  <a:spcPct val="0"/>
                </a:spcBef>
                <a:spcAft>
                  <a:spcPct val="0"/>
                </a:spcAft>
                <a:buClrTx/>
                <a:buSzTx/>
                <a:buFontTx/>
                <a:buNone/>
                <a:tabLst/>
                <a:defRPr/>
              </a:pPr>
              <a:t>8/15/2018</a:t>
            </a:fld>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648217A2-3790-436D-8F43-4D5B73E8676F}" type="slidenum">
              <a:rPr kumimoji="0" lang="en-U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3953743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t>SAWS Quarter 4 Report  2017/18 </a:t>
            </a: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54D6086E-E69E-461A-8A79-C91012BFD101}" type="slidenum">
              <a:rPr lang="en-US"/>
              <a:pPr>
                <a:defRPr/>
              </a:pPr>
              <a:t>‹#›</a:t>
            </a:fld>
            <a:endParaRPr lang="en-US"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fld id="{0BB8BBBB-D6F6-4D46-95C6-76482EFF8D12}" type="datetime1">
              <a:rPr kumimoji="0" lang="en-US" sz="14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l" defTabSz="457200" rtl="0" eaLnBrk="1" fontAlgn="base" latinLnBrk="0" hangingPunct="1">
                <a:lnSpc>
                  <a:spcPct val="100000"/>
                </a:lnSpc>
                <a:spcBef>
                  <a:spcPct val="0"/>
                </a:spcBef>
                <a:spcAft>
                  <a:spcPct val="0"/>
                </a:spcAft>
                <a:buClrTx/>
                <a:buSzTx/>
                <a:buFontTx/>
                <a:buNone/>
                <a:tabLst/>
                <a:defRPr/>
              </a:pPr>
              <a:t>8/15/2018</a:t>
            </a:fld>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8" name="Rectangle 5"/>
          <p:cNvSpPr>
            <a:spLocks noGrp="1" noChangeArrowheads="1"/>
          </p:cNvSpPr>
          <p:nvPr>
            <p:ph type="ftr" sz="quarter" idx="11"/>
          </p:nvPr>
        </p:nvSpPr>
        <p:spPr>
          <a:ln/>
        </p:spPr>
        <p:txBody>
          <a:bodyPr/>
          <a:lstStyle>
            <a:lvl1pPr>
              <a:defRPr/>
            </a:lvl1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9" name="Rectangle 6"/>
          <p:cNvSpPr>
            <a:spLocks noGrp="1" noChangeArrowheads="1"/>
          </p:cNvSpPr>
          <p:nvPr>
            <p:ph type="sldNum" sz="quarter" idx="12"/>
          </p:nvPr>
        </p:nvSpPr>
        <p:spPr>
          <a:ln/>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58F6F832-A70B-4723-A7A1-F3669CE86B1C}" type="slidenum">
              <a:rPr kumimoji="0" lang="en-U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5800095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fld id="{D89BE477-88EA-4D29-9A4E-5221F351B5B1}" type="datetime1">
              <a:rPr kumimoji="0" lang="en-US" sz="14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l" defTabSz="457200" rtl="0" eaLnBrk="1" fontAlgn="base" latinLnBrk="0" hangingPunct="1">
                <a:lnSpc>
                  <a:spcPct val="100000"/>
                </a:lnSpc>
                <a:spcBef>
                  <a:spcPct val="0"/>
                </a:spcBef>
                <a:spcAft>
                  <a:spcPct val="0"/>
                </a:spcAft>
                <a:buClrTx/>
                <a:buSzTx/>
                <a:buFontTx/>
                <a:buNone/>
                <a:tabLst/>
                <a:defRPr/>
              </a:pPr>
              <a:t>8/15/2018</a:t>
            </a:fld>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AA074F83-90C9-42FF-9E13-D70E52DF93D5}" type="slidenum">
              <a:rPr kumimoji="0" lang="en-U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99608340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a:ln/>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C4290978-3EF1-4D1B-A352-881DF48F9155}" type="slidenum">
              <a:rPr kumimoji="0" lang="en-U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93254024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fld id="{1880FD0F-42E6-43F0-B47D-3182B6E19E53}" type="datetime1">
              <a:rPr kumimoji="0" lang="en-US" sz="14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l" defTabSz="457200" rtl="0" eaLnBrk="1" fontAlgn="base" latinLnBrk="0" hangingPunct="1">
                <a:lnSpc>
                  <a:spcPct val="100000"/>
                </a:lnSpc>
                <a:spcBef>
                  <a:spcPct val="0"/>
                </a:spcBef>
                <a:spcAft>
                  <a:spcPct val="0"/>
                </a:spcAft>
                <a:buClrTx/>
                <a:buSzTx/>
                <a:buFontTx/>
                <a:buNone/>
                <a:tabLst/>
                <a:defRPr/>
              </a:pPr>
              <a:t>8/15/2018</a:t>
            </a:fld>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AC4AF65B-D2F0-48A9-822A-C3C0BF69DF9F}" type="slidenum">
              <a:rPr kumimoji="0" lang="en-U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22985642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fld id="{7A3E1273-3D53-4164-AD93-2309F6552B9F}" type="datetime1">
              <a:rPr kumimoji="0" lang="en-US" sz="14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l" defTabSz="457200" rtl="0" eaLnBrk="1" fontAlgn="base" latinLnBrk="0" hangingPunct="1">
                <a:lnSpc>
                  <a:spcPct val="100000"/>
                </a:lnSpc>
                <a:spcBef>
                  <a:spcPct val="0"/>
                </a:spcBef>
                <a:spcAft>
                  <a:spcPct val="0"/>
                </a:spcAft>
                <a:buClrTx/>
                <a:buSzTx/>
                <a:buFontTx/>
                <a:buNone/>
                <a:tabLst/>
                <a:defRPr/>
              </a:pPr>
              <a:t>8/15/2018</a:t>
            </a:fld>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BAB0A82C-5C29-49A3-8D0D-A6ACCB01033B}" type="slidenum">
              <a:rPr kumimoji="0" lang="en-U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37580191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fld id="{6AF5F1CA-5B39-407A-A7E1-68FC79C01A47}" type="datetime1">
              <a:rPr kumimoji="0" lang="en-US" sz="14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l" defTabSz="457200" rtl="0" eaLnBrk="1" fontAlgn="base" latinLnBrk="0" hangingPunct="1">
                <a:lnSpc>
                  <a:spcPct val="100000"/>
                </a:lnSpc>
                <a:spcBef>
                  <a:spcPct val="0"/>
                </a:spcBef>
                <a:spcAft>
                  <a:spcPct val="0"/>
                </a:spcAft>
                <a:buClrTx/>
                <a:buSzTx/>
                <a:buFontTx/>
                <a:buNone/>
                <a:tabLst/>
                <a:defRPr/>
              </a:pPr>
              <a:t>8/15/2018</a:t>
            </a:fld>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37F7F337-7224-4461-A0ED-9CD690E21B01}" type="slidenum">
              <a:rPr kumimoji="0" lang="en-U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98072957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fld id="{E5F58896-ACF4-415D-AD8A-633BD0EDFD6B}" type="datetime1">
              <a:rPr kumimoji="0" lang="en-US" sz="14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l" defTabSz="457200" rtl="0" eaLnBrk="1" fontAlgn="base" latinLnBrk="0" hangingPunct="1">
                <a:lnSpc>
                  <a:spcPct val="100000"/>
                </a:lnSpc>
                <a:spcBef>
                  <a:spcPct val="0"/>
                </a:spcBef>
                <a:spcAft>
                  <a:spcPct val="0"/>
                </a:spcAft>
                <a:buClrTx/>
                <a:buSzTx/>
                <a:buFontTx/>
                <a:buNone/>
                <a:tabLst/>
                <a:defRPr/>
              </a:pPr>
              <a:t>8/15/2018</a:t>
            </a:fld>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8DE180B8-A467-46C4-B144-FC186AF5AE91}" type="slidenum">
              <a:rPr kumimoji="0" lang="en-U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81630243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fld id="{0AF7BE8D-2FBB-4B61-94B2-B22D44387161}" type="datetime1">
              <a:rPr kumimoji="0" lang="en-US" sz="14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l" defTabSz="457200" rtl="0" eaLnBrk="1" fontAlgn="base" latinLnBrk="0" hangingPunct="1">
                <a:lnSpc>
                  <a:spcPct val="100000"/>
                </a:lnSpc>
                <a:spcBef>
                  <a:spcPct val="0"/>
                </a:spcBef>
                <a:spcAft>
                  <a:spcPct val="0"/>
                </a:spcAft>
                <a:buClrTx/>
                <a:buSzTx/>
                <a:buFontTx/>
                <a:buNone/>
                <a:tabLst/>
                <a:defRPr/>
              </a:pPr>
              <a:t>8/15/2018</a:t>
            </a:fld>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D4FA8877-EBD8-4A33-8F91-FC45D4D4F787}" type="slidenum">
              <a:rPr kumimoji="0" lang="en-U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19774154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fld id="{2D19F26F-B517-4FDB-B35A-B68EF8816D37}" type="datetime1">
              <a:rPr kumimoji="0" lang="en-US" sz="14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l" defTabSz="457200" rtl="0" eaLnBrk="1" fontAlgn="base" latinLnBrk="0" hangingPunct="1">
                <a:lnSpc>
                  <a:spcPct val="100000"/>
                </a:lnSpc>
                <a:spcBef>
                  <a:spcPct val="0"/>
                </a:spcBef>
                <a:spcAft>
                  <a:spcPct val="0"/>
                </a:spcAft>
                <a:buClrTx/>
                <a:buSzTx/>
                <a:buFontTx/>
                <a:buNone/>
                <a:tabLst/>
                <a:defRPr/>
              </a:pPr>
              <a:t>8/15/2018</a:t>
            </a:fld>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338B7BC5-D89C-461D-AF9E-4CA9073E348F}" type="slidenum">
              <a:rPr kumimoji="0" lang="en-U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17221843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fld id="{E4E741E3-1D44-4DBB-9639-4D144173484F}" type="datetime1">
              <a:rPr kumimoji="0" lang="en-US" sz="14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l" defTabSz="457200" rtl="0" eaLnBrk="1" fontAlgn="base" latinLnBrk="0" hangingPunct="1">
                <a:lnSpc>
                  <a:spcPct val="100000"/>
                </a:lnSpc>
                <a:spcBef>
                  <a:spcPct val="0"/>
                </a:spcBef>
                <a:spcAft>
                  <a:spcPct val="0"/>
                </a:spcAft>
                <a:buClrTx/>
                <a:buSzTx/>
                <a:buFontTx/>
                <a:buNone/>
                <a:tabLst/>
                <a:defRPr/>
              </a:pPr>
              <a:t>8/15/2018</a:t>
            </a:fld>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504A60BB-5C0A-438A-AB71-B4C657FDCD61}" type="slidenum">
              <a:rPr kumimoji="0" lang="en-U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7195199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r>
              <a:rPr lang="en-US" smtClean="0"/>
              <a:t>SAWS Quarter 4 Report  2017/18 </a:t>
            </a: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DD589724-D41C-427E-BA5F-C7D38432DDEF}" type="slidenum">
              <a:rPr lang="en-US"/>
              <a:pPr>
                <a:defRPr/>
              </a:pPr>
              <a:t>‹#›</a:t>
            </a:fld>
            <a:endParaRPr lang="en-US" dirty="0"/>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fld id="{92AF7748-DFEE-4658-BABF-2EE244308B6C}" type="datetime1">
              <a:rPr kumimoji="0" lang="en-US" sz="14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l" defTabSz="457200" rtl="0" eaLnBrk="1" fontAlgn="base" latinLnBrk="0" hangingPunct="1">
                <a:lnSpc>
                  <a:spcPct val="100000"/>
                </a:lnSpc>
                <a:spcBef>
                  <a:spcPct val="0"/>
                </a:spcBef>
                <a:spcAft>
                  <a:spcPct val="0"/>
                </a:spcAft>
                <a:buClrTx/>
                <a:buSzTx/>
                <a:buFontTx/>
                <a:buNone/>
                <a:tabLst/>
                <a:defRPr/>
              </a:pPr>
              <a:t>8/15/2018</a:t>
            </a:fld>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648217A2-3790-436D-8F43-4D5B73E8676F}" type="slidenum">
              <a:rPr kumimoji="0" lang="en-U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63380145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fld id="{0BB8BBBB-D6F6-4D46-95C6-76482EFF8D12}" type="datetime1">
              <a:rPr kumimoji="0" lang="en-US" sz="14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l" defTabSz="457200" rtl="0" eaLnBrk="1" fontAlgn="base" latinLnBrk="0" hangingPunct="1">
                <a:lnSpc>
                  <a:spcPct val="100000"/>
                </a:lnSpc>
                <a:spcBef>
                  <a:spcPct val="0"/>
                </a:spcBef>
                <a:spcAft>
                  <a:spcPct val="0"/>
                </a:spcAft>
                <a:buClrTx/>
                <a:buSzTx/>
                <a:buFontTx/>
                <a:buNone/>
                <a:tabLst/>
                <a:defRPr/>
              </a:pPr>
              <a:t>8/15/2018</a:t>
            </a:fld>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8" name="Rectangle 5"/>
          <p:cNvSpPr>
            <a:spLocks noGrp="1" noChangeArrowheads="1"/>
          </p:cNvSpPr>
          <p:nvPr>
            <p:ph type="ftr" sz="quarter" idx="11"/>
          </p:nvPr>
        </p:nvSpPr>
        <p:spPr>
          <a:ln/>
        </p:spPr>
        <p:txBody>
          <a:bodyPr/>
          <a:lstStyle>
            <a:lvl1pPr>
              <a:defRPr/>
            </a:lvl1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9" name="Rectangle 6"/>
          <p:cNvSpPr>
            <a:spLocks noGrp="1" noChangeArrowheads="1"/>
          </p:cNvSpPr>
          <p:nvPr>
            <p:ph type="sldNum" sz="quarter" idx="12"/>
          </p:nvPr>
        </p:nvSpPr>
        <p:spPr>
          <a:ln/>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58F6F832-A70B-4723-A7A1-F3669CE86B1C}" type="slidenum">
              <a:rPr kumimoji="0" lang="en-U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68545177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fld id="{D89BE477-88EA-4D29-9A4E-5221F351B5B1}" type="datetime1">
              <a:rPr kumimoji="0" lang="en-US" sz="14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l" defTabSz="457200" rtl="0" eaLnBrk="1" fontAlgn="base" latinLnBrk="0" hangingPunct="1">
                <a:lnSpc>
                  <a:spcPct val="100000"/>
                </a:lnSpc>
                <a:spcBef>
                  <a:spcPct val="0"/>
                </a:spcBef>
                <a:spcAft>
                  <a:spcPct val="0"/>
                </a:spcAft>
                <a:buClrTx/>
                <a:buSzTx/>
                <a:buFontTx/>
                <a:buNone/>
                <a:tabLst/>
                <a:defRPr/>
              </a:pPr>
              <a:t>8/15/2018</a:t>
            </a:fld>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AA074F83-90C9-42FF-9E13-D70E52DF93D5}" type="slidenum">
              <a:rPr kumimoji="0" lang="en-U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27286614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a:ln/>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C4290978-3EF1-4D1B-A352-881DF48F9155}" type="slidenum">
              <a:rPr kumimoji="0" lang="en-U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54807092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fld id="{1880FD0F-42E6-43F0-B47D-3182B6E19E53}" type="datetime1">
              <a:rPr kumimoji="0" lang="en-US" sz="14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l" defTabSz="457200" rtl="0" eaLnBrk="1" fontAlgn="base" latinLnBrk="0" hangingPunct="1">
                <a:lnSpc>
                  <a:spcPct val="100000"/>
                </a:lnSpc>
                <a:spcBef>
                  <a:spcPct val="0"/>
                </a:spcBef>
                <a:spcAft>
                  <a:spcPct val="0"/>
                </a:spcAft>
                <a:buClrTx/>
                <a:buSzTx/>
                <a:buFontTx/>
                <a:buNone/>
                <a:tabLst/>
                <a:defRPr/>
              </a:pPr>
              <a:t>8/15/2018</a:t>
            </a:fld>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AC4AF65B-D2F0-48A9-822A-C3C0BF69DF9F}" type="slidenum">
              <a:rPr kumimoji="0" lang="en-U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98730001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fld id="{7A3E1273-3D53-4164-AD93-2309F6552B9F}" type="datetime1">
              <a:rPr kumimoji="0" lang="en-US" sz="14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l" defTabSz="457200" rtl="0" eaLnBrk="1" fontAlgn="base" latinLnBrk="0" hangingPunct="1">
                <a:lnSpc>
                  <a:spcPct val="100000"/>
                </a:lnSpc>
                <a:spcBef>
                  <a:spcPct val="0"/>
                </a:spcBef>
                <a:spcAft>
                  <a:spcPct val="0"/>
                </a:spcAft>
                <a:buClrTx/>
                <a:buSzTx/>
                <a:buFontTx/>
                <a:buNone/>
                <a:tabLst/>
                <a:defRPr/>
              </a:pPr>
              <a:t>8/15/2018</a:t>
            </a:fld>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BAB0A82C-5C29-49A3-8D0D-A6ACCB01033B}" type="slidenum">
              <a:rPr kumimoji="0" lang="en-U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15688999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fld id="{6AF5F1CA-5B39-407A-A7E1-68FC79C01A47}" type="datetime1">
              <a:rPr kumimoji="0" lang="en-US" sz="14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l" defTabSz="457200" rtl="0" eaLnBrk="1" fontAlgn="base" latinLnBrk="0" hangingPunct="1">
                <a:lnSpc>
                  <a:spcPct val="100000"/>
                </a:lnSpc>
                <a:spcBef>
                  <a:spcPct val="0"/>
                </a:spcBef>
                <a:spcAft>
                  <a:spcPct val="0"/>
                </a:spcAft>
                <a:buClrTx/>
                <a:buSzTx/>
                <a:buFontTx/>
                <a:buNone/>
                <a:tabLst/>
                <a:defRPr/>
              </a:pPr>
              <a:t>8/15/2018</a:t>
            </a:fld>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37F7F337-7224-4461-A0ED-9CD690E21B01}" type="slidenum">
              <a:rPr kumimoji="0" lang="en-U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88089092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fld id="{E5F58896-ACF4-415D-AD8A-633BD0EDFD6B}" type="datetime1">
              <a:rPr kumimoji="0" lang="en-US" sz="14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l" defTabSz="457200" rtl="0" eaLnBrk="1" fontAlgn="base" latinLnBrk="0" hangingPunct="1">
                <a:lnSpc>
                  <a:spcPct val="100000"/>
                </a:lnSpc>
                <a:spcBef>
                  <a:spcPct val="0"/>
                </a:spcBef>
                <a:spcAft>
                  <a:spcPct val="0"/>
                </a:spcAft>
                <a:buClrTx/>
                <a:buSzTx/>
                <a:buFontTx/>
                <a:buNone/>
                <a:tabLst/>
                <a:defRPr/>
              </a:pPr>
              <a:t>8/15/2018</a:t>
            </a:fld>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8DE180B8-A467-46C4-B144-FC186AF5AE91}" type="slidenum">
              <a:rPr kumimoji="0" lang="en-U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64141226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fld id="{0AF7BE8D-2FBB-4B61-94B2-B22D44387161}" type="datetime1">
              <a:rPr kumimoji="0" lang="en-US" sz="14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l" defTabSz="457200" rtl="0" eaLnBrk="1" fontAlgn="base" latinLnBrk="0" hangingPunct="1">
                <a:lnSpc>
                  <a:spcPct val="100000"/>
                </a:lnSpc>
                <a:spcBef>
                  <a:spcPct val="0"/>
                </a:spcBef>
                <a:spcAft>
                  <a:spcPct val="0"/>
                </a:spcAft>
                <a:buClrTx/>
                <a:buSzTx/>
                <a:buFontTx/>
                <a:buNone/>
                <a:tabLst/>
                <a:defRPr/>
              </a:pPr>
              <a:t>8/15/2018</a:t>
            </a:fld>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D4FA8877-EBD8-4A33-8F91-FC45D4D4F787}" type="slidenum">
              <a:rPr kumimoji="0" lang="en-U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99918093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fld id="{2D19F26F-B517-4FDB-B35A-B68EF8816D37}" type="datetime1">
              <a:rPr kumimoji="0" lang="en-US" sz="14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l" defTabSz="457200" rtl="0" eaLnBrk="1" fontAlgn="base" latinLnBrk="0" hangingPunct="1">
                <a:lnSpc>
                  <a:spcPct val="100000"/>
                </a:lnSpc>
                <a:spcBef>
                  <a:spcPct val="0"/>
                </a:spcBef>
                <a:spcAft>
                  <a:spcPct val="0"/>
                </a:spcAft>
                <a:buClrTx/>
                <a:buSzTx/>
                <a:buFontTx/>
                <a:buNone/>
                <a:tabLst/>
                <a:defRPr/>
              </a:pPr>
              <a:t>8/15/2018</a:t>
            </a:fld>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338B7BC5-D89C-461D-AF9E-4CA9073E348F}" type="slidenum">
              <a:rPr kumimoji="0" lang="en-U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1480491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SAWS Quarter 4 Report  2017/18 </a:t>
            </a: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22C15761-2649-43CF-B94D-CD691A8CA10F}" type="slidenum">
              <a:rPr lang="en-US"/>
              <a:pPr>
                <a:defRPr/>
              </a:pPr>
              <a:t>‹#›</a:t>
            </a:fld>
            <a:endParaRPr lang="en-US" dirty="0"/>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fld id="{E4E741E3-1D44-4DBB-9639-4D144173484F}" type="datetime1">
              <a:rPr kumimoji="0" lang="en-US" sz="14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l" defTabSz="457200" rtl="0" eaLnBrk="1" fontAlgn="base" latinLnBrk="0" hangingPunct="1">
                <a:lnSpc>
                  <a:spcPct val="100000"/>
                </a:lnSpc>
                <a:spcBef>
                  <a:spcPct val="0"/>
                </a:spcBef>
                <a:spcAft>
                  <a:spcPct val="0"/>
                </a:spcAft>
                <a:buClrTx/>
                <a:buSzTx/>
                <a:buFontTx/>
                <a:buNone/>
                <a:tabLst/>
                <a:defRPr/>
              </a:pPr>
              <a:t>8/15/2018</a:t>
            </a:fld>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504A60BB-5C0A-438A-AB71-B4C657FDCD61}" type="slidenum">
              <a:rPr kumimoji="0" lang="en-U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5252484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fld id="{92AF7748-DFEE-4658-BABF-2EE244308B6C}" type="datetime1">
              <a:rPr kumimoji="0" lang="en-US" sz="14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l" defTabSz="457200" rtl="0" eaLnBrk="1" fontAlgn="base" latinLnBrk="0" hangingPunct="1">
                <a:lnSpc>
                  <a:spcPct val="100000"/>
                </a:lnSpc>
                <a:spcBef>
                  <a:spcPct val="0"/>
                </a:spcBef>
                <a:spcAft>
                  <a:spcPct val="0"/>
                </a:spcAft>
                <a:buClrTx/>
                <a:buSzTx/>
                <a:buFontTx/>
                <a:buNone/>
                <a:tabLst/>
                <a:defRPr/>
              </a:pPr>
              <a:t>8/15/2018</a:t>
            </a:fld>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648217A2-3790-436D-8F43-4D5B73E8676F}" type="slidenum">
              <a:rPr kumimoji="0" lang="en-U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83922467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fld id="{0BB8BBBB-D6F6-4D46-95C6-76482EFF8D12}" type="datetime1">
              <a:rPr kumimoji="0" lang="en-US" sz="14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l" defTabSz="457200" rtl="0" eaLnBrk="1" fontAlgn="base" latinLnBrk="0" hangingPunct="1">
                <a:lnSpc>
                  <a:spcPct val="100000"/>
                </a:lnSpc>
                <a:spcBef>
                  <a:spcPct val="0"/>
                </a:spcBef>
                <a:spcAft>
                  <a:spcPct val="0"/>
                </a:spcAft>
                <a:buClrTx/>
                <a:buSzTx/>
                <a:buFontTx/>
                <a:buNone/>
                <a:tabLst/>
                <a:defRPr/>
              </a:pPr>
              <a:t>8/15/2018</a:t>
            </a:fld>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8" name="Rectangle 5"/>
          <p:cNvSpPr>
            <a:spLocks noGrp="1" noChangeArrowheads="1"/>
          </p:cNvSpPr>
          <p:nvPr>
            <p:ph type="ftr" sz="quarter" idx="11"/>
          </p:nvPr>
        </p:nvSpPr>
        <p:spPr>
          <a:ln/>
        </p:spPr>
        <p:txBody>
          <a:bodyPr/>
          <a:lstStyle>
            <a:lvl1pPr>
              <a:defRPr/>
            </a:lvl1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9" name="Rectangle 6"/>
          <p:cNvSpPr>
            <a:spLocks noGrp="1" noChangeArrowheads="1"/>
          </p:cNvSpPr>
          <p:nvPr>
            <p:ph type="sldNum" sz="quarter" idx="12"/>
          </p:nvPr>
        </p:nvSpPr>
        <p:spPr>
          <a:ln/>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58F6F832-A70B-4723-A7A1-F3669CE86B1C}" type="slidenum">
              <a:rPr kumimoji="0" lang="en-U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92336314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fld id="{D89BE477-88EA-4D29-9A4E-5221F351B5B1}" type="datetime1">
              <a:rPr kumimoji="0" lang="en-US" sz="14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l" defTabSz="457200" rtl="0" eaLnBrk="1" fontAlgn="base" latinLnBrk="0" hangingPunct="1">
                <a:lnSpc>
                  <a:spcPct val="100000"/>
                </a:lnSpc>
                <a:spcBef>
                  <a:spcPct val="0"/>
                </a:spcBef>
                <a:spcAft>
                  <a:spcPct val="0"/>
                </a:spcAft>
                <a:buClrTx/>
                <a:buSzTx/>
                <a:buFontTx/>
                <a:buNone/>
                <a:tabLst/>
                <a:defRPr/>
              </a:pPr>
              <a:t>8/15/2018</a:t>
            </a:fld>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AA074F83-90C9-42FF-9E13-D70E52DF93D5}" type="slidenum">
              <a:rPr kumimoji="0" lang="en-U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96756599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a:ln/>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C4290978-3EF1-4D1B-A352-881DF48F9155}" type="slidenum">
              <a:rPr kumimoji="0" lang="en-U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4990117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fld id="{1880FD0F-42E6-43F0-B47D-3182B6E19E53}" type="datetime1">
              <a:rPr kumimoji="0" lang="en-US" sz="14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l" defTabSz="457200" rtl="0" eaLnBrk="1" fontAlgn="base" latinLnBrk="0" hangingPunct="1">
                <a:lnSpc>
                  <a:spcPct val="100000"/>
                </a:lnSpc>
                <a:spcBef>
                  <a:spcPct val="0"/>
                </a:spcBef>
                <a:spcAft>
                  <a:spcPct val="0"/>
                </a:spcAft>
                <a:buClrTx/>
                <a:buSzTx/>
                <a:buFontTx/>
                <a:buNone/>
                <a:tabLst/>
                <a:defRPr/>
              </a:pPr>
              <a:t>8/15/2018</a:t>
            </a:fld>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AC4AF65B-D2F0-48A9-822A-C3C0BF69DF9F}" type="slidenum">
              <a:rPr kumimoji="0" lang="en-U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25397768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fld id="{7A3E1273-3D53-4164-AD93-2309F6552B9F}" type="datetime1">
              <a:rPr kumimoji="0" lang="en-US" sz="14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l" defTabSz="457200" rtl="0" eaLnBrk="1" fontAlgn="base" latinLnBrk="0" hangingPunct="1">
                <a:lnSpc>
                  <a:spcPct val="100000"/>
                </a:lnSpc>
                <a:spcBef>
                  <a:spcPct val="0"/>
                </a:spcBef>
                <a:spcAft>
                  <a:spcPct val="0"/>
                </a:spcAft>
                <a:buClrTx/>
                <a:buSzTx/>
                <a:buFontTx/>
                <a:buNone/>
                <a:tabLst/>
                <a:defRPr/>
              </a:pPr>
              <a:t>8/15/2018</a:t>
            </a:fld>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BAB0A82C-5C29-49A3-8D0D-A6ACCB01033B}" type="slidenum">
              <a:rPr kumimoji="0" lang="en-U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64690374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fld id="{6AF5F1CA-5B39-407A-A7E1-68FC79C01A47}" type="datetime1">
              <a:rPr kumimoji="0" lang="en-US" sz="14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l" defTabSz="457200" rtl="0" eaLnBrk="1" fontAlgn="base" latinLnBrk="0" hangingPunct="1">
                <a:lnSpc>
                  <a:spcPct val="100000"/>
                </a:lnSpc>
                <a:spcBef>
                  <a:spcPct val="0"/>
                </a:spcBef>
                <a:spcAft>
                  <a:spcPct val="0"/>
                </a:spcAft>
                <a:buClrTx/>
                <a:buSzTx/>
                <a:buFontTx/>
                <a:buNone/>
                <a:tabLst/>
                <a:defRPr/>
              </a:pPr>
              <a:t>8/15/2018</a:t>
            </a:fld>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37F7F337-7224-4461-A0ED-9CD690E21B01}" type="slidenum">
              <a:rPr kumimoji="0" lang="en-U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00600859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fld id="{E5F58896-ACF4-415D-AD8A-633BD0EDFD6B}" type="datetime1">
              <a:rPr kumimoji="0" lang="en-US" sz="14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l" defTabSz="457200" rtl="0" eaLnBrk="1" fontAlgn="base" latinLnBrk="0" hangingPunct="1">
                <a:lnSpc>
                  <a:spcPct val="100000"/>
                </a:lnSpc>
                <a:spcBef>
                  <a:spcPct val="0"/>
                </a:spcBef>
                <a:spcAft>
                  <a:spcPct val="0"/>
                </a:spcAft>
                <a:buClrTx/>
                <a:buSzTx/>
                <a:buFontTx/>
                <a:buNone/>
                <a:tabLst/>
                <a:defRPr/>
              </a:pPr>
              <a:t>8/15/2018</a:t>
            </a:fld>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8DE180B8-A467-46C4-B144-FC186AF5AE91}" type="slidenum">
              <a:rPr kumimoji="0" lang="en-U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67057932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fld id="{0AF7BE8D-2FBB-4B61-94B2-B22D44387161}" type="datetime1">
              <a:rPr kumimoji="0" lang="en-US" sz="14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l" defTabSz="457200" rtl="0" eaLnBrk="1" fontAlgn="base" latinLnBrk="0" hangingPunct="1">
                <a:lnSpc>
                  <a:spcPct val="100000"/>
                </a:lnSpc>
                <a:spcBef>
                  <a:spcPct val="0"/>
                </a:spcBef>
                <a:spcAft>
                  <a:spcPct val="0"/>
                </a:spcAft>
                <a:buClrTx/>
                <a:buSzTx/>
                <a:buFontTx/>
                <a:buNone/>
                <a:tabLst/>
                <a:defRPr/>
              </a:pPr>
              <a:t>8/15/2018</a:t>
            </a:fld>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D4FA8877-EBD8-4A33-8F91-FC45D4D4F787}" type="slidenum">
              <a:rPr kumimoji="0" lang="en-U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1900406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SAWS Quarter 4 Report  2017/18 </a:t>
            </a: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1A305C94-4122-4803-8F18-1A4F463B1790}" type="slidenum">
              <a:rPr lang="en-US"/>
              <a:pPr>
                <a:defRPr/>
              </a:pPr>
              <a:t>‹#›</a:t>
            </a:fld>
            <a:endParaRPr lang="en-US" dirty="0"/>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fld id="{2D19F26F-B517-4FDB-B35A-B68EF8816D37}" type="datetime1">
              <a:rPr kumimoji="0" lang="en-US" sz="14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l" defTabSz="457200" rtl="0" eaLnBrk="1" fontAlgn="base" latinLnBrk="0" hangingPunct="1">
                <a:lnSpc>
                  <a:spcPct val="100000"/>
                </a:lnSpc>
                <a:spcBef>
                  <a:spcPct val="0"/>
                </a:spcBef>
                <a:spcAft>
                  <a:spcPct val="0"/>
                </a:spcAft>
                <a:buClrTx/>
                <a:buSzTx/>
                <a:buFontTx/>
                <a:buNone/>
                <a:tabLst/>
                <a:defRPr/>
              </a:pPr>
              <a:t>8/15/2018</a:t>
            </a:fld>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338B7BC5-D89C-461D-AF9E-4CA9073E348F}" type="slidenum">
              <a:rPr kumimoji="0" lang="en-U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05444933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fld id="{E4E741E3-1D44-4DBB-9639-4D144173484F}" type="datetime1">
              <a:rPr kumimoji="0" lang="en-US" sz="14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l" defTabSz="457200" rtl="0" eaLnBrk="1" fontAlgn="base" latinLnBrk="0" hangingPunct="1">
                <a:lnSpc>
                  <a:spcPct val="100000"/>
                </a:lnSpc>
                <a:spcBef>
                  <a:spcPct val="0"/>
                </a:spcBef>
                <a:spcAft>
                  <a:spcPct val="0"/>
                </a:spcAft>
                <a:buClrTx/>
                <a:buSzTx/>
                <a:buFontTx/>
                <a:buNone/>
                <a:tabLst/>
                <a:defRPr/>
              </a:pPr>
              <a:t>8/15/2018</a:t>
            </a:fld>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504A60BB-5C0A-438A-AB71-B4C657FDCD61}" type="slidenum">
              <a:rPr kumimoji="0" lang="en-U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61059124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fld id="{92AF7748-DFEE-4658-BABF-2EE244308B6C}" type="datetime1">
              <a:rPr kumimoji="0" lang="en-US" sz="14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l" defTabSz="457200" rtl="0" eaLnBrk="1" fontAlgn="base" latinLnBrk="0" hangingPunct="1">
                <a:lnSpc>
                  <a:spcPct val="100000"/>
                </a:lnSpc>
                <a:spcBef>
                  <a:spcPct val="0"/>
                </a:spcBef>
                <a:spcAft>
                  <a:spcPct val="0"/>
                </a:spcAft>
                <a:buClrTx/>
                <a:buSzTx/>
                <a:buFontTx/>
                <a:buNone/>
                <a:tabLst/>
                <a:defRPr/>
              </a:pPr>
              <a:t>8/15/2018</a:t>
            </a:fld>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648217A2-3790-436D-8F43-4D5B73E8676F}" type="slidenum">
              <a:rPr kumimoji="0" lang="en-U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53221298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fld id="{0BB8BBBB-D6F6-4D46-95C6-76482EFF8D12}" type="datetime1">
              <a:rPr kumimoji="0" lang="en-US" sz="14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l" defTabSz="457200" rtl="0" eaLnBrk="1" fontAlgn="base" latinLnBrk="0" hangingPunct="1">
                <a:lnSpc>
                  <a:spcPct val="100000"/>
                </a:lnSpc>
                <a:spcBef>
                  <a:spcPct val="0"/>
                </a:spcBef>
                <a:spcAft>
                  <a:spcPct val="0"/>
                </a:spcAft>
                <a:buClrTx/>
                <a:buSzTx/>
                <a:buFontTx/>
                <a:buNone/>
                <a:tabLst/>
                <a:defRPr/>
              </a:pPr>
              <a:t>8/15/2018</a:t>
            </a:fld>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8" name="Rectangle 5"/>
          <p:cNvSpPr>
            <a:spLocks noGrp="1" noChangeArrowheads="1"/>
          </p:cNvSpPr>
          <p:nvPr>
            <p:ph type="ftr" sz="quarter" idx="11"/>
          </p:nvPr>
        </p:nvSpPr>
        <p:spPr>
          <a:ln/>
        </p:spPr>
        <p:txBody>
          <a:bodyPr/>
          <a:lstStyle>
            <a:lvl1pPr>
              <a:defRPr/>
            </a:lvl1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9" name="Rectangle 6"/>
          <p:cNvSpPr>
            <a:spLocks noGrp="1" noChangeArrowheads="1"/>
          </p:cNvSpPr>
          <p:nvPr>
            <p:ph type="sldNum" sz="quarter" idx="12"/>
          </p:nvPr>
        </p:nvSpPr>
        <p:spPr>
          <a:ln/>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58F6F832-A70B-4723-A7A1-F3669CE86B1C}" type="slidenum">
              <a:rPr kumimoji="0" lang="en-U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59574257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fld id="{D89BE477-88EA-4D29-9A4E-5221F351B5B1}" type="datetime1">
              <a:rPr kumimoji="0" lang="en-US" sz="14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l" defTabSz="457200" rtl="0" eaLnBrk="1" fontAlgn="base" latinLnBrk="0" hangingPunct="1">
                <a:lnSpc>
                  <a:spcPct val="100000"/>
                </a:lnSpc>
                <a:spcBef>
                  <a:spcPct val="0"/>
                </a:spcBef>
                <a:spcAft>
                  <a:spcPct val="0"/>
                </a:spcAft>
                <a:buClrTx/>
                <a:buSzTx/>
                <a:buFontTx/>
                <a:buNone/>
                <a:tabLst/>
                <a:defRPr/>
              </a:pPr>
              <a:t>8/15/2018</a:t>
            </a:fld>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AA074F83-90C9-42FF-9E13-D70E52DF93D5}" type="slidenum">
              <a:rPr kumimoji="0" lang="en-U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7308656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a:ln/>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C4290978-3EF1-4D1B-A352-881DF48F9155}" type="slidenum">
              <a:rPr kumimoji="0" lang="en-U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93369304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fld id="{1880FD0F-42E6-43F0-B47D-3182B6E19E53}" type="datetime1">
              <a:rPr kumimoji="0" lang="en-US" sz="14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l" defTabSz="457200" rtl="0" eaLnBrk="1" fontAlgn="base" latinLnBrk="0" hangingPunct="1">
                <a:lnSpc>
                  <a:spcPct val="100000"/>
                </a:lnSpc>
                <a:spcBef>
                  <a:spcPct val="0"/>
                </a:spcBef>
                <a:spcAft>
                  <a:spcPct val="0"/>
                </a:spcAft>
                <a:buClrTx/>
                <a:buSzTx/>
                <a:buFontTx/>
                <a:buNone/>
                <a:tabLst/>
                <a:defRPr/>
              </a:pPr>
              <a:t>8/15/2018</a:t>
            </a:fld>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AC4AF65B-D2F0-48A9-822A-C3C0BF69DF9F}" type="slidenum">
              <a:rPr kumimoji="0" lang="en-U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42769608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fld id="{7A3E1273-3D53-4164-AD93-2309F6552B9F}" type="datetime1">
              <a:rPr kumimoji="0" lang="en-US" sz="14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l" defTabSz="457200" rtl="0" eaLnBrk="1" fontAlgn="base" latinLnBrk="0" hangingPunct="1">
                <a:lnSpc>
                  <a:spcPct val="100000"/>
                </a:lnSpc>
                <a:spcBef>
                  <a:spcPct val="0"/>
                </a:spcBef>
                <a:spcAft>
                  <a:spcPct val="0"/>
                </a:spcAft>
                <a:buClrTx/>
                <a:buSzTx/>
                <a:buFontTx/>
                <a:buNone/>
                <a:tabLst/>
                <a:defRPr/>
              </a:pPr>
              <a:t>8/15/2018</a:t>
            </a:fld>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BAB0A82C-5C29-49A3-8D0D-A6ACCB01033B}" type="slidenum">
              <a:rPr kumimoji="0" lang="en-U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81215951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fld id="{6AF5F1CA-5B39-407A-A7E1-68FC79C01A47}" type="datetime1">
              <a:rPr kumimoji="0" lang="en-US" sz="14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l" defTabSz="457200" rtl="0" eaLnBrk="1" fontAlgn="base" latinLnBrk="0" hangingPunct="1">
                <a:lnSpc>
                  <a:spcPct val="100000"/>
                </a:lnSpc>
                <a:spcBef>
                  <a:spcPct val="0"/>
                </a:spcBef>
                <a:spcAft>
                  <a:spcPct val="0"/>
                </a:spcAft>
                <a:buClrTx/>
                <a:buSzTx/>
                <a:buFontTx/>
                <a:buNone/>
                <a:tabLst/>
                <a:defRPr/>
              </a:pPr>
              <a:t>8/15/2018</a:t>
            </a:fld>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37F7F337-7224-4461-A0ED-9CD690E21B01}" type="slidenum">
              <a:rPr kumimoji="0" lang="en-U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94618367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fld id="{E5F58896-ACF4-415D-AD8A-633BD0EDFD6B}" type="datetime1">
              <a:rPr kumimoji="0" lang="en-US" sz="14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l" defTabSz="457200" rtl="0" eaLnBrk="1" fontAlgn="base" latinLnBrk="0" hangingPunct="1">
                <a:lnSpc>
                  <a:spcPct val="100000"/>
                </a:lnSpc>
                <a:spcBef>
                  <a:spcPct val="0"/>
                </a:spcBef>
                <a:spcAft>
                  <a:spcPct val="0"/>
                </a:spcAft>
                <a:buClrTx/>
                <a:buSzTx/>
                <a:buFontTx/>
                <a:buNone/>
                <a:tabLst/>
                <a:defRPr/>
              </a:pPr>
              <a:t>8/15/2018</a:t>
            </a:fld>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8DE180B8-A467-46C4-B144-FC186AF5AE91}" type="slidenum">
              <a:rPr kumimoji="0" lang="en-U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1528372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3.jpe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3.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3.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3.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3.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3.jpe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3.jpe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smtClean="0"/>
              <a:t>SAWS Quarter 4 Report  2017/18 </a:t>
            </a:r>
            <a:endParaRPr lang="en-U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615B3F90-1DEC-4991-ACA6-110DC9D0673E}" type="slidenum">
              <a:rPr lang="en-US"/>
              <a:pPr>
                <a:defRPr/>
              </a:pPr>
              <a:t>‹#›</a:t>
            </a:fld>
            <a:endParaRPr lang="en-US" dirty="0"/>
          </a:p>
        </p:txBody>
      </p:sp>
      <p:pic>
        <p:nvPicPr>
          <p:cNvPr id="1031" name="Picture 7"/>
          <p:cNvPicPr>
            <a:picLocks noChangeAspect="1" noChangeArrowheads="1"/>
          </p:cNvPicPr>
          <p:nvPr/>
        </p:nvPicPr>
        <p:blipFill>
          <a:blip r:embed="rId13"/>
          <a:srcRect/>
          <a:stretch>
            <a:fillRect/>
          </a:stretch>
        </p:blipFill>
        <p:spPr bwMode="auto">
          <a:xfrm>
            <a:off x="152400" y="6096000"/>
            <a:ext cx="1824038" cy="6096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19"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458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fld id="{7B8D21F7-AF4C-4945-9B23-F8D457FF9640}" type="datetime1">
              <a:rPr kumimoji="0" lang="en-US" sz="14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l" defTabSz="457200" rtl="0" eaLnBrk="1" fontAlgn="base" latinLnBrk="0" hangingPunct="1">
                <a:lnSpc>
                  <a:spcPct val="100000"/>
                </a:lnSpc>
                <a:spcBef>
                  <a:spcPct val="0"/>
                </a:spcBef>
                <a:spcAft>
                  <a:spcPct val="0"/>
                </a:spcAft>
                <a:buClrTx/>
                <a:buSzTx/>
                <a:buFontTx/>
                <a:buNone/>
                <a:tabLst/>
                <a:defRPr/>
              </a:pPr>
              <a:t>8/15/2018</a:t>
            </a:fld>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2458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a:lvl1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2458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07E80D3F-73B6-4DBE-8388-CF655AD1557D}" type="slidenum">
              <a:rPr kumimoji="0" lang="en-U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215002887"/>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smtClean="0">
                <a:solidFill>
                  <a:srgbClr val="000000"/>
                </a:solidFill>
              </a:rPr>
              <a:t>SAWS Quarter 4 Report  2017/18 </a:t>
            </a:r>
            <a:endParaRPr lang="en-US" dirty="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615B3F90-1DEC-4991-ACA6-110DC9D0673E}" type="slidenum">
              <a:rPr lang="en-US">
                <a:solidFill>
                  <a:srgbClr val="000000"/>
                </a:solidFill>
              </a:rPr>
              <a:pPr>
                <a:defRPr/>
              </a:pPr>
              <a:t>‹#›</a:t>
            </a:fld>
            <a:endParaRPr lang="en-US" dirty="0">
              <a:solidFill>
                <a:srgbClr val="000000"/>
              </a:solidFill>
            </a:endParaRPr>
          </a:p>
        </p:txBody>
      </p:sp>
      <p:pic>
        <p:nvPicPr>
          <p:cNvPr id="1031" name="Picture 7"/>
          <p:cNvPicPr>
            <a:picLocks noChangeAspect="1" noChangeArrowheads="1"/>
          </p:cNvPicPr>
          <p:nvPr/>
        </p:nvPicPr>
        <p:blipFill>
          <a:blip r:embed="rId13"/>
          <a:srcRect/>
          <a:stretch>
            <a:fillRect/>
          </a:stretch>
        </p:blipFill>
        <p:spPr bwMode="auto">
          <a:xfrm>
            <a:off x="152400" y="6096000"/>
            <a:ext cx="1824038" cy="609600"/>
          </a:xfrm>
          <a:prstGeom prst="rect">
            <a:avLst/>
          </a:prstGeom>
          <a:noFill/>
          <a:ln w="9525">
            <a:noFill/>
            <a:miter lim="800000"/>
            <a:headEnd/>
            <a:tailEnd/>
          </a:ln>
        </p:spPr>
      </p:pic>
    </p:spTree>
    <p:extLst>
      <p:ext uri="{BB962C8B-B14F-4D97-AF65-F5344CB8AC3E}">
        <p14:creationId xmlns:p14="http://schemas.microsoft.com/office/powerpoint/2010/main" val="4087966810"/>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458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a:lvl1pPr>
          </a:lstStyle>
          <a:p>
            <a:pPr defTabSz="457200">
              <a:defRPr/>
            </a:pPr>
            <a:endParaRPr lang="en-US" sz="1400" dirty="0">
              <a:solidFill>
                <a:srgbClr val="000000"/>
              </a:solidFill>
            </a:endParaRPr>
          </a:p>
        </p:txBody>
      </p:sp>
      <p:sp>
        <p:nvSpPr>
          <p:cNvPr id="2458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a:lvl1pPr>
          </a:lstStyle>
          <a:p>
            <a:pPr defTabSz="457200">
              <a:defRPr/>
            </a:pPr>
            <a:r>
              <a:rPr lang="en-US" sz="1400" smtClean="0">
                <a:solidFill>
                  <a:srgbClr val="000000"/>
                </a:solidFill>
              </a:rPr>
              <a:t>SAWS Quarter 4 Report  2017/18 </a:t>
            </a:r>
            <a:endParaRPr lang="en-US" sz="1400" dirty="0">
              <a:solidFill>
                <a:srgbClr val="000000"/>
              </a:solidFill>
            </a:endParaRPr>
          </a:p>
        </p:txBody>
      </p:sp>
      <p:sp>
        <p:nvSpPr>
          <p:cNvPr id="2458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a:lvl1pPr>
          </a:lstStyle>
          <a:p>
            <a:pPr defTabSz="457200">
              <a:defRPr/>
            </a:pPr>
            <a:fld id="{07E80D3F-73B6-4DBE-8388-CF655AD1557D}" type="slidenum">
              <a:rPr lang="en-US" sz="1400">
                <a:solidFill>
                  <a:srgbClr val="000000"/>
                </a:solidFill>
              </a:rPr>
              <a:pPr defTabSz="457200">
                <a:defRPr/>
              </a:pPr>
              <a:t>‹#›</a:t>
            </a:fld>
            <a:endParaRPr lang="en-US" sz="1400" dirty="0">
              <a:solidFill>
                <a:srgbClr val="000000"/>
              </a:solidFill>
            </a:endParaRPr>
          </a:p>
        </p:txBody>
      </p:sp>
    </p:spTree>
    <p:extLst>
      <p:ext uri="{BB962C8B-B14F-4D97-AF65-F5344CB8AC3E}">
        <p14:creationId xmlns:p14="http://schemas.microsoft.com/office/powerpoint/2010/main" val="774639634"/>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458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2458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a:lvl1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smtClean="0">
                <a:ln>
                  <a:noFill/>
                </a:ln>
                <a:solidFill>
                  <a:srgbClr val="000000"/>
                </a:solidFill>
                <a:effectLst/>
                <a:uLnTx/>
                <a:uFillTx/>
                <a:latin typeface="Arial" charset="0"/>
                <a:ea typeface="+mn-ea"/>
                <a:cs typeface="+mn-cs"/>
              </a:rPr>
              <a:t>SAWS Quarter 4 Report  2017/18 </a:t>
            </a:r>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2458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07E80D3F-73B6-4DBE-8388-CF655AD1557D}" type="slidenum">
              <a:rPr kumimoji="0" lang="en-U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05250066"/>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458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a:latin typeface="Arial" charset="0"/>
                <a:cs typeface="+mn-cs"/>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458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a:latin typeface="Arial" charset="0"/>
                <a:cs typeface="+mn-cs"/>
              </a:defRPr>
            </a:lvl1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smtClean="0">
                <a:ln>
                  <a:noFill/>
                </a:ln>
                <a:solidFill>
                  <a:srgbClr val="000000"/>
                </a:solidFill>
                <a:effectLst/>
                <a:uLnTx/>
                <a:uFillTx/>
                <a:latin typeface="Arial" charset="0"/>
                <a:ea typeface="+mn-ea"/>
                <a:cs typeface="+mn-cs"/>
              </a:rPr>
              <a:t>SAWS Quarter 4 Report  2017/18 </a:t>
            </a: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458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8B9B2BA0-1482-4F51-B75A-1C1977E17CD6}" type="slidenum">
              <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519862731"/>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198" algn="ctr" rtl="0" fontAlgn="base">
        <a:spcBef>
          <a:spcPct val="0"/>
        </a:spcBef>
        <a:spcAft>
          <a:spcPct val="0"/>
        </a:spcAft>
        <a:defRPr sz="4400">
          <a:solidFill>
            <a:schemeClr val="tx2"/>
          </a:solidFill>
          <a:latin typeface="Arial" charset="0"/>
        </a:defRPr>
      </a:lvl6pPr>
      <a:lvl7pPr marL="914395" algn="ctr" rtl="0" fontAlgn="base">
        <a:spcBef>
          <a:spcPct val="0"/>
        </a:spcBef>
        <a:spcAft>
          <a:spcPct val="0"/>
        </a:spcAft>
        <a:defRPr sz="4400">
          <a:solidFill>
            <a:schemeClr val="tx2"/>
          </a:solidFill>
          <a:latin typeface="Arial" charset="0"/>
        </a:defRPr>
      </a:lvl7pPr>
      <a:lvl8pPr marL="1371592" algn="ctr" rtl="0" fontAlgn="base">
        <a:spcBef>
          <a:spcPct val="0"/>
        </a:spcBef>
        <a:spcAft>
          <a:spcPct val="0"/>
        </a:spcAft>
        <a:defRPr sz="4400">
          <a:solidFill>
            <a:schemeClr val="tx2"/>
          </a:solidFill>
          <a:latin typeface="Arial" charset="0"/>
        </a:defRPr>
      </a:lvl8pPr>
      <a:lvl9pPr marL="1828789" algn="ctr" rtl="0" fontAlgn="base">
        <a:spcBef>
          <a:spcPct val="0"/>
        </a:spcBef>
        <a:spcAft>
          <a:spcPct val="0"/>
        </a:spcAft>
        <a:defRPr sz="4400">
          <a:solidFill>
            <a:schemeClr val="tx2"/>
          </a:solidFill>
          <a:latin typeface="Arial" charset="0"/>
        </a:defRPr>
      </a:lvl9pPr>
    </p:titleStyle>
    <p:bodyStyle>
      <a:lvl1pPr marL="341313" indent="-341313" algn="l" rtl="0" eaLnBrk="0" fontAlgn="base" hangingPunct="0">
        <a:spcBef>
          <a:spcPct val="20000"/>
        </a:spcBef>
        <a:spcAft>
          <a:spcPct val="0"/>
        </a:spcAft>
        <a:buChar char="•"/>
        <a:defRPr sz="3200">
          <a:solidFill>
            <a:schemeClr val="tx1"/>
          </a:solidFill>
          <a:latin typeface="+mn-lt"/>
          <a:ea typeface="+mn-ea"/>
          <a:cs typeface="+mn-cs"/>
        </a:defRPr>
      </a:lvl1pPr>
      <a:lvl2pPr marL="741363" indent="-284163" algn="l" rtl="0" eaLnBrk="0" fontAlgn="base" hangingPunct="0">
        <a:spcBef>
          <a:spcPct val="20000"/>
        </a:spcBef>
        <a:spcAft>
          <a:spcPct val="0"/>
        </a:spcAft>
        <a:buChar char="–"/>
        <a:defRPr sz="2800">
          <a:solidFill>
            <a:schemeClr val="tx1"/>
          </a:solidFill>
          <a:latin typeface="+mn-lt"/>
        </a:defRPr>
      </a:lvl2pPr>
      <a:lvl3pPr marL="1141413" indent="-227013" algn="l" rtl="0" eaLnBrk="0" fontAlgn="base" hangingPunct="0">
        <a:spcBef>
          <a:spcPct val="20000"/>
        </a:spcBef>
        <a:spcAft>
          <a:spcPct val="0"/>
        </a:spcAft>
        <a:buChar char="•"/>
        <a:defRPr sz="2400">
          <a:solidFill>
            <a:schemeClr val="tx1"/>
          </a:solidFill>
          <a:latin typeface="+mn-lt"/>
        </a:defRPr>
      </a:lvl3pPr>
      <a:lvl4pPr marL="1598613" indent="-227013" algn="l" rtl="0" eaLnBrk="0" fontAlgn="base" hangingPunct="0">
        <a:spcBef>
          <a:spcPct val="20000"/>
        </a:spcBef>
        <a:spcAft>
          <a:spcPct val="0"/>
        </a:spcAft>
        <a:buChar char="–"/>
        <a:defRPr sz="2000">
          <a:solidFill>
            <a:schemeClr val="tx1"/>
          </a:solidFill>
          <a:latin typeface="+mn-lt"/>
        </a:defRPr>
      </a:lvl4pPr>
      <a:lvl5pPr marL="2055813" indent="-227013" algn="l" rtl="0" eaLnBrk="0" fontAlgn="base" hangingPunct="0">
        <a:spcBef>
          <a:spcPct val="20000"/>
        </a:spcBef>
        <a:spcAft>
          <a:spcPct val="0"/>
        </a:spcAft>
        <a:buChar char="»"/>
        <a:defRPr sz="2000">
          <a:solidFill>
            <a:schemeClr val="tx1"/>
          </a:solidFill>
          <a:latin typeface="+mn-lt"/>
        </a:defRPr>
      </a:lvl5pPr>
      <a:lvl6pPr marL="2514585" indent="-228598" algn="l" rtl="0" fontAlgn="base">
        <a:spcBef>
          <a:spcPct val="20000"/>
        </a:spcBef>
        <a:spcAft>
          <a:spcPct val="0"/>
        </a:spcAft>
        <a:buChar char="»"/>
        <a:defRPr sz="2000">
          <a:solidFill>
            <a:schemeClr val="tx1"/>
          </a:solidFill>
          <a:latin typeface="+mn-lt"/>
        </a:defRPr>
      </a:lvl6pPr>
      <a:lvl7pPr marL="2971783" indent="-228598" algn="l" rtl="0" fontAlgn="base">
        <a:spcBef>
          <a:spcPct val="20000"/>
        </a:spcBef>
        <a:spcAft>
          <a:spcPct val="0"/>
        </a:spcAft>
        <a:buChar char="»"/>
        <a:defRPr sz="2000">
          <a:solidFill>
            <a:schemeClr val="tx1"/>
          </a:solidFill>
          <a:latin typeface="+mn-lt"/>
        </a:defRPr>
      </a:lvl7pPr>
      <a:lvl8pPr marL="3428980" indent="-228598" algn="l" rtl="0" fontAlgn="base">
        <a:spcBef>
          <a:spcPct val="20000"/>
        </a:spcBef>
        <a:spcAft>
          <a:spcPct val="0"/>
        </a:spcAft>
        <a:buChar char="»"/>
        <a:defRPr sz="2000">
          <a:solidFill>
            <a:schemeClr val="tx1"/>
          </a:solidFill>
          <a:latin typeface="+mn-lt"/>
        </a:defRPr>
      </a:lvl8pPr>
      <a:lvl9pPr marL="3886177" indent="-228598"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395" rtl="0" eaLnBrk="1" latinLnBrk="0" hangingPunct="1">
        <a:defRPr sz="1800" kern="1200">
          <a:solidFill>
            <a:schemeClr val="tx1"/>
          </a:solidFill>
          <a:latin typeface="+mn-lt"/>
          <a:ea typeface="+mn-ea"/>
          <a:cs typeface="+mn-cs"/>
        </a:defRPr>
      </a:lvl1pPr>
      <a:lvl2pPr marL="457198" algn="l" defTabSz="914395" rtl="0" eaLnBrk="1" latinLnBrk="0" hangingPunct="1">
        <a:defRPr sz="1800" kern="1200">
          <a:solidFill>
            <a:schemeClr val="tx1"/>
          </a:solidFill>
          <a:latin typeface="+mn-lt"/>
          <a:ea typeface="+mn-ea"/>
          <a:cs typeface="+mn-cs"/>
        </a:defRPr>
      </a:lvl2pPr>
      <a:lvl3pPr marL="914395" algn="l" defTabSz="914395" rtl="0" eaLnBrk="1" latinLnBrk="0" hangingPunct="1">
        <a:defRPr sz="1800" kern="1200">
          <a:solidFill>
            <a:schemeClr val="tx1"/>
          </a:solidFill>
          <a:latin typeface="+mn-lt"/>
          <a:ea typeface="+mn-ea"/>
          <a:cs typeface="+mn-cs"/>
        </a:defRPr>
      </a:lvl3pPr>
      <a:lvl4pPr marL="1371592" algn="l" defTabSz="914395" rtl="0" eaLnBrk="1" latinLnBrk="0" hangingPunct="1">
        <a:defRPr sz="1800" kern="1200">
          <a:solidFill>
            <a:schemeClr val="tx1"/>
          </a:solidFill>
          <a:latin typeface="+mn-lt"/>
          <a:ea typeface="+mn-ea"/>
          <a:cs typeface="+mn-cs"/>
        </a:defRPr>
      </a:lvl4pPr>
      <a:lvl5pPr marL="1828789" algn="l" defTabSz="914395" rtl="0" eaLnBrk="1" latinLnBrk="0" hangingPunct="1">
        <a:defRPr sz="1800" kern="1200">
          <a:solidFill>
            <a:schemeClr val="tx1"/>
          </a:solidFill>
          <a:latin typeface="+mn-lt"/>
          <a:ea typeface="+mn-ea"/>
          <a:cs typeface="+mn-cs"/>
        </a:defRPr>
      </a:lvl5pPr>
      <a:lvl6pPr marL="2285987" algn="l" defTabSz="914395" rtl="0" eaLnBrk="1" latinLnBrk="0" hangingPunct="1">
        <a:defRPr sz="1800" kern="1200">
          <a:solidFill>
            <a:schemeClr val="tx1"/>
          </a:solidFill>
          <a:latin typeface="+mn-lt"/>
          <a:ea typeface="+mn-ea"/>
          <a:cs typeface="+mn-cs"/>
        </a:defRPr>
      </a:lvl6pPr>
      <a:lvl7pPr marL="2743185" algn="l" defTabSz="914395" rtl="0" eaLnBrk="1" latinLnBrk="0" hangingPunct="1">
        <a:defRPr sz="1800" kern="1200">
          <a:solidFill>
            <a:schemeClr val="tx1"/>
          </a:solidFill>
          <a:latin typeface="+mn-lt"/>
          <a:ea typeface="+mn-ea"/>
          <a:cs typeface="+mn-cs"/>
        </a:defRPr>
      </a:lvl7pPr>
      <a:lvl8pPr marL="3200381" algn="l" defTabSz="914395" rtl="0" eaLnBrk="1" latinLnBrk="0" hangingPunct="1">
        <a:defRPr sz="1800" kern="1200">
          <a:solidFill>
            <a:schemeClr val="tx1"/>
          </a:solidFill>
          <a:latin typeface="+mn-lt"/>
          <a:ea typeface="+mn-ea"/>
          <a:cs typeface="+mn-cs"/>
        </a:defRPr>
      </a:lvl8pPr>
      <a:lvl9pPr marL="3657579" algn="l" defTabSz="914395"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458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fld id="{7B8D21F7-AF4C-4945-9B23-F8D457FF9640}" type="datetime1">
              <a:rPr kumimoji="0" lang="en-US" sz="14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l" defTabSz="457200" rtl="0" eaLnBrk="1" fontAlgn="base" latinLnBrk="0" hangingPunct="1">
                <a:lnSpc>
                  <a:spcPct val="100000"/>
                </a:lnSpc>
                <a:spcBef>
                  <a:spcPct val="0"/>
                </a:spcBef>
                <a:spcAft>
                  <a:spcPct val="0"/>
                </a:spcAft>
                <a:buClrTx/>
                <a:buSzTx/>
                <a:buFontTx/>
                <a:buNone/>
                <a:tabLst/>
                <a:defRPr/>
              </a:pPr>
              <a:t>8/15/2018</a:t>
            </a:fld>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2458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a:lvl1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2458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07E80D3F-73B6-4DBE-8388-CF655AD1557D}" type="slidenum">
              <a:rPr kumimoji="0" lang="en-U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690647631"/>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458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fld id="{7B8D21F7-AF4C-4945-9B23-F8D457FF9640}" type="datetime1">
              <a:rPr kumimoji="0" lang="en-US" sz="14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l" defTabSz="457200" rtl="0" eaLnBrk="1" fontAlgn="base" latinLnBrk="0" hangingPunct="1">
                <a:lnSpc>
                  <a:spcPct val="100000"/>
                </a:lnSpc>
                <a:spcBef>
                  <a:spcPct val="0"/>
                </a:spcBef>
                <a:spcAft>
                  <a:spcPct val="0"/>
                </a:spcAft>
                <a:buClrTx/>
                <a:buSzTx/>
                <a:buFontTx/>
                <a:buNone/>
                <a:tabLst/>
                <a:defRPr/>
              </a:pPr>
              <a:t>8/15/2018</a:t>
            </a:fld>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2458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a:lvl1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2458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07E80D3F-73B6-4DBE-8388-CF655AD1557D}" type="slidenum">
              <a:rPr kumimoji="0" lang="en-U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220149838"/>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458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fld id="{7B8D21F7-AF4C-4945-9B23-F8D457FF9640}" type="datetime1">
              <a:rPr kumimoji="0" lang="en-US" sz="14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l" defTabSz="457200" rtl="0" eaLnBrk="1" fontAlgn="base" latinLnBrk="0" hangingPunct="1">
                <a:lnSpc>
                  <a:spcPct val="100000"/>
                </a:lnSpc>
                <a:spcBef>
                  <a:spcPct val="0"/>
                </a:spcBef>
                <a:spcAft>
                  <a:spcPct val="0"/>
                </a:spcAft>
                <a:buClrTx/>
                <a:buSzTx/>
                <a:buFontTx/>
                <a:buNone/>
                <a:tabLst/>
                <a:defRPr/>
              </a:pPr>
              <a:t>8/15/2018</a:t>
            </a:fld>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2458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a:lvl1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2458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07E80D3F-73B6-4DBE-8388-CF655AD1557D}" type="slidenum">
              <a:rPr kumimoji="0" lang="en-U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595943086"/>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458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fld id="{7B8D21F7-AF4C-4945-9B23-F8D457FF9640}" type="datetime1">
              <a:rPr kumimoji="0" lang="en-US" sz="14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l" defTabSz="457200" rtl="0" eaLnBrk="1" fontAlgn="base" latinLnBrk="0" hangingPunct="1">
                <a:lnSpc>
                  <a:spcPct val="100000"/>
                </a:lnSpc>
                <a:spcBef>
                  <a:spcPct val="0"/>
                </a:spcBef>
                <a:spcAft>
                  <a:spcPct val="0"/>
                </a:spcAft>
                <a:buClrTx/>
                <a:buSzTx/>
                <a:buFontTx/>
                <a:buNone/>
                <a:tabLst/>
                <a:defRPr/>
              </a:pPr>
              <a:t>8/15/2018</a:t>
            </a:fld>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2458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a:lvl1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2458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07E80D3F-73B6-4DBE-8388-CF655AD1557D}" type="slidenum">
              <a:rPr kumimoji="0" lang="en-U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425618692"/>
      </p:ext>
    </p:extLst>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7.emf"/><Relationship Id="rId2" Type="http://schemas.openxmlformats.org/officeDocument/2006/relationships/slideLayout" Target="../slideLayouts/slideLayout35.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microsoft.com/office/2007/relationships/hdphoto" Target="../media/hdphoto1.wdp"/><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35.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35.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35.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35.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35.xml"/><Relationship Id="rId5" Type="http://schemas.openxmlformats.org/officeDocument/2006/relationships/image" Target="../media/image8.png"/><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35.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35.xml"/><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35.xml"/><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35.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5.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35.xml"/><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1.xml"/><Relationship Id="rId1" Type="http://schemas.openxmlformats.org/officeDocument/2006/relationships/slideLayout" Target="../slideLayouts/slideLayout57.xml"/></Relationships>
</file>

<file path=ppt/slides/_rels/slide2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22.xml"/><Relationship Id="rId1" Type="http://schemas.openxmlformats.org/officeDocument/2006/relationships/slideLayout" Target="../slideLayouts/slideLayout68.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79.xml"/><Relationship Id="rId1" Type="http://schemas.openxmlformats.org/officeDocument/2006/relationships/vmlDrawing" Target="../drawings/vmlDrawing3.vml"/><Relationship Id="rId5" Type="http://schemas.openxmlformats.org/officeDocument/2006/relationships/image" Target="../media/image11.emf"/><Relationship Id="rId4" Type="http://schemas.openxmlformats.org/officeDocument/2006/relationships/oleObject" Target="../embeddings/oleObject3.bin"/></Relationships>
</file>

<file path=ppt/slides/_rels/slide24.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24.xml"/><Relationship Id="rId1" Type="http://schemas.openxmlformats.org/officeDocument/2006/relationships/slideLayout" Target="../slideLayouts/slideLayout9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01.xml"/></Relationships>
</file>

<file path=ppt/slides/_rels/slide2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51.xml"/></Relationships>
</file>

<file path=ppt/slides/_rels/slide2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51.xml"/></Relationships>
</file>

<file path=ppt/slides/_rels/slide2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51.xml"/></Relationships>
</file>

<file path=ppt/slides/_rels/slide2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5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5.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5.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5.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5.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35.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35.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6.emf"/><Relationship Id="rId2" Type="http://schemas.openxmlformats.org/officeDocument/2006/relationships/slideLayout" Target="../slideLayouts/slideLayout35.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microsoft.com/office/2007/relationships/hdphoto" Target="../media/hdphoto1.wdp"/><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15000"/>
            <a:lum/>
          </a:blip>
          <a:srcRect/>
          <a:stretch>
            <a:fillRect l="-11000" t="7000" r="-3000" b="10000"/>
          </a:stretch>
        </a:blipFill>
        <a:effectLst/>
      </p:bgPr>
    </p:bg>
    <p:spTree>
      <p:nvGrpSpPr>
        <p:cNvPr id="1" name=""/>
        <p:cNvGrpSpPr/>
        <p:nvPr/>
      </p:nvGrpSpPr>
      <p:grpSpPr>
        <a:xfrm>
          <a:off x="0" y="0"/>
          <a:ext cx="0" cy="0"/>
          <a:chOff x="0" y="0"/>
          <a:chExt cx="0" cy="0"/>
        </a:xfrm>
      </p:grpSpPr>
      <p:sp>
        <p:nvSpPr>
          <p:cNvPr id="4" name="Line 4"/>
          <p:cNvSpPr>
            <a:spLocks noChangeShapeType="1"/>
          </p:cNvSpPr>
          <p:nvPr/>
        </p:nvSpPr>
        <p:spPr bwMode="auto">
          <a:xfrm>
            <a:off x="116305" y="-48126"/>
            <a:ext cx="91440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pPr eaLnBrk="0" hangingPunct="0"/>
            <a:endParaRPr lang="en-ZA" dirty="0" smtClean="0">
              <a:solidFill>
                <a:srgbClr val="000000"/>
              </a:solidFill>
              <a:latin typeface="Arial" panose="020B0604020202020204" pitchFamily="34" charset="0"/>
            </a:endParaRPr>
          </a:p>
        </p:txBody>
      </p:sp>
      <p:sp>
        <p:nvSpPr>
          <p:cNvPr id="11" name="Rectangle 10"/>
          <p:cNvSpPr/>
          <p:nvPr/>
        </p:nvSpPr>
        <p:spPr>
          <a:xfrm>
            <a:off x="0" y="2895600"/>
            <a:ext cx="9144000" cy="461665"/>
          </a:xfrm>
          <a:prstGeom prst="rect">
            <a:avLst/>
          </a:prstGeom>
          <a:solidFill>
            <a:srgbClr val="0070C0"/>
          </a:solidFill>
        </p:spPr>
        <p:txBody>
          <a:bodyPr wrap="square">
            <a:spAutoFit/>
          </a:bodyPr>
          <a:lstStyle/>
          <a:p>
            <a:pPr lvl="1" algn="ctr" eaLnBrk="0" hangingPunct="0"/>
            <a:r>
              <a:rPr lang="en-ZA" sz="2400" b="1" dirty="0" smtClean="0">
                <a:solidFill>
                  <a:srgbClr val="FFFFFF"/>
                </a:solidFill>
                <a:latin typeface="Calibri" pitchFamily="34" charset="0"/>
                <a:cs typeface="Calibri" pitchFamily="34" charset="0"/>
              </a:rPr>
              <a:t>A WeatherSMART Nation  </a:t>
            </a:r>
            <a:endParaRPr lang="en-ZA" sz="2400" b="1" dirty="0">
              <a:solidFill>
                <a:srgbClr val="FFFFFF"/>
              </a:solidFill>
              <a:latin typeface="Calibri" pitchFamily="34" charset="0"/>
              <a:cs typeface="Calibri" pitchFamily="34" charset="0"/>
            </a:endParaRPr>
          </a:p>
        </p:txBody>
      </p:sp>
      <p:sp>
        <p:nvSpPr>
          <p:cNvPr id="12" name="Rectangle 11"/>
          <p:cNvSpPr/>
          <p:nvPr/>
        </p:nvSpPr>
        <p:spPr>
          <a:xfrm>
            <a:off x="1981200" y="152400"/>
            <a:ext cx="5638800" cy="1200329"/>
          </a:xfrm>
          <a:prstGeom prst="rect">
            <a:avLst/>
          </a:prstGeom>
        </p:spPr>
        <p:txBody>
          <a:bodyPr wrap="square">
            <a:spAutoFit/>
          </a:bodyPr>
          <a:lstStyle/>
          <a:p>
            <a:pPr algn="ctr"/>
            <a:r>
              <a:rPr lang="en-US" b="1" dirty="0" smtClean="0">
                <a:cs typeface="Arial" pitchFamily="34" charset="0"/>
              </a:rPr>
              <a:t>   </a:t>
            </a:r>
            <a:r>
              <a:rPr lang="en-US" b="1" dirty="0" smtClean="0">
                <a:solidFill>
                  <a:srgbClr val="0070C0"/>
                </a:solidFill>
                <a:cs typeface="Arial" pitchFamily="34" charset="0"/>
              </a:rPr>
              <a:t>SOUTH </a:t>
            </a:r>
            <a:r>
              <a:rPr lang="en-US" b="1" dirty="0">
                <a:solidFill>
                  <a:srgbClr val="0070C0"/>
                </a:solidFill>
                <a:cs typeface="Arial" pitchFamily="34" charset="0"/>
              </a:rPr>
              <a:t>AFRICAN WEATHER SERVICE </a:t>
            </a:r>
            <a:br>
              <a:rPr lang="en-US" b="1" dirty="0">
                <a:solidFill>
                  <a:srgbClr val="0070C0"/>
                </a:solidFill>
                <a:cs typeface="Arial" pitchFamily="34" charset="0"/>
              </a:rPr>
            </a:br>
            <a:r>
              <a:rPr lang="en-US" b="1" dirty="0" smtClean="0">
                <a:solidFill>
                  <a:srgbClr val="0070C0"/>
                </a:solidFill>
                <a:cs typeface="Arial" pitchFamily="34" charset="0"/>
              </a:rPr>
              <a:t>                      </a:t>
            </a:r>
            <a:r>
              <a:rPr lang="en-US" b="1" dirty="0">
                <a:solidFill>
                  <a:srgbClr val="0070C0"/>
                </a:solidFill>
                <a:cs typeface="Arial" pitchFamily="34" charset="0"/>
              </a:rPr>
              <a:t/>
            </a:r>
            <a:br>
              <a:rPr lang="en-US" b="1" dirty="0">
                <a:solidFill>
                  <a:srgbClr val="0070C0"/>
                </a:solidFill>
                <a:cs typeface="Arial" pitchFamily="34" charset="0"/>
              </a:rPr>
            </a:br>
            <a:r>
              <a:rPr lang="en-US" b="1" dirty="0" smtClean="0">
                <a:solidFill>
                  <a:srgbClr val="0070C0"/>
                </a:solidFill>
                <a:cs typeface="Arial" pitchFamily="34" charset="0"/>
              </a:rPr>
              <a:t>      </a:t>
            </a:r>
            <a:r>
              <a:rPr lang="en-US" b="1" dirty="0">
                <a:solidFill>
                  <a:srgbClr val="0070C0"/>
                </a:solidFill>
                <a:cs typeface="Arial" pitchFamily="34" charset="0"/>
              </a:rPr>
              <a:t/>
            </a:r>
            <a:br>
              <a:rPr lang="en-US" b="1" dirty="0">
                <a:solidFill>
                  <a:srgbClr val="0070C0"/>
                </a:solidFill>
                <a:cs typeface="Arial" pitchFamily="34" charset="0"/>
              </a:rPr>
            </a:br>
            <a:endParaRPr lang="en-ZA" dirty="0">
              <a:solidFill>
                <a:srgbClr val="0070C0"/>
              </a:solidFill>
            </a:endParaRPr>
          </a:p>
        </p:txBody>
      </p:sp>
      <p:sp>
        <p:nvSpPr>
          <p:cNvPr id="13" name="Rectangle 12"/>
          <p:cNvSpPr/>
          <p:nvPr/>
        </p:nvSpPr>
        <p:spPr>
          <a:xfrm>
            <a:off x="1371600" y="4724400"/>
            <a:ext cx="6271491" cy="1477328"/>
          </a:xfrm>
          <a:prstGeom prst="rect">
            <a:avLst/>
          </a:prstGeom>
        </p:spPr>
        <p:txBody>
          <a:bodyPr wrap="square">
            <a:spAutoFit/>
          </a:bodyPr>
          <a:lstStyle/>
          <a:p>
            <a:r>
              <a:rPr lang="en-US" b="1" dirty="0" smtClean="0">
                <a:solidFill>
                  <a:srgbClr val="0070C0"/>
                </a:solidFill>
                <a:cs typeface="Arial" pitchFamily="34" charset="0"/>
              </a:rPr>
              <a:t>            </a:t>
            </a:r>
            <a:r>
              <a:rPr lang="en-US" b="1" dirty="0">
                <a:solidFill>
                  <a:srgbClr val="0070C0"/>
                </a:solidFill>
                <a:cs typeface="Arial" pitchFamily="34" charset="0"/>
              </a:rPr>
              <a:t/>
            </a:r>
            <a:br>
              <a:rPr lang="en-US" b="1" dirty="0">
                <a:solidFill>
                  <a:srgbClr val="0070C0"/>
                </a:solidFill>
                <a:cs typeface="Arial" pitchFamily="34" charset="0"/>
              </a:rPr>
            </a:br>
            <a:r>
              <a:rPr lang="en-US" b="1" dirty="0" smtClean="0">
                <a:solidFill>
                  <a:srgbClr val="0070C0"/>
                </a:solidFill>
                <a:cs typeface="Arial" pitchFamily="34" charset="0"/>
              </a:rPr>
              <a:t>       DEPUTY CHAIRPERSON OF THE BOARD</a:t>
            </a:r>
          </a:p>
          <a:p>
            <a:pPr algn="ctr"/>
            <a:r>
              <a:rPr lang="en-US" b="1" dirty="0" smtClean="0">
                <a:solidFill>
                  <a:srgbClr val="0070C0"/>
                </a:solidFill>
                <a:cs typeface="Arial" pitchFamily="34" charset="0"/>
              </a:rPr>
              <a:t>DR. PHILLIP DEXTER</a:t>
            </a:r>
            <a:r>
              <a:rPr lang="en-US" b="1" dirty="0">
                <a:solidFill>
                  <a:srgbClr val="0070C0"/>
                </a:solidFill>
                <a:cs typeface="Arial" pitchFamily="34" charset="0"/>
              </a:rPr>
              <a:t/>
            </a:r>
            <a:br>
              <a:rPr lang="en-US" b="1" dirty="0">
                <a:solidFill>
                  <a:srgbClr val="0070C0"/>
                </a:solidFill>
                <a:cs typeface="Arial" pitchFamily="34" charset="0"/>
              </a:rPr>
            </a:br>
            <a:r>
              <a:rPr lang="en-US" b="1" dirty="0">
                <a:solidFill>
                  <a:srgbClr val="0070C0"/>
                </a:solidFill>
                <a:cs typeface="Arial" pitchFamily="34" charset="0"/>
              </a:rPr>
              <a:t/>
            </a:r>
            <a:br>
              <a:rPr lang="en-US" b="1" dirty="0">
                <a:solidFill>
                  <a:srgbClr val="0070C0"/>
                </a:solidFill>
                <a:cs typeface="Arial" pitchFamily="34" charset="0"/>
              </a:rPr>
            </a:br>
            <a:endParaRPr lang="en-ZA" dirty="0">
              <a:solidFill>
                <a:srgbClr val="0070C0"/>
              </a:solidFill>
            </a:endParaRPr>
          </a:p>
        </p:txBody>
      </p:sp>
      <p:sp>
        <p:nvSpPr>
          <p:cNvPr id="5" name="Slide Number Placeholder 4"/>
          <p:cNvSpPr>
            <a:spLocks noGrp="1"/>
          </p:cNvSpPr>
          <p:nvPr>
            <p:ph type="sldNum" sz="quarter" idx="12"/>
          </p:nvPr>
        </p:nvSpPr>
        <p:spPr/>
        <p:txBody>
          <a:bodyPr/>
          <a:lstStyle/>
          <a:p>
            <a:pPr>
              <a:defRPr/>
            </a:pPr>
            <a:fld id="{338B7BC5-D89C-461D-AF9E-4CA9073E348F}" type="slidenum">
              <a:rPr lang="en-US" smtClean="0">
                <a:solidFill>
                  <a:srgbClr val="000000"/>
                </a:solidFill>
              </a:rPr>
              <a:pPr>
                <a:defRPr/>
              </a:pPr>
              <a:t>1</a:t>
            </a:fld>
            <a:endParaRPr lang="en-US" dirty="0">
              <a:solidFill>
                <a:srgbClr val="000000"/>
              </a:solidFill>
            </a:endParaRPr>
          </a:p>
        </p:txBody>
      </p:sp>
    </p:spTree>
    <p:extLst>
      <p:ext uri="{BB962C8B-B14F-4D97-AF65-F5344CB8AC3E}">
        <p14:creationId xmlns:p14="http://schemas.microsoft.com/office/powerpoint/2010/main" val="21897578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4">
            <a:alphaModFix amt="15000"/>
            <a:lum/>
            <a:extLst>
              <a:ext uri="{BEBA8EAE-BF5A-486C-A8C5-ECC9F3942E4B}">
                <a14:imgProps xmlns:a14="http://schemas.microsoft.com/office/drawing/2010/main">
                  <a14:imgLayer r:embed="rId5">
                    <a14:imgEffect>
                      <a14:saturation sat="66000"/>
                    </a14:imgEffect>
                  </a14:imgLayer>
                </a14:imgProps>
              </a:ext>
            </a:extLst>
          </a:blip>
          <a:srcRect/>
          <a:stretch>
            <a:fillRect l="-11000" t="7000" r="-3000" b="10000"/>
          </a:stretch>
        </a:blipFill>
        <a:effectLst/>
      </p:bgPr>
    </p:bg>
    <p:spTree>
      <p:nvGrpSpPr>
        <p:cNvPr id="1" name=""/>
        <p:cNvGrpSpPr/>
        <p:nvPr/>
      </p:nvGrpSpPr>
      <p:grpSpPr>
        <a:xfrm>
          <a:off x="0" y="0"/>
          <a:ext cx="0" cy="0"/>
          <a:chOff x="0" y="0"/>
          <a:chExt cx="0" cy="0"/>
        </a:xfrm>
      </p:grpSpPr>
      <p:sp>
        <p:nvSpPr>
          <p:cNvPr id="4" name="Line 4"/>
          <p:cNvSpPr>
            <a:spLocks noChangeShapeType="1"/>
          </p:cNvSpPr>
          <p:nvPr/>
        </p:nvSpPr>
        <p:spPr bwMode="auto">
          <a:xfrm>
            <a:off x="116305" y="-48126"/>
            <a:ext cx="91440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ZA"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11" name="Rectangle 10"/>
          <p:cNvSpPr/>
          <p:nvPr/>
        </p:nvSpPr>
        <p:spPr>
          <a:xfrm>
            <a:off x="0" y="0"/>
            <a:ext cx="9144000" cy="461665"/>
          </a:xfrm>
          <a:prstGeom prst="rect">
            <a:avLst/>
          </a:prstGeom>
          <a:solidFill>
            <a:srgbClr val="0070C0"/>
          </a:solidFill>
        </p:spPr>
        <p:txBody>
          <a:bodyPr wrap="square">
            <a:spAutoFit/>
          </a:bodyPr>
          <a:lstStyle/>
          <a:p>
            <a:pPr marL="457200" marR="0" lvl="1" indent="0" algn="ctr" defTabSz="914400" rtl="0" eaLnBrk="0" fontAlgn="base" latinLnBrk="0" hangingPunct="0">
              <a:lnSpc>
                <a:spcPct val="100000"/>
              </a:lnSpc>
              <a:spcBef>
                <a:spcPct val="0"/>
              </a:spcBef>
              <a:spcAft>
                <a:spcPct val="0"/>
              </a:spcAft>
              <a:buClrTx/>
              <a:buSzTx/>
              <a:buFontTx/>
              <a:buNone/>
              <a:tabLst/>
              <a:defRPr/>
            </a:pPr>
            <a:r>
              <a:rPr lang="en-ZA" sz="2400" b="1" dirty="0" smtClean="0">
                <a:solidFill>
                  <a:srgbClr val="FFFFFF"/>
                </a:solidFill>
                <a:latin typeface="Calibri" pitchFamily="34" charset="0"/>
                <a:cs typeface="Calibri" pitchFamily="34" charset="0"/>
              </a:rPr>
              <a:t>SALARY PARITY</a:t>
            </a:r>
            <a:r>
              <a:rPr kumimoji="0" lang="en-ZA" sz="2400" b="1" i="0" u="none" strike="noStrike" kern="1200" cap="none" spc="0" normalizeH="0" baseline="0" noProof="0" dirty="0" smtClean="0">
                <a:ln>
                  <a:noFill/>
                </a:ln>
                <a:solidFill>
                  <a:srgbClr val="FFFFFF"/>
                </a:solidFill>
                <a:effectLst/>
                <a:uLnTx/>
                <a:uFillTx/>
                <a:latin typeface="Calibri" pitchFamily="34" charset="0"/>
                <a:ea typeface="+mn-ea"/>
                <a:cs typeface="Calibri" pitchFamily="34" charset="0"/>
              </a:rPr>
              <a:t> </a:t>
            </a:r>
            <a:endParaRPr kumimoji="0" lang="en-ZA" sz="2400" b="1" i="0" u="none" strike="noStrike" kern="1200" cap="none" spc="0" normalizeH="0" baseline="0" noProof="0" dirty="0">
              <a:ln>
                <a:noFill/>
              </a:ln>
              <a:solidFill>
                <a:srgbClr val="FFFFFF"/>
              </a:solidFill>
              <a:effectLst/>
              <a:uLnTx/>
              <a:uFillTx/>
              <a:latin typeface="Calibri" pitchFamily="34" charset="0"/>
              <a:ea typeface="+mn-ea"/>
              <a:cs typeface="Calibri" pitchFamily="34" charset="0"/>
            </a:endParaRPr>
          </a:p>
        </p:txBody>
      </p:sp>
      <p:sp>
        <p:nvSpPr>
          <p:cNvPr id="7" name="Slide Number Placeholder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38B7BC5-D89C-461D-AF9E-4CA9073E348F}" type="slidenum">
              <a:rPr kumimoji="0" lang="en-US" sz="18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sz="1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8" name="Rectangle 7"/>
          <p:cNvSpPr/>
          <p:nvPr/>
        </p:nvSpPr>
        <p:spPr>
          <a:xfrm>
            <a:off x="762000" y="762000"/>
            <a:ext cx="7620000" cy="1138773"/>
          </a:xfrm>
          <a:prstGeom prst="rect">
            <a:avLst/>
          </a:prstGeom>
        </p:spPr>
        <p:txBody>
          <a:bodyPr wrap="square">
            <a:spAutoFit/>
          </a:bodyPr>
          <a:lstStyle/>
          <a:p>
            <a:pPr marL="457200" indent="-457200" algn="just">
              <a:buAutoNum type="alphaLcPeriod" startAt="10"/>
            </a:pPr>
            <a:endParaRPr lang="en-US" sz="2400" dirty="0">
              <a:latin typeface="Calibri" panose="020F0502020204030204" pitchFamily="34" charset="0"/>
              <a:cs typeface="Calibri" panose="020F0502020204030204" pitchFamily="34" charset="0"/>
            </a:endParaRPr>
          </a:p>
          <a:p>
            <a:pPr marL="342900" indent="-342900" algn="just">
              <a:buFont typeface="Wingdings" panose="05000000000000000000" pitchFamily="2" charset="2"/>
              <a:buChar char="v"/>
            </a:pPr>
            <a:endParaRPr lang="en-US" sz="2400" dirty="0">
              <a:latin typeface="Calibri" panose="020F0502020204030204" pitchFamily="34" charset="0"/>
              <a:cs typeface="Calibri" panose="020F0502020204030204" pitchFamily="34" charset="0"/>
            </a:endParaRPr>
          </a:p>
          <a:p>
            <a:r>
              <a:rPr lang="en-US" sz="2000" dirty="0"/>
              <a:t>	</a:t>
            </a:r>
          </a:p>
        </p:txBody>
      </p:sp>
      <p:graphicFrame>
        <p:nvGraphicFramePr>
          <p:cNvPr id="2" name="Object 1"/>
          <p:cNvGraphicFramePr>
            <a:graphicFrameLocks noChangeAspect="1"/>
          </p:cNvGraphicFramePr>
          <p:nvPr>
            <p:extLst>
              <p:ext uri="{D42A27DB-BD31-4B8C-83A1-F6EECF244321}">
                <p14:modId xmlns:p14="http://schemas.microsoft.com/office/powerpoint/2010/main" val="649600397"/>
              </p:ext>
            </p:extLst>
          </p:nvPr>
        </p:nvGraphicFramePr>
        <p:xfrm>
          <a:off x="602499" y="914400"/>
          <a:ext cx="8389102" cy="5638800"/>
        </p:xfrm>
        <a:graphic>
          <a:graphicData uri="http://schemas.openxmlformats.org/presentationml/2006/ole">
            <mc:AlternateContent xmlns:mc="http://schemas.openxmlformats.org/markup-compatibility/2006">
              <mc:Choice xmlns:v="urn:schemas-microsoft-com:vml" Requires="v">
                <p:oleObj spid="_x0000_s5129" name="Document" r:id="rId6" imgW="8850513" imgH="3647602" progId="Word.Document.12">
                  <p:embed/>
                </p:oleObj>
              </mc:Choice>
              <mc:Fallback>
                <p:oleObj name="Document" r:id="rId6" imgW="8850513" imgH="3647602" progId="Word.Document.12">
                  <p:embed/>
                  <p:pic>
                    <p:nvPicPr>
                      <p:cNvPr id="0" name=""/>
                      <p:cNvPicPr/>
                      <p:nvPr/>
                    </p:nvPicPr>
                    <p:blipFill>
                      <a:blip r:embed="rId7"/>
                      <a:stretch>
                        <a:fillRect/>
                      </a:stretch>
                    </p:blipFill>
                    <p:spPr>
                      <a:xfrm>
                        <a:off x="602499" y="914400"/>
                        <a:ext cx="8389102" cy="5638800"/>
                      </a:xfrm>
                      <a:prstGeom prst="rect">
                        <a:avLst/>
                      </a:prstGeom>
                    </p:spPr>
                  </p:pic>
                </p:oleObj>
              </mc:Fallback>
            </mc:AlternateContent>
          </a:graphicData>
        </a:graphic>
      </p:graphicFrame>
    </p:spTree>
    <p:extLst>
      <p:ext uri="{BB962C8B-B14F-4D97-AF65-F5344CB8AC3E}">
        <p14:creationId xmlns:p14="http://schemas.microsoft.com/office/powerpoint/2010/main" val="20037249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alphaModFix amt="15000"/>
            <a:lum/>
            <a:extLst>
              <a:ext uri="{BEBA8EAE-BF5A-486C-A8C5-ECC9F3942E4B}">
                <a14:imgProps xmlns:a14="http://schemas.microsoft.com/office/drawing/2010/main">
                  <a14:imgLayer r:embed="rId4">
                    <a14:imgEffect>
                      <a14:saturation sat="66000"/>
                    </a14:imgEffect>
                  </a14:imgLayer>
                </a14:imgProps>
              </a:ext>
            </a:extLst>
          </a:blip>
          <a:srcRect/>
          <a:stretch>
            <a:fillRect l="-11000" t="7000" r="-3000" b="10000"/>
          </a:stretch>
        </a:blipFill>
        <a:effectLst/>
      </p:bgPr>
    </p:bg>
    <p:spTree>
      <p:nvGrpSpPr>
        <p:cNvPr id="1" name=""/>
        <p:cNvGrpSpPr/>
        <p:nvPr/>
      </p:nvGrpSpPr>
      <p:grpSpPr>
        <a:xfrm>
          <a:off x="0" y="0"/>
          <a:ext cx="0" cy="0"/>
          <a:chOff x="0" y="0"/>
          <a:chExt cx="0" cy="0"/>
        </a:xfrm>
      </p:grpSpPr>
      <p:sp>
        <p:nvSpPr>
          <p:cNvPr id="4" name="Line 4"/>
          <p:cNvSpPr>
            <a:spLocks noChangeShapeType="1"/>
          </p:cNvSpPr>
          <p:nvPr/>
        </p:nvSpPr>
        <p:spPr bwMode="auto">
          <a:xfrm>
            <a:off x="116305" y="-48126"/>
            <a:ext cx="91440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ZA"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11" name="Rectangle 10"/>
          <p:cNvSpPr/>
          <p:nvPr/>
        </p:nvSpPr>
        <p:spPr>
          <a:xfrm>
            <a:off x="0" y="0"/>
            <a:ext cx="9144000" cy="461665"/>
          </a:xfrm>
          <a:prstGeom prst="rect">
            <a:avLst/>
          </a:prstGeom>
          <a:solidFill>
            <a:srgbClr val="0070C0"/>
          </a:solidFill>
        </p:spPr>
        <p:txBody>
          <a:bodyPr wrap="square">
            <a:spAutoFit/>
          </a:bodyPr>
          <a:lstStyle/>
          <a:p>
            <a:pPr marL="457200" marR="0" lvl="1" indent="0" algn="ctr" defTabSz="914400" rtl="0" eaLnBrk="0" fontAlgn="base" latinLnBrk="0" hangingPunct="0">
              <a:lnSpc>
                <a:spcPct val="100000"/>
              </a:lnSpc>
              <a:spcBef>
                <a:spcPct val="0"/>
              </a:spcBef>
              <a:spcAft>
                <a:spcPct val="0"/>
              </a:spcAft>
              <a:buClrTx/>
              <a:buSzTx/>
              <a:buFontTx/>
              <a:buNone/>
              <a:tabLst/>
              <a:defRPr/>
            </a:pPr>
            <a:r>
              <a:rPr lang="en-ZA" sz="2400" b="1" noProof="0" dirty="0" smtClean="0">
                <a:solidFill>
                  <a:srgbClr val="FFFFFF"/>
                </a:solidFill>
                <a:latin typeface="Calibri" pitchFamily="34" charset="0"/>
                <a:cs typeface="Calibri" pitchFamily="34" charset="0"/>
              </a:rPr>
              <a:t>SAWS Salary Structure and Adjustments</a:t>
            </a:r>
            <a:r>
              <a:rPr kumimoji="0" lang="en-ZA" sz="2400" b="1" i="0" u="none" strike="noStrike" kern="1200" cap="none" spc="0" normalizeH="0" baseline="0" noProof="0" dirty="0" smtClean="0">
                <a:ln>
                  <a:noFill/>
                </a:ln>
                <a:solidFill>
                  <a:srgbClr val="FFFFFF"/>
                </a:solidFill>
                <a:effectLst/>
                <a:uLnTx/>
                <a:uFillTx/>
                <a:latin typeface="Calibri" pitchFamily="34" charset="0"/>
                <a:ea typeface="+mn-ea"/>
                <a:cs typeface="Calibri" pitchFamily="34" charset="0"/>
              </a:rPr>
              <a:t> </a:t>
            </a:r>
            <a:endParaRPr kumimoji="0" lang="en-ZA" sz="2400" b="1" i="0" u="none" strike="noStrike" kern="1200" cap="none" spc="0" normalizeH="0" baseline="0" noProof="0" dirty="0">
              <a:ln>
                <a:noFill/>
              </a:ln>
              <a:solidFill>
                <a:srgbClr val="FFFFFF"/>
              </a:solidFill>
              <a:effectLst/>
              <a:uLnTx/>
              <a:uFillTx/>
              <a:latin typeface="Calibri" pitchFamily="34" charset="0"/>
              <a:ea typeface="+mn-ea"/>
              <a:cs typeface="Calibri" pitchFamily="34" charset="0"/>
            </a:endParaRPr>
          </a:p>
        </p:txBody>
      </p:sp>
      <p:sp>
        <p:nvSpPr>
          <p:cNvPr id="7" name="Slide Number Placeholder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38B7BC5-D89C-461D-AF9E-4CA9073E348F}" type="slidenum">
              <a:rPr kumimoji="0" lang="en-US" sz="18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sz="1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3" name="Rectangle 2"/>
          <p:cNvSpPr/>
          <p:nvPr/>
        </p:nvSpPr>
        <p:spPr>
          <a:xfrm>
            <a:off x="1143000" y="1143001"/>
            <a:ext cx="7086600" cy="2954655"/>
          </a:xfrm>
          <a:prstGeom prst="rect">
            <a:avLst/>
          </a:prstGeom>
        </p:spPr>
        <p:txBody>
          <a:bodyPr wrap="square">
            <a:spAutoFit/>
          </a:bodyPr>
          <a:lstStyle/>
          <a:p>
            <a:pPr algn="just" eaLnBrk="1" hangingPunct="1">
              <a:defRPr/>
            </a:pPr>
            <a:endParaRPr lang="en-US" sz="2000" dirty="0" smtClean="0"/>
          </a:p>
          <a:p>
            <a:pPr algn="just" eaLnBrk="1" hangingPunct="1">
              <a:defRPr/>
            </a:pPr>
            <a:endParaRPr lang="en-US" sz="2000" dirty="0"/>
          </a:p>
          <a:p>
            <a:pPr algn="just" eaLnBrk="1" hangingPunct="1">
              <a:defRPr/>
            </a:pPr>
            <a:endParaRPr lang="en-US" sz="2000" dirty="0" smtClean="0"/>
          </a:p>
          <a:p>
            <a:pPr algn="just" eaLnBrk="1" hangingPunct="1">
              <a:defRPr/>
            </a:pPr>
            <a:endParaRPr lang="en-US" sz="2000" dirty="0"/>
          </a:p>
          <a:p>
            <a:pPr algn="just" eaLnBrk="1" hangingPunct="1">
              <a:defRPr/>
            </a:pPr>
            <a:endParaRPr lang="en-US" sz="2000" dirty="0" smtClean="0"/>
          </a:p>
          <a:p>
            <a:pPr algn="just" eaLnBrk="1" hangingPunct="1">
              <a:defRPr/>
            </a:pPr>
            <a:endParaRPr lang="en-US" sz="2000" dirty="0"/>
          </a:p>
          <a:p>
            <a:pPr algn="just" eaLnBrk="1" hangingPunct="1">
              <a:defRPr/>
            </a:pPr>
            <a:r>
              <a:rPr lang="en-US" sz="2400" b="1" dirty="0" smtClean="0">
                <a:solidFill>
                  <a:srgbClr val="002060"/>
                </a:solidFill>
              </a:rPr>
              <a:t>SALARY ADJUSTMENT OF GM HUMAN CAPITAL</a:t>
            </a:r>
            <a:endParaRPr lang="en-US" sz="2400" b="1" dirty="0">
              <a:solidFill>
                <a:srgbClr val="002060"/>
              </a:solidFill>
            </a:endParaRPr>
          </a:p>
          <a:p>
            <a:pPr marL="0" indent="0" algn="just" eaLnBrk="1" hangingPunct="1">
              <a:buFontTx/>
              <a:buNone/>
              <a:defRPr/>
            </a:pPr>
            <a:endParaRPr lang="en-US" dirty="0"/>
          </a:p>
        </p:txBody>
      </p:sp>
    </p:spTree>
    <p:extLst>
      <p:ext uri="{BB962C8B-B14F-4D97-AF65-F5344CB8AC3E}">
        <p14:creationId xmlns:p14="http://schemas.microsoft.com/office/powerpoint/2010/main" val="38766828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alphaModFix amt="15000"/>
            <a:lum/>
            <a:extLst>
              <a:ext uri="{BEBA8EAE-BF5A-486C-A8C5-ECC9F3942E4B}">
                <a14:imgProps xmlns:a14="http://schemas.microsoft.com/office/drawing/2010/main">
                  <a14:imgLayer r:embed="rId4">
                    <a14:imgEffect>
                      <a14:saturation sat="66000"/>
                    </a14:imgEffect>
                  </a14:imgLayer>
                </a14:imgProps>
              </a:ext>
            </a:extLst>
          </a:blip>
          <a:srcRect/>
          <a:stretch>
            <a:fillRect l="-11000" t="7000" r="-3000" b="10000"/>
          </a:stretch>
        </a:blipFill>
        <a:effectLst/>
      </p:bgPr>
    </p:bg>
    <p:spTree>
      <p:nvGrpSpPr>
        <p:cNvPr id="1" name=""/>
        <p:cNvGrpSpPr/>
        <p:nvPr/>
      </p:nvGrpSpPr>
      <p:grpSpPr>
        <a:xfrm>
          <a:off x="0" y="0"/>
          <a:ext cx="0" cy="0"/>
          <a:chOff x="0" y="0"/>
          <a:chExt cx="0" cy="0"/>
        </a:xfrm>
      </p:grpSpPr>
      <p:sp>
        <p:nvSpPr>
          <p:cNvPr id="4" name="Line 4"/>
          <p:cNvSpPr>
            <a:spLocks noChangeShapeType="1"/>
          </p:cNvSpPr>
          <p:nvPr/>
        </p:nvSpPr>
        <p:spPr bwMode="auto">
          <a:xfrm>
            <a:off x="116305" y="-48126"/>
            <a:ext cx="91440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ZA"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11" name="Rectangle 10"/>
          <p:cNvSpPr/>
          <p:nvPr/>
        </p:nvSpPr>
        <p:spPr>
          <a:xfrm>
            <a:off x="0" y="0"/>
            <a:ext cx="9144000" cy="461665"/>
          </a:xfrm>
          <a:prstGeom prst="rect">
            <a:avLst/>
          </a:prstGeom>
          <a:solidFill>
            <a:srgbClr val="0070C0"/>
          </a:solidFill>
        </p:spPr>
        <p:txBody>
          <a:bodyPr wrap="square">
            <a:spAutoFit/>
          </a:bodyPr>
          <a:lstStyle/>
          <a:p>
            <a:pPr marL="457200" marR="0" lvl="1" indent="0" algn="ctr" defTabSz="914400" rtl="0" eaLnBrk="0" fontAlgn="base" latinLnBrk="0" hangingPunct="0">
              <a:lnSpc>
                <a:spcPct val="100000"/>
              </a:lnSpc>
              <a:spcBef>
                <a:spcPct val="0"/>
              </a:spcBef>
              <a:spcAft>
                <a:spcPct val="0"/>
              </a:spcAft>
              <a:buClrTx/>
              <a:buSzTx/>
              <a:buFontTx/>
              <a:buNone/>
              <a:tabLst/>
              <a:defRPr/>
            </a:pPr>
            <a:r>
              <a:rPr lang="en-ZA" sz="2400" b="1" noProof="0" dirty="0" smtClean="0">
                <a:solidFill>
                  <a:srgbClr val="FFFFFF"/>
                </a:solidFill>
                <a:latin typeface="Calibri" pitchFamily="34" charset="0"/>
                <a:cs typeface="Calibri" pitchFamily="34" charset="0"/>
              </a:rPr>
              <a:t>Salary Structure of GM Human Capital</a:t>
            </a:r>
            <a:r>
              <a:rPr kumimoji="0" lang="en-ZA" sz="2400" b="1" i="0" u="none" strike="noStrike" kern="1200" cap="none" spc="0" normalizeH="0" baseline="0" noProof="0" dirty="0" smtClean="0">
                <a:ln>
                  <a:noFill/>
                </a:ln>
                <a:solidFill>
                  <a:srgbClr val="FFFFFF"/>
                </a:solidFill>
                <a:effectLst/>
                <a:uLnTx/>
                <a:uFillTx/>
                <a:latin typeface="Calibri" pitchFamily="34" charset="0"/>
                <a:ea typeface="+mn-ea"/>
                <a:cs typeface="Calibri" pitchFamily="34" charset="0"/>
              </a:rPr>
              <a:t> </a:t>
            </a:r>
            <a:endParaRPr kumimoji="0" lang="en-ZA" sz="2400" b="1" i="0" u="none" strike="noStrike" kern="1200" cap="none" spc="0" normalizeH="0" baseline="0" noProof="0" dirty="0">
              <a:ln>
                <a:noFill/>
              </a:ln>
              <a:solidFill>
                <a:srgbClr val="FFFFFF"/>
              </a:solidFill>
              <a:effectLst/>
              <a:uLnTx/>
              <a:uFillTx/>
              <a:latin typeface="Calibri" pitchFamily="34" charset="0"/>
              <a:ea typeface="+mn-ea"/>
              <a:cs typeface="Calibri" pitchFamily="34" charset="0"/>
            </a:endParaRPr>
          </a:p>
        </p:txBody>
      </p:sp>
      <p:sp>
        <p:nvSpPr>
          <p:cNvPr id="7" name="Slide Number Placeholder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38B7BC5-D89C-461D-AF9E-4CA9073E348F}" type="slidenum">
              <a:rPr kumimoji="0" lang="en-US" sz="18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sz="1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3" name="Rectangle 2"/>
          <p:cNvSpPr/>
          <p:nvPr/>
        </p:nvSpPr>
        <p:spPr>
          <a:xfrm>
            <a:off x="1143000" y="1143001"/>
            <a:ext cx="7086600" cy="4370427"/>
          </a:xfrm>
          <a:prstGeom prst="rect">
            <a:avLst/>
          </a:prstGeom>
        </p:spPr>
        <p:txBody>
          <a:bodyPr wrap="square">
            <a:spAutoFit/>
          </a:bodyPr>
          <a:lstStyle/>
          <a:p>
            <a:pPr marL="342900" indent="-342900" algn="just" eaLnBrk="1" hangingPunct="1">
              <a:buFont typeface="Wingdings" panose="05000000000000000000" pitchFamily="2" charset="2"/>
              <a:buChar char="v"/>
              <a:defRPr/>
            </a:pPr>
            <a:r>
              <a:rPr lang="en-US" sz="2000" dirty="0" smtClean="0"/>
              <a:t>The Official was </a:t>
            </a:r>
            <a:r>
              <a:rPr lang="en-US" sz="2000" dirty="0"/>
              <a:t>appointed on a five-year fixed term contract as the General Manager: Human Capital Management effective 06</a:t>
            </a:r>
            <a:r>
              <a:rPr lang="en-US" sz="2000" baseline="30000" dirty="0"/>
              <a:t>th</a:t>
            </a:r>
            <a:r>
              <a:rPr lang="en-US" sz="2000" dirty="0"/>
              <a:t> December 2016 (05</a:t>
            </a:r>
            <a:r>
              <a:rPr lang="en-US" sz="2000" baseline="30000" dirty="0"/>
              <a:t>th</a:t>
            </a:r>
            <a:r>
              <a:rPr lang="en-US" sz="2000" dirty="0"/>
              <a:t> December 2016 – 30</a:t>
            </a:r>
            <a:r>
              <a:rPr lang="en-US" sz="2000" baseline="30000" dirty="0"/>
              <a:t>th</a:t>
            </a:r>
            <a:r>
              <a:rPr lang="en-US" sz="2000" dirty="0"/>
              <a:t> November 2021). </a:t>
            </a:r>
          </a:p>
          <a:p>
            <a:pPr marL="0" indent="0" algn="just" eaLnBrk="1" hangingPunct="1">
              <a:buFontTx/>
              <a:buNone/>
              <a:defRPr/>
            </a:pPr>
            <a:endParaRPr lang="en-US" sz="2000" dirty="0"/>
          </a:p>
          <a:p>
            <a:pPr marL="342900" indent="-342900" algn="just" eaLnBrk="1" hangingPunct="1">
              <a:buFont typeface="Wingdings" panose="05000000000000000000" pitchFamily="2" charset="2"/>
              <a:buChar char="v"/>
              <a:defRPr/>
            </a:pPr>
            <a:r>
              <a:rPr lang="en-US" sz="2000" dirty="0"/>
              <a:t>The position is currently Executive: Corporate Services and Regulatory Services after approval and implementation of realignment of SAWS’ executive and senior management structure. </a:t>
            </a:r>
            <a:endParaRPr lang="en-US" sz="2000" dirty="0" smtClean="0"/>
          </a:p>
          <a:p>
            <a:pPr algn="just" eaLnBrk="1" hangingPunct="1">
              <a:defRPr/>
            </a:pPr>
            <a:endParaRPr lang="en-US" sz="2000" dirty="0"/>
          </a:p>
          <a:p>
            <a:pPr marL="342900" indent="-342900" algn="just">
              <a:buFont typeface="Wingdings" panose="05000000000000000000" pitchFamily="2" charset="2"/>
              <a:buChar char="v"/>
              <a:defRPr/>
            </a:pPr>
            <a:r>
              <a:rPr lang="en-US" sz="2000" dirty="0"/>
              <a:t>Executives are on Level 15  and the CEO is on Level 16 of the Salary Structure.</a:t>
            </a:r>
          </a:p>
          <a:p>
            <a:pPr algn="just" eaLnBrk="1" hangingPunct="1">
              <a:defRPr/>
            </a:pPr>
            <a:endParaRPr lang="en-US" sz="2000" dirty="0"/>
          </a:p>
          <a:p>
            <a:pPr marL="0" indent="0" algn="just" eaLnBrk="1" hangingPunct="1">
              <a:buFontTx/>
              <a:buNone/>
              <a:defRPr/>
            </a:pPr>
            <a:endParaRPr lang="en-US" dirty="0"/>
          </a:p>
        </p:txBody>
      </p:sp>
    </p:spTree>
    <p:extLst>
      <p:ext uri="{BB962C8B-B14F-4D97-AF65-F5344CB8AC3E}">
        <p14:creationId xmlns:p14="http://schemas.microsoft.com/office/powerpoint/2010/main" val="4867013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alphaModFix amt="15000"/>
            <a:lum/>
            <a:extLst>
              <a:ext uri="{BEBA8EAE-BF5A-486C-A8C5-ECC9F3942E4B}">
                <a14:imgProps xmlns:a14="http://schemas.microsoft.com/office/drawing/2010/main">
                  <a14:imgLayer r:embed="rId4">
                    <a14:imgEffect>
                      <a14:saturation sat="66000"/>
                    </a14:imgEffect>
                  </a14:imgLayer>
                </a14:imgProps>
              </a:ext>
            </a:extLst>
          </a:blip>
          <a:srcRect/>
          <a:stretch>
            <a:fillRect l="-11000" t="7000" r="-3000" b="10000"/>
          </a:stretch>
        </a:blipFill>
        <a:effectLst/>
      </p:bgPr>
    </p:bg>
    <p:spTree>
      <p:nvGrpSpPr>
        <p:cNvPr id="1" name=""/>
        <p:cNvGrpSpPr/>
        <p:nvPr/>
      </p:nvGrpSpPr>
      <p:grpSpPr>
        <a:xfrm>
          <a:off x="0" y="0"/>
          <a:ext cx="0" cy="0"/>
          <a:chOff x="0" y="0"/>
          <a:chExt cx="0" cy="0"/>
        </a:xfrm>
      </p:grpSpPr>
      <p:sp>
        <p:nvSpPr>
          <p:cNvPr id="4" name="Line 4"/>
          <p:cNvSpPr>
            <a:spLocks noChangeShapeType="1"/>
          </p:cNvSpPr>
          <p:nvPr/>
        </p:nvSpPr>
        <p:spPr bwMode="auto">
          <a:xfrm>
            <a:off x="116305" y="-48126"/>
            <a:ext cx="91440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ZA"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11" name="Rectangle 10"/>
          <p:cNvSpPr/>
          <p:nvPr/>
        </p:nvSpPr>
        <p:spPr>
          <a:xfrm>
            <a:off x="0" y="0"/>
            <a:ext cx="9144000" cy="461665"/>
          </a:xfrm>
          <a:prstGeom prst="rect">
            <a:avLst/>
          </a:prstGeom>
          <a:solidFill>
            <a:srgbClr val="0070C0"/>
          </a:solidFill>
        </p:spPr>
        <p:txBody>
          <a:bodyPr wrap="square">
            <a:spAutoFit/>
          </a:bodyPr>
          <a:lstStyle/>
          <a:p>
            <a:pPr lvl="1" algn="ctr" eaLnBrk="0" hangingPunct="0">
              <a:defRPr/>
            </a:pPr>
            <a:r>
              <a:rPr lang="en-ZA" sz="2400" b="1" dirty="0" smtClean="0">
                <a:solidFill>
                  <a:srgbClr val="FFFFFF"/>
                </a:solidFill>
                <a:latin typeface="Calibri" pitchFamily="34" charset="0"/>
                <a:cs typeface="Calibri" pitchFamily="34" charset="0"/>
              </a:rPr>
              <a:t>Salary </a:t>
            </a:r>
            <a:r>
              <a:rPr lang="en-ZA" sz="2400" b="1" dirty="0">
                <a:solidFill>
                  <a:srgbClr val="FFFFFF"/>
                </a:solidFill>
                <a:latin typeface="Calibri" pitchFamily="34" charset="0"/>
                <a:cs typeface="Calibri" pitchFamily="34" charset="0"/>
              </a:rPr>
              <a:t>Structure </a:t>
            </a:r>
            <a:r>
              <a:rPr lang="en-ZA" sz="2400" b="1" dirty="0" smtClean="0">
                <a:solidFill>
                  <a:srgbClr val="FFFFFF"/>
                </a:solidFill>
                <a:latin typeface="Calibri" pitchFamily="34" charset="0"/>
                <a:cs typeface="Calibri" pitchFamily="34" charset="0"/>
              </a:rPr>
              <a:t>of GM Human Capital </a:t>
            </a:r>
            <a:r>
              <a:rPr kumimoji="0" lang="en-ZA" sz="2400" b="1" i="0" u="none" strike="noStrike" kern="1200" cap="none" spc="0" normalizeH="0" baseline="0" noProof="0" dirty="0" smtClean="0">
                <a:ln>
                  <a:noFill/>
                </a:ln>
                <a:solidFill>
                  <a:srgbClr val="FFFFFF"/>
                </a:solidFill>
                <a:effectLst/>
                <a:uLnTx/>
                <a:uFillTx/>
                <a:latin typeface="Calibri" pitchFamily="34" charset="0"/>
                <a:ea typeface="+mn-ea"/>
                <a:cs typeface="Calibri" pitchFamily="34" charset="0"/>
              </a:rPr>
              <a:t> </a:t>
            </a:r>
            <a:endParaRPr kumimoji="0" lang="en-ZA" sz="2400" b="1" i="0" u="none" strike="noStrike" kern="1200" cap="none" spc="0" normalizeH="0" baseline="0" noProof="0" dirty="0">
              <a:ln>
                <a:noFill/>
              </a:ln>
              <a:solidFill>
                <a:srgbClr val="FFFFFF"/>
              </a:solidFill>
              <a:effectLst/>
              <a:uLnTx/>
              <a:uFillTx/>
              <a:latin typeface="Calibri" pitchFamily="34" charset="0"/>
              <a:ea typeface="+mn-ea"/>
              <a:cs typeface="Calibri" pitchFamily="34" charset="0"/>
            </a:endParaRPr>
          </a:p>
        </p:txBody>
      </p:sp>
      <p:sp>
        <p:nvSpPr>
          <p:cNvPr id="7" name="Slide Number Placeholder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38B7BC5-D89C-461D-AF9E-4CA9073E348F}" type="slidenum">
              <a:rPr kumimoji="0" lang="en-US" sz="18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sz="1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2" name="Rectangle 1"/>
          <p:cNvSpPr/>
          <p:nvPr/>
        </p:nvSpPr>
        <p:spPr>
          <a:xfrm>
            <a:off x="1295400" y="1219200"/>
            <a:ext cx="6858000" cy="4462760"/>
          </a:xfrm>
          <a:prstGeom prst="rect">
            <a:avLst/>
          </a:prstGeom>
        </p:spPr>
        <p:txBody>
          <a:bodyPr wrap="square">
            <a:spAutoFit/>
          </a:bodyPr>
          <a:lstStyle/>
          <a:p>
            <a:pPr marL="285750" indent="-285750" algn="just" eaLnBrk="1" hangingPunct="1">
              <a:buFont typeface="Wingdings" panose="05000000000000000000" pitchFamily="2" charset="2"/>
              <a:buChar char="v"/>
              <a:defRPr/>
            </a:pPr>
            <a:r>
              <a:rPr lang="en-US" sz="2000" dirty="0" smtClean="0"/>
              <a:t>The </a:t>
            </a:r>
            <a:r>
              <a:rPr lang="en-US" sz="2000" dirty="0"/>
              <a:t>O</a:t>
            </a:r>
            <a:r>
              <a:rPr lang="en-US" sz="2000" dirty="0" smtClean="0"/>
              <a:t>fficial was </a:t>
            </a:r>
            <a:r>
              <a:rPr lang="en-US" sz="2000" dirty="0"/>
              <a:t>appointed at a salary of </a:t>
            </a:r>
            <a:endParaRPr lang="en-US" sz="2000" dirty="0" smtClean="0"/>
          </a:p>
          <a:p>
            <a:pPr algn="just" eaLnBrk="1" hangingPunct="1">
              <a:defRPr/>
            </a:pPr>
            <a:r>
              <a:rPr lang="en-US" sz="2000" dirty="0"/>
              <a:t> </a:t>
            </a:r>
            <a:r>
              <a:rPr lang="en-US" sz="2000" dirty="0" smtClean="0"/>
              <a:t>   R1</a:t>
            </a:r>
            <a:r>
              <a:rPr lang="en-US" sz="2000" dirty="0"/>
              <a:t>, 300.000.00 per annum. </a:t>
            </a:r>
          </a:p>
          <a:p>
            <a:pPr marL="0" indent="0" algn="just" eaLnBrk="1" hangingPunct="1">
              <a:buFontTx/>
              <a:buNone/>
              <a:defRPr/>
            </a:pPr>
            <a:endParaRPr lang="en-US" sz="2000" dirty="0"/>
          </a:p>
          <a:p>
            <a:pPr marL="285750" indent="-285750" algn="just" eaLnBrk="1" hangingPunct="1">
              <a:buFont typeface="Wingdings" panose="05000000000000000000" pitchFamily="2" charset="2"/>
              <a:buChar char="v"/>
              <a:defRPr/>
            </a:pPr>
            <a:r>
              <a:rPr lang="en-US" sz="2000" dirty="0" smtClean="0"/>
              <a:t>The Official’s salary </a:t>
            </a:r>
            <a:r>
              <a:rPr lang="en-US" sz="2000" dirty="0"/>
              <a:t>was reviewed and approved shortly after joining SAWS</a:t>
            </a:r>
            <a:r>
              <a:rPr lang="en-US" sz="2000" b="1" dirty="0"/>
              <a:t>, </a:t>
            </a:r>
            <a:r>
              <a:rPr lang="en-US" sz="2000" dirty="0"/>
              <a:t>leading to her package being increased to </a:t>
            </a:r>
            <a:r>
              <a:rPr lang="en-US" sz="2000" dirty="0" smtClean="0"/>
              <a:t>R1</a:t>
            </a:r>
            <a:r>
              <a:rPr lang="en-US" sz="2000" dirty="0"/>
              <a:t>, 500.000.00 per annum.</a:t>
            </a:r>
          </a:p>
          <a:p>
            <a:pPr marL="0" indent="0" algn="just" eaLnBrk="1" hangingPunct="1">
              <a:buFontTx/>
              <a:buNone/>
              <a:defRPr/>
            </a:pPr>
            <a:endParaRPr lang="en-US" sz="2000" dirty="0"/>
          </a:p>
          <a:p>
            <a:pPr marL="342900" indent="-342900" algn="just" eaLnBrk="1" hangingPunct="1">
              <a:buFont typeface="Wingdings" panose="05000000000000000000" pitchFamily="2" charset="2"/>
              <a:buChar char="v"/>
              <a:defRPr/>
            </a:pPr>
            <a:r>
              <a:rPr lang="en-US" sz="2000" dirty="0"/>
              <a:t>When the annual salary negotiations for employees were finalized which is effective April each year, she received 7% salary adjustment which was effected to all employees in line with the Board Resolution for salary adjustments for 2017/18 financial year</a:t>
            </a:r>
            <a:r>
              <a:rPr lang="en-US" sz="2000" b="1" dirty="0"/>
              <a:t>.</a:t>
            </a:r>
            <a:r>
              <a:rPr lang="en-US" sz="2000" dirty="0"/>
              <a:t> </a:t>
            </a:r>
          </a:p>
          <a:p>
            <a:pPr marL="0" indent="0" algn="just" eaLnBrk="1" hangingPunct="1">
              <a:buFontTx/>
              <a:buNone/>
              <a:defRPr/>
            </a:pPr>
            <a:endParaRPr lang="en-US" altLang="en-US" sz="2400" dirty="0">
              <a:solidFill>
                <a:srgbClr val="000000"/>
              </a:solidFill>
            </a:endParaRPr>
          </a:p>
          <a:p>
            <a:pPr marL="285750" indent="-285750" algn="just" eaLnBrk="1" hangingPunct="1">
              <a:buFont typeface="Wingdings" panose="05000000000000000000" pitchFamily="2" charset="2"/>
              <a:buChar char="v"/>
              <a:defRPr/>
            </a:pPr>
            <a:endParaRPr lang="en-ZA" sz="2000" dirty="0"/>
          </a:p>
        </p:txBody>
      </p:sp>
    </p:spTree>
    <p:extLst>
      <p:ext uri="{BB962C8B-B14F-4D97-AF65-F5344CB8AC3E}">
        <p14:creationId xmlns:p14="http://schemas.microsoft.com/office/powerpoint/2010/main" val="9357415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alphaModFix amt="15000"/>
            <a:lum/>
            <a:extLst>
              <a:ext uri="{BEBA8EAE-BF5A-486C-A8C5-ECC9F3942E4B}">
                <a14:imgProps xmlns:a14="http://schemas.microsoft.com/office/drawing/2010/main">
                  <a14:imgLayer r:embed="rId4">
                    <a14:imgEffect>
                      <a14:saturation sat="66000"/>
                    </a14:imgEffect>
                  </a14:imgLayer>
                </a14:imgProps>
              </a:ext>
            </a:extLst>
          </a:blip>
          <a:srcRect/>
          <a:stretch>
            <a:fillRect l="-11000" t="7000" r="-3000" b="10000"/>
          </a:stretch>
        </a:blipFill>
        <a:effectLst/>
      </p:bgPr>
    </p:bg>
    <p:spTree>
      <p:nvGrpSpPr>
        <p:cNvPr id="1" name=""/>
        <p:cNvGrpSpPr/>
        <p:nvPr/>
      </p:nvGrpSpPr>
      <p:grpSpPr>
        <a:xfrm>
          <a:off x="0" y="0"/>
          <a:ext cx="0" cy="0"/>
          <a:chOff x="0" y="0"/>
          <a:chExt cx="0" cy="0"/>
        </a:xfrm>
      </p:grpSpPr>
      <p:sp>
        <p:nvSpPr>
          <p:cNvPr id="4" name="Line 4"/>
          <p:cNvSpPr>
            <a:spLocks noChangeShapeType="1"/>
          </p:cNvSpPr>
          <p:nvPr/>
        </p:nvSpPr>
        <p:spPr bwMode="auto">
          <a:xfrm>
            <a:off x="116305" y="-48126"/>
            <a:ext cx="91440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ZA"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11" name="Rectangle 10"/>
          <p:cNvSpPr/>
          <p:nvPr/>
        </p:nvSpPr>
        <p:spPr>
          <a:xfrm>
            <a:off x="0" y="0"/>
            <a:ext cx="9144000" cy="461665"/>
          </a:xfrm>
          <a:prstGeom prst="rect">
            <a:avLst/>
          </a:prstGeom>
          <a:solidFill>
            <a:srgbClr val="0070C0"/>
          </a:solidFill>
        </p:spPr>
        <p:txBody>
          <a:bodyPr wrap="square">
            <a:spAutoFit/>
          </a:bodyPr>
          <a:lstStyle/>
          <a:p>
            <a:pPr lvl="1" algn="ctr" eaLnBrk="0" hangingPunct="0">
              <a:defRPr/>
            </a:pPr>
            <a:r>
              <a:rPr lang="en-ZA" sz="2400" b="1" dirty="0" smtClean="0">
                <a:solidFill>
                  <a:srgbClr val="FFFFFF"/>
                </a:solidFill>
                <a:latin typeface="Calibri" pitchFamily="34" charset="0"/>
                <a:cs typeface="Calibri" pitchFamily="34" charset="0"/>
              </a:rPr>
              <a:t>BOARD PERFORMANCE </a:t>
            </a:r>
            <a:r>
              <a:rPr kumimoji="0" lang="en-ZA" sz="2400" b="1" i="0" u="none" strike="noStrike" kern="1200" cap="none" spc="0" normalizeH="0" baseline="0" noProof="0" dirty="0" smtClean="0">
                <a:ln>
                  <a:noFill/>
                </a:ln>
                <a:solidFill>
                  <a:srgbClr val="FFFFFF"/>
                </a:solidFill>
                <a:effectLst/>
                <a:uLnTx/>
                <a:uFillTx/>
                <a:latin typeface="Calibri" pitchFamily="34" charset="0"/>
                <a:ea typeface="+mn-ea"/>
                <a:cs typeface="Calibri" pitchFamily="34" charset="0"/>
              </a:rPr>
              <a:t> </a:t>
            </a:r>
            <a:endParaRPr kumimoji="0" lang="en-ZA" sz="2400" b="1" i="0" u="none" strike="noStrike" kern="1200" cap="none" spc="0" normalizeH="0" baseline="0" noProof="0" dirty="0">
              <a:ln>
                <a:noFill/>
              </a:ln>
              <a:solidFill>
                <a:srgbClr val="FFFFFF"/>
              </a:solidFill>
              <a:effectLst/>
              <a:uLnTx/>
              <a:uFillTx/>
              <a:latin typeface="Calibri" pitchFamily="34" charset="0"/>
              <a:ea typeface="+mn-ea"/>
              <a:cs typeface="Calibri" pitchFamily="34" charset="0"/>
            </a:endParaRPr>
          </a:p>
        </p:txBody>
      </p:sp>
      <p:sp>
        <p:nvSpPr>
          <p:cNvPr id="7" name="Slide Number Placeholder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38B7BC5-D89C-461D-AF9E-4CA9073E348F}" type="slidenum">
              <a:rPr kumimoji="0" lang="en-US" sz="18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sz="1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2" name="Rectangle 1"/>
          <p:cNvSpPr/>
          <p:nvPr/>
        </p:nvSpPr>
        <p:spPr>
          <a:xfrm>
            <a:off x="1295400" y="1219200"/>
            <a:ext cx="6858000" cy="2554545"/>
          </a:xfrm>
          <a:prstGeom prst="rect">
            <a:avLst/>
          </a:prstGeom>
        </p:spPr>
        <p:txBody>
          <a:bodyPr wrap="square">
            <a:spAutoFit/>
          </a:bodyPr>
          <a:lstStyle/>
          <a:p>
            <a:pPr marL="285750" indent="-285750" algn="just" eaLnBrk="1" hangingPunct="1">
              <a:buFont typeface="Wingdings" panose="05000000000000000000" pitchFamily="2" charset="2"/>
              <a:buChar char="v"/>
              <a:defRPr/>
            </a:pPr>
            <a:endParaRPr lang="en-US" altLang="en-US" sz="2000" dirty="0" smtClean="0"/>
          </a:p>
          <a:p>
            <a:pPr marL="285750" indent="-285750" algn="just" eaLnBrk="1" hangingPunct="1">
              <a:buFont typeface="Wingdings" panose="05000000000000000000" pitchFamily="2" charset="2"/>
              <a:buChar char="v"/>
              <a:defRPr/>
            </a:pPr>
            <a:endParaRPr lang="en-US" altLang="en-US" sz="2000" dirty="0"/>
          </a:p>
          <a:p>
            <a:pPr algn="just" eaLnBrk="1" hangingPunct="1">
              <a:defRPr/>
            </a:pPr>
            <a:r>
              <a:rPr lang="en-US" altLang="en-US" sz="2400" dirty="0" smtClean="0"/>
              <a:t>The Minister of Environmental Affairs is responsible for the assessment of the performance of the Board and a report relating thereto can only be provided by the Shareholder as the Executive Authority of SAWS.</a:t>
            </a:r>
            <a:endParaRPr lang="en-ZA" sz="2400" dirty="0"/>
          </a:p>
        </p:txBody>
      </p:sp>
    </p:spTree>
    <p:extLst>
      <p:ext uri="{BB962C8B-B14F-4D97-AF65-F5344CB8AC3E}">
        <p14:creationId xmlns:p14="http://schemas.microsoft.com/office/powerpoint/2010/main" val="27971515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alphaModFix amt="15000"/>
            <a:lum/>
            <a:extLst>
              <a:ext uri="{BEBA8EAE-BF5A-486C-A8C5-ECC9F3942E4B}">
                <a14:imgProps xmlns:a14="http://schemas.microsoft.com/office/drawing/2010/main">
                  <a14:imgLayer r:embed="rId4">
                    <a14:imgEffect>
                      <a14:saturation sat="66000"/>
                    </a14:imgEffect>
                  </a14:imgLayer>
                </a14:imgProps>
              </a:ext>
            </a:extLst>
          </a:blip>
          <a:srcRect/>
          <a:stretch>
            <a:fillRect l="-11000" t="7000" r="-3000" b="10000"/>
          </a:stretch>
        </a:blipFill>
        <a:effectLst/>
      </p:bgPr>
    </p:bg>
    <p:spTree>
      <p:nvGrpSpPr>
        <p:cNvPr id="1" name=""/>
        <p:cNvGrpSpPr/>
        <p:nvPr/>
      </p:nvGrpSpPr>
      <p:grpSpPr>
        <a:xfrm>
          <a:off x="0" y="0"/>
          <a:ext cx="0" cy="0"/>
          <a:chOff x="0" y="0"/>
          <a:chExt cx="0" cy="0"/>
        </a:xfrm>
      </p:grpSpPr>
      <p:sp>
        <p:nvSpPr>
          <p:cNvPr id="4" name="Line 4"/>
          <p:cNvSpPr>
            <a:spLocks noChangeShapeType="1"/>
          </p:cNvSpPr>
          <p:nvPr/>
        </p:nvSpPr>
        <p:spPr bwMode="auto">
          <a:xfrm>
            <a:off x="116305" y="-48126"/>
            <a:ext cx="91440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ZA"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11" name="Rectangle 10"/>
          <p:cNvSpPr/>
          <p:nvPr/>
        </p:nvSpPr>
        <p:spPr>
          <a:xfrm>
            <a:off x="0" y="0"/>
            <a:ext cx="9144000" cy="461665"/>
          </a:xfrm>
          <a:prstGeom prst="rect">
            <a:avLst/>
          </a:prstGeom>
          <a:solidFill>
            <a:srgbClr val="0070C0"/>
          </a:solidFill>
        </p:spPr>
        <p:txBody>
          <a:bodyPr wrap="square">
            <a:spAutoFit/>
          </a:bodyPr>
          <a:lstStyle/>
          <a:p>
            <a:pPr marL="457200" marR="0" lvl="1" indent="0" algn="ctr" defTabSz="914400" rtl="0" eaLnBrk="0" fontAlgn="base" latinLnBrk="0" hangingPunct="0">
              <a:lnSpc>
                <a:spcPct val="100000"/>
              </a:lnSpc>
              <a:spcBef>
                <a:spcPct val="0"/>
              </a:spcBef>
              <a:spcAft>
                <a:spcPct val="0"/>
              </a:spcAft>
              <a:buClrTx/>
              <a:buSzTx/>
              <a:buFontTx/>
              <a:buNone/>
              <a:tabLst/>
              <a:defRPr/>
            </a:pPr>
            <a:r>
              <a:rPr lang="en-ZA" sz="2400" b="1" dirty="0" smtClean="0">
                <a:solidFill>
                  <a:srgbClr val="FFFFFF"/>
                </a:solidFill>
                <a:latin typeface="Calibri" pitchFamily="34" charset="0"/>
                <a:cs typeface="Calibri" pitchFamily="34" charset="0"/>
              </a:rPr>
              <a:t>BOARD 2015-16/2016-17/2017-18</a:t>
            </a:r>
            <a:r>
              <a:rPr kumimoji="0" lang="en-ZA" sz="2400" b="1" i="0" u="none" strike="noStrike" kern="1200" cap="none" spc="0" normalizeH="0" baseline="0" noProof="0" dirty="0" smtClean="0">
                <a:ln>
                  <a:noFill/>
                </a:ln>
                <a:solidFill>
                  <a:srgbClr val="FFFFFF"/>
                </a:solidFill>
                <a:effectLst/>
                <a:uLnTx/>
                <a:uFillTx/>
                <a:latin typeface="Calibri" pitchFamily="34" charset="0"/>
                <a:ea typeface="+mn-ea"/>
                <a:cs typeface="Calibri" pitchFamily="34" charset="0"/>
              </a:rPr>
              <a:t> </a:t>
            </a:r>
            <a:endParaRPr kumimoji="0" lang="en-ZA" sz="2400" b="1" i="0" u="none" strike="noStrike" kern="1200" cap="none" spc="0" normalizeH="0" baseline="0" noProof="0" dirty="0">
              <a:ln>
                <a:noFill/>
              </a:ln>
              <a:solidFill>
                <a:srgbClr val="FFFFFF"/>
              </a:solidFill>
              <a:effectLst/>
              <a:uLnTx/>
              <a:uFillTx/>
              <a:latin typeface="Calibri" pitchFamily="34" charset="0"/>
              <a:ea typeface="+mn-ea"/>
              <a:cs typeface="Calibri" pitchFamily="34" charset="0"/>
            </a:endParaRPr>
          </a:p>
        </p:txBody>
      </p:sp>
      <p:sp>
        <p:nvSpPr>
          <p:cNvPr id="7" name="Slide Number Placeholder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38B7BC5-D89C-461D-AF9E-4CA9073E348F}" type="slidenum">
              <a:rPr kumimoji="0" lang="en-US" sz="18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sz="1800" b="0" i="0" u="none" strike="noStrike" kern="1200" cap="none" spc="0" normalizeH="0" baseline="0" noProof="0" dirty="0">
              <a:ln>
                <a:noFill/>
              </a:ln>
              <a:solidFill>
                <a:srgbClr val="000000"/>
              </a:solidFill>
              <a:effectLst/>
              <a:uLnTx/>
              <a:uFillTx/>
              <a:latin typeface="Arial" charset="0"/>
              <a:ea typeface="+mn-ea"/>
              <a:cs typeface="+mn-cs"/>
            </a:endParaRPr>
          </a:p>
        </p:txBody>
      </p:sp>
      <p:pic>
        <p:nvPicPr>
          <p:cNvPr id="2" name="Picture 1"/>
          <p:cNvPicPr>
            <a:picLocks noChangeAspect="1"/>
          </p:cNvPicPr>
          <p:nvPr/>
        </p:nvPicPr>
        <p:blipFill>
          <a:blip r:embed="rId5"/>
          <a:stretch>
            <a:fillRect/>
          </a:stretch>
        </p:blipFill>
        <p:spPr>
          <a:xfrm>
            <a:off x="1523736" y="1383614"/>
            <a:ext cx="6096528" cy="4090771"/>
          </a:xfrm>
          <a:prstGeom prst="rect">
            <a:avLst/>
          </a:prstGeom>
        </p:spPr>
      </p:pic>
    </p:spTree>
    <p:extLst>
      <p:ext uri="{BB962C8B-B14F-4D97-AF65-F5344CB8AC3E}">
        <p14:creationId xmlns:p14="http://schemas.microsoft.com/office/powerpoint/2010/main" val="39093711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alphaModFix amt="15000"/>
            <a:lum/>
            <a:extLst>
              <a:ext uri="{BEBA8EAE-BF5A-486C-A8C5-ECC9F3942E4B}">
                <a14:imgProps xmlns:a14="http://schemas.microsoft.com/office/drawing/2010/main">
                  <a14:imgLayer r:embed="rId4">
                    <a14:imgEffect>
                      <a14:saturation sat="66000"/>
                    </a14:imgEffect>
                  </a14:imgLayer>
                </a14:imgProps>
              </a:ext>
            </a:extLst>
          </a:blip>
          <a:srcRect/>
          <a:stretch>
            <a:fillRect l="-11000" t="7000" r="-3000" b="10000"/>
          </a:stretch>
        </a:blipFill>
        <a:effectLst/>
      </p:bgPr>
    </p:bg>
    <p:spTree>
      <p:nvGrpSpPr>
        <p:cNvPr id="1" name=""/>
        <p:cNvGrpSpPr/>
        <p:nvPr/>
      </p:nvGrpSpPr>
      <p:grpSpPr>
        <a:xfrm>
          <a:off x="0" y="0"/>
          <a:ext cx="0" cy="0"/>
          <a:chOff x="0" y="0"/>
          <a:chExt cx="0" cy="0"/>
        </a:xfrm>
      </p:grpSpPr>
      <p:sp>
        <p:nvSpPr>
          <p:cNvPr id="4" name="Line 4"/>
          <p:cNvSpPr>
            <a:spLocks noChangeShapeType="1"/>
          </p:cNvSpPr>
          <p:nvPr/>
        </p:nvSpPr>
        <p:spPr bwMode="auto">
          <a:xfrm>
            <a:off x="116305" y="-48126"/>
            <a:ext cx="91440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ZA"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11" name="Rectangle 10"/>
          <p:cNvSpPr/>
          <p:nvPr/>
        </p:nvSpPr>
        <p:spPr>
          <a:xfrm>
            <a:off x="0" y="0"/>
            <a:ext cx="9144000" cy="461665"/>
          </a:xfrm>
          <a:prstGeom prst="rect">
            <a:avLst/>
          </a:prstGeom>
          <a:solidFill>
            <a:srgbClr val="0070C0"/>
          </a:solidFill>
        </p:spPr>
        <p:txBody>
          <a:bodyPr wrap="square">
            <a:spAutoFit/>
          </a:bodyPr>
          <a:lstStyle/>
          <a:p>
            <a:pPr marL="457200" marR="0" lvl="1" indent="0" algn="ctr" defTabSz="914400" rtl="0" eaLnBrk="0" fontAlgn="base" latinLnBrk="0" hangingPunct="0">
              <a:lnSpc>
                <a:spcPct val="100000"/>
              </a:lnSpc>
              <a:spcBef>
                <a:spcPct val="0"/>
              </a:spcBef>
              <a:spcAft>
                <a:spcPct val="0"/>
              </a:spcAft>
              <a:buClrTx/>
              <a:buSzTx/>
              <a:buFontTx/>
              <a:buNone/>
              <a:tabLst/>
              <a:defRPr/>
            </a:pPr>
            <a:r>
              <a:rPr lang="en-ZA" sz="2400" b="1" dirty="0" smtClean="0">
                <a:solidFill>
                  <a:srgbClr val="FFFFFF"/>
                </a:solidFill>
                <a:latin typeface="Calibri" pitchFamily="34" charset="0"/>
                <a:cs typeface="Calibri" pitchFamily="34" charset="0"/>
              </a:rPr>
              <a:t>2015/2016 BOARD ATTENDANCE</a:t>
            </a:r>
            <a:r>
              <a:rPr kumimoji="0" lang="en-ZA" sz="2400" b="1" i="0" u="none" strike="noStrike" kern="1200" cap="none" spc="0" normalizeH="0" baseline="0" noProof="0" dirty="0" smtClean="0">
                <a:ln>
                  <a:noFill/>
                </a:ln>
                <a:solidFill>
                  <a:srgbClr val="FFFFFF"/>
                </a:solidFill>
                <a:effectLst/>
                <a:uLnTx/>
                <a:uFillTx/>
                <a:latin typeface="Calibri" pitchFamily="34" charset="0"/>
                <a:ea typeface="+mn-ea"/>
                <a:cs typeface="Calibri" pitchFamily="34" charset="0"/>
              </a:rPr>
              <a:t> </a:t>
            </a:r>
            <a:endParaRPr kumimoji="0" lang="en-ZA" sz="2400" b="1" i="0" u="none" strike="noStrike" kern="1200" cap="none" spc="0" normalizeH="0" baseline="0" noProof="0" dirty="0">
              <a:ln>
                <a:noFill/>
              </a:ln>
              <a:solidFill>
                <a:srgbClr val="FFFFFF"/>
              </a:solidFill>
              <a:effectLst/>
              <a:uLnTx/>
              <a:uFillTx/>
              <a:latin typeface="Calibri" pitchFamily="34" charset="0"/>
              <a:ea typeface="+mn-ea"/>
              <a:cs typeface="Calibri" pitchFamily="34" charset="0"/>
            </a:endParaRPr>
          </a:p>
        </p:txBody>
      </p:sp>
      <p:sp>
        <p:nvSpPr>
          <p:cNvPr id="7" name="Slide Number Placeholder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38B7BC5-D89C-461D-AF9E-4CA9073E348F}" type="slidenum">
              <a:rPr kumimoji="0" lang="en-US" sz="18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sz="1800" b="0" i="0" u="none" strike="noStrike" kern="1200" cap="none" spc="0" normalizeH="0" baseline="0" noProof="0" dirty="0">
              <a:ln>
                <a:noFill/>
              </a:ln>
              <a:solidFill>
                <a:srgbClr val="000000"/>
              </a:solidFill>
              <a:effectLst/>
              <a:uLnTx/>
              <a:uFillTx/>
              <a:latin typeface="Arial" charset="0"/>
              <a:ea typeface="+mn-ea"/>
              <a:cs typeface="+mn-cs"/>
            </a:endParaRPr>
          </a:p>
        </p:txBody>
      </p:sp>
      <p:graphicFrame>
        <p:nvGraphicFramePr>
          <p:cNvPr id="2" name="Table 1"/>
          <p:cNvGraphicFramePr>
            <a:graphicFrameLocks noGrp="1"/>
          </p:cNvGraphicFramePr>
          <p:nvPr>
            <p:extLst>
              <p:ext uri="{D42A27DB-BD31-4B8C-83A1-F6EECF244321}">
                <p14:modId xmlns:p14="http://schemas.microsoft.com/office/powerpoint/2010/main" val="1988723715"/>
              </p:ext>
            </p:extLst>
          </p:nvPr>
        </p:nvGraphicFramePr>
        <p:xfrm>
          <a:off x="389767" y="685800"/>
          <a:ext cx="8597075" cy="5565785"/>
        </p:xfrm>
        <a:graphic>
          <a:graphicData uri="http://schemas.openxmlformats.org/drawingml/2006/table">
            <a:tbl>
              <a:tblPr firstRow="1" firstCol="1" bandRow="1">
                <a:tableStyleId>{00A15C55-8517-42AA-B614-E9B94910E393}</a:tableStyleId>
              </a:tblPr>
              <a:tblGrid>
                <a:gridCol w="716774">
                  <a:extLst>
                    <a:ext uri="{9D8B030D-6E8A-4147-A177-3AD203B41FA5}">
                      <a16:colId xmlns:a16="http://schemas.microsoft.com/office/drawing/2014/main" xmlns="" val="4117448939"/>
                    </a:ext>
                  </a:extLst>
                </a:gridCol>
                <a:gridCol w="2388686">
                  <a:extLst>
                    <a:ext uri="{9D8B030D-6E8A-4147-A177-3AD203B41FA5}">
                      <a16:colId xmlns:a16="http://schemas.microsoft.com/office/drawing/2014/main" xmlns="" val="2140490587"/>
                    </a:ext>
                  </a:extLst>
                </a:gridCol>
                <a:gridCol w="1551465">
                  <a:extLst>
                    <a:ext uri="{9D8B030D-6E8A-4147-A177-3AD203B41FA5}">
                      <a16:colId xmlns:a16="http://schemas.microsoft.com/office/drawing/2014/main" xmlns="" val="875239868"/>
                    </a:ext>
                  </a:extLst>
                </a:gridCol>
                <a:gridCol w="2269081">
                  <a:extLst>
                    <a:ext uri="{9D8B030D-6E8A-4147-A177-3AD203B41FA5}">
                      <a16:colId xmlns:a16="http://schemas.microsoft.com/office/drawing/2014/main" xmlns="" val="4143749068"/>
                    </a:ext>
                  </a:extLst>
                </a:gridCol>
                <a:gridCol w="1671069">
                  <a:extLst>
                    <a:ext uri="{9D8B030D-6E8A-4147-A177-3AD203B41FA5}">
                      <a16:colId xmlns:a16="http://schemas.microsoft.com/office/drawing/2014/main" xmlns="" val="992856227"/>
                    </a:ext>
                  </a:extLst>
                </a:gridCol>
              </a:tblGrid>
              <a:tr h="455293">
                <a:tc>
                  <a:txBody>
                    <a:bodyPr/>
                    <a:lstStyle/>
                    <a:p>
                      <a:pPr algn="just">
                        <a:lnSpc>
                          <a:spcPct val="107000"/>
                        </a:lnSpc>
                        <a:spcAft>
                          <a:spcPts val="0"/>
                        </a:spcAft>
                      </a:pPr>
                      <a:r>
                        <a:rPr lang="en-ZA" sz="1400" dirty="0" smtClean="0">
                          <a:effectLst/>
                          <a:latin typeface="Calibri" panose="020F0502020204030204" pitchFamily="34" charset="0"/>
                          <a:cs typeface="Calibri" panose="020F0502020204030204" pitchFamily="34" charset="0"/>
                        </a:rPr>
                        <a:t>No.</a:t>
                      </a:r>
                      <a:endParaRPr lang="en-ZA" sz="1400" dirty="0">
                        <a:effectLst/>
                        <a:latin typeface="Calibri" panose="020F0502020204030204" pitchFamily="34" charset="0"/>
                        <a:ea typeface="Calibri" panose="020F0502020204030204" pitchFamily="34" charset="0"/>
                        <a:cs typeface="Calibri" panose="020F0502020204030204" pitchFamily="34" charset="0"/>
                      </a:endParaRPr>
                    </a:p>
                  </a:txBody>
                  <a:tcPr marL="57676" marR="57676" marT="0" marB="0"/>
                </a:tc>
                <a:tc>
                  <a:txBody>
                    <a:bodyPr/>
                    <a:lstStyle/>
                    <a:p>
                      <a:pPr algn="just">
                        <a:lnSpc>
                          <a:spcPct val="107000"/>
                        </a:lnSpc>
                        <a:spcAft>
                          <a:spcPts val="0"/>
                        </a:spcAft>
                      </a:pPr>
                      <a:r>
                        <a:rPr lang="en-ZA" sz="1400" dirty="0">
                          <a:effectLst/>
                          <a:latin typeface="Calibri" panose="020F0502020204030204" pitchFamily="34" charset="0"/>
                          <a:cs typeface="Calibri" panose="020F0502020204030204" pitchFamily="34" charset="0"/>
                        </a:rPr>
                        <a:t>Members</a:t>
                      </a:r>
                    </a:p>
                    <a:p>
                      <a:pPr algn="just">
                        <a:lnSpc>
                          <a:spcPct val="107000"/>
                        </a:lnSpc>
                        <a:spcAft>
                          <a:spcPts val="0"/>
                        </a:spcAft>
                      </a:pPr>
                      <a:r>
                        <a:rPr lang="en-ZA" sz="1400" dirty="0">
                          <a:effectLst/>
                          <a:latin typeface="Calibri" panose="020F0502020204030204" pitchFamily="34" charset="0"/>
                          <a:cs typeface="Calibri" panose="020F0502020204030204" pitchFamily="34" charset="0"/>
                        </a:rPr>
                        <a:t> </a:t>
                      </a:r>
                      <a:endParaRPr lang="en-ZA" sz="1400" dirty="0">
                        <a:effectLst/>
                        <a:latin typeface="Calibri" panose="020F0502020204030204" pitchFamily="34" charset="0"/>
                        <a:ea typeface="Calibri" panose="020F0502020204030204" pitchFamily="34" charset="0"/>
                        <a:cs typeface="Calibri" panose="020F0502020204030204" pitchFamily="34" charset="0"/>
                      </a:endParaRPr>
                    </a:p>
                  </a:txBody>
                  <a:tcPr marL="57676" marR="57676" marT="0" marB="0"/>
                </a:tc>
                <a:tc>
                  <a:txBody>
                    <a:bodyPr/>
                    <a:lstStyle/>
                    <a:p>
                      <a:r>
                        <a:rPr lang="en-ZA" sz="1400" dirty="0" smtClean="0">
                          <a:latin typeface="Calibri" panose="020F0502020204030204" pitchFamily="34" charset="0"/>
                          <a:cs typeface="Calibri" panose="020F0502020204030204" pitchFamily="34" charset="0"/>
                        </a:rPr>
                        <a:t>Scheduled</a:t>
                      </a:r>
                      <a:endParaRPr lang="en-ZA" sz="1400" dirty="0">
                        <a:latin typeface="Calibri" panose="020F0502020204030204" pitchFamily="34" charset="0"/>
                        <a:cs typeface="Calibri" panose="020F0502020204030204" pitchFamily="34" charset="0"/>
                      </a:endParaRPr>
                    </a:p>
                  </a:txBody>
                  <a:tcPr marL="57676" marR="57676" marT="0" marB="0"/>
                </a:tc>
                <a:tc>
                  <a:txBody>
                    <a:bodyPr/>
                    <a:lstStyle/>
                    <a:p>
                      <a:r>
                        <a:rPr lang="en-ZA" sz="1400" dirty="0" smtClean="0">
                          <a:latin typeface="Calibri" panose="020F0502020204030204" pitchFamily="34" charset="0"/>
                          <a:cs typeface="Calibri" panose="020F0502020204030204" pitchFamily="34" charset="0"/>
                        </a:rPr>
                        <a:t>Held</a:t>
                      </a:r>
                      <a:endParaRPr lang="en-ZA" sz="1400" dirty="0">
                        <a:latin typeface="Calibri" panose="020F0502020204030204" pitchFamily="34" charset="0"/>
                        <a:cs typeface="Calibri" panose="020F0502020204030204" pitchFamily="34" charset="0"/>
                      </a:endParaRPr>
                    </a:p>
                  </a:txBody>
                  <a:tcPr marL="57676" marR="57676" marT="0" marB="0"/>
                </a:tc>
                <a:tc>
                  <a:txBody>
                    <a:bodyPr/>
                    <a:lstStyle/>
                    <a:p>
                      <a:r>
                        <a:rPr lang="en-ZA" sz="1400" dirty="0" smtClean="0">
                          <a:latin typeface="Calibri" panose="020F0502020204030204" pitchFamily="34" charset="0"/>
                          <a:cs typeface="Calibri" panose="020F0502020204030204" pitchFamily="34" charset="0"/>
                        </a:rPr>
                        <a:t>Attended</a:t>
                      </a:r>
                      <a:endParaRPr lang="en-ZA" sz="1400" dirty="0">
                        <a:latin typeface="Calibri" panose="020F0502020204030204" pitchFamily="34" charset="0"/>
                        <a:cs typeface="Calibri" panose="020F0502020204030204" pitchFamily="34" charset="0"/>
                      </a:endParaRPr>
                    </a:p>
                  </a:txBody>
                  <a:tcPr marL="57676" marR="57676" marT="0" marB="0"/>
                </a:tc>
                <a:extLst>
                  <a:ext uri="{0D108BD9-81ED-4DB2-BD59-A6C34878D82A}">
                    <a16:rowId xmlns:a16="http://schemas.microsoft.com/office/drawing/2014/main" xmlns="" val="1716815822"/>
                  </a:ext>
                </a:extLst>
              </a:tr>
              <a:tr h="350283">
                <a:tc>
                  <a:txBody>
                    <a:bodyPr/>
                    <a:lstStyle/>
                    <a:p>
                      <a:pPr algn="just">
                        <a:lnSpc>
                          <a:spcPct val="107000"/>
                        </a:lnSpc>
                        <a:spcAft>
                          <a:spcPts val="0"/>
                        </a:spcAft>
                      </a:pPr>
                      <a:r>
                        <a:rPr lang="en-ZA" sz="1400" dirty="0">
                          <a:effectLst/>
                          <a:latin typeface="Calibri" panose="020F0502020204030204" pitchFamily="34" charset="0"/>
                          <a:cs typeface="Calibri" panose="020F0502020204030204" pitchFamily="34" charset="0"/>
                        </a:rPr>
                        <a:t>1.</a:t>
                      </a:r>
                      <a:endParaRPr lang="en-ZA" sz="1400" dirty="0">
                        <a:effectLst/>
                        <a:latin typeface="Calibri" panose="020F0502020204030204" pitchFamily="34" charset="0"/>
                        <a:ea typeface="Calibri" panose="020F0502020204030204" pitchFamily="34" charset="0"/>
                        <a:cs typeface="Calibri" panose="020F0502020204030204" pitchFamily="34" charset="0"/>
                      </a:endParaRPr>
                    </a:p>
                  </a:txBody>
                  <a:tcPr marL="57676" marR="57676" marT="0" marB="0"/>
                </a:tc>
                <a:tc>
                  <a:txBody>
                    <a:bodyPr/>
                    <a:lstStyle/>
                    <a:p>
                      <a:pPr algn="just">
                        <a:lnSpc>
                          <a:spcPct val="107000"/>
                        </a:lnSpc>
                        <a:spcAft>
                          <a:spcPts val="0"/>
                        </a:spcAft>
                      </a:pPr>
                      <a:r>
                        <a:rPr lang="en-ZA" sz="1400" dirty="0">
                          <a:effectLst/>
                          <a:latin typeface="Calibri" panose="020F0502020204030204" pitchFamily="34" charset="0"/>
                          <a:cs typeface="Calibri" panose="020F0502020204030204" pitchFamily="34" charset="0"/>
                        </a:rPr>
                        <a:t>Ms Ntsoaki Mngomezulu</a:t>
                      </a:r>
                      <a:endParaRPr lang="en-ZA" sz="1400" dirty="0">
                        <a:effectLst/>
                        <a:latin typeface="Calibri" panose="020F0502020204030204" pitchFamily="34" charset="0"/>
                        <a:ea typeface="Calibri" panose="020F0502020204030204" pitchFamily="34" charset="0"/>
                        <a:cs typeface="Calibri" panose="020F0502020204030204" pitchFamily="34" charset="0"/>
                      </a:endParaRPr>
                    </a:p>
                  </a:txBody>
                  <a:tcPr marL="57676" marR="57676" marT="0" marB="0"/>
                </a:tc>
                <a:tc>
                  <a:txBody>
                    <a:bodyPr/>
                    <a:lstStyle/>
                    <a:p>
                      <a:pPr algn="ctr"/>
                      <a:r>
                        <a:rPr lang="en-ZA" sz="1400" dirty="0" smtClean="0">
                          <a:latin typeface="Calibri" panose="020F0502020204030204" pitchFamily="34" charset="0"/>
                          <a:cs typeface="Calibri" panose="020F0502020204030204" pitchFamily="34" charset="0"/>
                        </a:rPr>
                        <a:t>5</a:t>
                      </a:r>
                      <a:endParaRPr lang="en-ZA" sz="1400" dirty="0">
                        <a:latin typeface="Calibri" panose="020F0502020204030204" pitchFamily="34" charset="0"/>
                        <a:cs typeface="Calibri" panose="020F0502020204030204" pitchFamily="34" charset="0"/>
                      </a:endParaRPr>
                    </a:p>
                  </a:txBody>
                  <a:tcPr marL="57676" marR="57676" marT="0" marB="0"/>
                </a:tc>
                <a:tc>
                  <a:txBody>
                    <a:bodyPr/>
                    <a:lstStyle/>
                    <a:p>
                      <a:pPr algn="ctr"/>
                      <a:r>
                        <a:rPr lang="en-ZA" sz="1400" dirty="0" smtClean="0">
                          <a:latin typeface="Calibri" panose="020F0502020204030204" pitchFamily="34" charset="0"/>
                          <a:cs typeface="Calibri" panose="020F0502020204030204" pitchFamily="34" charset="0"/>
                        </a:rPr>
                        <a:t>6</a:t>
                      </a:r>
                      <a:endParaRPr lang="en-ZA" sz="1400" dirty="0">
                        <a:latin typeface="Calibri" panose="020F0502020204030204" pitchFamily="34" charset="0"/>
                        <a:cs typeface="Calibri" panose="020F0502020204030204" pitchFamily="34" charset="0"/>
                      </a:endParaRPr>
                    </a:p>
                  </a:txBody>
                  <a:tcPr marL="57676" marR="57676" marT="0" marB="0"/>
                </a:tc>
                <a:tc>
                  <a:txBody>
                    <a:bodyPr/>
                    <a:lstStyle/>
                    <a:p>
                      <a:pPr algn="ctr"/>
                      <a:r>
                        <a:rPr lang="en-ZA" sz="1400" dirty="0" smtClean="0">
                          <a:latin typeface="Calibri" panose="020F0502020204030204" pitchFamily="34" charset="0"/>
                          <a:cs typeface="Calibri" panose="020F0502020204030204" pitchFamily="34" charset="0"/>
                        </a:rPr>
                        <a:t>5</a:t>
                      </a:r>
                      <a:endParaRPr lang="en-ZA" sz="1400" dirty="0">
                        <a:latin typeface="Calibri" panose="020F0502020204030204" pitchFamily="34" charset="0"/>
                        <a:cs typeface="Calibri" panose="020F0502020204030204" pitchFamily="34" charset="0"/>
                      </a:endParaRPr>
                    </a:p>
                  </a:txBody>
                  <a:tcPr marL="57676" marR="57676" marT="0" marB="0"/>
                </a:tc>
                <a:extLst>
                  <a:ext uri="{0D108BD9-81ED-4DB2-BD59-A6C34878D82A}">
                    <a16:rowId xmlns:a16="http://schemas.microsoft.com/office/drawing/2014/main" xmlns="" val="2698593512"/>
                  </a:ext>
                </a:extLst>
              </a:tr>
              <a:tr h="455293">
                <a:tc>
                  <a:txBody>
                    <a:bodyPr/>
                    <a:lstStyle/>
                    <a:p>
                      <a:pPr algn="just">
                        <a:lnSpc>
                          <a:spcPct val="107000"/>
                        </a:lnSpc>
                        <a:spcAft>
                          <a:spcPts val="0"/>
                        </a:spcAft>
                      </a:pPr>
                      <a:r>
                        <a:rPr lang="en-ZA" sz="1400" dirty="0">
                          <a:effectLst/>
                          <a:latin typeface="Calibri" panose="020F0502020204030204" pitchFamily="34" charset="0"/>
                          <a:cs typeface="Calibri" panose="020F0502020204030204" pitchFamily="34" charset="0"/>
                        </a:rPr>
                        <a:t>2. </a:t>
                      </a:r>
                      <a:endParaRPr lang="en-ZA" sz="1400" dirty="0">
                        <a:effectLst/>
                        <a:latin typeface="Calibri" panose="020F0502020204030204" pitchFamily="34" charset="0"/>
                        <a:ea typeface="Calibri" panose="020F0502020204030204" pitchFamily="34" charset="0"/>
                        <a:cs typeface="Calibri" panose="020F0502020204030204" pitchFamily="34" charset="0"/>
                      </a:endParaRPr>
                    </a:p>
                  </a:txBody>
                  <a:tcPr marL="57676" marR="57676" marT="0" marB="0"/>
                </a:tc>
                <a:tc>
                  <a:txBody>
                    <a:bodyPr/>
                    <a:lstStyle/>
                    <a:p>
                      <a:pPr algn="just">
                        <a:lnSpc>
                          <a:spcPct val="107000"/>
                        </a:lnSpc>
                        <a:spcAft>
                          <a:spcPts val="0"/>
                        </a:spcAft>
                      </a:pPr>
                      <a:r>
                        <a:rPr lang="en-ZA" sz="1400" dirty="0">
                          <a:effectLst/>
                          <a:latin typeface="Calibri" panose="020F0502020204030204" pitchFamily="34" charset="0"/>
                          <a:cs typeface="Calibri" panose="020F0502020204030204" pitchFamily="34" charset="0"/>
                        </a:rPr>
                        <a:t>Dr Lulama Gwagwa</a:t>
                      </a:r>
                    </a:p>
                    <a:p>
                      <a:pPr algn="just">
                        <a:lnSpc>
                          <a:spcPct val="107000"/>
                        </a:lnSpc>
                        <a:spcAft>
                          <a:spcPts val="0"/>
                        </a:spcAft>
                      </a:pPr>
                      <a:r>
                        <a:rPr lang="en-ZA" sz="1400" dirty="0">
                          <a:effectLst/>
                          <a:latin typeface="Calibri" panose="020F0502020204030204" pitchFamily="34" charset="0"/>
                          <a:cs typeface="Calibri" panose="020F0502020204030204" pitchFamily="34" charset="0"/>
                        </a:rPr>
                        <a:t> </a:t>
                      </a:r>
                      <a:endParaRPr lang="en-ZA" sz="1400" dirty="0">
                        <a:effectLst/>
                        <a:latin typeface="Calibri" panose="020F0502020204030204" pitchFamily="34" charset="0"/>
                        <a:ea typeface="Calibri" panose="020F0502020204030204" pitchFamily="34" charset="0"/>
                        <a:cs typeface="Calibri" panose="020F0502020204030204" pitchFamily="34" charset="0"/>
                      </a:endParaRPr>
                    </a:p>
                  </a:txBody>
                  <a:tcPr marL="57676" marR="57676" marT="0" marB="0"/>
                </a:tc>
                <a:tc>
                  <a:txBody>
                    <a:bodyPr/>
                    <a:lstStyle/>
                    <a:p>
                      <a:pPr algn="ctr"/>
                      <a:r>
                        <a:rPr lang="en-ZA" sz="1400" dirty="0" smtClean="0">
                          <a:latin typeface="Calibri" panose="020F0502020204030204" pitchFamily="34" charset="0"/>
                          <a:cs typeface="Calibri" panose="020F0502020204030204" pitchFamily="34" charset="0"/>
                        </a:rPr>
                        <a:t>5</a:t>
                      </a:r>
                      <a:endParaRPr lang="en-ZA" sz="1400" dirty="0">
                        <a:latin typeface="Calibri" panose="020F0502020204030204" pitchFamily="34" charset="0"/>
                        <a:cs typeface="Calibri" panose="020F0502020204030204" pitchFamily="34" charset="0"/>
                      </a:endParaRPr>
                    </a:p>
                  </a:txBody>
                  <a:tcPr marL="57676" marR="57676" marT="0" marB="0"/>
                </a:tc>
                <a:tc>
                  <a:txBody>
                    <a:bodyPr/>
                    <a:lstStyle/>
                    <a:p>
                      <a:pPr algn="ctr"/>
                      <a:r>
                        <a:rPr lang="en-ZA" sz="1400" dirty="0" smtClean="0">
                          <a:latin typeface="Calibri" panose="020F0502020204030204" pitchFamily="34" charset="0"/>
                          <a:cs typeface="Calibri" panose="020F0502020204030204" pitchFamily="34" charset="0"/>
                        </a:rPr>
                        <a:t>6</a:t>
                      </a:r>
                      <a:endParaRPr lang="en-ZA" sz="1400" dirty="0">
                        <a:latin typeface="Calibri" panose="020F0502020204030204" pitchFamily="34" charset="0"/>
                        <a:cs typeface="Calibri" panose="020F0502020204030204" pitchFamily="34" charset="0"/>
                      </a:endParaRPr>
                    </a:p>
                  </a:txBody>
                  <a:tcPr marL="57676" marR="57676" marT="0" marB="0"/>
                </a:tc>
                <a:tc>
                  <a:txBody>
                    <a:bodyPr/>
                    <a:lstStyle/>
                    <a:p>
                      <a:pPr algn="ctr"/>
                      <a:r>
                        <a:rPr lang="en-ZA" sz="1400" dirty="0" smtClean="0">
                          <a:latin typeface="Calibri" panose="020F0502020204030204" pitchFamily="34" charset="0"/>
                          <a:cs typeface="Calibri" panose="020F0502020204030204" pitchFamily="34" charset="0"/>
                        </a:rPr>
                        <a:t>4</a:t>
                      </a:r>
                      <a:endParaRPr lang="en-ZA" sz="1400" dirty="0">
                        <a:latin typeface="Calibri" panose="020F0502020204030204" pitchFamily="34" charset="0"/>
                        <a:cs typeface="Calibri" panose="020F0502020204030204" pitchFamily="34" charset="0"/>
                      </a:endParaRPr>
                    </a:p>
                  </a:txBody>
                  <a:tcPr marL="57676" marR="57676" marT="0" marB="0"/>
                </a:tc>
                <a:extLst>
                  <a:ext uri="{0D108BD9-81ED-4DB2-BD59-A6C34878D82A}">
                    <a16:rowId xmlns:a16="http://schemas.microsoft.com/office/drawing/2014/main" xmlns="" val="2852400612"/>
                  </a:ext>
                </a:extLst>
              </a:tr>
              <a:tr h="455293">
                <a:tc>
                  <a:txBody>
                    <a:bodyPr/>
                    <a:lstStyle/>
                    <a:p>
                      <a:pPr algn="just">
                        <a:lnSpc>
                          <a:spcPct val="107000"/>
                        </a:lnSpc>
                        <a:spcAft>
                          <a:spcPts val="0"/>
                        </a:spcAft>
                      </a:pPr>
                      <a:r>
                        <a:rPr lang="en-ZA" sz="1400">
                          <a:effectLst/>
                          <a:latin typeface="Calibri" panose="020F0502020204030204" pitchFamily="34" charset="0"/>
                          <a:cs typeface="Calibri" panose="020F0502020204030204" pitchFamily="34" charset="0"/>
                        </a:rPr>
                        <a:t>3.</a:t>
                      </a:r>
                      <a:endParaRPr lang="en-ZA" sz="1400">
                        <a:effectLst/>
                        <a:latin typeface="Calibri" panose="020F0502020204030204" pitchFamily="34" charset="0"/>
                        <a:ea typeface="Calibri" panose="020F0502020204030204" pitchFamily="34" charset="0"/>
                        <a:cs typeface="Calibri" panose="020F0502020204030204" pitchFamily="34" charset="0"/>
                      </a:endParaRPr>
                    </a:p>
                  </a:txBody>
                  <a:tcPr marL="57676" marR="57676" marT="0" marB="0"/>
                </a:tc>
                <a:tc>
                  <a:txBody>
                    <a:bodyPr/>
                    <a:lstStyle/>
                    <a:p>
                      <a:pPr algn="just">
                        <a:lnSpc>
                          <a:spcPct val="107000"/>
                        </a:lnSpc>
                        <a:spcAft>
                          <a:spcPts val="0"/>
                        </a:spcAft>
                      </a:pPr>
                      <a:r>
                        <a:rPr lang="en-ZA" sz="1400" dirty="0">
                          <a:effectLst/>
                          <a:latin typeface="Calibri" panose="020F0502020204030204" pitchFamily="34" charset="0"/>
                          <a:cs typeface="Calibri" panose="020F0502020204030204" pitchFamily="34" charset="0"/>
                        </a:rPr>
                        <a:t>Prof. Elizabeth Mokotong</a:t>
                      </a:r>
                    </a:p>
                    <a:p>
                      <a:pPr algn="just">
                        <a:lnSpc>
                          <a:spcPct val="107000"/>
                        </a:lnSpc>
                        <a:spcAft>
                          <a:spcPts val="0"/>
                        </a:spcAft>
                      </a:pPr>
                      <a:r>
                        <a:rPr lang="en-ZA" sz="1400" dirty="0">
                          <a:effectLst/>
                          <a:latin typeface="Calibri" panose="020F0502020204030204" pitchFamily="34" charset="0"/>
                          <a:cs typeface="Calibri" panose="020F0502020204030204" pitchFamily="34" charset="0"/>
                        </a:rPr>
                        <a:t> </a:t>
                      </a:r>
                      <a:endParaRPr lang="en-ZA" sz="1400" dirty="0">
                        <a:effectLst/>
                        <a:latin typeface="Calibri" panose="020F0502020204030204" pitchFamily="34" charset="0"/>
                        <a:ea typeface="Calibri" panose="020F0502020204030204" pitchFamily="34" charset="0"/>
                        <a:cs typeface="Calibri" panose="020F0502020204030204" pitchFamily="34" charset="0"/>
                      </a:endParaRPr>
                    </a:p>
                  </a:txBody>
                  <a:tcPr marL="57676" marR="57676" marT="0" marB="0"/>
                </a:tc>
                <a:tc>
                  <a:txBody>
                    <a:bodyPr/>
                    <a:lstStyle/>
                    <a:p>
                      <a:pPr algn="ctr"/>
                      <a:r>
                        <a:rPr lang="en-ZA" sz="1400" dirty="0" smtClean="0">
                          <a:latin typeface="Calibri" panose="020F0502020204030204" pitchFamily="34" charset="0"/>
                          <a:cs typeface="Calibri" panose="020F0502020204030204" pitchFamily="34" charset="0"/>
                        </a:rPr>
                        <a:t>5</a:t>
                      </a:r>
                      <a:endParaRPr lang="en-ZA" sz="1400" dirty="0">
                        <a:latin typeface="Calibri" panose="020F0502020204030204" pitchFamily="34" charset="0"/>
                        <a:cs typeface="Calibri" panose="020F0502020204030204" pitchFamily="34" charset="0"/>
                      </a:endParaRPr>
                    </a:p>
                  </a:txBody>
                  <a:tcPr marL="57676" marR="57676" marT="0" marB="0"/>
                </a:tc>
                <a:tc>
                  <a:txBody>
                    <a:bodyPr/>
                    <a:lstStyle/>
                    <a:p>
                      <a:pPr algn="ctr"/>
                      <a:r>
                        <a:rPr lang="en-ZA" sz="1400" dirty="0" smtClean="0">
                          <a:latin typeface="Calibri" panose="020F0502020204030204" pitchFamily="34" charset="0"/>
                          <a:cs typeface="Calibri" panose="020F0502020204030204" pitchFamily="34" charset="0"/>
                        </a:rPr>
                        <a:t>6</a:t>
                      </a:r>
                      <a:endParaRPr lang="en-ZA" sz="1400" dirty="0">
                        <a:latin typeface="Calibri" panose="020F0502020204030204" pitchFamily="34" charset="0"/>
                        <a:cs typeface="Calibri" panose="020F0502020204030204" pitchFamily="34" charset="0"/>
                      </a:endParaRPr>
                    </a:p>
                  </a:txBody>
                  <a:tcPr marL="57676" marR="57676" marT="0" marB="0"/>
                </a:tc>
                <a:tc>
                  <a:txBody>
                    <a:bodyPr/>
                    <a:lstStyle/>
                    <a:p>
                      <a:pPr algn="ctr"/>
                      <a:r>
                        <a:rPr lang="en-ZA" sz="1400" dirty="0" smtClean="0">
                          <a:latin typeface="Calibri" panose="020F0502020204030204" pitchFamily="34" charset="0"/>
                          <a:cs typeface="Calibri" panose="020F0502020204030204" pitchFamily="34" charset="0"/>
                        </a:rPr>
                        <a:t>6</a:t>
                      </a:r>
                      <a:endParaRPr lang="en-ZA" sz="1400" dirty="0">
                        <a:latin typeface="Calibri" panose="020F0502020204030204" pitchFamily="34" charset="0"/>
                        <a:cs typeface="Calibri" panose="020F0502020204030204" pitchFamily="34" charset="0"/>
                      </a:endParaRPr>
                    </a:p>
                  </a:txBody>
                  <a:tcPr marL="57676" marR="57676" marT="0" marB="0"/>
                </a:tc>
                <a:extLst>
                  <a:ext uri="{0D108BD9-81ED-4DB2-BD59-A6C34878D82A}">
                    <a16:rowId xmlns:a16="http://schemas.microsoft.com/office/drawing/2014/main" xmlns="" val="3855805693"/>
                  </a:ext>
                </a:extLst>
              </a:tr>
              <a:tr h="350283">
                <a:tc>
                  <a:txBody>
                    <a:bodyPr/>
                    <a:lstStyle/>
                    <a:p>
                      <a:pPr algn="just">
                        <a:lnSpc>
                          <a:spcPct val="107000"/>
                        </a:lnSpc>
                        <a:spcAft>
                          <a:spcPts val="0"/>
                        </a:spcAft>
                      </a:pPr>
                      <a:r>
                        <a:rPr lang="en-ZA" sz="1400">
                          <a:effectLst/>
                          <a:latin typeface="Calibri" panose="020F0502020204030204" pitchFamily="34" charset="0"/>
                          <a:cs typeface="Calibri" panose="020F0502020204030204" pitchFamily="34" charset="0"/>
                        </a:rPr>
                        <a:t>4.</a:t>
                      </a:r>
                      <a:endParaRPr lang="en-ZA" sz="1400">
                        <a:effectLst/>
                        <a:latin typeface="Calibri" panose="020F0502020204030204" pitchFamily="34" charset="0"/>
                        <a:ea typeface="Calibri" panose="020F0502020204030204" pitchFamily="34" charset="0"/>
                        <a:cs typeface="Calibri" panose="020F0502020204030204" pitchFamily="34" charset="0"/>
                      </a:endParaRPr>
                    </a:p>
                  </a:txBody>
                  <a:tcPr marL="57676" marR="57676" marT="0" marB="0"/>
                </a:tc>
                <a:tc>
                  <a:txBody>
                    <a:bodyPr/>
                    <a:lstStyle/>
                    <a:p>
                      <a:pPr algn="just">
                        <a:lnSpc>
                          <a:spcPct val="107000"/>
                        </a:lnSpc>
                        <a:spcAft>
                          <a:spcPts val="0"/>
                        </a:spcAft>
                      </a:pPr>
                      <a:r>
                        <a:rPr lang="en-ZA" sz="1400" dirty="0">
                          <a:effectLst/>
                          <a:latin typeface="Calibri" panose="020F0502020204030204" pitchFamily="34" charset="0"/>
                          <a:cs typeface="Calibri" panose="020F0502020204030204" pitchFamily="34" charset="0"/>
                        </a:rPr>
                        <a:t>Ms Judy  Beaumont</a:t>
                      </a:r>
                      <a:endParaRPr lang="en-ZA" sz="1400" dirty="0">
                        <a:effectLst/>
                        <a:latin typeface="Calibri" panose="020F0502020204030204" pitchFamily="34" charset="0"/>
                        <a:ea typeface="Calibri" panose="020F0502020204030204" pitchFamily="34" charset="0"/>
                        <a:cs typeface="Calibri" panose="020F0502020204030204" pitchFamily="34" charset="0"/>
                      </a:endParaRPr>
                    </a:p>
                  </a:txBody>
                  <a:tcPr marL="57676" marR="57676" marT="0" marB="0"/>
                </a:tc>
                <a:tc>
                  <a:txBody>
                    <a:bodyPr/>
                    <a:lstStyle/>
                    <a:p>
                      <a:pPr algn="ctr"/>
                      <a:r>
                        <a:rPr lang="en-ZA" sz="1400" dirty="0" smtClean="0">
                          <a:latin typeface="Calibri" panose="020F0502020204030204" pitchFamily="34" charset="0"/>
                          <a:cs typeface="Calibri" panose="020F0502020204030204" pitchFamily="34" charset="0"/>
                        </a:rPr>
                        <a:t>5</a:t>
                      </a:r>
                      <a:endParaRPr lang="en-ZA" sz="1400" dirty="0">
                        <a:latin typeface="Calibri" panose="020F0502020204030204" pitchFamily="34" charset="0"/>
                        <a:cs typeface="Calibri" panose="020F0502020204030204" pitchFamily="34" charset="0"/>
                      </a:endParaRPr>
                    </a:p>
                  </a:txBody>
                  <a:tcPr marL="57676" marR="57676" marT="0" marB="0"/>
                </a:tc>
                <a:tc>
                  <a:txBody>
                    <a:bodyPr/>
                    <a:lstStyle/>
                    <a:p>
                      <a:pPr algn="ctr"/>
                      <a:r>
                        <a:rPr lang="en-ZA" sz="1400" dirty="0" smtClean="0">
                          <a:latin typeface="Calibri" panose="020F0502020204030204" pitchFamily="34" charset="0"/>
                          <a:cs typeface="Calibri" panose="020F0502020204030204" pitchFamily="34" charset="0"/>
                        </a:rPr>
                        <a:t>6</a:t>
                      </a:r>
                      <a:endParaRPr lang="en-ZA" sz="1400" dirty="0">
                        <a:latin typeface="Calibri" panose="020F0502020204030204" pitchFamily="34" charset="0"/>
                        <a:cs typeface="Calibri" panose="020F0502020204030204" pitchFamily="34" charset="0"/>
                      </a:endParaRPr>
                    </a:p>
                  </a:txBody>
                  <a:tcPr marL="57676" marR="57676" marT="0" marB="0"/>
                </a:tc>
                <a:tc>
                  <a:txBody>
                    <a:bodyPr/>
                    <a:lstStyle/>
                    <a:p>
                      <a:pPr algn="ctr"/>
                      <a:r>
                        <a:rPr lang="en-ZA" sz="1400" dirty="0" smtClean="0">
                          <a:latin typeface="Calibri" panose="020F0502020204030204" pitchFamily="34" charset="0"/>
                          <a:cs typeface="Calibri" panose="020F0502020204030204" pitchFamily="34" charset="0"/>
                        </a:rPr>
                        <a:t>3</a:t>
                      </a:r>
                      <a:endParaRPr lang="en-ZA" sz="1400" dirty="0">
                        <a:latin typeface="Calibri" panose="020F0502020204030204" pitchFamily="34" charset="0"/>
                        <a:cs typeface="Calibri" panose="020F0502020204030204" pitchFamily="34" charset="0"/>
                      </a:endParaRPr>
                    </a:p>
                  </a:txBody>
                  <a:tcPr marL="57676" marR="57676" marT="0" marB="0"/>
                </a:tc>
                <a:extLst>
                  <a:ext uri="{0D108BD9-81ED-4DB2-BD59-A6C34878D82A}">
                    <a16:rowId xmlns:a16="http://schemas.microsoft.com/office/drawing/2014/main" xmlns="" val="3880617848"/>
                  </a:ext>
                </a:extLst>
              </a:tr>
              <a:tr h="455293">
                <a:tc>
                  <a:txBody>
                    <a:bodyPr/>
                    <a:lstStyle/>
                    <a:p>
                      <a:pPr algn="just">
                        <a:lnSpc>
                          <a:spcPct val="107000"/>
                        </a:lnSpc>
                        <a:spcAft>
                          <a:spcPts val="0"/>
                        </a:spcAft>
                      </a:pPr>
                      <a:r>
                        <a:rPr lang="en-ZA" sz="1400">
                          <a:effectLst/>
                          <a:latin typeface="Calibri" panose="020F0502020204030204" pitchFamily="34" charset="0"/>
                          <a:cs typeface="Calibri" panose="020F0502020204030204" pitchFamily="34" charset="0"/>
                        </a:rPr>
                        <a:t>5.</a:t>
                      </a:r>
                      <a:endParaRPr lang="en-ZA" sz="1400">
                        <a:effectLst/>
                        <a:latin typeface="Calibri" panose="020F0502020204030204" pitchFamily="34" charset="0"/>
                        <a:ea typeface="Calibri" panose="020F0502020204030204" pitchFamily="34" charset="0"/>
                        <a:cs typeface="Calibri" panose="020F0502020204030204" pitchFamily="34" charset="0"/>
                      </a:endParaRPr>
                    </a:p>
                  </a:txBody>
                  <a:tcPr marL="57676" marR="57676" marT="0" marB="0"/>
                </a:tc>
                <a:tc>
                  <a:txBody>
                    <a:bodyPr/>
                    <a:lstStyle/>
                    <a:p>
                      <a:pPr algn="just">
                        <a:lnSpc>
                          <a:spcPct val="107000"/>
                        </a:lnSpc>
                        <a:spcAft>
                          <a:spcPts val="0"/>
                        </a:spcAft>
                      </a:pPr>
                      <a:r>
                        <a:rPr lang="en-ZA" sz="1400" dirty="0">
                          <a:effectLst/>
                          <a:latin typeface="Calibri" panose="020F0502020204030204" pitchFamily="34" charset="0"/>
                          <a:cs typeface="Calibri" panose="020F0502020204030204" pitchFamily="34" charset="0"/>
                        </a:rPr>
                        <a:t>Ms Nandipha Madiba</a:t>
                      </a:r>
                    </a:p>
                    <a:p>
                      <a:pPr algn="just">
                        <a:lnSpc>
                          <a:spcPct val="107000"/>
                        </a:lnSpc>
                        <a:spcAft>
                          <a:spcPts val="0"/>
                        </a:spcAft>
                      </a:pPr>
                      <a:r>
                        <a:rPr lang="en-ZA" sz="1400" dirty="0">
                          <a:effectLst/>
                          <a:latin typeface="Calibri" panose="020F0502020204030204" pitchFamily="34" charset="0"/>
                          <a:cs typeface="Calibri" panose="020F0502020204030204" pitchFamily="34" charset="0"/>
                        </a:rPr>
                        <a:t> </a:t>
                      </a:r>
                      <a:endParaRPr lang="en-ZA" sz="1400" dirty="0">
                        <a:effectLst/>
                        <a:latin typeface="Calibri" panose="020F0502020204030204" pitchFamily="34" charset="0"/>
                        <a:ea typeface="Calibri" panose="020F0502020204030204" pitchFamily="34" charset="0"/>
                        <a:cs typeface="Calibri" panose="020F0502020204030204" pitchFamily="34" charset="0"/>
                      </a:endParaRPr>
                    </a:p>
                  </a:txBody>
                  <a:tcPr marL="57676" marR="57676" marT="0" marB="0"/>
                </a:tc>
                <a:tc>
                  <a:txBody>
                    <a:bodyPr/>
                    <a:lstStyle/>
                    <a:p>
                      <a:pPr algn="ctr"/>
                      <a:r>
                        <a:rPr lang="en-ZA" sz="1400" dirty="0" smtClean="0">
                          <a:latin typeface="Calibri" panose="020F0502020204030204" pitchFamily="34" charset="0"/>
                          <a:cs typeface="Calibri" panose="020F0502020204030204" pitchFamily="34" charset="0"/>
                        </a:rPr>
                        <a:t>5</a:t>
                      </a:r>
                      <a:endParaRPr lang="en-ZA" sz="1400" dirty="0">
                        <a:latin typeface="Calibri" panose="020F0502020204030204" pitchFamily="34" charset="0"/>
                        <a:cs typeface="Calibri" panose="020F0502020204030204" pitchFamily="34" charset="0"/>
                      </a:endParaRPr>
                    </a:p>
                  </a:txBody>
                  <a:tcPr marL="57676" marR="57676" marT="0" marB="0"/>
                </a:tc>
                <a:tc>
                  <a:txBody>
                    <a:bodyPr/>
                    <a:lstStyle/>
                    <a:p>
                      <a:pPr algn="ctr"/>
                      <a:r>
                        <a:rPr lang="en-ZA" sz="1400" dirty="0" smtClean="0">
                          <a:latin typeface="Calibri" panose="020F0502020204030204" pitchFamily="34" charset="0"/>
                          <a:cs typeface="Calibri" panose="020F0502020204030204" pitchFamily="34" charset="0"/>
                        </a:rPr>
                        <a:t>6</a:t>
                      </a:r>
                      <a:endParaRPr lang="en-ZA" sz="1400" dirty="0">
                        <a:latin typeface="Calibri" panose="020F0502020204030204" pitchFamily="34" charset="0"/>
                        <a:cs typeface="Calibri" panose="020F0502020204030204" pitchFamily="34" charset="0"/>
                      </a:endParaRPr>
                    </a:p>
                  </a:txBody>
                  <a:tcPr marL="57676" marR="57676" marT="0" marB="0"/>
                </a:tc>
                <a:tc>
                  <a:txBody>
                    <a:bodyPr/>
                    <a:lstStyle/>
                    <a:p>
                      <a:pPr algn="ctr"/>
                      <a:r>
                        <a:rPr lang="en-ZA" sz="1400" dirty="0" smtClean="0">
                          <a:latin typeface="Calibri" panose="020F0502020204030204" pitchFamily="34" charset="0"/>
                          <a:cs typeface="Calibri" panose="020F0502020204030204" pitchFamily="34" charset="0"/>
                        </a:rPr>
                        <a:t>2</a:t>
                      </a:r>
                      <a:endParaRPr lang="en-ZA" sz="1400" dirty="0">
                        <a:latin typeface="Calibri" panose="020F0502020204030204" pitchFamily="34" charset="0"/>
                        <a:cs typeface="Calibri" panose="020F0502020204030204" pitchFamily="34" charset="0"/>
                      </a:endParaRPr>
                    </a:p>
                  </a:txBody>
                  <a:tcPr marL="57676" marR="57676" marT="0" marB="0"/>
                </a:tc>
                <a:extLst>
                  <a:ext uri="{0D108BD9-81ED-4DB2-BD59-A6C34878D82A}">
                    <a16:rowId xmlns:a16="http://schemas.microsoft.com/office/drawing/2014/main" xmlns="" val="4060633247"/>
                  </a:ext>
                </a:extLst>
              </a:tr>
              <a:tr h="455293">
                <a:tc>
                  <a:txBody>
                    <a:bodyPr/>
                    <a:lstStyle/>
                    <a:p>
                      <a:pPr algn="just">
                        <a:lnSpc>
                          <a:spcPct val="107000"/>
                        </a:lnSpc>
                        <a:spcAft>
                          <a:spcPts val="0"/>
                        </a:spcAft>
                      </a:pPr>
                      <a:r>
                        <a:rPr lang="en-ZA" sz="1400">
                          <a:effectLst/>
                          <a:latin typeface="Calibri" panose="020F0502020204030204" pitchFamily="34" charset="0"/>
                          <a:cs typeface="Calibri" panose="020F0502020204030204" pitchFamily="34" charset="0"/>
                        </a:rPr>
                        <a:t>6.</a:t>
                      </a:r>
                      <a:endParaRPr lang="en-ZA" sz="1400">
                        <a:effectLst/>
                        <a:latin typeface="Calibri" panose="020F0502020204030204" pitchFamily="34" charset="0"/>
                        <a:ea typeface="Calibri" panose="020F0502020204030204" pitchFamily="34" charset="0"/>
                        <a:cs typeface="Calibri" panose="020F0502020204030204" pitchFamily="34" charset="0"/>
                      </a:endParaRPr>
                    </a:p>
                  </a:txBody>
                  <a:tcPr marL="57676" marR="57676" marT="0" marB="0"/>
                </a:tc>
                <a:tc>
                  <a:txBody>
                    <a:bodyPr/>
                    <a:lstStyle/>
                    <a:p>
                      <a:pPr algn="just">
                        <a:lnSpc>
                          <a:spcPct val="107000"/>
                        </a:lnSpc>
                        <a:spcAft>
                          <a:spcPts val="0"/>
                        </a:spcAft>
                      </a:pPr>
                      <a:r>
                        <a:rPr lang="en-ZA" sz="1400" dirty="0">
                          <a:effectLst/>
                          <a:latin typeface="Calibri" panose="020F0502020204030204" pitchFamily="34" charset="0"/>
                          <a:cs typeface="Calibri" panose="020F0502020204030204" pitchFamily="34" charset="0"/>
                        </a:rPr>
                        <a:t>Ms Sally Mudly-Padayachie</a:t>
                      </a:r>
                    </a:p>
                    <a:p>
                      <a:pPr algn="just">
                        <a:lnSpc>
                          <a:spcPct val="107000"/>
                        </a:lnSpc>
                        <a:spcAft>
                          <a:spcPts val="0"/>
                        </a:spcAft>
                      </a:pPr>
                      <a:r>
                        <a:rPr lang="en-ZA" sz="1400" dirty="0">
                          <a:effectLst/>
                          <a:latin typeface="Calibri" panose="020F0502020204030204" pitchFamily="34" charset="0"/>
                          <a:cs typeface="Calibri" panose="020F0502020204030204" pitchFamily="34" charset="0"/>
                        </a:rPr>
                        <a:t> </a:t>
                      </a:r>
                      <a:endParaRPr lang="en-ZA" sz="1400" dirty="0">
                        <a:effectLst/>
                        <a:latin typeface="Calibri" panose="020F0502020204030204" pitchFamily="34" charset="0"/>
                        <a:ea typeface="Calibri" panose="020F0502020204030204" pitchFamily="34" charset="0"/>
                        <a:cs typeface="Calibri" panose="020F0502020204030204" pitchFamily="34" charset="0"/>
                      </a:endParaRPr>
                    </a:p>
                  </a:txBody>
                  <a:tcPr marL="57676" marR="57676" marT="0" marB="0"/>
                </a:tc>
                <a:tc>
                  <a:txBody>
                    <a:bodyPr/>
                    <a:lstStyle/>
                    <a:p>
                      <a:pPr algn="ctr"/>
                      <a:r>
                        <a:rPr lang="en-ZA" sz="1400" dirty="0" smtClean="0">
                          <a:latin typeface="Calibri" panose="020F0502020204030204" pitchFamily="34" charset="0"/>
                          <a:cs typeface="Calibri" panose="020F0502020204030204" pitchFamily="34" charset="0"/>
                        </a:rPr>
                        <a:t>5</a:t>
                      </a:r>
                      <a:endParaRPr lang="en-ZA" sz="1400" dirty="0">
                        <a:latin typeface="Calibri" panose="020F0502020204030204" pitchFamily="34" charset="0"/>
                        <a:cs typeface="Calibri" panose="020F0502020204030204" pitchFamily="34" charset="0"/>
                      </a:endParaRPr>
                    </a:p>
                  </a:txBody>
                  <a:tcPr marL="57676" marR="57676" marT="0" marB="0"/>
                </a:tc>
                <a:tc>
                  <a:txBody>
                    <a:bodyPr/>
                    <a:lstStyle/>
                    <a:p>
                      <a:pPr algn="ctr"/>
                      <a:r>
                        <a:rPr lang="en-ZA" sz="1400" dirty="0" smtClean="0">
                          <a:latin typeface="Calibri" panose="020F0502020204030204" pitchFamily="34" charset="0"/>
                          <a:cs typeface="Calibri" panose="020F0502020204030204" pitchFamily="34" charset="0"/>
                        </a:rPr>
                        <a:t>6</a:t>
                      </a:r>
                      <a:endParaRPr lang="en-ZA" sz="1400" dirty="0">
                        <a:latin typeface="Calibri" panose="020F0502020204030204" pitchFamily="34" charset="0"/>
                        <a:cs typeface="Calibri" panose="020F0502020204030204" pitchFamily="34" charset="0"/>
                      </a:endParaRPr>
                    </a:p>
                  </a:txBody>
                  <a:tcPr marL="57676" marR="57676" marT="0" marB="0"/>
                </a:tc>
                <a:tc>
                  <a:txBody>
                    <a:bodyPr/>
                    <a:lstStyle/>
                    <a:p>
                      <a:pPr algn="ctr"/>
                      <a:r>
                        <a:rPr lang="en-ZA" sz="1400" dirty="0" smtClean="0">
                          <a:latin typeface="Calibri" panose="020F0502020204030204" pitchFamily="34" charset="0"/>
                          <a:cs typeface="Calibri" panose="020F0502020204030204" pitchFamily="34" charset="0"/>
                        </a:rPr>
                        <a:t>2</a:t>
                      </a:r>
                      <a:endParaRPr lang="en-ZA" sz="1400" dirty="0">
                        <a:latin typeface="Calibri" panose="020F0502020204030204" pitchFamily="34" charset="0"/>
                        <a:cs typeface="Calibri" panose="020F0502020204030204" pitchFamily="34" charset="0"/>
                      </a:endParaRPr>
                    </a:p>
                  </a:txBody>
                  <a:tcPr marL="57676" marR="57676" marT="0" marB="0"/>
                </a:tc>
                <a:extLst>
                  <a:ext uri="{0D108BD9-81ED-4DB2-BD59-A6C34878D82A}">
                    <a16:rowId xmlns:a16="http://schemas.microsoft.com/office/drawing/2014/main" xmlns="" val="3597690750"/>
                  </a:ext>
                </a:extLst>
              </a:tr>
              <a:tr h="350283">
                <a:tc>
                  <a:txBody>
                    <a:bodyPr/>
                    <a:lstStyle/>
                    <a:p>
                      <a:pPr algn="just">
                        <a:lnSpc>
                          <a:spcPct val="107000"/>
                        </a:lnSpc>
                        <a:spcAft>
                          <a:spcPts val="0"/>
                        </a:spcAft>
                      </a:pPr>
                      <a:r>
                        <a:rPr lang="en-ZA" sz="1400">
                          <a:effectLst/>
                          <a:latin typeface="Calibri" panose="020F0502020204030204" pitchFamily="34" charset="0"/>
                          <a:cs typeface="Calibri" panose="020F0502020204030204" pitchFamily="34" charset="0"/>
                        </a:rPr>
                        <a:t>7.</a:t>
                      </a:r>
                      <a:endParaRPr lang="en-ZA" sz="1400">
                        <a:effectLst/>
                        <a:latin typeface="Calibri" panose="020F0502020204030204" pitchFamily="34" charset="0"/>
                        <a:ea typeface="Calibri" panose="020F0502020204030204" pitchFamily="34" charset="0"/>
                        <a:cs typeface="Calibri" panose="020F0502020204030204" pitchFamily="34" charset="0"/>
                      </a:endParaRPr>
                    </a:p>
                  </a:txBody>
                  <a:tcPr marL="57676" marR="57676" marT="0" marB="0"/>
                </a:tc>
                <a:tc>
                  <a:txBody>
                    <a:bodyPr/>
                    <a:lstStyle/>
                    <a:p>
                      <a:pPr algn="just">
                        <a:lnSpc>
                          <a:spcPct val="107000"/>
                        </a:lnSpc>
                        <a:spcAft>
                          <a:spcPts val="0"/>
                        </a:spcAft>
                      </a:pPr>
                      <a:r>
                        <a:rPr lang="en-ZA" sz="1400" dirty="0">
                          <a:effectLst/>
                          <a:latin typeface="Calibri" panose="020F0502020204030204" pitchFamily="34" charset="0"/>
                          <a:cs typeface="Calibri" panose="020F0502020204030204" pitchFamily="34" charset="0"/>
                        </a:rPr>
                        <a:t>Mr David Lefutso</a:t>
                      </a:r>
                      <a:endParaRPr lang="en-ZA" sz="1400" dirty="0">
                        <a:effectLst/>
                        <a:latin typeface="Calibri" panose="020F0502020204030204" pitchFamily="34" charset="0"/>
                        <a:ea typeface="Calibri" panose="020F0502020204030204" pitchFamily="34" charset="0"/>
                        <a:cs typeface="Calibri" panose="020F0502020204030204" pitchFamily="34" charset="0"/>
                      </a:endParaRPr>
                    </a:p>
                  </a:txBody>
                  <a:tcPr marL="57676" marR="57676" marT="0" marB="0"/>
                </a:tc>
                <a:tc>
                  <a:txBody>
                    <a:bodyPr/>
                    <a:lstStyle/>
                    <a:p>
                      <a:pPr algn="ctr"/>
                      <a:r>
                        <a:rPr lang="en-ZA" sz="1400" dirty="0" smtClean="0">
                          <a:latin typeface="Calibri" panose="020F0502020204030204" pitchFamily="34" charset="0"/>
                          <a:cs typeface="Calibri" panose="020F0502020204030204" pitchFamily="34" charset="0"/>
                        </a:rPr>
                        <a:t>5</a:t>
                      </a:r>
                      <a:endParaRPr lang="en-ZA" sz="1400" dirty="0">
                        <a:latin typeface="Calibri" panose="020F0502020204030204" pitchFamily="34" charset="0"/>
                        <a:cs typeface="Calibri" panose="020F0502020204030204" pitchFamily="34" charset="0"/>
                      </a:endParaRPr>
                    </a:p>
                  </a:txBody>
                  <a:tcPr marL="57676" marR="57676" marT="0" marB="0"/>
                </a:tc>
                <a:tc>
                  <a:txBody>
                    <a:bodyPr/>
                    <a:lstStyle/>
                    <a:p>
                      <a:pPr algn="ctr"/>
                      <a:r>
                        <a:rPr lang="en-ZA" sz="1400" dirty="0" smtClean="0">
                          <a:latin typeface="Calibri" panose="020F0502020204030204" pitchFamily="34" charset="0"/>
                          <a:cs typeface="Calibri" panose="020F0502020204030204" pitchFamily="34" charset="0"/>
                        </a:rPr>
                        <a:t>6</a:t>
                      </a:r>
                      <a:endParaRPr lang="en-ZA" sz="1400" dirty="0">
                        <a:latin typeface="Calibri" panose="020F0502020204030204" pitchFamily="34" charset="0"/>
                        <a:cs typeface="Calibri" panose="020F0502020204030204" pitchFamily="34" charset="0"/>
                      </a:endParaRPr>
                    </a:p>
                  </a:txBody>
                  <a:tcPr marL="57676" marR="57676" marT="0" marB="0"/>
                </a:tc>
                <a:tc>
                  <a:txBody>
                    <a:bodyPr/>
                    <a:lstStyle/>
                    <a:p>
                      <a:pPr algn="ctr"/>
                      <a:r>
                        <a:rPr lang="en-ZA" sz="1400" dirty="0" smtClean="0">
                          <a:latin typeface="Calibri" panose="020F0502020204030204" pitchFamily="34" charset="0"/>
                          <a:cs typeface="Calibri" panose="020F0502020204030204" pitchFamily="34" charset="0"/>
                        </a:rPr>
                        <a:t>2</a:t>
                      </a:r>
                      <a:endParaRPr lang="en-ZA" sz="1400" dirty="0">
                        <a:latin typeface="Calibri" panose="020F0502020204030204" pitchFamily="34" charset="0"/>
                        <a:cs typeface="Calibri" panose="020F0502020204030204" pitchFamily="34" charset="0"/>
                      </a:endParaRPr>
                    </a:p>
                  </a:txBody>
                  <a:tcPr marL="57676" marR="57676" marT="0" marB="0"/>
                </a:tc>
                <a:extLst>
                  <a:ext uri="{0D108BD9-81ED-4DB2-BD59-A6C34878D82A}">
                    <a16:rowId xmlns:a16="http://schemas.microsoft.com/office/drawing/2014/main" xmlns="" val="4173540790"/>
                  </a:ext>
                </a:extLst>
              </a:tr>
              <a:tr h="350283">
                <a:tc>
                  <a:txBody>
                    <a:bodyPr/>
                    <a:lstStyle/>
                    <a:p>
                      <a:pPr algn="just">
                        <a:lnSpc>
                          <a:spcPct val="107000"/>
                        </a:lnSpc>
                        <a:spcAft>
                          <a:spcPts val="0"/>
                        </a:spcAft>
                      </a:pPr>
                      <a:r>
                        <a:rPr lang="en-ZA" sz="1400">
                          <a:effectLst/>
                          <a:latin typeface="Calibri" panose="020F0502020204030204" pitchFamily="34" charset="0"/>
                          <a:cs typeface="Calibri" panose="020F0502020204030204" pitchFamily="34" charset="0"/>
                        </a:rPr>
                        <a:t>8.</a:t>
                      </a:r>
                      <a:endParaRPr lang="en-ZA" sz="1400">
                        <a:effectLst/>
                        <a:latin typeface="Calibri" panose="020F0502020204030204" pitchFamily="34" charset="0"/>
                        <a:ea typeface="Calibri" panose="020F0502020204030204" pitchFamily="34" charset="0"/>
                        <a:cs typeface="Calibri" panose="020F0502020204030204" pitchFamily="34" charset="0"/>
                      </a:endParaRPr>
                    </a:p>
                  </a:txBody>
                  <a:tcPr marL="57676" marR="57676" marT="0" marB="0"/>
                </a:tc>
                <a:tc>
                  <a:txBody>
                    <a:bodyPr/>
                    <a:lstStyle/>
                    <a:p>
                      <a:pPr algn="just">
                        <a:lnSpc>
                          <a:spcPct val="107000"/>
                        </a:lnSpc>
                        <a:spcAft>
                          <a:spcPts val="0"/>
                        </a:spcAft>
                      </a:pPr>
                      <a:r>
                        <a:rPr lang="en-ZA" sz="1400" dirty="0">
                          <a:effectLst/>
                          <a:latin typeface="Calibri" panose="020F0502020204030204" pitchFamily="34" charset="0"/>
                          <a:cs typeface="Calibri" panose="020F0502020204030204" pitchFamily="34" charset="0"/>
                        </a:rPr>
                        <a:t>Mr Derick Block</a:t>
                      </a:r>
                      <a:endParaRPr lang="en-ZA" sz="1400" dirty="0">
                        <a:effectLst/>
                        <a:latin typeface="Calibri" panose="020F0502020204030204" pitchFamily="34" charset="0"/>
                        <a:ea typeface="Calibri" panose="020F0502020204030204" pitchFamily="34" charset="0"/>
                        <a:cs typeface="Calibri" panose="020F0502020204030204" pitchFamily="34" charset="0"/>
                      </a:endParaRPr>
                    </a:p>
                  </a:txBody>
                  <a:tcPr marL="57676" marR="57676" marT="0" marB="0"/>
                </a:tc>
                <a:tc>
                  <a:txBody>
                    <a:bodyPr/>
                    <a:lstStyle/>
                    <a:p>
                      <a:pPr algn="ctr"/>
                      <a:r>
                        <a:rPr lang="en-ZA" sz="1400" dirty="0" smtClean="0">
                          <a:latin typeface="Calibri" panose="020F0502020204030204" pitchFamily="34" charset="0"/>
                          <a:cs typeface="Calibri" panose="020F0502020204030204" pitchFamily="34" charset="0"/>
                        </a:rPr>
                        <a:t>5</a:t>
                      </a:r>
                      <a:endParaRPr lang="en-ZA" sz="1400" dirty="0">
                        <a:latin typeface="Calibri" panose="020F0502020204030204" pitchFamily="34" charset="0"/>
                        <a:cs typeface="Calibri" panose="020F0502020204030204" pitchFamily="34" charset="0"/>
                      </a:endParaRPr>
                    </a:p>
                  </a:txBody>
                  <a:tcPr marL="57676" marR="57676" marT="0" marB="0"/>
                </a:tc>
                <a:tc>
                  <a:txBody>
                    <a:bodyPr/>
                    <a:lstStyle/>
                    <a:p>
                      <a:pPr algn="ctr"/>
                      <a:r>
                        <a:rPr lang="en-ZA" sz="1400" dirty="0" smtClean="0">
                          <a:latin typeface="Calibri" panose="020F0502020204030204" pitchFamily="34" charset="0"/>
                          <a:cs typeface="Calibri" panose="020F0502020204030204" pitchFamily="34" charset="0"/>
                        </a:rPr>
                        <a:t>6</a:t>
                      </a:r>
                      <a:endParaRPr lang="en-ZA" sz="1400" dirty="0">
                        <a:latin typeface="Calibri" panose="020F0502020204030204" pitchFamily="34" charset="0"/>
                        <a:cs typeface="Calibri" panose="020F0502020204030204" pitchFamily="34" charset="0"/>
                      </a:endParaRPr>
                    </a:p>
                  </a:txBody>
                  <a:tcPr marL="57676" marR="57676" marT="0" marB="0"/>
                </a:tc>
                <a:tc>
                  <a:txBody>
                    <a:bodyPr/>
                    <a:lstStyle/>
                    <a:p>
                      <a:pPr algn="ctr"/>
                      <a:r>
                        <a:rPr lang="en-ZA" sz="1400" dirty="0" smtClean="0">
                          <a:latin typeface="Calibri" panose="020F0502020204030204" pitchFamily="34" charset="0"/>
                          <a:cs typeface="Calibri" panose="020F0502020204030204" pitchFamily="34" charset="0"/>
                        </a:rPr>
                        <a:t>1</a:t>
                      </a:r>
                      <a:endParaRPr lang="en-ZA" sz="1400" dirty="0">
                        <a:latin typeface="Calibri" panose="020F0502020204030204" pitchFamily="34" charset="0"/>
                        <a:cs typeface="Calibri" panose="020F0502020204030204" pitchFamily="34" charset="0"/>
                      </a:endParaRPr>
                    </a:p>
                  </a:txBody>
                  <a:tcPr marL="57676" marR="57676" marT="0" marB="0"/>
                </a:tc>
                <a:extLst>
                  <a:ext uri="{0D108BD9-81ED-4DB2-BD59-A6C34878D82A}">
                    <a16:rowId xmlns:a16="http://schemas.microsoft.com/office/drawing/2014/main" xmlns="" val="3293031543"/>
                  </a:ext>
                </a:extLst>
              </a:tr>
              <a:tr h="350283">
                <a:tc>
                  <a:txBody>
                    <a:bodyPr/>
                    <a:lstStyle/>
                    <a:p>
                      <a:pPr algn="just">
                        <a:lnSpc>
                          <a:spcPct val="107000"/>
                        </a:lnSpc>
                        <a:spcAft>
                          <a:spcPts val="0"/>
                        </a:spcAft>
                      </a:pPr>
                      <a:r>
                        <a:rPr lang="en-ZA" sz="1400">
                          <a:effectLst/>
                          <a:latin typeface="Calibri" panose="020F0502020204030204" pitchFamily="34" charset="0"/>
                          <a:cs typeface="Calibri" panose="020F0502020204030204" pitchFamily="34" charset="0"/>
                        </a:rPr>
                        <a:t>9.</a:t>
                      </a:r>
                      <a:endParaRPr lang="en-ZA" sz="1400">
                        <a:effectLst/>
                        <a:latin typeface="Calibri" panose="020F0502020204030204" pitchFamily="34" charset="0"/>
                        <a:ea typeface="Calibri" panose="020F0502020204030204" pitchFamily="34" charset="0"/>
                        <a:cs typeface="Calibri" panose="020F0502020204030204" pitchFamily="34" charset="0"/>
                      </a:endParaRPr>
                    </a:p>
                  </a:txBody>
                  <a:tcPr marL="57676" marR="57676" marT="0" marB="0"/>
                </a:tc>
                <a:tc>
                  <a:txBody>
                    <a:bodyPr/>
                    <a:lstStyle/>
                    <a:p>
                      <a:pPr algn="just">
                        <a:lnSpc>
                          <a:spcPct val="107000"/>
                        </a:lnSpc>
                        <a:spcAft>
                          <a:spcPts val="0"/>
                        </a:spcAft>
                      </a:pPr>
                      <a:r>
                        <a:rPr lang="en-ZA" sz="1400" dirty="0">
                          <a:effectLst/>
                          <a:latin typeface="Calibri" panose="020F0502020204030204" pitchFamily="34" charset="0"/>
                          <a:cs typeface="Calibri" panose="020F0502020204030204" pitchFamily="34" charset="0"/>
                        </a:rPr>
                        <a:t>Dr Jasper Rees</a:t>
                      </a:r>
                      <a:endParaRPr lang="en-ZA" sz="1400" dirty="0">
                        <a:effectLst/>
                        <a:latin typeface="Calibri" panose="020F0502020204030204" pitchFamily="34" charset="0"/>
                        <a:ea typeface="Calibri" panose="020F0502020204030204" pitchFamily="34" charset="0"/>
                        <a:cs typeface="Calibri" panose="020F0502020204030204" pitchFamily="34" charset="0"/>
                      </a:endParaRPr>
                    </a:p>
                  </a:txBody>
                  <a:tcPr marL="57676" marR="57676" marT="0" marB="0"/>
                </a:tc>
                <a:tc>
                  <a:txBody>
                    <a:bodyPr/>
                    <a:lstStyle/>
                    <a:p>
                      <a:pPr algn="ctr"/>
                      <a:r>
                        <a:rPr lang="en-ZA" sz="1400" dirty="0" smtClean="0">
                          <a:latin typeface="Calibri" panose="020F0502020204030204" pitchFamily="34" charset="0"/>
                          <a:cs typeface="Calibri" panose="020F0502020204030204" pitchFamily="34" charset="0"/>
                        </a:rPr>
                        <a:t>5</a:t>
                      </a:r>
                      <a:endParaRPr lang="en-ZA" sz="1400" dirty="0">
                        <a:latin typeface="Calibri" panose="020F0502020204030204" pitchFamily="34" charset="0"/>
                        <a:cs typeface="Calibri" panose="020F0502020204030204" pitchFamily="34" charset="0"/>
                      </a:endParaRPr>
                    </a:p>
                  </a:txBody>
                  <a:tcPr marL="57676" marR="57676" marT="0" marB="0"/>
                </a:tc>
                <a:tc>
                  <a:txBody>
                    <a:bodyPr/>
                    <a:lstStyle/>
                    <a:p>
                      <a:pPr algn="ctr"/>
                      <a:r>
                        <a:rPr lang="en-ZA" sz="1400" dirty="0" smtClean="0">
                          <a:latin typeface="Calibri" panose="020F0502020204030204" pitchFamily="34" charset="0"/>
                          <a:cs typeface="Calibri" panose="020F0502020204030204" pitchFamily="34" charset="0"/>
                        </a:rPr>
                        <a:t>6</a:t>
                      </a:r>
                      <a:endParaRPr lang="en-ZA" sz="1400" dirty="0">
                        <a:latin typeface="Calibri" panose="020F0502020204030204" pitchFamily="34" charset="0"/>
                        <a:cs typeface="Calibri" panose="020F0502020204030204" pitchFamily="34" charset="0"/>
                      </a:endParaRPr>
                    </a:p>
                  </a:txBody>
                  <a:tcPr marL="57676" marR="57676" marT="0" marB="0"/>
                </a:tc>
                <a:tc>
                  <a:txBody>
                    <a:bodyPr/>
                    <a:lstStyle/>
                    <a:p>
                      <a:pPr algn="ctr"/>
                      <a:r>
                        <a:rPr lang="en-ZA" sz="1400" dirty="0" smtClean="0">
                          <a:latin typeface="Calibri" panose="020F0502020204030204" pitchFamily="34" charset="0"/>
                          <a:cs typeface="Calibri" panose="020F0502020204030204" pitchFamily="34" charset="0"/>
                        </a:rPr>
                        <a:t>2</a:t>
                      </a:r>
                      <a:endParaRPr lang="en-ZA" sz="1400" dirty="0">
                        <a:latin typeface="Calibri" panose="020F0502020204030204" pitchFamily="34" charset="0"/>
                        <a:cs typeface="Calibri" panose="020F0502020204030204" pitchFamily="34" charset="0"/>
                      </a:endParaRPr>
                    </a:p>
                  </a:txBody>
                  <a:tcPr marL="57676" marR="57676" marT="0" marB="0"/>
                </a:tc>
                <a:extLst>
                  <a:ext uri="{0D108BD9-81ED-4DB2-BD59-A6C34878D82A}">
                    <a16:rowId xmlns:a16="http://schemas.microsoft.com/office/drawing/2014/main" xmlns="" val="2045235857"/>
                  </a:ext>
                </a:extLst>
              </a:tr>
              <a:tr h="480696">
                <a:tc>
                  <a:txBody>
                    <a:bodyPr/>
                    <a:lstStyle/>
                    <a:p>
                      <a:pPr algn="just">
                        <a:lnSpc>
                          <a:spcPct val="107000"/>
                        </a:lnSpc>
                        <a:spcAft>
                          <a:spcPts val="0"/>
                        </a:spcAft>
                      </a:pPr>
                      <a:r>
                        <a:rPr lang="en-ZA" sz="1400" dirty="0">
                          <a:effectLst/>
                          <a:latin typeface="Calibri" panose="020F0502020204030204" pitchFamily="34" charset="0"/>
                          <a:cs typeface="Calibri" panose="020F0502020204030204" pitchFamily="34" charset="0"/>
                        </a:rPr>
                        <a:t>10.</a:t>
                      </a:r>
                      <a:endParaRPr lang="en-ZA" sz="1400" dirty="0">
                        <a:effectLst/>
                        <a:latin typeface="Calibri" panose="020F0502020204030204" pitchFamily="34" charset="0"/>
                        <a:ea typeface="Calibri" panose="020F0502020204030204" pitchFamily="34" charset="0"/>
                        <a:cs typeface="Calibri" panose="020F0502020204030204" pitchFamily="34" charset="0"/>
                      </a:endParaRPr>
                    </a:p>
                  </a:txBody>
                  <a:tcPr marL="57676" marR="57676" marT="0" marB="0"/>
                </a:tc>
                <a:tc>
                  <a:txBody>
                    <a:bodyPr/>
                    <a:lstStyle/>
                    <a:p>
                      <a:pPr algn="just">
                        <a:lnSpc>
                          <a:spcPct val="107000"/>
                        </a:lnSpc>
                        <a:spcAft>
                          <a:spcPts val="0"/>
                        </a:spcAft>
                      </a:pPr>
                      <a:r>
                        <a:rPr lang="en-ZA" sz="1400" dirty="0">
                          <a:effectLst/>
                          <a:latin typeface="Calibri" panose="020F0502020204030204" pitchFamily="34" charset="0"/>
                          <a:cs typeface="Calibri" panose="020F0502020204030204" pitchFamily="34" charset="0"/>
                        </a:rPr>
                        <a:t>Dr Linda Makuleni: CEO</a:t>
                      </a:r>
                    </a:p>
                    <a:p>
                      <a:pPr algn="just">
                        <a:lnSpc>
                          <a:spcPct val="107000"/>
                        </a:lnSpc>
                        <a:spcAft>
                          <a:spcPts val="0"/>
                        </a:spcAft>
                      </a:pPr>
                      <a:r>
                        <a:rPr lang="en-ZA" sz="1400" dirty="0">
                          <a:effectLst/>
                          <a:latin typeface="Calibri" panose="020F0502020204030204" pitchFamily="34" charset="0"/>
                          <a:cs typeface="Calibri" panose="020F0502020204030204" pitchFamily="34" charset="0"/>
                        </a:rPr>
                        <a:t> </a:t>
                      </a:r>
                      <a:endParaRPr lang="en-ZA" sz="1400" dirty="0">
                        <a:effectLst/>
                        <a:latin typeface="Calibri" panose="020F0502020204030204" pitchFamily="34" charset="0"/>
                        <a:ea typeface="Calibri" panose="020F0502020204030204" pitchFamily="34" charset="0"/>
                        <a:cs typeface="Calibri" panose="020F0502020204030204" pitchFamily="34" charset="0"/>
                      </a:endParaRPr>
                    </a:p>
                  </a:txBody>
                  <a:tcPr marL="57676" marR="57676" marT="0" marB="0"/>
                </a:tc>
                <a:tc>
                  <a:txBody>
                    <a:bodyPr/>
                    <a:lstStyle/>
                    <a:p>
                      <a:pPr algn="ctr"/>
                      <a:r>
                        <a:rPr lang="en-ZA" sz="1400" dirty="0" smtClean="0">
                          <a:latin typeface="Calibri" panose="020F0502020204030204" pitchFamily="34" charset="0"/>
                          <a:cs typeface="Calibri" panose="020F0502020204030204" pitchFamily="34" charset="0"/>
                        </a:rPr>
                        <a:t>5</a:t>
                      </a:r>
                      <a:endParaRPr lang="en-ZA" sz="1400" dirty="0">
                        <a:latin typeface="Calibri" panose="020F0502020204030204" pitchFamily="34" charset="0"/>
                        <a:cs typeface="Calibri" panose="020F0502020204030204" pitchFamily="34" charset="0"/>
                      </a:endParaRPr>
                    </a:p>
                  </a:txBody>
                  <a:tcPr marL="57676" marR="57676" marT="0" marB="0"/>
                </a:tc>
                <a:tc>
                  <a:txBody>
                    <a:bodyPr/>
                    <a:lstStyle/>
                    <a:p>
                      <a:pPr algn="ctr"/>
                      <a:r>
                        <a:rPr lang="en-ZA" sz="1400" dirty="0" smtClean="0">
                          <a:latin typeface="Calibri" panose="020F0502020204030204" pitchFamily="34" charset="0"/>
                          <a:cs typeface="Calibri" panose="020F0502020204030204" pitchFamily="34" charset="0"/>
                        </a:rPr>
                        <a:t>6</a:t>
                      </a:r>
                      <a:endParaRPr lang="en-ZA" sz="1400" dirty="0">
                        <a:latin typeface="Calibri" panose="020F0502020204030204" pitchFamily="34" charset="0"/>
                        <a:cs typeface="Calibri" panose="020F0502020204030204" pitchFamily="34" charset="0"/>
                      </a:endParaRPr>
                    </a:p>
                  </a:txBody>
                  <a:tcPr marL="57676" marR="57676" marT="0" marB="0"/>
                </a:tc>
                <a:tc>
                  <a:txBody>
                    <a:bodyPr/>
                    <a:lstStyle/>
                    <a:p>
                      <a:pPr algn="ctr"/>
                      <a:r>
                        <a:rPr lang="en-ZA" sz="1400" dirty="0" smtClean="0">
                          <a:latin typeface="Calibri" panose="020F0502020204030204" pitchFamily="34" charset="0"/>
                          <a:cs typeface="Calibri" panose="020F0502020204030204" pitchFamily="34" charset="0"/>
                        </a:rPr>
                        <a:t>5</a:t>
                      </a:r>
                      <a:endParaRPr lang="en-ZA" sz="1400" dirty="0">
                        <a:latin typeface="Calibri" panose="020F0502020204030204" pitchFamily="34" charset="0"/>
                        <a:cs typeface="Calibri" panose="020F0502020204030204" pitchFamily="34" charset="0"/>
                      </a:endParaRPr>
                    </a:p>
                  </a:txBody>
                  <a:tcPr marL="57676" marR="57676" marT="0" marB="0"/>
                </a:tc>
                <a:extLst>
                  <a:ext uri="{0D108BD9-81ED-4DB2-BD59-A6C34878D82A}">
                    <a16:rowId xmlns:a16="http://schemas.microsoft.com/office/drawing/2014/main" xmlns="" val="1325029267"/>
                  </a:ext>
                </a:extLst>
              </a:tr>
              <a:tr h="350283">
                <a:tc>
                  <a:txBody>
                    <a:bodyPr/>
                    <a:lstStyle/>
                    <a:p>
                      <a:pPr algn="just">
                        <a:lnSpc>
                          <a:spcPct val="107000"/>
                        </a:lnSpc>
                        <a:spcAft>
                          <a:spcPts val="0"/>
                        </a:spcAft>
                      </a:pPr>
                      <a:r>
                        <a:rPr lang="en-ZA" sz="1400">
                          <a:effectLst/>
                          <a:latin typeface="Calibri" panose="020F0502020204030204" pitchFamily="34" charset="0"/>
                          <a:cs typeface="Calibri" panose="020F0502020204030204" pitchFamily="34" charset="0"/>
                        </a:rPr>
                        <a:t>11.</a:t>
                      </a:r>
                      <a:endParaRPr lang="en-ZA" sz="1400">
                        <a:effectLst/>
                        <a:latin typeface="Calibri" panose="020F0502020204030204" pitchFamily="34" charset="0"/>
                        <a:ea typeface="Calibri" panose="020F0502020204030204" pitchFamily="34" charset="0"/>
                        <a:cs typeface="Calibri" panose="020F0502020204030204" pitchFamily="34" charset="0"/>
                      </a:endParaRPr>
                    </a:p>
                  </a:txBody>
                  <a:tcPr marL="57676" marR="57676" marT="0" marB="0"/>
                </a:tc>
                <a:tc>
                  <a:txBody>
                    <a:bodyPr/>
                    <a:lstStyle/>
                    <a:p>
                      <a:pPr algn="just">
                        <a:lnSpc>
                          <a:spcPct val="107000"/>
                        </a:lnSpc>
                        <a:spcAft>
                          <a:spcPts val="0"/>
                        </a:spcAft>
                      </a:pPr>
                      <a:r>
                        <a:rPr lang="en-ZA" sz="1400" dirty="0">
                          <a:effectLst/>
                          <a:latin typeface="Calibri" panose="020F0502020204030204" pitchFamily="34" charset="0"/>
                          <a:cs typeface="Calibri" panose="020F0502020204030204" pitchFamily="34" charset="0"/>
                        </a:rPr>
                        <a:t>Dr Jonty Tshipa</a:t>
                      </a:r>
                      <a:endParaRPr lang="en-ZA" sz="1400" dirty="0">
                        <a:effectLst/>
                        <a:latin typeface="Calibri" panose="020F0502020204030204" pitchFamily="34" charset="0"/>
                        <a:ea typeface="Calibri" panose="020F0502020204030204" pitchFamily="34" charset="0"/>
                        <a:cs typeface="Calibri" panose="020F0502020204030204" pitchFamily="34" charset="0"/>
                      </a:endParaRPr>
                    </a:p>
                  </a:txBody>
                  <a:tcPr marL="57676" marR="57676" marT="0" marB="0"/>
                </a:tc>
                <a:tc>
                  <a:txBody>
                    <a:bodyPr/>
                    <a:lstStyle/>
                    <a:p>
                      <a:pPr algn="ctr"/>
                      <a:r>
                        <a:rPr lang="en-ZA" sz="1400" dirty="0" smtClean="0">
                          <a:latin typeface="Calibri" panose="020F0502020204030204" pitchFamily="34" charset="0"/>
                          <a:cs typeface="Calibri" panose="020F0502020204030204" pitchFamily="34" charset="0"/>
                        </a:rPr>
                        <a:t>5</a:t>
                      </a:r>
                      <a:endParaRPr lang="en-ZA" sz="1400" dirty="0">
                        <a:latin typeface="Calibri" panose="020F0502020204030204" pitchFamily="34" charset="0"/>
                        <a:cs typeface="Calibri" panose="020F0502020204030204" pitchFamily="34" charset="0"/>
                      </a:endParaRPr>
                    </a:p>
                  </a:txBody>
                  <a:tcPr marL="57676" marR="57676" marT="0" marB="0"/>
                </a:tc>
                <a:tc>
                  <a:txBody>
                    <a:bodyPr/>
                    <a:lstStyle/>
                    <a:p>
                      <a:pPr algn="ctr"/>
                      <a:r>
                        <a:rPr lang="en-ZA" sz="1400" dirty="0" smtClean="0">
                          <a:latin typeface="Calibri" panose="020F0502020204030204" pitchFamily="34" charset="0"/>
                          <a:cs typeface="Calibri" panose="020F0502020204030204" pitchFamily="34" charset="0"/>
                        </a:rPr>
                        <a:t>6</a:t>
                      </a:r>
                      <a:endParaRPr lang="en-ZA" sz="1400" dirty="0">
                        <a:latin typeface="Calibri" panose="020F0502020204030204" pitchFamily="34" charset="0"/>
                        <a:cs typeface="Calibri" panose="020F0502020204030204" pitchFamily="34" charset="0"/>
                      </a:endParaRPr>
                    </a:p>
                  </a:txBody>
                  <a:tcPr marL="57676" marR="57676" marT="0" marB="0"/>
                </a:tc>
                <a:tc>
                  <a:txBody>
                    <a:bodyPr/>
                    <a:lstStyle/>
                    <a:p>
                      <a:pPr algn="ctr"/>
                      <a:r>
                        <a:rPr lang="en-ZA" sz="1400" dirty="0" smtClean="0">
                          <a:latin typeface="Calibri" panose="020F0502020204030204" pitchFamily="34" charset="0"/>
                          <a:cs typeface="Calibri" panose="020F0502020204030204" pitchFamily="34" charset="0"/>
                        </a:rPr>
                        <a:t>5</a:t>
                      </a:r>
                      <a:endParaRPr lang="en-ZA" sz="1400" dirty="0">
                        <a:latin typeface="Calibri" panose="020F0502020204030204" pitchFamily="34" charset="0"/>
                        <a:cs typeface="Calibri" panose="020F0502020204030204" pitchFamily="34" charset="0"/>
                      </a:endParaRPr>
                    </a:p>
                  </a:txBody>
                  <a:tcPr marL="57676" marR="57676" marT="0" marB="0"/>
                </a:tc>
                <a:extLst>
                  <a:ext uri="{0D108BD9-81ED-4DB2-BD59-A6C34878D82A}">
                    <a16:rowId xmlns:a16="http://schemas.microsoft.com/office/drawing/2014/main" xmlns="" val="2580707433"/>
                  </a:ext>
                </a:extLst>
              </a:tr>
              <a:tr h="700566">
                <a:tc>
                  <a:txBody>
                    <a:bodyPr/>
                    <a:lstStyle/>
                    <a:p>
                      <a:pPr algn="just">
                        <a:lnSpc>
                          <a:spcPct val="107000"/>
                        </a:lnSpc>
                        <a:spcAft>
                          <a:spcPts val="0"/>
                        </a:spcAft>
                      </a:pPr>
                      <a:r>
                        <a:rPr lang="en-ZA" sz="1400" dirty="0">
                          <a:effectLst/>
                          <a:latin typeface="Calibri" panose="020F0502020204030204" pitchFamily="34" charset="0"/>
                          <a:cs typeface="Calibri" panose="020F0502020204030204" pitchFamily="34" charset="0"/>
                        </a:rPr>
                        <a:t>12.</a:t>
                      </a:r>
                      <a:endParaRPr lang="en-ZA" sz="1400" dirty="0">
                        <a:effectLst/>
                        <a:latin typeface="Calibri" panose="020F0502020204030204" pitchFamily="34" charset="0"/>
                        <a:ea typeface="Calibri" panose="020F0502020204030204" pitchFamily="34" charset="0"/>
                        <a:cs typeface="Calibri" panose="020F0502020204030204" pitchFamily="34" charset="0"/>
                      </a:endParaRPr>
                    </a:p>
                  </a:txBody>
                  <a:tcPr marL="57676" marR="57676" marT="0" marB="0"/>
                </a:tc>
                <a:tc>
                  <a:txBody>
                    <a:bodyPr/>
                    <a:lstStyle/>
                    <a:p>
                      <a:pPr algn="just">
                        <a:lnSpc>
                          <a:spcPct val="107000"/>
                        </a:lnSpc>
                        <a:spcAft>
                          <a:spcPts val="0"/>
                        </a:spcAft>
                      </a:pPr>
                      <a:r>
                        <a:rPr lang="en-ZA" sz="1400" dirty="0">
                          <a:effectLst/>
                          <a:latin typeface="Calibri" panose="020F0502020204030204" pitchFamily="34" charset="0"/>
                          <a:cs typeface="Calibri" panose="020F0502020204030204" pitchFamily="34" charset="0"/>
                        </a:rPr>
                        <a:t>Dr Keabetswe Modimoeng</a:t>
                      </a:r>
                      <a:endParaRPr lang="en-ZA" sz="1400" dirty="0">
                        <a:effectLst/>
                        <a:latin typeface="Calibri" panose="020F0502020204030204" pitchFamily="34" charset="0"/>
                        <a:ea typeface="Calibri" panose="020F0502020204030204" pitchFamily="34" charset="0"/>
                        <a:cs typeface="Calibri" panose="020F0502020204030204" pitchFamily="34" charset="0"/>
                      </a:endParaRPr>
                    </a:p>
                  </a:txBody>
                  <a:tcPr marL="57676" marR="57676" marT="0" marB="0"/>
                </a:tc>
                <a:tc>
                  <a:txBody>
                    <a:bodyPr/>
                    <a:lstStyle/>
                    <a:p>
                      <a:pPr algn="ctr"/>
                      <a:r>
                        <a:rPr lang="en-ZA" sz="1400" dirty="0" smtClean="0">
                          <a:latin typeface="Calibri" panose="020F0502020204030204" pitchFamily="34" charset="0"/>
                          <a:cs typeface="Calibri" panose="020F0502020204030204" pitchFamily="34" charset="0"/>
                        </a:rPr>
                        <a:t>5</a:t>
                      </a:r>
                      <a:endParaRPr lang="en-ZA" sz="1400" dirty="0">
                        <a:latin typeface="Calibri" panose="020F0502020204030204" pitchFamily="34" charset="0"/>
                        <a:cs typeface="Calibri" panose="020F0502020204030204" pitchFamily="34" charset="0"/>
                      </a:endParaRPr>
                    </a:p>
                  </a:txBody>
                  <a:tcPr marL="57676" marR="57676" marT="0" marB="0"/>
                </a:tc>
                <a:tc>
                  <a:txBody>
                    <a:bodyPr/>
                    <a:lstStyle/>
                    <a:p>
                      <a:pPr algn="ctr"/>
                      <a:r>
                        <a:rPr lang="en-ZA" sz="1400" dirty="0" smtClean="0">
                          <a:latin typeface="Calibri" panose="020F0502020204030204" pitchFamily="34" charset="0"/>
                          <a:cs typeface="Calibri" panose="020F0502020204030204" pitchFamily="34" charset="0"/>
                        </a:rPr>
                        <a:t>6</a:t>
                      </a:r>
                      <a:endParaRPr lang="en-ZA" sz="1400" dirty="0">
                        <a:latin typeface="Calibri" panose="020F0502020204030204" pitchFamily="34" charset="0"/>
                        <a:cs typeface="Calibri" panose="020F0502020204030204" pitchFamily="34" charset="0"/>
                      </a:endParaRPr>
                    </a:p>
                  </a:txBody>
                  <a:tcPr marL="57676" marR="57676" marT="0" marB="0"/>
                </a:tc>
                <a:tc>
                  <a:txBody>
                    <a:bodyPr/>
                    <a:lstStyle/>
                    <a:p>
                      <a:pPr algn="ctr"/>
                      <a:r>
                        <a:rPr lang="en-ZA" sz="1400" dirty="0" smtClean="0">
                          <a:latin typeface="Calibri" panose="020F0502020204030204" pitchFamily="34" charset="0"/>
                          <a:cs typeface="Calibri" panose="020F0502020204030204" pitchFamily="34" charset="0"/>
                        </a:rPr>
                        <a:t>2</a:t>
                      </a:r>
                      <a:endParaRPr lang="en-ZA" sz="1400" dirty="0">
                        <a:latin typeface="Calibri" panose="020F0502020204030204" pitchFamily="34" charset="0"/>
                        <a:cs typeface="Calibri" panose="020F0502020204030204" pitchFamily="34" charset="0"/>
                      </a:endParaRPr>
                    </a:p>
                  </a:txBody>
                  <a:tcPr marL="57676" marR="57676" marT="0" marB="0"/>
                </a:tc>
                <a:extLst>
                  <a:ext uri="{0D108BD9-81ED-4DB2-BD59-A6C34878D82A}">
                    <a16:rowId xmlns:a16="http://schemas.microsoft.com/office/drawing/2014/main" xmlns="" val="3960245292"/>
                  </a:ext>
                </a:extLst>
              </a:tr>
            </a:tbl>
          </a:graphicData>
        </a:graphic>
      </p:graphicFrame>
      <p:sp>
        <p:nvSpPr>
          <p:cNvPr id="3" name="Rectangle 1"/>
          <p:cNvSpPr>
            <a:spLocks noChangeArrowheads="1"/>
          </p:cNvSpPr>
          <p:nvPr/>
        </p:nvSpPr>
        <p:spPr bwMode="auto">
          <a:xfrm>
            <a:off x="-484385" y="1600200"/>
            <a:ext cx="13933121"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ZA"/>
          </a:p>
        </p:txBody>
      </p:sp>
    </p:spTree>
    <p:extLst>
      <p:ext uri="{BB962C8B-B14F-4D97-AF65-F5344CB8AC3E}">
        <p14:creationId xmlns:p14="http://schemas.microsoft.com/office/powerpoint/2010/main" val="10953655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alphaModFix amt="15000"/>
            <a:lum/>
            <a:extLst>
              <a:ext uri="{BEBA8EAE-BF5A-486C-A8C5-ECC9F3942E4B}">
                <a14:imgProps xmlns:a14="http://schemas.microsoft.com/office/drawing/2010/main">
                  <a14:imgLayer r:embed="rId4">
                    <a14:imgEffect>
                      <a14:saturation sat="66000"/>
                    </a14:imgEffect>
                  </a14:imgLayer>
                </a14:imgProps>
              </a:ext>
            </a:extLst>
          </a:blip>
          <a:srcRect/>
          <a:stretch>
            <a:fillRect l="-11000" t="7000" r="-3000" b="10000"/>
          </a:stretch>
        </a:blipFill>
        <a:effectLst/>
      </p:bgPr>
    </p:bg>
    <p:spTree>
      <p:nvGrpSpPr>
        <p:cNvPr id="1" name=""/>
        <p:cNvGrpSpPr/>
        <p:nvPr/>
      </p:nvGrpSpPr>
      <p:grpSpPr>
        <a:xfrm>
          <a:off x="0" y="0"/>
          <a:ext cx="0" cy="0"/>
          <a:chOff x="0" y="0"/>
          <a:chExt cx="0" cy="0"/>
        </a:xfrm>
      </p:grpSpPr>
      <p:sp>
        <p:nvSpPr>
          <p:cNvPr id="4" name="Line 4"/>
          <p:cNvSpPr>
            <a:spLocks noChangeShapeType="1"/>
          </p:cNvSpPr>
          <p:nvPr/>
        </p:nvSpPr>
        <p:spPr bwMode="auto">
          <a:xfrm>
            <a:off x="116305" y="-48126"/>
            <a:ext cx="91440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ZA"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11" name="Rectangle 10"/>
          <p:cNvSpPr/>
          <p:nvPr/>
        </p:nvSpPr>
        <p:spPr>
          <a:xfrm>
            <a:off x="0" y="0"/>
            <a:ext cx="9144000" cy="461665"/>
          </a:xfrm>
          <a:prstGeom prst="rect">
            <a:avLst/>
          </a:prstGeom>
          <a:solidFill>
            <a:srgbClr val="0070C0"/>
          </a:solidFill>
        </p:spPr>
        <p:txBody>
          <a:bodyPr wrap="square">
            <a:spAutoFit/>
          </a:bodyPr>
          <a:lstStyle/>
          <a:p>
            <a:pPr marL="457200" marR="0" lvl="1" indent="0" algn="ctr" defTabSz="914400" rtl="0" eaLnBrk="0" fontAlgn="base" latinLnBrk="0" hangingPunct="0">
              <a:lnSpc>
                <a:spcPct val="100000"/>
              </a:lnSpc>
              <a:spcBef>
                <a:spcPct val="0"/>
              </a:spcBef>
              <a:spcAft>
                <a:spcPct val="0"/>
              </a:spcAft>
              <a:buClrTx/>
              <a:buSzTx/>
              <a:buFontTx/>
              <a:buNone/>
              <a:tabLst/>
              <a:defRPr/>
            </a:pPr>
            <a:r>
              <a:rPr lang="en-ZA" sz="2400" b="1" noProof="0" dirty="0" smtClean="0">
                <a:solidFill>
                  <a:srgbClr val="FFFFFF"/>
                </a:solidFill>
                <a:latin typeface="Calibri" pitchFamily="34" charset="0"/>
                <a:cs typeface="Calibri" pitchFamily="34" charset="0"/>
              </a:rPr>
              <a:t>2016/2O17 BOARD ATTENDANCE</a:t>
            </a:r>
            <a:r>
              <a:rPr kumimoji="0" lang="en-ZA" sz="2400" b="1" i="0" u="none" strike="noStrike" kern="1200" cap="none" spc="0" normalizeH="0" baseline="0" noProof="0" dirty="0" smtClean="0">
                <a:ln>
                  <a:noFill/>
                </a:ln>
                <a:solidFill>
                  <a:srgbClr val="FFFFFF"/>
                </a:solidFill>
                <a:effectLst/>
                <a:uLnTx/>
                <a:uFillTx/>
                <a:latin typeface="Calibri" pitchFamily="34" charset="0"/>
                <a:ea typeface="+mn-ea"/>
                <a:cs typeface="Calibri" pitchFamily="34" charset="0"/>
              </a:rPr>
              <a:t> </a:t>
            </a:r>
            <a:endParaRPr kumimoji="0" lang="en-ZA" sz="2400" b="1" i="0" u="none" strike="noStrike" kern="1200" cap="none" spc="0" normalizeH="0" baseline="0" noProof="0" dirty="0">
              <a:ln>
                <a:noFill/>
              </a:ln>
              <a:solidFill>
                <a:srgbClr val="FFFFFF"/>
              </a:solidFill>
              <a:effectLst/>
              <a:uLnTx/>
              <a:uFillTx/>
              <a:latin typeface="Calibri" pitchFamily="34" charset="0"/>
              <a:ea typeface="+mn-ea"/>
              <a:cs typeface="Calibri" pitchFamily="34" charset="0"/>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1200" dirty="0" smtClean="0">
                <a:solidFill>
                  <a:srgbClr val="000000"/>
                </a:solidFill>
              </a:rPr>
              <a:t>Performance of the Board</a:t>
            </a:r>
            <a:r>
              <a:rPr kumimoji="0" lang="en-US" sz="1200" b="0" i="0" u="none" strike="noStrike" kern="1200" cap="none" spc="0" normalizeH="0" baseline="0" noProof="0" dirty="0" smtClean="0">
                <a:ln>
                  <a:noFill/>
                </a:ln>
                <a:solidFill>
                  <a:srgbClr val="000000"/>
                </a:solidFill>
                <a:effectLst/>
                <a:uLnTx/>
                <a:uFillTx/>
                <a:latin typeface="Arial" charset="0"/>
                <a:ea typeface="+mn-ea"/>
                <a:cs typeface="+mn-cs"/>
              </a:rPr>
              <a:t> </a:t>
            </a:r>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38B7BC5-D89C-461D-AF9E-4CA9073E348F}" type="slidenum">
              <a:rPr kumimoji="0" lang="en-US" sz="18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sz="1800" b="0" i="0" u="none" strike="noStrike" kern="1200" cap="none" spc="0" normalizeH="0" baseline="0" noProof="0" dirty="0">
              <a:ln>
                <a:noFill/>
              </a:ln>
              <a:solidFill>
                <a:srgbClr val="000000"/>
              </a:solidFill>
              <a:effectLst/>
              <a:uLnTx/>
              <a:uFillTx/>
              <a:latin typeface="Arial" charset="0"/>
              <a:ea typeface="+mn-ea"/>
              <a:cs typeface="+mn-cs"/>
            </a:endParaRPr>
          </a:p>
        </p:txBody>
      </p:sp>
      <p:graphicFrame>
        <p:nvGraphicFramePr>
          <p:cNvPr id="3" name="Table 2"/>
          <p:cNvGraphicFramePr>
            <a:graphicFrameLocks noGrp="1"/>
          </p:cNvGraphicFramePr>
          <p:nvPr>
            <p:extLst>
              <p:ext uri="{D42A27DB-BD31-4B8C-83A1-F6EECF244321}">
                <p14:modId xmlns:p14="http://schemas.microsoft.com/office/powerpoint/2010/main" val="1683476366"/>
              </p:ext>
            </p:extLst>
          </p:nvPr>
        </p:nvGraphicFramePr>
        <p:xfrm>
          <a:off x="990599" y="739140"/>
          <a:ext cx="7772402" cy="5871210"/>
        </p:xfrm>
        <a:graphic>
          <a:graphicData uri="http://schemas.openxmlformats.org/drawingml/2006/table">
            <a:tbl>
              <a:tblPr firstRow="1" firstCol="1" bandRow="1">
                <a:tableStyleId>{00A15C55-8517-42AA-B614-E9B94910E393}</a:tableStyleId>
              </a:tblPr>
              <a:tblGrid>
                <a:gridCol w="648017">
                  <a:extLst>
                    <a:ext uri="{9D8B030D-6E8A-4147-A177-3AD203B41FA5}">
                      <a16:colId xmlns:a16="http://schemas.microsoft.com/office/drawing/2014/main" xmlns="" val="569790690"/>
                    </a:ext>
                  </a:extLst>
                </a:gridCol>
                <a:gridCol w="2159552">
                  <a:extLst>
                    <a:ext uri="{9D8B030D-6E8A-4147-A177-3AD203B41FA5}">
                      <a16:colId xmlns:a16="http://schemas.microsoft.com/office/drawing/2014/main" xmlns="" val="3437513761"/>
                    </a:ext>
                  </a:extLst>
                </a:gridCol>
                <a:gridCol w="1402641">
                  <a:extLst>
                    <a:ext uri="{9D8B030D-6E8A-4147-A177-3AD203B41FA5}">
                      <a16:colId xmlns:a16="http://schemas.microsoft.com/office/drawing/2014/main" xmlns="" val="2725845123"/>
                    </a:ext>
                  </a:extLst>
                </a:gridCol>
                <a:gridCol w="2051420">
                  <a:extLst>
                    <a:ext uri="{9D8B030D-6E8A-4147-A177-3AD203B41FA5}">
                      <a16:colId xmlns:a16="http://schemas.microsoft.com/office/drawing/2014/main" xmlns="" val="4145006573"/>
                    </a:ext>
                  </a:extLst>
                </a:gridCol>
                <a:gridCol w="1510772">
                  <a:extLst>
                    <a:ext uri="{9D8B030D-6E8A-4147-A177-3AD203B41FA5}">
                      <a16:colId xmlns:a16="http://schemas.microsoft.com/office/drawing/2014/main" xmlns="" val="3042465195"/>
                    </a:ext>
                  </a:extLst>
                </a:gridCol>
              </a:tblGrid>
              <a:tr h="381254">
                <a:tc>
                  <a:txBody>
                    <a:bodyPr/>
                    <a:lstStyle/>
                    <a:p>
                      <a:pPr algn="just">
                        <a:lnSpc>
                          <a:spcPct val="107000"/>
                        </a:lnSpc>
                        <a:spcAft>
                          <a:spcPts val="0"/>
                        </a:spcAft>
                      </a:pPr>
                      <a:r>
                        <a:rPr lang="en-ZA" sz="1200" dirty="0">
                          <a:effectLst/>
                          <a:latin typeface="Calibri" panose="020F0502020204030204" pitchFamily="34" charset="0"/>
                          <a:cs typeface="Calibri" panose="020F0502020204030204" pitchFamily="34" charset="0"/>
                        </a:rPr>
                        <a:t>No.</a:t>
                      </a:r>
                      <a:endParaRPr lang="en-ZA" sz="1200" dirty="0">
                        <a:effectLst/>
                        <a:latin typeface="Calibri" panose="020F0502020204030204" pitchFamily="34" charset="0"/>
                        <a:ea typeface="Calibri" panose="020F0502020204030204" pitchFamily="34" charset="0"/>
                        <a:cs typeface="Calibri" panose="020F0502020204030204" pitchFamily="34" charset="0"/>
                      </a:endParaRPr>
                    </a:p>
                  </a:txBody>
                  <a:tcPr marL="57676" marR="57676" marT="0" marB="0"/>
                </a:tc>
                <a:tc>
                  <a:txBody>
                    <a:bodyPr/>
                    <a:lstStyle/>
                    <a:p>
                      <a:pPr algn="just">
                        <a:lnSpc>
                          <a:spcPct val="107000"/>
                        </a:lnSpc>
                        <a:spcAft>
                          <a:spcPts val="0"/>
                        </a:spcAft>
                      </a:pPr>
                      <a:r>
                        <a:rPr lang="en-ZA" sz="1200" dirty="0">
                          <a:effectLst/>
                          <a:latin typeface="Calibri" panose="020F0502020204030204" pitchFamily="34" charset="0"/>
                          <a:cs typeface="Calibri" panose="020F0502020204030204" pitchFamily="34" charset="0"/>
                        </a:rPr>
                        <a:t>Members</a:t>
                      </a:r>
                    </a:p>
                    <a:p>
                      <a:pPr algn="just">
                        <a:lnSpc>
                          <a:spcPct val="107000"/>
                        </a:lnSpc>
                        <a:spcAft>
                          <a:spcPts val="0"/>
                        </a:spcAft>
                      </a:pPr>
                      <a:r>
                        <a:rPr lang="en-ZA" sz="1200" dirty="0">
                          <a:effectLst/>
                          <a:latin typeface="Calibri" panose="020F0502020204030204" pitchFamily="34" charset="0"/>
                          <a:cs typeface="Calibri" panose="020F0502020204030204" pitchFamily="34" charset="0"/>
                        </a:rPr>
                        <a:t> </a:t>
                      </a:r>
                      <a:endParaRPr lang="en-ZA" sz="1200" dirty="0">
                        <a:effectLst/>
                        <a:latin typeface="Calibri" panose="020F0502020204030204" pitchFamily="34" charset="0"/>
                        <a:ea typeface="Calibri" panose="020F0502020204030204" pitchFamily="34" charset="0"/>
                        <a:cs typeface="Calibri" panose="020F0502020204030204" pitchFamily="34" charset="0"/>
                      </a:endParaRPr>
                    </a:p>
                  </a:txBody>
                  <a:tcPr marL="57676" marR="57676" marT="0" marB="0"/>
                </a:tc>
                <a:tc>
                  <a:txBody>
                    <a:bodyPr/>
                    <a:lstStyle/>
                    <a:p>
                      <a:pPr algn="just">
                        <a:lnSpc>
                          <a:spcPct val="107000"/>
                        </a:lnSpc>
                        <a:spcAft>
                          <a:spcPts val="0"/>
                        </a:spcAft>
                      </a:pPr>
                      <a:r>
                        <a:rPr lang="en-ZA" sz="1200" dirty="0" smtClean="0">
                          <a:effectLst/>
                          <a:latin typeface="Calibri" panose="020F0502020204030204" pitchFamily="34" charset="0"/>
                          <a:cs typeface="Calibri" panose="020F0502020204030204" pitchFamily="34" charset="0"/>
                        </a:rPr>
                        <a:t>Scheduled </a:t>
                      </a:r>
                      <a:endParaRPr lang="en-ZA" sz="1200" dirty="0">
                        <a:effectLst/>
                        <a:latin typeface="Calibri" panose="020F0502020204030204" pitchFamily="34" charset="0"/>
                        <a:ea typeface="Calibri" panose="020F0502020204030204" pitchFamily="34" charset="0"/>
                        <a:cs typeface="Calibri" panose="020F0502020204030204" pitchFamily="34" charset="0"/>
                      </a:endParaRPr>
                    </a:p>
                  </a:txBody>
                  <a:tcPr marL="57676" marR="57676" marT="0" marB="0"/>
                </a:tc>
                <a:tc>
                  <a:txBody>
                    <a:bodyPr/>
                    <a:lstStyle/>
                    <a:p>
                      <a:pPr algn="just">
                        <a:lnSpc>
                          <a:spcPct val="107000"/>
                        </a:lnSpc>
                        <a:spcAft>
                          <a:spcPts val="0"/>
                        </a:spcAft>
                      </a:pPr>
                      <a:r>
                        <a:rPr lang="en-ZA" sz="1200" dirty="0" smtClean="0">
                          <a:effectLst/>
                          <a:latin typeface="Calibri" panose="020F0502020204030204" pitchFamily="34" charset="0"/>
                          <a:cs typeface="Calibri" panose="020F0502020204030204" pitchFamily="34" charset="0"/>
                        </a:rPr>
                        <a:t>Held</a:t>
                      </a:r>
                      <a:endParaRPr lang="en-ZA" sz="1200" dirty="0">
                        <a:effectLst/>
                        <a:latin typeface="Calibri" panose="020F0502020204030204" pitchFamily="34" charset="0"/>
                        <a:ea typeface="Calibri" panose="020F0502020204030204" pitchFamily="34" charset="0"/>
                        <a:cs typeface="Calibri" panose="020F0502020204030204" pitchFamily="34" charset="0"/>
                      </a:endParaRPr>
                    </a:p>
                  </a:txBody>
                  <a:tcPr marL="57676" marR="57676" marT="0" marB="0"/>
                </a:tc>
                <a:tc>
                  <a:txBody>
                    <a:bodyPr/>
                    <a:lstStyle/>
                    <a:p>
                      <a:pPr algn="just">
                        <a:lnSpc>
                          <a:spcPct val="107000"/>
                        </a:lnSpc>
                        <a:spcAft>
                          <a:spcPts val="0"/>
                        </a:spcAft>
                      </a:pPr>
                      <a:r>
                        <a:rPr lang="en-ZA" sz="1200" dirty="0" smtClean="0">
                          <a:effectLst/>
                          <a:latin typeface="Calibri" panose="020F0502020204030204" pitchFamily="34" charset="0"/>
                          <a:cs typeface="Calibri" panose="020F0502020204030204" pitchFamily="34" charset="0"/>
                        </a:rPr>
                        <a:t>Attended </a:t>
                      </a:r>
                      <a:endParaRPr lang="en-ZA" sz="1200" dirty="0">
                        <a:effectLst/>
                        <a:latin typeface="Calibri" panose="020F0502020204030204" pitchFamily="34" charset="0"/>
                        <a:ea typeface="Calibri" panose="020F0502020204030204" pitchFamily="34" charset="0"/>
                        <a:cs typeface="Calibri" panose="020F0502020204030204" pitchFamily="34" charset="0"/>
                      </a:endParaRPr>
                    </a:p>
                  </a:txBody>
                  <a:tcPr marL="57676" marR="57676" marT="0" marB="0"/>
                </a:tc>
                <a:extLst>
                  <a:ext uri="{0D108BD9-81ED-4DB2-BD59-A6C34878D82A}">
                    <a16:rowId xmlns:a16="http://schemas.microsoft.com/office/drawing/2014/main" xmlns="" val="600399581"/>
                  </a:ext>
                </a:extLst>
              </a:tr>
              <a:tr h="381254">
                <a:tc>
                  <a:txBody>
                    <a:bodyPr/>
                    <a:lstStyle/>
                    <a:p>
                      <a:pPr algn="just">
                        <a:lnSpc>
                          <a:spcPct val="107000"/>
                        </a:lnSpc>
                        <a:spcAft>
                          <a:spcPts val="0"/>
                        </a:spcAft>
                      </a:pPr>
                      <a:r>
                        <a:rPr lang="en-ZA" sz="1200" dirty="0">
                          <a:effectLst/>
                          <a:latin typeface="Calibri" panose="020F0502020204030204" pitchFamily="34" charset="0"/>
                          <a:cs typeface="Calibri" panose="020F0502020204030204" pitchFamily="34" charset="0"/>
                        </a:rPr>
                        <a:t>1.</a:t>
                      </a:r>
                      <a:endParaRPr lang="en-ZA" sz="1200" dirty="0">
                        <a:effectLst/>
                        <a:latin typeface="Calibri" panose="020F0502020204030204" pitchFamily="34" charset="0"/>
                        <a:ea typeface="Calibri" panose="020F0502020204030204" pitchFamily="34" charset="0"/>
                        <a:cs typeface="Calibri" panose="020F0502020204030204" pitchFamily="34" charset="0"/>
                      </a:endParaRPr>
                    </a:p>
                  </a:txBody>
                  <a:tcPr marL="57676" marR="57676" marT="0" marB="0"/>
                </a:tc>
                <a:tc>
                  <a:txBody>
                    <a:bodyPr/>
                    <a:lstStyle/>
                    <a:p>
                      <a:pPr algn="just">
                        <a:lnSpc>
                          <a:spcPct val="107000"/>
                        </a:lnSpc>
                        <a:spcAft>
                          <a:spcPts val="0"/>
                        </a:spcAft>
                      </a:pPr>
                      <a:r>
                        <a:rPr lang="en-ZA" sz="1200" dirty="0">
                          <a:effectLst/>
                          <a:latin typeface="Calibri" panose="020F0502020204030204" pitchFamily="34" charset="0"/>
                          <a:cs typeface="Calibri" panose="020F0502020204030204" pitchFamily="34" charset="0"/>
                        </a:rPr>
                        <a:t>Ms Ntsoaki Mngomezulu</a:t>
                      </a:r>
                      <a:endParaRPr lang="en-ZA" sz="1200" dirty="0">
                        <a:effectLst/>
                        <a:latin typeface="Calibri" panose="020F0502020204030204" pitchFamily="34" charset="0"/>
                        <a:ea typeface="Calibri" panose="020F0502020204030204" pitchFamily="34" charset="0"/>
                        <a:cs typeface="Calibri" panose="020F0502020204030204" pitchFamily="34" charset="0"/>
                      </a:endParaRPr>
                    </a:p>
                  </a:txBody>
                  <a:tcPr marL="57676" marR="57676" marT="0" marB="0"/>
                </a:tc>
                <a:tc>
                  <a:txBody>
                    <a:bodyPr/>
                    <a:lstStyle/>
                    <a:p>
                      <a:pPr algn="just">
                        <a:lnSpc>
                          <a:spcPct val="107000"/>
                        </a:lnSpc>
                        <a:spcAft>
                          <a:spcPts val="0"/>
                        </a:spcAft>
                      </a:pPr>
                      <a:r>
                        <a:rPr lang="en-ZA" sz="1200" dirty="0" smtClean="0">
                          <a:effectLst/>
                          <a:latin typeface="Calibri" panose="020F0502020204030204" pitchFamily="34" charset="0"/>
                          <a:cs typeface="Calibri" panose="020F0502020204030204" pitchFamily="34" charset="0"/>
                        </a:rPr>
                        <a:t>4</a:t>
                      </a:r>
                      <a:endParaRPr lang="en-ZA" sz="1200" dirty="0">
                        <a:effectLst/>
                        <a:latin typeface="Calibri" panose="020F0502020204030204" pitchFamily="34" charset="0"/>
                        <a:ea typeface="Calibri" panose="020F0502020204030204" pitchFamily="34" charset="0"/>
                        <a:cs typeface="Calibri" panose="020F0502020204030204" pitchFamily="34" charset="0"/>
                      </a:endParaRPr>
                    </a:p>
                  </a:txBody>
                  <a:tcPr marL="57676" marR="57676" marT="0" marB="0"/>
                </a:tc>
                <a:tc>
                  <a:txBody>
                    <a:bodyPr/>
                    <a:lstStyle/>
                    <a:p>
                      <a:pPr algn="just">
                        <a:lnSpc>
                          <a:spcPct val="107000"/>
                        </a:lnSpc>
                        <a:spcAft>
                          <a:spcPts val="0"/>
                        </a:spcAft>
                      </a:pPr>
                      <a:r>
                        <a:rPr lang="en-ZA" sz="1200" dirty="0" smtClean="0">
                          <a:effectLst/>
                          <a:latin typeface="Calibri" panose="020F0502020204030204" pitchFamily="34" charset="0"/>
                          <a:cs typeface="Calibri" panose="020F0502020204030204" pitchFamily="34" charset="0"/>
                        </a:rPr>
                        <a:t>9</a:t>
                      </a:r>
                      <a:endParaRPr lang="en-ZA" sz="1200" dirty="0">
                        <a:effectLst/>
                        <a:latin typeface="Calibri" panose="020F0502020204030204" pitchFamily="34" charset="0"/>
                        <a:ea typeface="Calibri" panose="020F0502020204030204" pitchFamily="34" charset="0"/>
                        <a:cs typeface="Calibri" panose="020F0502020204030204" pitchFamily="34" charset="0"/>
                      </a:endParaRPr>
                    </a:p>
                  </a:txBody>
                  <a:tcPr marL="57676" marR="57676" marT="0" marB="0"/>
                </a:tc>
                <a:tc>
                  <a:txBody>
                    <a:bodyPr/>
                    <a:lstStyle/>
                    <a:p>
                      <a:pPr algn="just">
                        <a:lnSpc>
                          <a:spcPct val="107000"/>
                        </a:lnSpc>
                        <a:spcAft>
                          <a:spcPts val="0"/>
                        </a:spcAft>
                      </a:pPr>
                      <a:r>
                        <a:rPr lang="en-ZA" sz="1200">
                          <a:effectLst/>
                          <a:latin typeface="Calibri" panose="020F0502020204030204" pitchFamily="34" charset="0"/>
                          <a:cs typeface="Calibri" panose="020F0502020204030204" pitchFamily="34" charset="0"/>
                        </a:rPr>
                        <a:t>9</a:t>
                      </a:r>
                    </a:p>
                    <a:p>
                      <a:pPr algn="just">
                        <a:lnSpc>
                          <a:spcPct val="107000"/>
                        </a:lnSpc>
                        <a:spcAft>
                          <a:spcPts val="0"/>
                        </a:spcAft>
                      </a:pPr>
                      <a:r>
                        <a:rPr lang="en-ZA" sz="1200">
                          <a:effectLst/>
                          <a:latin typeface="Calibri" panose="020F0502020204030204" pitchFamily="34" charset="0"/>
                          <a:cs typeface="Calibri" panose="020F0502020204030204" pitchFamily="34" charset="0"/>
                        </a:rPr>
                        <a:t> </a:t>
                      </a:r>
                      <a:endParaRPr lang="en-ZA" sz="1200">
                        <a:effectLst/>
                        <a:latin typeface="Calibri" panose="020F0502020204030204" pitchFamily="34" charset="0"/>
                        <a:ea typeface="Calibri" panose="020F0502020204030204" pitchFamily="34" charset="0"/>
                        <a:cs typeface="Calibri" panose="020F0502020204030204" pitchFamily="34" charset="0"/>
                      </a:endParaRPr>
                    </a:p>
                  </a:txBody>
                  <a:tcPr marL="57676" marR="57676" marT="0" marB="0"/>
                </a:tc>
                <a:extLst>
                  <a:ext uri="{0D108BD9-81ED-4DB2-BD59-A6C34878D82A}">
                    <a16:rowId xmlns:a16="http://schemas.microsoft.com/office/drawing/2014/main" xmlns="" val="2651127038"/>
                  </a:ext>
                </a:extLst>
              </a:tr>
              <a:tr h="381254">
                <a:tc>
                  <a:txBody>
                    <a:bodyPr/>
                    <a:lstStyle/>
                    <a:p>
                      <a:pPr algn="just">
                        <a:lnSpc>
                          <a:spcPct val="107000"/>
                        </a:lnSpc>
                        <a:spcAft>
                          <a:spcPts val="0"/>
                        </a:spcAft>
                      </a:pPr>
                      <a:r>
                        <a:rPr lang="en-ZA" sz="1200" dirty="0">
                          <a:effectLst/>
                          <a:latin typeface="Calibri" panose="020F0502020204030204" pitchFamily="34" charset="0"/>
                          <a:cs typeface="Calibri" panose="020F0502020204030204" pitchFamily="34" charset="0"/>
                        </a:rPr>
                        <a:t>2. </a:t>
                      </a:r>
                      <a:endParaRPr lang="en-ZA" sz="1200" dirty="0">
                        <a:effectLst/>
                        <a:latin typeface="Calibri" panose="020F0502020204030204" pitchFamily="34" charset="0"/>
                        <a:ea typeface="Calibri" panose="020F0502020204030204" pitchFamily="34" charset="0"/>
                        <a:cs typeface="Calibri" panose="020F0502020204030204" pitchFamily="34" charset="0"/>
                      </a:endParaRPr>
                    </a:p>
                  </a:txBody>
                  <a:tcPr marL="57676" marR="57676" marT="0" marB="0"/>
                </a:tc>
                <a:tc>
                  <a:txBody>
                    <a:bodyPr/>
                    <a:lstStyle/>
                    <a:p>
                      <a:pPr algn="just">
                        <a:lnSpc>
                          <a:spcPct val="107000"/>
                        </a:lnSpc>
                        <a:spcAft>
                          <a:spcPts val="0"/>
                        </a:spcAft>
                      </a:pPr>
                      <a:r>
                        <a:rPr lang="en-ZA" sz="1200" dirty="0">
                          <a:effectLst/>
                          <a:latin typeface="Calibri" panose="020F0502020204030204" pitchFamily="34" charset="0"/>
                          <a:cs typeface="Calibri" panose="020F0502020204030204" pitchFamily="34" charset="0"/>
                        </a:rPr>
                        <a:t>Dr Lulama Gwagwa</a:t>
                      </a:r>
                    </a:p>
                    <a:p>
                      <a:pPr algn="just">
                        <a:lnSpc>
                          <a:spcPct val="107000"/>
                        </a:lnSpc>
                        <a:spcAft>
                          <a:spcPts val="0"/>
                        </a:spcAft>
                      </a:pPr>
                      <a:r>
                        <a:rPr lang="en-ZA" sz="1200" dirty="0">
                          <a:effectLst/>
                          <a:latin typeface="Calibri" panose="020F0502020204030204" pitchFamily="34" charset="0"/>
                          <a:cs typeface="Calibri" panose="020F0502020204030204" pitchFamily="34" charset="0"/>
                        </a:rPr>
                        <a:t> </a:t>
                      </a:r>
                      <a:endParaRPr lang="en-ZA" sz="1200" dirty="0">
                        <a:effectLst/>
                        <a:latin typeface="Calibri" panose="020F0502020204030204" pitchFamily="34" charset="0"/>
                        <a:ea typeface="Calibri" panose="020F0502020204030204" pitchFamily="34" charset="0"/>
                        <a:cs typeface="Calibri" panose="020F0502020204030204" pitchFamily="34" charset="0"/>
                      </a:endParaRPr>
                    </a:p>
                  </a:txBody>
                  <a:tcPr marL="57676" marR="57676" marT="0" marB="0"/>
                </a:tc>
                <a:tc>
                  <a:txBody>
                    <a:bodyPr/>
                    <a:lstStyle/>
                    <a:p>
                      <a:pPr algn="just">
                        <a:lnSpc>
                          <a:spcPct val="107000"/>
                        </a:lnSpc>
                        <a:spcAft>
                          <a:spcPts val="0"/>
                        </a:spcAft>
                      </a:pPr>
                      <a:r>
                        <a:rPr lang="en-ZA" sz="1200" dirty="0" smtClean="0">
                          <a:effectLst/>
                          <a:latin typeface="Calibri" panose="020F0502020204030204" pitchFamily="34" charset="0"/>
                          <a:cs typeface="Calibri" panose="020F0502020204030204" pitchFamily="34" charset="0"/>
                        </a:rPr>
                        <a:t>4</a:t>
                      </a:r>
                      <a:endParaRPr lang="en-ZA" sz="1200" dirty="0">
                        <a:effectLst/>
                        <a:latin typeface="Calibri" panose="020F0502020204030204" pitchFamily="34" charset="0"/>
                        <a:ea typeface="Calibri" panose="020F0502020204030204" pitchFamily="34" charset="0"/>
                        <a:cs typeface="Calibri" panose="020F0502020204030204" pitchFamily="34" charset="0"/>
                      </a:endParaRPr>
                    </a:p>
                  </a:txBody>
                  <a:tcPr marL="57676" marR="57676" marT="0" marB="0"/>
                </a:tc>
                <a:tc>
                  <a:txBody>
                    <a:bodyPr/>
                    <a:lstStyle/>
                    <a:p>
                      <a:pPr algn="just">
                        <a:lnSpc>
                          <a:spcPct val="107000"/>
                        </a:lnSpc>
                        <a:spcAft>
                          <a:spcPts val="0"/>
                        </a:spcAft>
                      </a:pPr>
                      <a:r>
                        <a:rPr lang="en-ZA" sz="1200" dirty="0" smtClean="0">
                          <a:effectLst/>
                          <a:latin typeface="Calibri" panose="020F0502020204030204" pitchFamily="34" charset="0"/>
                          <a:cs typeface="Calibri" panose="020F0502020204030204" pitchFamily="34" charset="0"/>
                        </a:rPr>
                        <a:t>9</a:t>
                      </a:r>
                      <a:endParaRPr lang="en-ZA" sz="1200" dirty="0">
                        <a:effectLst/>
                        <a:latin typeface="Calibri" panose="020F0502020204030204" pitchFamily="34" charset="0"/>
                        <a:ea typeface="Calibri" panose="020F0502020204030204" pitchFamily="34" charset="0"/>
                        <a:cs typeface="Calibri" panose="020F0502020204030204" pitchFamily="34" charset="0"/>
                      </a:endParaRPr>
                    </a:p>
                  </a:txBody>
                  <a:tcPr marL="57676" marR="57676" marT="0" marB="0"/>
                </a:tc>
                <a:tc>
                  <a:txBody>
                    <a:bodyPr/>
                    <a:lstStyle/>
                    <a:p>
                      <a:pPr algn="just">
                        <a:lnSpc>
                          <a:spcPct val="107000"/>
                        </a:lnSpc>
                        <a:spcAft>
                          <a:spcPts val="0"/>
                        </a:spcAft>
                      </a:pPr>
                      <a:r>
                        <a:rPr lang="en-ZA" sz="1200">
                          <a:effectLst/>
                          <a:latin typeface="Calibri" panose="020F0502020204030204" pitchFamily="34" charset="0"/>
                          <a:cs typeface="Calibri" panose="020F0502020204030204" pitchFamily="34" charset="0"/>
                        </a:rPr>
                        <a:t>6</a:t>
                      </a:r>
                      <a:endParaRPr lang="en-ZA" sz="1200">
                        <a:effectLst/>
                        <a:latin typeface="Calibri" panose="020F0502020204030204" pitchFamily="34" charset="0"/>
                        <a:ea typeface="Calibri" panose="020F0502020204030204" pitchFamily="34" charset="0"/>
                        <a:cs typeface="Calibri" panose="020F0502020204030204" pitchFamily="34" charset="0"/>
                      </a:endParaRPr>
                    </a:p>
                  </a:txBody>
                  <a:tcPr marL="57676" marR="57676" marT="0" marB="0"/>
                </a:tc>
                <a:extLst>
                  <a:ext uri="{0D108BD9-81ED-4DB2-BD59-A6C34878D82A}">
                    <a16:rowId xmlns:a16="http://schemas.microsoft.com/office/drawing/2014/main" xmlns="" val="1989788303"/>
                  </a:ext>
                </a:extLst>
              </a:tr>
              <a:tr h="381254">
                <a:tc>
                  <a:txBody>
                    <a:bodyPr/>
                    <a:lstStyle/>
                    <a:p>
                      <a:pPr algn="just">
                        <a:lnSpc>
                          <a:spcPct val="107000"/>
                        </a:lnSpc>
                        <a:spcAft>
                          <a:spcPts val="0"/>
                        </a:spcAft>
                      </a:pPr>
                      <a:r>
                        <a:rPr lang="en-ZA" sz="1200">
                          <a:effectLst/>
                          <a:latin typeface="Calibri" panose="020F0502020204030204" pitchFamily="34" charset="0"/>
                          <a:cs typeface="Calibri" panose="020F0502020204030204" pitchFamily="34" charset="0"/>
                        </a:rPr>
                        <a:t>3.</a:t>
                      </a:r>
                      <a:endParaRPr lang="en-ZA" sz="1200">
                        <a:effectLst/>
                        <a:latin typeface="Calibri" panose="020F0502020204030204" pitchFamily="34" charset="0"/>
                        <a:ea typeface="Calibri" panose="020F0502020204030204" pitchFamily="34" charset="0"/>
                        <a:cs typeface="Calibri" panose="020F0502020204030204" pitchFamily="34" charset="0"/>
                      </a:endParaRPr>
                    </a:p>
                  </a:txBody>
                  <a:tcPr marL="57676" marR="57676" marT="0" marB="0"/>
                </a:tc>
                <a:tc>
                  <a:txBody>
                    <a:bodyPr/>
                    <a:lstStyle/>
                    <a:p>
                      <a:pPr algn="just">
                        <a:lnSpc>
                          <a:spcPct val="107000"/>
                        </a:lnSpc>
                        <a:spcAft>
                          <a:spcPts val="0"/>
                        </a:spcAft>
                      </a:pPr>
                      <a:r>
                        <a:rPr lang="en-ZA" sz="1200" dirty="0">
                          <a:effectLst/>
                          <a:latin typeface="Calibri" panose="020F0502020204030204" pitchFamily="34" charset="0"/>
                          <a:cs typeface="Calibri" panose="020F0502020204030204" pitchFamily="34" charset="0"/>
                        </a:rPr>
                        <a:t>Prof. Elizabeth Mokotong</a:t>
                      </a:r>
                    </a:p>
                    <a:p>
                      <a:pPr algn="just">
                        <a:lnSpc>
                          <a:spcPct val="107000"/>
                        </a:lnSpc>
                        <a:spcAft>
                          <a:spcPts val="0"/>
                        </a:spcAft>
                      </a:pPr>
                      <a:r>
                        <a:rPr lang="en-ZA" sz="1200" dirty="0">
                          <a:effectLst/>
                          <a:latin typeface="Calibri" panose="020F0502020204030204" pitchFamily="34" charset="0"/>
                          <a:cs typeface="Calibri" panose="020F0502020204030204" pitchFamily="34" charset="0"/>
                        </a:rPr>
                        <a:t> </a:t>
                      </a:r>
                      <a:endParaRPr lang="en-ZA" sz="1200" dirty="0">
                        <a:effectLst/>
                        <a:latin typeface="Calibri" panose="020F0502020204030204" pitchFamily="34" charset="0"/>
                        <a:ea typeface="Calibri" panose="020F0502020204030204" pitchFamily="34" charset="0"/>
                        <a:cs typeface="Calibri" panose="020F0502020204030204" pitchFamily="34" charset="0"/>
                      </a:endParaRPr>
                    </a:p>
                  </a:txBody>
                  <a:tcPr marL="57676" marR="57676" marT="0" marB="0"/>
                </a:tc>
                <a:tc>
                  <a:txBody>
                    <a:bodyPr/>
                    <a:lstStyle/>
                    <a:p>
                      <a:pPr algn="just">
                        <a:lnSpc>
                          <a:spcPct val="107000"/>
                        </a:lnSpc>
                        <a:spcAft>
                          <a:spcPts val="0"/>
                        </a:spcAft>
                      </a:pPr>
                      <a:r>
                        <a:rPr lang="en-ZA" sz="1200" dirty="0" smtClean="0">
                          <a:effectLst/>
                          <a:latin typeface="Calibri" panose="020F0502020204030204" pitchFamily="34" charset="0"/>
                          <a:cs typeface="Calibri" panose="020F0502020204030204" pitchFamily="34" charset="0"/>
                        </a:rPr>
                        <a:t>4</a:t>
                      </a:r>
                      <a:endParaRPr lang="en-ZA" sz="1200" dirty="0">
                        <a:effectLst/>
                        <a:latin typeface="Calibri" panose="020F0502020204030204" pitchFamily="34" charset="0"/>
                        <a:ea typeface="Calibri" panose="020F0502020204030204" pitchFamily="34" charset="0"/>
                        <a:cs typeface="Calibri" panose="020F0502020204030204" pitchFamily="34" charset="0"/>
                      </a:endParaRPr>
                    </a:p>
                  </a:txBody>
                  <a:tcPr marL="57676" marR="57676" marT="0" marB="0"/>
                </a:tc>
                <a:tc>
                  <a:txBody>
                    <a:bodyPr/>
                    <a:lstStyle/>
                    <a:p>
                      <a:pPr algn="just">
                        <a:lnSpc>
                          <a:spcPct val="107000"/>
                        </a:lnSpc>
                        <a:spcAft>
                          <a:spcPts val="0"/>
                        </a:spcAft>
                      </a:pPr>
                      <a:r>
                        <a:rPr lang="en-ZA" sz="1200" dirty="0" smtClean="0">
                          <a:effectLst/>
                          <a:latin typeface="Calibri" panose="020F0502020204030204" pitchFamily="34" charset="0"/>
                          <a:cs typeface="Calibri" panose="020F0502020204030204" pitchFamily="34" charset="0"/>
                        </a:rPr>
                        <a:t>9</a:t>
                      </a:r>
                      <a:endParaRPr lang="en-ZA" sz="1200" dirty="0">
                        <a:effectLst/>
                        <a:latin typeface="Calibri" panose="020F0502020204030204" pitchFamily="34" charset="0"/>
                        <a:ea typeface="Calibri" panose="020F0502020204030204" pitchFamily="34" charset="0"/>
                        <a:cs typeface="Calibri" panose="020F0502020204030204" pitchFamily="34" charset="0"/>
                      </a:endParaRPr>
                    </a:p>
                  </a:txBody>
                  <a:tcPr marL="57676" marR="57676" marT="0" marB="0"/>
                </a:tc>
                <a:tc>
                  <a:txBody>
                    <a:bodyPr/>
                    <a:lstStyle/>
                    <a:p>
                      <a:pPr algn="just">
                        <a:lnSpc>
                          <a:spcPct val="107000"/>
                        </a:lnSpc>
                        <a:spcAft>
                          <a:spcPts val="0"/>
                        </a:spcAft>
                      </a:pPr>
                      <a:r>
                        <a:rPr lang="en-ZA" sz="1200">
                          <a:effectLst/>
                          <a:latin typeface="Calibri" panose="020F0502020204030204" pitchFamily="34" charset="0"/>
                          <a:cs typeface="Calibri" panose="020F0502020204030204" pitchFamily="34" charset="0"/>
                        </a:rPr>
                        <a:t>7</a:t>
                      </a:r>
                      <a:endParaRPr lang="en-ZA" sz="1200">
                        <a:effectLst/>
                        <a:latin typeface="Calibri" panose="020F0502020204030204" pitchFamily="34" charset="0"/>
                        <a:ea typeface="Calibri" panose="020F0502020204030204" pitchFamily="34" charset="0"/>
                        <a:cs typeface="Calibri" panose="020F0502020204030204" pitchFamily="34" charset="0"/>
                      </a:endParaRPr>
                    </a:p>
                  </a:txBody>
                  <a:tcPr marL="57676" marR="57676" marT="0" marB="0"/>
                </a:tc>
                <a:extLst>
                  <a:ext uri="{0D108BD9-81ED-4DB2-BD59-A6C34878D82A}">
                    <a16:rowId xmlns:a16="http://schemas.microsoft.com/office/drawing/2014/main" xmlns="" val="75737303"/>
                  </a:ext>
                </a:extLst>
              </a:tr>
              <a:tr h="381254">
                <a:tc>
                  <a:txBody>
                    <a:bodyPr/>
                    <a:lstStyle/>
                    <a:p>
                      <a:pPr algn="just">
                        <a:lnSpc>
                          <a:spcPct val="107000"/>
                        </a:lnSpc>
                        <a:spcAft>
                          <a:spcPts val="0"/>
                        </a:spcAft>
                      </a:pPr>
                      <a:r>
                        <a:rPr lang="en-ZA" sz="1200">
                          <a:effectLst/>
                          <a:latin typeface="Calibri" panose="020F0502020204030204" pitchFamily="34" charset="0"/>
                          <a:cs typeface="Calibri" panose="020F0502020204030204" pitchFamily="34" charset="0"/>
                        </a:rPr>
                        <a:t>4.</a:t>
                      </a:r>
                      <a:endParaRPr lang="en-ZA" sz="1200">
                        <a:effectLst/>
                        <a:latin typeface="Calibri" panose="020F0502020204030204" pitchFamily="34" charset="0"/>
                        <a:ea typeface="Calibri" panose="020F0502020204030204" pitchFamily="34" charset="0"/>
                        <a:cs typeface="Calibri" panose="020F0502020204030204" pitchFamily="34" charset="0"/>
                      </a:endParaRPr>
                    </a:p>
                  </a:txBody>
                  <a:tcPr marL="57676" marR="57676" marT="0" marB="0"/>
                </a:tc>
                <a:tc>
                  <a:txBody>
                    <a:bodyPr/>
                    <a:lstStyle/>
                    <a:p>
                      <a:pPr algn="just">
                        <a:lnSpc>
                          <a:spcPct val="107000"/>
                        </a:lnSpc>
                        <a:spcAft>
                          <a:spcPts val="0"/>
                        </a:spcAft>
                      </a:pPr>
                      <a:r>
                        <a:rPr lang="en-ZA" sz="1200" dirty="0">
                          <a:effectLst/>
                          <a:latin typeface="Calibri" panose="020F0502020204030204" pitchFamily="34" charset="0"/>
                          <a:cs typeface="Calibri" panose="020F0502020204030204" pitchFamily="34" charset="0"/>
                        </a:rPr>
                        <a:t>Ms Judy  Beaumont</a:t>
                      </a:r>
                      <a:endParaRPr lang="en-ZA" sz="1200" dirty="0">
                        <a:effectLst/>
                        <a:latin typeface="Calibri" panose="020F0502020204030204" pitchFamily="34" charset="0"/>
                        <a:ea typeface="Calibri" panose="020F0502020204030204" pitchFamily="34" charset="0"/>
                        <a:cs typeface="Calibri" panose="020F0502020204030204" pitchFamily="34" charset="0"/>
                      </a:endParaRPr>
                    </a:p>
                  </a:txBody>
                  <a:tcPr marL="57676" marR="57676" marT="0" marB="0"/>
                </a:tc>
                <a:tc>
                  <a:txBody>
                    <a:bodyPr/>
                    <a:lstStyle/>
                    <a:p>
                      <a:pPr algn="just">
                        <a:lnSpc>
                          <a:spcPct val="107000"/>
                        </a:lnSpc>
                        <a:spcAft>
                          <a:spcPts val="0"/>
                        </a:spcAft>
                      </a:pPr>
                      <a:r>
                        <a:rPr lang="en-ZA" sz="1200" dirty="0" smtClean="0">
                          <a:effectLst/>
                          <a:latin typeface="Calibri" panose="020F0502020204030204" pitchFamily="34" charset="0"/>
                          <a:cs typeface="Calibri" panose="020F0502020204030204" pitchFamily="34" charset="0"/>
                        </a:rPr>
                        <a:t>4</a:t>
                      </a:r>
                      <a:endParaRPr lang="en-ZA" sz="1200" dirty="0">
                        <a:effectLst/>
                        <a:latin typeface="Calibri" panose="020F0502020204030204" pitchFamily="34" charset="0"/>
                        <a:ea typeface="Calibri" panose="020F0502020204030204" pitchFamily="34" charset="0"/>
                        <a:cs typeface="Calibri" panose="020F0502020204030204" pitchFamily="34" charset="0"/>
                      </a:endParaRPr>
                    </a:p>
                  </a:txBody>
                  <a:tcPr marL="57676" marR="57676" marT="0" marB="0"/>
                </a:tc>
                <a:tc>
                  <a:txBody>
                    <a:bodyPr/>
                    <a:lstStyle/>
                    <a:p>
                      <a:pPr algn="just">
                        <a:lnSpc>
                          <a:spcPct val="107000"/>
                        </a:lnSpc>
                        <a:spcAft>
                          <a:spcPts val="0"/>
                        </a:spcAft>
                      </a:pPr>
                      <a:r>
                        <a:rPr lang="en-ZA" sz="1200" dirty="0" smtClean="0">
                          <a:effectLst/>
                          <a:latin typeface="Calibri" panose="020F0502020204030204" pitchFamily="34" charset="0"/>
                          <a:cs typeface="Calibri" panose="020F0502020204030204" pitchFamily="34" charset="0"/>
                        </a:rPr>
                        <a:t>9</a:t>
                      </a:r>
                      <a:endParaRPr lang="en-ZA" sz="1200" dirty="0">
                        <a:effectLst/>
                        <a:latin typeface="Calibri" panose="020F0502020204030204" pitchFamily="34" charset="0"/>
                        <a:ea typeface="Calibri" panose="020F0502020204030204" pitchFamily="34" charset="0"/>
                        <a:cs typeface="Calibri" panose="020F0502020204030204" pitchFamily="34" charset="0"/>
                      </a:endParaRPr>
                    </a:p>
                  </a:txBody>
                  <a:tcPr marL="57676" marR="57676" marT="0" marB="0"/>
                </a:tc>
                <a:tc>
                  <a:txBody>
                    <a:bodyPr/>
                    <a:lstStyle/>
                    <a:p>
                      <a:pPr algn="just">
                        <a:lnSpc>
                          <a:spcPct val="107000"/>
                        </a:lnSpc>
                        <a:spcAft>
                          <a:spcPts val="0"/>
                        </a:spcAft>
                      </a:pPr>
                      <a:r>
                        <a:rPr lang="en-ZA" sz="1200">
                          <a:effectLst/>
                          <a:latin typeface="Calibri" panose="020F0502020204030204" pitchFamily="34" charset="0"/>
                          <a:cs typeface="Calibri" panose="020F0502020204030204" pitchFamily="34" charset="0"/>
                        </a:rPr>
                        <a:t>8</a:t>
                      </a:r>
                    </a:p>
                    <a:p>
                      <a:pPr algn="just">
                        <a:lnSpc>
                          <a:spcPct val="107000"/>
                        </a:lnSpc>
                        <a:spcAft>
                          <a:spcPts val="0"/>
                        </a:spcAft>
                      </a:pPr>
                      <a:r>
                        <a:rPr lang="en-ZA" sz="1200">
                          <a:effectLst/>
                          <a:latin typeface="Calibri" panose="020F0502020204030204" pitchFamily="34" charset="0"/>
                          <a:cs typeface="Calibri" panose="020F0502020204030204" pitchFamily="34" charset="0"/>
                        </a:rPr>
                        <a:t> </a:t>
                      </a:r>
                      <a:endParaRPr lang="en-ZA" sz="1200">
                        <a:effectLst/>
                        <a:latin typeface="Calibri" panose="020F0502020204030204" pitchFamily="34" charset="0"/>
                        <a:ea typeface="Calibri" panose="020F0502020204030204" pitchFamily="34" charset="0"/>
                        <a:cs typeface="Calibri" panose="020F0502020204030204" pitchFamily="34" charset="0"/>
                      </a:endParaRPr>
                    </a:p>
                  </a:txBody>
                  <a:tcPr marL="57676" marR="57676" marT="0" marB="0"/>
                </a:tc>
                <a:extLst>
                  <a:ext uri="{0D108BD9-81ED-4DB2-BD59-A6C34878D82A}">
                    <a16:rowId xmlns:a16="http://schemas.microsoft.com/office/drawing/2014/main" xmlns="" val="3085260254"/>
                  </a:ext>
                </a:extLst>
              </a:tr>
              <a:tr h="381254">
                <a:tc>
                  <a:txBody>
                    <a:bodyPr/>
                    <a:lstStyle/>
                    <a:p>
                      <a:pPr algn="just">
                        <a:lnSpc>
                          <a:spcPct val="107000"/>
                        </a:lnSpc>
                        <a:spcAft>
                          <a:spcPts val="0"/>
                        </a:spcAft>
                      </a:pPr>
                      <a:r>
                        <a:rPr lang="en-ZA" sz="1200">
                          <a:effectLst/>
                          <a:latin typeface="Calibri" panose="020F0502020204030204" pitchFamily="34" charset="0"/>
                          <a:cs typeface="Calibri" panose="020F0502020204030204" pitchFamily="34" charset="0"/>
                        </a:rPr>
                        <a:t>5.</a:t>
                      </a:r>
                      <a:endParaRPr lang="en-ZA" sz="1200">
                        <a:effectLst/>
                        <a:latin typeface="Calibri" panose="020F0502020204030204" pitchFamily="34" charset="0"/>
                        <a:ea typeface="Calibri" panose="020F0502020204030204" pitchFamily="34" charset="0"/>
                        <a:cs typeface="Calibri" panose="020F0502020204030204" pitchFamily="34" charset="0"/>
                      </a:endParaRPr>
                    </a:p>
                  </a:txBody>
                  <a:tcPr marL="57676" marR="57676" marT="0" marB="0"/>
                </a:tc>
                <a:tc>
                  <a:txBody>
                    <a:bodyPr/>
                    <a:lstStyle/>
                    <a:p>
                      <a:pPr algn="just">
                        <a:lnSpc>
                          <a:spcPct val="107000"/>
                        </a:lnSpc>
                        <a:spcAft>
                          <a:spcPts val="0"/>
                        </a:spcAft>
                      </a:pPr>
                      <a:r>
                        <a:rPr lang="en-ZA" sz="1200" dirty="0">
                          <a:effectLst/>
                          <a:latin typeface="Calibri" panose="020F0502020204030204" pitchFamily="34" charset="0"/>
                          <a:cs typeface="Calibri" panose="020F0502020204030204" pitchFamily="34" charset="0"/>
                        </a:rPr>
                        <a:t>Ms Nandipha Madiba</a:t>
                      </a:r>
                    </a:p>
                    <a:p>
                      <a:pPr algn="just">
                        <a:lnSpc>
                          <a:spcPct val="107000"/>
                        </a:lnSpc>
                        <a:spcAft>
                          <a:spcPts val="0"/>
                        </a:spcAft>
                      </a:pPr>
                      <a:r>
                        <a:rPr lang="en-ZA" sz="1200" dirty="0">
                          <a:effectLst/>
                          <a:latin typeface="Calibri" panose="020F0502020204030204" pitchFamily="34" charset="0"/>
                          <a:cs typeface="Calibri" panose="020F0502020204030204" pitchFamily="34" charset="0"/>
                        </a:rPr>
                        <a:t> </a:t>
                      </a:r>
                      <a:endParaRPr lang="en-ZA" sz="1200" dirty="0">
                        <a:effectLst/>
                        <a:latin typeface="Calibri" panose="020F0502020204030204" pitchFamily="34" charset="0"/>
                        <a:ea typeface="Calibri" panose="020F0502020204030204" pitchFamily="34" charset="0"/>
                        <a:cs typeface="Calibri" panose="020F0502020204030204" pitchFamily="34" charset="0"/>
                      </a:endParaRPr>
                    </a:p>
                  </a:txBody>
                  <a:tcPr marL="57676" marR="57676" marT="0" marB="0"/>
                </a:tc>
                <a:tc>
                  <a:txBody>
                    <a:bodyPr/>
                    <a:lstStyle/>
                    <a:p>
                      <a:pPr algn="just">
                        <a:lnSpc>
                          <a:spcPct val="107000"/>
                        </a:lnSpc>
                        <a:spcAft>
                          <a:spcPts val="0"/>
                        </a:spcAft>
                      </a:pPr>
                      <a:r>
                        <a:rPr lang="en-ZA" sz="1200" dirty="0" smtClean="0">
                          <a:effectLst/>
                          <a:latin typeface="Calibri" panose="020F0502020204030204" pitchFamily="34" charset="0"/>
                          <a:cs typeface="Calibri" panose="020F0502020204030204" pitchFamily="34" charset="0"/>
                        </a:rPr>
                        <a:t>4</a:t>
                      </a:r>
                      <a:endParaRPr lang="en-ZA" sz="1200" dirty="0">
                        <a:effectLst/>
                        <a:latin typeface="Calibri" panose="020F0502020204030204" pitchFamily="34" charset="0"/>
                        <a:ea typeface="Calibri" panose="020F0502020204030204" pitchFamily="34" charset="0"/>
                        <a:cs typeface="Calibri" panose="020F0502020204030204" pitchFamily="34" charset="0"/>
                      </a:endParaRPr>
                    </a:p>
                  </a:txBody>
                  <a:tcPr marL="57676" marR="57676" marT="0" marB="0"/>
                </a:tc>
                <a:tc>
                  <a:txBody>
                    <a:bodyPr/>
                    <a:lstStyle/>
                    <a:p>
                      <a:pPr algn="just">
                        <a:lnSpc>
                          <a:spcPct val="107000"/>
                        </a:lnSpc>
                        <a:spcAft>
                          <a:spcPts val="0"/>
                        </a:spcAft>
                      </a:pPr>
                      <a:r>
                        <a:rPr lang="en-ZA" sz="1200" dirty="0" smtClean="0">
                          <a:effectLst/>
                          <a:latin typeface="Calibri" panose="020F0502020204030204" pitchFamily="34" charset="0"/>
                          <a:cs typeface="Calibri" panose="020F0502020204030204" pitchFamily="34" charset="0"/>
                        </a:rPr>
                        <a:t>9</a:t>
                      </a:r>
                      <a:endParaRPr lang="en-ZA" sz="1200" dirty="0">
                        <a:effectLst/>
                        <a:latin typeface="Calibri" panose="020F0502020204030204" pitchFamily="34" charset="0"/>
                        <a:ea typeface="Calibri" panose="020F0502020204030204" pitchFamily="34" charset="0"/>
                        <a:cs typeface="Calibri" panose="020F0502020204030204" pitchFamily="34" charset="0"/>
                      </a:endParaRPr>
                    </a:p>
                  </a:txBody>
                  <a:tcPr marL="57676" marR="57676" marT="0" marB="0"/>
                </a:tc>
                <a:tc>
                  <a:txBody>
                    <a:bodyPr/>
                    <a:lstStyle/>
                    <a:p>
                      <a:pPr algn="just">
                        <a:lnSpc>
                          <a:spcPct val="107000"/>
                        </a:lnSpc>
                        <a:spcAft>
                          <a:spcPts val="0"/>
                        </a:spcAft>
                      </a:pPr>
                      <a:r>
                        <a:rPr lang="en-ZA" sz="1200">
                          <a:effectLst/>
                          <a:latin typeface="Calibri" panose="020F0502020204030204" pitchFamily="34" charset="0"/>
                          <a:cs typeface="Calibri" panose="020F0502020204030204" pitchFamily="34" charset="0"/>
                        </a:rPr>
                        <a:t>9</a:t>
                      </a:r>
                      <a:endParaRPr lang="en-ZA" sz="1200">
                        <a:effectLst/>
                        <a:latin typeface="Calibri" panose="020F0502020204030204" pitchFamily="34" charset="0"/>
                        <a:ea typeface="Calibri" panose="020F0502020204030204" pitchFamily="34" charset="0"/>
                        <a:cs typeface="Calibri" panose="020F0502020204030204" pitchFamily="34" charset="0"/>
                      </a:endParaRPr>
                    </a:p>
                  </a:txBody>
                  <a:tcPr marL="57676" marR="57676" marT="0" marB="0"/>
                </a:tc>
                <a:extLst>
                  <a:ext uri="{0D108BD9-81ED-4DB2-BD59-A6C34878D82A}">
                    <a16:rowId xmlns:a16="http://schemas.microsoft.com/office/drawing/2014/main" xmlns="" val="2932318765"/>
                  </a:ext>
                </a:extLst>
              </a:tr>
              <a:tr h="381254">
                <a:tc>
                  <a:txBody>
                    <a:bodyPr/>
                    <a:lstStyle/>
                    <a:p>
                      <a:pPr algn="just">
                        <a:lnSpc>
                          <a:spcPct val="107000"/>
                        </a:lnSpc>
                        <a:spcAft>
                          <a:spcPts val="0"/>
                        </a:spcAft>
                      </a:pPr>
                      <a:r>
                        <a:rPr lang="en-ZA" sz="1200">
                          <a:effectLst/>
                          <a:latin typeface="Calibri" panose="020F0502020204030204" pitchFamily="34" charset="0"/>
                          <a:cs typeface="Calibri" panose="020F0502020204030204" pitchFamily="34" charset="0"/>
                        </a:rPr>
                        <a:t>6.</a:t>
                      </a:r>
                      <a:endParaRPr lang="en-ZA" sz="1200">
                        <a:effectLst/>
                        <a:latin typeface="Calibri" panose="020F0502020204030204" pitchFamily="34" charset="0"/>
                        <a:ea typeface="Calibri" panose="020F0502020204030204" pitchFamily="34" charset="0"/>
                        <a:cs typeface="Calibri" panose="020F0502020204030204" pitchFamily="34" charset="0"/>
                      </a:endParaRPr>
                    </a:p>
                  </a:txBody>
                  <a:tcPr marL="57676" marR="57676" marT="0" marB="0"/>
                </a:tc>
                <a:tc>
                  <a:txBody>
                    <a:bodyPr/>
                    <a:lstStyle/>
                    <a:p>
                      <a:pPr algn="just">
                        <a:lnSpc>
                          <a:spcPct val="107000"/>
                        </a:lnSpc>
                        <a:spcAft>
                          <a:spcPts val="0"/>
                        </a:spcAft>
                      </a:pPr>
                      <a:r>
                        <a:rPr lang="en-ZA" sz="1200" dirty="0">
                          <a:effectLst/>
                          <a:latin typeface="Calibri" panose="020F0502020204030204" pitchFamily="34" charset="0"/>
                          <a:cs typeface="Calibri" panose="020F0502020204030204" pitchFamily="34" charset="0"/>
                        </a:rPr>
                        <a:t>Ms Sally Mudly-Padayachie</a:t>
                      </a:r>
                    </a:p>
                    <a:p>
                      <a:pPr algn="just">
                        <a:lnSpc>
                          <a:spcPct val="107000"/>
                        </a:lnSpc>
                        <a:spcAft>
                          <a:spcPts val="0"/>
                        </a:spcAft>
                      </a:pPr>
                      <a:r>
                        <a:rPr lang="en-ZA" sz="1200" dirty="0">
                          <a:effectLst/>
                          <a:latin typeface="Calibri" panose="020F0502020204030204" pitchFamily="34" charset="0"/>
                          <a:cs typeface="Calibri" panose="020F0502020204030204" pitchFamily="34" charset="0"/>
                        </a:rPr>
                        <a:t> </a:t>
                      </a:r>
                      <a:endParaRPr lang="en-ZA" sz="1200" dirty="0">
                        <a:effectLst/>
                        <a:latin typeface="Calibri" panose="020F0502020204030204" pitchFamily="34" charset="0"/>
                        <a:ea typeface="Calibri" panose="020F0502020204030204" pitchFamily="34" charset="0"/>
                        <a:cs typeface="Calibri" panose="020F0502020204030204" pitchFamily="34" charset="0"/>
                      </a:endParaRPr>
                    </a:p>
                  </a:txBody>
                  <a:tcPr marL="57676" marR="57676" marT="0" marB="0"/>
                </a:tc>
                <a:tc>
                  <a:txBody>
                    <a:bodyPr/>
                    <a:lstStyle/>
                    <a:p>
                      <a:pPr algn="just">
                        <a:lnSpc>
                          <a:spcPct val="107000"/>
                        </a:lnSpc>
                        <a:spcAft>
                          <a:spcPts val="0"/>
                        </a:spcAft>
                      </a:pPr>
                      <a:r>
                        <a:rPr lang="en-ZA" sz="1200" dirty="0" smtClean="0">
                          <a:effectLst/>
                          <a:latin typeface="Calibri" panose="020F0502020204030204" pitchFamily="34" charset="0"/>
                          <a:cs typeface="Calibri" panose="020F0502020204030204" pitchFamily="34" charset="0"/>
                        </a:rPr>
                        <a:t>4</a:t>
                      </a:r>
                      <a:endParaRPr lang="en-ZA" sz="1200" dirty="0">
                        <a:effectLst/>
                        <a:latin typeface="Calibri" panose="020F0502020204030204" pitchFamily="34" charset="0"/>
                        <a:ea typeface="Calibri" panose="020F0502020204030204" pitchFamily="34" charset="0"/>
                        <a:cs typeface="Calibri" panose="020F0502020204030204" pitchFamily="34" charset="0"/>
                      </a:endParaRPr>
                    </a:p>
                  </a:txBody>
                  <a:tcPr marL="57676" marR="57676" marT="0" marB="0"/>
                </a:tc>
                <a:tc>
                  <a:txBody>
                    <a:bodyPr/>
                    <a:lstStyle/>
                    <a:p>
                      <a:pPr algn="just">
                        <a:lnSpc>
                          <a:spcPct val="107000"/>
                        </a:lnSpc>
                        <a:spcAft>
                          <a:spcPts val="0"/>
                        </a:spcAft>
                      </a:pPr>
                      <a:r>
                        <a:rPr lang="en-ZA" sz="1200" dirty="0" smtClean="0">
                          <a:effectLst/>
                          <a:latin typeface="Calibri" panose="020F0502020204030204" pitchFamily="34" charset="0"/>
                          <a:cs typeface="Calibri" panose="020F0502020204030204" pitchFamily="34" charset="0"/>
                        </a:rPr>
                        <a:t>9</a:t>
                      </a:r>
                      <a:endParaRPr lang="en-ZA" sz="1200" dirty="0">
                        <a:effectLst/>
                        <a:latin typeface="Calibri" panose="020F0502020204030204" pitchFamily="34" charset="0"/>
                        <a:ea typeface="Calibri" panose="020F0502020204030204" pitchFamily="34" charset="0"/>
                        <a:cs typeface="Calibri" panose="020F0502020204030204" pitchFamily="34" charset="0"/>
                      </a:endParaRPr>
                    </a:p>
                  </a:txBody>
                  <a:tcPr marL="57676" marR="57676" marT="0" marB="0"/>
                </a:tc>
                <a:tc>
                  <a:txBody>
                    <a:bodyPr/>
                    <a:lstStyle/>
                    <a:p>
                      <a:pPr algn="just">
                        <a:lnSpc>
                          <a:spcPct val="107000"/>
                        </a:lnSpc>
                        <a:spcAft>
                          <a:spcPts val="0"/>
                        </a:spcAft>
                      </a:pPr>
                      <a:r>
                        <a:rPr lang="en-ZA" sz="1200">
                          <a:effectLst/>
                          <a:latin typeface="Calibri" panose="020F0502020204030204" pitchFamily="34" charset="0"/>
                          <a:cs typeface="Calibri" panose="020F0502020204030204" pitchFamily="34" charset="0"/>
                        </a:rPr>
                        <a:t>8</a:t>
                      </a:r>
                      <a:endParaRPr lang="en-ZA" sz="1200">
                        <a:effectLst/>
                        <a:latin typeface="Calibri" panose="020F0502020204030204" pitchFamily="34" charset="0"/>
                        <a:ea typeface="Calibri" panose="020F0502020204030204" pitchFamily="34" charset="0"/>
                        <a:cs typeface="Calibri" panose="020F0502020204030204" pitchFamily="34" charset="0"/>
                      </a:endParaRPr>
                    </a:p>
                  </a:txBody>
                  <a:tcPr marL="57676" marR="57676" marT="0" marB="0"/>
                </a:tc>
                <a:extLst>
                  <a:ext uri="{0D108BD9-81ED-4DB2-BD59-A6C34878D82A}">
                    <a16:rowId xmlns:a16="http://schemas.microsoft.com/office/drawing/2014/main" xmlns="" val="3337582487"/>
                  </a:ext>
                </a:extLst>
              </a:tr>
              <a:tr h="381254">
                <a:tc>
                  <a:txBody>
                    <a:bodyPr/>
                    <a:lstStyle/>
                    <a:p>
                      <a:pPr algn="just">
                        <a:lnSpc>
                          <a:spcPct val="107000"/>
                        </a:lnSpc>
                        <a:spcAft>
                          <a:spcPts val="0"/>
                        </a:spcAft>
                      </a:pPr>
                      <a:r>
                        <a:rPr lang="en-ZA" sz="1200">
                          <a:effectLst/>
                          <a:latin typeface="Calibri" panose="020F0502020204030204" pitchFamily="34" charset="0"/>
                          <a:cs typeface="Calibri" panose="020F0502020204030204" pitchFamily="34" charset="0"/>
                        </a:rPr>
                        <a:t>7.</a:t>
                      </a:r>
                      <a:endParaRPr lang="en-ZA" sz="1200">
                        <a:effectLst/>
                        <a:latin typeface="Calibri" panose="020F0502020204030204" pitchFamily="34" charset="0"/>
                        <a:ea typeface="Calibri" panose="020F0502020204030204" pitchFamily="34" charset="0"/>
                        <a:cs typeface="Calibri" panose="020F0502020204030204" pitchFamily="34" charset="0"/>
                      </a:endParaRPr>
                    </a:p>
                  </a:txBody>
                  <a:tcPr marL="57676" marR="57676" marT="0" marB="0"/>
                </a:tc>
                <a:tc>
                  <a:txBody>
                    <a:bodyPr/>
                    <a:lstStyle/>
                    <a:p>
                      <a:pPr algn="just">
                        <a:lnSpc>
                          <a:spcPct val="107000"/>
                        </a:lnSpc>
                        <a:spcAft>
                          <a:spcPts val="0"/>
                        </a:spcAft>
                      </a:pPr>
                      <a:r>
                        <a:rPr lang="en-ZA" sz="1200" dirty="0">
                          <a:effectLst/>
                          <a:latin typeface="Calibri" panose="020F0502020204030204" pitchFamily="34" charset="0"/>
                          <a:cs typeface="Calibri" panose="020F0502020204030204" pitchFamily="34" charset="0"/>
                        </a:rPr>
                        <a:t>Mr David Lefutso</a:t>
                      </a:r>
                      <a:endParaRPr lang="en-ZA" sz="1200" dirty="0">
                        <a:effectLst/>
                        <a:latin typeface="Calibri" panose="020F0502020204030204" pitchFamily="34" charset="0"/>
                        <a:ea typeface="Calibri" panose="020F0502020204030204" pitchFamily="34" charset="0"/>
                        <a:cs typeface="Calibri" panose="020F0502020204030204" pitchFamily="34" charset="0"/>
                      </a:endParaRPr>
                    </a:p>
                  </a:txBody>
                  <a:tcPr marL="57676" marR="57676" marT="0" marB="0"/>
                </a:tc>
                <a:tc>
                  <a:txBody>
                    <a:bodyPr/>
                    <a:lstStyle/>
                    <a:p>
                      <a:pPr algn="just">
                        <a:lnSpc>
                          <a:spcPct val="107000"/>
                        </a:lnSpc>
                        <a:spcAft>
                          <a:spcPts val="0"/>
                        </a:spcAft>
                      </a:pPr>
                      <a:r>
                        <a:rPr lang="en-ZA" sz="1200" dirty="0" smtClean="0">
                          <a:effectLst/>
                          <a:latin typeface="Calibri" panose="020F0502020204030204" pitchFamily="34" charset="0"/>
                          <a:cs typeface="Calibri" panose="020F0502020204030204" pitchFamily="34" charset="0"/>
                        </a:rPr>
                        <a:t>4</a:t>
                      </a:r>
                      <a:endParaRPr lang="en-ZA" sz="1200" dirty="0">
                        <a:effectLst/>
                        <a:latin typeface="Calibri" panose="020F0502020204030204" pitchFamily="34" charset="0"/>
                        <a:ea typeface="Calibri" panose="020F0502020204030204" pitchFamily="34" charset="0"/>
                        <a:cs typeface="Calibri" panose="020F0502020204030204" pitchFamily="34" charset="0"/>
                      </a:endParaRPr>
                    </a:p>
                  </a:txBody>
                  <a:tcPr marL="57676" marR="57676" marT="0" marB="0"/>
                </a:tc>
                <a:tc>
                  <a:txBody>
                    <a:bodyPr/>
                    <a:lstStyle/>
                    <a:p>
                      <a:pPr algn="just">
                        <a:lnSpc>
                          <a:spcPct val="107000"/>
                        </a:lnSpc>
                        <a:spcAft>
                          <a:spcPts val="0"/>
                        </a:spcAft>
                      </a:pPr>
                      <a:r>
                        <a:rPr lang="en-ZA" sz="1200" dirty="0" smtClean="0">
                          <a:effectLst/>
                          <a:latin typeface="Calibri" panose="020F0502020204030204" pitchFamily="34" charset="0"/>
                          <a:cs typeface="Calibri" panose="020F0502020204030204" pitchFamily="34" charset="0"/>
                        </a:rPr>
                        <a:t>9</a:t>
                      </a:r>
                      <a:endParaRPr lang="en-ZA" sz="1200" dirty="0">
                        <a:effectLst/>
                        <a:latin typeface="Calibri" panose="020F0502020204030204" pitchFamily="34" charset="0"/>
                        <a:ea typeface="Calibri" panose="020F0502020204030204" pitchFamily="34" charset="0"/>
                        <a:cs typeface="Calibri" panose="020F0502020204030204" pitchFamily="34" charset="0"/>
                      </a:endParaRPr>
                    </a:p>
                  </a:txBody>
                  <a:tcPr marL="57676" marR="57676" marT="0" marB="0"/>
                </a:tc>
                <a:tc>
                  <a:txBody>
                    <a:bodyPr/>
                    <a:lstStyle/>
                    <a:p>
                      <a:pPr algn="just">
                        <a:lnSpc>
                          <a:spcPct val="107000"/>
                        </a:lnSpc>
                        <a:spcAft>
                          <a:spcPts val="0"/>
                        </a:spcAft>
                      </a:pPr>
                      <a:r>
                        <a:rPr lang="en-ZA" sz="1200">
                          <a:effectLst/>
                          <a:latin typeface="Calibri" panose="020F0502020204030204" pitchFamily="34" charset="0"/>
                          <a:cs typeface="Calibri" panose="020F0502020204030204" pitchFamily="34" charset="0"/>
                        </a:rPr>
                        <a:t>8</a:t>
                      </a:r>
                    </a:p>
                    <a:p>
                      <a:pPr algn="just">
                        <a:lnSpc>
                          <a:spcPct val="107000"/>
                        </a:lnSpc>
                        <a:spcAft>
                          <a:spcPts val="0"/>
                        </a:spcAft>
                      </a:pPr>
                      <a:r>
                        <a:rPr lang="en-ZA" sz="1200">
                          <a:effectLst/>
                          <a:latin typeface="Calibri" panose="020F0502020204030204" pitchFamily="34" charset="0"/>
                          <a:cs typeface="Calibri" panose="020F0502020204030204" pitchFamily="34" charset="0"/>
                        </a:rPr>
                        <a:t> </a:t>
                      </a:r>
                      <a:endParaRPr lang="en-ZA" sz="1200">
                        <a:effectLst/>
                        <a:latin typeface="Calibri" panose="020F0502020204030204" pitchFamily="34" charset="0"/>
                        <a:ea typeface="Calibri" panose="020F0502020204030204" pitchFamily="34" charset="0"/>
                        <a:cs typeface="Calibri" panose="020F0502020204030204" pitchFamily="34" charset="0"/>
                      </a:endParaRPr>
                    </a:p>
                  </a:txBody>
                  <a:tcPr marL="57676" marR="57676" marT="0" marB="0"/>
                </a:tc>
                <a:extLst>
                  <a:ext uri="{0D108BD9-81ED-4DB2-BD59-A6C34878D82A}">
                    <a16:rowId xmlns:a16="http://schemas.microsoft.com/office/drawing/2014/main" xmlns="" val="2008363419"/>
                  </a:ext>
                </a:extLst>
              </a:tr>
              <a:tr h="381254">
                <a:tc>
                  <a:txBody>
                    <a:bodyPr/>
                    <a:lstStyle/>
                    <a:p>
                      <a:pPr algn="just">
                        <a:lnSpc>
                          <a:spcPct val="107000"/>
                        </a:lnSpc>
                        <a:spcAft>
                          <a:spcPts val="0"/>
                        </a:spcAft>
                      </a:pPr>
                      <a:r>
                        <a:rPr lang="en-ZA" sz="1200">
                          <a:effectLst/>
                          <a:latin typeface="Calibri" panose="020F0502020204030204" pitchFamily="34" charset="0"/>
                          <a:cs typeface="Calibri" panose="020F0502020204030204" pitchFamily="34" charset="0"/>
                        </a:rPr>
                        <a:t>8.</a:t>
                      </a:r>
                      <a:endParaRPr lang="en-ZA" sz="1200">
                        <a:effectLst/>
                        <a:latin typeface="Calibri" panose="020F0502020204030204" pitchFamily="34" charset="0"/>
                        <a:ea typeface="Calibri" panose="020F0502020204030204" pitchFamily="34" charset="0"/>
                        <a:cs typeface="Calibri" panose="020F0502020204030204" pitchFamily="34" charset="0"/>
                      </a:endParaRPr>
                    </a:p>
                  </a:txBody>
                  <a:tcPr marL="57676" marR="57676" marT="0" marB="0"/>
                </a:tc>
                <a:tc>
                  <a:txBody>
                    <a:bodyPr/>
                    <a:lstStyle/>
                    <a:p>
                      <a:pPr algn="just">
                        <a:lnSpc>
                          <a:spcPct val="107000"/>
                        </a:lnSpc>
                        <a:spcAft>
                          <a:spcPts val="0"/>
                        </a:spcAft>
                      </a:pPr>
                      <a:r>
                        <a:rPr lang="en-ZA" sz="1200" dirty="0">
                          <a:effectLst/>
                          <a:latin typeface="Calibri" panose="020F0502020204030204" pitchFamily="34" charset="0"/>
                          <a:cs typeface="Calibri" panose="020F0502020204030204" pitchFamily="34" charset="0"/>
                        </a:rPr>
                        <a:t>Mr Derick Block</a:t>
                      </a:r>
                      <a:endParaRPr lang="en-ZA" sz="1200" dirty="0">
                        <a:effectLst/>
                        <a:latin typeface="Calibri" panose="020F0502020204030204" pitchFamily="34" charset="0"/>
                        <a:ea typeface="Calibri" panose="020F0502020204030204" pitchFamily="34" charset="0"/>
                        <a:cs typeface="Calibri" panose="020F0502020204030204" pitchFamily="34" charset="0"/>
                      </a:endParaRPr>
                    </a:p>
                  </a:txBody>
                  <a:tcPr marL="57676" marR="57676" marT="0" marB="0"/>
                </a:tc>
                <a:tc>
                  <a:txBody>
                    <a:bodyPr/>
                    <a:lstStyle/>
                    <a:p>
                      <a:pPr algn="just">
                        <a:lnSpc>
                          <a:spcPct val="107000"/>
                        </a:lnSpc>
                        <a:spcAft>
                          <a:spcPts val="0"/>
                        </a:spcAft>
                      </a:pPr>
                      <a:r>
                        <a:rPr lang="en-ZA" sz="1200" dirty="0" smtClean="0">
                          <a:effectLst/>
                          <a:latin typeface="Calibri" panose="020F0502020204030204" pitchFamily="34" charset="0"/>
                          <a:cs typeface="Calibri" panose="020F0502020204030204" pitchFamily="34" charset="0"/>
                        </a:rPr>
                        <a:t>4</a:t>
                      </a:r>
                      <a:endParaRPr lang="en-ZA" sz="1200" dirty="0">
                        <a:effectLst/>
                        <a:latin typeface="Calibri" panose="020F0502020204030204" pitchFamily="34" charset="0"/>
                        <a:ea typeface="Calibri" panose="020F0502020204030204" pitchFamily="34" charset="0"/>
                        <a:cs typeface="Calibri" panose="020F0502020204030204" pitchFamily="34" charset="0"/>
                      </a:endParaRPr>
                    </a:p>
                  </a:txBody>
                  <a:tcPr marL="57676" marR="57676" marT="0" marB="0"/>
                </a:tc>
                <a:tc>
                  <a:txBody>
                    <a:bodyPr/>
                    <a:lstStyle/>
                    <a:p>
                      <a:pPr algn="just">
                        <a:lnSpc>
                          <a:spcPct val="107000"/>
                        </a:lnSpc>
                        <a:spcAft>
                          <a:spcPts val="0"/>
                        </a:spcAft>
                      </a:pPr>
                      <a:r>
                        <a:rPr lang="en-ZA" sz="1200" dirty="0" smtClean="0">
                          <a:effectLst/>
                          <a:latin typeface="Calibri" panose="020F0502020204030204" pitchFamily="34" charset="0"/>
                          <a:cs typeface="Calibri" panose="020F0502020204030204" pitchFamily="34" charset="0"/>
                        </a:rPr>
                        <a:t>9</a:t>
                      </a:r>
                      <a:endParaRPr lang="en-ZA" sz="1200" dirty="0">
                        <a:effectLst/>
                        <a:latin typeface="Calibri" panose="020F0502020204030204" pitchFamily="34" charset="0"/>
                        <a:ea typeface="Calibri" panose="020F0502020204030204" pitchFamily="34" charset="0"/>
                        <a:cs typeface="Calibri" panose="020F0502020204030204" pitchFamily="34" charset="0"/>
                      </a:endParaRPr>
                    </a:p>
                  </a:txBody>
                  <a:tcPr marL="57676" marR="57676" marT="0" marB="0"/>
                </a:tc>
                <a:tc>
                  <a:txBody>
                    <a:bodyPr/>
                    <a:lstStyle/>
                    <a:p>
                      <a:pPr algn="just">
                        <a:lnSpc>
                          <a:spcPct val="107000"/>
                        </a:lnSpc>
                        <a:spcAft>
                          <a:spcPts val="0"/>
                        </a:spcAft>
                      </a:pPr>
                      <a:r>
                        <a:rPr lang="en-ZA" sz="1200">
                          <a:effectLst/>
                          <a:latin typeface="Calibri" panose="020F0502020204030204" pitchFamily="34" charset="0"/>
                          <a:cs typeface="Calibri" panose="020F0502020204030204" pitchFamily="34" charset="0"/>
                        </a:rPr>
                        <a:t>7</a:t>
                      </a:r>
                    </a:p>
                    <a:p>
                      <a:pPr algn="just">
                        <a:lnSpc>
                          <a:spcPct val="107000"/>
                        </a:lnSpc>
                        <a:spcAft>
                          <a:spcPts val="0"/>
                        </a:spcAft>
                      </a:pPr>
                      <a:r>
                        <a:rPr lang="en-ZA" sz="1200">
                          <a:effectLst/>
                          <a:latin typeface="Calibri" panose="020F0502020204030204" pitchFamily="34" charset="0"/>
                          <a:cs typeface="Calibri" panose="020F0502020204030204" pitchFamily="34" charset="0"/>
                        </a:rPr>
                        <a:t> </a:t>
                      </a:r>
                      <a:endParaRPr lang="en-ZA" sz="1200">
                        <a:effectLst/>
                        <a:latin typeface="Calibri" panose="020F0502020204030204" pitchFamily="34" charset="0"/>
                        <a:ea typeface="Calibri" panose="020F0502020204030204" pitchFamily="34" charset="0"/>
                        <a:cs typeface="Calibri" panose="020F0502020204030204" pitchFamily="34" charset="0"/>
                      </a:endParaRPr>
                    </a:p>
                  </a:txBody>
                  <a:tcPr marL="57676" marR="57676" marT="0" marB="0"/>
                </a:tc>
                <a:extLst>
                  <a:ext uri="{0D108BD9-81ED-4DB2-BD59-A6C34878D82A}">
                    <a16:rowId xmlns:a16="http://schemas.microsoft.com/office/drawing/2014/main" xmlns="" val="688224849"/>
                  </a:ext>
                </a:extLst>
              </a:tr>
              <a:tr h="381254">
                <a:tc>
                  <a:txBody>
                    <a:bodyPr/>
                    <a:lstStyle/>
                    <a:p>
                      <a:pPr algn="just">
                        <a:lnSpc>
                          <a:spcPct val="107000"/>
                        </a:lnSpc>
                        <a:spcAft>
                          <a:spcPts val="0"/>
                        </a:spcAft>
                      </a:pPr>
                      <a:r>
                        <a:rPr lang="en-ZA" sz="1200">
                          <a:effectLst/>
                          <a:latin typeface="Calibri" panose="020F0502020204030204" pitchFamily="34" charset="0"/>
                          <a:cs typeface="Calibri" panose="020F0502020204030204" pitchFamily="34" charset="0"/>
                        </a:rPr>
                        <a:t>9.</a:t>
                      </a:r>
                      <a:endParaRPr lang="en-ZA" sz="1200">
                        <a:effectLst/>
                        <a:latin typeface="Calibri" panose="020F0502020204030204" pitchFamily="34" charset="0"/>
                        <a:ea typeface="Calibri" panose="020F0502020204030204" pitchFamily="34" charset="0"/>
                        <a:cs typeface="Calibri" panose="020F0502020204030204" pitchFamily="34" charset="0"/>
                      </a:endParaRPr>
                    </a:p>
                  </a:txBody>
                  <a:tcPr marL="57676" marR="57676" marT="0" marB="0"/>
                </a:tc>
                <a:tc>
                  <a:txBody>
                    <a:bodyPr/>
                    <a:lstStyle/>
                    <a:p>
                      <a:pPr algn="just">
                        <a:lnSpc>
                          <a:spcPct val="107000"/>
                        </a:lnSpc>
                        <a:spcAft>
                          <a:spcPts val="0"/>
                        </a:spcAft>
                      </a:pPr>
                      <a:r>
                        <a:rPr lang="en-ZA" sz="1200" dirty="0">
                          <a:effectLst/>
                          <a:latin typeface="Calibri" panose="020F0502020204030204" pitchFamily="34" charset="0"/>
                          <a:cs typeface="Calibri" panose="020F0502020204030204" pitchFamily="34" charset="0"/>
                        </a:rPr>
                        <a:t>Dr Jasper Rees</a:t>
                      </a:r>
                      <a:endParaRPr lang="en-ZA" sz="1200" dirty="0">
                        <a:effectLst/>
                        <a:latin typeface="Calibri" panose="020F0502020204030204" pitchFamily="34" charset="0"/>
                        <a:ea typeface="Calibri" panose="020F0502020204030204" pitchFamily="34" charset="0"/>
                        <a:cs typeface="Calibri" panose="020F0502020204030204" pitchFamily="34" charset="0"/>
                      </a:endParaRPr>
                    </a:p>
                  </a:txBody>
                  <a:tcPr marL="57676" marR="57676" marT="0" marB="0"/>
                </a:tc>
                <a:tc>
                  <a:txBody>
                    <a:bodyPr/>
                    <a:lstStyle/>
                    <a:p>
                      <a:pPr algn="just">
                        <a:lnSpc>
                          <a:spcPct val="107000"/>
                        </a:lnSpc>
                        <a:spcAft>
                          <a:spcPts val="0"/>
                        </a:spcAft>
                      </a:pPr>
                      <a:r>
                        <a:rPr lang="en-ZA" sz="1200" dirty="0" smtClean="0">
                          <a:effectLst/>
                          <a:latin typeface="Calibri" panose="020F0502020204030204" pitchFamily="34" charset="0"/>
                          <a:cs typeface="Calibri" panose="020F0502020204030204" pitchFamily="34" charset="0"/>
                        </a:rPr>
                        <a:t>4</a:t>
                      </a:r>
                      <a:endParaRPr lang="en-ZA" sz="1200" dirty="0">
                        <a:effectLst/>
                        <a:latin typeface="Calibri" panose="020F0502020204030204" pitchFamily="34" charset="0"/>
                        <a:ea typeface="Calibri" panose="020F0502020204030204" pitchFamily="34" charset="0"/>
                        <a:cs typeface="Calibri" panose="020F0502020204030204" pitchFamily="34" charset="0"/>
                      </a:endParaRPr>
                    </a:p>
                  </a:txBody>
                  <a:tcPr marL="57676" marR="57676" marT="0" marB="0"/>
                </a:tc>
                <a:tc>
                  <a:txBody>
                    <a:bodyPr/>
                    <a:lstStyle/>
                    <a:p>
                      <a:pPr algn="just">
                        <a:lnSpc>
                          <a:spcPct val="107000"/>
                        </a:lnSpc>
                        <a:spcAft>
                          <a:spcPts val="0"/>
                        </a:spcAft>
                      </a:pPr>
                      <a:r>
                        <a:rPr lang="en-ZA" sz="1200" dirty="0" smtClean="0">
                          <a:effectLst/>
                          <a:latin typeface="Calibri" panose="020F0502020204030204" pitchFamily="34" charset="0"/>
                          <a:cs typeface="Calibri" panose="020F0502020204030204" pitchFamily="34" charset="0"/>
                        </a:rPr>
                        <a:t>9</a:t>
                      </a:r>
                      <a:endParaRPr lang="en-ZA" sz="1200" dirty="0">
                        <a:effectLst/>
                        <a:latin typeface="Calibri" panose="020F0502020204030204" pitchFamily="34" charset="0"/>
                        <a:ea typeface="Calibri" panose="020F0502020204030204" pitchFamily="34" charset="0"/>
                        <a:cs typeface="Calibri" panose="020F0502020204030204" pitchFamily="34" charset="0"/>
                      </a:endParaRPr>
                    </a:p>
                  </a:txBody>
                  <a:tcPr marL="57676" marR="57676" marT="0" marB="0"/>
                </a:tc>
                <a:tc>
                  <a:txBody>
                    <a:bodyPr/>
                    <a:lstStyle/>
                    <a:p>
                      <a:pPr algn="just">
                        <a:lnSpc>
                          <a:spcPct val="107000"/>
                        </a:lnSpc>
                        <a:spcAft>
                          <a:spcPts val="0"/>
                        </a:spcAft>
                      </a:pPr>
                      <a:r>
                        <a:rPr lang="en-ZA" sz="1200">
                          <a:effectLst/>
                          <a:latin typeface="Calibri" panose="020F0502020204030204" pitchFamily="34" charset="0"/>
                          <a:cs typeface="Calibri" panose="020F0502020204030204" pitchFamily="34" charset="0"/>
                        </a:rPr>
                        <a:t>6</a:t>
                      </a:r>
                    </a:p>
                    <a:p>
                      <a:pPr algn="just">
                        <a:lnSpc>
                          <a:spcPct val="107000"/>
                        </a:lnSpc>
                        <a:spcAft>
                          <a:spcPts val="0"/>
                        </a:spcAft>
                      </a:pPr>
                      <a:r>
                        <a:rPr lang="en-ZA" sz="1200">
                          <a:effectLst/>
                          <a:latin typeface="Calibri" panose="020F0502020204030204" pitchFamily="34" charset="0"/>
                          <a:cs typeface="Calibri" panose="020F0502020204030204" pitchFamily="34" charset="0"/>
                        </a:rPr>
                        <a:t> </a:t>
                      </a:r>
                      <a:endParaRPr lang="en-ZA" sz="1200">
                        <a:effectLst/>
                        <a:latin typeface="Calibri" panose="020F0502020204030204" pitchFamily="34" charset="0"/>
                        <a:ea typeface="Calibri" panose="020F0502020204030204" pitchFamily="34" charset="0"/>
                        <a:cs typeface="Calibri" panose="020F0502020204030204" pitchFamily="34" charset="0"/>
                      </a:endParaRPr>
                    </a:p>
                  </a:txBody>
                  <a:tcPr marL="57676" marR="57676" marT="0" marB="0"/>
                </a:tc>
                <a:extLst>
                  <a:ext uri="{0D108BD9-81ED-4DB2-BD59-A6C34878D82A}">
                    <a16:rowId xmlns:a16="http://schemas.microsoft.com/office/drawing/2014/main" xmlns="" val="247997027"/>
                  </a:ext>
                </a:extLst>
              </a:tr>
              <a:tr h="381254">
                <a:tc>
                  <a:txBody>
                    <a:bodyPr/>
                    <a:lstStyle/>
                    <a:p>
                      <a:pPr algn="just">
                        <a:lnSpc>
                          <a:spcPct val="107000"/>
                        </a:lnSpc>
                        <a:spcAft>
                          <a:spcPts val="0"/>
                        </a:spcAft>
                      </a:pPr>
                      <a:r>
                        <a:rPr lang="en-ZA" sz="1200">
                          <a:effectLst/>
                          <a:latin typeface="Calibri" panose="020F0502020204030204" pitchFamily="34" charset="0"/>
                          <a:cs typeface="Calibri" panose="020F0502020204030204" pitchFamily="34" charset="0"/>
                        </a:rPr>
                        <a:t>10.</a:t>
                      </a:r>
                      <a:endParaRPr lang="en-ZA" sz="1200">
                        <a:effectLst/>
                        <a:latin typeface="Calibri" panose="020F0502020204030204" pitchFamily="34" charset="0"/>
                        <a:ea typeface="Calibri" panose="020F0502020204030204" pitchFamily="34" charset="0"/>
                        <a:cs typeface="Calibri" panose="020F0502020204030204" pitchFamily="34" charset="0"/>
                      </a:endParaRPr>
                    </a:p>
                  </a:txBody>
                  <a:tcPr marL="57676" marR="57676" marT="0" marB="0"/>
                </a:tc>
                <a:tc>
                  <a:txBody>
                    <a:bodyPr/>
                    <a:lstStyle/>
                    <a:p>
                      <a:pPr algn="just">
                        <a:lnSpc>
                          <a:spcPct val="107000"/>
                        </a:lnSpc>
                        <a:spcAft>
                          <a:spcPts val="0"/>
                        </a:spcAft>
                      </a:pPr>
                      <a:r>
                        <a:rPr lang="en-ZA" sz="1200" dirty="0">
                          <a:effectLst/>
                          <a:latin typeface="Calibri" panose="020F0502020204030204" pitchFamily="34" charset="0"/>
                          <a:cs typeface="Calibri" panose="020F0502020204030204" pitchFamily="34" charset="0"/>
                        </a:rPr>
                        <a:t>Dr Linda Makuleni: CEO</a:t>
                      </a:r>
                    </a:p>
                    <a:p>
                      <a:pPr algn="just">
                        <a:lnSpc>
                          <a:spcPct val="107000"/>
                        </a:lnSpc>
                        <a:spcAft>
                          <a:spcPts val="0"/>
                        </a:spcAft>
                      </a:pPr>
                      <a:r>
                        <a:rPr lang="en-ZA" sz="1200" dirty="0">
                          <a:effectLst/>
                          <a:latin typeface="Calibri" panose="020F0502020204030204" pitchFamily="34" charset="0"/>
                          <a:cs typeface="Calibri" panose="020F0502020204030204" pitchFamily="34" charset="0"/>
                        </a:rPr>
                        <a:t> </a:t>
                      </a:r>
                      <a:endParaRPr lang="en-ZA" sz="1200" dirty="0">
                        <a:effectLst/>
                        <a:latin typeface="Calibri" panose="020F0502020204030204" pitchFamily="34" charset="0"/>
                        <a:ea typeface="Calibri" panose="020F0502020204030204" pitchFamily="34" charset="0"/>
                        <a:cs typeface="Calibri" panose="020F0502020204030204" pitchFamily="34" charset="0"/>
                      </a:endParaRPr>
                    </a:p>
                  </a:txBody>
                  <a:tcPr marL="57676" marR="57676" marT="0" marB="0"/>
                </a:tc>
                <a:tc>
                  <a:txBody>
                    <a:bodyPr/>
                    <a:lstStyle/>
                    <a:p>
                      <a:pPr algn="just">
                        <a:lnSpc>
                          <a:spcPct val="107000"/>
                        </a:lnSpc>
                        <a:spcAft>
                          <a:spcPts val="0"/>
                        </a:spcAft>
                      </a:pPr>
                      <a:r>
                        <a:rPr lang="en-ZA" sz="1200" dirty="0" smtClean="0">
                          <a:effectLst/>
                          <a:latin typeface="Calibri" panose="020F0502020204030204" pitchFamily="34" charset="0"/>
                          <a:cs typeface="Calibri" panose="020F0502020204030204" pitchFamily="34" charset="0"/>
                        </a:rPr>
                        <a:t>4</a:t>
                      </a:r>
                      <a:endParaRPr lang="en-ZA" sz="1200" dirty="0">
                        <a:effectLst/>
                        <a:latin typeface="Calibri" panose="020F0502020204030204" pitchFamily="34" charset="0"/>
                        <a:ea typeface="Calibri" panose="020F0502020204030204" pitchFamily="34" charset="0"/>
                        <a:cs typeface="Calibri" panose="020F0502020204030204" pitchFamily="34" charset="0"/>
                      </a:endParaRPr>
                    </a:p>
                  </a:txBody>
                  <a:tcPr marL="57676" marR="57676" marT="0" marB="0"/>
                </a:tc>
                <a:tc>
                  <a:txBody>
                    <a:bodyPr/>
                    <a:lstStyle/>
                    <a:p>
                      <a:pPr algn="just">
                        <a:lnSpc>
                          <a:spcPct val="107000"/>
                        </a:lnSpc>
                        <a:spcAft>
                          <a:spcPts val="0"/>
                        </a:spcAft>
                      </a:pPr>
                      <a:r>
                        <a:rPr lang="en-ZA" sz="1200" dirty="0" smtClean="0">
                          <a:effectLst/>
                          <a:latin typeface="Calibri" panose="020F0502020204030204" pitchFamily="34" charset="0"/>
                          <a:cs typeface="Calibri" panose="020F0502020204030204" pitchFamily="34" charset="0"/>
                        </a:rPr>
                        <a:t>9</a:t>
                      </a:r>
                      <a:endParaRPr lang="en-ZA" sz="1200" dirty="0">
                        <a:effectLst/>
                        <a:latin typeface="Calibri" panose="020F0502020204030204" pitchFamily="34" charset="0"/>
                        <a:ea typeface="Calibri" panose="020F0502020204030204" pitchFamily="34" charset="0"/>
                        <a:cs typeface="Calibri" panose="020F0502020204030204" pitchFamily="34" charset="0"/>
                      </a:endParaRPr>
                    </a:p>
                  </a:txBody>
                  <a:tcPr marL="57676" marR="57676" marT="0" marB="0"/>
                </a:tc>
                <a:tc>
                  <a:txBody>
                    <a:bodyPr/>
                    <a:lstStyle/>
                    <a:p>
                      <a:pPr algn="just">
                        <a:lnSpc>
                          <a:spcPct val="107000"/>
                        </a:lnSpc>
                        <a:spcAft>
                          <a:spcPts val="0"/>
                        </a:spcAft>
                      </a:pPr>
                      <a:r>
                        <a:rPr lang="en-ZA" sz="1200">
                          <a:effectLst/>
                          <a:latin typeface="Calibri" panose="020F0502020204030204" pitchFamily="34" charset="0"/>
                          <a:cs typeface="Calibri" panose="020F0502020204030204" pitchFamily="34" charset="0"/>
                        </a:rPr>
                        <a:t>5</a:t>
                      </a:r>
                    </a:p>
                    <a:p>
                      <a:pPr algn="just">
                        <a:lnSpc>
                          <a:spcPct val="107000"/>
                        </a:lnSpc>
                        <a:spcAft>
                          <a:spcPts val="0"/>
                        </a:spcAft>
                      </a:pPr>
                      <a:r>
                        <a:rPr lang="en-ZA" sz="1200">
                          <a:effectLst/>
                          <a:latin typeface="Calibri" panose="020F0502020204030204" pitchFamily="34" charset="0"/>
                          <a:cs typeface="Calibri" panose="020F0502020204030204" pitchFamily="34" charset="0"/>
                        </a:rPr>
                        <a:t> </a:t>
                      </a:r>
                      <a:endParaRPr lang="en-ZA" sz="1200">
                        <a:effectLst/>
                        <a:latin typeface="Calibri" panose="020F0502020204030204" pitchFamily="34" charset="0"/>
                        <a:ea typeface="Calibri" panose="020F0502020204030204" pitchFamily="34" charset="0"/>
                        <a:cs typeface="Calibri" panose="020F0502020204030204" pitchFamily="34" charset="0"/>
                      </a:endParaRPr>
                    </a:p>
                  </a:txBody>
                  <a:tcPr marL="57676" marR="57676" marT="0" marB="0"/>
                </a:tc>
                <a:extLst>
                  <a:ext uri="{0D108BD9-81ED-4DB2-BD59-A6C34878D82A}">
                    <a16:rowId xmlns:a16="http://schemas.microsoft.com/office/drawing/2014/main" xmlns="" val="1239662074"/>
                  </a:ext>
                </a:extLst>
              </a:tr>
              <a:tr h="381254">
                <a:tc>
                  <a:txBody>
                    <a:bodyPr/>
                    <a:lstStyle/>
                    <a:p>
                      <a:pPr algn="just">
                        <a:lnSpc>
                          <a:spcPct val="107000"/>
                        </a:lnSpc>
                        <a:spcAft>
                          <a:spcPts val="0"/>
                        </a:spcAft>
                      </a:pPr>
                      <a:r>
                        <a:rPr lang="en-ZA" sz="1200">
                          <a:effectLst/>
                          <a:latin typeface="Calibri" panose="020F0502020204030204" pitchFamily="34" charset="0"/>
                          <a:cs typeface="Calibri" panose="020F0502020204030204" pitchFamily="34" charset="0"/>
                        </a:rPr>
                        <a:t>11. </a:t>
                      </a:r>
                      <a:endParaRPr lang="en-ZA" sz="1200">
                        <a:effectLst/>
                        <a:latin typeface="Calibri" panose="020F0502020204030204" pitchFamily="34" charset="0"/>
                        <a:ea typeface="Calibri" panose="020F0502020204030204" pitchFamily="34" charset="0"/>
                        <a:cs typeface="Calibri" panose="020F0502020204030204" pitchFamily="34" charset="0"/>
                      </a:endParaRPr>
                    </a:p>
                  </a:txBody>
                  <a:tcPr marL="57676" marR="57676" marT="0" marB="0"/>
                </a:tc>
                <a:tc>
                  <a:txBody>
                    <a:bodyPr/>
                    <a:lstStyle/>
                    <a:p>
                      <a:pPr algn="just">
                        <a:lnSpc>
                          <a:spcPct val="107000"/>
                        </a:lnSpc>
                        <a:spcAft>
                          <a:spcPts val="0"/>
                        </a:spcAft>
                      </a:pPr>
                      <a:r>
                        <a:rPr lang="en-ZA" sz="1200" dirty="0">
                          <a:effectLst/>
                          <a:latin typeface="Calibri" panose="020F0502020204030204" pitchFamily="34" charset="0"/>
                          <a:cs typeface="Calibri" panose="020F0502020204030204" pitchFamily="34" charset="0"/>
                        </a:rPr>
                        <a:t>Ms Mmapula Kgari</a:t>
                      </a:r>
                    </a:p>
                    <a:p>
                      <a:pPr algn="just">
                        <a:lnSpc>
                          <a:spcPct val="107000"/>
                        </a:lnSpc>
                        <a:spcAft>
                          <a:spcPts val="0"/>
                        </a:spcAft>
                      </a:pPr>
                      <a:r>
                        <a:rPr lang="en-ZA" sz="1200" dirty="0">
                          <a:effectLst/>
                          <a:latin typeface="Calibri" panose="020F0502020204030204" pitchFamily="34" charset="0"/>
                          <a:cs typeface="Calibri" panose="020F0502020204030204" pitchFamily="34" charset="0"/>
                        </a:rPr>
                        <a:t>Acting CEO</a:t>
                      </a:r>
                      <a:endParaRPr lang="en-ZA" sz="1200" dirty="0">
                        <a:effectLst/>
                        <a:latin typeface="Calibri" panose="020F0502020204030204" pitchFamily="34" charset="0"/>
                        <a:ea typeface="Calibri" panose="020F0502020204030204" pitchFamily="34" charset="0"/>
                        <a:cs typeface="Calibri" panose="020F0502020204030204" pitchFamily="34" charset="0"/>
                      </a:endParaRPr>
                    </a:p>
                  </a:txBody>
                  <a:tcPr marL="57676" marR="57676" marT="0" marB="0"/>
                </a:tc>
                <a:tc>
                  <a:txBody>
                    <a:bodyPr/>
                    <a:lstStyle/>
                    <a:p>
                      <a:pPr algn="just">
                        <a:lnSpc>
                          <a:spcPct val="107000"/>
                        </a:lnSpc>
                        <a:spcAft>
                          <a:spcPts val="0"/>
                        </a:spcAft>
                      </a:pPr>
                      <a:r>
                        <a:rPr lang="en-ZA" sz="1200" dirty="0">
                          <a:effectLst/>
                          <a:latin typeface="Calibri" panose="020F0502020204030204" pitchFamily="34" charset="0"/>
                          <a:cs typeface="Calibri" panose="020F0502020204030204" pitchFamily="34" charset="0"/>
                        </a:rPr>
                        <a:t>4</a:t>
                      </a:r>
                      <a:endParaRPr lang="en-ZA" sz="1200" dirty="0">
                        <a:effectLst/>
                        <a:latin typeface="Calibri" panose="020F0502020204030204" pitchFamily="34" charset="0"/>
                        <a:ea typeface="Calibri" panose="020F0502020204030204" pitchFamily="34" charset="0"/>
                        <a:cs typeface="Calibri" panose="020F0502020204030204" pitchFamily="34" charset="0"/>
                      </a:endParaRPr>
                    </a:p>
                  </a:txBody>
                  <a:tcPr marL="57676" marR="57676" marT="0" marB="0"/>
                </a:tc>
                <a:tc>
                  <a:txBody>
                    <a:bodyPr/>
                    <a:lstStyle/>
                    <a:p>
                      <a:pPr algn="just">
                        <a:lnSpc>
                          <a:spcPct val="107000"/>
                        </a:lnSpc>
                        <a:spcAft>
                          <a:spcPts val="0"/>
                        </a:spcAft>
                      </a:pPr>
                      <a:r>
                        <a:rPr lang="en-ZA" sz="1200" dirty="0" smtClean="0">
                          <a:effectLst/>
                          <a:latin typeface="Calibri" panose="020F0502020204030204" pitchFamily="34" charset="0"/>
                          <a:cs typeface="Calibri" panose="020F0502020204030204" pitchFamily="34" charset="0"/>
                        </a:rPr>
                        <a:t>9</a:t>
                      </a:r>
                      <a:endParaRPr lang="en-ZA" sz="1200" dirty="0">
                        <a:effectLst/>
                        <a:latin typeface="Calibri" panose="020F0502020204030204" pitchFamily="34" charset="0"/>
                        <a:ea typeface="Calibri" panose="020F0502020204030204" pitchFamily="34" charset="0"/>
                        <a:cs typeface="Calibri" panose="020F0502020204030204" pitchFamily="34" charset="0"/>
                      </a:endParaRPr>
                    </a:p>
                  </a:txBody>
                  <a:tcPr marL="57676" marR="57676" marT="0" marB="0"/>
                </a:tc>
                <a:tc>
                  <a:txBody>
                    <a:bodyPr/>
                    <a:lstStyle/>
                    <a:p>
                      <a:pPr algn="just">
                        <a:lnSpc>
                          <a:spcPct val="107000"/>
                        </a:lnSpc>
                        <a:spcAft>
                          <a:spcPts val="0"/>
                        </a:spcAft>
                      </a:pPr>
                      <a:r>
                        <a:rPr lang="en-ZA" sz="1200" dirty="0">
                          <a:effectLst/>
                          <a:latin typeface="Calibri" panose="020F0502020204030204" pitchFamily="34" charset="0"/>
                          <a:cs typeface="Calibri" panose="020F0502020204030204" pitchFamily="34" charset="0"/>
                        </a:rPr>
                        <a:t>3</a:t>
                      </a:r>
                      <a:endParaRPr lang="en-ZA" sz="1200" dirty="0">
                        <a:effectLst/>
                        <a:latin typeface="Calibri" panose="020F0502020204030204" pitchFamily="34" charset="0"/>
                        <a:ea typeface="Calibri" panose="020F0502020204030204" pitchFamily="34" charset="0"/>
                        <a:cs typeface="Calibri" panose="020F0502020204030204" pitchFamily="34" charset="0"/>
                      </a:endParaRPr>
                    </a:p>
                  </a:txBody>
                  <a:tcPr marL="57676" marR="57676" marT="0" marB="0"/>
                </a:tc>
                <a:extLst>
                  <a:ext uri="{0D108BD9-81ED-4DB2-BD59-A6C34878D82A}">
                    <a16:rowId xmlns:a16="http://schemas.microsoft.com/office/drawing/2014/main" xmlns="" val="981050059"/>
                  </a:ext>
                </a:extLst>
              </a:tr>
              <a:tr h="381254">
                <a:tc>
                  <a:txBody>
                    <a:bodyPr/>
                    <a:lstStyle/>
                    <a:p>
                      <a:pPr algn="just">
                        <a:lnSpc>
                          <a:spcPct val="107000"/>
                        </a:lnSpc>
                        <a:spcAft>
                          <a:spcPts val="0"/>
                        </a:spcAft>
                      </a:pPr>
                      <a:r>
                        <a:rPr lang="en-ZA" sz="1200">
                          <a:effectLst/>
                          <a:latin typeface="Calibri" panose="020F0502020204030204" pitchFamily="34" charset="0"/>
                          <a:cs typeface="Calibri" panose="020F0502020204030204" pitchFamily="34" charset="0"/>
                        </a:rPr>
                        <a:t>11.</a:t>
                      </a:r>
                      <a:endParaRPr lang="en-ZA" sz="1200">
                        <a:effectLst/>
                        <a:latin typeface="Calibri" panose="020F0502020204030204" pitchFamily="34" charset="0"/>
                        <a:ea typeface="Calibri" panose="020F0502020204030204" pitchFamily="34" charset="0"/>
                        <a:cs typeface="Calibri" panose="020F0502020204030204" pitchFamily="34" charset="0"/>
                      </a:endParaRPr>
                    </a:p>
                  </a:txBody>
                  <a:tcPr marL="57676" marR="57676" marT="0" marB="0"/>
                </a:tc>
                <a:tc>
                  <a:txBody>
                    <a:bodyPr/>
                    <a:lstStyle/>
                    <a:p>
                      <a:pPr algn="just">
                        <a:lnSpc>
                          <a:spcPct val="107000"/>
                        </a:lnSpc>
                        <a:spcAft>
                          <a:spcPts val="0"/>
                        </a:spcAft>
                      </a:pPr>
                      <a:r>
                        <a:rPr lang="en-ZA" sz="1200" dirty="0">
                          <a:effectLst/>
                          <a:latin typeface="Calibri" panose="020F0502020204030204" pitchFamily="34" charset="0"/>
                          <a:cs typeface="Calibri" panose="020F0502020204030204" pitchFamily="34" charset="0"/>
                        </a:rPr>
                        <a:t>Dr Jonty Tshipa</a:t>
                      </a:r>
                      <a:endParaRPr lang="en-ZA" sz="1200" dirty="0">
                        <a:effectLst/>
                        <a:latin typeface="Calibri" panose="020F0502020204030204" pitchFamily="34" charset="0"/>
                        <a:ea typeface="Calibri" panose="020F0502020204030204" pitchFamily="34" charset="0"/>
                        <a:cs typeface="Calibri" panose="020F0502020204030204" pitchFamily="34" charset="0"/>
                      </a:endParaRPr>
                    </a:p>
                  </a:txBody>
                  <a:tcPr marL="57676" marR="57676" marT="0" marB="0"/>
                </a:tc>
                <a:tc>
                  <a:txBody>
                    <a:bodyPr/>
                    <a:lstStyle/>
                    <a:p>
                      <a:pPr algn="just">
                        <a:lnSpc>
                          <a:spcPct val="107000"/>
                        </a:lnSpc>
                        <a:spcAft>
                          <a:spcPts val="0"/>
                        </a:spcAft>
                      </a:pPr>
                      <a:r>
                        <a:rPr lang="en-ZA" sz="1200" dirty="0" smtClean="0">
                          <a:effectLst/>
                          <a:latin typeface="Calibri" panose="020F0502020204030204" pitchFamily="34" charset="0"/>
                          <a:cs typeface="Calibri" panose="020F0502020204030204" pitchFamily="34" charset="0"/>
                        </a:rPr>
                        <a:t>4</a:t>
                      </a:r>
                      <a:endParaRPr lang="en-ZA" sz="1200" dirty="0">
                        <a:effectLst/>
                        <a:latin typeface="Calibri" panose="020F0502020204030204" pitchFamily="34" charset="0"/>
                        <a:ea typeface="Calibri" panose="020F0502020204030204" pitchFamily="34" charset="0"/>
                        <a:cs typeface="Calibri" panose="020F0502020204030204" pitchFamily="34" charset="0"/>
                      </a:endParaRPr>
                    </a:p>
                  </a:txBody>
                  <a:tcPr marL="57676" marR="57676" marT="0" marB="0"/>
                </a:tc>
                <a:tc>
                  <a:txBody>
                    <a:bodyPr/>
                    <a:lstStyle/>
                    <a:p>
                      <a:pPr algn="just">
                        <a:lnSpc>
                          <a:spcPct val="107000"/>
                        </a:lnSpc>
                        <a:spcAft>
                          <a:spcPts val="0"/>
                        </a:spcAft>
                      </a:pPr>
                      <a:r>
                        <a:rPr lang="en-ZA" sz="1200" dirty="0" smtClean="0">
                          <a:effectLst/>
                          <a:latin typeface="Calibri" panose="020F0502020204030204" pitchFamily="34" charset="0"/>
                          <a:cs typeface="Calibri" panose="020F0502020204030204" pitchFamily="34" charset="0"/>
                        </a:rPr>
                        <a:t>9</a:t>
                      </a:r>
                      <a:endParaRPr lang="en-ZA" sz="1200" dirty="0">
                        <a:effectLst/>
                        <a:latin typeface="Calibri" panose="020F0502020204030204" pitchFamily="34" charset="0"/>
                        <a:ea typeface="Calibri" panose="020F0502020204030204" pitchFamily="34" charset="0"/>
                        <a:cs typeface="Calibri" panose="020F0502020204030204" pitchFamily="34" charset="0"/>
                      </a:endParaRPr>
                    </a:p>
                  </a:txBody>
                  <a:tcPr marL="57676" marR="57676" marT="0" marB="0"/>
                </a:tc>
                <a:tc>
                  <a:txBody>
                    <a:bodyPr/>
                    <a:lstStyle/>
                    <a:p>
                      <a:pPr algn="just">
                        <a:lnSpc>
                          <a:spcPct val="107000"/>
                        </a:lnSpc>
                        <a:spcAft>
                          <a:spcPts val="0"/>
                        </a:spcAft>
                      </a:pPr>
                      <a:r>
                        <a:rPr lang="en-ZA" sz="1200" dirty="0">
                          <a:effectLst/>
                          <a:latin typeface="Calibri" panose="020F0502020204030204" pitchFamily="34" charset="0"/>
                          <a:cs typeface="Calibri" panose="020F0502020204030204" pitchFamily="34" charset="0"/>
                        </a:rPr>
                        <a:t>9</a:t>
                      </a:r>
                    </a:p>
                    <a:p>
                      <a:pPr algn="just">
                        <a:lnSpc>
                          <a:spcPct val="107000"/>
                        </a:lnSpc>
                        <a:spcAft>
                          <a:spcPts val="0"/>
                        </a:spcAft>
                      </a:pPr>
                      <a:r>
                        <a:rPr lang="en-ZA" sz="1200" dirty="0">
                          <a:effectLst/>
                          <a:latin typeface="Calibri" panose="020F0502020204030204" pitchFamily="34" charset="0"/>
                          <a:cs typeface="Calibri" panose="020F0502020204030204" pitchFamily="34" charset="0"/>
                        </a:rPr>
                        <a:t> </a:t>
                      </a:r>
                      <a:endParaRPr lang="en-ZA" sz="1200" dirty="0">
                        <a:effectLst/>
                        <a:latin typeface="Calibri" panose="020F0502020204030204" pitchFamily="34" charset="0"/>
                        <a:ea typeface="Calibri" panose="020F0502020204030204" pitchFamily="34" charset="0"/>
                        <a:cs typeface="Calibri" panose="020F0502020204030204" pitchFamily="34" charset="0"/>
                      </a:endParaRPr>
                    </a:p>
                  </a:txBody>
                  <a:tcPr marL="57676" marR="57676" marT="0" marB="0"/>
                </a:tc>
                <a:extLst>
                  <a:ext uri="{0D108BD9-81ED-4DB2-BD59-A6C34878D82A}">
                    <a16:rowId xmlns:a16="http://schemas.microsoft.com/office/drawing/2014/main" xmlns="" val="2636435458"/>
                  </a:ext>
                </a:extLst>
              </a:tr>
              <a:tr h="381254">
                <a:tc>
                  <a:txBody>
                    <a:bodyPr/>
                    <a:lstStyle/>
                    <a:p>
                      <a:pPr algn="just">
                        <a:lnSpc>
                          <a:spcPct val="107000"/>
                        </a:lnSpc>
                        <a:spcAft>
                          <a:spcPts val="0"/>
                        </a:spcAft>
                      </a:pPr>
                      <a:r>
                        <a:rPr lang="en-ZA" sz="1200">
                          <a:effectLst/>
                          <a:latin typeface="Calibri" panose="020F0502020204030204" pitchFamily="34" charset="0"/>
                          <a:cs typeface="Calibri" panose="020F0502020204030204" pitchFamily="34" charset="0"/>
                        </a:rPr>
                        <a:t>12.</a:t>
                      </a:r>
                      <a:endParaRPr lang="en-ZA" sz="1200">
                        <a:effectLst/>
                        <a:latin typeface="Calibri" panose="020F0502020204030204" pitchFamily="34" charset="0"/>
                        <a:ea typeface="Calibri" panose="020F0502020204030204" pitchFamily="34" charset="0"/>
                        <a:cs typeface="Calibri" panose="020F0502020204030204" pitchFamily="34" charset="0"/>
                      </a:endParaRPr>
                    </a:p>
                  </a:txBody>
                  <a:tcPr marL="57676" marR="57676" marT="0" marB="0"/>
                </a:tc>
                <a:tc>
                  <a:txBody>
                    <a:bodyPr/>
                    <a:lstStyle/>
                    <a:p>
                      <a:pPr algn="just">
                        <a:lnSpc>
                          <a:spcPct val="107000"/>
                        </a:lnSpc>
                        <a:spcAft>
                          <a:spcPts val="0"/>
                        </a:spcAft>
                      </a:pPr>
                      <a:r>
                        <a:rPr lang="en-ZA" sz="1200" dirty="0">
                          <a:effectLst/>
                          <a:latin typeface="Calibri" panose="020F0502020204030204" pitchFamily="34" charset="0"/>
                          <a:cs typeface="Calibri" panose="020F0502020204030204" pitchFamily="34" charset="0"/>
                        </a:rPr>
                        <a:t>Dr Keabetswe Modimoeng</a:t>
                      </a:r>
                      <a:endParaRPr lang="en-ZA" sz="1200" dirty="0">
                        <a:effectLst/>
                        <a:latin typeface="Calibri" panose="020F0502020204030204" pitchFamily="34" charset="0"/>
                        <a:ea typeface="Calibri" panose="020F0502020204030204" pitchFamily="34" charset="0"/>
                        <a:cs typeface="Calibri" panose="020F0502020204030204" pitchFamily="34" charset="0"/>
                      </a:endParaRPr>
                    </a:p>
                  </a:txBody>
                  <a:tcPr marL="57676" marR="57676" marT="0" marB="0"/>
                </a:tc>
                <a:tc>
                  <a:txBody>
                    <a:bodyPr/>
                    <a:lstStyle/>
                    <a:p>
                      <a:pPr algn="just">
                        <a:lnSpc>
                          <a:spcPct val="107000"/>
                        </a:lnSpc>
                        <a:spcAft>
                          <a:spcPts val="0"/>
                        </a:spcAft>
                      </a:pPr>
                      <a:r>
                        <a:rPr lang="en-ZA" sz="1200" dirty="0" smtClean="0">
                          <a:effectLst/>
                          <a:latin typeface="Calibri" panose="020F0502020204030204" pitchFamily="34" charset="0"/>
                          <a:cs typeface="Calibri" panose="020F0502020204030204" pitchFamily="34" charset="0"/>
                        </a:rPr>
                        <a:t>4</a:t>
                      </a:r>
                      <a:endParaRPr lang="en-ZA" sz="1200" dirty="0">
                        <a:effectLst/>
                        <a:latin typeface="Calibri" panose="020F0502020204030204" pitchFamily="34" charset="0"/>
                        <a:ea typeface="Calibri" panose="020F0502020204030204" pitchFamily="34" charset="0"/>
                        <a:cs typeface="Calibri" panose="020F0502020204030204" pitchFamily="34" charset="0"/>
                      </a:endParaRPr>
                    </a:p>
                  </a:txBody>
                  <a:tcPr marL="57676" marR="57676" marT="0" marB="0"/>
                </a:tc>
                <a:tc>
                  <a:txBody>
                    <a:bodyPr/>
                    <a:lstStyle/>
                    <a:p>
                      <a:pPr algn="just">
                        <a:lnSpc>
                          <a:spcPct val="107000"/>
                        </a:lnSpc>
                        <a:spcAft>
                          <a:spcPts val="0"/>
                        </a:spcAft>
                      </a:pPr>
                      <a:r>
                        <a:rPr lang="en-ZA" sz="1200" dirty="0" smtClean="0">
                          <a:effectLst/>
                          <a:latin typeface="Calibri" panose="020F0502020204030204" pitchFamily="34" charset="0"/>
                          <a:cs typeface="Calibri" panose="020F0502020204030204" pitchFamily="34" charset="0"/>
                        </a:rPr>
                        <a:t>9</a:t>
                      </a:r>
                      <a:endParaRPr lang="en-ZA" sz="1200" dirty="0">
                        <a:effectLst/>
                        <a:latin typeface="Calibri" panose="020F0502020204030204" pitchFamily="34" charset="0"/>
                        <a:ea typeface="Calibri" panose="020F0502020204030204" pitchFamily="34" charset="0"/>
                        <a:cs typeface="Calibri" panose="020F0502020204030204" pitchFamily="34" charset="0"/>
                      </a:endParaRPr>
                    </a:p>
                  </a:txBody>
                  <a:tcPr marL="57676" marR="57676" marT="0" marB="0"/>
                </a:tc>
                <a:tc>
                  <a:txBody>
                    <a:bodyPr/>
                    <a:lstStyle/>
                    <a:p>
                      <a:pPr algn="just">
                        <a:lnSpc>
                          <a:spcPct val="107000"/>
                        </a:lnSpc>
                        <a:spcAft>
                          <a:spcPts val="0"/>
                        </a:spcAft>
                      </a:pPr>
                      <a:r>
                        <a:rPr lang="en-ZA" sz="1200" dirty="0">
                          <a:effectLst/>
                          <a:latin typeface="Calibri" panose="020F0502020204030204" pitchFamily="34" charset="0"/>
                          <a:cs typeface="Calibri" panose="020F0502020204030204" pitchFamily="34" charset="0"/>
                        </a:rPr>
                        <a:t>7</a:t>
                      </a:r>
                    </a:p>
                    <a:p>
                      <a:pPr algn="just">
                        <a:lnSpc>
                          <a:spcPct val="107000"/>
                        </a:lnSpc>
                        <a:spcAft>
                          <a:spcPts val="0"/>
                        </a:spcAft>
                      </a:pPr>
                      <a:r>
                        <a:rPr lang="en-ZA" sz="1200" dirty="0">
                          <a:effectLst/>
                          <a:latin typeface="Calibri" panose="020F0502020204030204" pitchFamily="34" charset="0"/>
                          <a:cs typeface="Calibri" panose="020F0502020204030204" pitchFamily="34" charset="0"/>
                        </a:rPr>
                        <a:t> </a:t>
                      </a:r>
                      <a:endParaRPr lang="en-ZA" sz="1200" dirty="0">
                        <a:effectLst/>
                        <a:latin typeface="Calibri" panose="020F0502020204030204" pitchFamily="34" charset="0"/>
                        <a:ea typeface="Calibri" panose="020F0502020204030204" pitchFamily="34" charset="0"/>
                        <a:cs typeface="Calibri" panose="020F0502020204030204" pitchFamily="34" charset="0"/>
                      </a:endParaRPr>
                    </a:p>
                  </a:txBody>
                  <a:tcPr marL="57676" marR="57676" marT="0" marB="0"/>
                </a:tc>
                <a:extLst>
                  <a:ext uri="{0D108BD9-81ED-4DB2-BD59-A6C34878D82A}">
                    <a16:rowId xmlns:a16="http://schemas.microsoft.com/office/drawing/2014/main" xmlns="" val="2240408006"/>
                  </a:ext>
                </a:extLst>
              </a:tr>
              <a:tr h="381254">
                <a:tc>
                  <a:txBody>
                    <a:bodyPr/>
                    <a:lstStyle/>
                    <a:p>
                      <a:pPr algn="just">
                        <a:lnSpc>
                          <a:spcPct val="107000"/>
                        </a:lnSpc>
                        <a:spcAft>
                          <a:spcPts val="0"/>
                        </a:spcAft>
                      </a:pPr>
                      <a:r>
                        <a:rPr lang="en-ZA" sz="1200">
                          <a:effectLst/>
                          <a:latin typeface="Calibri" panose="020F0502020204030204" pitchFamily="34" charset="0"/>
                          <a:cs typeface="Calibri" panose="020F0502020204030204" pitchFamily="34" charset="0"/>
                        </a:rPr>
                        <a:t>13.</a:t>
                      </a:r>
                      <a:endParaRPr lang="en-ZA" sz="1200">
                        <a:effectLst/>
                        <a:latin typeface="Calibri" panose="020F0502020204030204" pitchFamily="34" charset="0"/>
                        <a:ea typeface="Calibri" panose="020F0502020204030204" pitchFamily="34" charset="0"/>
                        <a:cs typeface="Calibri" panose="020F0502020204030204" pitchFamily="34" charset="0"/>
                      </a:endParaRPr>
                    </a:p>
                  </a:txBody>
                  <a:tcPr marL="57676" marR="57676" marT="0" marB="0"/>
                </a:tc>
                <a:tc>
                  <a:txBody>
                    <a:bodyPr/>
                    <a:lstStyle/>
                    <a:p>
                      <a:pPr algn="just">
                        <a:lnSpc>
                          <a:spcPct val="107000"/>
                        </a:lnSpc>
                        <a:spcAft>
                          <a:spcPts val="0"/>
                        </a:spcAft>
                      </a:pPr>
                      <a:r>
                        <a:rPr lang="en-ZA" sz="1200" dirty="0">
                          <a:effectLst/>
                          <a:latin typeface="Calibri" panose="020F0502020204030204" pitchFamily="34" charset="0"/>
                          <a:cs typeface="Calibri" panose="020F0502020204030204" pitchFamily="34" charset="0"/>
                        </a:rPr>
                        <a:t>Mr Rowan Nicholls</a:t>
                      </a:r>
                      <a:endParaRPr lang="en-ZA" sz="1200" dirty="0">
                        <a:effectLst/>
                        <a:latin typeface="Calibri" panose="020F0502020204030204" pitchFamily="34" charset="0"/>
                        <a:ea typeface="Calibri" panose="020F0502020204030204" pitchFamily="34" charset="0"/>
                        <a:cs typeface="Calibri" panose="020F0502020204030204" pitchFamily="34" charset="0"/>
                      </a:endParaRPr>
                    </a:p>
                  </a:txBody>
                  <a:tcPr marL="57676" marR="57676" marT="0" marB="0"/>
                </a:tc>
                <a:tc>
                  <a:txBody>
                    <a:bodyPr/>
                    <a:lstStyle/>
                    <a:p>
                      <a:pPr algn="just">
                        <a:lnSpc>
                          <a:spcPct val="107000"/>
                        </a:lnSpc>
                        <a:spcAft>
                          <a:spcPts val="0"/>
                        </a:spcAft>
                      </a:pPr>
                      <a:r>
                        <a:rPr lang="en-ZA" sz="1200" dirty="0" smtClean="0">
                          <a:effectLst/>
                          <a:latin typeface="Calibri" panose="020F0502020204030204" pitchFamily="34" charset="0"/>
                          <a:cs typeface="Calibri" panose="020F0502020204030204" pitchFamily="34" charset="0"/>
                        </a:rPr>
                        <a:t>4</a:t>
                      </a:r>
                      <a:endParaRPr lang="en-ZA" sz="1200" dirty="0">
                        <a:effectLst/>
                        <a:latin typeface="Calibri" panose="020F0502020204030204" pitchFamily="34" charset="0"/>
                        <a:ea typeface="Calibri" panose="020F0502020204030204" pitchFamily="34" charset="0"/>
                        <a:cs typeface="Calibri" panose="020F0502020204030204" pitchFamily="34" charset="0"/>
                      </a:endParaRPr>
                    </a:p>
                  </a:txBody>
                  <a:tcPr marL="57676" marR="57676" marT="0" marB="0"/>
                </a:tc>
                <a:tc>
                  <a:txBody>
                    <a:bodyPr/>
                    <a:lstStyle/>
                    <a:p>
                      <a:pPr algn="just">
                        <a:lnSpc>
                          <a:spcPct val="107000"/>
                        </a:lnSpc>
                        <a:spcAft>
                          <a:spcPts val="0"/>
                        </a:spcAft>
                      </a:pPr>
                      <a:r>
                        <a:rPr lang="en-ZA" sz="1200" dirty="0" smtClean="0">
                          <a:effectLst/>
                          <a:latin typeface="Calibri" panose="020F0502020204030204" pitchFamily="34" charset="0"/>
                          <a:cs typeface="Calibri" panose="020F0502020204030204" pitchFamily="34" charset="0"/>
                        </a:rPr>
                        <a:t>9</a:t>
                      </a:r>
                      <a:endParaRPr lang="en-ZA" sz="1200" dirty="0">
                        <a:effectLst/>
                        <a:latin typeface="Calibri" panose="020F0502020204030204" pitchFamily="34" charset="0"/>
                        <a:ea typeface="Calibri" panose="020F0502020204030204" pitchFamily="34" charset="0"/>
                        <a:cs typeface="Calibri" panose="020F0502020204030204" pitchFamily="34" charset="0"/>
                      </a:endParaRPr>
                    </a:p>
                  </a:txBody>
                  <a:tcPr marL="57676" marR="57676" marT="0" marB="0"/>
                </a:tc>
                <a:tc>
                  <a:txBody>
                    <a:bodyPr/>
                    <a:lstStyle/>
                    <a:p>
                      <a:pPr algn="just">
                        <a:lnSpc>
                          <a:spcPct val="107000"/>
                        </a:lnSpc>
                        <a:spcAft>
                          <a:spcPts val="0"/>
                        </a:spcAft>
                      </a:pPr>
                      <a:r>
                        <a:rPr lang="en-ZA" sz="1200" dirty="0">
                          <a:effectLst/>
                          <a:latin typeface="Calibri" panose="020F0502020204030204" pitchFamily="34" charset="0"/>
                          <a:cs typeface="Calibri" panose="020F0502020204030204" pitchFamily="34" charset="0"/>
                        </a:rPr>
                        <a:t>8</a:t>
                      </a:r>
                    </a:p>
                    <a:p>
                      <a:pPr algn="just">
                        <a:lnSpc>
                          <a:spcPct val="107000"/>
                        </a:lnSpc>
                        <a:spcAft>
                          <a:spcPts val="0"/>
                        </a:spcAft>
                      </a:pPr>
                      <a:r>
                        <a:rPr lang="en-ZA" sz="1200" dirty="0">
                          <a:effectLst/>
                          <a:latin typeface="Calibri" panose="020F0502020204030204" pitchFamily="34" charset="0"/>
                          <a:cs typeface="Calibri" panose="020F0502020204030204" pitchFamily="34" charset="0"/>
                        </a:rPr>
                        <a:t> </a:t>
                      </a:r>
                      <a:endParaRPr lang="en-ZA" sz="1200" dirty="0">
                        <a:effectLst/>
                        <a:latin typeface="Calibri" panose="020F0502020204030204" pitchFamily="34" charset="0"/>
                        <a:ea typeface="Calibri" panose="020F0502020204030204" pitchFamily="34" charset="0"/>
                        <a:cs typeface="Calibri" panose="020F0502020204030204" pitchFamily="34" charset="0"/>
                      </a:endParaRPr>
                    </a:p>
                  </a:txBody>
                  <a:tcPr marL="57676" marR="57676" marT="0" marB="0"/>
                </a:tc>
                <a:extLst>
                  <a:ext uri="{0D108BD9-81ED-4DB2-BD59-A6C34878D82A}">
                    <a16:rowId xmlns:a16="http://schemas.microsoft.com/office/drawing/2014/main" xmlns="" val="2735220860"/>
                  </a:ext>
                </a:extLst>
              </a:tr>
            </a:tbl>
          </a:graphicData>
        </a:graphic>
      </p:graphicFrame>
    </p:spTree>
    <p:extLst>
      <p:ext uri="{BB962C8B-B14F-4D97-AF65-F5344CB8AC3E}">
        <p14:creationId xmlns:p14="http://schemas.microsoft.com/office/powerpoint/2010/main" val="23439863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alphaModFix amt="15000"/>
            <a:lum/>
            <a:extLst>
              <a:ext uri="{BEBA8EAE-BF5A-486C-A8C5-ECC9F3942E4B}">
                <a14:imgProps xmlns:a14="http://schemas.microsoft.com/office/drawing/2010/main">
                  <a14:imgLayer r:embed="rId4">
                    <a14:imgEffect>
                      <a14:saturation sat="66000"/>
                    </a14:imgEffect>
                  </a14:imgLayer>
                </a14:imgProps>
              </a:ext>
            </a:extLst>
          </a:blip>
          <a:srcRect/>
          <a:stretch>
            <a:fillRect l="-11000" t="7000" r="-3000" b="10000"/>
          </a:stretch>
        </a:blipFill>
        <a:effectLst/>
      </p:bgPr>
    </p:bg>
    <p:spTree>
      <p:nvGrpSpPr>
        <p:cNvPr id="1" name=""/>
        <p:cNvGrpSpPr/>
        <p:nvPr/>
      </p:nvGrpSpPr>
      <p:grpSpPr>
        <a:xfrm>
          <a:off x="0" y="0"/>
          <a:ext cx="0" cy="0"/>
          <a:chOff x="0" y="0"/>
          <a:chExt cx="0" cy="0"/>
        </a:xfrm>
      </p:grpSpPr>
      <p:sp>
        <p:nvSpPr>
          <p:cNvPr id="4" name="Line 4"/>
          <p:cNvSpPr>
            <a:spLocks noChangeShapeType="1"/>
          </p:cNvSpPr>
          <p:nvPr/>
        </p:nvSpPr>
        <p:spPr bwMode="auto">
          <a:xfrm>
            <a:off x="116305" y="-48126"/>
            <a:ext cx="91440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ZA"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11" name="Rectangle 10"/>
          <p:cNvSpPr/>
          <p:nvPr/>
        </p:nvSpPr>
        <p:spPr>
          <a:xfrm>
            <a:off x="0" y="0"/>
            <a:ext cx="9144000" cy="461665"/>
          </a:xfrm>
          <a:prstGeom prst="rect">
            <a:avLst/>
          </a:prstGeom>
          <a:solidFill>
            <a:srgbClr val="0070C0"/>
          </a:solidFill>
        </p:spPr>
        <p:txBody>
          <a:bodyPr wrap="square">
            <a:spAutoFit/>
          </a:bodyPr>
          <a:lstStyle/>
          <a:p>
            <a:pPr marL="457200" marR="0" lvl="1" indent="0" algn="ctr" defTabSz="914400" rtl="0" eaLnBrk="0" fontAlgn="base" latinLnBrk="0" hangingPunct="0">
              <a:lnSpc>
                <a:spcPct val="100000"/>
              </a:lnSpc>
              <a:spcBef>
                <a:spcPct val="0"/>
              </a:spcBef>
              <a:spcAft>
                <a:spcPct val="0"/>
              </a:spcAft>
              <a:buClrTx/>
              <a:buSzTx/>
              <a:buFontTx/>
              <a:buNone/>
              <a:tabLst/>
              <a:defRPr/>
            </a:pPr>
            <a:r>
              <a:rPr lang="en-ZA" sz="2400" b="1" noProof="0" dirty="0" smtClean="0">
                <a:solidFill>
                  <a:srgbClr val="FFFFFF"/>
                </a:solidFill>
                <a:latin typeface="Calibri" pitchFamily="34" charset="0"/>
                <a:cs typeface="Calibri" pitchFamily="34" charset="0"/>
              </a:rPr>
              <a:t>2017/2O18 BOARD ATTENDANCE</a:t>
            </a:r>
            <a:r>
              <a:rPr kumimoji="0" lang="en-ZA" sz="2400" b="1" i="0" u="none" strike="noStrike" kern="1200" cap="none" spc="0" normalizeH="0" baseline="0" noProof="0" dirty="0" smtClean="0">
                <a:ln>
                  <a:noFill/>
                </a:ln>
                <a:solidFill>
                  <a:srgbClr val="FFFFFF"/>
                </a:solidFill>
                <a:effectLst/>
                <a:uLnTx/>
                <a:uFillTx/>
                <a:latin typeface="Calibri" pitchFamily="34" charset="0"/>
                <a:ea typeface="+mn-ea"/>
                <a:cs typeface="Calibri" pitchFamily="34" charset="0"/>
              </a:rPr>
              <a:t> </a:t>
            </a:r>
            <a:endParaRPr kumimoji="0" lang="en-ZA" sz="2400" b="1" i="0" u="none" strike="noStrike" kern="1200" cap="none" spc="0" normalizeH="0" baseline="0" noProof="0" dirty="0">
              <a:ln>
                <a:noFill/>
              </a:ln>
              <a:solidFill>
                <a:srgbClr val="FFFFFF"/>
              </a:solidFill>
              <a:effectLst/>
              <a:uLnTx/>
              <a:uFillTx/>
              <a:latin typeface="Calibri" pitchFamily="34" charset="0"/>
              <a:ea typeface="+mn-ea"/>
              <a:cs typeface="Calibri" pitchFamily="34" charset="0"/>
            </a:endParaRPr>
          </a:p>
        </p:txBody>
      </p:sp>
      <p:sp>
        <p:nvSpPr>
          <p:cNvPr id="7" name="Slide Number Placeholder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38B7BC5-D89C-461D-AF9E-4CA9073E348F}" type="slidenum">
              <a:rPr kumimoji="0" lang="en-US" sz="18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sz="1800" b="0" i="0" u="none" strike="noStrike" kern="1200" cap="none" spc="0" normalizeH="0" baseline="0" noProof="0" dirty="0">
              <a:ln>
                <a:noFill/>
              </a:ln>
              <a:solidFill>
                <a:srgbClr val="000000"/>
              </a:solidFill>
              <a:effectLst/>
              <a:uLnTx/>
              <a:uFillTx/>
              <a:latin typeface="Arial" charset="0"/>
              <a:ea typeface="+mn-ea"/>
              <a:cs typeface="+mn-cs"/>
            </a:endParaRPr>
          </a:p>
        </p:txBody>
      </p:sp>
      <p:graphicFrame>
        <p:nvGraphicFramePr>
          <p:cNvPr id="3" name="Table 2"/>
          <p:cNvGraphicFramePr>
            <a:graphicFrameLocks noGrp="1"/>
          </p:cNvGraphicFramePr>
          <p:nvPr>
            <p:extLst>
              <p:ext uri="{D42A27DB-BD31-4B8C-83A1-F6EECF244321}">
                <p14:modId xmlns:p14="http://schemas.microsoft.com/office/powerpoint/2010/main" val="2480760232"/>
              </p:ext>
            </p:extLst>
          </p:nvPr>
        </p:nvGraphicFramePr>
        <p:xfrm>
          <a:off x="304801" y="609600"/>
          <a:ext cx="8458200" cy="5479796"/>
        </p:xfrm>
        <a:graphic>
          <a:graphicData uri="http://schemas.openxmlformats.org/drawingml/2006/table">
            <a:tbl>
              <a:tblPr firstRow="1" firstCol="1" bandRow="1">
                <a:tableStyleId>{00A15C55-8517-42AA-B614-E9B94910E393}</a:tableStyleId>
              </a:tblPr>
              <a:tblGrid>
                <a:gridCol w="705195">
                  <a:extLst>
                    <a:ext uri="{9D8B030D-6E8A-4147-A177-3AD203B41FA5}">
                      <a16:colId xmlns:a16="http://schemas.microsoft.com/office/drawing/2014/main" xmlns="" val="569790690"/>
                    </a:ext>
                  </a:extLst>
                </a:gridCol>
                <a:gridCol w="2350100">
                  <a:extLst>
                    <a:ext uri="{9D8B030D-6E8A-4147-A177-3AD203B41FA5}">
                      <a16:colId xmlns:a16="http://schemas.microsoft.com/office/drawing/2014/main" xmlns="" val="3437513761"/>
                    </a:ext>
                  </a:extLst>
                </a:gridCol>
                <a:gridCol w="1526403">
                  <a:extLst>
                    <a:ext uri="{9D8B030D-6E8A-4147-A177-3AD203B41FA5}">
                      <a16:colId xmlns:a16="http://schemas.microsoft.com/office/drawing/2014/main" xmlns="" val="2725845123"/>
                    </a:ext>
                  </a:extLst>
                </a:gridCol>
                <a:gridCol w="2232427">
                  <a:extLst>
                    <a:ext uri="{9D8B030D-6E8A-4147-A177-3AD203B41FA5}">
                      <a16:colId xmlns:a16="http://schemas.microsoft.com/office/drawing/2014/main" xmlns="" val="4145006573"/>
                    </a:ext>
                  </a:extLst>
                </a:gridCol>
                <a:gridCol w="1644075">
                  <a:extLst>
                    <a:ext uri="{9D8B030D-6E8A-4147-A177-3AD203B41FA5}">
                      <a16:colId xmlns:a16="http://schemas.microsoft.com/office/drawing/2014/main" xmlns="" val="3042465195"/>
                    </a:ext>
                  </a:extLst>
                </a:gridCol>
              </a:tblGrid>
              <a:tr h="345440">
                <a:tc>
                  <a:txBody>
                    <a:bodyPr/>
                    <a:lstStyle/>
                    <a:p>
                      <a:pPr algn="just">
                        <a:lnSpc>
                          <a:spcPct val="107000"/>
                        </a:lnSpc>
                        <a:spcAft>
                          <a:spcPts val="0"/>
                        </a:spcAft>
                      </a:pPr>
                      <a:r>
                        <a:rPr lang="en-ZA" sz="1200" dirty="0">
                          <a:effectLst/>
                          <a:latin typeface="Calibri" panose="020F0502020204030204" pitchFamily="34" charset="0"/>
                          <a:cs typeface="Calibri" panose="020F0502020204030204" pitchFamily="34" charset="0"/>
                        </a:rPr>
                        <a:t>No.</a:t>
                      </a:r>
                      <a:endParaRPr lang="en-ZA" sz="1200" dirty="0">
                        <a:effectLst/>
                        <a:latin typeface="Calibri" panose="020F0502020204030204" pitchFamily="34" charset="0"/>
                        <a:ea typeface="Calibri" panose="020F0502020204030204" pitchFamily="34" charset="0"/>
                        <a:cs typeface="Calibri" panose="020F0502020204030204" pitchFamily="34" charset="0"/>
                      </a:endParaRPr>
                    </a:p>
                  </a:txBody>
                  <a:tcPr marL="57676" marR="57676" marT="0" marB="0"/>
                </a:tc>
                <a:tc>
                  <a:txBody>
                    <a:bodyPr/>
                    <a:lstStyle/>
                    <a:p>
                      <a:pPr algn="just">
                        <a:lnSpc>
                          <a:spcPct val="107000"/>
                        </a:lnSpc>
                        <a:spcAft>
                          <a:spcPts val="0"/>
                        </a:spcAft>
                      </a:pPr>
                      <a:r>
                        <a:rPr lang="en-ZA" sz="1200" dirty="0">
                          <a:effectLst/>
                          <a:latin typeface="Calibri" panose="020F0502020204030204" pitchFamily="34" charset="0"/>
                          <a:cs typeface="Calibri" panose="020F0502020204030204" pitchFamily="34" charset="0"/>
                        </a:rPr>
                        <a:t>Members</a:t>
                      </a:r>
                    </a:p>
                    <a:p>
                      <a:pPr algn="just">
                        <a:lnSpc>
                          <a:spcPct val="107000"/>
                        </a:lnSpc>
                        <a:spcAft>
                          <a:spcPts val="0"/>
                        </a:spcAft>
                      </a:pPr>
                      <a:r>
                        <a:rPr lang="en-ZA" sz="1200" dirty="0">
                          <a:effectLst/>
                          <a:latin typeface="Calibri" panose="020F0502020204030204" pitchFamily="34" charset="0"/>
                          <a:cs typeface="Calibri" panose="020F0502020204030204" pitchFamily="34" charset="0"/>
                        </a:rPr>
                        <a:t> </a:t>
                      </a:r>
                      <a:endParaRPr lang="en-ZA" sz="1200" dirty="0">
                        <a:effectLst/>
                        <a:latin typeface="Calibri" panose="020F0502020204030204" pitchFamily="34" charset="0"/>
                        <a:ea typeface="Calibri" panose="020F0502020204030204" pitchFamily="34" charset="0"/>
                        <a:cs typeface="Calibri" panose="020F0502020204030204" pitchFamily="34" charset="0"/>
                      </a:endParaRPr>
                    </a:p>
                  </a:txBody>
                  <a:tcPr marL="57676" marR="57676" marT="0" marB="0"/>
                </a:tc>
                <a:tc>
                  <a:txBody>
                    <a:bodyPr/>
                    <a:lstStyle/>
                    <a:p>
                      <a:pPr algn="just">
                        <a:lnSpc>
                          <a:spcPct val="107000"/>
                        </a:lnSpc>
                        <a:spcAft>
                          <a:spcPts val="0"/>
                        </a:spcAft>
                      </a:pPr>
                      <a:r>
                        <a:rPr lang="en-ZA" sz="1200" dirty="0" smtClean="0">
                          <a:effectLst/>
                          <a:latin typeface="Calibri" panose="020F0502020204030204" pitchFamily="34" charset="0"/>
                          <a:cs typeface="Calibri" panose="020F0502020204030204" pitchFamily="34" charset="0"/>
                        </a:rPr>
                        <a:t>Scheduled </a:t>
                      </a:r>
                      <a:endParaRPr lang="en-ZA" sz="1200" dirty="0">
                        <a:effectLst/>
                        <a:latin typeface="Calibri" panose="020F0502020204030204" pitchFamily="34" charset="0"/>
                        <a:ea typeface="Calibri" panose="020F0502020204030204" pitchFamily="34" charset="0"/>
                        <a:cs typeface="Calibri" panose="020F0502020204030204" pitchFamily="34" charset="0"/>
                      </a:endParaRPr>
                    </a:p>
                  </a:txBody>
                  <a:tcPr marL="57676" marR="57676" marT="0" marB="0"/>
                </a:tc>
                <a:tc>
                  <a:txBody>
                    <a:bodyPr/>
                    <a:lstStyle/>
                    <a:p>
                      <a:pPr algn="just">
                        <a:lnSpc>
                          <a:spcPct val="107000"/>
                        </a:lnSpc>
                        <a:spcAft>
                          <a:spcPts val="0"/>
                        </a:spcAft>
                      </a:pPr>
                      <a:r>
                        <a:rPr lang="en-ZA" sz="1200" dirty="0" smtClean="0">
                          <a:effectLst/>
                          <a:latin typeface="Calibri" panose="020F0502020204030204" pitchFamily="34" charset="0"/>
                          <a:cs typeface="Calibri" panose="020F0502020204030204" pitchFamily="34" charset="0"/>
                        </a:rPr>
                        <a:t>Held</a:t>
                      </a:r>
                      <a:endParaRPr lang="en-ZA" sz="1200" dirty="0">
                        <a:effectLst/>
                        <a:latin typeface="Calibri" panose="020F0502020204030204" pitchFamily="34" charset="0"/>
                        <a:ea typeface="Calibri" panose="020F0502020204030204" pitchFamily="34" charset="0"/>
                        <a:cs typeface="Calibri" panose="020F0502020204030204" pitchFamily="34" charset="0"/>
                      </a:endParaRPr>
                    </a:p>
                  </a:txBody>
                  <a:tcPr marL="57676" marR="57676" marT="0" marB="0"/>
                </a:tc>
                <a:tc>
                  <a:txBody>
                    <a:bodyPr/>
                    <a:lstStyle/>
                    <a:p>
                      <a:pPr algn="just">
                        <a:lnSpc>
                          <a:spcPct val="107000"/>
                        </a:lnSpc>
                        <a:spcAft>
                          <a:spcPts val="0"/>
                        </a:spcAft>
                      </a:pPr>
                      <a:r>
                        <a:rPr lang="en-ZA" sz="1200" dirty="0" smtClean="0">
                          <a:effectLst/>
                          <a:latin typeface="Calibri" panose="020F0502020204030204" pitchFamily="34" charset="0"/>
                          <a:cs typeface="Calibri" panose="020F0502020204030204" pitchFamily="34" charset="0"/>
                        </a:rPr>
                        <a:t>Attended </a:t>
                      </a:r>
                      <a:endParaRPr lang="en-ZA" sz="1200" dirty="0">
                        <a:effectLst/>
                        <a:latin typeface="Calibri" panose="020F0502020204030204" pitchFamily="34" charset="0"/>
                        <a:ea typeface="Calibri" panose="020F0502020204030204" pitchFamily="34" charset="0"/>
                        <a:cs typeface="Calibri" panose="020F0502020204030204" pitchFamily="34" charset="0"/>
                      </a:endParaRPr>
                    </a:p>
                  </a:txBody>
                  <a:tcPr marL="57676" marR="57676" marT="0" marB="0"/>
                </a:tc>
                <a:extLst>
                  <a:ext uri="{0D108BD9-81ED-4DB2-BD59-A6C34878D82A}">
                    <a16:rowId xmlns:a16="http://schemas.microsoft.com/office/drawing/2014/main" xmlns="" val="600399581"/>
                  </a:ext>
                </a:extLst>
              </a:tr>
              <a:tr h="446786">
                <a:tc>
                  <a:txBody>
                    <a:bodyPr/>
                    <a:lstStyle/>
                    <a:p>
                      <a:pPr algn="just">
                        <a:lnSpc>
                          <a:spcPct val="107000"/>
                        </a:lnSpc>
                        <a:spcAft>
                          <a:spcPts val="0"/>
                        </a:spcAft>
                      </a:pPr>
                      <a:r>
                        <a:rPr lang="en-ZA" sz="1200" dirty="0">
                          <a:effectLst/>
                          <a:latin typeface="Calibri" panose="020F0502020204030204" pitchFamily="34" charset="0"/>
                          <a:cs typeface="Calibri" panose="020F0502020204030204" pitchFamily="34" charset="0"/>
                        </a:rPr>
                        <a:t>1.</a:t>
                      </a:r>
                      <a:endParaRPr lang="en-ZA" sz="1200" dirty="0">
                        <a:effectLst/>
                        <a:latin typeface="Calibri" panose="020F0502020204030204" pitchFamily="34" charset="0"/>
                        <a:ea typeface="Calibri" panose="020F0502020204030204" pitchFamily="34" charset="0"/>
                        <a:cs typeface="Calibri" panose="020F0502020204030204" pitchFamily="34" charset="0"/>
                      </a:endParaRPr>
                    </a:p>
                  </a:txBody>
                  <a:tcPr marL="57676" marR="57676" marT="0" marB="0"/>
                </a:tc>
                <a:tc>
                  <a:txBody>
                    <a:bodyPr/>
                    <a:lstStyle/>
                    <a:p>
                      <a:pPr algn="just">
                        <a:lnSpc>
                          <a:spcPct val="107000"/>
                        </a:lnSpc>
                        <a:spcAft>
                          <a:spcPts val="0"/>
                        </a:spcAft>
                      </a:pPr>
                      <a:r>
                        <a:rPr lang="en-ZA" sz="1200" dirty="0">
                          <a:effectLst/>
                          <a:latin typeface="Calibri" panose="020F0502020204030204" pitchFamily="34" charset="0"/>
                          <a:cs typeface="Calibri" panose="020F0502020204030204" pitchFamily="34" charset="0"/>
                        </a:rPr>
                        <a:t>Ms Ntsoaki Mngomezulu</a:t>
                      </a:r>
                      <a:endParaRPr lang="en-ZA" sz="1200" dirty="0">
                        <a:effectLst/>
                        <a:latin typeface="Calibri" panose="020F0502020204030204" pitchFamily="34" charset="0"/>
                        <a:ea typeface="Calibri" panose="020F0502020204030204" pitchFamily="34" charset="0"/>
                        <a:cs typeface="Calibri" panose="020F0502020204030204" pitchFamily="34" charset="0"/>
                      </a:endParaRPr>
                    </a:p>
                    <a:p>
                      <a:pPr algn="just">
                        <a:lnSpc>
                          <a:spcPct val="107000"/>
                        </a:lnSpc>
                        <a:spcAft>
                          <a:spcPts val="0"/>
                        </a:spcAft>
                      </a:pPr>
                      <a:endParaRPr lang="en-ZA" sz="1200" dirty="0">
                        <a:effectLst/>
                        <a:latin typeface="Calibri" panose="020F0502020204030204" pitchFamily="34" charset="0"/>
                        <a:cs typeface="Calibri" panose="020F0502020204030204" pitchFamily="34" charset="0"/>
                      </a:endParaRPr>
                    </a:p>
                    <a:p>
                      <a:pPr algn="just">
                        <a:lnSpc>
                          <a:spcPct val="107000"/>
                        </a:lnSpc>
                        <a:spcAft>
                          <a:spcPts val="0"/>
                        </a:spcAft>
                      </a:pPr>
                      <a:r>
                        <a:rPr lang="en-ZA" sz="1200" dirty="0">
                          <a:effectLst/>
                          <a:latin typeface="Calibri" panose="020F0502020204030204" pitchFamily="34" charset="0"/>
                          <a:cs typeface="Calibri" panose="020F0502020204030204" pitchFamily="34" charset="0"/>
                        </a:rPr>
                        <a:t> </a:t>
                      </a:r>
                      <a:endParaRPr lang="en-ZA" sz="1200" dirty="0">
                        <a:effectLst/>
                        <a:latin typeface="Calibri" panose="020F0502020204030204" pitchFamily="34" charset="0"/>
                        <a:ea typeface="Calibri" panose="020F0502020204030204" pitchFamily="34" charset="0"/>
                        <a:cs typeface="Calibri" panose="020F0502020204030204" pitchFamily="34" charset="0"/>
                      </a:endParaRPr>
                    </a:p>
                  </a:txBody>
                  <a:tcPr marL="57676" marR="57676" marT="0" marB="0"/>
                </a:tc>
                <a:tc>
                  <a:txBody>
                    <a:bodyPr/>
                    <a:lstStyle/>
                    <a:p>
                      <a:pPr algn="just">
                        <a:lnSpc>
                          <a:spcPct val="107000"/>
                        </a:lnSpc>
                        <a:spcAft>
                          <a:spcPts val="0"/>
                        </a:spcAft>
                      </a:pPr>
                      <a:r>
                        <a:rPr lang="en-ZA" sz="1200" dirty="0" smtClean="0">
                          <a:effectLst/>
                          <a:latin typeface="Calibri" panose="020F0502020204030204" pitchFamily="34" charset="0"/>
                          <a:cs typeface="Calibri" panose="020F0502020204030204" pitchFamily="34" charset="0"/>
                        </a:rPr>
                        <a:t>4</a:t>
                      </a:r>
                      <a:endParaRPr lang="en-ZA" sz="1200" dirty="0">
                        <a:effectLst/>
                        <a:latin typeface="Calibri" panose="020F0502020204030204" pitchFamily="34" charset="0"/>
                        <a:ea typeface="Calibri" panose="020F0502020204030204" pitchFamily="34" charset="0"/>
                        <a:cs typeface="Calibri" panose="020F0502020204030204" pitchFamily="34" charset="0"/>
                      </a:endParaRPr>
                    </a:p>
                  </a:txBody>
                  <a:tcPr marL="57676" marR="57676" marT="0" marB="0"/>
                </a:tc>
                <a:tc>
                  <a:txBody>
                    <a:bodyPr/>
                    <a:lstStyle/>
                    <a:p>
                      <a:pPr algn="just">
                        <a:lnSpc>
                          <a:spcPct val="107000"/>
                        </a:lnSpc>
                        <a:spcAft>
                          <a:spcPts val="0"/>
                        </a:spcAft>
                      </a:pPr>
                      <a:r>
                        <a:rPr lang="en-ZA" sz="1200" dirty="0" smtClean="0">
                          <a:effectLst/>
                          <a:latin typeface="Calibri" panose="020F0502020204030204" pitchFamily="34" charset="0"/>
                          <a:ea typeface="+mn-ea"/>
                          <a:cs typeface="Calibri" panose="020F0502020204030204" pitchFamily="34" charset="0"/>
                        </a:rPr>
                        <a:t>7</a:t>
                      </a:r>
                      <a:endParaRPr lang="en-ZA" sz="1200" dirty="0">
                        <a:effectLst/>
                        <a:latin typeface="Calibri" panose="020F0502020204030204" pitchFamily="34" charset="0"/>
                        <a:ea typeface="Calibri" panose="020F0502020204030204" pitchFamily="34" charset="0"/>
                        <a:cs typeface="Calibri" panose="020F0502020204030204" pitchFamily="34" charset="0"/>
                      </a:endParaRPr>
                    </a:p>
                  </a:txBody>
                  <a:tcPr marL="57676" marR="57676" marT="0" marB="0"/>
                </a:tc>
                <a:tc>
                  <a:txBody>
                    <a:bodyPr/>
                    <a:lstStyle/>
                    <a:p>
                      <a:pPr algn="just">
                        <a:lnSpc>
                          <a:spcPct val="107000"/>
                        </a:lnSpc>
                        <a:spcAft>
                          <a:spcPts val="0"/>
                        </a:spcAft>
                      </a:pPr>
                      <a:r>
                        <a:rPr lang="en-ZA" sz="1200" dirty="0">
                          <a:effectLst/>
                          <a:latin typeface="Calibri" panose="020F0502020204030204" pitchFamily="34" charset="0"/>
                          <a:cs typeface="Calibri" panose="020F0502020204030204" pitchFamily="34" charset="0"/>
                        </a:rPr>
                        <a:t>7</a:t>
                      </a:r>
                    </a:p>
                    <a:p>
                      <a:pPr algn="just">
                        <a:lnSpc>
                          <a:spcPct val="107000"/>
                        </a:lnSpc>
                        <a:spcAft>
                          <a:spcPts val="0"/>
                        </a:spcAft>
                      </a:pPr>
                      <a:r>
                        <a:rPr lang="en-ZA" sz="1200" dirty="0">
                          <a:effectLst/>
                          <a:latin typeface="Calibri" panose="020F0502020204030204" pitchFamily="34" charset="0"/>
                          <a:cs typeface="Calibri" panose="020F0502020204030204" pitchFamily="34" charset="0"/>
                        </a:rPr>
                        <a:t> </a:t>
                      </a:r>
                      <a:endParaRPr lang="en-ZA" sz="1200" dirty="0">
                        <a:effectLst/>
                        <a:latin typeface="Calibri" panose="020F0502020204030204" pitchFamily="34" charset="0"/>
                        <a:ea typeface="Calibri" panose="020F0502020204030204" pitchFamily="34" charset="0"/>
                        <a:cs typeface="Calibri" panose="020F0502020204030204" pitchFamily="34" charset="0"/>
                      </a:endParaRPr>
                    </a:p>
                  </a:txBody>
                  <a:tcPr marL="57676" marR="57676" marT="0" marB="0"/>
                </a:tc>
                <a:extLst>
                  <a:ext uri="{0D108BD9-81ED-4DB2-BD59-A6C34878D82A}">
                    <a16:rowId xmlns:a16="http://schemas.microsoft.com/office/drawing/2014/main" xmlns="" val="2651127038"/>
                  </a:ext>
                </a:extLst>
              </a:tr>
              <a:tr h="345440">
                <a:tc>
                  <a:txBody>
                    <a:bodyPr/>
                    <a:lstStyle/>
                    <a:p>
                      <a:pPr algn="just">
                        <a:lnSpc>
                          <a:spcPct val="107000"/>
                        </a:lnSpc>
                        <a:spcAft>
                          <a:spcPts val="0"/>
                        </a:spcAft>
                      </a:pPr>
                      <a:r>
                        <a:rPr lang="en-ZA" sz="1200">
                          <a:effectLst/>
                          <a:latin typeface="Calibri" panose="020F0502020204030204" pitchFamily="34" charset="0"/>
                          <a:cs typeface="Calibri" panose="020F0502020204030204" pitchFamily="34" charset="0"/>
                        </a:rPr>
                        <a:t>3.</a:t>
                      </a:r>
                      <a:endParaRPr lang="en-ZA" sz="1200">
                        <a:effectLst/>
                        <a:latin typeface="Calibri" panose="020F0502020204030204" pitchFamily="34" charset="0"/>
                        <a:ea typeface="Calibri" panose="020F0502020204030204" pitchFamily="34" charset="0"/>
                        <a:cs typeface="Calibri" panose="020F0502020204030204" pitchFamily="34" charset="0"/>
                      </a:endParaRPr>
                    </a:p>
                  </a:txBody>
                  <a:tcPr marL="57676" marR="57676" marT="0" marB="0"/>
                </a:tc>
                <a:tc>
                  <a:txBody>
                    <a:bodyPr/>
                    <a:lstStyle/>
                    <a:p>
                      <a:pPr algn="just">
                        <a:lnSpc>
                          <a:spcPct val="107000"/>
                        </a:lnSpc>
                        <a:spcAft>
                          <a:spcPts val="0"/>
                        </a:spcAft>
                      </a:pPr>
                      <a:r>
                        <a:rPr lang="en-ZA" sz="1200" dirty="0">
                          <a:effectLst/>
                          <a:latin typeface="Calibri" panose="020F0502020204030204" pitchFamily="34" charset="0"/>
                          <a:cs typeface="Calibri" panose="020F0502020204030204" pitchFamily="34" charset="0"/>
                        </a:rPr>
                        <a:t>Prof. Elizabeth Mokotong</a:t>
                      </a:r>
                    </a:p>
                    <a:p>
                      <a:pPr algn="just">
                        <a:lnSpc>
                          <a:spcPct val="107000"/>
                        </a:lnSpc>
                        <a:spcAft>
                          <a:spcPts val="0"/>
                        </a:spcAft>
                      </a:pPr>
                      <a:r>
                        <a:rPr lang="en-ZA" sz="1200" dirty="0">
                          <a:effectLst/>
                          <a:latin typeface="Calibri" panose="020F0502020204030204" pitchFamily="34" charset="0"/>
                          <a:cs typeface="Calibri" panose="020F0502020204030204" pitchFamily="34" charset="0"/>
                        </a:rPr>
                        <a:t> </a:t>
                      </a:r>
                      <a:endParaRPr lang="en-ZA" sz="1200" dirty="0">
                        <a:effectLst/>
                        <a:latin typeface="Calibri" panose="020F0502020204030204" pitchFamily="34" charset="0"/>
                        <a:ea typeface="Calibri" panose="020F0502020204030204" pitchFamily="34" charset="0"/>
                        <a:cs typeface="Calibri" panose="020F0502020204030204" pitchFamily="34" charset="0"/>
                      </a:endParaRPr>
                    </a:p>
                  </a:txBody>
                  <a:tcPr marL="57676" marR="57676" marT="0" marB="0"/>
                </a:tc>
                <a:tc>
                  <a:txBody>
                    <a:bodyPr/>
                    <a:lstStyle/>
                    <a:p>
                      <a:pPr algn="just">
                        <a:lnSpc>
                          <a:spcPct val="107000"/>
                        </a:lnSpc>
                        <a:spcAft>
                          <a:spcPts val="0"/>
                        </a:spcAft>
                      </a:pPr>
                      <a:r>
                        <a:rPr lang="en-ZA" sz="1200" dirty="0" smtClean="0">
                          <a:effectLst/>
                          <a:latin typeface="Calibri" panose="020F0502020204030204" pitchFamily="34" charset="0"/>
                          <a:cs typeface="Calibri" panose="020F0502020204030204" pitchFamily="34" charset="0"/>
                        </a:rPr>
                        <a:t>4</a:t>
                      </a:r>
                      <a:endParaRPr lang="en-ZA" sz="1200" dirty="0">
                        <a:effectLst/>
                        <a:latin typeface="Calibri" panose="020F0502020204030204" pitchFamily="34" charset="0"/>
                        <a:ea typeface="Calibri" panose="020F0502020204030204" pitchFamily="34" charset="0"/>
                        <a:cs typeface="Calibri" panose="020F0502020204030204" pitchFamily="34" charset="0"/>
                      </a:endParaRPr>
                    </a:p>
                  </a:txBody>
                  <a:tcPr marL="57676" marR="57676" marT="0" marB="0"/>
                </a:tc>
                <a:tc>
                  <a:txBody>
                    <a:bodyPr/>
                    <a:lstStyle/>
                    <a:p>
                      <a:pPr algn="just">
                        <a:lnSpc>
                          <a:spcPct val="107000"/>
                        </a:lnSpc>
                        <a:spcAft>
                          <a:spcPts val="0"/>
                        </a:spcAft>
                      </a:pPr>
                      <a:r>
                        <a:rPr lang="en-ZA" sz="1200" dirty="0" smtClean="0">
                          <a:effectLst/>
                          <a:latin typeface="Calibri" panose="020F0502020204030204" pitchFamily="34" charset="0"/>
                          <a:ea typeface="+mn-ea"/>
                          <a:cs typeface="Calibri" panose="020F0502020204030204" pitchFamily="34" charset="0"/>
                        </a:rPr>
                        <a:t>7</a:t>
                      </a:r>
                      <a:endParaRPr lang="en-ZA" sz="1200" dirty="0">
                        <a:effectLst/>
                        <a:latin typeface="Calibri" panose="020F0502020204030204" pitchFamily="34" charset="0"/>
                        <a:ea typeface="Calibri" panose="020F0502020204030204" pitchFamily="34" charset="0"/>
                        <a:cs typeface="Calibri" panose="020F0502020204030204" pitchFamily="34" charset="0"/>
                      </a:endParaRPr>
                    </a:p>
                  </a:txBody>
                  <a:tcPr marL="57676" marR="57676" marT="0" marB="0"/>
                </a:tc>
                <a:tc>
                  <a:txBody>
                    <a:bodyPr/>
                    <a:lstStyle/>
                    <a:p>
                      <a:pPr algn="just">
                        <a:lnSpc>
                          <a:spcPct val="107000"/>
                        </a:lnSpc>
                        <a:spcAft>
                          <a:spcPts val="0"/>
                        </a:spcAft>
                      </a:pPr>
                      <a:r>
                        <a:rPr lang="en-ZA" sz="1200">
                          <a:effectLst/>
                          <a:latin typeface="Calibri" panose="020F0502020204030204" pitchFamily="34" charset="0"/>
                          <a:cs typeface="Calibri" panose="020F0502020204030204" pitchFamily="34" charset="0"/>
                        </a:rPr>
                        <a:t>7</a:t>
                      </a:r>
                      <a:endParaRPr lang="en-ZA" sz="1200">
                        <a:effectLst/>
                        <a:latin typeface="Calibri" panose="020F0502020204030204" pitchFamily="34" charset="0"/>
                        <a:ea typeface="Calibri" panose="020F0502020204030204" pitchFamily="34" charset="0"/>
                        <a:cs typeface="Calibri" panose="020F0502020204030204" pitchFamily="34" charset="0"/>
                      </a:endParaRPr>
                    </a:p>
                  </a:txBody>
                  <a:tcPr marL="57676" marR="57676" marT="0" marB="0"/>
                </a:tc>
                <a:extLst>
                  <a:ext uri="{0D108BD9-81ED-4DB2-BD59-A6C34878D82A}">
                    <a16:rowId xmlns:a16="http://schemas.microsoft.com/office/drawing/2014/main" xmlns="" val="75737303"/>
                  </a:ext>
                </a:extLst>
              </a:tr>
              <a:tr h="345440">
                <a:tc>
                  <a:txBody>
                    <a:bodyPr/>
                    <a:lstStyle/>
                    <a:p>
                      <a:pPr algn="just">
                        <a:lnSpc>
                          <a:spcPct val="107000"/>
                        </a:lnSpc>
                        <a:spcAft>
                          <a:spcPts val="0"/>
                        </a:spcAft>
                      </a:pPr>
                      <a:r>
                        <a:rPr lang="en-ZA" sz="1200">
                          <a:effectLst/>
                          <a:latin typeface="Calibri" panose="020F0502020204030204" pitchFamily="34" charset="0"/>
                          <a:cs typeface="Calibri" panose="020F0502020204030204" pitchFamily="34" charset="0"/>
                        </a:rPr>
                        <a:t>4.</a:t>
                      </a:r>
                      <a:endParaRPr lang="en-ZA" sz="1200">
                        <a:effectLst/>
                        <a:latin typeface="Calibri" panose="020F0502020204030204" pitchFamily="34" charset="0"/>
                        <a:ea typeface="Calibri" panose="020F0502020204030204" pitchFamily="34" charset="0"/>
                        <a:cs typeface="Calibri" panose="020F0502020204030204" pitchFamily="34" charset="0"/>
                      </a:endParaRPr>
                    </a:p>
                  </a:txBody>
                  <a:tcPr marL="57676" marR="57676" marT="0" marB="0"/>
                </a:tc>
                <a:tc>
                  <a:txBody>
                    <a:bodyPr/>
                    <a:lstStyle/>
                    <a:p>
                      <a:pPr algn="just">
                        <a:lnSpc>
                          <a:spcPct val="107000"/>
                        </a:lnSpc>
                        <a:spcAft>
                          <a:spcPts val="0"/>
                        </a:spcAft>
                      </a:pPr>
                      <a:r>
                        <a:rPr lang="en-ZA" sz="1200" dirty="0">
                          <a:effectLst/>
                          <a:latin typeface="Calibri" panose="020F0502020204030204" pitchFamily="34" charset="0"/>
                          <a:cs typeface="Calibri" panose="020F0502020204030204" pitchFamily="34" charset="0"/>
                        </a:rPr>
                        <a:t>Ms Judy  Beaumont</a:t>
                      </a:r>
                      <a:endParaRPr lang="en-ZA" sz="1200" dirty="0">
                        <a:effectLst/>
                        <a:latin typeface="Calibri" panose="020F0502020204030204" pitchFamily="34" charset="0"/>
                        <a:ea typeface="Calibri" panose="020F0502020204030204" pitchFamily="34" charset="0"/>
                        <a:cs typeface="Calibri" panose="020F0502020204030204" pitchFamily="34" charset="0"/>
                      </a:endParaRPr>
                    </a:p>
                  </a:txBody>
                  <a:tcPr marL="57676" marR="57676" marT="0" marB="0"/>
                </a:tc>
                <a:tc>
                  <a:txBody>
                    <a:bodyPr/>
                    <a:lstStyle/>
                    <a:p>
                      <a:pPr algn="just">
                        <a:lnSpc>
                          <a:spcPct val="107000"/>
                        </a:lnSpc>
                        <a:spcAft>
                          <a:spcPts val="0"/>
                        </a:spcAft>
                      </a:pPr>
                      <a:r>
                        <a:rPr lang="en-ZA" sz="1200" dirty="0" smtClean="0">
                          <a:effectLst/>
                          <a:latin typeface="Calibri" panose="020F0502020204030204" pitchFamily="34" charset="0"/>
                          <a:cs typeface="Calibri" panose="020F0502020204030204" pitchFamily="34" charset="0"/>
                        </a:rPr>
                        <a:t>4</a:t>
                      </a:r>
                      <a:endParaRPr lang="en-ZA" sz="1200" dirty="0">
                        <a:effectLst/>
                        <a:latin typeface="Calibri" panose="020F0502020204030204" pitchFamily="34" charset="0"/>
                        <a:ea typeface="Calibri" panose="020F0502020204030204" pitchFamily="34" charset="0"/>
                        <a:cs typeface="Calibri" panose="020F0502020204030204" pitchFamily="34" charset="0"/>
                      </a:endParaRPr>
                    </a:p>
                  </a:txBody>
                  <a:tcPr marL="57676" marR="57676" marT="0" marB="0"/>
                </a:tc>
                <a:tc>
                  <a:txBody>
                    <a:bodyPr/>
                    <a:lstStyle/>
                    <a:p>
                      <a:pPr algn="just">
                        <a:lnSpc>
                          <a:spcPct val="107000"/>
                        </a:lnSpc>
                        <a:spcAft>
                          <a:spcPts val="0"/>
                        </a:spcAft>
                      </a:pPr>
                      <a:r>
                        <a:rPr lang="en-ZA" sz="1200" dirty="0" smtClean="0">
                          <a:effectLst/>
                          <a:latin typeface="Calibri" panose="020F0502020204030204" pitchFamily="34" charset="0"/>
                          <a:ea typeface="+mn-ea"/>
                          <a:cs typeface="Calibri" panose="020F0502020204030204" pitchFamily="34" charset="0"/>
                        </a:rPr>
                        <a:t>7</a:t>
                      </a:r>
                      <a:endParaRPr lang="en-ZA" sz="1200" dirty="0">
                        <a:effectLst/>
                        <a:latin typeface="Calibri" panose="020F0502020204030204" pitchFamily="34" charset="0"/>
                        <a:ea typeface="Calibri" panose="020F0502020204030204" pitchFamily="34" charset="0"/>
                        <a:cs typeface="Calibri" panose="020F0502020204030204" pitchFamily="34" charset="0"/>
                      </a:endParaRPr>
                    </a:p>
                  </a:txBody>
                  <a:tcPr marL="57676" marR="57676" marT="0" marB="0"/>
                </a:tc>
                <a:tc>
                  <a:txBody>
                    <a:bodyPr/>
                    <a:lstStyle/>
                    <a:p>
                      <a:pPr algn="just">
                        <a:lnSpc>
                          <a:spcPct val="107000"/>
                        </a:lnSpc>
                        <a:spcAft>
                          <a:spcPts val="0"/>
                        </a:spcAft>
                      </a:pPr>
                      <a:r>
                        <a:rPr lang="en-ZA" sz="1200" dirty="0">
                          <a:effectLst/>
                          <a:latin typeface="Calibri" panose="020F0502020204030204" pitchFamily="34" charset="0"/>
                          <a:cs typeface="Calibri" panose="020F0502020204030204" pitchFamily="34" charset="0"/>
                        </a:rPr>
                        <a:t>7</a:t>
                      </a:r>
                    </a:p>
                    <a:p>
                      <a:pPr algn="just">
                        <a:lnSpc>
                          <a:spcPct val="107000"/>
                        </a:lnSpc>
                        <a:spcAft>
                          <a:spcPts val="0"/>
                        </a:spcAft>
                      </a:pPr>
                      <a:r>
                        <a:rPr lang="en-ZA" sz="1200" dirty="0">
                          <a:effectLst/>
                          <a:latin typeface="Calibri" panose="020F0502020204030204" pitchFamily="34" charset="0"/>
                          <a:cs typeface="Calibri" panose="020F0502020204030204" pitchFamily="34" charset="0"/>
                        </a:rPr>
                        <a:t> </a:t>
                      </a:r>
                      <a:endParaRPr lang="en-ZA" sz="1200" dirty="0">
                        <a:effectLst/>
                        <a:latin typeface="Calibri" panose="020F0502020204030204" pitchFamily="34" charset="0"/>
                        <a:ea typeface="Calibri" panose="020F0502020204030204" pitchFamily="34" charset="0"/>
                        <a:cs typeface="Calibri" panose="020F0502020204030204" pitchFamily="34" charset="0"/>
                      </a:endParaRPr>
                    </a:p>
                  </a:txBody>
                  <a:tcPr marL="57676" marR="57676" marT="0" marB="0"/>
                </a:tc>
                <a:extLst>
                  <a:ext uri="{0D108BD9-81ED-4DB2-BD59-A6C34878D82A}">
                    <a16:rowId xmlns:a16="http://schemas.microsoft.com/office/drawing/2014/main" xmlns="" val="3085260254"/>
                  </a:ext>
                </a:extLst>
              </a:tr>
              <a:tr h="345440">
                <a:tc>
                  <a:txBody>
                    <a:bodyPr/>
                    <a:lstStyle/>
                    <a:p>
                      <a:pPr algn="just">
                        <a:lnSpc>
                          <a:spcPct val="107000"/>
                        </a:lnSpc>
                        <a:spcAft>
                          <a:spcPts val="0"/>
                        </a:spcAft>
                      </a:pPr>
                      <a:r>
                        <a:rPr lang="en-ZA" sz="1200">
                          <a:effectLst/>
                          <a:latin typeface="Calibri" panose="020F0502020204030204" pitchFamily="34" charset="0"/>
                          <a:cs typeface="Calibri" panose="020F0502020204030204" pitchFamily="34" charset="0"/>
                        </a:rPr>
                        <a:t>5.</a:t>
                      </a:r>
                      <a:endParaRPr lang="en-ZA" sz="1200">
                        <a:effectLst/>
                        <a:latin typeface="Calibri" panose="020F0502020204030204" pitchFamily="34" charset="0"/>
                        <a:ea typeface="Calibri" panose="020F0502020204030204" pitchFamily="34" charset="0"/>
                        <a:cs typeface="Calibri" panose="020F0502020204030204" pitchFamily="34" charset="0"/>
                      </a:endParaRPr>
                    </a:p>
                  </a:txBody>
                  <a:tcPr marL="57676" marR="57676" marT="0" marB="0"/>
                </a:tc>
                <a:tc>
                  <a:txBody>
                    <a:bodyPr/>
                    <a:lstStyle/>
                    <a:p>
                      <a:pPr algn="just">
                        <a:lnSpc>
                          <a:spcPct val="107000"/>
                        </a:lnSpc>
                        <a:spcAft>
                          <a:spcPts val="0"/>
                        </a:spcAft>
                      </a:pPr>
                      <a:r>
                        <a:rPr lang="en-ZA" sz="1200" dirty="0">
                          <a:effectLst/>
                          <a:latin typeface="Calibri" panose="020F0502020204030204" pitchFamily="34" charset="0"/>
                          <a:cs typeface="Calibri" panose="020F0502020204030204" pitchFamily="34" charset="0"/>
                        </a:rPr>
                        <a:t>Ms Nandipha Madiba</a:t>
                      </a:r>
                    </a:p>
                    <a:p>
                      <a:pPr algn="just">
                        <a:lnSpc>
                          <a:spcPct val="107000"/>
                        </a:lnSpc>
                        <a:spcAft>
                          <a:spcPts val="0"/>
                        </a:spcAft>
                      </a:pPr>
                      <a:r>
                        <a:rPr lang="en-ZA" sz="1200" dirty="0">
                          <a:effectLst/>
                          <a:latin typeface="Calibri" panose="020F0502020204030204" pitchFamily="34" charset="0"/>
                          <a:cs typeface="Calibri" panose="020F0502020204030204" pitchFamily="34" charset="0"/>
                        </a:rPr>
                        <a:t> </a:t>
                      </a:r>
                      <a:endParaRPr lang="en-ZA" sz="1200" dirty="0">
                        <a:effectLst/>
                        <a:latin typeface="Calibri" panose="020F0502020204030204" pitchFamily="34" charset="0"/>
                        <a:ea typeface="Calibri" panose="020F0502020204030204" pitchFamily="34" charset="0"/>
                        <a:cs typeface="Calibri" panose="020F0502020204030204" pitchFamily="34" charset="0"/>
                      </a:endParaRPr>
                    </a:p>
                  </a:txBody>
                  <a:tcPr marL="57676" marR="57676" marT="0" marB="0"/>
                </a:tc>
                <a:tc>
                  <a:txBody>
                    <a:bodyPr/>
                    <a:lstStyle/>
                    <a:p>
                      <a:pPr algn="just">
                        <a:lnSpc>
                          <a:spcPct val="107000"/>
                        </a:lnSpc>
                        <a:spcAft>
                          <a:spcPts val="0"/>
                        </a:spcAft>
                      </a:pPr>
                      <a:r>
                        <a:rPr lang="en-ZA" sz="1200" dirty="0" smtClean="0">
                          <a:effectLst/>
                          <a:latin typeface="Calibri" panose="020F0502020204030204" pitchFamily="34" charset="0"/>
                          <a:cs typeface="Calibri" panose="020F0502020204030204" pitchFamily="34" charset="0"/>
                        </a:rPr>
                        <a:t>4</a:t>
                      </a:r>
                      <a:endParaRPr lang="en-ZA" sz="1200" dirty="0">
                        <a:effectLst/>
                        <a:latin typeface="Calibri" panose="020F0502020204030204" pitchFamily="34" charset="0"/>
                        <a:ea typeface="Calibri" panose="020F0502020204030204" pitchFamily="34" charset="0"/>
                        <a:cs typeface="Calibri" panose="020F0502020204030204" pitchFamily="34" charset="0"/>
                      </a:endParaRPr>
                    </a:p>
                  </a:txBody>
                  <a:tcPr marL="57676" marR="57676" marT="0" marB="0"/>
                </a:tc>
                <a:tc>
                  <a:txBody>
                    <a:bodyPr/>
                    <a:lstStyle/>
                    <a:p>
                      <a:pPr algn="just">
                        <a:lnSpc>
                          <a:spcPct val="107000"/>
                        </a:lnSpc>
                        <a:spcAft>
                          <a:spcPts val="0"/>
                        </a:spcAft>
                      </a:pPr>
                      <a:r>
                        <a:rPr lang="en-ZA" sz="1200" dirty="0" smtClean="0">
                          <a:effectLst/>
                          <a:latin typeface="Calibri" panose="020F0502020204030204" pitchFamily="34" charset="0"/>
                          <a:ea typeface="+mn-ea"/>
                          <a:cs typeface="Calibri" panose="020F0502020204030204" pitchFamily="34" charset="0"/>
                        </a:rPr>
                        <a:t>7</a:t>
                      </a:r>
                      <a:endParaRPr lang="en-ZA" sz="1200" dirty="0">
                        <a:effectLst/>
                        <a:latin typeface="Calibri" panose="020F0502020204030204" pitchFamily="34" charset="0"/>
                        <a:ea typeface="Calibri" panose="020F0502020204030204" pitchFamily="34" charset="0"/>
                        <a:cs typeface="Calibri" panose="020F0502020204030204" pitchFamily="34" charset="0"/>
                      </a:endParaRPr>
                    </a:p>
                  </a:txBody>
                  <a:tcPr marL="57676" marR="57676" marT="0" marB="0"/>
                </a:tc>
                <a:tc>
                  <a:txBody>
                    <a:bodyPr/>
                    <a:lstStyle/>
                    <a:p>
                      <a:pPr algn="just">
                        <a:lnSpc>
                          <a:spcPct val="107000"/>
                        </a:lnSpc>
                        <a:spcAft>
                          <a:spcPts val="0"/>
                        </a:spcAft>
                      </a:pPr>
                      <a:r>
                        <a:rPr lang="en-ZA" sz="1200" dirty="0">
                          <a:effectLst/>
                          <a:latin typeface="Calibri" panose="020F0502020204030204" pitchFamily="34" charset="0"/>
                          <a:ea typeface="+mn-ea"/>
                          <a:cs typeface="Calibri" panose="020F0502020204030204" pitchFamily="34" charset="0"/>
                        </a:rPr>
                        <a:t>7</a:t>
                      </a:r>
                      <a:endParaRPr lang="en-ZA" sz="1200" dirty="0">
                        <a:effectLst/>
                        <a:latin typeface="Calibri" panose="020F0502020204030204" pitchFamily="34" charset="0"/>
                        <a:ea typeface="Calibri" panose="020F0502020204030204" pitchFamily="34" charset="0"/>
                        <a:cs typeface="Calibri" panose="020F0502020204030204" pitchFamily="34" charset="0"/>
                      </a:endParaRPr>
                    </a:p>
                  </a:txBody>
                  <a:tcPr marL="57676" marR="57676" marT="0" marB="0"/>
                </a:tc>
                <a:extLst>
                  <a:ext uri="{0D108BD9-81ED-4DB2-BD59-A6C34878D82A}">
                    <a16:rowId xmlns:a16="http://schemas.microsoft.com/office/drawing/2014/main" xmlns="" val="2932318765"/>
                  </a:ext>
                </a:extLst>
              </a:tr>
              <a:tr h="345440">
                <a:tc>
                  <a:txBody>
                    <a:bodyPr/>
                    <a:lstStyle/>
                    <a:p>
                      <a:pPr algn="just">
                        <a:lnSpc>
                          <a:spcPct val="107000"/>
                        </a:lnSpc>
                        <a:spcAft>
                          <a:spcPts val="0"/>
                        </a:spcAft>
                      </a:pPr>
                      <a:r>
                        <a:rPr lang="en-ZA" sz="1200">
                          <a:effectLst/>
                          <a:latin typeface="Calibri" panose="020F0502020204030204" pitchFamily="34" charset="0"/>
                          <a:cs typeface="Calibri" panose="020F0502020204030204" pitchFamily="34" charset="0"/>
                        </a:rPr>
                        <a:t>6.</a:t>
                      </a:r>
                      <a:endParaRPr lang="en-ZA" sz="1200">
                        <a:effectLst/>
                        <a:latin typeface="Calibri" panose="020F0502020204030204" pitchFamily="34" charset="0"/>
                        <a:ea typeface="Calibri" panose="020F0502020204030204" pitchFamily="34" charset="0"/>
                        <a:cs typeface="Calibri" panose="020F0502020204030204" pitchFamily="34" charset="0"/>
                      </a:endParaRPr>
                    </a:p>
                  </a:txBody>
                  <a:tcPr marL="57676" marR="57676" marT="0" marB="0"/>
                </a:tc>
                <a:tc>
                  <a:txBody>
                    <a:bodyPr/>
                    <a:lstStyle/>
                    <a:p>
                      <a:pPr algn="just">
                        <a:lnSpc>
                          <a:spcPct val="107000"/>
                        </a:lnSpc>
                        <a:spcAft>
                          <a:spcPts val="0"/>
                        </a:spcAft>
                      </a:pPr>
                      <a:r>
                        <a:rPr lang="en-ZA" sz="1200" dirty="0">
                          <a:effectLst/>
                          <a:latin typeface="Calibri" panose="020F0502020204030204" pitchFamily="34" charset="0"/>
                          <a:cs typeface="Calibri" panose="020F0502020204030204" pitchFamily="34" charset="0"/>
                        </a:rPr>
                        <a:t>Ms Sally Mudly-Padayachie</a:t>
                      </a:r>
                    </a:p>
                    <a:p>
                      <a:pPr algn="just">
                        <a:lnSpc>
                          <a:spcPct val="107000"/>
                        </a:lnSpc>
                        <a:spcAft>
                          <a:spcPts val="0"/>
                        </a:spcAft>
                      </a:pPr>
                      <a:r>
                        <a:rPr lang="en-ZA" sz="1200" dirty="0">
                          <a:effectLst/>
                          <a:latin typeface="Calibri" panose="020F0502020204030204" pitchFamily="34" charset="0"/>
                          <a:cs typeface="Calibri" panose="020F0502020204030204" pitchFamily="34" charset="0"/>
                        </a:rPr>
                        <a:t> </a:t>
                      </a:r>
                      <a:endParaRPr lang="en-ZA" sz="1200" dirty="0">
                        <a:effectLst/>
                        <a:latin typeface="Calibri" panose="020F0502020204030204" pitchFamily="34" charset="0"/>
                        <a:ea typeface="Calibri" panose="020F0502020204030204" pitchFamily="34" charset="0"/>
                        <a:cs typeface="Calibri" panose="020F0502020204030204" pitchFamily="34" charset="0"/>
                      </a:endParaRPr>
                    </a:p>
                  </a:txBody>
                  <a:tcPr marL="57676" marR="57676" marT="0" marB="0"/>
                </a:tc>
                <a:tc>
                  <a:txBody>
                    <a:bodyPr/>
                    <a:lstStyle/>
                    <a:p>
                      <a:pPr algn="just">
                        <a:lnSpc>
                          <a:spcPct val="107000"/>
                        </a:lnSpc>
                        <a:spcAft>
                          <a:spcPts val="0"/>
                        </a:spcAft>
                      </a:pPr>
                      <a:r>
                        <a:rPr lang="en-ZA" sz="1200" dirty="0" smtClean="0">
                          <a:effectLst/>
                          <a:latin typeface="Calibri" panose="020F0502020204030204" pitchFamily="34" charset="0"/>
                          <a:cs typeface="Calibri" panose="020F0502020204030204" pitchFamily="34" charset="0"/>
                        </a:rPr>
                        <a:t>4</a:t>
                      </a:r>
                      <a:endParaRPr lang="en-ZA" sz="1200" dirty="0">
                        <a:effectLst/>
                        <a:latin typeface="Calibri" panose="020F0502020204030204" pitchFamily="34" charset="0"/>
                        <a:ea typeface="Calibri" panose="020F0502020204030204" pitchFamily="34" charset="0"/>
                        <a:cs typeface="Calibri" panose="020F0502020204030204" pitchFamily="34" charset="0"/>
                      </a:endParaRPr>
                    </a:p>
                  </a:txBody>
                  <a:tcPr marL="57676" marR="57676" marT="0" marB="0"/>
                </a:tc>
                <a:tc>
                  <a:txBody>
                    <a:bodyPr/>
                    <a:lstStyle/>
                    <a:p>
                      <a:pPr algn="just">
                        <a:lnSpc>
                          <a:spcPct val="107000"/>
                        </a:lnSpc>
                        <a:spcAft>
                          <a:spcPts val="0"/>
                        </a:spcAft>
                      </a:pPr>
                      <a:r>
                        <a:rPr lang="en-ZA" sz="1200" dirty="0" smtClean="0">
                          <a:effectLst/>
                          <a:latin typeface="Calibri" panose="020F0502020204030204" pitchFamily="34" charset="0"/>
                          <a:ea typeface="+mn-ea"/>
                          <a:cs typeface="Calibri" panose="020F0502020204030204" pitchFamily="34" charset="0"/>
                        </a:rPr>
                        <a:t>7</a:t>
                      </a:r>
                      <a:endParaRPr lang="en-ZA" sz="1200" dirty="0">
                        <a:effectLst/>
                        <a:latin typeface="Calibri" panose="020F0502020204030204" pitchFamily="34" charset="0"/>
                        <a:ea typeface="Calibri" panose="020F0502020204030204" pitchFamily="34" charset="0"/>
                        <a:cs typeface="Calibri" panose="020F0502020204030204" pitchFamily="34" charset="0"/>
                      </a:endParaRPr>
                    </a:p>
                  </a:txBody>
                  <a:tcPr marL="57676" marR="57676" marT="0" marB="0"/>
                </a:tc>
                <a:tc>
                  <a:txBody>
                    <a:bodyPr/>
                    <a:lstStyle/>
                    <a:p>
                      <a:pPr algn="just">
                        <a:lnSpc>
                          <a:spcPct val="107000"/>
                        </a:lnSpc>
                        <a:spcAft>
                          <a:spcPts val="0"/>
                        </a:spcAft>
                      </a:pPr>
                      <a:r>
                        <a:rPr lang="en-ZA" sz="1200" dirty="0">
                          <a:effectLst/>
                          <a:latin typeface="Calibri" panose="020F0502020204030204" pitchFamily="34" charset="0"/>
                          <a:ea typeface="+mn-ea"/>
                          <a:cs typeface="Calibri" panose="020F0502020204030204" pitchFamily="34" charset="0"/>
                        </a:rPr>
                        <a:t>7</a:t>
                      </a:r>
                      <a:endParaRPr lang="en-ZA" sz="1200" dirty="0">
                        <a:effectLst/>
                        <a:latin typeface="Calibri" panose="020F0502020204030204" pitchFamily="34" charset="0"/>
                        <a:ea typeface="Calibri" panose="020F0502020204030204" pitchFamily="34" charset="0"/>
                        <a:cs typeface="Calibri" panose="020F0502020204030204" pitchFamily="34" charset="0"/>
                      </a:endParaRPr>
                    </a:p>
                  </a:txBody>
                  <a:tcPr marL="57676" marR="57676" marT="0" marB="0"/>
                </a:tc>
                <a:extLst>
                  <a:ext uri="{0D108BD9-81ED-4DB2-BD59-A6C34878D82A}">
                    <a16:rowId xmlns:a16="http://schemas.microsoft.com/office/drawing/2014/main" xmlns="" val="3337582487"/>
                  </a:ext>
                </a:extLst>
              </a:tr>
              <a:tr h="345440">
                <a:tc>
                  <a:txBody>
                    <a:bodyPr/>
                    <a:lstStyle/>
                    <a:p>
                      <a:pPr algn="just">
                        <a:lnSpc>
                          <a:spcPct val="107000"/>
                        </a:lnSpc>
                        <a:spcAft>
                          <a:spcPts val="0"/>
                        </a:spcAft>
                      </a:pPr>
                      <a:r>
                        <a:rPr lang="en-ZA" sz="1200">
                          <a:effectLst/>
                          <a:latin typeface="Calibri" panose="020F0502020204030204" pitchFamily="34" charset="0"/>
                          <a:cs typeface="Calibri" panose="020F0502020204030204" pitchFamily="34" charset="0"/>
                        </a:rPr>
                        <a:t>7.</a:t>
                      </a:r>
                      <a:endParaRPr lang="en-ZA" sz="1200">
                        <a:effectLst/>
                        <a:latin typeface="Calibri" panose="020F0502020204030204" pitchFamily="34" charset="0"/>
                        <a:ea typeface="Calibri" panose="020F0502020204030204" pitchFamily="34" charset="0"/>
                        <a:cs typeface="Calibri" panose="020F0502020204030204" pitchFamily="34" charset="0"/>
                      </a:endParaRPr>
                    </a:p>
                  </a:txBody>
                  <a:tcPr marL="57676" marR="57676" marT="0" marB="0"/>
                </a:tc>
                <a:tc>
                  <a:txBody>
                    <a:bodyPr/>
                    <a:lstStyle/>
                    <a:p>
                      <a:pPr algn="just">
                        <a:lnSpc>
                          <a:spcPct val="107000"/>
                        </a:lnSpc>
                        <a:spcAft>
                          <a:spcPts val="0"/>
                        </a:spcAft>
                      </a:pPr>
                      <a:r>
                        <a:rPr lang="en-ZA" sz="1200" dirty="0">
                          <a:effectLst/>
                          <a:latin typeface="Calibri" panose="020F0502020204030204" pitchFamily="34" charset="0"/>
                          <a:cs typeface="Calibri" panose="020F0502020204030204" pitchFamily="34" charset="0"/>
                        </a:rPr>
                        <a:t>Mr David Lefutso</a:t>
                      </a:r>
                      <a:endParaRPr lang="en-ZA" sz="1200" dirty="0">
                        <a:effectLst/>
                        <a:latin typeface="Calibri" panose="020F0502020204030204" pitchFamily="34" charset="0"/>
                        <a:ea typeface="Calibri" panose="020F0502020204030204" pitchFamily="34" charset="0"/>
                        <a:cs typeface="Calibri" panose="020F0502020204030204" pitchFamily="34" charset="0"/>
                      </a:endParaRPr>
                    </a:p>
                  </a:txBody>
                  <a:tcPr marL="57676" marR="57676" marT="0" marB="0"/>
                </a:tc>
                <a:tc>
                  <a:txBody>
                    <a:bodyPr/>
                    <a:lstStyle/>
                    <a:p>
                      <a:pPr algn="just">
                        <a:lnSpc>
                          <a:spcPct val="107000"/>
                        </a:lnSpc>
                        <a:spcAft>
                          <a:spcPts val="0"/>
                        </a:spcAft>
                      </a:pPr>
                      <a:r>
                        <a:rPr lang="en-ZA" sz="1200" dirty="0" smtClean="0">
                          <a:effectLst/>
                          <a:latin typeface="Calibri" panose="020F0502020204030204" pitchFamily="34" charset="0"/>
                          <a:cs typeface="Calibri" panose="020F0502020204030204" pitchFamily="34" charset="0"/>
                        </a:rPr>
                        <a:t>4</a:t>
                      </a:r>
                      <a:endParaRPr lang="en-ZA" sz="1200" dirty="0">
                        <a:effectLst/>
                        <a:latin typeface="Calibri" panose="020F0502020204030204" pitchFamily="34" charset="0"/>
                        <a:ea typeface="Calibri" panose="020F0502020204030204" pitchFamily="34" charset="0"/>
                        <a:cs typeface="Calibri" panose="020F0502020204030204" pitchFamily="34" charset="0"/>
                      </a:endParaRPr>
                    </a:p>
                  </a:txBody>
                  <a:tcPr marL="57676" marR="57676" marT="0" marB="0"/>
                </a:tc>
                <a:tc>
                  <a:txBody>
                    <a:bodyPr/>
                    <a:lstStyle/>
                    <a:p>
                      <a:pPr algn="just">
                        <a:lnSpc>
                          <a:spcPct val="107000"/>
                        </a:lnSpc>
                        <a:spcAft>
                          <a:spcPts val="0"/>
                        </a:spcAft>
                      </a:pPr>
                      <a:r>
                        <a:rPr lang="en-ZA" sz="1200" dirty="0" smtClean="0">
                          <a:effectLst/>
                          <a:latin typeface="Calibri" panose="020F0502020204030204" pitchFamily="34" charset="0"/>
                          <a:ea typeface="+mn-ea"/>
                          <a:cs typeface="Calibri" panose="020F0502020204030204" pitchFamily="34" charset="0"/>
                        </a:rPr>
                        <a:t>7</a:t>
                      </a:r>
                      <a:endParaRPr lang="en-ZA" sz="1200" dirty="0">
                        <a:effectLst/>
                        <a:latin typeface="Calibri" panose="020F0502020204030204" pitchFamily="34" charset="0"/>
                        <a:ea typeface="Calibri" panose="020F0502020204030204" pitchFamily="34" charset="0"/>
                        <a:cs typeface="Calibri" panose="020F0502020204030204" pitchFamily="34" charset="0"/>
                      </a:endParaRPr>
                    </a:p>
                  </a:txBody>
                  <a:tcPr marL="57676" marR="57676" marT="0" marB="0"/>
                </a:tc>
                <a:tc>
                  <a:txBody>
                    <a:bodyPr/>
                    <a:lstStyle/>
                    <a:p>
                      <a:pPr algn="just">
                        <a:lnSpc>
                          <a:spcPct val="107000"/>
                        </a:lnSpc>
                        <a:spcAft>
                          <a:spcPts val="0"/>
                        </a:spcAft>
                      </a:pPr>
                      <a:r>
                        <a:rPr lang="en-ZA" sz="1200" dirty="0">
                          <a:effectLst/>
                          <a:latin typeface="Calibri" panose="020F0502020204030204" pitchFamily="34" charset="0"/>
                          <a:cs typeface="Calibri" panose="020F0502020204030204" pitchFamily="34" charset="0"/>
                        </a:rPr>
                        <a:t>7</a:t>
                      </a:r>
                    </a:p>
                    <a:p>
                      <a:pPr algn="just">
                        <a:lnSpc>
                          <a:spcPct val="107000"/>
                        </a:lnSpc>
                        <a:spcAft>
                          <a:spcPts val="0"/>
                        </a:spcAft>
                      </a:pPr>
                      <a:r>
                        <a:rPr lang="en-ZA" sz="1200" dirty="0">
                          <a:effectLst/>
                          <a:latin typeface="Calibri" panose="020F0502020204030204" pitchFamily="34" charset="0"/>
                          <a:cs typeface="Calibri" panose="020F0502020204030204" pitchFamily="34" charset="0"/>
                        </a:rPr>
                        <a:t> </a:t>
                      </a:r>
                      <a:endParaRPr lang="en-ZA" sz="1200" dirty="0">
                        <a:effectLst/>
                        <a:latin typeface="Calibri" panose="020F0502020204030204" pitchFamily="34" charset="0"/>
                        <a:ea typeface="Calibri" panose="020F0502020204030204" pitchFamily="34" charset="0"/>
                        <a:cs typeface="Calibri" panose="020F0502020204030204" pitchFamily="34" charset="0"/>
                      </a:endParaRPr>
                    </a:p>
                  </a:txBody>
                  <a:tcPr marL="57676" marR="57676" marT="0" marB="0"/>
                </a:tc>
                <a:extLst>
                  <a:ext uri="{0D108BD9-81ED-4DB2-BD59-A6C34878D82A}">
                    <a16:rowId xmlns:a16="http://schemas.microsoft.com/office/drawing/2014/main" xmlns="" val="2008363419"/>
                  </a:ext>
                </a:extLst>
              </a:tr>
              <a:tr h="345440">
                <a:tc>
                  <a:txBody>
                    <a:bodyPr/>
                    <a:lstStyle/>
                    <a:p>
                      <a:pPr algn="just">
                        <a:lnSpc>
                          <a:spcPct val="107000"/>
                        </a:lnSpc>
                        <a:spcAft>
                          <a:spcPts val="0"/>
                        </a:spcAft>
                      </a:pPr>
                      <a:r>
                        <a:rPr lang="en-ZA" sz="1200">
                          <a:effectLst/>
                          <a:latin typeface="Calibri" panose="020F0502020204030204" pitchFamily="34" charset="0"/>
                          <a:cs typeface="Calibri" panose="020F0502020204030204" pitchFamily="34" charset="0"/>
                        </a:rPr>
                        <a:t>8.</a:t>
                      </a:r>
                      <a:endParaRPr lang="en-ZA" sz="1200">
                        <a:effectLst/>
                        <a:latin typeface="Calibri" panose="020F0502020204030204" pitchFamily="34" charset="0"/>
                        <a:ea typeface="Calibri" panose="020F0502020204030204" pitchFamily="34" charset="0"/>
                        <a:cs typeface="Calibri" panose="020F0502020204030204" pitchFamily="34" charset="0"/>
                      </a:endParaRPr>
                    </a:p>
                  </a:txBody>
                  <a:tcPr marL="57676" marR="57676" marT="0" marB="0"/>
                </a:tc>
                <a:tc>
                  <a:txBody>
                    <a:bodyPr/>
                    <a:lstStyle/>
                    <a:p>
                      <a:pPr algn="just">
                        <a:lnSpc>
                          <a:spcPct val="107000"/>
                        </a:lnSpc>
                        <a:spcAft>
                          <a:spcPts val="0"/>
                        </a:spcAft>
                      </a:pPr>
                      <a:r>
                        <a:rPr lang="en-ZA" sz="1200" dirty="0">
                          <a:effectLst/>
                          <a:latin typeface="Calibri" panose="020F0502020204030204" pitchFamily="34" charset="0"/>
                          <a:cs typeface="Calibri" panose="020F0502020204030204" pitchFamily="34" charset="0"/>
                        </a:rPr>
                        <a:t>Mr Derick Block</a:t>
                      </a:r>
                      <a:endParaRPr lang="en-ZA" sz="1200" dirty="0">
                        <a:effectLst/>
                        <a:latin typeface="Calibri" panose="020F0502020204030204" pitchFamily="34" charset="0"/>
                        <a:ea typeface="Calibri" panose="020F0502020204030204" pitchFamily="34" charset="0"/>
                        <a:cs typeface="Calibri" panose="020F0502020204030204" pitchFamily="34" charset="0"/>
                      </a:endParaRPr>
                    </a:p>
                  </a:txBody>
                  <a:tcPr marL="57676" marR="57676" marT="0" marB="0"/>
                </a:tc>
                <a:tc>
                  <a:txBody>
                    <a:bodyPr/>
                    <a:lstStyle/>
                    <a:p>
                      <a:pPr algn="just">
                        <a:lnSpc>
                          <a:spcPct val="107000"/>
                        </a:lnSpc>
                        <a:spcAft>
                          <a:spcPts val="0"/>
                        </a:spcAft>
                      </a:pPr>
                      <a:r>
                        <a:rPr lang="en-ZA" sz="1200" dirty="0" smtClean="0">
                          <a:effectLst/>
                          <a:latin typeface="Calibri" panose="020F0502020204030204" pitchFamily="34" charset="0"/>
                          <a:cs typeface="Calibri" panose="020F0502020204030204" pitchFamily="34" charset="0"/>
                        </a:rPr>
                        <a:t>4</a:t>
                      </a:r>
                      <a:endParaRPr lang="en-ZA" sz="1200" dirty="0">
                        <a:effectLst/>
                        <a:latin typeface="Calibri" panose="020F0502020204030204" pitchFamily="34" charset="0"/>
                        <a:ea typeface="Calibri" panose="020F0502020204030204" pitchFamily="34" charset="0"/>
                        <a:cs typeface="Calibri" panose="020F0502020204030204" pitchFamily="34" charset="0"/>
                      </a:endParaRPr>
                    </a:p>
                  </a:txBody>
                  <a:tcPr marL="57676" marR="57676" marT="0" marB="0"/>
                </a:tc>
                <a:tc>
                  <a:txBody>
                    <a:bodyPr/>
                    <a:lstStyle/>
                    <a:p>
                      <a:pPr algn="just">
                        <a:lnSpc>
                          <a:spcPct val="107000"/>
                        </a:lnSpc>
                        <a:spcAft>
                          <a:spcPts val="0"/>
                        </a:spcAft>
                      </a:pPr>
                      <a:r>
                        <a:rPr lang="en-ZA" sz="1200" dirty="0" smtClean="0">
                          <a:effectLst/>
                          <a:latin typeface="Calibri" panose="020F0502020204030204" pitchFamily="34" charset="0"/>
                          <a:ea typeface="+mn-ea"/>
                          <a:cs typeface="Calibri" panose="020F0502020204030204" pitchFamily="34" charset="0"/>
                        </a:rPr>
                        <a:t>7</a:t>
                      </a:r>
                      <a:endParaRPr lang="en-ZA" sz="1200" dirty="0">
                        <a:effectLst/>
                        <a:latin typeface="Calibri" panose="020F0502020204030204" pitchFamily="34" charset="0"/>
                        <a:ea typeface="Calibri" panose="020F0502020204030204" pitchFamily="34" charset="0"/>
                        <a:cs typeface="Calibri" panose="020F0502020204030204" pitchFamily="34" charset="0"/>
                      </a:endParaRPr>
                    </a:p>
                  </a:txBody>
                  <a:tcPr marL="57676" marR="57676" marT="0" marB="0"/>
                </a:tc>
                <a:tc>
                  <a:txBody>
                    <a:bodyPr/>
                    <a:lstStyle/>
                    <a:p>
                      <a:pPr algn="just">
                        <a:lnSpc>
                          <a:spcPct val="107000"/>
                        </a:lnSpc>
                        <a:spcAft>
                          <a:spcPts val="0"/>
                        </a:spcAft>
                      </a:pPr>
                      <a:r>
                        <a:rPr lang="en-ZA" sz="1200" dirty="0">
                          <a:effectLst/>
                          <a:latin typeface="Calibri" panose="020F0502020204030204" pitchFamily="34" charset="0"/>
                          <a:cs typeface="Calibri" panose="020F0502020204030204" pitchFamily="34" charset="0"/>
                        </a:rPr>
                        <a:t>5</a:t>
                      </a:r>
                    </a:p>
                    <a:p>
                      <a:pPr algn="just">
                        <a:lnSpc>
                          <a:spcPct val="107000"/>
                        </a:lnSpc>
                        <a:spcAft>
                          <a:spcPts val="0"/>
                        </a:spcAft>
                      </a:pPr>
                      <a:r>
                        <a:rPr lang="en-ZA" sz="1200" dirty="0">
                          <a:effectLst/>
                          <a:latin typeface="Calibri" panose="020F0502020204030204" pitchFamily="34" charset="0"/>
                          <a:cs typeface="Calibri" panose="020F0502020204030204" pitchFamily="34" charset="0"/>
                        </a:rPr>
                        <a:t> </a:t>
                      </a:r>
                      <a:endParaRPr lang="en-ZA" sz="1200" dirty="0">
                        <a:effectLst/>
                        <a:latin typeface="Calibri" panose="020F0502020204030204" pitchFamily="34" charset="0"/>
                        <a:ea typeface="Calibri" panose="020F0502020204030204" pitchFamily="34" charset="0"/>
                        <a:cs typeface="Calibri" panose="020F0502020204030204" pitchFamily="34" charset="0"/>
                      </a:endParaRPr>
                    </a:p>
                  </a:txBody>
                  <a:tcPr marL="57676" marR="57676" marT="0" marB="0"/>
                </a:tc>
                <a:extLst>
                  <a:ext uri="{0D108BD9-81ED-4DB2-BD59-A6C34878D82A}">
                    <a16:rowId xmlns:a16="http://schemas.microsoft.com/office/drawing/2014/main" xmlns="" val="688224849"/>
                  </a:ext>
                </a:extLst>
              </a:tr>
              <a:tr h="345440">
                <a:tc>
                  <a:txBody>
                    <a:bodyPr/>
                    <a:lstStyle/>
                    <a:p>
                      <a:pPr algn="just">
                        <a:lnSpc>
                          <a:spcPct val="107000"/>
                        </a:lnSpc>
                        <a:spcAft>
                          <a:spcPts val="0"/>
                        </a:spcAft>
                      </a:pPr>
                      <a:r>
                        <a:rPr lang="en-ZA" sz="1200">
                          <a:effectLst/>
                          <a:latin typeface="Calibri" panose="020F0502020204030204" pitchFamily="34" charset="0"/>
                          <a:cs typeface="Calibri" panose="020F0502020204030204" pitchFamily="34" charset="0"/>
                        </a:rPr>
                        <a:t>9.</a:t>
                      </a:r>
                      <a:endParaRPr lang="en-ZA" sz="1200">
                        <a:effectLst/>
                        <a:latin typeface="Calibri" panose="020F0502020204030204" pitchFamily="34" charset="0"/>
                        <a:ea typeface="Calibri" panose="020F0502020204030204" pitchFamily="34" charset="0"/>
                        <a:cs typeface="Calibri" panose="020F0502020204030204" pitchFamily="34" charset="0"/>
                      </a:endParaRPr>
                    </a:p>
                  </a:txBody>
                  <a:tcPr marL="57676" marR="57676" marT="0" marB="0"/>
                </a:tc>
                <a:tc>
                  <a:txBody>
                    <a:bodyPr/>
                    <a:lstStyle/>
                    <a:p>
                      <a:pPr algn="just">
                        <a:lnSpc>
                          <a:spcPct val="107000"/>
                        </a:lnSpc>
                        <a:spcAft>
                          <a:spcPts val="0"/>
                        </a:spcAft>
                      </a:pPr>
                      <a:r>
                        <a:rPr lang="en-ZA" sz="1200" dirty="0">
                          <a:effectLst/>
                          <a:latin typeface="Calibri" panose="020F0502020204030204" pitchFamily="34" charset="0"/>
                          <a:cs typeface="Calibri" panose="020F0502020204030204" pitchFamily="34" charset="0"/>
                        </a:rPr>
                        <a:t>Dr Jasper Rees</a:t>
                      </a:r>
                      <a:endParaRPr lang="en-ZA" sz="1200" dirty="0">
                        <a:effectLst/>
                        <a:latin typeface="Calibri" panose="020F0502020204030204" pitchFamily="34" charset="0"/>
                        <a:ea typeface="Calibri" panose="020F0502020204030204" pitchFamily="34" charset="0"/>
                        <a:cs typeface="Calibri" panose="020F0502020204030204" pitchFamily="34" charset="0"/>
                      </a:endParaRPr>
                    </a:p>
                  </a:txBody>
                  <a:tcPr marL="57676" marR="57676" marT="0" marB="0"/>
                </a:tc>
                <a:tc>
                  <a:txBody>
                    <a:bodyPr/>
                    <a:lstStyle/>
                    <a:p>
                      <a:pPr algn="just">
                        <a:lnSpc>
                          <a:spcPct val="107000"/>
                        </a:lnSpc>
                        <a:spcAft>
                          <a:spcPts val="0"/>
                        </a:spcAft>
                      </a:pPr>
                      <a:r>
                        <a:rPr lang="en-ZA" sz="1200" dirty="0" smtClean="0">
                          <a:effectLst/>
                          <a:latin typeface="Calibri" panose="020F0502020204030204" pitchFamily="34" charset="0"/>
                          <a:cs typeface="Calibri" panose="020F0502020204030204" pitchFamily="34" charset="0"/>
                        </a:rPr>
                        <a:t>4</a:t>
                      </a:r>
                      <a:endParaRPr lang="en-ZA" sz="1200" dirty="0">
                        <a:effectLst/>
                        <a:latin typeface="Calibri" panose="020F0502020204030204" pitchFamily="34" charset="0"/>
                        <a:ea typeface="Calibri" panose="020F0502020204030204" pitchFamily="34" charset="0"/>
                        <a:cs typeface="Calibri" panose="020F0502020204030204" pitchFamily="34" charset="0"/>
                      </a:endParaRPr>
                    </a:p>
                  </a:txBody>
                  <a:tcPr marL="57676" marR="57676" marT="0" marB="0"/>
                </a:tc>
                <a:tc>
                  <a:txBody>
                    <a:bodyPr/>
                    <a:lstStyle/>
                    <a:p>
                      <a:pPr algn="just">
                        <a:lnSpc>
                          <a:spcPct val="107000"/>
                        </a:lnSpc>
                        <a:spcAft>
                          <a:spcPts val="0"/>
                        </a:spcAft>
                      </a:pPr>
                      <a:r>
                        <a:rPr lang="en-ZA" sz="1200" dirty="0" smtClean="0">
                          <a:effectLst/>
                          <a:latin typeface="Calibri" panose="020F0502020204030204" pitchFamily="34" charset="0"/>
                          <a:ea typeface="+mn-ea"/>
                          <a:cs typeface="Calibri" panose="020F0502020204030204" pitchFamily="34" charset="0"/>
                        </a:rPr>
                        <a:t>7</a:t>
                      </a:r>
                      <a:endParaRPr lang="en-ZA" sz="1200" dirty="0">
                        <a:effectLst/>
                        <a:latin typeface="Calibri" panose="020F0502020204030204" pitchFamily="34" charset="0"/>
                        <a:ea typeface="Calibri" panose="020F0502020204030204" pitchFamily="34" charset="0"/>
                        <a:cs typeface="Calibri" panose="020F0502020204030204" pitchFamily="34" charset="0"/>
                      </a:endParaRPr>
                    </a:p>
                  </a:txBody>
                  <a:tcPr marL="57676" marR="57676" marT="0" marB="0"/>
                </a:tc>
                <a:tc>
                  <a:txBody>
                    <a:bodyPr/>
                    <a:lstStyle/>
                    <a:p>
                      <a:pPr algn="just">
                        <a:lnSpc>
                          <a:spcPct val="107000"/>
                        </a:lnSpc>
                        <a:spcAft>
                          <a:spcPts val="0"/>
                        </a:spcAft>
                      </a:pPr>
                      <a:r>
                        <a:rPr lang="en-ZA" sz="1200" dirty="0">
                          <a:effectLst/>
                          <a:latin typeface="Calibri" panose="020F0502020204030204" pitchFamily="34" charset="0"/>
                          <a:cs typeface="Calibri" panose="020F0502020204030204" pitchFamily="34" charset="0"/>
                        </a:rPr>
                        <a:t>4</a:t>
                      </a:r>
                    </a:p>
                    <a:p>
                      <a:pPr algn="just">
                        <a:lnSpc>
                          <a:spcPct val="107000"/>
                        </a:lnSpc>
                        <a:spcAft>
                          <a:spcPts val="0"/>
                        </a:spcAft>
                      </a:pPr>
                      <a:r>
                        <a:rPr lang="en-ZA" sz="1200" dirty="0">
                          <a:effectLst/>
                          <a:latin typeface="Calibri" panose="020F0502020204030204" pitchFamily="34" charset="0"/>
                          <a:cs typeface="Calibri" panose="020F0502020204030204" pitchFamily="34" charset="0"/>
                        </a:rPr>
                        <a:t> </a:t>
                      </a:r>
                      <a:endParaRPr lang="en-ZA" sz="1200" dirty="0">
                        <a:effectLst/>
                        <a:latin typeface="Calibri" panose="020F0502020204030204" pitchFamily="34" charset="0"/>
                        <a:ea typeface="Calibri" panose="020F0502020204030204" pitchFamily="34" charset="0"/>
                        <a:cs typeface="Calibri" panose="020F0502020204030204" pitchFamily="34" charset="0"/>
                      </a:endParaRPr>
                    </a:p>
                  </a:txBody>
                  <a:tcPr marL="57676" marR="57676" marT="0" marB="0"/>
                </a:tc>
                <a:extLst>
                  <a:ext uri="{0D108BD9-81ED-4DB2-BD59-A6C34878D82A}">
                    <a16:rowId xmlns:a16="http://schemas.microsoft.com/office/drawing/2014/main" xmlns="" val="247997027"/>
                  </a:ext>
                </a:extLst>
              </a:tr>
              <a:tr h="276860">
                <a:tc>
                  <a:txBody>
                    <a:bodyPr/>
                    <a:lstStyle/>
                    <a:p>
                      <a:pPr algn="just">
                        <a:lnSpc>
                          <a:spcPct val="107000"/>
                        </a:lnSpc>
                        <a:spcAft>
                          <a:spcPts val="0"/>
                        </a:spcAft>
                      </a:pPr>
                      <a:r>
                        <a:rPr lang="en-ZA" sz="1200" dirty="0" smtClean="0">
                          <a:effectLst/>
                          <a:latin typeface="Calibri" panose="020F0502020204030204" pitchFamily="34" charset="0"/>
                          <a:cs typeface="Calibri" panose="020F0502020204030204" pitchFamily="34" charset="0"/>
                        </a:rPr>
                        <a:t>10.</a:t>
                      </a:r>
                      <a:endParaRPr lang="en-ZA" sz="1200" dirty="0" smtClean="0">
                        <a:effectLst/>
                        <a:latin typeface="Calibri" panose="020F0502020204030204" pitchFamily="34" charset="0"/>
                        <a:ea typeface="Calibri" panose="020F0502020204030204" pitchFamily="34" charset="0"/>
                        <a:cs typeface="Calibri" panose="020F0502020204030204" pitchFamily="34" charset="0"/>
                      </a:endParaRPr>
                    </a:p>
                  </a:txBody>
                  <a:tcPr marL="57676" marR="57676" marT="0" marB="0"/>
                </a:tc>
                <a:tc>
                  <a:txBody>
                    <a:bodyPr/>
                    <a:lstStyle/>
                    <a:p>
                      <a:pPr algn="just">
                        <a:lnSpc>
                          <a:spcPct val="107000"/>
                        </a:lnSpc>
                        <a:spcAft>
                          <a:spcPts val="0"/>
                        </a:spcAft>
                      </a:pPr>
                      <a:r>
                        <a:rPr lang="en-ZA" sz="1200" dirty="0" smtClean="0">
                          <a:effectLst/>
                          <a:latin typeface="Calibri" panose="020F0502020204030204" pitchFamily="34" charset="0"/>
                          <a:cs typeface="Calibri" panose="020F0502020204030204" pitchFamily="34" charset="0"/>
                        </a:rPr>
                        <a:t>Mr</a:t>
                      </a:r>
                      <a:r>
                        <a:rPr lang="en-ZA" sz="1200" baseline="0" dirty="0" smtClean="0">
                          <a:effectLst/>
                          <a:latin typeface="Calibri" panose="020F0502020204030204" pitchFamily="34" charset="0"/>
                          <a:cs typeface="Calibri" panose="020F0502020204030204" pitchFamily="34" charset="0"/>
                        </a:rPr>
                        <a:t> Jerry Lengoasa: </a:t>
                      </a:r>
                      <a:r>
                        <a:rPr lang="en-ZA" sz="1200" dirty="0" smtClean="0">
                          <a:effectLst/>
                          <a:latin typeface="Calibri" panose="020F0502020204030204" pitchFamily="34" charset="0"/>
                          <a:cs typeface="Calibri" panose="020F0502020204030204" pitchFamily="34" charset="0"/>
                        </a:rPr>
                        <a:t>CEO</a:t>
                      </a:r>
                    </a:p>
                    <a:p>
                      <a:pPr algn="just">
                        <a:lnSpc>
                          <a:spcPct val="107000"/>
                        </a:lnSpc>
                        <a:spcAft>
                          <a:spcPts val="0"/>
                        </a:spcAft>
                      </a:pPr>
                      <a:r>
                        <a:rPr lang="en-ZA" sz="1200" dirty="0" smtClean="0">
                          <a:effectLst/>
                          <a:latin typeface="Calibri" panose="020F0502020204030204" pitchFamily="34" charset="0"/>
                          <a:cs typeface="Calibri" panose="020F0502020204030204" pitchFamily="34" charset="0"/>
                        </a:rPr>
                        <a:t> </a:t>
                      </a:r>
                      <a:endParaRPr lang="en-ZA" sz="1200" dirty="0" smtClean="0">
                        <a:effectLst/>
                        <a:latin typeface="Calibri" panose="020F0502020204030204" pitchFamily="34" charset="0"/>
                        <a:ea typeface="Calibri" panose="020F0502020204030204" pitchFamily="34" charset="0"/>
                        <a:cs typeface="Calibri" panose="020F0502020204030204" pitchFamily="34" charset="0"/>
                      </a:endParaRPr>
                    </a:p>
                  </a:txBody>
                  <a:tcPr marL="57676" marR="57676" marT="0" marB="0"/>
                </a:tc>
                <a:tc>
                  <a:txBody>
                    <a:bodyPr/>
                    <a:lstStyle/>
                    <a:p>
                      <a:pPr algn="just">
                        <a:lnSpc>
                          <a:spcPct val="107000"/>
                        </a:lnSpc>
                        <a:spcAft>
                          <a:spcPts val="0"/>
                        </a:spcAft>
                      </a:pPr>
                      <a:r>
                        <a:rPr lang="en-ZA" sz="1200" dirty="0" smtClean="0">
                          <a:effectLst/>
                          <a:latin typeface="Calibri" panose="020F0502020204030204" pitchFamily="34" charset="0"/>
                          <a:cs typeface="Calibri" panose="020F0502020204030204" pitchFamily="34" charset="0"/>
                        </a:rPr>
                        <a:t>4</a:t>
                      </a:r>
                      <a:endParaRPr lang="en-ZA" sz="1200" dirty="0" smtClean="0">
                        <a:effectLst/>
                        <a:latin typeface="Calibri" panose="020F0502020204030204" pitchFamily="34" charset="0"/>
                        <a:ea typeface="Calibri" panose="020F0502020204030204" pitchFamily="34" charset="0"/>
                        <a:cs typeface="Calibri" panose="020F0502020204030204" pitchFamily="34" charset="0"/>
                      </a:endParaRPr>
                    </a:p>
                  </a:txBody>
                  <a:tcPr marL="57676" marR="57676" marT="0" marB="0"/>
                </a:tc>
                <a:tc>
                  <a:txBody>
                    <a:bodyPr/>
                    <a:lstStyle/>
                    <a:p>
                      <a:pPr algn="just">
                        <a:lnSpc>
                          <a:spcPct val="107000"/>
                        </a:lnSpc>
                        <a:spcAft>
                          <a:spcPts val="0"/>
                        </a:spcAft>
                      </a:pPr>
                      <a:r>
                        <a:rPr lang="en-ZA" sz="1200" dirty="0" smtClean="0">
                          <a:effectLst/>
                          <a:latin typeface="Calibri" panose="020F0502020204030204" pitchFamily="34" charset="0"/>
                          <a:ea typeface="+mn-ea"/>
                          <a:cs typeface="Calibri" panose="020F0502020204030204" pitchFamily="34" charset="0"/>
                        </a:rPr>
                        <a:t>7</a:t>
                      </a:r>
                      <a:endParaRPr lang="en-ZA" sz="1200" dirty="0" smtClean="0">
                        <a:effectLst/>
                        <a:latin typeface="Calibri" panose="020F0502020204030204" pitchFamily="34" charset="0"/>
                        <a:ea typeface="Calibri" panose="020F0502020204030204" pitchFamily="34" charset="0"/>
                        <a:cs typeface="Calibri" panose="020F0502020204030204" pitchFamily="34" charset="0"/>
                      </a:endParaRPr>
                    </a:p>
                  </a:txBody>
                  <a:tcPr marL="57676" marR="57676" marT="0" marB="0"/>
                </a:tc>
                <a:tc>
                  <a:txBody>
                    <a:bodyPr/>
                    <a:lstStyle/>
                    <a:p>
                      <a:pPr algn="just">
                        <a:lnSpc>
                          <a:spcPct val="107000"/>
                        </a:lnSpc>
                        <a:spcAft>
                          <a:spcPts val="0"/>
                        </a:spcAft>
                      </a:pPr>
                      <a:r>
                        <a:rPr lang="en-ZA" sz="1200" dirty="0" smtClean="0">
                          <a:effectLst/>
                          <a:latin typeface="Calibri" panose="020F0502020204030204" pitchFamily="34" charset="0"/>
                          <a:cs typeface="Calibri" panose="020F0502020204030204" pitchFamily="34" charset="0"/>
                        </a:rPr>
                        <a:t>6</a:t>
                      </a:r>
                    </a:p>
                    <a:p>
                      <a:pPr algn="just">
                        <a:lnSpc>
                          <a:spcPct val="107000"/>
                        </a:lnSpc>
                        <a:spcAft>
                          <a:spcPts val="0"/>
                        </a:spcAft>
                      </a:pPr>
                      <a:r>
                        <a:rPr lang="en-ZA" sz="1200" dirty="0">
                          <a:effectLst/>
                          <a:latin typeface="Calibri" panose="020F0502020204030204" pitchFamily="34" charset="0"/>
                          <a:cs typeface="Calibri" panose="020F0502020204030204" pitchFamily="34" charset="0"/>
                        </a:rPr>
                        <a:t> </a:t>
                      </a:r>
                      <a:endParaRPr lang="en-ZA" sz="1200" dirty="0">
                        <a:effectLst/>
                        <a:latin typeface="Calibri" panose="020F0502020204030204" pitchFamily="34" charset="0"/>
                        <a:ea typeface="Calibri" panose="020F0502020204030204" pitchFamily="34" charset="0"/>
                        <a:cs typeface="Calibri" panose="020F0502020204030204" pitchFamily="34" charset="0"/>
                      </a:endParaRPr>
                    </a:p>
                  </a:txBody>
                  <a:tcPr marL="57676" marR="57676" marT="0" marB="0"/>
                </a:tc>
                <a:extLst>
                  <a:ext uri="{0D108BD9-81ED-4DB2-BD59-A6C34878D82A}">
                    <a16:rowId xmlns:a16="http://schemas.microsoft.com/office/drawing/2014/main" xmlns="" val="1239662074"/>
                  </a:ext>
                </a:extLst>
              </a:tr>
              <a:tr h="345440">
                <a:tc>
                  <a:txBody>
                    <a:bodyPr/>
                    <a:lstStyle/>
                    <a:p>
                      <a:pPr algn="just">
                        <a:lnSpc>
                          <a:spcPct val="107000"/>
                        </a:lnSpc>
                        <a:spcAft>
                          <a:spcPts val="0"/>
                        </a:spcAft>
                      </a:pPr>
                      <a:r>
                        <a:rPr lang="en-ZA" sz="1200">
                          <a:effectLst/>
                          <a:latin typeface="Calibri" panose="020F0502020204030204" pitchFamily="34" charset="0"/>
                          <a:cs typeface="Calibri" panose="020F0502020204030204" pitchFamily="34" charset="0"/>
                        </a:rPr>
                        <a:t>11.</a:t>
                      </a:r>
                      <a:endParaRPr lang="en-ZA" sz="1200">
                        <a:effectLst/>
                        <a:latin typeface="Calibri" panose="020F0502020204030204" pitchFamily="34" charset="0"/>
                        <a:ea typeface="Calibri" panose="020F0502020204030204" pitchFamily="34" charset="0"/>
                        <a:cs typeface="Calibri" panose="020F0502020204030204" pitchFamily="34" charset="0"/>
                      </a:endParaRPr>
                    </a:p>
                  </a:txBody>
                  <a:tcPr marL="57676" marR="57676" marT="0" marB="0"/>
                </a:tc>
                <a:tc>
                  <a:txBody>
                    <a:bodyPr/>
                    <a:lstStyle/>
                    <a:p>
                      <a:pPr algn="just">
                        <a:lnSpc>
                          <a:spcPct val="107000"/>
                        </a:lnSpc>
                        <a:spcAft>
                          <a:spcPts val="0"/>
                        </a:spcAft>
                      </a:pPr>
                      <a:r>
                        <a:rPr lang="en-ZA" sz="1200" dirty="0">
                          <a:effectLst/>
                          <a:latin typeface="Calibri" panose="020F0502020204030204" pitchFamily="34" charset="0"/>
                          <a:cs typeface="Calibri" panose="020F0502020204030204" pitchFamily="34" charset="0"/>
                        </a:rPr>
                        <a:t>Dr Jonty Tshipa</a:t>
                      </a:r>
                      <a:endParaRPr lang="en-ZA" sz="1200" dirty="0">
                        <a:effectLst/>
                        <a:latin typeface="Calibri" panose="020F0502020204030204" pitchFamily="34" charset="0"/>
                        <a:ea typeface="Calibri" panose="020F0502020204030204" pitchFamily="34" charset="0"/>
                        <a:cs typeface="Calibri" panose="020F0502020204030204" pitchFamily="34" charset="0"/>
                      </a:endParaRPr>
                    </a:p>
                  </a:txBody>
                  <a:tcPr marL="57676" marR="57676" marT="0" marB="0"/>
                </a:tc>
                <a:tc>
                  <a:txBody>
                    <a:bodyPr/>
                    <a:lstStyle/>
                    <a:p>
                      <a:pPr algn="just">
                        <a:lnSpc>
                          <a:spcPct val="107000"/>
                        </a:lnSpc>
                        <a:spcAft>
                          <a:spcPts val="0"/>
                        </a:spcAft>
                      </a:pPr>
                      <a:r>
                        <a:rPr lang="en-ZA" sz="1200" dirty="0" smtClean="0">
                          <a:effectLst/>
                          <a:latin typeface="Calibri" panose="020F0502020204030204" pitchFamily="34" charset="0"/>
                          <a:cs typeface="Calibri" panose="020F0502020204030204" pitchFamily="34" charset="0"/>
                        </a:rPr>
                        <a:t>4</a:t>
                      </a:r>
                      <a:endParaRPr lang="en-ZA" sz="1200" dirty="0">
                        <a:effectLst/>
                        <a:latin typeface="Calibri" panose="020F0502020204030204" pitchFamily="34" charset="0"/>
                        <a:ea typeface="Calibri" panose="020F0502020204030204" pitchFamily="34" charset="0"/>
                        <a:cs typeface="Calibri" panose="020F0502020204030204" pitchFamily="34" charset="0"/>
                      </a:endParaRPr>
                    </a:p>
                  </a:txBody>
                  <a:tcPr marL="57676" marR="57676" marT="0" marB="0"/>
                </a:tc>
                <a:tc>
                  <a:txBody>
                    <a:bodyPr/>
                    <a:lstStyle/>
                    <a:p>
                      <a:pPr algn="just">
                        <a:lnSpc>
                          <a:spcPct val="107000"/>
                        </a:lnSpc>
                        <a:spcAft>
                          <a:spcPts val="0"/>
                        </a:spcAft>
                      </a:pPr>
                      <a:r>
                        <a:rPr lang="en-ZA" sz="1200" dirty="0" smtClean="0">
                          <a:effectLst/>
                          <a:latin typeface="Calibri" panose="020F0502020204030204" pitchFamily="34" charset="0"/>
                          <a:ea typeface="+mn-ea"/>
                          <a:cs typeface="Calibri" panose="020F0502020204030204" pitchFamily="34" charset="0"/>
                        </a:rPr>
                        <a:t>7</a:t>
                      </a:r>
                      <a:endParaRPr lang="en-ZA" sz="1200" dirty="0">
                        <a:effectLst/>
                        <a:latin typeface="Calibri" panose="020F0502020204030204" pitchFamily="34" charset="0"/>
                        <a:ea typeface="Calibri" panose="020F0502020204030204" pitchFamily="34" charset="0"/>
                        <a:cs typeface="Calibri" panose="020F0502020204030204" pitchFamily="34" charset="0"/>
                      </a:endParaRPr>
                    </a:p>
                  </a:txBody>
                  <a:tcPr marL="57676" marR="57676" marT="0" marB="0"/>
                </a:tc>
                <a:tc>
                  <a:txBody>
                    <a:bodyPr/>
                    <a:lstStyle/>
                    <a:p>
                      <a:pPr algn="just">
                        <a:lnSpc>
                          <a:spcPct val="107000"/>
                        </a:lnSpc>
                        <a:spcAft>
                          <a:spcPts val="0"/>
                        </a:spcAft>
                      </a:pPr>
                      <a:r>
                        <a:rPr lang="en-ZA" sz="1200" dirty="0">
                          <a:effectLst/>
                          <a:latin typeface="Calibri" panose="020F0502020204030204" pitchFamily="34" charset="0"/>
                          <a:cs typeface="Calibri" panose="020F0502020204030204" pitchFamily="34" charset="0"/>
                        </a:rPr>
                        <a:t>5</a:t>
                      </a:r>
                    </a:p>
                    <a:p>
                      <a:pPr algn="just">
                        <a:lnSpc>
                          <a:spcPct val="107000"/>
                        </a:lnSpc>
                        <a:spcAft>
                          <a:spcPts val="0"/>
                        </a:spcAft>
                      </a:pPr>
                      <a:r>
                        <a:rPr lang="en-ZA" sz="1200" dirty="0">
                          <a:effectLst/>
                          <a:latin typeface="Calibri" panose="020F0502020204030204" pitchFamily="34" charset="0"/>
                          <a:cs typeface="Calibri" panose="020F0502020204030204" pitchFamily="34" charset="0"/>
                        </a:rPr>
                        <a:t> </a:t>
                      </a:r>
                      <a:endParaRPr lang="en-ZA" sz="1200" dirty="0">
                        <a:effectLst/>
                        <a:latin typeface="Calibri" panose="020F0502020204030204" pitchFamily="34" charset="0"/>
                        <a:ea typeface="Calibri" panose="020F0502020204030204" pitchFamily="34" charset="0"/>
                        <a:cs typeface="Calibri" panose="020F0502020204030204" pitchFamily="34" charset="0"/>
                      </a:endParaRPr>
                    </a:p>
                  </a:txBody>
                  <a:tcPr marL="57676" marR="57676" marT="0" marB="0"/>
                </a:tc>
                <a:extLst>
                  <a:ext uri="{0D108BD9-81ED-4DB2-BD59-A6C34878D82A}">
                    <a16:rowId xmlns:a16="http://schemas.microsoft.com/office/drawing/2014/main" xmlns="" val="2636435458"/>
                  </a:ext>
                </a:extLst>
              </a:tr>
              <a:tr h="345440">
                <a:tc>
                  <a:txBody>
                    <a:bodyPr/>
                    <a:lstStyle/>
                    <a:p>
                      <a:pPr algn="just">
                        <a:lnSpc>
                          <a:spcPct val="107000"/>
                        </a:lnSpc>
                        <a:spcAft>
                          <a:spcPts val="0"/>
                        </a:spcAft>
                      </a:pPr>
                      <a:r>
                        <a:rPr lang="en-ZA" sz="1200">
                          <a:effectLst/>
                          <a:latin typeface="Calibri" panose="020F0502020204030204" pitchFamily="34" charset="0"/>
                          <a:cs typeface="Calibri" panose="020F0502020204030204" pitchFamily="34" charset="0"/>
                        </a:rPr>
                        <a:t>12.</a:t>
                      </a:r>
                      <a:endParaRPr lang="en-ZA" sz="1200">
                        <a:effectLst/>
                        <a:latin typeface="Calibri" panose="020F0502020204030204" pitchFamily="34" charset="0"/>
                        <a:ea typeface="Calibri" panose="020F0502020204030204" pitchFamily="34" charset="0"/>
                        <a:cs typeface="Calibri" panose="020F0502020204030204" pitchFamily="34" charset="0"/>
                      </a:endParaRPr>
                    </a:p>
                  </a:txBody>
                  <a:tcPr marL="57676" marR="57676" marT="0" marB="0"/>
                </a:tc>
                <a:tc>
                  <a:txBody>
                    <a:bodyPr/>
                    <a:lstStyle/>
                    <a:p>
                      <a:pPr algn="just">
                        <a:lnSpc>
                          <a:spcPct val="107000"/>
                        </a:lnSpc>
                        <a:spcAft>
                          <a:spcPts val="0"/>
                        </a:spcAft>
                      </a:pPr>
                      <a:r>
                        <a:rPr lang="en-ZA" sz="1200" dirty="0">
                          <a:effectLst/>
                          <a:latin typeface="Calibri" panose="020F0502020204030204" pitchFamily="34" charset="0"/>
                          <a:cs typeface="Calibri" panose="020F0502020204030204" pitchFamily="34" charset="0"/>
                        </a:rPr>
                        <a:t>Dr Keabetswe Modimoeng</a:t>
                      </a:r>
                      <a:endParaRPr lang="en-ZA" sz="1200" dirty="0">
                        <a:effectLst/>
                        <a:latin typeface="Calibri" panose="020F0502020204030204" pitchFamily="34" charset="0"/>
                        <a:ea typeface="Calibri" panose="020F0502020204030204" pitchFamily="34" charset="0"/>
                        <a:cs typeface="Calibri" panose="020F0502020204030204" pitchFamily="34" charset="0"/>
                      </a:endParaRPr>
                    </a:p>
                  </a:txBody>
                  <a:tcPr marL="57676" marR="57676" marT="0" marB="0"/>
                </a:tc>
                <a:tc>
                  <a:txBody>
                    <a:bodyPr/>
                    <a:lstStyle/>
                    <a:p>
                      <a:pPr algn="just">
                        <a:lnSpc>
                          <a:spcPct val="107000"/>
                        </a:lnSpc>
                        <a:spcAft>
                          <a:spcPts val="0"/>
                        </a:spcAft>
                      </a:pPr>
                      <a:r>
                        <a:rPr lang="en-ZA" sz="1200" dirty="0" smtClean="0">
                          <a:effectLst/>
                          <a:latin typeface="Calibri" panose="020F0502020204030204" pitchFamily="34" charset="0"/>
                          <a:cs typeface="Calibri" panose="020F0502020204030204" pitchFamily="34" charset="0"/>
                        </a:rPr>
                        <a:t>4</a:t>
                      </a:r>
                      <a:endParaRPr lang="en-ZA" sz="1200" dirty="0">
                        <a:effectLst/>
                        <a:latin typeface="Calibri" panose="020F0502020204030204" pitchFamily="34" charset="0"/>
                        <a:ea typeface="Calibri" panose="020F0502020204030204" pitchFamily="34" charset="0"/>
                        <a:cs typeface="Calibri" panose="020F0502020204030204" pitchFamily="34" charset="0"/>
                      </a:endParaRPr>
                    </a:p>
                  </a:txBody>
                  <a:tcPr marL="57676" marR="57676" marT="0" marB="0"/>
                </a:tc>
                <a:tc>
                  <a:txBody>
                    <a:bodyPr/>
                    <a:lstStyle/>
                    <a:p>
                      <a:pPr algn="just">
                        <a:lnSpc>
                          <a:spcPct val="107000"/>
                        </a:lnSpc>
                        <a:spcAft>
                          <a:spcPts val="0"/>
                        </a:spcAft>
                      </a:pPr>
                      <a:r>
                        <a:rPr lang="en-ZA" sz="1200" dirty="0" smtClean="0">
                          <a:effectLst/>
                          <a:latin typeface="Calibri" panose="020F0502020204030204" pitchFamily="34" charset="0"/>
                          <a:ea typeface="+mn-ea"/>
                          <a:cs typeface="Calibri" panose="020F0502020204030204" pitchFamily="34" charset="0"/>
                        </a:rPr>
                        <a:t>7</a:t>
                      </a:r>
                      <a:endParaRPr lang="en-ZA" sz="1200" dirty="0">
                        <a:effectLst/>
                        <a:latin typeface="Calibri" panose="020F0502020204030204" pitchFamily="34" charset="0"/>
                        <a:ea typeface="Calibri" panose="020F0502020204030204" pitchFamily="34" charset="0"/>
                        <a:cs typeface="Calibri" panose="020F0502020204030204" pitchFamily="34" charset="0"/>
                      </a:endParaRPr>
                    </a:p>
                  </a:txBody>
                  <a:tcPr marL="57676" marR="57676" marT="0" marB="0"/>
                </a:tc>
                <a:tc>
                  <a:txBody>
                    <a:bodyPr/>
                    <a:lstStyle/>
                    <a:p>
                      <a:pPr algn="just">
                        <a:lnSpc>
                          <a:spcPct val="107000"/>
                        </a:lnSpc>
                        <a:spcAft>
                          <a:spcPts val="0"/>
                        </a:spcAft>
                      </a:pPr>
                      <a:r>
                        <a:rPr lang="en-ZA" sz="1200" dirty="0">
                          <a:effectLst/>
                          <a:latin typeface="Calibri" panose="020F0502020204030204" pitchFamily="34" charset="0"/>
                          <a:cs typeface="Calibri" panose="020F0502020204030204" pitchFamily="34" charset="0"/>
                        </a:rPr>
                        <a:t>6</a:t>
                      </a:r>
                    </a:p>
                    <a:p>
                      <a:pPr algn="just">
                        <a:lnSpc>
                          <a:spcPct val="107000"/>
                        </a:lnSpc>
                        <a:spcAft>
                          <a:spcPts val="0"/>
                        </a:spcAft>
                      </a:pPr>
                      <a:r>
                        <a:rPr lang="en-ZA" sz="1200" dirty="0">
                          <a:effectLst/>
                          <a:latin typeface="Calibri" panose="020F0502020204030204" pitchFamily="34" charset="0"/>
                          <a:cs typeface="Calibri" panose="020F0502020204030204" pitchFamily="34" charset="0"/>
                        </a:rPr>
                        <a:t> </a:t>
                      </a:r>
                      <a:endParaRPr lang="en-ZA" sz="1200" dirty="0">
                        <a:effectLst/>
                        <a:latin typeface="Calibri" panose="020F0502020204030204" pitchFamily="34" charset="0"/>
                        <a:ea typeface="Calibri" panose="020F0502020204030204" pitchFamily="34" charset="0"/>
                        <a:cs typeface="Calibri" panose="020F0502020204030204" pitchFamily="34" charset="0"/>
                      </a:endParaRPr>
                    </a:p>
                  </a:txBody>
                  <a:tcPr marL="57676" marR="57676" marT="0" marB="0"/>
                </a:tc>
                <a:extLst>
                  <a:ext uri="{0D108BD9-81ED-4DB2-BD59-A6C34878D82A}">
                    <a16:rowId xmlns:a16="http://schemas.microsoft.com/office/drawing/2014/main" xmlns="" val="2240408006"/>
                  </a:ext>
                </a:extLst>
              </a:tr>
              <a:tr h="345440">
                <a:tc>
                  <a:txBody>
                    <a:bodyPr/>
                    <a:lstStyle/>
                    <a:p>
                      <a:pPr algn="just">
                        <a:lnSpc>
                          <a:spcPct val="107000"/>
                        </a:lnSpc>
                        <a:spcAft>
                          <a:spcPts val="0"/>
                        </a:spcAft>
                      </a:pPr>
                      <a:r>
                        <a:rPr lang="en-ZA" sz="1200">
                          <a:effectLst/>
                          <a:latin typeface="Calibri" panose="020F0502020204030204" pitchFamily="34" charset="0"/>
                          <a:cs typeface="Calibri" panose="020F0502020204030204" pitchFamily="34" charset="0"/>
                        </a:rPr>
                        <a:t>13.</a:t>
                      </a:r>
                      <a:endParaRPr lang="en-ZA" sz="1200">
                        <a:effectLst/>
                        <a:latin typeface="Calibri" panose="020F0502020204030204" pitchFamily="34" charset="0"/>
                        <a:ea typeface="Calibri" panose="020F0502020204030204" pitchFamily="34" charset="0"/>
                        <a:cs typeface="Calibri" panose="020F0502020204030204" pitchFamily="34" charset="0"/>
                      </a:endParaRPr>
                    </a:p>
                  </a:txBody>
                  <a:tcPr marL="57676" marR="57676" marT="0" marB="0"/>
                </a:tc>
                <a:tc>
                  <a:txBody>
                    <a:bodyPr/>
                    <a:lstStyle/>
                    <a:p>
                      <a:pPr algn="just">
                        <a:lnSpc>
                          <a:spcPct val="107000"/>
                        </a:lnSpc>
                        <a:spcAft>
                          <a:spcPts val="0"/>
                        </a:spcAft>
                      </a:pPr>
                      <a:r>
                        <a:rPr lang="en-ZA" sz="1200" dirty="0">
                          <a:effectLst/>
                          <a:latin typeface="Calibri" panose="020F0502020204030204" pitchFamily="34" charset="0"/>
                          <a:cs typeface="Calibri" panose="020F0502020204030204" pitchFamily="34" charset="0"/>
                        </a:rPr>
                        <a:t>Mr Rowan Nicholls</a:t>
                      </a:r>
                      <a:endParaRPr lang="en-ZA" sz="1200" dirty="0">
                        <a:effectLst/>
                        <a:latin typeface="Calibri" panose="020F0502020204030204" pitchFamily="34" charset="0"/>
                        <a:ea typeface="Calibri" panose="020F0502020204030204" pitchFamily="34" charset="0"/>
                        <a:cs typeface="Calibri" panose="020F0502020204030204" pitchFamily="34" charset="0"/>
                      </a:endParaRPr>
                    </a:p>
                  </a:txBody>
                  <a:tcPr marL="57676" marR="57676" marT="0" marB="0"/>
                </a:tc>
                <a:tc>
                  <a:txBody>
                    <a:bodyPr/>
                    <a:lstStyle/>
                    <a:p>
                      <a:pPr algn="just">
                        <a:lnSpc>
                          <a:spcPct val="107000"/>
                        </a:lnSpc>
                        <a:spcAft>
                          <a:spcPts val="0"/>
                        </a:spcAft>
                      </a:pPr>
                      <a:r>
                        <a:rPr lang="en-ZA" sz="1200" dirty="0" smtClean="0">
                          <a:effectLst/>
                          <a:latin typeface="Calibri" panose="020F0502020204030204" pitchFamily="34" charset="0"/>
                          <a:cs typeface="Calibri" panose="020F0502020204030204" pitchFamily="34" charset="0"/>
                        </a:rPr>
                        <a:t>4</a:t>
                      </a:r>
                      <a:endParaRPr lang="en-ZA" sz="1200" dirty="0">
                        <a:effectLst/>
                        <a:latin typeface="Calibri" panose="020F0502020204030204" pitchFamily="34" charset="0"/>
                        <a:ea typeface="Calibri" panose="020F0502020204030204" pitchFamily="34" charset="0"/>
                        <a:cs typeface="Calibri" panose="020F0502020204030204" pitchFamily="34" charset="0"/>
                      </a:endParaRPr>
                    </a:p>
                  </a:txBody>
                  <a:tcPr marL="57676" marR="57676" marT="0" marB="0"/>
                </a:tc>
                <a:tc>
                  <a:txBody>
                    <a:bodyPr/>
                    <a:lstStyle/>
                    <a:p>
                      <a:pPr algn="just">
                        <a:lnSpc>
                          <a:spcPct val="107000"/>
                        </a:lnSpc>
                        <a:spcAft>
                          <a:spcPts val="0"/>
                        </a:spcAft>
                      </a:pPr>
                      <a:r>
                        <a:rPr lang="en-ZA" sz="1200" dirty="0" smtClean="0">
                          <a:effectLst/>
                          <a:latin typeface="Calibri" panose="020F0502020204030204" pitchFamily="34" charset="0"/>
                          <a:ea typeface="+mn-ea"/>
                          <a:cs typeface="Calibri" panose="020F0502020204030204" pitchFamily="34" charset="0"/>
                        </a:rPr>
                        <a:t>7</a:t>
                      </a:r>
                      <a:endParaRPr lang="en-ZA" sz="1200" dirty="0">
                        <a:effectLst/>
                        <a:latin typeface="Calibri" panose="020F0502020204030204" pitchFamily="34" charset="0"/>
                        <a:ea typeface="Calibri" panose="020F0502020204030204" pitchFamily="34" charset="0"/>
                        <a:cs typeface="Calibri" panose="020F0502020204030204" pitchFamily="34" charset="0"/>
                      </a:endParaRPr>
                    </a:p>
                  </a:txBody>
                  <a:tcPr marL="57676" marR="57676" marT="0" marB="0"/>
                </a:tc>
                <a:tc>
                  <a:txBody>
                    <a:bodyPr/>
                    <a:lstStyle/>
                    <a:p>
                      <a:pPr algn="just">
                        <a:lnSpc>
                          <a:spcPct val="107000"/>
                        </a:lnSpc>
                        <a:spcAft>
                          <a:spcPts val="0"/>
                        </a:spcAft>
                      </a:pPr>
                      <a:r>
                        <a:rPr lang="en-ZA" sz="1200" dirty="0" smtClean="0">
                          <a:effectLst/>
                          <a:latin typeface="Calibri" panose="020F0502020204030204" pitchFamily="34" charset="0"/>
                          <a:cs typeface="Calibri" panose="020F0502020204030204" pitchFamily="34" charset="0"/>
                        </a:rPr>
                        <a:t>7</a:t>
                      </a:r>
                    </a:p>
                    <a:p>
                      <a:pPr algn="just">
                        <a:lnSpc>
                          <a:spcPct val="107000"/>
                        </a:lnSpc>
                        <a:spcAft>
                          <a:spcPts val="0"/>
                        </a:spcAft>
                      </a:pPr>
                      <a:endParaRPr lang="en-ZA" sz="1200" dirty="0">
                        <a:effectLst/>
                        <a:latin typeface="Calibri" panose="020F0502020204030204" pitchFamily="34" charset="0"/>
                        <a:cs typeface="Calibri" panose="020F0502020204030204" pitchFamily="34" charset="0"/>
                      </a:endParaRPr>
                    </a:p>
                    <a:p>
                      <a:pPr algn="just">
                        <a:lnSpc>
                          <a:spcPct val="107000"/>
                        </a:lnSpc>
                        <a:spcAft>
                          <a:spcPts val="0"/>
                        </a:spcAft>
                      </a:pPr>
                      <a:r>
                        <a:rPr lang="en-ZA" sz="1200" dirty="0">
                          <a:effectLst/>
                          <a:latin typeface="Calibri" panose="020F0502020204030204" pitchFamily="34" charset="0"/>
                          <a:cs typeface="Calibri" panose="020F0502020204030204" pitchFamily="34" charset="0"/>
                        </a:rPr>
                        <a:t> </a:t>
                      </a:r>
                      <a:endParaRPr lang="en-ZA" sz="1200" dirty="0">
                        <a:effectLst/>
                        <a:latin typeface="Calibri" panose="020F0502020204030204" pitchFamily="34" charset="0"/>
                        <a:ea typeface="Calibri" panose="020F0502020204030204" pitchFamily="34" charset="0"/>
                        <a:cs typeface="Calibri" panose="020F0502020204030204" pitchFamily="34" charset="0"/>
                      </a:endParaRPr>
                    </a:p>
                  </a:txBody>
                  <a:tcPr marL="57676" marR="57676" marT="0" marB="0"/>
                </a:tc>
                <a:extLst>
                  <a:ext uri="{0D108BD9-81ED-4DB2-BD59-A6C34878D82A}">
                    <a16:rowId xmlns:a16="http://schemas.microsoft.com/office/drawing/2014/main" xmlns="" val="2735220860"/>
                  </a:ext>
                </a:extLst>
              </a:tr>
            </a:tbl>
          </a:graphicData>
        </a:graphic>
      </p:graphicFrame>
    </p:spTree>
    <p:extLst>
      <p:ext uri="{BB962C8B-B14F-4D97-AF65-F5344CB8AC3E}">
        <p14:creationId xmlns:p14="http://schemas.microsoft.com/office/powerpoint/2010/main" val="17928225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alphaModFix amt="15000"/>
            <a:lum/>
            <a:extLst>
              <a:ext uri="{BEBA8EAE-BF5A-486C-A8C5-ECC9F3942E4B}">
                <a14:imgProps xmlns:a14="http://schemas.microsoft.com/office/drawing/2010/main">
                  <a14:imgLayer r:embed="rId4">
                    <a14:imgEffect>
                      <a14:saturation sat="66000"/>
                    </a14:imgEffect>
                  </a14:imgLayer>
                </a14:imgProps>
              </a:ext>
            </a:extLst>
          </a:blip>
          <a:srcRect/>
          <a:stretch>
            <a:fillRect l="-11000" t="7000" r="-3000" b="10000"/>
          </a:stretch>
        </a:blipFill>
        <a:effectLst/>
      </p:bgPr>
    </p:bg>
    <p:spTree>
      <p:nvGrpSpPr>
        <p:cNvPr id="1" name=""/>
        <p:cNvGrpSpPr/>
        <p:nvPr/>
      </p:nvGrpSpPr>
      <p:grpSpPr>
        <a:xfrm>
          <a:off x="0" y="0"/>
          <a:ext cx="0" cy="0"/>
          <a:chOff x="0" y="0"/>
          <a:chExt cx="0" cy="0"/>
        </a:xfrm>
      </p:grpSpPr>
      <p:sp>
        <p:nvSpPr>
          <p:cNvPr id="4" name="Line 4"/>
          <p:cNvSpPr>
            <a:spLocks noChangeShapeType="1"/>
          </p:cNvSpPr>
          <p:nvPr/>
        </p:nvSpPr>
        <p:spPr bwMode="auto">
          <a:xfrm>
            <a:off x="116305" y="-48126"/>
            <a:ext cx="91440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ZA"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11" name="Rectangle 10"/>
          <p:cNvSpPr/>
          <p:nvPr/>
        </p:nvSpPr>
        <p:spPr>
          <a:xfrm>
            <a:off x="0" y="0"/>
            <a:ext cx="9144000" cy="461665"/>
          </a:xfrm>
          <a:prstGeom prst="rect">
            <a:avLst/>
          </a:prstGeom>
          <a:solidFill>
            <a:srgbClr val="0070C0"/>
          </a:solidFill>
        </p:spPr>
        <p:txBody>
          <a:bodyPr wrap="square">
            <a:spAutoFit/>
          </a:bodyPr>
          <a:lstStyle/>
          <a:p>
            <a:pPr marL="457200" marR="0" lvl="1" indent="0" algn="ctr" defTabSz="914400" rtl="0" eaLnBrk="0" fontAlgn="base" latinLnBrk="0" hangingPunct="0">
              <a:lnSpc>
                <a:spcPct val="100000"/>
              </a:lnSpc>
              <a:spcBef>
                <a:spcPct val="0"/>
              </a:spcBef>
              <a:spcAft>
                <a:spcPct val="0"/>
              </a:spcAft>
              <a:buClrTx/>
              <a:buSzTx/>
              <a:buFontTx/>
              <a:buNone/>
              <a:tabLst/>
              <a:defRPr/>
            </a:pPr>
            <a:r>
              <a:rPr lang="en-ZA" sz="2400" b="1" noProof="0" dirty="0" smtClean="0">
                <a:solidFill>
                  <a:srgbClr val="FFFFFF"/>
                </a:solidFill>
                <a:latin typeface="Calibri" pitchFamily="34" charset="0"/>
                <a:cs typeface="Calibri" pitchFamily="34" charset="0"/>
              </a:rPr>
              <a:t>MOST CONTENTIOUS ISSUES</a:t>
            </a:r>
            <a:r>
              <a:rPr kumimoji="0" lang="en-ZA" sz="2400" b="1" i="0" u="none" strike="noStrike" kern="1200" cap="none" spc="0" normalizeH="0" baseline="0" noProof="0" dirty="0" smtClean="0">
                <a:ln>
                  <a:noFill/>
                </a:ln>
                <a:solidFill>
                  <a:srgbClr val="FFFFFF"/>
                </a:solidFill>
                <a:effectLst/>
                <a:uLnTx/>
                <a:uFillTx/>
                <a:latin typeface="Calibri" pitchFamily="34" charset="0"/>
                <a:ea typeface="+mn-ea"/>
                <a:cs typeface="Calibri" pitchFamily="34" charset="0"/>
              </a:rPr>
              <a:t> </a:t>
            </a:r>
            <a:endParaRPr kumimoji="0" lang="en-ZA" sz="2400" b="1" i="0" u="none" strike="noStrike" kern="1200" cap="none" spc="0" normalizeH="0" baseline="0" noProof="0" dirty="0">
              <a:ln>
                <a:noFill/>
              </a:ln>
              <a:solidFill>
                <a:srgbClr val="FFFFFF"/>
              </a:solidFill>
              <a:effectLst/>
              <a:uLnTx/>
              <a:uFillTx/>
              <a:latin typeface="Calibri" pitchFamily="34" charset="0"/>
              <a:ea typeface="+mn-ea"/>
              <a:cs typeface="Calibri" pitchFamily="34" charset="0"/>
            </a:endParaRPr>
          </a:p>
        </p:txBody>
      </p:sp>
      <p:sp>
        <p:nvSpPr>
          <p:cNvPr id="7" name="Slide Number Placeholder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38B7BC5-D89C-461D-AF9E-4CA9073E348F}" type="slidenum">
              <a:rPr kumimoji="0" lang="en-US" sz="18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sz="1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2" name="Rectangle 1"/>
          <p:cNvSpPr/>
          <p:nvPr/>
        </p:nvSpPr>
        <p:spPr>
          <a:xfrm>
            <a:off x="609600" y="1028343"/>
            <a:ext cx="7239000" cy="4524315"/>
          </a:xfrm>
          <a:prstGeom prst="rect">
            <a:avLst/>
          </a:prstGeom>
        </p:spPr>
        <p:txBody>
          <a:bodyPr wrap="square">
            <a:spAutoFit/>
          </a:bodyPr>
          <a:lstStyle/>
          <a:p>
            <a:pPr algn="just"/>
            <a:endParaRPr lang="en-US" sz="2400" dirty="0" smtClean="0">
              <a:latin typeface="Calibri" panose="020F0502020204030204" pitchFamily="34" charset="0"/>
              <a:cs typeface="Calibri" panose="020F0502020204030204" pitchFamily="34" charset="0"/>
            </a:endParaRPr>
          </a:p>
          <a:p>
            <a:pPr marL="342900" indent="-342900" algn="just">
              <a:buFont typeface="Wingdings" panose="05000000000000000000" pitchFamily="2" charset="2"/>
              <a:buChar char="v"/>
            </a:pPr>
            <a:r>
              <a:rPr lang="en-US" sz="2400" dirty="0">
                <a:latin typeface="Calibri" panose="020F0502020204030204" pitchFamily="34" charset="0"/>
                <a:cs typeface="Calibri" panose="020F0502020204030204" pitchFamily="34" charset="0"/>
              </a:rPr>
              <a:t>Presidential Hotline: THE </a:t>
            </a:r>
            <a:r>
              <a:rPr lang="en-US" sz="2400" dirty="0" smtClean="0">
                <a:latin typeface="Calibri" panose="020F0502020204030204" pitchFamily="34" charset="0"/>
                <a:cs typeface="Calibri" panose="020F0502020204030204" pitchFamily="34" charset="0"/>
              </a:rPr>
              <a:t>O.M.A INVESTIGATION;</a:t>
            </a:r>
          </a:p>
          <a:p>
            <a:pPr algn="just"/>
            <a:endParaRPr lang="en-US" sz="2400" dirty="0" smtClean="0">
              <a:latin typeface="Calibri" panose="020F0502020204030204" pitchFamily="34" charset="0"/>
              <a:cs typeface="Calibri" panose="020F0502020204030204" pitchFamily="34" charset="0"/>
            </a:endParaRPr>
          </a:p>
          <a:p>
            <a:pPr marL="342900" indent="-342900" algn="just">
              <a:buFont typeface="Wingdings" panose="05000000000000000000" pitchFamily="2" charset="2"/>
              <a:buChar char="v"/>
            </a:pPr>
            <a:r>
              <a:rPr lang="en-US" sz="2400" dirty="0">
                <a:latin typeface="Calibri" panose="020F0502020204030204" pitchFamily="34" charset="0"/>
                <a:cs typeface="Calibri" panose="020F0502020204030204" pitchFamily="34" charset="0"/>
              </a:rPr>
              <a:t>2015/16 performance bonuses and 2016/17 salary adjustments for level 13 and above (senior and executive </a:t>
            </a:r>
            <a:r>
              <a:rPr lang="en-US" sz="2400" dirty="0" smtClean="0">
                <a:latin typeface="Calibri" panose="020F0502020204030204" pitchFamily="34" charset="0"/>
                <a:cs typeface="Calibri" panose="020F0502020204030204" pitchFamily="34" charset="0"/>
              </a:rPr>
              <a:t>managers);</a:t>
            </a:r>
          </a:p>
          <a:p>
            <a:pPr algn="just"/>
            <a:endParaRPr lang="en-US" sz="2400" dirty="0" smtClean="0">
              <a:latin typeface="Calibri" panose="020F0502020204030204" pitchFamily="34" charset="0"/>
              <a:cs typeface="Calibri" panose="020F0502020204030204" pitchFamily="34" charset="0"/>
            </a:endParaRPr>
          </a:p>
          <a:p>
            <a:pPr marL="342900" indent="-342900" algn="just">
              <a:buFont typeface="Wingdings" panose="05000000000000000000" pitchFamily="2" charset="2"/>
              <a:buChar char="v"/>
            </a:pPr>
            <a:r>
              <a:rPr lang="en-US" sz="2400" dirty="0" smtClean="0">
                <a:latin typeface="Calibri" panose="020F0502020204030204" pitchFamily="34" charset="0"/>
                <a:cs typeface="Calibri" panose="020F0502020204030204" pitchFamily="34" charset="0"/>
              </a:rPr>
              <a:t>Dr</a:t>
            </a:r>
            <a:r>
              <a:rPr lang="en-US" sz="2400" dirty="0">
                <a:latin typeface="Calibri" panose="020F0502020204030204" pitchFamily="34" charset="0"/>
                <a:cs typeface="Calibri" panose="020F0502020204030204" pitchFamily="34" charset="0"/>
              </a:rPr>
              <a:t>. Linda </a:t>
            </a:r>
            <a:r>
              <a:rPr lang="en-US" sz="2400" dirty="0" err="1" smtClean="0">
                <a:latin typeface="Calibri" panose="020F0502020204030204" pitchFamily="34" charset="0"/>
                <a:cs typeface="Calibri" panose="020F0502020204030204" pitchFamily="34" charset="0"/>
              </a:rPr>
              <a:t>Makuleni’s</a:t>
            </a:r>
            <a:r>
              <a:rPr lang="en-US" sz="2400" dirty="0" smtClean="0">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Early Release from Contract of </a:t>
            </a:r>
            <a:r>
              <a:rPr lang="en-US" sz="2400" dirty="0" smtClean="0">
                <a:latin typeface="Calibri" panose="020F0502020204030204" pitchFamily="34" charset="0"/>
                <a:cs typeface="Calibri" panose="020F0502020204030204" pitchFamily="34" charset="0"/>
              </a:rPr>
              <a:t>Employment.</a:t>
            </a:r>
            <a:endParaRPr lang="en-US" sz="2400" dirty="0">
              <a:latin typeface="Calibri" panose="020F0502020204030204" pitchFamily="34" charset="0"/>
              <a:cs typeface="Calibri" panose="020F0502020204030204" pitchFamily="34" charset="0"/>
            </a:endParaRPr>
          </a:p>
          <a:p>
            <a:pPr marL="342900" indent="-342900" algn="just">
              <a:buFont typeface="Wingdings" panose="05000000000000000000" pitchFamily="2" charset="2"/>
              <a:buChar char="v"/>
            </a:pPr>
            <a:endParaRPr lang="en-US" sz="2400" b="1" dirty="0">
              <a:latin typeface="Calibri" panose="020F0502020204030204" pitchFamily="34" charset="0"/>
              <a:cs typeface="Calibri" panose="020F0502020204030204" pitchFamily="34" charset="0"/>
            </a:endParaRPr>
          </a:p>
          <a:p>
            <a:pPr marL="342900" indent="-342900" algn="just">
              <a:buFont typeface="Wingdings" panose="05000000000000000000" pitchFamily="2" charset="2"/>
              <a:buChar char="v"/>
            </a:pPr>
            <a:endParaRPr lang="en-US" sz="2400" b="1" dirty="0">
              <a:latin typeface="Calibri" panose="020F0502020204030204" pitchFamily="34" charset="0"/>
              <a:cs typeface="Calibri" panose="020F0502020204030204" pitchFamily="34" charset="0"/>
            </a:endParaRPr>
          </a:p>
          <a:p>
            <a:pPr marL="342900" indent="-342900" algn="just">
              <a:buFont typeface="Wingdings" panose="05000000000000000000" pitchFamily="2" charset="2"/>
              <a:buChar char="v"/>
            </a:pPr>
            <a:endParaRPr 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154200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alphaModFix amt="15000"/>
            <a:lum/>
            <a:extLst>
              <a:ext uri="{BEBA8EAE-BF5A-486C-A8C5-ECC9F3942E4B}">
                <a14:imgProps xmlns:a14="http://schemas.microsoft.com/office/drawing/2010/main">
                  <a14:imgLayer r:embed="rId4">
                    <a14:imgEffect>
                      <a14:saturation sat="66000"/>
                    </a14:imgEffect>
                  </a14:imgLayer>
                </a14:imgProps>
              </a:ext>
            </a:extLst>
          </a:blip>
          <a:srcRect/>
          <a:stretch>
            <a:fillRect l="-11000" t="7000" r="-3000" b="10000"/>
          </a:stretch>
        </a:blipFill>
        <a:effectLst/>
      </p:bgPr>
    </p:bg>
    <p:spTree>
      <p:nvGrpSpPr>
        <p:cNvPr id="1" name=""/>
        <p:cNvGrpSpPr/>
        <p:nvPr/>
      </p:nvGrpSpPr>
      <p:grpSpPr>
        <a:xfrm>
          <a:off x="0" y="0"/>
          <a:ext cx="0" cy="0"/>
          <a:chOff x="0" y="0"/>
          <a:chExt cx="0" cy="0"/>
        </a:xfrm>
      </p:grpSpPr>
      <p:sp>
        <p:nvSpPr>
          <p:cNvPr id="4" name="Line 4"/>
          <p:cNvSpPr>
            <a:spLocks noChangeShapeType="1"/>
          </p:cNvSpPr>
          <p:nvPr/>
        </p:nvSpPr>
        <p:spPr bwMode="auto">
          <a:xfrm>
            <a:off x="116305" y="-48126"/>
            <a:ext cx="91440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ZA"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11" name="Rectangle 10"/>
          <p:cNvSpPr/>
          <p:nvPr/>
        </p:nvSpPr>
        <p:spPr>
          <a:xfrm>
            <a:off x="0" y="0"/>
            <a:ext cx="9144000" cy="461665"/>
          </a:xfrm>
          <a:prstGeom prst="rect">
            <a:avLst/>
          </a:prstGeom>
          <a:solidFill>
            <a:srgbClr val="0070C0"/>
          </a:solidFill>
        </p:spPr>
        <p:txBody>
          <a:bodyPr wrap="square">
            <a:spAutoFit/>
          </a:bodyPr>
          <a:lstStyle/>
          <a:p>
            <a:pPr marL="457200" marR="0" lvl="1" indent="0" algn="ctr" defTabSz="914400" rtl="0" eaLnBrk="0" fontAlgn="base" latinLnBrk="0" hangingPunct="0">
              <a:lnSpc>
                <a:spcPct val="100000"/>
              </a:lnSpc>
              <a:spcBef>
                <a:spcPct val="0"/>
              </a:spcBef>
              <a:spcAft>
                <a:spcPct val="0"/>
              </a:spcAft>
              <a:buClrTx/>
              <a:buSzTx/>
              <a:buFontTx/>
              <a:buNone/>
              <a:tabLst/>
              <a:defRPr/>
            </a:pPr>
            <a:r>
              <a:rPr kumimoji="0" lang="en-ZA" sz="2400" b="1" i="0" u="none" strike="noStrike" kern="1200" cap="none" spc="0" normalizeH="0" baseline="0" noProof="0" dirty="0" smtClean="0">
                <a:ln>
                  <a:noFill/>
                </a:ln>
                <a:solidFill>
                  <a:srgbClr val="FFFFFF"/>
                </a:solidFill>
                <a:effectLst/>
                <a:uLnTx/>
                <a:uFillTx/>
                <a:latin typeface="Calibri" pitchFamily="34" charset="0"/>
                <a:ea typeface="+mn-ea"/>
                <a:cs typeface="Calibri" pitchFamily="34" charset="0"/>
              </a:rPr>
              <a:t>Table of Contents </a:t>
            </a:r>
            <a:endParaRPr kumimoji="0" lang="en-ZA" sz="2400" b="1" i="0" u="none" strike="noStrike" kern="1200" cap="none" spc="0" normalizeH="0" baseline="0" noProof="0" dirty="0">
              <a:ln>
                <a:noFill/>
              </a:ln>
              <a:solidFill>
                <a:srgbClr val="FFFFFF"/>
              </a:solidFill>
              <a:effectLst/>
              <a:uLnTx/>
              <a:uFillTx/>
              <a:latin typeface="Calibri" pitchFamily="34" charset="0"/>
              <a:ea typeface="+mn-ea"/>
              <a:cs typeface="Calibri" pitchFamily="34" charset="0"/>
            </a:endParaRPr>
          </a:p>
        </p:txBody>
      </p:sp>
      <p:sp>
        <p:nvSpPr>
          <p:cNvPr id="7" name="Slide Number Placeholder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38B7BC5-D89C-461D-AF9E-4CA9073E348F}" type="slidenum">
              <a:rPr kumimoji="0" lang="en-US" sz="18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sz="1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6" name="Rectangle 5"/>
          <p:cNvSpPr/>
          <p:nvPr/>
        </p:nvSpPr>
        <p:spPr>
          <a:xfrm>
            <a:off x="1066800" y="1371600"/>
            <a:ext cx="7162800" cy="3416320"/>
          </a:xfrm>
          <a:prstGeom prst="rect">
            <a:avLst/>
          </a:prstGeom>
        </p:spPr>
        <p:txBody>
          <a:bodyPr wrap="square">
            <a:spAutoFit/>
          </a:bodyPr>
          <a:lstStyle/>
          <a:p>
            <a:pPr marL="457200" indent="-457200" algn="just">
              <a:buFont typeface="+mj-lt"/>
              <a:buAutoNum type="arabicPeriod"/>
            </a:pPr>
            <a:r>
              <a:rPr lang="en-ZA" sz="2400" dirty="0">
                <a:latin typeface="Calibri" panose="020F0502020204030204" pitchFamily="34" charset="0"/>
                <a:cs typeface="Calibri" panose="020F0502020204030204" pitchFamily="34" charset="0"/>
              </a:rPr>
              <a:t>Legislative and Other </a:t>
            </a:r>
            <a:r>
              <a:rPr lang="en-ZA" sz="2400" dirty="0" smtClean="0">
                <a:latin typeface="Calibri" panose="020F0502020204030204" pitchFamily="34" charset="0"/>
                <a:cs typeface="Calibri" panose="020F0502020204030204" pitchFamily="34" charset="0"/>
              </a:rPr>
              <a:t>Mandates</a:t>
            </a:r>
          </a:p>
          <a:p>
            <a:pPr marL="457200" indent="-457200" algn="just">
              <a:buFont typeface="+mj-lt"/>
              <a:buAutoNum type="arabicPeriod"/>
            </a:pPr>
            <a:r>
              <a:rPr lang="en-ZA" sz="2400" dirty="0" smtClean="0">
                <a:latin typeface="Calibri" panose="020F0502020204030204" pitchFamily="34" charset="0"/>
                <a:cs typeface="Calibri" panose="020F0502020204030204" pitchFamily="34" charset="0"/>
              </a:rPr>
              <a:t>Interphase: Board &amp; Senior Management</a:t>
            </a:r>
          </a:p>
          <a:p>
            <a:pPr marL="457200" indent="-457200" algn="just">
              <a:buFont typeface="+mj-lt"/>
              <a:buAutoNum type="arabicPeriod"/>
            </a:pPr>
            <a:r>
              <a:rPr lang="en-ZA" sz="2400" dirty="0" smtClean="0">
                <a:latin typeface="Calibri" panose="020F0502020204030204" pitchFamily="34" charset="0"/>
                <a:cs typeface="Calibri" panose="020F0502020204030204" pitchFamily="34" charset="0"/>
              </a:rPr>
              <a:t>Salary Parity</a:t>
            </a:r>
          </a:p>
          <a:p>
            <a:pPr marL="457200" indent="-457200" algn="just">
              <a:buFont typeface="+mj-lt"/>
              <a:buAutoNum type="arabicPeriod"/>
            </a:pPr>
            <a:r>
              <a:rPr lang="en-ZA" sz="2400" dirty="0" smtClean="0">
                <a:latin typeface="Calibri" panose="020F0502020204030204" pitchFamily="34" charset="0"/>
                <a:cs typeface="Calibri" panose="020F0502020204030204" pitchFamily="34" charset="0"/>
              </a:rPr>
              <a:t>Salary Adjustment: GM Human Capital</a:t>
            </a:r>
          </a:p>
          <a:p>
            <a:pPr marL="457200" indent="-457200" algn="just">
              <a:buFont typeface="+mj-lt"/>
              <a:buAutoNum type="arabicPeriod"/>
            </a:pPr>
            <a:r>
              <a:rPr lang="en-ZA" sz="2400" dirty="0" smtClean="0">
                <a:latin typeface="Calibri" panose="020F0502020204030204" pitchFamily="34" charset="0"/>
                <a:cs typeface="Calibri" panose="020F0502020204030204" pitchFamily="34" charset="0"/>
              </a:rPr>
              <a:t>Board Performance</a:t>
            </a:r>
            <a:endParaRPr lang="en-ZA" sz="2400" dirty="0">
              <a:latin typeface="Calibri" panose="020F0502020204030204" pitchFamily="34" charset="0"/>
              <a:cs typeface="Calibri" panose="020F0502020204030204" pitchFamily="34" charset="0"/>
            </a:endParaRPr>
          </a:p>
          <a:p>
            <a:pPr marL="457200" indent="-457200" algn="just">
              <a:buFont typeface="+mj-lt"/>
              <a:buAutoNum type="arabicPeriod"/>
            </a:pPr>
            <a:r>
              <a:rPr lang="en-ZA" sz="2400" dirty="0" smtClean="0">
                <a:latin typeface="Calibri" panose="020F0502020204030204" pitchFamily="34" charset="0"/>
                <a:cs typeface="Calibri" panose="020F0502020204030204" pitchFamily="34" charset="0"/>
              </a:rPr>
              <a:t>Board Attendance 2015/16, 2016/17, 2017/18</a:t>
            </a:r>
            <a:endParaRPr lang="en-ZA" sz="2400" dirty="0">
              <a:latin typeface="Calibri" panose="020F0502020204030204" pitchFamily="34" charset="0"/>
              <a:cs typeface="Calibri" panose="020F0502020204030204" pitchFamily="34" charset="0"/>
            </a:endParaRPr>
          </a:p>
          <a:p>
            <a:pPr marL="457200" indent="-457200" algn="just">
              <a:buFont typeface="+mj-lt"/>
              <a:buAutoNum type="arabicPeriod"/>
            </a:pPr>
            <a:r>
              <a:rPr lang="en-ZA" sz="2400" dirty="0" smtClean="0">
                <a:latin typeface="Calibri" panose="020F0502020204030204" pitchFamily="34" charset="0"/>
                <a:cs typeface="Calibri" panose="020F0502020204030204" pitchFamily="34" charset="0"/>
              </a:rPr>
              <a:t>Most </a:t>
            </a:r>
            <a:r>
              <a:rPr lang="en-ZA" sz="2400" dirty="0">
                <a:latin typeface="Calibri" panose="020F0502020204030204" pitchFamily="34" charset="0"/>
                <a:cs typeface="Calibri" panose="020F0502020204030204" pitchFamily="34" charset="0"/>
              </a:rPr>
              <a:t>contentious issues the Board had to deal </a:t>
            </a:r>
            <a:r>
              <a:rPr lang="en-ZA" sz="2400" dirty="0" smtClean="0">
                <a:latin typeface="Calibri" panose="020F0502020204030204" pitchFamily="34" charset="0"/>
                <a:cs typeface="Calibri" panose="020F0502020204030204" pitchFamily="34" charset="0"/>
              </a:rPr>
              <a:t>with</a:t>
            </a:r>
          </a:p>
          <a:p>
            <a:pPr marL="457200" indent="-457200" algn="just">
              <a:buFont typeface="+mj-lt"/>
              <a:buAutoNum type="arabicPeriod"/>
            </a:pPr>
            <a:r>
              <a:rPr lang="en-ZA" sz="2400" dirty="0" smtClean="0">
                <a:latin typeface="Calibri" panose="020F0502020204030204" pitchFamily="34" charset="0"/>
                <a:cs typeface="Calibri" panose="020F0502020204030204" pitchFamily="34" charset="0"/>
              </a:rPr>
              <a:t>Financial </a:t>
            </a:r>
            <a:r>
              <a:rPr lang="en-ZA" sz="2400" dirty="0">
                <a:latin typeface="Calibri" panose="020F0502020204030204" pitchFamily="34" charset="0"/>
                <a:cs typeface="Calibri" panose="020F0502020204030204" pitchFamily="34" charset="0"/>
              </a:rPr>
              <a:t>Management Report since inception</a:t>
            </a:r>
          </a:p>
          <a:p>
            <a:pPr marL="457200" indent="-457200" algn="just">
              <a:buFont typeface="+mj-lt"/>
              <a:buAutoNum type="arabicPeriod"/>
            </a:pPr>
            <a:r>
              <a:rPr lang="en-ZA" sz="2400" dirty="0" smtClean="0">
                <a:latin typeface="Calibri" panose="020F0502020204030204" pitchFamily="34" charset="0"/>
                <a:cs typeface="Calibri" panose="020F0502020204030204" pitchFamily="34" charset="0"/>
              </a:rPr>
              <a:t>Psychometric Assessment: GM Human Capital</a:t>
            </a:r>
            <a:endParaRPr lang="en-ZA"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2348171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alphaModFix amt="15000"/>
            <a:lum/>
            <a:extLst>
              <a:ext uri="{BEBA8EAE-BF5A-486C-A8C5-ECC9F3942E4B}">
                <a14:imgProps xmlns:a14="http://schemas.microsoft.com/office/drawing/2010/main">
                  <a14:imgLayer r:embed="rId4">
                    <a14:imgEffect>
                      <a14:saturation sat="66000"/>
                    </a14:imgEffect>
                  </a14:imgLayer>
                </a14:imgProps>
              </a:ext>
            </a:extLst>
          </a:blip>
          <a:srcRect/>
          <a:stretch>
            <a:fillRect l="-11000" t="7000" r="-3000" b="10000"/>
          </a:stretch>
        </a:blipFill>
        <a:effectLst/>
      </p:bgPr>
    </p:bg>
    <p:spTree>
      <p:nvGrpSpPr>
        <p:cNvPr id="1" name=""/>
        <p:cNvGrpSpPr/>
        <p:nvPr/>
      </p:nvGrpSpPr>
      <p:grpSpPr>
        <a:xfrm>
          <a:off x="0" y="0"/>
          <a:ext cx="0" cy="0"/>
          <a:chOff x="0" y="0"/>
          <a:chExt cx="0" cy="0"/>
        </a:xfrm>
      </p:grpSpPr>
      <p:sp>
        <p:nvSpPr>
          <p:cNvPr id="4" name="Line 4"/>
          <p:cNvSpPr>
            <a:spLocks noChangeShapeType="1"/>
          </p:cNvSpPr>
          <p:nvPr/>
        </p:nvSpPr>
        <p:spPr bwMode="auto">
          <a:xfrm>
            <a:off x="116305" y="-48126"/>
            <a:ext cx="91440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ZA"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11" name="Rectangle 10"/>
          <p:cNvSpPr/>
          <p:nvPr/>
        </p:nvSpPr>
        <p:spPr>
          <a:xfrm>
            <a:off x="0" y="0"/>
            <a:ext cx="9144000" cy="461665"/>
          </a:xfrm>
          <a:prstGeom prst="rect">
            <a:avLst/>
          </a:prstGeom>
          <a:solidFill>
            <a:srgbClr val="0070C0"/>
          </a:solidFill>
        </p:spPr>
        <p:txBody>
          <a:bodyPr wrap="square">
            <a:spAutoFit/>
          </a:bodyPr>
          <a:lstStyle/>
          <a:p>
            <a:pPr marL="457200" marR="0" lvl="1" indent="0" algn="ctr" defTabSz="914400" rtl="0" eaLnBrk="0" fontAlgn="base" latinLnBrk="0" hangingPunct="0">
              <a:lnSpc>
                <a:spcPct val="100000"/>
              </a:lnSpc>
              <a:spcBef>
                <a:spcPct val="0"/>
              </a:spcBef>
              <a:spcAft>
                <a:spcPct val="0"/>
              </a:spcAft>
              <a:buClrTx/>
              <a:buSzTx/>
              <a:buFontTx/>
              <a:buNone/>
              <a:tabLst/>
              <a:defRPr/>
            </a:pPr>
            <a:r>
              <a:rPr lang="en-ZA" sz="2400" b="1" noProof="0" dirty="0" smtClean="0">
                <a:solidFill>
                  <a:srgbClr val="FFFFFF"/>
                </a:solidFill>
                <a:latin typeface="Calibri" pitchFamily="34" charset="0"/>
                <a:cs typeface="Calibri" pitchFamily="34" charset="0"/>
              </a:rPr>
              <a:t>MOST CONTENTIOUS ISSUES</a:t>
            </a:r>
            <a:r>
              <a:rPr kumimoji="0" lang="en-ZA" sz="2400" b="1" i="0" u="none" strike="noStrike" kern="1200" cap="none" spc="0" normalizeH="0" baseline="0" noProof="0" dirty="0" smtClean="0">
                <a:ln>
                  <a:noFill/>
                </a:ln>
                <a:solidFill>
                  <a:srgbClr val="FFFFFF"/>
                </a:solidFill>
                <a:effectLst/>
                <a:uLnTx/>
                <a:uFillTx/>
                <a:latin typeface="Calibri" pitchFamily="34" charset="0"/>
                <a:ea typeface="+mn-ea"/>
                <a:cs typeface="Calibri" pitchFamily="34" charset="0"/>
              </a:rPr>
              <a:t> </a:t>
            </a:r>
            <a:endParaRPr kumimoji="0" lang="en-ZA" sz="2400" b="1" i="0" u="none" strike="noStrike" kern="1200" cap="none" spc="0" normalizeH="0" baseline="0" noProof="0" dirty="0">
              <a:ln>
                <a:noFill/>
              </a:ln>
              <a:solidFill>
                <a:srgbClr val="FFFFFF"/>
              </a:solidFill>
              <a:effectLst/>
              <a:uLnTx/>
              <a:uFillTx/>
              <a:latin typeface="Calibri" pitchFamily="34" charset="0"/>
              <a:ea typeface="+mn-ea"/>
              <a:cs typeface="Calibri" pitchFamily="34" charset="0"/>
            </a:endParaRPr>
          </a:p>
        </p:txBody>
      </p:sp>
      <p:sp>
        <p:nvSpPr>
          <p:cNvPr id="7" name="Slide Number Placeholder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38B7BC5-D89C-461D-AF9E-4CA9073E348F}" type="slidenum">
              <a:rPr kumimoji="0" lang="en-US" sz="18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sz="1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2" name="Rectangle 1"/>
          <p:cNvSpPr/>
          <p:nvPr/>
        </p:nvSpPr>
        <p:spPr>
          <a:xfrm>
            <a:off x="609600" y="1028343"/>
            <a:ext cx="7239000" cy="4893647"/>
          </a:xfrm>
          <a:prstGeom prst="rect">
            <a:avLst/>
          </a:prstGeom>
        </p:spPr>
        <p:txBody>
          <a:bodyPr wrap="square">
            <a:spAutoFit/>
          </a:bodyPr>
          <a:lstStyle/>
          <a:p>
            <a:pPr marL="342900" lvl="0" indent="-342900" algn="just">
              <a:buFont typeface="Wingdings" panose="05000000000000000000" pitchFamily="2" charset="2"/>
              <a:buChar char="v"/>
            </a:pPr>
            <a:r>
              <a:rPr lang="en-US" sz="2400" dirty="0">
                <a:solidFill>
                  <a:srgbClr val="000000"/>
                </a:solidFill>
                <a:latin typeface="Arial"/>
              </a:rPr>
              <a:t>SAWS / WIS Equity Partnership </a:t>
            </a:r>
            <a:r>
              <a:rPr lang="en-US" sz="2400" dirty="0" smtClean="0">
                <a:solidFill>
                  <a:srgbClr val="000000"/>
                </a:solidFill>
                <a:latin typeface="Arial"/>
              </a:rPr>
              <a:t>Allegations;</a:t>
            </a:r>
          </a:p>
          <a:p>
            <a:pPr lvl="0" algn="just"/>
            <a:endParaRPr lang="en-US" sz="2400" dirty="0">
              <a:solidFill>
                <a:srgbClr val="000000"/>
              </a:solidFill>
              <a:latin typeface="Arial"/>
            </a:endParaRPr>
          </a:p>
          <a:p>
            <a:pPr marL="342900" lvl="0" indent="-342900" algn="just">
              <a:buFont typeface="Wingdings" panose="05000000000000000000" pitchFamily="2" charset="2"/>
              <a:buChar char="v"/>
            </a:pPr>
            <a:r>
              <a:rPr lang="en-US" sz="2400" dirty="0">
                <a:solidFill>
                  <a:srgbClr val="000000"/>
                </a:solidFill>
                <a:latin typeface="Calibri" panose="020F0502020204030204" pitchFamily="34" charset="0"/>
                <a:cs typeface="Calibri" panose="020F0502020204030204" pitchFamily="34" charset="0"/>
              </a:rPr>
              <a:t>Employee Boycotting of Annual Awards: </a:t>
            </a:r>
            <a:r>
              <a:rPr lang="en-US" sz="2400" dirty="0" smtClean="0">
                <a:solidFill>
                  <a:srgbClr val="000000"/>
                </a:solidFill>
                <a:latin typeface="Calibri" panose="020F0502020204030204" pitchFamily="34" charset="0"/>
                <a:cs typeface="Calibri" panose="020F0502020204030204" pitchFamily="34" charset="0"/>
              </a:rPr>
              <a:t>2015;</a:t>
            </a:r>
          </a:p>
          <a:p>
            <a:pPr lvl="0" algn="just"/>
            <a:endParaRPr lang="en-US" sz="2400" dirty="0" smtClean="0">
              <a:solidFill>
                <a:srgbClr val="000000"/>
              </a:solidFill>
              <a:latin typeface="Calibri" panose="020F0502020204030204" pitchFamily="34" charset="0"/>
              <a:cs typeface="Calibri" panose="020F0502020204030204" pitchFamily="34" charset="0"/>
            </a:endParaRPr>
          </a:p>
          <a:p>
            <a:pPr marL="342900" lvl="0" indent="-342900" algn="just">
              <a:buFont typeface="Wingdings" panose="05000000000000000000" pitchFamily="2" charset="2"/>
              <a:buChar char="v"/>
            </a:pPr>
            <a:r>
              <a:rPr lang="en-US" sz="2400" dirty="0" smtClean="0">
                <a:latin typeface="Calibri" panose="020F0502020204030204" pitchFamily="34" charset="0"/>
                <a:cs typeface="Calibri" panose="020F0502020204030204" pitchFamily="34" charset="0"/>
              </a:rPr>
              <a:t>Public </a:t>
            </a:r>
            <a:r>
              <a:rPr lang="en-US" sz="2400" dirty="0">
                <a:latin typeface="Calibri" panose="020F0502020204030204" pitchFamily="34" charset="0"/>
                <a:cs typeface="Calibri" panose="020F0502020204030204" pitchFamily="34" charset="0"/>
              </a:rPr>
              <a:t>Protector’s investigation into corruption and maladministration by the Chief </a:t>
            </a:r>
            <a:r>
              <a:rPr lang="en-US" sz="2400" dirty="0" smtClean="0">
                <a:latin typeface="Calibri" panose="020F0502020204030204" pitchFamily="34" charset="0"/>
                <a:cs typeface="Calibri" panose="020F0502020204030204" pitchFamily="34" charset="0"/>
              </a:rPr>
              <a:t>Executive Officer;</a:t>
            </a:r>
          </a:p>
          <a:p>
            <a:pPr lvl="0" algn="just"/>
            <a:endParaRPr lang="en-US" sz="2400" dirty="0" smtClean="0">
              <a:latin typeface="Calibri" panose="020F0502020204030204" pitchFamily="34" charset="0"/>
              <a:cs typeface="Calibri" panose="020F0502020204030204" pitchFamily="34" charset="0"/>
            </a:endParaRPr>
          </a:p>
          <a:p>
            <a:pPr marL="342900" lvl="0" indent="-342900" algn="just">
              <a:buFont typeface="Wingdings" panose="05000000000000000000" pitchFamily="2" charset="2"/>
              <a:buChar char="v"/>
            </a:pPr>
            <a:r>
              <a:rPr lang="en-US" sz="2400" dirty="0" smtClean="0">
                <a:latin typeface="Calibri" panose="020F0502020204030204" pitchFamily="34" charset="0"/>
                <a:cs typeface="Calibri" panose="020F0502020204030204" pitchFamily="34" charset="0"/>
              </a:rPr>
              <a:t>New </a:t>
            </a:r>
            <a:r>
              <a:rPr lang="en-US" sz="2400" dirty="0">
                <a:latin typeface="Calibri" panose="020F0502020204030204" pitchFamily="34" charset="0"/>
                <a:cs typeface="Calibri" panose="020F0502020204030204" pitchFamily="34" charset="0"/>
              </a:rPr>
              <a:t>Head Office Lease (Lease Agreement for the Office Building on 1 Eco Park, Block B Eco Glades, Centurion)</a:t>
            </a:r>
          </a:p>
          <a:p>
            <a:pPr algn="just"/>
            <a:endParaRPr lang="en-US" sz="2400" dirty="0">
              <a:latin typeface="Calibri" panose="020F0502020204030204" pitchFamily="34" charset="0"/>
              <a:cs typeface="Calibri" panose="020F0502020204030204" pitchFamily="34" charset="0"/>
            </a:endParaRPr>
          </a:p>
          <a:p>
            <a:pPr marL="342900" indent="-342900" algn="just">
              <a:buFont typeface="Wingdings" panose="05000000000000000000" pitchFamily="2" charset="2"/>
              <a:buChar char="v"/>
            </a:pPr>
            <a:endParaRPr lang="en-US" sz="2400" b="1" dirty="0">
              <a:latin typeface="Calibri" panose="020F0502020204030204" pitchFamily="34" charset="0"/>
              <a:cs typeface="Calibri" panose="020F0502020204030204" pitchFamily="34" charset="0"/>
            </a:endParaRPr>
          </a:p>
          <a:p>
            <a:pPr algn="just"/>
            <a:endParaRPr lang="en-US" sz="24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360309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6553200" y="943601"/>
            <a:ext cx="2590800" cy="4382579"/>
          </a:xfrm>
        </p:spPr>
        <p:txBody>
          <a:bodyPr>
            <a:normAutofit/>
          </a:bodyPr>
          <a:lstStyle/>
          <a:p>
            <a:pPr>
              <a:buNone/>
            </a:pPr>
            <a:r>
              <a:rPr lang="en-ZA" sz="1500" dirty="0"/>
              <a:t> </a:t>
            </a:r>
          </a:p>
          <a:p>
            <a:pPr>
              <a:buNone/>
            </a:pPr>
            <a:r>
              <a:rPr lang="en-ZA" sz="1900" b="1" dirty="0" smtClean="0"/>
              <a:t>Revenue:</a:t>
            </a:r>
          </a:p>
          <a:p>
            <a:r>
              <a:rPr lang="en-ZA" sz="1000" b="1" dirty="0" smtClean="0"/>
              <a:t>Government Grant for 2014/15 includes: Capital Expenditure Grant of R35 million which was used to purchase the High Performance Super Computer. No CAPEX Grant received in 2015/16.</a:t>
            </a:r>
          </a:p>
          <a:p>
            <a:pPr>
              <a:buNone/>
            </a:pPr>
            <a:endParaRPr lang="en-ZA" sz="1000" b="1" dirty="0"/>
          </a:p>
          <a:p>
            <a:pPr>
              <a:buNone/>
            </a:pPr>
            <a:r>
              <a:rPr lang="en-ZA" sz="1000" b="1" dirty="0" smtClean="0"/>
              <a:t>Commercial Revenue:</a:t>
            </a:r>
          </a:p>
          <a:p>
            <a:pPr>
              <a:buNone/>
            </a:pPr>
            <a:endParaRPr lang="en-ZA" sz="1000" b="1" dirty="0"/>
          </a:p>
          <a:p>
            <a:r>
              <a:rPr lang="en-ZA" sz="1000" b="1" dirty="0" smtClean="0"/>
              <a:t>Increase due to Aviation income which increased by R16,18 million year-on-year mainly due to higher traffic volumes.</a:t>
            </a:r>
          </a:p>
          <a:p>
            <a:r>
              <a:rPr lang="en-ZA" sz="1000" b="1" dirty="0" smtClean="0"/>
              <a:t>Other Commercial Revenue increased by  R6,5 million due to increased sales of Lightning Detection Network sales and sales of Weather Stations.</a:t>
            </a:r>
          </a:p>
          <a:p>
            <a:pPr>
              <a:buNone/>
            </a:pPr>
            <a:endParaRPr lang="en-ZA" sz="1000" b="1" dirty="0"/>
          </a:p>
          <a:p>
            <a:pPr>
              <a:buNone/>
            </a:pPr>
            <a:endParaRPr lang="en-ZA" sz="1000" b="1" dirty="0"/>
          </a:p>
        </p:txBody>
      </p:sp>
      <p:sp>
        <p:nvSpPr>
          <p:cNvPr id="6" name="Title 72"/>
          <p:cNvSpPr txBox="1">
            <a:spLocks/>
          </p:cNvSpPr>
          <p:nvPr/>
        </p:nvSpPr>
        <p:spPr>
          <a:xfrm>
            <a:off x="0" y="0"/>
            <a:ext cx="9144000" cy="800100"/>
          </a:xfrm>
          <a:prstGeom prst="rect">
            <a:avLst/>
          </a:prstGeom>
          <a:solidFill>
            <a:schemeClr val="accent2"/>
          </a:solidFill>
          <a:ln w="9525">
            <a:solidFill>
              <a:srgbClr val="FFC000"/>
            </a:solidFill>
            <a:miter lim="800000"/>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chorCtr="0" compatLnSpc="1">
            <a:prstTxWarp prst="textNoShape">
              <a:avLst/>
            </a:prstTxWarp>
          </a:bodyPr>
          <a:lstStyle>
            <a:defPPr>
              <a:defRPr lang="en-US"/>
            </a:defPPr>
            <a:lvl1pPr algn="ctr">
              <a:defRPr sz="1800" b="1">
                <a:solidFill>
                  <a:schemeClr val="lt1"/>
                </a:solidFill>
                <a:latin typeface="Calibri" panose="020F0502020204030204" pitchFamily="34" charset="0"/>
              </a:defRPr>
            </a:lvl1pPr>
            <a:lvl2pPr lvl="1" algn="ctr">
              <a:defRPr sz="1800" b="1">
                <a:solidFill>
                  <a:schemeClr val="lt1"/>
                </a:solidFill>
                <a:latin typeface="Calibri" panose="020F0502020204030204" pitchFamily="34" charset="0"/>
              </a:defRPr>
            </a:lvl2pPr>
            <a:lvl3pPr>
              <a:defRPr>
                <a:solidFill>
                  <a:schemeClr val="lt1"/>
                </a:solidFill>
                <a:latin typeface="+mn-lt"/>
              </a:defRPr>
            </a:lvl3pPr>
            <a:lvl4pPr>
              <a:defRPr>
                <a:solidFill>
                  <a:schemeClr val="lt1"/>
                </a:solidFill>
                <a:latin typeface="+mn-lt"/>
              </a:defRPr>
            </a:lvl4pPr>
            <a:lvl5pPr>
              <a:defRPr>
                <a:solidFill>
                  <a:schemeClr val="lt1"/>
                </a:solidFill>
                <a:latin typeface="+mn-lt"/>
              </a:defRPr>
            </a:lvl5pPr>
            <a:lvl6pPr>
              <a:defRPr>
                <a:solidFill>
                  <a:schemeClr val="lt1"/>
                </a:solidFill>
                <a:latin typeface="+mn-lt"/>
              </a:defRPr>
            </a:lvl6pPr>
            <a:lvl7pPr>
              <a:defRPr>
                <a:solidFill>
                  <a:schemeClr val="lt1"/>
                </a:solidFill>
                <a:latin typeface="+mn-lt"/>
              </a:defRPr>
            </a:lvl7pPr>
            <a:lvl8pPr>
              <a:defRPr>
                <a:solidFill>
                  <a:schemeClr val="lt1"/>
                </a:solidFill>
                <a:latin typeface="+mn-lt"/>
              </a:defRPr>
            </a:lvl8pPr>
            <a:lvl9pPr>
              <a:defRPr>
                <a:solidFill>
                  <a:schemeClr val="lt1"/>
                </a:solidFill>
                <a:latin typeface="+mn-lt"/>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Calibri" panose="020F0502020204030204" pitchFamily="34" charset="0"/>
                <a:ea typeface="+mn-ea"/>
                <a:cs typeface="+mn-cs"/>
              </a:rPr>
              <a:t>FINANCIAL </a:t>
            </a:r>
            <a:r>
              <a:rPr kumimoji="0" lang="en-US" sz="1800" b="1" i="0" u="none" strike="noStrike" kern="1200" cap="none" spc="0" normalizeH="0" baseline="0" noProof="0" dirty="0" smtClean="0">
                <a:ln>
                  <a:noFill/>
                </a:ln>
                <a:solidFill>
                  <a:srgbClr val="FFFFFF"/>
                </a:solidFill>
                <a:effectLst/>
                <a:uLnTx/>
                <a:uFillTx/>
                <a:latin typeface="Calibri" panose="020F0502020204030204" pitchFamily="34" charset="0"/>
                <a:ea typeface="+mn-ea"/>
                <a:cs typeface="+mn-cs"/>
              </a:rPr>
              <a:t>REPORT</a:t>
            </a:r>
            <a:endParaRPr kumimoji="0" lang="en-US" sz="1800" b="1" i="0" u="none" strike="noStrike" kern="1200" cap="none" spc="0" normalizeH="0" baseline="0" noProof="0" dirty="0">
              <a:ln>
                <a:noFill/>
              </a:ln>
              <a:solidFill>
                <a:srgbClr val="FFFFFF"/>
              </a:solidFill>
              <a:effectLst/>
              <a:uLnTx/>
              <a:uFillTx/>
              <a:latin typeface="Calibri" panose="020F0502020204030204" pitchFamily="34" charset="0"/>
              <a:ea typeface="+mn-ea"/>
              <a:cs typeface="+mn-cs"/>
            </a:endParaRP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smtClean="0">
                <a:ln>
                  <a:noFill/>
                </a:ln>
                <a:solidFill>
                  <a:srgbClr val="FFFFFF"/>
                </a:solidFill>
                <a:effectLst/>
                <a:uLnTx/>
                <a:uFillTx/>
                <a:latin typeface="Calibri" panose="020F0502020204030204" pitchFamily="34" charset="0"/>
                <a:ea typeface="+mn-ea"/>
                <a:cs typeface="+mn-cs"/>
              </a:rPr>
              <a:t> Actual 2014/15 </a:t>
            </a:r>
            <a:r>
              <a:rPr kumimoji="0" lang="en-US" sz="1800" b="1" i="1" u="none" strike="noStrike" kern="1200" cap="none" spc="0" normalizeH="0" baseline="0" noProof="0" dirty="0" smtClean="0">
                <a:ln>
                  <a:noFill/>
                </a:ln>
                <a:solidFill>
                  <a:srgbClr val="FFFFFF"/>
                </a:solidFill>
                <a:effectLst/>
                <a:uLnTx/>
                <a:uFillTx/>
                <a:latin typeface="Calibri" panose="020F0502020204030204" pitchFamily="34" charset="0"/>
                <a:ea typeface="+mn-ea"/>
                <a:cs typeface="+mn-cs"/>
              </a:rPr>
              <a:t>versus</a:t>
            </a:r>
            <a:r>
              <a:rPr kumimoji="0" lang="en-US" sz="1800" b="1" i="0" u="none" strike="noStrike" kern="1200" cap="none" spc="0" normalizeH="0" baseline="0" noProof="0" dirty="0" smtClean="0">
                <a:ln>
                  <a:noFill/>
                </a:ln>
                <a:solidFill>
                  <a:srgbClr val="FFFFFF"/>
                </a:solidFill>
                <a:effectLst/>
                <a:uLnTx/>
                <a:uFillTx/>
                <a:latin typeface="Calibri" panose="020F0502020204030204" pitchFamily="34" charset="0"/>
                <a:ea typeface="+mn-ea"/>
                <a:cs typeface="+mn-cs"/>
              </a:rPr>
              <a:t> Actual 2015/16</a:t>
            </a:r>
            <a:endParaRPr kumimoji="0" lang="en-US" sz="1800" b="1" i="0" u="none" strike="noStrike" kern="120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5" name="TextBox 4"/>
          <p:cNvSpPr txBox="1"/>
          <p:nvPr/>
        </p:nvSpPr>
        <p:spPr>
          <a:xfrm>
            <a:off x="6074664" y="710785"/>
            <a:ext cx="3090671" cy="830997"/>
          </a:xfrm>
          <a:prstGeom prst="rect">
            <a:avLst/>
          </a:prstGeom>
          <a:noFill/>
        </p:spPr>
        <p:txBody>
          <a:bodyPr wrap="square" rtlCol="0">
            <a:spAutoFit/>
          </a:bodyPr>
          <a:lstStyle/>
          <a:p>
            <a:pPr marL="0" marR="0" lvl="0" indent="0" algn="l" defTabSz="3429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214313" marR="0" lvl="0" indent="-214313" algn="l" defTabSz="342900" rtl="0" eaLnBrk="1" fontAlgn="base" latinLnBrk="0" hangingPunct="1">
              <a:lnSpc>
                <a:spcPct val="100000"/>
              </a:lnSpc>
              <a:spcBef>
                <a:spcPct val="0"/>
              </a:spcBef>
              <a:spcAft>
                <a:spcPct val="0"/>
              </a:spcAft>
              <a:buClrTx/>
              <a:buSzTx/>
              <a:buFont typeface="Wingdings" panose="05000000000000000000" pitchFamily="2" charset="2"/>
              <a:buChar char="v"/>
              <a:tabLst/>
              <a:defRPr/>
            </a:pPr>
            <a:endPar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l" defTabSz="3429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
        <p:nvSpPr>
          <p:cNvPr id="3" name="Slide Number Placeholder 2"/>
          <p:cNvSpPr>
            <a:spLocks noGrp="1"/>
          </p:cNvSpPr>
          <p:nvPr>
            <p:ph type="sldNum" sz="quarter" idx="12"/>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338B7BC5-D89C-461D-AF9E-4CA9073E348F}" type="slidenum">
              <a:rPr kumimoji="0" lang="en-US" sz="14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21</a:t>
            </a:fld>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pic>
        <p:nvPicPr>
          <p:cNvPr id="9" name="Picture 8"/>
          <p:cNvPicPr>
            <a:picLocks noChangeAspect="1"/>
          </p:cNvPicPr>
          <p:nvPr/>
        </p:nvPicPr>
        <p:blipFill>
          <a:blip r:embed="rId3"/>
          <a:stretch>
            <a:fillRect/>
          </a:stretch>
        </p:blipFill>
        <p:spPr>
          <a:xfrm>
            <a:off x="74780" y="943601"/>
            <a:ext cx="6478420" cy="4382579"/>
          </a:xfrm>
          <a:prstGeom prst="rect">
            <a:avLst/>
          </a:prstGeom>
        </p:spPr>
      </p:pic>
      <p:sp>
        <p:nvSpPr>
          <p:cNvPr id="11" name="TextBox 10"/>
          <p:cNvSpPr txBox="1"/>
          <p:nvPr/>
        </p:nvSpPr>
        <p:spPr>
          <a:xfrm>
            <a:off x="74780" y="5349258"/>
            <a:ext cx="7122916" cy="1600438"/>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rgbClr val="000000"/>
                </a:solidFill>
                <a:effectLst/>
                <a:uLnTx/>
                <a:uFillTx/>
                <a:latin typeface="Arial" charset="0"/>
                <a:ea typeface="+mn-ea"/>
                <a:cs typeface="+mn-cs"/>
              </a:rPr>
              <a:t>Total Expenditure increased by 7% year-on-year due mainly to the following:</a:t>
            </a:r>
          </a:p>
          <a:p>
            <a:pPr marL="285750" marR="0" lvl="0" indent="-285750"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400" b="0" i="0" u="none" strike="noStrike" kern="1200" cap="none" spc="0" normalizeH="0" baseline="0" noProof="0" dirty="0" smtClean="0">
                <a:ln>
                  <a:noFill/>
                </a:ln>
                <a:solidFill>
                  <a:srgbClr val="000000"/>
                </a:solidFill>
                <a:effectLst/>
                <a:uLnTx/>
                <a:uFillTx/>
                <a:latin typeface="Arial" charset="0"/>
                <a:ea typeface="+mn-ea"/>
                <a:cs typeface="+mn-cs"/>
              </a:rPr>
              <a:t>Salary costs increased by 8% year-on-year largely due to filling of vacancies and</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charset="0"/>
                <a:ea typeface="+mn-ea"/>
                <a:cs typeface="+mn-cs"/>
              </a:rPr>
              <a:t> </a:t>
            </a:r>
            <a:r>
              <a:rPr kumimoji="0" lang="en-US" sz="1400" b="0" i="0" u="none" strike="noStrike" kern="1200" cap="none" spc="0" normalizeH="0" baseline="0" noProof="0" dirty="0" smtClean="0">
                <a:ln>
                  <a:noFill/>
                </a:ln>
                <a:solidFill>
                  <a:srgbClr val="000000"/>
                </a:solidFill>
                <a:effectLst/>
                <a:uLnTx/>
                <a:uFillTx/>
                <a:latin typeface="Arial" charset="0"/>
                <a:ea typeface="+mn-ea"/>
                <a:cs typeface="+mn-cs"/>
              </a:rPr>
              <a:t>     annual salary adjustment</a:t>
            </a:r>
          </a:p>
          <a:p>
            <a:pPr marL="285750" marR="0" lvl="0" indent="-285750"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400" b="0" i="0" u="none" strike="noStrike" kern="1200" cap="none" spc="0" normalizeH="0" baseline="0" noProof="0" dirty="0" smtClean="0">
                <a:ln>
                  <a:noFill/>
                </a:ln>
                <a:solidFill>
                  <a:srgbClr val="000000"/>
                </a:solidFill>
                <a:effectLst/>
                <a:uLnTx/>
                <a:uFillTx/>
                <a:latin typeface="Arial" charset="0"/>
                <a:ea typeface="+mn-ea"/>
                <a:cs typeface="+mn-cs"/>
              </a:rPr>
              <a:t>Increase of 14% in Depreciation and Amortization due to purchase of HPC and</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charset="0"/>
                <a:ea typeface="+mn-ea"/>
                <a:cs typeface="+mn-cs"/>
              </a:rPr>
              <a:t> </a:t>
            </a:r>
            <a:r>
              <a:rPr kumimoji="0" lang="en-US" sz="1400" b="0" i="0" u="none" strike="noStrike" kern="1200" cap="none" spc="0" normalizeH="0" baseline="0" noProof="0" dirty="0" smtClean="0">
                <a:ln>
                  <a:noFill/>
                </a:ln>
                <a:solidFill>
                  <a:srgbClr val="000000"/>
                </a:solidFill>
                <a:effectLst/>
                <a:uLnTx/>
                <a:uFillTx/>
                <a:latin typeface="Arial" charset="0"/>
                <a:ea typeface="+mn-ea"/>
                <a:cs typeface="+mn-cs"/>
              </a:rPr>
              <a:t>     Air-Quality Instruments</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rgbClr val="000000"/>
                </a:solidFill>
                <a:effectLst/>
                <a:uLnTx/>
                <a:uFillTx/>
                <a:latin typeface="Arial" charset="0"/>
                <a:ea typeface="+mn-ea"/>
                <a:cs typeface="+mn-cs"/>
              </a:rPr>
              <a:t>Increase in Fair Value adjustment is due to appreciation in value of Waterkloof Land</a:t>
            </a: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51599539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6553200" y="943601"/>
            <a:ext cx="2590800" cy="4382579"/>
          </a:xfrm>
        </p:spPr>
        <p:txBody>
          <a:bodyPr>
            <a:normAutofit/>
          </a:bodyPr>
          <a:lstStyle/>
          <a:p>
            <a:pPr>
              <a:buNone/>
            </a:pPr>
            <a:r>
              <a:rPr lang="en-ZA" sz="1500" dirty="0"/>
              <a:t> </a:t>
            </a:r>
          </a:p>
          <a:p>
            <a:pPr>
              <a:buNone/>
            </a:pPr>
            <a:r>
              <a:rPr lang="en-ZA" sz="1900" b="1" dirty="0" smtClean="0"/>
              <a:t>Revenue:</a:t>
            </a:r>
          </a:p>
          <a:p>
            <a:r>
              <a:rPr lang="en-ZA" sz="1000" b="1" dirty="0" smtClean="0"/>
              <a:t>No Capital Expenditure Grant received for the year ending 31 March 2017.</a:t>
            </a:r>
          </a:p>
          <a:p>
            <a:pPr>
              <a:buNone/>
            </a:pPr>
            <a:endParaRPr lang="en-ZA" sz="1000" b="1" dirty="0"/>
          </a:p>
          <a:p>
            <a:pPr>
              <a:buNone/>
            </a:pPr>
            <a:r>
              <a:rPr lang="en-ZA" sz="1200" b="1" dirty="0" smtClean="0"/>
              <a:t>Commercial Revenue:</a:t>
            </a:r>
          </a:p>
          <a:p>
            <a:pPr>
              <a:buNone/>
            </a:pPr>
            <a:endParaRPr lang="en-ZA" sz="1000" b="1" dirty="0"/>
          </a:p>
          <a:p>
            <a:r>
              <a:rPr lang="en-ZA" sz="1000" b="1" dirty="0" smtClean="0"/>
              <a:t>Increase due to Aviation income which increased by R4,94 million  largely due to a higher tariff rate which increased from R51.43 to R53.21 year-on-year.</a:t>
            </a:r>
          </a:p>
          <a:p>
            <a:endParaRPr lang="en-ZA" sz="1000" b="1" dirty="0" smtClean="0"/>
          </a:p>
          <a:p>
            <a:r>
              <a:rPr lang="en-ZA" sz="1000" b="1" dirty="0" smtClean="0"/>
              <a:t>Other Commercial Revenue increased by  R10,35 million due to additional revenue from sale of Air-Quality information to various municipalities.</a:t>
            </a:r>
          </a:p>
          <a:p>
            <a:pPr>
              <a:buNone/>
            </a:pPr>
            <a:endParaRPr lang="en-ZA" sz="1000" b="1" dirty="0"/>
          </a:p>
          <a:p>
            <a:pPr>
              <a:buNone/>
            </a:pPr>
            <a:r>
              <a:rPr lang="en-ZA" sz="1200" b="1" dirty="0" smtClean="0"/>
              <a:t>Fair Value Adjustment:</a:t>
            </a:r>
          </a:p>
          <a:p>
            <a:r>
              <a:rPr lang="en-ZA" sz="1100" b="1" dirty="0" smtClean="0"/>
              <a:t>Increase due to appreciation in value of </a:t>
            </a:r>
            <a:r>
              <a:rPr lang="en-ZA" sz="1100" b="1" dirty="0" err="1" smtClean="0"/>
              <a:t>Waterkloof</a:t>
            </a:r>
            <a:r>
              <a:rPr lang="en-ZA" sz="1100" b="1" dirty="0" smtClean="0"/>
              <a:t> Land</a:t>
            </a:r>
            <a:endParaRPr lang="en-ZA" sz="1100" b="1" dirty="0"/>
          </a:p>
        </p:txBody>
      </p:sp>
      <p:sp>
        <p:nvSpPr>
          <p:cNvPr id="6" name="Title 72"/>
          <p:cNvSpPr txBox="1">
            <a:spLocks/>
          </p:cNvSpPr>
          <p:nvPr/>
        </p:nvSpPr>
        <p:spPr>
          <a:xfrm>
            <a:off x="0" y="0"/>
            <a:ext cx="9144000" cy="800100"/>
          </a:xfrm>
          <a:prstGeom prst="rect">
            <a:avLst/>
          </a:prstGeom>
          <a:solidFill>
            <a:schemeClr val="accent2"/>
          </a:solidFill>
          <a:ln w="9525">
            <a:solidFill>
              <a:srgbClr val="FFC000"/>
            </a:solidFill>
            <a:miter lim="800000"/>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chorCtr="0" compatLnSpc="1">
            <a:prstTxWarp prst="textNoShape">
              <a:avLst/>
            </a:prstTxWarp>
          </a:bodyPr>
          <a:lstStyle>
            <a:defPPr>
              <a:defRPr lang="en-US"/>
            </a:defPPr>
            <a:lvl1pPr algn="ctr">
              <a:defRPr sz="1800" b="1">
                <a:solidFill>
                  <a:schemeClr val="lt1"/>
                </a:solidFill>
                <a:latin typeface="Calibri" panose="020F0502020204030204" pitchFamily="34" charset="0"/>
              </a:defRPr>
            </a:lvl1pPr>
            <a:lvl2pPr lvl="1" algn="ctr">
              <a:defRPr sz="1800" b="1">
                <a:solidFill>
                  <a:schemeClr val="lt1"/>
                </a:solidFill>
                <a:latin typeface="Calibri" panose="020F0502020204030204" pitchFamily="34" charset="0"/>
              </a:defRPr>
            </a:lvl2pPr>
            <a:lvl3pPr>
              <a:defRPr>
                <a:solidFill>
                  <a:schemeClr val="lt1"/>
                </a:solidFill>
                <a:latin typeface="+mn-lt"/>
              </a:defRPr>
            </a:lvl3pPr>
            <a:lvl4pPr>
              <a:defRPr>
                <a:solidFill>
                  <a:schemeClr val="lt1"/>
                </a:solidFill>
                <a:latin typeface="+mn-lt"/>
              </a:defRPr>
            </a:lvl4pPr>
            <a:lvl5pPr>
              <a:defRPr>
                <a:solidFill>
                  <a:schemeClr val="lt1"/>
                </a:solidFill>
                <a:latin typeface="+mn-lt"/>
              </a:defRPr>
            </a:lvl5pPr>
            <a:lvl6pPr>
              <a:defRPr>
                <a:solidFill>
                  <a:schemeClr val="lt1"/>
                </a:solidFill>
                <a:latin typeface="+mn-lt"/>
              </a:defRPr>
            </a:lvl6pPr>
            <a:lvl7pPr>
              <a:defRPr>
                <a:solidFill>
                  <a:schemeClr val="lt1"/>
                </a:solidFill>
                <a:latin typeface="+mn-lt"/>
              </a:defRPr>
            </a:lvl7pPr>
            <a:lvl8pPr>
              <a:defRPr>
                <a:solidFill>
                  <a:schemeClr val="lt1"/>
                </a:solidFill>
                <a:latin typeface="+mn-lt"/>
              </a:defRPr>
            </a:lvl8pPr>
            <a:lvl9pPr>
              <a:defRPr>
                <a:solidFill>
                  <a:schemeClr val="lt1"/>
                </a:solidFill>
                <a:latin typeface="+mn-lt"/>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Calibri" panose="020F0502020204030204" pitchFamily="34" charset="0"/>
                <a:ea typeface="+mn-ea"/>
                <a:cs typeface="+mn-cs"/>
              </a:rPr>
              <a:t>FINANCIAL </a:t>
            </a:r>
            <a:r>
              <a:rPr kumimoji="0" lang="en-US" sz="1800" b="1" i="0" u="none" strike="noStrike" kern="1200" cap="none" spc="0" normalizeH="0" baseline="0" noProof="0" dirty="0" smtClean="0">
                <a:ln>
                  <a:noFill/>
                </a:ln>
                <a:solidFill>
                  <a:srgbClr val="FFFFFF"/>
                </a:solidFill>
                <a:effectLst/>
                <a:uLnTx/>
                <a:uFillTx/>
                <a:latin typeface="Calibri" panose="020F0502020204030204" pitchFamily="34" charset="0"/>
                <a:ea typeface="+mn-ea"/>
                <a:cs typeface="+mn-cs"/>
              </a:rPr>
              <a:t>REPORT</a:t>
            </a:r>
            <a:endParaRPr kumimoji="0" lang="en-US" sz="1800" b="1" i="0" u="none" strike="noStrike" kern="1200" cap="none" spc="0" normalizeH="0" baseline="0" noProof="0" dirty="0">
              <a:ln>
                <a:noFill/>
              </a:ln>
              <a:solidFill>
                <a:srgbClr val="FFFFFF"/>
              </a:solidFill>
              <a:effectLst/>
              <a:uLnTx/>
              <a:uFillTx/>
              <a:latin typeface="Calibri" panose="020F0502020204030204" pitchFamily="34" charset="0"/>
              <a:ea typeface="+mn-ea"/>
              <a:cs typeface="+mn-cs"/>
            </a:endParaRP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smtClean="0">
                <a:ln>
                  <a:noFill/>
                </a:ln>
                <a:solidFill>
                  <a:srgbClr val="FFFFFF"/>
                </a:solidFill>
                <a:effectLst/>
                <a:uLnTx/>
                <a:uFillTx/>
                <a:latin typeface="Calibri" panose="020F0502020204030204" pitchFamily="34" charset="0"/>
                <a:ea typeface="+mn-ea"/>
                <a:cs typeface="+mn-cs"/>
              </a:rPr>
              <a:t>Actual 2015/16 </a:t>
            </a:r>
            <a:r>
              <a:rPr kumimoji="0" lang="en-US" sz="1800" b="1" i="1" u="none" strike="noStrike" kern="1200" cap="none" spc="0" normalizeH="0" baseline="0" noProof="0" dirty="0" smtClean="0">
                <a:ln>
                  <a:noFill/>
                </a:ln>
                <a:solidFill>
                  <a:srgbClr val="FFFFFF"/>
                </a:solidFill>
                <a:effectLst/>
                <a:uLnTx/>
                <a:uFillTx/>
                <a:latin typeface="Calibri" panose="020F0502020204030204" pitchFamily="34" charset="0"/>
                <a:ea typeface="+mn-ea"/>
                <a:cs typeface="+mn-cs"/>
              </a:rPr>
              <a:t>versus</a:t>
            </a:r>
            <a:r>
              <a:rPr kumimoji="0" lang="en-US" sz="1800" b="1" i="0" u="none" strike="noStrike" kern="1200" cap="none" spc="0" normalizeH="0" baseline="0" noProof="0" dirty="0" smtClean="0">
                <a:ln>
                  <a:noFill/>
                </a:ln>
                <a:solidFill>
                  <a:srgbClr val="FFFFFF"/>
                </a:solidFill>
                <a:effectLst/>
                <a:uLnTx/>
                <a:uFillTx/>
                <a:latin typeface="Calibri" panose="020F0502020204030204" pitchFamily="34" charset="0"/>
                <a:ea typeface="+mn-ea"/>
                <a:cs typeface="+mn-cs"/>
              </a:rPr>
              <a:t> Actual 2016/17</a:t>
            </a:r>
            <a:endParaRPr kumimoji="0" lang="en-US" sz="1800" b="1" i="0" u="none" strike="noStrike" kern="120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5" name="TextBox 4"/>
          <p:cNvSpPr txBox="1"/>
          <p:nvPr/>
        </p:nvSpPr>
        <p:spPr>
          <a:xfrm>
            <a:off x="6074664" y="710785"/>
            <a:ext cx="3090671" cy="830997"/>
          </a:xfrm>
          <a:prstGeom prst="rect">
            <a:avLst/>
          </a:prstGeom>
          <a:noFill/>
        </p:spPr>
        <p:txBody>
          <a:bodyPr wrap="square" rtlCol="0">
            <a:spAutoFit/>
          </a:bodyPr>
          <a:lstStyle/>
          <a:p>
            <a:pPr marL="0" marR="0" lvl="0" indent="0" algn="l" defTabSz="3429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214313" marR="0" lvl="0" indent="-214313" algn="l" defTabSz="342900" rtl="0" eaLnBrk="1" fontAlgn="base" latinLnBrk="0" hangingPunct="1">
              <a:lnSpc>
                <a:spcPct val="100000"/>
              </a:lnSpc>
              <a:spcBef>
                <a:spcPct val="0"/>
              </a:spcBef>
              <a:spcAft>
                <a:spcPct val="0"/>
              </a:spcAft>
              <a:buClrTx/>
              <a:buSzTx/>
              <a:buFont typeface="Wingdings" panose="05000000000000000000" pitchFamily="2" charset="2"/>
              <a:buChar char="v"/>
              <a:tabLst/>
              <a:defRPr/>
            </a:pPr>
            <a:endPar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l" defTabSz="3429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
        <p:nvSpPr>
          <p:cNvPr id="3" name="Slide Number Placeholder 2"/>
          <p:cNvSpPr>
            <a:spLocks noGrp="1"/>
          </p:cNvSpPr>
          <p:nvPr>
            <p:ph type="sldNum" sz="quarter" idx="12"/>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338B7BC5-D89C-461D-AF9E-4CA9073E348F}" type="slidenum">
              <a:rPr kumimoji="0" lang="en-US" sz="14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22</a:t>
            </a:fld>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1" name="TextBox 10"/>
          <p:cNvSpPr txBox="1"/>
          <p:nvPr/>
        </p:nvSpPr>
        <p:spPr>
          <a:xfrm>
            <a:off x="74780" y="5349258"/>
            <a:ext cx="7122916" cy="1600438"/>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smtClean="0">
                <a:ln>
                  <a:noFill/>
                </a:ln>
                <a:solidFill>
                  <a:srgbClr val="000000"/>
                </a:solidFill>
                <a:effectLst/>
                <a:uLnTx/>
                <a:uFillTx/>
                <a:latin typeface="Arial" charset="0"/>
                <a:ea typeface="+mn-ea"/>
                <a:cs typeface="+mn-cs"/>
              </a:rPr>
              <a:t>Total Expenditure </a:t>
            </a:r>
            <a:r>
              <a:rPr kumimoji="0" lang="en-US" sz="1400" b="0" i="0" u="none" strike="noStrike" kern="1200" cap="none" spc="0" normalizeH="0" baseline="0" noProof="0" dirty="0" smtClean="0">
                <a:ln>
                  <a:noFill/>
                </a:ln>
                <a:solidFill>
                  <a:srgbClr val="000000"/>
                </a:solidFill>
                <a:effectLst/>
                <a:uLnTx/>
                <a:uFillTx/>
                <a:latin typeface="Arial" charset="0"/>
                <a:ea typeface="+mn-ea"/>
                <a:cs typeface="+mn-cs"/>
              </a:rPr>
              <a:t>increased by 9% year-on-year due mainly to the following:</a:t>
            </a:r>
          </a:p>
          <a:p>
            <a:pPr marL="285750" marR="0" lvl="0" indent="-285750"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400" b="1" i="0" u="none" strike="noStrike" kern="1200" cap="none" spc="0" normalizeH="0" baseline="0" noProof="0" dirty="0" smtClean="0">
                <a:ln>
                  <a:noFill/>
                </a:ln>
                <a:solidFill>
                  <a:srgbClr val="000000"/>
                </a:solidFill>
                <a:effectLst/>
                <a:uLnTx/>
                <a:uFillTx/>
                <a:latin typeface="Arial" charset="0"/>
                <a:ea typeface="+mn-ea"/>
                <a:cs typeface="+mn-cs"/>
              </a:rPr>
              <a:t>Salary costs </a:t>
            </a:r>
            <a:r>
              <a:rPr kumimoji="0" lang="en-US" sz="1400" b="0" i="0" u="none" strike="noStrike" kern="1200" cap="none" spc="0" normalizeH="0" baseline="0" noProof="0" dirty="0" smtClean="0">
                <a:ln>
                  <a:noFill/>
                </a:ln>
                <a:solidFill>
                  <a:srgbClr val="000000"/>
                </a:solidFill>
                <a:effectLst/>
                <a:uLnTx/>
                <a:uFillTx/>
                <a:latin typeface="Arial" charset="0"/>
                <a:ea typeface="+mn-ea"/>
                <a:cs typeface="+mn-cs"/>
              </a:rPr>
              <a:t>increased by 8% year-on-year largely due to filling of vacancies and</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charset="0"/>
                <a:ea typeface="+mn-ea"/>
                <a:cs typeface="+mn-cs"/>
              </a:rPr>
              <a:t> </a:t>
            </a:r>
            <a:r>
              <a:rPr kumimoji="0" lang="en-US" sz="1400" b="0" i="0" u="none" strike="noStrike" kern="1200" cap="none" spc="0" normalizeH="0" baseline="0" noProof="0" dirty="0" smtClean="0">
                <a:ln>
                  <a:noFill/>
                </a:ln>
                <a:solidFill>
                  <a:srgbClr val="000000"/>
                </a:solidFill>
                <a:effectLst/>
                <a:uLnTx/>
                <a:uFillTx/>
                <a:latin typeface="Arial" charset="0"/>
                <a:ea typeface="+mn-ea"/>
                <a:cs typeface="+mn-cs"/>
              </a:rPr>
              <a:t>     annual salary adjustment</a:t>
            </a:r>
          </a:p>
          <a:p>
            <a:pPr marL="285750" marR="0" lvl="0" indent="-285750"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400" b="0" i="0" u="none" strike="noStrike" kern="1200" cap="none" spc="0" normalizeH="0" baseline="0" noProof="0" dirty="0" smtClean="0">
                <a:ln>
                  <a:noFill/>
                </a:ln>
                <a:solidFill>
                  <a:srgbClr val="000000"/>
                </a:solidFill>
                <a:effectLst/>
                <a:uLnTx/>
                <a:uFillTx/>
                <a:latin typeface="Arial" charset="0"/>
                <a:ea typeface="+mn-ea"/>
                <a:cs typeface="+mn-cs"/>
              </a:rPr>
              <a:t>Increase of 15% in </a:t>
            </a:r>
            <a:r>
              <a:rPr kumimoji="0" lang="en-US" sz="1400" b="1" i="0" u="none" strike="noStrike" kern="1200" cap="none" spc="0" normalizeH="0" baseline="0" noProof="0" dirty="0" smtClean="0">
                <a:ln>
                  <a:noFill/>
                </a:ln>
                <a:solidFill>
                  <a:srgbClr val="000000"/>
                </a:solidFill>
                <a:effectLst/>
                <a:uLnTx/>
                <a:uFillTx/>
                <a:latin typeface="Arial" charset="0"/>
                <a:ea typeface="+mn-ea"/>
                <a:cs typeface="+mn-cs"/>
              </a:rPr>
              <a:t>Depreciation and Amortization </a:t>
            </a:r>
            <a:r>
              <a:rPr kumimoji="0" lang="en-US" sz="1400" b="0" i="0" u="none" strike="noStrike" kern="1200" cap="none" spc="0" normalizeH="0" baseline="0" noProof="0" dirty="0" smtClean="0">
                <a:ln>
                  <a:noFill/>
                </a:ln>
                <a:solidFill>
                  <a:srgbClr val="000000"/>
                </a:solidFill>
                <a:effectLst/>
                <a:uLnTx/>
                <a:uFillTx/>
                <a:latin typeface="Arial" charset="0"/>
                <a:ea typeface="+mn-ea"/>
                <a:cs typeface="+mn-cs"/>
              </a:rPr>
              <a:t>due to purchase of HPC and</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charset="0"/>
                <a:ea typeface="+mn-ea"/>
                <a:cs typeface="+mn-cs"/>
              </a:rPr>
              <a:t> </a:t>
            </a:r>
            <a:r>
              <a:rPr kumimoji="0" lang="en-US" sz="1400" b="0" i="0" u="none" strike="noStrike" kern="1200" cap="none" spc="0" normalizeH="0" baseline="0" noProof="0" dirty="0" smtClean="0">
                <a:ln>
                  <a:noFill/>
                </a:ln>
                <a:solidFill>
                  <a:srgbClr val="000000"/>
                </a:solidFill>
                <a:effectLst/>
                <a:uLnTx/>
                <a:uFillTx/>
                <a:latin typeface="Arial" charset="0"/>
                <a:ea typeface="+mn-ea"/>
                <a:cs typeface="+mn-cs"/>
              </a:rPr>
              <a:t>     which was partially depreciated in the previous financial year</a:t>
            </a:r>
          </a:p>
          <a:p>
            <a:pPr marL="285750" marR="0" lvl="0" indent="-285750"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400" b="1" i="0" u="none" strike="noStrike" kern="1200" cap="none" spc="0" normalizeH="0" baseline="0" noProof="0" dirty="0" smtClean="0">
                <a:ln>
                  <a:noFill/>
                </a:ln>
                <a:solidFill>
                  <a:srgbClr val="000000"/>
                </a:solidFill>
                <a:effectLst/>
                <a:uLnTx/>
                <a:uFillTx/>
                <a:latin typeface="Arial" charset="0"/>
                <a:ea typeface="+mn-ea"/>
                <a:cs typeface="+mn-cs"/>
              </a:rPr>
              <a:t>Operating expenses </a:t>
            </a:r>
            <a:r>
              <a:rPr kumimoji="0" lang="en-US" sz="1400" b="0" i="0" u="none" strike="noStrike" kern="1200" cap="none" spc="0" normalizeH="0" baseline="0" noProof="0" dirty="0" smtClean="0">
                <a:ln>
                  <a:noFill/>
                </a:ln>
                <a:solidFill>
                  <a:srgbClr val="000000"/>
                </a:solidFill>
                <a:effectLst/>
                <a:uLnTx/>
                <a:uFillTx/>
                <a:latin typeface="Arial" charset="0"/>
                <a:ea typeface="+mn-ea"/>
                <a:cs typeface="+mn-cs"/>
              </a:rPr>
              <a:t>increase mainly attributed to purchase of spare parts &amp; computer licenses which are impacted by exchange rates.</a:t>
            </a:r>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pic>
        <p:nvPicPr>
          <p:cNvPr id="7" name="Picture 6"/>
          <p:cNvPicPr>
            <a:picLocks noChangeAspect="1"/>
          </p:cNvPicPr>
          <p:nvPr/>
        </p:nvPicPr>
        <p:blipFill>
          <a:blip r:embed="rId3"/>
          <a:stretch>
            <a:fillRect/>
          </a:stretch>
        </p:blipFill>
        <p:spPr>
          <a:xfrm>
            <a:off x="117364" y="800100"/>
            <a:ext cx="6478420" cy="4549158"/>
          </a:xfrm>
          <a:prstGeom prst="rect">
            <a:avLst/>
          </a:prstGeom>
        </p:spPr>
      </p:pic>
    </p:spTree>
    <p:extLst>
      <p:ext uri="{BB962C8B-B14F-4D97-AF65-F5344CB8AC3E}">
        <p14:creationId xmlns:p14="http://schemas.microsoft.com/office/powerpoint/2010/main" val="387040014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6553200" y="943601"/>
            <a:ext cx="2590800" cy="4382579"/>
          </a:xfrm>
        </p:spPr>
        <p:txBody>
          <a:bodyPr>
            <a:normAutofit/>
          </a:bodyPr>
          <a:lstStyle/>
          <a:p>
            <a:pPr>
              <a:buNone/>
            </a:pPr>
            <a:r>
              <a:rPr lang="en-ZA" sz="1500" dirty="0"/>
              <a:t> </a:t>
            </a:r>
          </a:p>
          <a:p>
            <a:pPr>
              <a:buNone/>
            </a:pPr>
            <a:r>
              <a:rPr lang="en-ZA" sz="1900" b="1" dirty="0" smtClean="0"/>
              <a:t>Revenue:</a:t>
            </a:r>
          </a:p>
          <a:p>
            <a:r>
              <a:rPr lang="en-ZA" sz="1000" b="1" dirty="0" smtClean="0"/>
              <a:t>Government Grant for 2017/18 includes Capital Expenditure Grant  R35 million</a:t>
            </a:r>
          </a:p>
          <a:p>
            <a:pPr>
              <a:buNone/>
            </a:pPr>
            <a:endParaRPr lang="en-ZA" sz="1000" b="1" dirty="0"/>
          </a:p>
          <a:p>
            <a:pPr>
              <a:buNone/>
            </a:pPr>
            <a:r>
              <a:rPr lang="en-ZA" sz="1200" b="1" dirty="0" smtClean="0"/>
              <a:t>Commercial Revenue:</a:t>
            </a:r>
          </a:p>
          <a:p>
            <a:pPr>
              <a:buNone/>
            </a:pPr>
            <a:endParaRPr lang="en-ZA" sz="1000" b="1" dirty="0"/>
          </a:p>
          <a:p>
            <a:r>
              <a:rPr lang="en-ZA" sz="1000" b="1" dirty="0" smtClean="0"/>
              <a:t>Decreased due to Aviation income which decreased by R3,62 million mainly due to lower traffic volumes and a decrease in the tariff rate</a:t>
            </a:r>
          </a:p>
          <a:p>
            <a:endParaRPr lang="en-ZA" sz="1000" b="1" dirty="0" smtClean="0"/>
          </a:p>
          <a:p>
            <a:r>
              <a:rPr lang="en-ZA" sz="1000" b="1" dirty="0" smtClean="0"/>
              <a:t>Other Commercial Revenue decreased by  R3,71 million due to a slow-down in sales of Weather Stations</a:t>
            </a:r>
          </a:p>
          <a:p>
            <a:pPr marL="0" indent="0">
              <a:buNone/>
            </a:pPr>
            <a:endParaRPr lang="en-ZA" sz="1000" b="1" dirty="0" smtClean="0"/>
          </a:p>
          <a:p>
            <a:r>
              <a:rPr lang="en-ZA" sz="1000" b="1" dirty="0" smtClean="0"/>
              <a:t>Other income increase attributed to increase in interest income </a:t>
            </a:r>
          </a:p>
          <a:p>
            <a:endParaRPr lang="en-ZA" sz="1000" b="1" dirty="0"/>
          </a:p>
        </p:txBody>
      </p:sp>
      <p:sp>
        <p:nvSpPr>
          <p:cNvPr id="6" name="Title 72"/>
          <p:cNvSpPr txBox="1">
            <a:spLocks/>
          </p:cNvSpPr>
          <p:nvPr/>
        </p:nvSpPr>
        <p:spPr>
          <a:xfrm>
            <a:off x="0" y="0"/>
            <a:ext cx="9144000" cy="800100"/>
          </a:xfrm>
          <a:prstGeom prst="rect">
            <a:avLst/>
          </a:prstGeom>
          <a:solidFill>
            <a:schemeClr val="accent2"/>
          </a:solidFill>
          <a:ln w="9525">
            <a:solidFill>
              <a:srgbClr val="FFC000"/>
            </a:solidFill>
            <a:miter lim="800000"/>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chorCtr="0" compatLnSpc="1">
            <a:prstTxWarp prst="textNoShape">
              <a:avLst/>
            </a:prstTxWarp>
          </a:bodyPr>
          <a:lstStyle>
            <a:defPPr>
              <a:defRPr lang="en-US"/>
            </a:defPPr>
            <a:lvl1pPr algn="ctr">
              <a:defRPr sz="1800" b="1">
                <a:solidFill>
                  <a:schemeClr val="lt1"/>
                </a:solidFill>
                <a:latin typeface="Calibri" panose="020F0502020204030204" pitchFamily="34" charset="0"/>
              </a:defRPr>
            </a:lvl1pPr>
            <a:lvl2pPr lvl="1" algn="ctr">
              <a:defRPr sz="1800" b="1">
                <a:solidFill>
                  <a:schemeClr val="lt1"/>
                </a:solidFill>
                <a:latin typeface="Calibri" panose="020F0502020204030204" pitchFamily="34" charset="0"/>
              </a:defRPr>
            </a:lvl2pPr>
            <a:lvl3pPr>
              <a:defRPr>
                <a:solidFill>
                  <a:schemeClr val="lt1"/>
                </a:solidFill>
                <a:latin typeface="+mn-lt"/>
              </a:defRPr>
            </a:lvl3pPr>
            <a:lvl4pPr>
              <a:defRPr>
                <a:solidFill>
                  <a:schemeClr val="lt1"/>
                </a:solidFill>
                <a:latin typeface="+mn-lt"/>
              </a:defRPr>
            </a:lvl4pPr>
            <a:lvl5pPr>
              <a:defRPr>
                <a:solidFill>
                  <a:schemeClr val="lt1"/>
                </a:solidFill>
                <a:latin typeface="+mn-lt"/>
              </a:defRPr>
            </a:lvl5pPr>
            <a:lvl6pPr>
              <a:defRPr>
                <a:solidFill>
                  <a:schemeClr val="lt1"/>
                </a:solidFill>
                <a:latin typeface="+mn-lt"/>
              </a:defRPr>
            </a:lvl6pPr>
            <a:lvl7pPr>
              <a:defRPr>
                <a:solidFill>
                  <a:schemeClr val="lt1"/>
                </a:solidFill>
                <a:latin typeface="+mn-lt"/>
              </a:defRPr>
            </a:lvl7pPr>
            <a:lvl8pPr>
              <a:defRPr>
                <a:solidFill>
                  <a:schemeClr val="lt1"/>
                </a:solidFill>
                <a:latin typeface="+mn-lt"/>
              </a:defRPr>
            </a:lvl8pPr>
            <a:lvl9pPr>
              <a:defRPr>
                <a:solidFill>
                  <a:schemeClr val="lt1"/>
                </a:solidFill>
                <a:latin typeface="+mn-lt"/>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Calibri" panose="020F0502020204030204" pitchFamily="34" charset="0"/>
                <a:ea typeface="+mn-ea"/>
                <a:cs typeface="+mn-cs"/>
              </a:rPr>
              <a:t>FINANCIAL </a:t>
            </a:r>
            <a:r>
              <a:rPr kumimoji="0" lang="en-US" sz="1800" b="1" i="0" u="none" strike="noStrike" kern="1200" cap="none" spc="0" normalizeH="0" baseline="0" noProof="0" dirty="0" smtClean="0">
                <a:ln>
                  <a:noFill/>
                </a:ln>
                <a:solidFill>
                  <a:srgbClr val="FFFFFF"/>
                </a:solidFill>
                <a:effectLst/>
                <a:uLnTx/>
                <a:uFillTx/>
                <a:latin typeface="Calibri" panose="020F0502020204030204" pitchFamily="34" charset="0"/>
                <a:ea typeface="+mn-ea"/>
                <a:cs typeface="+mn-cs"/>
              </a:rPr>
              <a:t>REPORT</a:t>
            </a:r>
            <a:endParaRPr kumimoji="0" lang="en-US" sz="1800" b="1" i="0" u="none" strike="noStrike" kern="1200" cap="none" spc="0" normalizeH="0" baseline="0" noProof="0" dirty="0">
              <a:ln>
                <a:noFill/>
              </a:ln>
              <a:solidFill>
                <a:srgbClr val="FFFFFF"/>
              </a:solidFill>
              <a:effectLst/>
              <a:uLnTx/>
              <a:uFillTx/>
              <a:latin typeface="Calibri" panose="020F0502020204030204" pitchFamily="34" charset="0"/>
              <a:ea typeface="+mn-ea"/>
              <a:cs typeface="+mn-cs"/>
            </a:endParaRP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smtClean="0">
                <a:ln>
                  <a:noFill/>
                </a:ln>
                <a:solidFill>
                  <a:srgbClr val="FFFFFF"/>
                </a:solidFill>
                <a:effectLst/>
                <a:uLnTx/>
                <a:uFillTx/>
                <a:latin typeface="Calibri" panose="020F0502020204030204" pitchFamily="34" charset="0"/>
                <a:ea typeface="+mn-ea"/>
                <a:cs typeface="+mn-cs"/>
              </a:rPr>
              <a:t>Actual 2016/17 </a:t>
            </a:r>
            <a:r>
              <a:rPr kumimoji="0" lang="en-US" sz="1800" b="1" i="1" u="none" strike="noStrike" kern="1200" cap="none" spc="0" normalizeH="0" baseline="0" noProof="0" dirty="0" smtClean="0">
                <a:ln>
                  <a:noFill/>
                </a:ln>
                <a:solidFill>
                  <a:srgbClr val="FFFFFF"/>
                </a:solidFill>
                <a:effectLst/>
                <a:uLnTx/>
                <a:uFillTx/>
                <a:latin typeface="Calibri" panose="020F0502020204030204" pitchFamily="34" charset="0"/>
                <a:ea typeface="+mn-ea"/>
                <a:cs typeface="+mn-cs"/>
              </a:rPr>
              <a:t>versus</a:t>
            </a:r>
            <a:r>
              <a:rPr kumimoji="0" lang="en-US" sz="1800" b="1" i="0" u="none" strike="noStrike" kern="1200" cap="none" spc="0" normalizeH="0" baseline="0" noProof="0" dirty="0" smtClean="0">
                <a:ln>
                  <a:noFill/>
                </a:ln>
                <a:solidFill>
                  <a:srgbClr val="FFFFFF"/>
                </a:solidFill>
                <a:effectLst/>
                <a:uLnTx/>
                <a:uFillTx/>
                <a:latin typeface="Calibri" panose="020F0502020204030204" pitchFamily="34" charset="0"/>
                <a:ea typeface="+mn-ea"/>
                <a:cs typeface="+mn-cs"/>
              </a:rPr>
              <a:t> Actual 2017/18</a:t>
            </a:r>
            <a:endParaRPr kumimoji="0" lang="en-US" sz="1800" b="1" i="0" u="none" strike="noStrike" kern="120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5" name="TextBox 4"/>
          <p:cNvSpPr txBox="1"/>
          <p:nvPr/>
        </p:nvSpPr>
        <p:spPr>
          <a:xfrm>
            <a:off x="6074664" y="710785"/>
            <a:ext cx="3090671" cy="830997"/>
          </a:xfrm>
          <a:prstGeom prst="rect">
            <a:avLst/>
          </a:prstGeom>
          <a:noFill/>
        </p:spPr>
        <p:txBody>
          <a:bodyPr wrap="square" rtlCol="0">
            <a:spAutoFit/>
          </a:bodyPr>
          <a:lstStyle/>
          <a:p>
            <a:pPr marL="0" marR="0" lvl="0" indent="0" algn="l" defTabSz="3429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214313" marR="0" lvl="0" indent="-214313" algn="l" defTabSz="342900" rtl="0" eaLnBrk="1" fontAlgn="base" latinLnBrk="0" hangingPunct="1">
              <a:lnSpc>
                <a:spcPct val="100000"/>
              </a:lnSpc>
              <a:spcBef>
                <a:spcPct val="0"/>
              </a:spcBef>
              <a:spcAft>
                <a:spcPct val="0"/>
              </a:spcAft>
              <a:buClrTx/>
              <a:buSzTx/>
              <a:buFont typeface="Wingdings" panose="05000000000000000000" pitchFamily="2" charset="2"/>
              <a:buChar char="v"/>
              <a:tabLst/>
              <a:defRPr/>
            </a:pPr>
            <a:endPar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l" defTabSz="3429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
        <p:nvSpPr>
          <p:cNvPr id="3" name="Slide Number Placeholder 2"/>
          <p:cNvSpPr>
            <a:spLocks noGrp="1"/>
          </p:cNvSpPr>
          <p:nvPr>
            <p:ph type="sldNum" sz="quarter" idx="12"/>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338B7BC5-D89C-461D-AF9E-4CA9073E348F}" type="slidenum">
              <a:rPr kumimoji="0" lang="en-US" sz="14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23</a:t>
            </a:fld>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1" name="TextBox 10"/>
          <p:cNvSpPr txBox="1"/>
          <p:nvPr/>
        </p:nvSpPr>
        <p:spPr>
          <a:xfrm>
            <a:off x="60032" y="5102943"/>
            <a:ext cx="7122916" cy="2025170"/>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smtClean="0">
                <a:ln>
                  <a:noFill/>
                </a:ln>
                <a:solidFill>
                  <a:srgbClr val="000000"/>
                </a:solidFill>
                <a:effectLst/>
                <a:uLnTx/>
                <a:uFillTx/>
                <a:latin typeface="Arial" charset="0"/>
                <a:ea typeface="+mn-ea"/>
                <a:cs typeface="+mn-cs"/>
              </a:rPr>
              <a:t>Total Expenditure </a:t>
            </a:r>
            <a:r>
              <a:rPr kumimoji="0" lang="en-US" sz="1400" b="0" i="0" u="none" strike="noStrike" kern="1200" cap="none" spc="0" normalizeH="0" baseline="0" noProof="0" dirty="0" smtClean="0">
                <a:ln>
                  <a:noFill/>
                </a:ln>
                <a:solidFill>
                  <a:srgbClr val="000000"/>
                </a:solidFill>
                <a:effectLst/>
                <a:uLnTx/>
                <a:uFillTx/>
                <a:latin typeface="Arial" charset="0"/>
                <a:ea typeface="+mn-ea"/>
                <a:cs typeface="+mn-cs"/>
              </a:rPr>
              <a:t>increased by 12% year-on-year due mainly to the following:</a:t>
            </a:r>
          </a:p>
          <a:p>
            <a:pPr marL="285750" marR="0" lvl="0" indent="-285750"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400" b="1" i="0" u="none" strike="noStrike" kern="1200" cap="none" spc="0" normalizeH="0" baseline="0" noProof="0" dirty="0" smtClean="0">
                <a:ln>
                  <a:noFill/>
                </a:ln>
                <a:solidFill>
                  <a:srgbClr val="000000"/>
                </a:solidFill>
                <a:effectLst/>
                <a:uLnTx/>
                <a:uFillTx/>
                <a:latin typeface="Arial" charset="0"/>
                <a:ea typeface="+mn-ea"/>
                <a:cs typeface="+mn-cs"/>
              </a:rPr>
              <a:t>Salary costs </a:t>
            </a:r>
            <a:r>
              <a:rPr kumimoji="0" lang="en-US" sz="1400" b="0" i="0" u="none" strike="noStrike" kern="1200" cap="none" spc="0" normalizeH="0" baseline="0" noProof="0" dirty="0" smtClean="0">
                <a:ln>
                  <a:noFill/>
                </a:ln>
                <a:solidFill>
                  <a:srgbClr val="000000"/>
                </a:solidFill>
                <a:effectLst/>
                <a:uLnTx/>
                <a:uFillTx/>
                <a:latin typeface="Arial" charset="0"/>
                <a:ea typeface="+mn-ea"/>
                <a:cs typeface="+mn-cs"/>
              </a:rPr>
              <a:t>increased by 10% year-on-year largely due to filling of vacancies,</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charset="0"/>
                <a:ea typeface="+mn-ea"/>
                <a:cs typeface="+mn-cs"/>
              </a:rPr>
              <a:t> </a:t>
            </a:r>
            <a:r>
              <a:rPr kumimoji="0" lang="en-US" sz="1400" b="0" i="0" u="none" strike="noStrike" kern="1200" cap="none" spc="0" normalizeH="0" baseline="0" noProof="0" dirty="0" smtClean="0">
                <a:ln>
                  <a:noFill/>
                </a:ln>
                <a:solidFill>
                  <a:srgbClr val="000000"/>
                </a:solidFill>
                <a:effectLst/>
                <a:uLnTx/>
                <a:uFillTx/>
                <a:latin typeface="Arial" charset="0"/>
                <a:ea typeface="+mn-ea"/>
                <a:cs typeface="+mn-cs"/>
              </a:rPr>
              <a:t>     annual salary adjustment and salary parity implementation.</a:t>
            </a:r>
          </a:p>
          <a:p>
            <a:pPr marL="285750" marR="0" lvl="0" indent="-285750"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400" b="1" i="0" u="none" strike="noStrike" kern="1200" cap="none" spc="0" normalizeH="0" baseline="0" noProof="0" dirty="0" smtClean="0">
                <a:ln>
                  <a:noFill/>
                </a:ln>
                <a:solidFill>
                  <a:srgbClr val="000000"/>
                </a:solidFill>
                <a:effectLst/>
                <a:uLnTx/>
                <a:uFillTx/>
                <a:latin typeface="Arial" charset="0"/>
                <a:ea typeface="+mn-ea"/>
                <a:cs typeface="+mn-cs"/>
              </a:rPr>
              <a:t>Operating expenses </a:t>
            </a:r>
            <a:r>
              <a:rPr kumimoji="0" lang="en-US" sz="1400" b="0" i="0" u="none" strike="noStrike" kern="1200" cap="none" spc="0" normalizeH="0" baseline="0" noProof="0" dirty="0" smtClean="0">
                <a:ln>
                  <a:noFill/>
                </a:ln>
                <a:solidFill>
                  <a:srgbClr val="000000"/>
                </a:solidFill>
                <a:effectLst/>
                <a:uLnTx/>
                <a:uFillTx/>
                <a:latin typeface="Arial" charset="0"/>
                <a:ea typeface="+mn-ea"/>
                <a:cs typeface="+mn-cs"/>
              </a:rPr>
              <a:t>increase mainly attributed to purchase of spare parts &amp; computer licenses which are impacted by exchange rates, and other fixed costs based on CPI and contractual escalation values.</a:t>
            </a:r>
          </a:p>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en-ZA" sz="1200" b="1" i="0" u="none" strike="noStrike" kern="0" cap="none" spc="0" normalizeH="0" baseline="0" noProof="0" dirty="0">
                <a:ln>
                  <a:noFill/>
                </a:ln>
                <a:solidFill>
                  <a:srgbClr val="000000"/>
                </a:solidFill>
                <a:effectLst/>
                <a:uLnTx/>
                <a:uFillTx/>
                <a:latin typeface="Arial"/>
                <a:ea typeface="+mn-ea"/>
                <a:cs typeface="+mn-cs"/>
              </a:rPr>
              <a:t>Fair Value Adjustment:</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ZA" sz="1100" b="1" i="0" u="none" strike="noStrike" kern="0" cap="none" spc="0" normalizeH="0" baseline="0" noProof="0" dirty="0" smtClean="0">
                <a:ln>
                  <a:noFill/>
                </a:ln>
                <a:solidFill>
                  <a:srgbClr val="000000"/>
                </a:solidFill>
                <a:effectLst/>
                <a:uLnTx/>
                <a:uFillTx/>
                <a:latin typeface="Arial"/>
                <a:ea typeface="+mn-ea"/>
                <a:cs typeface="+mn-cs"/>
              </a:rPr>
              <a:t>Gain mainly attributed </a:t>
            </a:r>
            <a:r>
              <a:rPr kumimoji="0" lang="en-ZA" sz="1100" b="1" i="0" u="none" strike="noStrike" kern="0" cap="none" spc="0" normalizeH="0" baseline="0" noProof="0" dirty="0">
                <a:ln>
                  <a:noFill/>
                </a:ln>
                <a:solidFill>
                  <a:srgbClr val="000000"/>
                </a:solidFill>
                <a:effectLst/>
                <a:uLnTx/>
                <a:uFillTx/>
                <a:latin typeface="Arial"/>
                <a:ea typeface="+mn-ea"/>
                <a:cs typeface="+mn-cs"/>
              </a:rPr>
              <a:t>to decrease in the value of the Post-Retirement Liability</a:t>
            </a:r>
          </a:p>
          <a:p>
            <a:pPr marL="285750" marR="0" lvl="0" indent="-285750"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graphicFrame>
        <p:nvGraphicFramePr>
          <p:cNvPr id="7" name="Object 6"/>
          <p:cNvGraphicFramePr>
            <a:graphicFrameLocks noChangeAspect="1"/>
          </p:cNvGraphicFramePr>
          <p:nvPr>
            <p:extLst>
              <p:ext uri="{D42A27DB-BD31-4B8C-83A1-F6EECF244321}">
                <p14:modId xmlns:p14="http://schemas.microsoft.com/office/powerpoint/2010/main" val="3123738963"/>
              </p:ext>
            </p:extLst>
          </p:nvPr>
        </p:nvGraphicFramePr>
        <p:xfrm>
          <a:off x="60032" y="837010"/>
          <a:ext cx="6112168" cy="3887389"/>
        </p:xfrm>
        <a:graphic>
          <a:graphicData uri="http://schemas.openxmlformats.org/presentationml/2006/ole">
            <mc:AlternateContent xmlns:mc="http://schemas.openxmlformats.org/markup-compatibility/2006">
              <mc:Choice xmlns:v="urn:schemas-microsoft-com:vml" Requires="v">
                <p:oleObj spid="_x0000_s3087" name="Worksheet" r:id="rId4" imgW="5067374" imgH="3524140" progId="Excel.Sheet.12">
                  <p:embed/>
                </p:oleObj>
              </mc:Choice>
              <mc:Fallback>
                <p:oleObj name="Worksheet" r:id="rId4" imgW="5067374" imgH="3524140" progId="Excel.Sheet.12">
                  <p:embed/>
                  <p:pic>
                    <p:nvPicPr>
                      <p:cNvPr id="0" name=""/>
                      <p:cNvPicPr/>
                      <p:nvPr/>
                    </p:nvPicPr>
                    <p:blipFill>
                      <a:blip r:embed="rId5"/>
                      <a:stretch>
                        <a:fillRect/>
                      </a:stretch>
                    </p:blipFill>
                    <p:spPr>
                      <a:xfrm>
                        <a:off x="60032" y="837010"/>
                        <a:ext cx="6112168" cy="3887389"/>
                      </a:xfrm>
                      <a:prstGeom prst="rect">
                        <a:avLst/>
                      </a:prstGeom>
                    </p:spPr>
                  </p:pic>
                </p:oleObj>
              </mc:Fallback>
            </mc:AlternateContent>
          </a:graphicData>
        </a:graphic>
      </p:graphicFrame>
    </p:spTree>
    <p:extLst>
      <p:ext uri="{BB962C8B-B14F-4D97-AF65-F5344CB8AC3E}">
        <p14:creationId xmlns:p14="http://schemas.microsoft.com/office/powerpoint/2010/main" val="157102809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72"/>
          <p:cNvSpPr txBox="1">
            <a:spLocks/>
          </p:cNvSpPr>
          <p:nvPr/>
        </p:nvSpPr>
        <p:spPr>
          <a:xfrm>
            <a:off x="0" y="0"/>
            <a:ext cx="9144000" cy="800100"/>
          </a:xfrm>
          <a:prstGeom prst="rect">
            <a:avLst/>
          </a:prstGeom>
          <a:solidFill>
            <a:schemeClr val="accent2"/>
          </a:solidFill>
          <a:ln w="9525">
            <a:solidFill>
              <a:srgbClr val="FFC000"/>
            </a:solidFill>
            <a:miter lim="800000"/>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chorCtr="0" compatLnSpc="1">
            <a:prstTxWarp prst="textNoShape">
              <a:avLst/>
            </a:prstTxWarp>
          </a:bodyPr>
          <a:lstStyle>
            <a:defPPr>
              <a:defRPr lang="en-US"/>
            </a:defPPr>
            <a:lvl1pPr algn="ctr">
              <a:defRPr sz="1800" b="1">
                <a:solidFill>
                  <a:schemeClr val="lt1"/>
                </a:solidFill>
                <a:latin typeface="Calibri" panose="020F0502020204030204" pitchFamily="34" charset="0"/>
              </a:defRPr>
            </a:lvl1pPr>
            <a:lvl2pPr lvl="1" algn="ctr">
              <a:defRPr sz="1800" b="1">
                <a:solidFill>
                  <a:schemeClr val="lt1"/>
                </a:solidFill>
                <a:latin typeface="Calibri" panose="020F0502020204030204" pitchFamily="34" charset="0"/>
              </a:defRPr>
            </a:lvl2pPr>
            <a:lvl3pPr>
              <a:defRPr>
                <a:solidFill>
                  <a:schemeClr val="lt1"/>
                </a:solidFill>
                <a:latin typeface="+mn-lt"/>
              </a:defRPr>
            </a:lvl3pPr>
            <a:lvl4pPr>
              <a:defRPr>
                <a:solidFill>
                  <a:schemeClr val="lt1"/>
                </a:solidFill>
                <a:latin typeface="+mn-lt"/>
              </a:defRPr>
            </a:lvl4pPr>
            <a:lvl5pPr>
              <a:defRPr>
                <a:solidFill>
                  <a:schemeClr val="lt1"/>
                </a:solidFill>
                <a:latin typeface="+mn-lt"/>
              </a:defRPr>
            </a:lvl5pPr>
            <a:lvl6pPr>
              <a:defRPr>
                <a:solidFill>
                  <a:schemeClr val="lt1"/>
                </a:solidFill>
                <a:latin typeface="+mn-lt"/>
              </a:defRPr>
            </a:lvl6pPr>
            <a:lvl7pPr>
              <a:defRPr>
                <a:solidFill>
                  <a:schemeClr val="lt1"/>
                </a:solidFill>
                <a:latin typeface="+mn-lt"/>
              </a:defRPr>
            </a:lvl7pPr>
            <a:lvl8pPr>
              <a:defRPr>
                <a:solidFill>
                  <a:schemeClr val="lt1"/>
                </a:solidFill>
                <a:latin typeface="+mn-lt"/>
              </a:defRPr>
            </a:lvl8pPr>
            <a:lvl9pPr>
              <a:defRPr>
                <a:solidFill>
                  <a:schemeClr val="lt1"/>
                </a:solidFill>
                <a:latin typeface="+mn-lt"/>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smtClean="0">
                <a:ln>
                  <a:noFill/>
                </a:ln>
                <a:solidFill>
                  <a:srgbClr val="FFFFFF"/>
                </a:solidFill>
                <a:effectLst/>
                <a:uLnTx/>
                <a:uFillTx/>
                <a:latin typeface="Calibri" panose="020F0502020204030204" pitchFamily="34" charset="0"/>
                <a:ea typeface="+mn-ea"/>
                <a:cs typeface="+mn-cs"/>
              </a:rPr>
              <a:t>ACTUAL, BUDGET, MTEF AND PROJECTED</a:t>
            </a:r>
            <a:endParaRPr kumimoji="0" lang="en-US" sz="1800" b="1" i="0" u="none" strike="noStrike" kern="1200" cap="none" spc="0" normalizeH="0" baseline="0" noProof="0" dirty="0">
              <a:ln>
                <a:noFill/>
              </a:ln>
              <a:solidFill>
                <a:srgbClr val="FFFFFF"/>
              </a:solidFill>
              <a:effectLst/>
              <a:uLnTx/>
              <a:uFillTx/>
              <a:latin typeface="Calibri" panose="020F0502020204030204" pitchFamily="34" charset="0"/>
              <a:ea typeface="+mn-ea"/>
              <a:cs typeface="+mn-cs"/>
            </a:endParaRP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smtClean="0">
                <a:ln>
                  <a:noFill/>
                </a:ln>
                <a:solidFill>
                  <a:srgbClr val="FFFFFF"/>
                </a:solidFill>
                <a:effectLst/>
                <a:uLnTx/>
                <a:uFillTx/>
                <a:latin typeface="Calibri" panose="020F0502020204030204" pitchFamily="34" charset="0"/>
                <a:ea typeface="+mn-ea"/>
                <a:cs typeface="+mn-cs"/>
              </a:rPr>
              <a:t> CAPITAL EXPENDITURE</a:t>
            </a:r>
            <a:endParaRPr kumimoji="0" lang="en-US" sz="1800" b="1" i="0" u="none" strike="noStrike" kern="120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3" name="Slide Number Placeholder 2"/>
          <p:cNvSpPr>
            <a:spLocks noGrp="1"/>
          </p:cNvSpPr>
          <p:nvPr>
            <p:ph type="sldNum" sz="quarter" idx="12"/>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338B7BC5-D89C-461D-AF9E-4CA9073E348F}" type="slidenum">
              <a:rPr kumimoji="0" lang="en-US" sz="14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24</a:t>
            </a:fld>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2" name="TextBox 11"/>
          <p:cNvSpPr txBox="1"/>
          <p:nvPr/>
        </p:nvSpPr>
        <p:spPr>
          <a:xfrm>
            <a:off x="255427" y="3575315"/>
            <a:ext cx="6868044" cy="2893100"/>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a:p>
            <a:pPr marL="285750" marR="0" lvl="0" indent="-285750"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400" b="0" i="0" u="none" strike="noStrike" kern="1200" cap="none" spc="0" normalizeH="0" baseline="0" noProof="0" dirty="0" smtClean="0">
                <a:ln>
                  <a:noFill/>
                </a:ln>
                <a:solidFill>
                  <a:srgbClr val="000000"/>
                </a:solidFill>
                <a:effectLst/>
                <a:uLnTx/>
                <a:uFillTx/>
                <a:latin typeface="Arial" charset="0"/>
                <a:ea typeface="+mn-ea"/>
                <a:cs typeface="+mn-cs"/>
              </a:rPr>
              <a:t>No Capital Expenditure Grant was received in 2015/16</a:t>
            </a: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a:p>
            <a:pPr marL="285750" marR="0" lvl="0" indent="-285750"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400" b="0" i="0" u="none" strike="noStrike" kern="1200" cap="none" spc="0" normalizeH="0" baseline="0" noProof="0" dirty="0" smtClean="0">
                <a:ln>
                  <a:noFill/>
                </a:ln>
                <a:solidFill>
                  <a:srgbClr val="000000"/>
                </a:solidFill>
                <a:effectLst/>
                <a:uLnTx/>
                <a:uFillTx/>
                <a:latin typeface="Arial" charset="0"/>
                <a:ea typeface="+mn-ea"/>
                <a:cs typeface="+mn-cs"/>
              </a:rPr>
              <a:t>R36 million spent on upgrade of HPC </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rgbClr val="000000"/>
                </a:solidFill>
                <a:effectLst/>
                <a:uLnTx/>
                <a:uFillTx/>
                <a:latin typeface="Arial" charset="0"/>
                <a:ea typeface="+mn-ea"/>
                <a:cs typeface="+mn-cs"/>
              </a:rPr>
              <a:t> </a:t>
            </a:r>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rgbClr val="000000"/>
                </a:solidFill>
                <a:effectLst/>
                <a:uLnTx/>
                <a:uFillTx/>
                <a:latin typeface="Arial" charset="0"/>
                <a:ea typeface="+mn-ea"/>
                <a:cs typeface="+mn-cs"/>
              </a:rPr>
              <a:t>A study for Infrastructure Development is currently underway and will determine how much is required in the short to long term for all SAWS technical infrastructure.</a:t>
            </a: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rgbClr val="000000"/>
                </a:solidFill>
                <a:effectLst/>
                <a:uLnTx/>
                <a:uFillTx/>
                <a:latin typeface="Arial" charset="0"/>
                <a:ea typeface="+mn-ea"/>
                <a:cs typeface="+mn-cs"/>
              </a:rPr>
              <a:t>The MTEF figures are based on current needs assessment, while the approved MTEF by National Treasury for 2019/20  amounts to R38 million ;</a:t>
            </a: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rgbClr val="000000"/>
                </a:solidFill>
                <a:effectLst/>
                <a:uLnTx/>
                <a:uFillTx/>
                <a:latin typeface="Arial" charset="0"/>
                <a:ea typeface="+mn-ea"/>
                <a:cs typeface="+mn-cs"/>
              </a:rPr>
              <a:t>For 2020/21, this is based on projected capital needs as the MTEF will only be approved during the 2018/19 financial year</a:t>
            </a:r>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pic>
        <p:nvPicPr>
          <p:cNvPr id="5" name="Picture 4"/>
          <p:cNvPicPr>
            <a:picLocks noChangeAspect="1"/>
          </p:cNvPicPr>
          <p:nvPr/>
        </p:nvPicPr>
        <p:blipFill>
          <a:blip r:embed="rId3"/>
          <a:stretch>
            <a:fillRect/>
          </a:stretch>
        </p:blipFill>
        <p:spPr>
          <a:xfrm>
            <a:off x="42934" y="885193"/>
            <a:ext cx="8948666" cy="2584817"/>
          </a:xfrm>
          <a:prstGeom prst="rect">
            <a:avLst/>
          </a:prstGeom>
        </p:spPr>
      </p:pic>
    </p:spTree>
    <p:extLst>
      <p:ext uri="{BB962C8B-B14F-4D97-AF65-F5344CB8AC3E}">
        <p14:creationId xmlns:p14="http://schemas.microsoft.com/office/powerpoint/2010/main" val="176246669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72"/>
          <p:cNvSpPr txBox="1">
            <a:spLocks/>
          </p:cNvSpPr>
          <p:nvPr/>
        </p:nvSpPr>
        <p:spPr>
          <a:xfrm>
            <a:off x="0" y="0"/>
            <a:ext cx="9144000" cy="800100"/>
          </a:xfrm>
          <a:prstGeom prst="rect">
            <a:avLst/>
          </a:prstGeom>
          <a:solidFill>
            <a:schemeClr val="accent2"/>
          </a:solidFill>
          <a:ln w="9525">
            <a:solidFill>
              <a:srgbClr val="FFC000"/>
            </a:solidFill>
            <a:miter lim="800000"/>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chorCtr="0" compatLnSpc="1">
            <a:prstTxWarp prst="textNoShape">
              <a:avLst/>
            </a:prstTxWarp>
          </a:bodyPr>
          <a:lstStyle>
            <a:defPPr>
              <a:defRPr lang="en-US"/>
            </a:defPPr>
            <a:lvl1pPr algn="ctr">
              <a:defRPr sz="1800" b="1">
                <a:solidFill>
                  <a:schemeClr val="lt1"/>
                </a:solidFill>
                <a:latin typeface="Calibri" panose="020F0502020204030204" pitchFamily="34" charset="0"/>
              </a:defRPr>
            </a:lvl1pPr>
            <a:lvl2pPr lvl="1" algn="ctr">
              <a:defRPr sz="1800" b="1">
                <a:solidFill>
                  <a:schemeClr val="lt1"/>
                </a:solidFill>
                <a:latin typeface="Calibri" panose="020F0502020204030204" pitchFamily="34" charset="0"/>
              </a:defRPr>
            </a:lvl2pPr>
            <a:lvl3pPr>
              <a:defRPr>
                <a:solidFill>
                  <a:schemeClr val="lt1"/>
                </a:solidFill>
                <a:latin typeface="+mn-lt"/>
              </a:defRPr>
            </a:lvl3pPr>
            <a:lvl4pPr>
              <a:defRPr>
                <a:solidFill>
                  <a:schemeClr val="lt1"/>
                </a:solidFill>
                <a:latin typeface="+mn-lt"/>
              </a:defRPr>
            </a:lvl4pPr>
            <a:lvl5pPr>
              <a:defRPr>
                <a:solidFill>
                  <a:schemeClr val="lt1"/>
                </a:solidFill>
                <a:latin typeface="+mn-lt"/>
              </a:defRPr>
            </a:lvl5pPr>
            <a:lvl6pPr>
              <a:defRPr>
                <a:solidFill>
                  <a:schemeClr val="lt1"/>
                </a:solidFill>
                <a:latin typeface="+mn-lt"/>
              </a:defRPr>
            </a:lvl6pPr>
            <a:lvl7pPr>
              <a:defRPr>
                <a:solidFill>
                  <a:schemeClr val="lt1"/>
                </a:solidFill>
                <a:latin typeface="+mn-lt"/>
              </a:defRPr>
            </a:lvl7pPr>
            <a:lvl8pPr>
              <a:defRPr>
                <a:solidFill>
                  <a:schemeClr val="lt1"/>
                </a:solidFill>
                <a:latin typeface="+mn-lt"/>
              </a:defRPr>
            </a:lvl8pPr>
            <a:lvl9pPr>
              <a:defRPr>
                <a:solidFill>
                  <a:schemeClr val="lt1"/>
                </a:solidFill>
                <a:latin typeface="+mn-lt"/>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smtClean="0">
                <a:ln>
                  <a:noFill/>
                </a:ln>
                <a:solidFill>
                  <a:srgbClr val="FFFFFF"/>
                </a:solidFill>
                <a:effectLst/>
                <a:uLnTx/>
                <a:uFillTx/>
                <a:latin typeface="Calibri" panose="020F0502020204030204" pitchFamily="34" charset="0"/>
                <a:ea typeface="+mn-ea"/>
                <a:cs typeface="+mn-cs"/>
              </a:rPr>
              <a:t>AUDIT FINDINGS OVER THE LAST 3 FINANCIAL YEARS</a:t>
            </a:r>
            <a:endParaRPr kumimoji="0" lang="en-US" sz="1800" b="1" i="0" u="none" strike="noStrike" kern="1200" cap="none" spc="0" normalizeH="0" baseline="0" noProof="0" dirty="0">
              <a:ln>
                <a:noFill/>
              </a:ln>
              <a:solidFill>
                <a:srgbClr val="FFFFFF"/>
              </a:solidFill>
              <a:effectLst/>
              <a:uLnTx/>
              <a:uFillTx/>
              <a:latin typeface="Calibri" panose="020F0502020204030204" pitchFamily="34" charset="0"/>
              <a:ea typeface="+mn-ea"/>
              <a:cs typeface="+mn-cs"/>
            </a:endParaRPr>
          </a:p>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3" name="Slide Number Placeholder 2"/>
          <p:cNvSpPr>
            <a:spLocks noGrp="1"/>
          </p:cNvSpPr>
          <p:nvPr>
            <p:ph type="sldNum" sz="quarter" idx="12"/>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338B7BC5-D89C-461D-AF9E-4CA9073E348F}" type="slidenum">
              <a:rPr kumimoji="0" lang="en-US" sz="14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25</a:t>
            </a:fld>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graphicFrame>
        <p:nvGraphicFramePr>
          <p:cNvPr id="10" name="Table 9"/>
          <p:cNvGraphicFramePr>
            <a:graphicFrameLocks noGrp="1"/>
          </p:cNvGraphicFramePr>
          <p:nvPr>
            <p:extLst>
              <p:ext uri="{D42A27DB-BD31-4B8C-83A1-F6EECF244321}">
                <p14:modId xmlns:p14="http://schemas.microsoft.com/office/powerpoint/2010/main" val="960942687"/>
              </p:ext>
            </p:extLst>
          </p:nvPr>
        </p:nvGraphicFramePr>
        <p:xfrm>
          <a:off x="388160" y="800100"/>
          <a:ext cx="8457890" cy="3102284"/>
        </p:xfrm>
        <a:graphic>
          <a:graphicData uri="http://schemas.openxmlformats.org/drawingml/2006/table">
            <a:tbl>
              <a:tblPr firstRow="1" firstCol="1" bandRow="1"/>
              <a:tblGrid>
                <a:gridCol w="1691578">
                  <a:extLst>
                    <a:ext uri="{9D8B030D-6E8A-4147-A177-3AD203B41FA5}">
                      <a16:colId xmlns:a16="http://schemas.microsoft.com/office/drawing/2014/main" xmlns="" val="20000"/>
                    </a:ext>
                  </a:extLst>
                </a:gridCol>
                <a:gridCol w="1159395">
                  <a:extLst>
                    <a:ext uri="{9D8B030D-6E8A-4147-A177-3AD203B41FA5}">
                      <a16:colId xmlns:a16="http://schemas.microsoft.com/office/drawing/2014/main" xmlns="" val="20001"/>
                    </a:ext>
                  </a:extLst>
                </a:gridCol>
                <a:gridCol w="1054861">
                  <a:extLst>
                    <a:ext uri="{9D8B030D-6E8A-4147-A177-3AD203B41FA5}">
                      <a16:colId xmlns:a16="http://schemas.microsoft.com/office/drawing/2014/main" xmlns="" val="20002"/>
                    </a:ext>
                  </a:extLst>
                </a:gridCol>
                <a:gridCol w="1151309">
                  <a:extLst>
                    <a:ext uri="{9D8B030D-6E8A-4147-A177-3AD203B41FA5}">
                      <a16:colId xmlns:a16="http://schemas.microsoft.com/office/drawing/2014/main" xmlns="" val="20003"/>
                    </a:ext>
                  </a:extLst>
                </a:gridCol>
                <a:gridCol w="1489753">
                  <a:extLst>
                    <a:ext uri="{9D8B030D-6E8A-4147-A177-3AD203B41FA5}">
                      <a16:colId xmlns:a16="http://schemas.microsoft.com/office/drawing/2014/main" xmlns="" val="3403366487"/>
                    </a:ext>
                  </a:extLst>
                </a:gridCol>
                <a:gridCol w="1910994">
                  <a:extLst>
                    <a:ext uri="{9D8B030D-6E8A-4147-A177-3AD203B41FA5}">
                      <a16:colId xmlns:a16="http://schemas.microsoft.com/office/drawing/2014/main" xmlns="" val="20004"/>
                    </a:ext>
                  </a:extLst>
                </a:gridCol>
              </a:tblGrid>
              <a:tr h="1240910">
                <a:tc>
                  <a:txBody>
                    <a:bodyPr/>
                    <a:lstStyle/>
                    <a:p>
                      <a:pPr marL="0" marR="0">
                        <a:lnSpc>
                          <a:spcPct val="107000"/>
                        </a:lnSpc>
                        <a:spcBef>
                          <a:spcPts val="0"/>
                        </a:spcBef>
                        <a:spcAft>
                          <a:spcPts val="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Financial Year</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marL="0" marR="0">
                        <a:lnSpc>
                          <a:spcPct val="107000"/>
                        </a:lnSpc>
                        <a:spcBef>
                          <a:spcPts val="0"/>
                        </a:spcBef>
                        <a:spcAft>
                          <a:spcPts val="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Number of Findings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marL="0" marR="0">
                        <a:lnSpc>
                          <a:spcPct val="107000"/>
                        </a:lnSpc>
                        <a:spcBef>
                          <a:spcPts val="0"/>
                        </a:spcBef>
                        <a:spcAft>
                          <a:spcPts val="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Resolved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marL="0" marR="0">
                        <a:lnSpc>
                          <a:spcPct val="107000"/>
                        </a:lnSpc>
                        <a:spcBef>
                          <a:spcPts val="0"/>
                        </a:spcBef>
                        <a:spcAft>
                          <a:spcPts val="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In Progress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1600" b="1" kern="12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Resolution</a:t>
                      </a:r>
                    </a:p>
                    <a:p>
                      <a:pPr marL="0" marR="0">
                        <a:lnSpc>
                          <a:spcPct val="107000"/>
                        </a:lnSpc>
                        <a:spcBef>
                          <a:spcPts val="0"/>
                        </a:spcBef>
                        <a:spcAft>
                          <a:spcPts val="0"/>
                        </a:spcAft>
                      </a:pPr>
                      <a:endParaRPr lang="en-US" sz="16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marL="0" marR="0">
                        <a:lnSpc>
                          <a:spcPct val="107000"/>
                        </a:lnSpc>
                        <a:spcBef>
                          <a:spcPts val="0"/>
                        </a:spcBef>
                        <a:spcAft>
                          <a:spcPts val="0"/>
                        </a:spcAft>
                      </a:pPr>
                      <a:r>
                        <a:rPr lang="en-US" sz="1600" b="1" kern="12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Audit opinion</a:t>
                      </a:r>
                      <a:endParaRPr lang="en-US" sz="16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extLst>
                  <a:ext uri="{0D108BD9-81ED-4DB2-BD59-A6C34878D82A}">
                    <a16:rowId xmlns:a16="http://schemas.microsoft.com/office/drawing/2014/main" xmlns="" val="10000"/>
                  </a:ext>
                </a:extLst>
              </a:tr>
              <a:tr h="620458">
                <a:tc>
                  <a:txBody>
                    <a:bodyPr/>
                    <a:lstStyle/>
                    <a:p>
                      <a:pPr marL="0" marR="0">
                        <a:lnSpc>
                          <a:spcPct val="107000"/>
                        </a:lnSpc>
                        <a:spcBef>
                          <a:spcPts val="0"/>
                        </a:spcBef>
                        <a:spcAft>
                          <a:spcPts val="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2015/16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13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11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85%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07000"/>
                        </a:lnSpc>
                        <a:spcBef>
                          <a:spcPts val="0"/>
                        </a:spcBef>
                        <a:spcAft>
                          <a:spcPts val="0"/>
                        </a:spcAft>
                      </a:pPr>
                      <a:r>
                        <a:rPr kumimoji="0" lang="en-ZA" sz="1600" b="0" i="0" u="none" strike="noStrike" kern="1200" cap="none" spc="0" normalizeH="0" baseline="0" noProof="0" smtClean="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Unqualified</a:t>
                      </a:r>
                      <a:endParaRPr lang="en-ZA" sz="16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620458">
                <a:tc>
                  <a:txBody>
                    <a:bodyPr/>
                    <a:lstStyle/>
                    <a:p>
                      <a:pPr marL="0" marR="0">
                        <a:lnSpc>
                          <a:spcPct val="107000"/>
                        </a:lnSpc>
                        <a:spcBef>
                          <a:spcPts val="0"/>
                        </a:spcBef>
                        <a:spcAft>
                          <a:spcPts val="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2016/17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36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28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78%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07000"/>
                        </a:lnSpc>
                        <a:spcBef>
                          <a:spcPts val="0"/>
                        </a:spcBef>
                        <a:spcAft>
                          <a:spcPts val="0"/>
                        </a:spcAft>
                      </a:pPr>
                      <a:r>
                        <a:rPr kumimoji="0" lang="en-ZA" sz="1600" b="0"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Unqualified</a:t>
                      </a:r>
                      <a:endParaRPr lang="en-ZA" sz="16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620458">
                <a:tc>
                  <a:txBody>
                    <a:bodyPr/>
                    <a:lstStyle/>
                    <a:p>
                      <a:pPr marL="0" marR="0">
                        <a:lnSpc>
                          <a:spcPct val="107000"/>
                        </a:lnSpc>
                        <a:spcBef>
                          <a:spcPts val="0"/>
                        </a:spcBef>
                        <a:spcAft>
                          <a:spcPts val="0"/>
                        </a:spcAft>
                      </a:pPr>
                      <a:r>
                        <a:rPr lang="en-US" sz="1600" b="1" dirty="0" smtClean="0">
                          <a:effectLst/>
                          <a:latin typeface="Calibri" panose="020F0502020204030204" pitchFamily="34" charset="0"/>
                          <a:ea typeface="Calibri" panose="020F0502020204030204" pitchFamily="34" charset="0"/>
                          <a:cs typeface="Times New Roman" panose="02020603050405020304" pitchFamily="18" charset="0"/>
                        </a:rPr>
                        <a:t>2017/18</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83</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07000"/>
                        </a:lnSpc>
                        <a:spcBef>
                          <a:spcPts val="0"/>
                        </a:spcBef>
                        <a:spcAft>
                          <a:spcPts val="0"/>
                        </a:spcAft>
                      </a:pPr>
                      <a:r>
                        <a:rPr kumimoji="0" lang="en-ZA" sz="1600" b="0"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Unqualified</a:t>
                      </a:r>
                      <a:endParaRPr lang="en-ZA" sz="16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bl>
          </a:graphicData>
        </a:graphic>
      </p:graphicFrame>
      <p:sp>
        <p:nvSpPr>
          <p:cNvPr id="12" name="TextBox 11"/>
          <p:cNvSpPr txBox="1"/>
          <p:nvPr/>
        </p:nvSpPr>
        <p:spPr>
          <a:xfrm>
            <a:off x="388161" y="4125410"/>
            <a:ext cx="8457888" cy="2708434"/>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rPr>
              <a:t>The unresolved findings (2015/16 and 2016/17)  are mainly related to:</a:t>
            </a: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a:p>
            <a:pPr marL="285750" marR="0" lvl="0" indent="-285750"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400" b="0" i="0" u="none" strike="noStrike" kern="1200" cap="none" spc="0" normalizeH="0" baseline="0" noProof="0" dirty="0" smtClean="0">
                <a:ln>
                  <a:noFill/>
                </a:ln>
                <a:solidFill>
                  <a:srgbClr val="000000"/>
                </a:solidFill>
                <a:effectLst/>
                <a:uLnTx/>
                <a:uFillTx/>
                <a:latin typeface="Arial" charset="0"/>
                <a:ea typeface="+mn-ea"/>
                <a:cs typeface="+mn-cs"/>
              </a:rPr>
              <a:t>ICT findings on Security Levels and Access Control</a:t>
            </a: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a:p>
            <a:pPr marL="285750" marR="0" lvl="0" indent="-285750"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400" b="0" i="0" u="none" strike="noStrike" kern="1200" cap="none" spc="0" normalizeH="0" baseline="0" noProof="0" dirty="0" smtClean="0">
                <a:ln>
                  <a:noFill/>
                </a:ln>
                <a:solidFill>
                  <a:srgbClr val="000000"/>
                </a:solidFill>
                <a:effectLst/>
                <a:uLnTx/>
                <a:uFillTx/>
                <a:latin typeface="Arial" charset="0"/>
                <a:ea typeface="+mn-ea"/>
                <a:cs typeface="+mn-cs"/>
              </a:rPr>
              <a:t>Audit of Performance Information</a:t>
            </a: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a:p>
            <a:pPr marL="285750" marR="0" lvl="0" indent="-285750"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400" b="0" i="0" u="none" strike="noStrike" kern="1200" cap="none" spc="0" normalizeH="0" baseline="0" noProof="0" dirty="0" smtClean="0">
                <a:ln>
                  <a:noFill/>
                </a:ln>
                <a:solidFill>
                  <a:srgbClr val="000000"/>
                </a:solidFill>
                <a:effectLst/>
                <a:uLnTx/>
                <a:uFillTx/>
                <a:latin typeface="Arial" charset="0"/>
                <a:ea typeface="+mn-ea"/>
                <a:cs typeface="+mn-cs"/>
              </a:rPr>
              <a:t>Timely filling of key management positions</a:t>
            </a: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a:p>
            <a:pPr marL="285750" marR="0" lvl="0" indent="-285750"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400" b="0" i="0" u="none" strike="noStrike" kern="1200" cap="none" spc="0" normalizeH="0" baseline="0" noProof="0" dirty="0" smtClean="0">
                <a:ln>
                  <a:noFill/>
                </a:ln>
                <a:solidFill>
                  <a:srgbClr val="000000"/>
                </a:solidFill>
                <a:effectLst/>
                <a:uLnTx/>
                <a:uFillTx/>
                <a:latin typeface="Arial" charset="0"/>
                <a:ea typeface="+mn-ea"/>
                <a:cs typeface="+mn-cs"/>
              </a:rPr>
              <a:t>General Ledger Reconciliations</a:t>
            </a:r>
          </a:p>
          <a:p>
            <a:pPr marL="285750" marR="0" lvl="0" indent="-285750"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rgbClr val="000000"/>
                </a:solidFill>
                <a:effectLst/>
                <a:uLnTx/>
                <a:uFillTx/>
                <a:latin typeface="Arial" charset="0"/>
                <a:ea typeface="+mn-ea"/>
                <a:cs typeface="+mn-cs"/>
              </a:rPr>
              <a:t>These are being addressed through the </a:t>
            </a:r>
            <a:r>
              <a:rPr kumimoji="0" lang="en-US" sz="1400" b="0" i="0" u="none" strike="noStrike" kern="1200" cap="none" spc="0" normalizeH="0" baseline="0" noProof="0" dirty="0" err="1" smtClean="0">
                <a:ln>
                  <a:noFill/>
                </a:ln>
                <a:solidFill>
                  <a:srgbClr val="000000"/>
                </a:solidFill>
                <a:effectLst/>
                <a:uLnTx/>
                <a:uFillTx/>
                <a:latin typeface="Arial" charset="0"/>
                <a:ea typeface="+mn-ea"/>
                <a:cs typeface="+mn-cs"/>
              </a:rPr>
              <a:t>Organisational</a:t>
            </a:r>
            <a:r>
              <a:rPr kumimoji="0" lang="en-US" sz="1400" b="0" i="0" u="none" strike="noStrike" kern="1200" cap="none" spc="0" normalizeH="0" baseline="0" noProof="0" dirty="0" smtClean="0">
                <a:ln>
                  <a:noFill/>
                </a:ln>
                <a:solidFill>
                  <a:srgbClr val="000000"/>
                </a:solidFill>
                <a:effectLst/>
                <a:uLnTx/>
                <a:uFillTx/>
                <a:latin typeface="Arial" charset="0"/>
                <a:ea typeface="+mn-ea"/>
                <a:cs typeface="+mn-cs"/>
              </a:rPr>
              <a:t> Structure Design as they are related more to capacity issues</a:t>
            </a:r>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39417276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2">
            <a:alphaModFix amt="15000"/>
            <a:lum/>
          </a:blip>
          <a:srcRect/>
          <a:stretch>
            <a:fillRect l="-11000" t="7000" r="-3000" b="10000"/>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lvl="0"/>
            <a:fld id="{41E26F06-C79C-4921-AA67-C6A983B07252}" type="slidenum">
              <a:rPr lang="en-US" noProof="0" smtClean="0"/>
              <a:pPr lvl="0"/>
              <a:t>26</a:t>
            </a:fld>
            <a:endParaRPr lang="en-US" noProof="0"/>
          </a:p>
        </p:txBody>
      </p:sp>
      <p:sp>
        <p:nvSpPr>
          <p:cNvPr id="34818" name="Title 1"/>
          <p:cNvSpPr>
            <a:spLocks noGrp="1"/>
          </p:cNvSpPr>
          <p:nvPr>
            <p:ph type="title" idx="4294967295"/>
          </p:nvPr>
        </p:nvSpPr>
        <p:spPr>
          <a:xfrm>
            <a:off x="0" y="304800"/>
            <a:ext cx="8229600" cy="4876800"/>
          </a:xfrm>
        </p:spPr>
        <p:txBody>
          <a:bodyPr/>
          <a:lstStyle/>
          <a:p>
            <a:pPr eaLnBrk="1" hangingPunct="1"/>
            <a:r>
              <a:rPr lang="en-ZA" altLang="en-US" dirty="0" smtClean="0">
                <a:solidFill>
                  <a:schemeClr val="accent2"/>
                </a:solidFill>
              </a:rPr>
              <a:t> </a:t>
            </a:r>
          </a:p>
        </p:txBody>
      </p:sp>
      <p:graphicFrame>
        <p:nvGraphicFramePr>
          <p:cNvPr id="6" name="Table 5"/>
          <p:cNvGraphicFramePr>
            <a:graphicFrameLocks noGrp="1"/>
          </p:cNvGraphicFramePr>
          <p:nvPr>
            <p:extLst>
              <p:ext uri="{D42A27DB-BD31-4B8C-83A1-F6EECF244321}">
                <p14:modId xmlns:p14="http://schemas.microsoft.com/office/powerpoint/2010/main" val="1813291275"/>
              </p:ext>
            </p:extLst>
          </p:nvPr>
        </p:nvGraphicFramePr>
        <p:xfrm>
          <a:off x="685800" y="1397000"/>
          <a:ext cx="7467600" cy="4241800"/>
        </p:xfrm>
        <a:graphic>
          <a:graphicData uri="http://schemas.openxmlformats.org/drawingml/2006/table">
            <a:tbl>
              <a:tblPr firstRow="1" bandRow="1">
                <a:tableStyleId>{5C22544A-7EE6-4342-B048-85BDC9FD1C3A}</a:tableStyleId>
              </a:tblPr>
              <a:tblGrid>
                <a:gridCol w="7467600">
                  <a:extLst>
                    <a:ext uri="{9D8B030D-6E8A-4147-A177-3AD203B41FA5}">
                      <a16:colId xmlns:a16="http://schemas.microsoft.com/office/drawing/2014/main" xmlns="" val="1017053877"/>
                    </a:ext>
                  </a:extLst>
                </a:gridCol>
              </a:tblGrid>
              <a:tr h="4241800">
                <a:tc>
                  <a:txBody>
                    <a:bodyPr/>
                    <a:lstStyle/>
                    <a:p>
                      <a:pPr algn="just"/>
                      <a:endParaRPr lang="en-ZA" sz="2400" dirty="0" smtClean="0">
                        <a:solidFill>
                          <a:srgbClr val="002060"/>
                        </a:solidFill>
                      </a:endParaRPr>
                    </a:p>
                    <a:p>
                      <a:pPr algn="just"/>
                      <a:endParaRPr lang="en-ZA" sz="2400" dirty="0" smtClean="0">
                        <a:solidFill>
                          <a:srgbClr val="002060"/>
                        </a:solidFill>
                      </a:endParaRPr>
                    </a:p>
                    <a:p>
                      <a:pPr algn="just"/>
                      <a:endParaRPr lang="en-ZA" sz="2400" dirty="0" smtClean="0">
                        <a:solidFill>
                          <a:srgbClr val="002060"/>
                        </a:solidFill>
                      </a:endParaRPr>
                    </a:p>
                    <a:p>
                      <a:pPr algn="just"/>
                      <a:endParaRPr lang="en-ZA" sz="2400" dirty="0" smtClean="0">
                        <a:solidFill>
                          <a:srgbClr val="002060"/>
                        </a:solidFill>
                      </a:endParaRPr>
                    </a:p>
                    <a:p>
                      <a:pPr algn="ctr"/>
                      <a:r>
                        <a:rPr lang="en-ZA" sz="2400" dirty="0" smtClean="0">
                          <a:solidFill>
                            <a:srgbClr val="002060"/>
                          </a:solidFill>
                        </a:rPr>
                        <a:t>PSYCHOMETRIC</a:t>
                      </a:r>
                      <a:r>
                        <a:rPr lang="en-ZA" sz="2400" baseline="0" dirty="0" smtClean="0">
                          <a:solidFill>
                            <a:srgbClr val="002060"/>
                          </a:solidFill>
                        </a:rPr>
                        <a:t> ASSESSMENT</a:t>
                      </a:r>
                    </a:p>
                    <a:p>
                      <a:pPr algn="ctr"/>
                      <a:r>
                        <a:rPr lang="en-ZA" sz="2400" baseline="0" dirty="0" smtClean="0">
                          <a:solidFill>
                            <a:srgbClr val="002060"/>
                          </a:solidFill>
                        </a:rPr>
                        <a:t>GM: HUMAN CAPITAL</a:t>
                      </a:r>
                      <a:endParaRPr lang="en-ZA" sz="2400" dirty="0">
                        <a:solidFill>
                          <a:srgbClr val="002060"/>
                        </a:solidFill>
                      </a:endParaRPr>
                    </a:p>
                  </a:txBody>
                  <a:tcPr>
                    <a:solidFill>
                      <a:schemeClr val="bg1"/>
                    </a:solidFill>
                  </a:tcPr>
                </a:tc>
                <a:extLst>
                  <a:ext uri="{0D108BD9-81ED-4DB2-BD59-A6C34878D82A}">
                    <a16:rowId xmlns:a16="http://schemas.microsoft.com/office/drawing/2014/main" xmlns="" val="29041961"/>
                  </a:ext>
                </a:extLst>
              </a:tr>
            </a:tbl>
          </a:graphicData>
        </a:graphic>
      </p:graphicFrame>
    </p:spTree>
    <p:extLst>
      <p:ext uri="{BB962C8B-B14F-4D97-AF65-F5344CB8AC3E}">
        <p14:creationId xmlns:p14="http://schemas.microsoft.com/office/powerpoint/2010/main" val="127029888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2">
            <a:alphaModFix amt="15000"/>
            <a:lum/>
          </a:blip>
          <a:srcRect/>
          <a:stretch>
            <a:fillRect l="-11000" t="7000" r="-3000" b="10000"/>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lvl="0"/>
            <a:fld id="{41E26F06-C79C-4921-AA67-C6A983B07252}" type="slidenum">
              <a:rPr lang="en-US" noProof="0" smtClean="0"/>
              <a:pPr lvl="0"/>
              <a:t>27</a:t>
            </a:fld>
            <a:endParaRPr lang="en-US" noProof="0"/>
          </a:p>
        </p:txBody>
      </p:sp>
      <p:sp>
        <p:nvSpPr>
          <p:cNvPr id="34818" name="Title 1"/>
          <p:cNvSpPr>
            <a:spLocks noGrp="1"/>
          </p:cNvSpPr>
          <p:nvPr>
            <p:ph type="title" idx="4294967295"/>
          </p:nvPr>
        </p:nvSpPr>
        <p:spPr>
          <a:xfrm>
            <a:off x="0" y="304800"/>
            <a:ext cx="8229600" cy="4876800"/>
          </a:xfrm>
        </p:spPr>
        <p:txBody>
          <a:bodyPr/>
          <a:lstStyle/>
          <a:p>
            <a:pPr eaLnBrk="1" hangingPunct="1"/>
            <a:r>
              <a:rPr lang="en-ZA" altLang="en-US" dirty="0" smtClean="0">
                <a:solidFill>
                  <a:schemeClr val="accent2"/>
                </a:solidFill>
              </a:rPr>
              <a:t> </a:t>
            </a:r>
          </a:p>
        </p:txBody>
      </p:sp>
      <p:graphicFrame>
        <p:nvGraphicFramePr>
          <p:cNvPr id="6" name="Table 5"/>
          <p:cNvGraphicFramePr>
            <a:graphicFrameLocks noGrp="1"/>
          </p:cNvGraphicFramePr>
          <p:nvPr>
            <p:extLst>
              <p:ext uri="{D42A27DB-BD31-4B8C-83A1-F6EECF244321}">
                <p14:modId xmlns:p14="http://schemas.microsoft.com/office/powerpoint/2010/main" val="479810192"/>
              </p:ext>
            </p:extLst>
          </p:nvPr>
        </p:nvGraphicFramePr>
        <p:xfrm>
          <a:off x="685800" y="457200"/>
          <a:ext cx="7467600" cy="5486400"/>
        </p:xfrm>
        <a:graphic>
          <a:graphicData uri="http://schemas.openxmlformats.org/drawingml/2006/table">
            <a:tbl>
              <a:tblPr firstRow="1" bandRow="1">
                <a:tableStyleId>{5C22544A-7EE6-4342-B048-85BDC9FD1C3A}</a:tableStyleId>
              </a:tblPr>
              <a:tblGrid>
                <a:gridCol w="7467600">
                  <a:extLst>
                    <a:ext uri="{9D8B030D-6E8A-4147-A177-3AD203B41FA5}">
                      <a16:colId xmlns:a16="http://schemas.microsoft.com/office/drawing/2014/main" xmlns="" val="1017053877"/>
                    </a:ext>
                  </a:extLst>
                </a:gridCol>
              </a:tblGrid>
              <a:tr h="5486400">
                <a:tc>
                  <a:txBody>
                    <a:bodyPr/>
                    <a:lstStyle/>
                    <a:p>
                      <a:pPr algn="just"/>
                      <a:endParaRPr lang="en-ZA" sz="2400" dirty="0" smtClean="0">
                        <a:solidFill>
                          <a:srgbClr val="002060"/>
                        </a:solidFill>
                      </a:endParaRPr>
                    </a:p>
                    <a:p>
                      <a:pPr algn="just"/>
                      <a:endParaRPr lang="en-ZA" sz="2400" dirty="0" smtClean="0">
                        <a:solidFill>
                          <a:srgbClr val="002060"/>
                        </a:solidFill>
                      </a:endParaRPr>
                    </a:p>
                    <a:p>
                      <a:pPr algn="just"/>
                      <a:endParaRPr lang="en-ZA" sz="2400" dirty="0" smtClean="0">
                        <a:solidFill>
                          <a:srgbClr val="002060"/>
                        </a:solidFill>
                      </a:endParaRPr>
                    </a:p>
                    <a:p>
                      <a:pPr algn="just"/>
                      <a:endParaRPr lang="en-ZA" sz="2400" dirty="0" smtClean="0">
                        <a:solidFill>
                          <a:srgbClr val="002060"/>
                        </a:solidFill>
                      </a:endParaRPr>
                    </a:p>
                    <a:p>
                      <a:pPr algn="just"/>
                      <a:r>
                        <a:rPr lang="en-ZA" sz="2400" dirty="0" smtClean="0">
                          <a:solidFill>
                            <a:srgbClr val="002060"/>
                          </a:solidFill>
                        </a:rPr>
                        <a:t>The</a:t>
                      </a:r>
                      <a:r>
                        <a:rPr lang="en-ZA" sz="2400" baseline="0" dirty="0" smtClean="0">
                          <a:solidFill>
                            <a:srgbClr val="002060"/>
                          </a:solidFill>
                        </a:rPr>
                        <a:t> Board of SAWS refers the Committee to the letter dated 11 July 2018 addressed to the Speaker of the National Assembly by the honourable Minister of Environmental Affairs, Dr BEE Molewa, in which she states, amongst other issues, as follows:</a:t>
                      </a:r>
                    </a:p>
                    <a:p>
                      <a:pPr algn="just"/>
                      <a:endParaRPr lang="en-ZA" sz="2400" dirty="0">
                        <a:solidFill>
                          <a:srgbClr val="002060"/>
                        </a:solidFill>
                      </a:endParaRPr>
                    </a:p>
                  </a:txBody>
                  <a:tcPr>
                    <a:solidFill>
                      <a:schemeClr val="bg1"/>
                    </a:solidFill>
                  </a:tcPr>
                </a:tc>
                <a:extLst>
                  <a:ext uri="{0D108BD9-81ED-4DB2-BD59-A6C34878D82A}">
                    <a16:rowId xmlns:a16="http://schemas.microsoft.com/office/drawing/2014/main" xmlns="" val="29041961"/>
                  </a:ext>
                </a:extLst>
              </a:tr>
            </a:tbl>
          </a:graphicData>
        </a:graphic>
      </p:graphicFrame>
    </p:spTree>
    <p:extLst>
      <p:ext uri="{BB962C8B-B14F-4D97-AF65-F5344CB8AC3E}">
        <p14:creationId xmlns:p14="http://schemas.microsoft.com/office/powerpoint/2010/main" val="180007867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2">
            <a:alphaModFix amt="15000"/>
            <a:lum/>
          </a:blip>
          <a:srcRect/>
          <a:stretch>
            <a:fillRect l="-11000" t="7000" r="-3000" b="10000"/>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lvl="0"/>
            <a:fld id="{41E26F06-C79C-4921-AA67-C6A983B07252}" type="slidenum">
              <a:rPr lang="en-US" noProof="0" smtClean="0"/>
              <a:pPr lvl="0"/>
              <a:t>28</a:t>
            </a:fld>
            <a:endParaRPr lang="en-US" noProof="0"/>
          </a:p>
        </p:txBody>
      </p:sp>
      <p:sp>
        <p:nvSpPr>
          <p:cNvPr id="34818" name="Title 1"/>
          <p:cNvSpPr>
            <a:spLocks noGrp="1"/>
          </p:cNvSpPr>
          <p:nvPr>
            <p:ph type="title" idx="4294967295"/>
          </p:nvPr>
        </p:nvSpPr>
        <p:spPr>
          <a:xfrm>
            <a:off x="0" y="304800"/>
            <a:ext cx="8229600" cy="4876800"/>
          </a:xfrm>
        </p:spPr>
        <p:txBody>
          <a:bodyPr/>
          <a:lstStyle/>
          <a:p>
            <a:pPr eaLnBrk="1" hangingPunct="1"/>
            <a:r>
              <a:rPr lang="en-ZA" altLang="en-US" dirty="0" smtClean="0">
                <a:solidFill>
                  <a:schemeClr val="accent2"/>
                </a:solidFill>
              </a:rPr>
              <a:t> </a:t>
            </a:r>
          </a:p>
        </p:txBody>
      </p:sp>
      <p:graphicFrame>
        <p:nvGraphicFramePr>
          <p:cNvPr id="6" name="Table 5"/>
          <p:cNvGraphicFramePr>
            <a:graphicFrameLocks noGrp="1"/>
          </p:cNvGraphicFramePr>
          <p:nvPr>
            <p:extLst>
              <p:ext uri="{D42A27DB-BD31-4B8C-83A1-F6EECF244321}">
                <p14:modId xmlns:p14="http://schemas.microsoft.com/office/powerpoint/2010/main" val="2009323283"/>
              </p:ext>
            </p:extLst>
          </p:nvPr>
        </p:nvGraphicFramePr>
        <p:xfrm>
          <a:off x="685800" y="457200"/>
          <a:ext cx="7467600" cy="5486400"/>
        </p:xfrm>
        <a:graphic>
          <a:graphicData uri="http://schemas.openxmlformats.org/drawingml/2006/table">
            <a:tbl>
              <a:tblPr firstRow="1" bandRow="1">
                <a:tableStyleId>{5C22544A-7EE6-4342-B048-85BDC9FD1C3A}</a:tableStyleId>
              </a:tblPr>
              <a:tblGrid>
                <a:gridCol w="7467600">
                  <a:extLst>
                    <a:ext uri="{9D8B030D-6E8A-4147-A177-3AD203B41FA5}">
                      <a16:colId xmlns:a16="http://schemas.microsoft.com/office/drawing/2014/main" xmlns="" val="1017053877"/>
                    </a:ext>
                  </a:extLst>
                </a:gridCol>
              </a:tblGrid>
              <a:tr h="5486400">
                <a:tc>
                  <a:txBody>
                    <a:bodyPr/>
                    <a:lstStyle/>
                    <a:p>
                      <a:pPr algn="just"/>
                      <a:endParaRPr lang="en-ZA" sz="2400" dirty="0" smtClean="0">
                        <a:solidFill>
                          <a:srgbClr val="002060"/>
                        </a:solidFill>
                      </a:endParaRPr>
                    </a:p>
                    <a:p>
                      <a:pPr algn="just"/>
                      <a:r>
                        <a:rPr lang="en-ZA" sz="2400" baseline="0" dirty="0" smtClean="0">
                          <a:solidFill>
                            <a:srgbClr val="002060"/>
                          </a:solidFill>
                        </a:rPr>
                        <a:t>“Furthermore, in the event that the person concerned grants approval to share or release the results of his or her competency assessment, I am advised that the presentation must be made in camera by the specialist that conducted the competency assessment. If the above legal requirements are fully complied with by the Committee, only then can I legally authorise the release or sharing of Ms Mphafudi’s competency assessment with the Committee”.</a:t>
                      </a:r>
                      <a:endParaRPr lang="en-ZA" sz="2400" dirty="0">
                        <a:solidFill>
                          <a:srgbClr val="002060"/>
                        </a:solidFill>
                      </a:endParaRPr>
                    </a:p>
                  </a:txBody>
                  <a:tcPr>
                    <a:solidFill>
                      <a:schemeClr val="bg1"/>
                    </a:solidFill>
                  </a:tcPr>
                </a:tc>
                <a:extLst>
                  <a:ext uri="{0D108BD9-81ED-4DB2-BD59-A6C34878D82A}">
                    <a16:rowId xmlns:a16="http://schemas.microsoft.com/office/drawing/2014/main" xmlns="" val="29041961"/>
                  </a:ext>
                </a:extLst>
              </a:tr>
            </a:tbl>
          </a:graphicData>
        </a:graphic>
      </p:graphicFrame>
    </p:spTree>
    <p:extLst>
      <p:ext uri="{BB962C8B-B14F-4D97-AF65-F5344CB8AC3E}">
        <p14:creationId xmlns:p14="http://schemas.microsoft.com/office/powerpoint/2010/main" val="2268559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2">
            <a:alphaModFix amt="15000"/>
            <a:lum/>
          </a:blip>
          <a:srcRect/>
          <a:stretch>
            <a:fillRect l="-11000" t="7000" r="-3000" b="10000"/>
          </a:stretch>
        </a:blipFill>
        <a:effectLst/>
      </p:bgPr>
    </p:bg>
    <p:spTree>
      <p:nvGrpSpPr>
        <p:cNvPr id="1" name=""/>
        <p:cNvGrpSpPr/>
        <p:nvPr/>
      </p:nvGrpSpPr>
      <p:grpSpPr>
        <a:xfrm>
          <a:off x="0" y="0"/>
          <a:ext cx="0" cy="0"/>
          <a:chOff x="0" y="0"/>
          <a:chExt cx="0" cy="0"/>
        </a:xfrm>
      </p:grpSpPr>
      <p:sp>
        <p:nvSpPr>
          <p:cNvPr id="34818" name="Title 1"/>
          <p:cNvSpPr>
            <a:spLocks noGrp="1"/>
          </p:cNvSpPr>
          <p:nvPr>
            <p:ph type="title" idx="4294967295"/>
          </p:nvPr>
        </p:nvSpPr>
        <p:spPr>
          <a:xfrm>
            <a:off x="457200" y="2590801"/>
            <a:ext cx="8229600" cy="1981199"/>
          </a:xfrm>
        </p:spPr>
        <p:txBody>
          <a:bodyPr/>
          <a:lstStyle/>
          <a:p>
            <a:pPr eaLnBrk="1" hangingPunct="1"/>
            <a:r>
              <a:rPr lang="en-ZA" altLang="en-US" dirty="0" smtClean="0">
                <a:solidFill>
                  <a:schemeClr val="accent2"/>
                </a:solidFill>
              </a:rPr>
              <a:t>Thank you </a:t>
            </a:r>
          </a:p>
        </p:txBody>
      </p:sp>
      <p:sp>
        <p:nvSpPr>
          <p:cNvPr id="4" name="Slide Number Placeholder 3"/>
          <p:cNvSpPr>
            <a:spLocks noGrp="1"/>
          </p:cNvSpPr>
          <p:nvPr>
            <p:ph type="sldNum" sz="quarter" idx="12"/>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41E26F06-C79C-4921-AA67-C6A983B07252}" type="slidenum">
              <a:rPr kumimoji="0" 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29</a:t>
            </a:fld>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8578326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alphaModFix amt="15000"/>
            <a:lum/>
            <a:extLst>
              <a:ext uri="{BEBA8EAE-BF5A-486C-A8C5-ECC9F3942E4B}">
                <a14:imgProps xmlns:a14="http://schemas.microsoft.com/office/drawing/2010/main">
                  <a14:imgLayer r:embed="rId4">
                    <a14:imgEffect>
                      <a14:saturation sat="66000"/>
                    </a14:imgEffect>
                  </a14:imgLayer>
                </a14:imgProps>
              </a:ext>
            </a:extLst>
          </a:blip>
          <a:srcRect/>
          <a:stretch>
            <a:fillRect l="-11000" t="7000" r="-3000" b="10000"/>
          </a:stretch>
        </a:blipFill>
        <a:effectLst/>
      </p:bgPr>
    </p:bg>
    <p:spTree>
      <p:nvGrpSpPr>
        <p:cNvPr id="1" name=""/>
        <p:cNvGrpSpPr/>
        <p:nvPr/>
      </p:nvGrpSpPr>
      <p:grpSpPr>
        <a:xfrm>
          <a:off x="0" y="0"/>
          <a:ext cx="0" cy="0"/>
          <a:chOff x="0" y="0"/>
          <a:chExt cx="0" cy="0"/>
        </a:xfrm>
      </p:grpSpPr>
      <p:sp>
        <p:nvSpPr>
          <p:cNvPr id="4" name="Line 4"/>
          <p:cNvSpPr>
            <a:spLocks noChangeShapeType="1"/>
          </p:cNvSpPr>
          <p:nvPr/>
        </p:nvSpPr>
        <p:spPr bwMode="auto">
          <a:xfrm>
            <a:off x="116305" y="-48126"/>
            <a:ext cx="91440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ZA"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11" name="Rectangle 10"/>
          <p:cNvSpPr/>
          <p:nvPr/>
        </p:nvSpPr>
        <p:spPr>
          <a:xfrm>
            <a:off x="0" y="0"/>
            <a:ext cx="9144000" cy="461665"/>
          </a:xfrm>
          <a:prstGeom prst="rect">
            <a:avLst/>
          </a:prstGeom>
          <a:solidFill>
            <a:srgbClr val="0070C0"/>
          </a:solidFill>
        </p:spPr>
        <p:txBody>
          <a:bodyPr wrap="square">
            <a:spAutoFit/>
          </a:bodyPr>
          <a:lstStyle/>
          <a:p>
            <a:pPr marL="457200" marR="0" lvl="1" indent="0" algn="ctr" defTabSz="914400" rtl="0" eaLnBrk="0" fontAlgn="base" latinLnBrk="0" hangingPunct="0">
              <a:lnSpc>
                <a:spcPct val="100000"/>
              </a:lnSpc>
              <a:spcBef>
                <a:spcPct val="0"/>
              </a:spcBef>
              <a:spcAft>
                <a:spcPct val="0"/>
              </a:spcAft>
              <a:buClrTx/>
              <a:buSzTx/>
              <a:buFontTx/>
              <a:buNone/>
              <a:tabLst/>
              <a:defRPr/>
            </a:pPr>
            <a:r>
              <a:rPr lang="en-ZA" sz="2400" b="1" noProof="0" dirty="0" smtClean="0">
                <a:solidFill>
                  <a:srgbClr val="FFFFFF"/>
                </a:solidFill>
                <a:latin typeface="Calibri" pitchFamily="34" charset="0"/>
                <a:cs typeface="Calibri" pitchFamily="34" charset="0"/>
              </a:rPr>
              <a:t>LEGISLATIVE MANDATE</a:t>
            </a:r>
            <a:r>
              <a:rPr kumimoji="0" lang="en-ZA" sz="2400" b="1" i="0" u="none" strike="noStrike" kern="1200" cap="none" spc="0" normalizeH="0" baseline="0" noProof="0" dirty="0" smtClean="0">
                <a:ln>
                  <a:noFill/>
                </a:ln>
                <a:solidFill>
                  <a:srgbClr val="FFFFFF"/>
                </a:solidFill>
                <a:effectLst/>
                <a:uLnTx/>
                <a:uFillTx/>
                <a:latin typeface="Calibri" pitchFamily="34" charset="0"/>
                <a:ea typeface="+mn-ea"/>
                <a:cs typeface="Calibri" pitchFamily="34" charset="0"/>
              </a:rPr>
              <a:t> </a:t>
            </a:r>
            <a:endParaRPr kumimoji="0" lang="en-ZA" sz="2400" b="1" i="0" u="none" strike="noStrike" kern="1200" cap="none" spc="0" normalizeH="0" baseline="0" noProof="0" dirty="0">
              <a:ln>
                <a:noFill/>
              </a:ln>
              <a:solidFill>
                <a:srgbClr val="FFFFFF"/>
              </a:solidFill>
              <a:effectLst/>
              <a:uLnTx/>
              <a:uFillTx/>
              <a:latin typeface="Calibri" pitchFamily="34" charset="0"/>
              <a:ea typeface="+mn-ea"/>
              <a:cs typeface="Calibri" pitchFamily="34" charset="0"/>
            </a:endParaRPr>
          </a:p>
        </p:txBody>
      </p:sp>
      <p:sp>
        <p:nvSpPr>
          <p:cNvPr id="7" name="Slide Number Placeholder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38B7BC5-D89C-461D-AF9E-4CA9073E348F}" type="slidenum">
              <a:rPr kumimoji="0" lang="en-US" sz="18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sz="1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8" name="Rectangle 7"/>
          <p:cNvSpPr/>
          <p:nvPr/>
        </p:nvSpPr>
        <p:spPr>
          <a:xfrm>
            <a:off x="914400" y="2136339"/>
            <a:ext cx="7239000" cy="2954655"/>
          </a:xfrm>
          <a:prstGeom prst="rect">
            <a:avLst/>
          </a:prstGeom>
        </p:spPr>
        <p:txBody>
          <a:bodyPr wrap="square">
            <a:spAutoFit/>
          </a:bodyPr>
          <a:lstStyle/>
          <a:p>
            <a:pPr algn="just"/>
            <a:r>
              <a:rPr lang="en-US" sz="2400" dirty="0">
                <a:latin typeface="Calibri" panose="020F0502020204030204" pitchFamily="34" charset="0"/>
                <a:cs typeface="Calibri" panose="020F0502020204030204" pitchFamily="34" charset="0"/>
              </a:rPr>
              <a:t>The South African Weather Service is a Schedule 3A entity, in terms of the Public Finance Management Act, No. 1 of 1999 and relevant Treasury Regulations. The entity derives its mandate from the South African Weather Services Act, No. 8 of 2001, as amended by the South African </a:t>
            </a:r>
            <a:r>
              <a:rPr lang="en-US" sz="2400" dirty="0" smtClean="0">
                <a:latin typeface="Calibri" panose="020F0502020204030204" pitchFamily="34" charset="0"/>
                <a:cs typeface="Calibri" panose="020F0502020204030204" pitchFamily="34" charset="0"/>
              </a:rPr>
              <a:t>Weather Service </a:t>
            </a:r>
            <a:r>
              <a:rPr lang="en-US" sz="2400" dirty="0">
                <a:latin typeface="Calibri" panose="020F0502020204030204" pitchFamily="34" charset="0"/>
                <a:cs typeface="Calibri" panose="020F0502020204030204" pitchFamily="34" charset="0"/>
              </a:rPr>
              <a:t>Amendment Act, No. 48 of 2013.</a:t>
            </a:r>
          </a:p>
          <a:p>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974680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alphaModFix amt="15000"/>
            <a:lum/>
            <a:extLst>
              <a:ext uri="{BEBA8EAE-BF5A-486C-A8C5-ECC9F3942E4B}">
                <a14:imgProps xmlns:a14="http://schemas.microsoft.com/office/drawing/2010/main">
                  <a14:imgLayer r:embed="rId4">
                    <a14:imgEffect>
                      <a14:saturation sat="66000"/>
                    </a14:imgEffect>
                  </a14:imgLayer>
                </a14:imgProps>
              </a:ext>
            </a:extLst>
          </a:blip>
          <a:srcRect/>
          <a:stretch>
            <a:fillRect l="-11000" t="7000" r="-3000" b="10000"/>
          </a:stretch>
        </a:blipFill>
        <a:effectLst/>
      </p:bgPr>
    </p:bg>
    <p:spTree>
      <p:nvGrpSpPr>
        <p:cNvPr id="1" name=""/>
        <p:cNvGrpSpPr/>
        <p:nvPr/>
      </p:nvGrpSpPr>
      <p:grpSpPr>
        <a:xfrm>
          <a:off x="0" y="0"/>
          <a:ext cx="0" cy="0"/>
          <a:chOff x="0" y="0"/>
          <a:chExt cx="0" cy="0"/>
        </a:xfrm>
      </p:grpSpPr>
      <p:sp>
        <p:nvSpPr>
          <p:cNvPr id="4" name="Line 4"/>
          <p:cNvSpPr>
            <a:spLocks noChangeShapeType="1"/>
          </p:cNvSpPr>
          <p:nvPr/>
        </p:nvSpPr>
        <p:spPr bwMode="auto">
          <a:xfrm>
            <a:off x="116305" y="-48126"/>
            <a:ext cx="91440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ZA"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11" name="Rectangle 10"/>
          <p:cNvSpPr/>
          <p:nvPr/>
        </p:nvSpPr>
        <p:spPr>
          <a:xfrm>
            <a:off x="0" y="0"/>
            <a:ext cx="9144000" cy="461665"/>
          </a:xfrm>
          <a:prstGeom prst="rect">
            <a:avLst/>
          </a:prstGeom>
          <a:solidFill>
            <a:srgbClr val="0070C0"/>
          </a:solidFill>
        </p:spPr>
        <p:txBody>
          <a:bodyPr wrap="square">
            <a:spAutoFit/>
          </a:bodyPr>
          <a:lstStyle/>
          <a:p>
            <a:pPr marL="457200" marR="0" lvl="1" indent="0" algn="ctr" defTabSz="914400" rtl="0" eaLnBrk="0" fontAlgn="base" latinLnBrk="0" hangingPunct="0">
              <a:lnSpc>
                <a:spcPct val="100000"/>
              </a:lnSpc>
              <a:spcBef>
                <a:spcPct val="0"/>
              </a:spcBef>
              <a:spcAft>
                <a:spcPct val="0"/>
              </a:spcAft>
              <a:buClrTx/>
              <a:buSzTx/>
              <a:buFontTx/>
              <a:buNone/>
              <a:tabLst/>
              <a:defRPr/>
            </a:pPr>
            <a:r>
              <a:rPr lang="en-ZA" sz="2400" b="1" noProof="0" dirty="0" smtClean="0">
                <a:solidFill>
                  <a:srgbClr val="FFFFFF"/>
                </a:solidFill>
                <a:latin typeface="Calibri" pitchFamily="34" charset="0"/>
                <a:cs typeface="Calibri" pitchFamily="34" charset="0"/>
              </a:rPr>
              <a:t>LEGISLATIVE MANDATE</a:t>
            </a:r>
            <a:r>
              <a:rPr kumimoji="0" lang="en-ZA" sz="2400" b="1" i="0" u="none" strike="noStrike" kern="1200" cap="none" spc="0" normalizeH="0" baseline="0" noProof="0" dirty="0" smtClean="0">
                <a:ln>
                  <a:noFill/>
                </a:ln>
                <a:solidFill>
                  <a:srgbClr val="FFFFFF"/>
                </a:solidFill>
                <a:effectLst/>
                <a:uLnTx/>
                <a:uFillTx/>
                <a:latin typeface="Calibri" pitchFamily="34" charset="0"/>
                <a:ea typeface="+mn-ea"/>
                <a:cs typeface="Calibri" pitchFamily="34" charset="0"/>
              </a:rPr>
              <a:t> </a:t>
            </a:r>
            <a:endParaRPr kumimoji="0" lang="en-ZA" sz="2400" b="1" i="0" u="none" strike="noStrike" kern="1200" cap="none" spc="0" normalizeH="0" baseline="0" noProof="0" dirty="0">
              <a:ln>
                <a:noFill/>
              </a:ln>
              <a:solidFill>
                <a:srgbClr val="FFFFFF"/>
              </a:solidFill>
              <a:effectLst/>
              <a:uLnTx/>
              <a:uFillTx/>
              <a:latin typeface="Calibri" pitchFamily="34" charset="0"/>
              <a:ea typeface="+mn-ea"/>
              <a:cs typeface="Calibri" pitchFamily="34" charset="0"/>
            </a:endParaRPr>
          </a:p>
        </p:txBody>
      </p:sp>
      <p:sp>
        <p:nvSpPr>
          <p:cNvPr id="7" name="Slide Number Placeholder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38B7BC5-D89C-461D-AF9E-4CA9073E348F}" type="slidenum">
              <a:rPr kumimoji="0" lang="en-US" sz="18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sz="1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8" name="Rectangle 7"/>
          <p:cNvSpPr/>
          <p:nvPr/>
        </p:nvSpPr>
        <p:spPr>
          <a:xfrm>
            <a:off x="762000" y="762000"/>
            <a:ext cx="7620000" cy="6524863"/>
          </a:xfrm>
          <a:prstGeom prst="rect">
            <a:avLst/>
          </a:prstGeom>
        </p:spPr>
        <p:txBody>
          <a:bodyPr wrap="square">
            <a:spAutoFit/>
          </a:bodyPr>
          <a:lstStyle/>
          <a:p>
            <a:pPr marL="457200" indent="-457200" algn="just">
              <a:buAutoNum type="alphaLcPeriod"/>
            </a:pPr>
            <a:r>
              <a:rPr lang="en-US" sz="2200" dirty="0" smtClean="0">
                <a:latin typeface="Calibri" panose="020F0502020204030204" pitchFamily="34" charset="0"/>
                <a:cs typeface="Calibri" panose="020F0502020204030204" pitchFamily="34" charset="0"/>
              </a:rPr>
              <a:t>The Board must ensure </a:t>
            </a:r>
            <a:r>
              <a:rPr lang="en-US" sz="2200" dirty="0">
                <a:latin typeface="Calibri" panose="020F0502020204030204" pitchFamily="34" charset="0"/>
                <a:cs typeface="Calibri" panose="020F0502020204030204" pitchFamily="34" charset="0"/>
              </a:rPr>
              <a:t>the financial viability and development of the </a:t>
            </a:r>
            <a:r>
              <a:rPr lang="en-US" sz="2200" dirty="0" smtClean="0">
                <a:latin typeface="Calibri" panose="020F0502020204030204" pitchFamily="34" charset="0"/>
                <a:cs typeface="Calibri" panose="020F0502020204030204" pitchFamily="34" charset="0"/>
              </a:rPr>
              <a:t>commercial </a:t>
            </a:r>
            <a:r>
              <a:rPr lang="en-US" sz="2200" dirty="0">
                <a:latin typeface="Calibri" panose="020F0502020204030204" pitchFamily="34" charset="0"/>
                <a:cs typeface="Calibri" panose="020F0502020204030204" pitchFamily="34" charset="0"/>
              </a:rPr>
              <a:t>services</a:t>
            </a:r>
            <a:r>
              <a:rPr lang="en-US" sz="2200" dirty="0" smtClean="0">
                <a:latin typeface="Calibri" panose="020F0502020204030204" pitchFamily="34" charset="0"/>
                <a:cs typeface="Calibri" panose="020F0502020204030204" pitchFamily="34" charset="0"/>
              </a:rPr>
              <a:t>;</a:t>
            </a:r>
          </a:p>
          <a:p>
            <a:pPr algn="just"/>
            <a:endParaRPr lang="en-US" sz="2200" dirty="0">
              <a:latin typeface="Calibri" panose="020F0502020204030204" pitchFamily="34" charset="0"/>
              <a:cs typeface="Calibri" panose="020F0502020204030204" pitchFamily="34" charset="0"/>
            </a:endParaRPr>
          </a:p>
          <a:p>
            <a:pPr marL="457200" indent="-457200" algn="just">
              <a:buAutoNum type="alphaLcPeriod" startAt="2"/>
            </a:pPr>
            <a:r>
              <a:rPr lang="en-US" sz="2200" dirty="0" smtClean="0">
                <a:latin typeface="Calibri" panose="020F0502020204030204" pitchFamily="34" charset="0"/>
                <a:cs typeface="Calibri" panose="020F0502020204030204" pitchFamily="34" charset="0"/>
              </a:rPr>
              <a:t>The Board must ensure </a:t>
            </a:r>
            <a:r>
              <a:rPr lang="en-US" sz="2200" dirty="0">
                <a:latin typeface="Calibri" panose="020F0502020204030204" pitchFamily="34" charset="0"/>
                <a:cs typeface="Calibri" panose="020F0502020204030204" pitchFamily="34" charset="0"/>
              </a:rPr>
              <a:t>an efficient, cost effective and high quality weather service</a:t>
            </a:r>
            <a:r>
              <a:rPr lang="en-US" sz="2200" dirty="0" smtClean="0">
                <a:latin typeface="Calibri" panose="020F0502020204030204" pitchFamily="34" charset="0"/>
                <a:cs typeface="Calibri" panose="020F0502020204030204" pitchFamily="34" charset="0"/>
              </a:rPr>
              <a:t>;</a:t>
            </a:r>
          </a:p>
          <a:p>
            <a:pPr algn="just"/>
            <a:endParaRPr lang="en-US" sz="2200" dirty="0">
              <a:latin typeface="Calibri" panose="020F0502020204030204" pitchFamily="34" charset="0"/>
              <a:cs typeface="Calibri" panose="020F0502020204030204" pitchFamily="34" charset="0"/>
            </a:endParaRPr>
          </a:p>
          <a:p>
            <a:pPr marL="457200" indent="-457200" algn="just">
              <a:buAutoNum type="alphaLcPeriod" startAt="3"/>
            </a:pPr>
            <a:r>
              <a:rPr lang="en-US" sz="2200" dirty="0" smtClean="0">
                <a:latin typeface="Calibri" panose="020F0502020204030204" pitchFamily="34" charset="0"/>
                <a:cs typeface="Calibri" panose="020F0502020204030204" pitchFamily="34" charset="0"/>
              </a:rPr>
              <a:t>The Board must </a:t>
            </a:r>
            <a:r>
              <a:rPr lang="en-US" sz="2200" dirty="0">
                <a:latin typeface="Calibri" panose="020F0502020204030204" pitchFamily="34" charset="0"/>
                <a:cs typeface="Calibri" panose="020F0502020204030204" pitchFamily="34" charset="0"/>
              </a:rPr>
              <a:t>sets policy, standards and objectives within the framework issued by the Minister and ensure that the </a:t>
            </a:r>
            <a:r>
              <a:rPr lang="en-US" sz="2200" dirty="0" smtClean="0">
                <a:latin typeface="Calibri" panose="020F0502020204030204" pitchFamily="34" charset="0"/>
                <a:cs typeface="Calibri" panose="020F0502020204030204" pitchFamily="34" charset="0"/>
              </a:rPr>
              <a:t>executive </a:t>
            </a:r>
            <a:r>
              <a:rPr lang="en-US" sz="2200" dirty="0">
                <a:latin typeface="Calibri" panose="020F0502020204030204" pitchFamily="34" charset="0"/>
                <a:cs typeface="Calibri" panose="020F0502020204030204" pitchFamily="34" charset="0"/>
              </a:rPr>
              <a:t>management implements these policies, standards and objectives</a:t>
            </a:r>
            <a:r>
              <a:rPr lang="en-US" sz="2200" dirty="0" smtClean="0">
                <a:latin typeface="Calibri" panose="020F0502020204030204" pitchFamily="34" charset="0"/>
                <a:cs typeface="Calibri" panose="020F0502020204030204" pitchFamily="34" charset="0"/>
              </a:rPr>
              <a:t>;</a:t>
            </a:r>
          </a:p>
          <a:p>
            <a:pPr algn="just"/>
            <a:endParaRPr lang="en-US" sz="2200" dirty="0">
              <a:latin typeface="Calibri" panose="020F0502020204030204" pitchFamily="34" charset="0"/>
              <a:cs typeface="Calibri" panose="020F0502020204030204" pitchFamily="34" charset="0"/>
            </a:endParaRPr>
          </a:p>
          <a:p>
            <a:pPr marL="457200" indent="-457200" algn="just">
              <a:buAutoNum type="alphaLcPeriod" startAt="4"/>
            </a:pPr>
            <a:r>
              <a:rPr lang="en-US" sz="2200" dirty="0" smtClean="0">
                <a:latin typeface="Calibri" panose="020F0502020204030204" pitchFamily="34" charset="0"/>
                <a:cs typeface="Calibri" panose="020F0502020204030204" pitchFamily="34" charset="0"/>
              </a:rPr>
              <a:t>The Board must </a:t>
            </a:r>
            <a:r>
              <a:rPr lang="en-US" sz="2200" dirty="0">
                <a:latin typeface="Calibri" panose="020F0502020204030204" pitchFamily="34" charset="0"/>
                <a:cs typeface="Calibri" panose="020F0502020204030204" pitchFamily="34" charset="0"/>
              </a:rPr>
              <a:t>facilitates succession and </a:t>
            </a:r>
            <a:r>
              <a:rPr lang="en-US" sz="2200" dirty="0" smtClean="0">
                <a:latin typeface="Calibri" panose="020F0502020204030204" pitchFamily="34" charset="0"/>
                <a:cs typeface="Calibri" panose="020F0502020204030204" pitchFamily="34" charset="0"/>
              </a:rPr>
              <a:t>give </a:t>
            </a:r>
            <a:r>
              <a:rPr lang="en-US" sz="2200" dirty="0">
                <a:latin typeface="Calibri" panose="020F0502020204030204" pitchFamily="34" charset="0"/>
                <a:cs typeface="Calibri" panose="020F0502020204030204" pitchFamily="34" charset="0"/>
              </a:rPr>
              <a:t>guidance in the appointment of senior managers</a:t>
            </a:r>
            <a:r>
              <a:rPr lang="en-US" sz="2200" dirty="0" smtClean="0">
                <a:latin typeface="Calibri" panose="020F0502020204030204" pitchFamily="34" charset="0"/>
                <a:cs typeface="Calibri" panose="020F0502020204030204" pitchFamily="34" charset="0"/>
              </a:rPr>
              <a:t>;</a:t>
            </a:r>
          </a:p>
          <a:p>
            <a:pPr algn="just"/>
            <a:endParaRPr lang="en-US" sz="2200" dirty="0">
              <a:latin typeface="Calibri" panose="020F0502020204030204" pitchFamily="34" charset="0"/>
              <a:cs typeface="Calibri" panose="020F0502020204030204" pitchFamily="34" charset="0"/>
            </a:endParaRPr>
          </a:p>
          <a:p>
            <a:pPr marL="457200" indent="-457200" algn="just">
              <a:buAutoNum type="alphaLcPeriod" startAt="5"/>
            </a:pPr>
            <a:r>
              <a:rPr lang="en-US" sz="2200" dirty="0" smtClean="0">
                <a:latin typeface="Calibri" panose="020F0502020204030204" pitchFamily="34" charset="0"/>
                <a:cs typeface="Calibri" panose="020F0502020204030204" pitchFamily="34" charset="0"/>
              </a:rPr>
              <a:t>The Board must ensure that the Weather Service has adequate systems of internal control, both operational and financial;</a:t>
            </a:r>
          </a:p>
          <a:p>
            <a:pPr algn="just"/>
            <a:endParaRPr lang="en-US" sz="2400" dirty="0" smtClean="0">
              <a:latin typeface="Calibri" panose="020F0502020204030204" pitchFamily="34" charset="0"/>
              <a:cs typeface="Calibri" panose="020F0502020204030204" pitchFamily="34" charset="0"/>
            </a:endParaRPr>
          </a:p>
          <a:p>
            <a:pPr algn="just"/>
            <a:endParaRPr lang="en-US" sz="2000" dirty="0"/>
          </a:p>
        </p:txBody>
      </p:sp>
    </p:spTree>
    <p:extLst>
      <p:ext uri="{BB962C8B-B14F-4D97-AF65-F5344CB8AC3E}">
        <p14:creationId xmlns:p14="http://schemas.microsoft.com/office/powerpoint/2010/main" val="40478738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alphaModFix amt="15000"/>
            <a:lum/>
            <a:extLst>
              <a:ext uri="{BEBA8EAE-BF5A-486C-A8C5-ECC9F3942E4B}">
                <a14:imgProps xmlns:a14="http://schemas.microsoft.com/office/drawing/2010/main">
                  <a14:imgLayer r:embed="rId4">
                    <a14:imgEffect>
                      <a14:saturation sat="66000"/>
                    </a14:imgEffect>
                  </a14:imgLayer>
                </a14:imgProps>
              </a:ext>
            </a:extLst>
          </a:blip>
          <a:srcRect/>
          <a:stretch>
            <a:fillRect l="-11000" t="7000" r="-3000" b="10000"/>
          </a:stretch>
        </a:blipFill>
        <a:effectLst/>
      </p:bgPr>
    </p:bg>
    <p:spTree>
      <p:nvGrpSpPr>
        <p:cNvPr id="1" name=""/>
        <p:cNvGrpSpPr/>
        <p:nvPr/>
      </p:nvGrpSpPr>
      <p:grpSpPr>
        <a:xfrm>
          <a:off x="0" y="0"/>
          <a:ext cx="0" cy="0"/>
          <a:chOff x="0" y="0"/>
          <a:chExt cx="0" cy="0"/>
        </a:xfrm>
      </p:grpSpPr>
      <p:sp>
        <p:nvSpPr>
          <p:cNvPr id="4" name="Line 4"/>
          <p:cNvSpPr>
            <a:spLocks noChangeShapeType="1"/>
          </p:cNvSpPr>
          <p:nvPr/>
        </p:nvSpPr>
        <p:spPr bwMode="auto">
          <a:xfrm>
            <a:off x="116305" y="-48126"/>
            <a:ext cx="91440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ZA"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11" name="Rectangle 10"/>
          <p:cNvSpPr/>
          <p:nvPr/>
        </p:nvSpPr>
        <p:spPr>
          <a:xfrm>
            <a:off x="0" y="0"/>
            <a:ext cx="9144000" cy="461665"/>
          </a:xfrm>
          <a:prstGeom prst="rect">
            <a:avLst/>
          </a:prstGeom>
          <a:solidFill>
            <a:srgbClr val="0070C0"/>
          </a:solidFill>
        </p:spPr>
        <p:txBody>
          <a:bodyPr wrap="square">
            <a:spAutoFit/>
          </a:bodyPr>
          <a:lstStyle/>
          <a:p>
            <a:pPr marL="457200" marR="0" lvl="1" indent="0" algn="ctr" defTabSz="914400" rtl="0" eaLnBrk="0" fontAlgn="base" latinLnBrk="0" hangingPunct="0">
              <a:lnSpc>
                <a:spcPct val="100000"/>
              </a:lnSpc>
              <a:spcBef>
                <a:spcPct val="0"/>
              </a:spcBef>
              <a:spcAft>
                <a:spcPct val="0"/>
              </a:spcAft>
              <a:buClrTx/>
              <a:buSzTx/>
              <a:buFontTx/>
              <a:buNone/>
              <a:tabLst/>
              <a:defRPr/>
            </a:pPr>
            <a:r>
              <a:rPr lang="en-ZA" sz="2400" b="1" noProof="0" dirty="0" smtClean="0">
                <a:solidFill>
                  <a:srgbClr val="FFFFFF"/>
                </a:solidFill>
                <a:latin typeface="Calibri" pitchFamily="34" charset="0"/>
                <a:cs typeface="Calibri" pitchFamily="34" charset="0"/>
              </a:rPr>
              <a:t>LEGISLATIVE MANDATE</a:t>
            </a:r>
            <a:r>
              <a:rPr kumimoji="0" lang="en-ZA" sz="2400" b="1" i="0" u="none" strike="noStrike" kern="1200" cap="none" spc="0" normalizeH="0" baseline="0" noProof="0" dirty="0" smtClean="0">
                <a:ln>
                  <a:noFill/>
                </a:ln>
                <a:solidFill>
                  <a:srgbClr val="FFFFFF"/>
                </a:solidFill>
                <a:effectLst/>
                <a:uLnTx/>
                <a:uFillTx/>
                <a:latin typeface="Calibri" pitchFamily="34" charset="0"/>
                <a:ea typeface="+mn-ea"/>
                <a:cs typeface="Calibri" pitchFamily="34" charset="0"/>
              </a:rPr>
              <a:t> </a:t>
            </a:r>
            <a:endParaRPr kumimoji="0" lang="en-ZA" sz="2400" b="1" i="0" u="none" strike="noStrike" kern="1200" cap="none" spc="0" normalizeH="0" baseline="0" noProof="0" dirty="0">
              <a:ln>
                <a:noFill/>
              </a:ln>
              <a:solidFill>
                <a:srgbClr val="FFFFFF"/>
              </a:solidFill>
              <a:effectLst/>
              <a:uLnTx/>
              <a:uFillTx/>
              <a:latin typeface="Calibri" pitchFamily="34" charset="0"/>
              <a:ea typeface="+mn-ea"/>
              <a:cs typeface="Calibri" pitchFamily="34" charset="0"/>
            </a:endParaRPr>
          </a:p>
        </p:txBody>
      </p:sp>
      <p:sp>
        <p:nvSpPr>
          <p:cNvPr id="7" name="Slide Number Placeholder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38B7BC5-D89C-461D-AF9E-4CA9073E348F}" type="slidenum">
              <a:rPr kumimoji="0" lang="en-US" sz="18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sz="1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8" name="Rectangle 7"/>
          <p:cNvSpPr/>
          <p:nvPr/>
        </p:nvSpPr>
        <p:spPr>
          <a:xfrm>
            <a:off x="762000" y="762000"/>
            <a:ext cx="7620000" cy="5478423"/>
          </a:xfrm>
          <a:prstGeom prst="rect">
            <a:avLst/>
          </a:prstGeom>
        </p:spPr>
        <p:txBody>
          <a:bodyPr wrap="square">
            <a:spAutoFit/>
          </a:bodyPr>
          <a:lstStyle/>
          <a:p>
            <a:pPr marL="457200" indent="-457200" algn="just">
              <a:buAutoNum type="alphaLcPeriod" startAt="6"/>
            </a:pPr>
            <a:r>
              <a:rPr lang="en-US" sz="2200" dirty="0" smtClean="0">
                <a:latin typeface="Calibri" panose="020F0502020204030204" pitchFamily="34" charset="0"/>
                <a:cs typeface="Calibri" panose="020F0502020204030204" pitchFamily="34" charset="0"/>
              </a:rPr>
              <a:t>The Board must monitor </a:t>
            </a:r>
            <a:r>
              <a:rPr lang="en-US" sz="2200" dirty="0">
                <a:latin typeface="Calibri" panose="020F0502020204030204" pitchFamily="34" charset="0"/>
                <a:cs typeface="Calibri" panose="020F0502020204030204" pitchFamily="34" charset="0"/>
              </a:rPr>
              <a:t>the performance of the Weather Service and </a:t>
            </a:r>
            <a:r>
              <a:rPr lang="en-US" sz="2200" dirty="0" smtClean="0">
                <a:latin typeface="Calibri" panose="020F0502020204030204" pitchFamily="34" charset="0"/>
                <a:cs typeface="Calibri" panose="020F0502020204030204" pitchFamily="34" charset="0"/>
              </a:rPr>
              <a:t>make </a:t>
            </a:r>
            <a:r>
              <a:rPr lang="en-US" sz="2200" dirty="0">
                <a:latin typeface="Calibri" panose="020F0502020204030204" pitchFamily="34" charset="0"/>
                <a:cs typeface="Calibri" panose="020F0502020204030204" pitchFamily="34" charset="0"/>
              </a:rPr>
              <a:t>adjustments to the conditions of service of the personnel with due regard to the applicable labour legislation</a:t>
            </a:r>
            <a:r>
              <a:rPr lang="en-US" sz="2200" dirty="0" smtClean="0">
                <a:latin typeface="Calibri" panose="020F0502020204030204" pitchFamily="34" charset="0"/>
                <a:cs typeface="Calibri" panose="020F0502020204030204" pitchFamily="34" charset="0"/>
              </a:rPr>
              <a:t>;</a:t>
            </a:r>
            <a:endParaRPr lang="en-US" sz="2200" dirty="0">
              <a:latin typeface="Calibri" panose="020F0502020204030204" pitchFamily="34" charset="0"/>
              <a:cs typeface="Calibri" panose="020F0502020204030204" pitchFamily="34" charset="0"/>
            </a:endParaRPr>
          </a:p>
          <a:p>
            <a:pPr marL="457200" indent="-457200" algn="just">
              <a:buAutoNum type="alphaLcPeriod" startAt="7"/>
            </a:pPr>
            <a:r>
              <a:rPr lang="en-US" sz="2200" dirty="0" smtClean="0">
                <a:latin typeface="Calibri" panose="020F0502020204030204" pitchFamily="34" charset="0"/>
                <a:cs typeface="Calibri" panose="020F0502020204030204" pitchFamily="34" charset="0"/>
              </a:rPr>
              <a:t>The Board must recommend </a:t>
            </a:r>
            <a:r>
              <a:rPr lang="en-US" sz="2200" dirty="0">
                <a:latin typeface="Calibri" panose="020F0502020204030204" pitchFamily="34" charset="0"/>
                <a:cs typeface="Calibri" panose="020F0502020204030204" pitchFamily="34" charset="0"/>
              </a:rPr>
              <a:t>any budget proposals or adjustments and submit them to the Minister</a:t>
            </a:r>
            <a:r>
              <a:rPr lang="en-US" sz="2200" dirty="0" smtClean="0">
                <a:latin typeface="Calibri" panose="020F0502020204030204" pitchFamily="34" charset="0"/>
                <a:cs typeface="Calibri" panose="020F0502020204030204" pitchFamily="34" charset="0"/>
              </a:rPr>
              <a:t>;</a:t>
            </a:r>
            <a:endParaRPr lang="en-US" sz="2200" dirty="0">
              <a:latin typeface="Calibri" panose="020F0502020204030204" pitchFamily="34" charset="0"/>
              <a:cs typeface="Calibri" panose="020F0502020204030204" pitchFamily="34" charset="0"/>
            </a:endParaRPr>
          </a:p>
          <a:p>
            <a:pPr marL="457200" indent="-457200" algn="just">
              <a:buAutoNum type="alphaLcPeriod" startAt="8"/>
            </a:pPr>
            <a:r>
              <a:rPr lang="en-US" sz="2200" dirty="0" smtClean="0">
                <a:latin typeface="Calibri" panose="020F0502020204030204" pitchFamily="34" charset="0"/>
                <a:cs typeface="Calibri" panose="020F0502020204030204" pitchFamily="34" charset="0"/>
              </a:rPr>
              <a:t>The Board must set </a:t>
            </a:r>
            <a:r>
              <a:rPr lang="en-US" sz="2200" dirty="0">
                <a:latin typeface="Calibri" panose="020F0502020204030204" pitchFamily="34" charset="0"/>
                <a:cs typeface="Calibri" panose="020F0502020204030204" pitchFamily="34" charset="0"/>
              </a:rPr>
              <a:t>policy for recruitment, training and transformation of the Weather </a:t>
            </a:r>
            <a:r>
              <a:rPr lang="en-US" sz="2200" dirty="0" smtClean="0">
                <a:latin typeface="Calibri" panose="020F0502020204030204" pitchFamily="34" charset="0"/>
                <a:cs typeface="Calibri" panose="020F0502020204030204" pitchFamily="34" charset="0"/>
              </a:rPr>
              <a:t>Service;</a:t>
            </a:r>
          </a:p>
          <a:p>
            <a:pPr marL="457200" indent="-457200" algn="just">
              <a:buAutoNum type="alphaLcPeriod" startAt="8"/>
            </a:pPr>
            <a:r>
              <a:rPr lang="en-US" sz="2200" dirty="0" smtClean="0">
                <a:latin typeface="Calibri" panose="020F0502020204030204" pitchFamily="34" charset="0"/>
                <a:cs typeface="Calibri" panose="020F0502020204030204" pitchFamily="34" charset="0"/>
              </a:rPr>
              <a:t>The Board must approve a business </a:t>
            </a:r>
            <a:r>
              <a:rPr lang="en-US" sz="2200" dirty="0">
                <a:latin typeface="Calibri" panose="020F0502020204030204" pitchFamily="34" charset="0"/>
                <a:cs typeface="Calibri" panose="020F0502020204030204" pitchFamily="34" charset="0"/>
              </a:rPr>
              <a:t>plan for the Weather Service </a:t>
            </a:r>
            <a:r>
              <a:rPr lang="en-US" sz="2200" dirty="0" smtClean="0">
                <a:latin typeface="Calibri" panose="020F0502020204030204" pitchFamily="34" charset="0"/>
                <a:cs typeface="Calibri" panose="020F0502020204030204" pitchFamily="34" charset="0"/>
              </a:rPr>
              <a:t>annually for the next three years and submit it to the Minister for final approval;</a:t>
            </a:r>
          </a:p>
          <a:p>
            <a:pPr marL="457200" indent="-457200" algn="just">
              <a:buAutoNum type="alphaLcPeriod" startAt="8"/>
            </a:pPr>
            <a:r>
              <a:rPr lang="en-US" sz="2200" dirty="0" smtClean="0">
                <a:latin typeface="Calibri" panose="020F0502020204030204" pitchFamily="34" charset="0"/>
                <a:cs typeface="Calibri" panose="020F0502020204030204" pitchFamily="34" charset="0"/>
              </a:rPr>
              <a:t>The Board must ensure that the majority of the South African population benefits from the public good services of the Weather Service;   and</a:t>
            </a:r>
          </a:p>
          <a:p>
            <a:pPr marL="457200" indent="-457200" algn="just">
              <a:buAutoNum type="alphaLcPeriod" startAt="8"/>
            </a:pPr>
            <a:r>
              <a:rPr lang="en-US" sz="2200" dirty="0" smtClean="0">
                <a:latin typeface="Calibri" panose="020F0502020204030204" pitchFamily="34" charset="0"/>
                <a:cs typeface="Calibri" panose="020F0502020204030204" pitchFamily="34" charset="0"/>
              </a:rPr>
              <a:t>The Board must perform any other function assigned to it by the Minister.</a:t>
            </a:r>
            <a:r>
              <a:rPr lang="en-US" sz="2000" dirty="0"/>
              <a:t>	</a:t>
            </a:r>
          </a:p>
        </p:txBody>
      </p:sp>
    </p:spTree>
    <p:extLst>
      <p:ext uri="{BB962C8B-B14F-4D97-AF65-F5344CB8AC3E}">
        <p14:creationId xmlns:p14="http://schemas.microsoft.com/office/powerpoint/2010/main" val="36193246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alphaModFix amt="15000"/>
            <a:lum/>
            <a:extLst>
              <a:ext uri="{BEBA8EAE-BF5A-486C-A8C5-ECC9F3942E4B}">
                <a14:imgProps xmlns:a14="http://schemas.microsoft.com/office/drawing/2010/main">
                  <a14:imgLayer r:embed="rId4">
                    <a14:imgEffect>
                      <a14:saturation sat="66000"/>
                    </a14:imgEffect>
                  </a14:imgLayer>
                </a14:imgProps>
              </a:ext>
            </a:extLst>
          </a:blip>
          <a:srcRect/>
          <a:stretch>
            <a:fillRect l="-11000" t="7000" r="-3000" b="10000"/>
          </a:stretch>
        </a:blipFill>
        <a:effectLst/>
      </p:bgPr>
    </p:bg>
    <p:spTree>
      <p:nvGrpSpPr>
        <p:cNvPr id="1" name=""/>
        <p:cNvGrpSpPr/>
        <p:nvPr/>
      </p:nvGrpSpPr>
      <p:grpSpPr>
        <a:xfrm>
          <a:off x="0" y="0"/>
          <a:ext cx="0" cy="0"/>
          <a:chOff x="0" y="0"/>
          <a:chExt cx="0" cy="0"/>
        </a:xfrm>
      </p:grpSpPr>
      <p:sp>
        <p:nvSpPr>
          <p:cNvPr id="4" name="Line 4"/>
          <p:cNvSpPr>
            <a:spLocks noChangeShapeType="1"/>
          </p:cNvSpPr>
          <p:nvPr/>
        </p:nvSpPr>
        <p:spPr bwMode="auto">
          <a:xfrm>
            <a:off x="116305" y="-48126"/>
            <a:ext cx="91440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ZA"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11" name="Rectangle 10"/>
          <p:cNvSpPr/>
          <p:nvPr/>
        </p:nvSpPr>
        <p:spPr>
          <a:xfrm>
            <a:off x="0" y="0"/>
            <a:ext cx="9144000" cy="461665"/>
          </a:xfrm>
          <a:prstGeom prst="rect">
            <a:avLst/>
          </a:prstGeom>
          <a:solidFill>
            <a:srgbClr val="0070C0"/>
          </a:solidFill>
        </p:spPr>
        <p:txBody>
          <a:bodyPr wrap="square">
            <a:spAutoFit/>
          </a:bodyPr>
          <a:lstStyle/>
          <a:p>
            <a:pPr marL="457200" marR="0" lvl="1" indent="0" algn="ctr" defTabSz="914400" rtl="0" eaLnBrk="0" fontAlgn="base" latinLnBrk="0" hangingPunct="0">
              <a:lnSpc>
                <a:spcPct val="100000"/>
              </a:lnSpc>
              <a:spcBef>
                <a:spcPct val="0"/>
              </a:spcBef>
              <a:spcAft>
                <a:spcPct val="0"/>
              </a:spcAft>
              <a:buClrTx/>
              <a:buSzTx/>
              <a:buFontTx/>
              <a:buNone/>
              <a:tabLst/>
              <a:defRPr/>
            </a:pPr>
            <a:r>
              <a:rPr lang="en-ZA" sz="2400" b="1" dirty="0" smtClean="0">
                <a:solidFill>
                  <a:srgbClr val="FFFFFF"/>
                </a:solidFill>
                <a:latin typeface="Calibri" pitchFamily="34" charset="0"/>
                <a:cs typeface="Calibri" pitchFamily="34" charset="0"/>
              </a:rPr>
              <a:t>INTERPHASE: BOARD &amp; SENIOR MANGEMENT</a:t>
            </a:r>
            <a:r>
              <a:rPr kumimoji="0" lang="en-ZA" sz="2400" b="1" i="0" u="none" strike="noStrike" kern="1200" cap="none" spc="0" normalizeH="0" baseline="0" noProof="0" dirty="0" smtClean="0">
                <a:ln>
                  <a:noFill/>
                </a:ln>
                <a:solidFill>
                  <a:srgbClr val="FFFFFF"/>
                </a:solidFill>
                <a:effectLst/>
                <a:uLnTx/>
                <a:uFillTx/>
                <a:latin typeface="Calibri" pitchFamily="34" charset="0"/>
                <a:ea typeface="+mn-ea"/>
                <a:cs typeface="Calibri" pitchFamily="34" charset="0"/>
              </a:rPr>
              <a:t> </a:t>
            </a:r>
            <a:endParaRPr kumimoji="0" lang="en-ZA" sz="2400" b="1" i="0" u="none" strike="noStrike" kern="1200" cap="none" spc="0" normalizeH="0" baseline="0" noProof="0" dirty="0">
              <a:ln>
                <a:noFill/>
              </a:ln>
              <a:solidFill>
                <a:srgbClr val="FFFFFF"/>
              </a:solidFill>
              <a:effectLst/>
              <a:uLnTx/>
              <a:uFillTx/>
              <a:latin typeface="Calibri" pitchFamily="34" charset="0"/>
              <a:ea typeface="+mn-ea"/>
              <a:cs typeface="Calibri" pitchFamily="34" charset="0"/>
            </a:endParaRPr>
          </a:p>
        </p:txBody>
      </p:sp>
      <p:sp>
        <p:nvSpPr>
          <p:cNvPr id="7" name="Slide Number Placeholder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38B7BC5-D89C-461D-AF9E-4CA9073E348F}" type="slidenum">
              <a:rPr kumimoji="0" lang="en-US" sz="18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sz="1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8" name="Rectangle 7"/>
          <p:cNvSpPr/>
          <p:nvPr/>
        </p:nvSpPr>
        <p:spPr>
          <a:xfrm>
            <a:off x="762000" y="762000"/>
            <a:ext cx="7620000" cy="5570756"/>
          </a:xfrm>
          <a:prstGeom prst="rect">
            <a:avLst/>
          </a:prstGeom>
        </p:spPr>
        <p:txBody>
          <a:bodyPr wrap="square">
            <a:spAutoFit/>
          </a:bodyPr>
          <a:lstStyle/>
          <a:p>
            <a:pPr marL="342900" indent="-342900" algn="just">
              <a:buFont typeface="Wingdings" panose="05000000000000000000" pitchFamily="2" charset="2"/>
              <a:buChar char="v"/>
            </a:pPr>
            <a:r>
              <a:rPr lang="en-US" sz="2400" dirty="0" smtClean="0"/>
              <a:t>The </a:t>
            </a:r>
            <a:r>
              <a:rPr lang="en-US" sz="2400" dirty="0"/>
              <a:t>Board continues to play its oversight role over the implementation of strategies by the CEO, the Executive Team and staff of SAWS.</a:t>
            </a:r>
          </a:p>
          <a:p>
            <a:pPr algn="just"/>
            <a:endParaRPr lang="en-US" sz="2400" dirty="0"/>
          </a:p>
          <a:p>
            <a:pPr marL="342900" indent="-342900" algn="just">
              <a:buFont typeface="Wingdings" panose="05000000000000000000" pitchFamily="2" charset="2"/>
              <a:buChar char="v"/>
            </a:pPr>
            <a:r>
              <a:rPr lang="en-US" sz="2400" dirty="0"/>
              <a:t>There are clearly defined reporting lines between the  Board and the Executive Team which are supported by the Board, its duly established Committees and the delegation of duties</a:t>
            </a:r>
            <a:r>
              <a:rPr lang="en-US" sz="2400" dirty="0" smtClean="0"/>
              <a:t>.</a:t>
            </a:r>
          </a:p>
          <a:p>
            <a:pPr algn="just"/>
            <a:endParaRPr lang="en-US" sz="2400" dirty="0"/>
          </a:p>
          <a:p>
            <a:pPr marL="342900" indent="-342900" algn="just">
              <a:buFont typeface="Wingdings" panose="05000000000000000000" pitchFamily="2" charset="2"/>
              <a:buChar char="v"/>
            </a:pPr>
            <a:r>
              <a:rPr lang="en-US" sz="2400" dirty="0"/>
              <a:t>The oversight activities of the Board and its Committees are regulated by clearly defined Charters and Work Plans for each reporting quarter of the financial year.</a:t>
            </a:r>
          </a:p>
          <a:p>
            <a:pPr algn="just"/>
            <a:endParaRPr lang="en-US" sz="2400" dirty="0"/>
          </a:p>
          <a:p>
            <a:pPr algn="just"/>
            <a:endParaRPr lang="en-US" sz="2000" dirty="0"/>
          </a:p>
        </p:txBody>
      </p:sp>
    </p:spTree>
    <p:extLst>
      <p:ext uri="{BB962C8B-B14F-4D97-AF65-F5344CB8AC3E}">
        <p14:creationId xmlns:p14="http://schemas.microsoft.com/office/powerpoint/2010/main" val="29840283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alphaModFix amt="15000"/>
            <a:lum/>
            <a:extLst>
              <a:ext uri="{BEBA8EAE-BF5A-486C-A8C5-ECC9F3942E4B}">
                <a14:imgProps xmlns:a14="http://schemas.microsoft.com/office/drawing/2010/main">
                  <a14:imgLayer r:embed="rId4">
                    <a14:imgEffect>
                      <a14:saturation sat="66000"/>
                    </a14:imgEffect>
                  </a14:imgLayer>
                </a14:imgProps>
              </a:ext>
            </a:extLst>
          </a:blip>
          <a:srcRect/>
          <a:stretch>
            <a:fillRect l="-11000" t="7000" r="-3000" b="10000"/>
          </a:stretch>
        </a:blipFill>
        <a:effectLst/>
      </p:bgPr>
    </p:bg>
    <p:spTree>
      <p:nvGrpSpPr>
        <p:cNvPr id="1" name=""/>
        <p:cNvGrpSpPr/>
        <p:nvPr/>
      </p:nvGrpSpPr>
      <p:grpSpPr>
        <a:xfrm>
          <a:off x="0" y="0"/>
          <a:ext cx="0" cy="0"/>
          <a:chOff x="0" y="0"/>
          <a:chExt cx="0" cy="0"/>
        </a:xfrm>
      </p:grpSpPr>
      <p:sp>
        <p:nvSpPr>
          <p:cNvPr id="4" name="Line 4"/>
          <p:cNvSpPr>
            <a:spLocks noChangeShapeType="1"/>
          </p:cNvSpPr>
          <p:nvPr/>
        </p:nvSpPr>
        <p:spPr bwMode="auto">
          <a:xfrm>
            <a:off x="116305" y="-48126"/>
            <a:ext cx="91440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ZA"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11" name="Rectangle 10"/>
          <p:cNvSpPr/>
          <p:nvPr/>
        </p:nvSpPr>
        <p:spPr>
          <a:xfrm>
            <a:off x="0" y="0"/>
            <a:ext cx="9144000" cy="461665"/>
          </a:xfrm>
          <a:prstGeom prst="rect">
            <a:avLst/>
          </a:prstGeom>
          <a:solidFill>
            <a:srgbClr val="0070C0"/>
          </a:solidFill>
        </p:spPr>
        <p:txBody>
          <a:bodyPr wrap="square">
            <a:spAutoFit/>
          </a:bodyPr>
          <a:lstStyle/>
          <a:p>
            <a:pPr marL="457200" marR="0" lvl="1" indent="0" algn="ctr" defTabSz="914400" rtl="0" eaLnBrk="0" fontAlgn="base" latinLnBrk="0" hangingPunct="0">
              <a:lnSpc>
                <a:spcPct val="100000"/>
              </a:lnSpc>
              <a:spcBef>
                <a:spcPct val="0"/>
              </a:spcBef>
              <a:spcAft>
                <a:spcPct val="0"/>
              </a:spcAft>
              <a:buClrTx/>
              <a:buSzTx/>
              <a:buFontTx/>
              <a:buNone/>
              <a:tabLst/>
              <a:defRPr/>
            </a:pPr>
            <a:r>
              <a:rPr lang="en-ZA" sz="2400" b="1" noProof="0" dirty="0" smtClean="0">
                <a:solidFill>
                  <a:srgbClr val="FFFFFF"/>
                </a:solidFill>
                <a:latin typeface="Calibri" pitchFamily="34" charset="0"/>
                <a:cs typeface="Calibri" pitchFamily="34" charset="0"/>
              </a:rPr>
              <a:t>SALARY PARITY</a:t>
            </a:r>
            <a:r>
              <a:rPr kumimoji="0" lang="en-ZA" sz="2400" b="1" i="0" u="none" strike="noStrike" kern="1200" cap="none" spc="0" normalizeH="0" baseline="0" noProof="0" dirty="0" smtClean="0">
                <a:ln>
                  <a:noFill/>
                </a:ln>
                <a:solidFill>
                  <a:srgbClr val="FFFFFF"/>
                </a:solidFill>
                <a:effectLst/>
                <a:uLnTx/>
                <a:uFillTx/>
                <a:latin typeface="Calibri" pitchFamily="34" charset="0"/>
                <a:ea typeface="+mn-ea"/>
                <a:cs typeface="Calibri" pitchFamily="34" charset="0"/>
              </a:rPr>
              <a:t> </a:t>
            </a:r>
            <a:endParaRPr kumimoji="0" lang="en-ZA" sz="2400" b="1" i="0" u="none" strike="noStrike" kern="1200" cap="none" spc="0" normalizeH="0" baseline="0" noProof="0" dirty="0">
              <a:ln>
                <a:noFill/>
              </a:ln>
              <a:solidFill>
                <a:srgbClr val="FFFFFF"/>
              </a:solidFill>
              <a:effectLst/>
              <a:uLnTx/>
              <a:uFillTx/>
              <a:latin typeface="Calibri" pitchFamily="34" charset="0"/>
              <a:ea typeface="+mn-ea"/>
              <a:cs typeface="Calibri" pitchFamily="34" charset="0"/>
            </a:endParaRPr>
          </a:p>
        </p:txBody>
      </p:sp>
      <p:sp>
        <p:nvSpPr>
          <p:cNvPr id="7" name="Slide Number Placeholder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38B7BC5-D89C-461D-AF9E-4CA9073E348F}" type="slidenum">
              <a:rPr kumimoji="0" lang="en-US" sz="18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sz="1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8" name="Rectangle 7"/>
          <p:cNvSpPr/>
          <p:nvPr/>
        </p:nvSpPr>
        <p:spPr>
          <a:xfrm>
            <a:off x="762000" y="762000"/>
            <a:ext cx="7620000" cy="4093428"/>
          </a:xfrm>
          <a:prstGeom prst="rect">
            <a:avLst/>
          </a:prstGeom>
        </p:spPr>
        <p:txBody>
          <a:bodyPr wrap="square">
            <a:spAutoFit/>
          </a:bodyPr>
          <a:lstStyle/>
          <a:p>
            <a:pPr algn="just"/>
            <a:endParaRPr lang="en-US" sz="2400" dirty="0" smtClean="0">
              <a:latin typeface="Calibri" panose="020F0502020204030204" pitchFamily="34" charset="0"/>
              <a:cs typeface="Calibri" panose="020F0502020204030204" pitchFamily="34" charset="0"/>
            </a:endParaRPr>
          </a:p>
          <a:p>
            <a:pPr algn="just"/>
            <a:endParaRPr lang="en-US" sz="2400" dirty="0">
              <a:latin typeface="Calibri" panose="020F0502020204030204" pitchFamily="34" charset="0"/>
              <a:cs typeface="Calibri" panose="020F0502020204030204" pitchFamily="34" charset="0"/>
            </a:endParaRPr>
          </a:p>
          <a:p>
            <a:pPr algn="just"/>
            <a:endParaRPr lang="en-US" sz="2400" dirty="0" smtClean="0">
              <a:latin typeface="Calibri" panose="020F0502020204030204" pitchFamily="34" charset="0"/>
              <a:cs typeface="Calibri" panose="020F0502020204030204" pitchFamily="34" charset="0"/>
            </a:endParaRPr>
          </a:p>
          <a:p>
            <a:pPr algn="just"/>
            <a:endParaRPr lang="en-US" sz="2400" dirty="0" smtClean="0">
              <a:latin typeface="Calibri" panose="020F0502020204030204" pitchFamily="34" charset="0"/>
              <a:cs typeface="Calibri" panose="020F0502020204030204" pitchFamily="34" charset="0"/>
            </a:endParaRPr>
          </a:p>
          <a:p>
            <a:pPr algn="just"/>
            <a:endParaRPr lang="en-US" sz="2400" dirty="0">
              <a:latin typeface="Calibri" panose="020F0502020204030204" pitchFamily="34" charset="0"/>
              <a:cs typeface="Calibri" panose="020F0502020204030204" pitchFamily="34" charset="0"/>
            </a:endParaRPr>
          </a:p>
          <a:p>
            <a:pPr algn="ctr"/>
            <a:endParaRPr lang="en-US" sz="2400" b="1" dirty="0" smtClean="0">
              <a:solidFill>
                <a:srgbClr val="002060"/>
              </a:solidFill>
              <a:latin typeface="Calibri" panose="020F0502020204030204" pitchFamily="34" charset="0"/>
              <a:cs typeface="Calibri" panose="020F0502020204030204" pitchFamily="34" charset="0"/>
            </a:endParaRPr>
          </a:p>
          <a:p>
            <a:pPr algn="ctr"/>
            <a:r>
              <a:rPr lang="en-US" sz="2400" b="1" dirty="0" smtClean="0">
                <a:solidFill>
                  <a:srgbClr val="002060"/>
                </a:solidFill>
                <a:latin typeface="Calibri" panose="020F0502020204030204" pitchFamily="34" charset="0"/>
                <a:cs typeface="Calibri" panose="020F0502020204030204" pitchFamily="34" charset="0"/>
              </a:rPr>
              <a:t>SALARY PARITY</a:t>
            </a:r>
          </a:p>
          <a:p>
            <a:pPr algn="just"/>
            <a:endParaRPr lang="en-US" sz="2400" dirty="0">
              <a:latin typeface="Calibri" panose="020F0502020204030204" pitchFamily="34" charset="0"/>
              <a:cs typeface="Calibri" panose="020F0502020204030204" pitchFamily="34" charset="0"/>
            </a:endParaRPr>
          </a:p>
          <a:p>
            <a:pPr algn="just"/>
            <a:endParaRPr lang="en-US" sz="2400" dirty="0">
              <a:latin typeface="Calibri" panose="020F0502020204030204" pitchFamily="34" charset="0"/>
              <a:cs typeface="Calibri" panose="020F0502020204030204" pitchFamily="34" charset="0"/>
            </a:endParaRPr>
          </a:p>
          <a:p>
            <a:pPr algn="just"/>
            <a:endParaRPr lang="en-US" sz="2400" dirty="0">
              <a:latin typeface="Calibri" panose="020F0502020204030204" pitchFamily="34" charset="0"/>
              <a:cs typeface="Calibri" panose="020F0502020204030204" pitchFamily="34" charset="0"/>
            </a:endParaRPr>
          </a:p>
          <a:p>
            <a:r>
              <a:rPr lang="en-US" sz="2000" dirty="0"/>
              <a:t>	</a:t>
            </a:r>
          </a:p>
        </p:txBody>
      </p:sp>
    </p:spTree>
    <p:extLst>
      <p:ext uri="{BB962C8B-B14F-4D97-AF65-F5344CB8AC3E}">
        <p14:creationId xmlns:p14="http://schemas.microsoft.com/office/powerpoint/2010/main" val="27815470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alphaModFix amt="15000"/>
            <a:lum/>
            <a:extLst>
              <a:ext uri="{BEBA8EAE-BF5A-486C-A8C5-ECC9F3942E4B}">
                <a14:imgProps xmlns:a14="http://schemas.microsoft.com/office/drawing/2010/main">
                  <a14:imgLayer r:embed="rId4">
                    <a14:imgEffect>
                      <a14:saturation sat="66000"/>
                    </a14:imgEffect>
                  </a14:imgLayer>
                </a14:imgProps>
              </a:ext>
            </a:extLst>
          </a:blip>
          <a:srcRect/>
          <a:stretch>
            <a:fillRect l="-11000" t="7000" r="-3000" b="10000"/>
          </a:stretch>
        </a:blipFill>
        <a:effectLst/>
      </p:bgPr>
    </p:bg>
    <p:spTree>
      <p:nvGrpSpPr>
        <p:cNvPr id="1" name=""/>
        <p:cNvGrpSpPr/>
        <p:nvPr/>
      </p:nvGrpSpPr>
      <p:grpSpPr>
        <a:xfrm>
          <a:off x="0" y="0"/>
          <a:ext cx="0" cy="0"/>
          <a:chOff x="0" y="0"/>
          <a:chExt cx="0" cy="0"/>
        </a:xfrm>
      </p:grpSpPr>
      <p:sp>
        <p:nvSpPr>
          <p:cNvPr id="4" name="Line 4"/>
          <p:cNvSpPr>
            <a:spLocks noChangeShapeType="1"/>
          </p:cNvSpPr>
          <p:nvPr/>
        </p:nvSpPr>
        <p:spPr bwMode="auto">
          <a:xfrm>
            <a:off x="116305" y="-48126"/>
            <a:ext cx="91440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ZA"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11" name="Rectangle 10"/>
          <p:cNvSpPr/>
          <p:nvPr/>
        </p:nvSpPr>
        <p:spPr>
          <a:xfrm>
            <a:off x="0" y="0"/>
            <a:ext cx="9144000" cy="461665"/>
          </a:xfrm>
          <a:prstGeom prst="rect">
            <a:avLst/>
          </a:prstGeom>
          <a:solidFill>
            <a:srgbClr val="0070C0"/>
          </a:solidFill>
        </p:spPr>
        <p:txBody>
          <a:bodyPr wrap="square">
            <a:spAutoFit/>
          </a:bodyPr>
          <a:lstStyle/>
          <a:p>
            <a:pPr marL="457200" marR="0" lvl="1" indent="0" algn="ctr" defTabSz="914400" rtl="0" eaLnBrk="0" fontAlgn="base" latinLnBrk="0" hangingPunct="0">
              <a:lnSpc>
                <a:spcPct val="100000"/>
              </a:lnSpc>
              <a:spcBef>
                <a:spcPct val="0"/>
              </a:spcBef>
              <a:spcAft>
                <a:spcPct val="0"/>
              </a:spcAft>
              <a:buClrTx/>
              <a:buSzTx/>
              <a:buFontTx/>
              <a:buNone/>
              <a:tabLst/>
              <a:defRPr/>
            </a:pPr>
            <a:r>
              <a:rPr lang="en-ZA" sz="2400" b="1" dirty="0" smtClean="0">
                <a:solidFill>
                  <a:srgbClr val="FFFFFF"/>
                </a:solidFill>
                <a:latin typeface="Calibri" pitchFamily="34" charset="0"/>
                <a:cs typeface="Calibri" pitchFamily="34" charset="0"/>
              </a:rPr>
              <a:t>SALARY PARITY</a:t>
            </a:r>
            <a:r>
              <a:rPr kumimoji="0" lang="en-ZA" sz="2400" b="1" i="0" u="none" strike="noStrike" kern="1200" cap="none" spc="0" normalizeH="0" baseline="0" noProof="0" dirty="0" smtClean="0">
                <a:ln>
                  <a:noFill/>
                </a:ln>
                <a:solidFill>
                  <a:srgbClr val="FFFFFF"/>
                </a:solidFill>
                <a:effectLst/>
                <a:uLnTx/>
                <a:uFillTx/>
                <a:latin typeface="Calibri" pitchFamily="34" charset="0"/>
                <a:ea typeface="+mn-ea"/>
                <a:cs typeface="Calibri" pitchFamily="34" charset="0"/>
              </a:rPr>
              <a:t> </a:t>
            </a:r>
            <a:endParaRPr kumimoji="0" lang="en-ZA" sz="2400" b="1" i="0" u="none" strike="noStrike" kern="1200" cap="none" spc="0" normalizeH="0" baseline="0" noProof="0" dirty="0">
              <a:ln>
                <a:noFill/>
              </a:ln>
              <a:solidFill>
                <a:srgbClr val="FFFFFF"/>
              </a:solidFill>
              <a:effectLst/>
              <a:uLnTx/>
              <a:uFillTx/>
              <a:latin typeface="Calibri" pitchFamily="34" charset="0"/>
              <a:ea typeface="+mn-ea"/>
              <a:cs typeface="Calibri" pitchFamily="34" charset="0"/>
            </a:endParaRPr>
          </a:p>
        </p:txBody>
      </p:sp>
      <p:sp>
        <p:nvSpPr>
          <p:cNvPr id="7" name="Slide Number Placeholder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38B7BC5-D89C-461D-AF9E-4CA9073E348F}" type="slidenum">
              <a:rPr kumimoji="0" lang="en-US" sz="18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sz="1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8" name="Rectangle 7"/>
          <p:cNvSpPr/>
          <p:nvPr/>
        </p:nvSpPr>
        <p:spPr>
          <a:xfrm>
            <a:off x="762000" y="762000"/>
            <a:ext cx="7620000" cy="5570756"/>
          </a:xfrm>
          <a:prstGeom prst="rect">
            <a:avLst/>
          </a:prstGeom>
        </p:spPr>
        <p:txBody>
          <a:bodyPr wrap="square">
            <a:spAutoFit/>
          </a:bodyPr>
          <a:lstStyle/>
          <a:p>
            <a:pPr marL="457200" indent="-457200" algn="just">
              <a:buAutoNum type="alphaLcPeriod" startAt="10"/>
            </a:pPr>
            <a:endParaRPr lang="en-US" sz="2400" dirty="0">
              <a:latin typeface="Calibri" panose="020F0502020204030204" pitchFamily="34" charset="0"/>
              <a:cs typeface="Calibri" panose="020F0502020204030204" pitchFamily="34" charset="0"/>
            </a:endParaRPr>
          </a:p>
          <a:p>
            <a:pPr marL="342900" indent="-342900" algn="just">
              <a:buFont typeface="Wingdings" panose="05000000000000000000" pitchFamily="2" charset="2"/>
              <a:buChar char="v"/>
            </a:pPr>
            <a:r>
              <a:rPr lang="en-ZA" altLang="en-US" sz="2400" dirty="0"/>
              <a:t>SAWS implemented </a:t>
            </a:r>
            <a:r>
              <a:rPr lang="en-ZA" altLang="en-US" sz="2400" dirty="0" smtClean="0"/>
              <a:t>DEA’s </a:t>
            </a:r>
            <a:r>
              <a:rPr lang="en-ZA" altLang="en-US" sz="2400" dirty="0"/>
              <a:t>Remuneration Framework and new pay scales in November </a:t>
            </a:r>
            <a:r>
              <a:rPr lang="en-ZA" altLang="en-US" sz="2400" dirty="0" smtClean="0"/>
              <a:t>2017.</a:t>
            </a:r>
          </a:p>
          <a:p>
            <a:pPr algn="just"/>
            <a:endParaRPr lang="en-ZA" altLang="en-US" sz="2400" dirty="0" smtClean="0"/>
          </a:p>
          <a:p>
            <a:pPr marL="342900" indent="-342900" algn="just">
              <a:buFont typeface="Wingdings" panose="05000000000000000000" pitchFamily="2" charset="2"/>
              <a:buChar char="v"/>
            </a:pPr>
            <a:r>
              <a:rPr lang="en-US" altLang="en-US" sz="2400" dirty="0" smtClean="0"/>
              <a:t>The Remuneration </a:t>
            </a:r>
            <a:r>
              <a:rPr lang="en-US" altLang="en-US" sz="2400" dirty="0"/>
              <a:t>Framework’s intention was to address challenges around grading, pay levels and parity</a:t>
            </a:r>
            <a:r>
              <a:rPr lang="en-US" altLang="en-US" sz="2400" dirty="0" smtClean="0"/>
              <a:t>.</a:t>
            </a:r>
          </a:p>
          <a:p>
            <a:pPr algn="just"/>
            <a:endParaRPr lang="en-US" altLang="en-US" sz="2400" dirty="0" smtClean="0"/>
          </a:p>
          <a:p>
            <a:pPr marL="342900" indent="-342900" algn="just">
              <a:buFont typeface="Wingdings" panose="05000000000000000000" pitchFamily="2" charset="2"/>
              <a:buChar char="v"/>
            </a:pPr>
            <a:r>
              <a:rPr lang="en-US" altLang="en-US" sz="2400" dirty="0" smtClean="0"/>
              <a:t>The Salaries of 253 </a:t>
            </a:r>
            <a:r>
              <a:rPr lang="en-US" altLang="en-US" sz="2400" dirty="0"/>
              <a:t>employees on salary levels 1 to 12 below the midpoint of the scale were adjusted. </a:t>
            </a:r>
            <a:r>
              <a:rPr lang="en-ZA" altLang="en-US" sz="2400" dirty="0"/>
              <a:t>R1.8m was spend on salary parity adjustments for 2017/18</a:t>
            </a:r>
          </a:p>
          <a:p>
            <a:pPr algn="just"/>
            <a:endParaRPr lang="en-US" sz="2400" dirty="0">
              <a:latin typeface="Calibri" panose="020F0502020204030204" pitchFamily="34" charset="0"/>
              <a:cs typeface="Calibri" panose="020F0502020204030204" pitchFamily="34" charset="0"/>
            </a:endParaRPr>
          </a:p>
          <a:p>
            <a:pPr algn="just"/>
            <a:endParaRPr lang="en-US" sz="2400" dirty="0">
              <a:latin typeface="Calibri" panose="020F0502020204030204" pitchFamily="34" charset="0"/>
              <a:cs typeface="Calibri" panose="020F0502020204030204" pitchFamily="34" charset="0"/>
            </a:endParaRPr>
          </a:p>
          <a:p>
            <a:r>
              <a:rPr lang="en-US" sz="2000" dirty="0"/>
              <a:t>	</a:t>
            </a:r>
          </a:p>
        </p:txBody>
      </p:sp>
    </p:spTree>
    <p:extLst>
      <p:ext uri="{BB962C8B-B14F-4D97-AF65-F5344CB8AC3E}">
        <p14:creationId xmlns:p14="http://schemas.microsoft.com/office/powerpoint/2010/main" val="20780494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4">
            <a:alphaModFix amt="15000"/>
            <a:lum/>
            <a:extLst>
              <a:ext uri="{BEBA8EAE-BF5A-486C-A8C5-ECC9F3942E4B}">
                <a14:imgProps xmlns:a14="http://schemas.microsoft.com/office/drawing/2010/main">
                  <a14:imgLayer r:embed="rId5">
                    <a14:imgEffect>
                      <a14:saturation sat="66000"/>
                    </a14:imgEffect>
                  </a14:imgLayer>
                </a14:imgProps>
              </a:ext>
            </a:extLst>
          </a:blip>
          <a:srcRect/>
          <a:stretch>
            <a:fillRect l="-11000" t="7000" r="-3000" b="10000"/>
          </a:stretch>
        </a:blipFill>
        <a:effectLst/>
      </p:bgPr>
    </p:bg>
    <p:spTree>
      <p:nvGrpSpPr>
        <p:cNvPr id="1" name=""/>
        <p:cNvGrpSpPr/>
        <p:nvPr/>
      </p:nvGrpSpPr>
      <p:grpSpPr>
        <a:xfrm>
          <a:off x="0" y="0"/>
          <a:ext cx="0" cy="0"/>
          <a:chOff x="0" y="0"/>
          <a:chExt cx="0" cy="0"/>
        </a:xfrm>
      </p:grpSpPr>
      <p:sp>
        <p:nvSpPr>
          <p:cNvPr id="4" name="Line 4"/>
          <p:cNvSpPr>
            <a:spLocks noChangeShapeType="1"/>
          </p:cNvSpPr>
          <p:nvPr/>
        </p:nvSpPr>
        <p:spPr bwMode="auto">
          <a:xfrm>
            <a:off x="116305" y="-48126"/>
            <a:ext cx="91440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ZA"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11" name="Rectangle 10"/>
          <p:cNvSpPr/>
          <p:nvPr/>
        </p:nvSpPr>
        <p:spPr>
          <a:xfrm>
            <a:off x="0" y="0"/>
            <a:ext cx="9144000" cy="461665"/>
          </a:xfrm>
          <a:prstGeom prst="rect">
            <a:avLst/>
          </a:prstGeom>
          <a:solidFill>
            <a:srgbClr val="0070C0"/>
          </a:solidFill>
        </p:spPr>
        <p:txBody>
          <a:bodyPr wrap="square">
            <a:spAutoFit/>
          </a:bodyPr>
          <a:lstStyle/>
          <a:p>
            <a:pPr marL="457200" marR="0" lvl="1" indent="0" algn="ctr" defTabSz="914400" rtl="0" eaLnBrk="0" fontAlgn="base" latinLnBrk="0" hangingPunct="0">
              <a:lnSpc>
                <a:spcPct val="100000"/>
              </a:lnSpc>
              <a:spcBef>
                <a:spcPct val="0"/>
              </a:spcBef>
              <a:spcAft>
                <a:spcPct val="0"/>
              </a:spcAft>
              <a:buClrTx/>
              <a:buSzTx/>
              <a:buFontTx/>
              <a:buNone/>
              <a:tabLst/>
              <a:defRPr/>
            </a:pPr>
            <a:r>
              <a:rPr lang="en-ZA" sz="2400" b="1" dirty="0" smtClean="0">
                <a:solidFill>
                  <a:srgbClr val="FFFFFF"/>
                </a:solidFill>
                <a:latin typeface="Calibri" pitchFamily="34" charset="0"/>
                <a:cs typeface="Calibri" pitchFamily="34" charset="0"/>
              </a:rPr>
              <a:t>SALARY PARITY</a:t>
            </a:r>
            <a:r>
              <a:rPr kumimoji="0" lang="en-ZA" sz="2400" b="1" i="0" u="none" strike="noStrike" kern="1200" cap="none" spc="0" normalizeH="0" baseline="0" noProof="0" dirty="0" smtClean="0">
                <a:ln>
                  <a:noFill/>
                </a:ln>
                <a:solidFill>
                  <a:srgbClr val="FFFFFF"/>
                </a:solidFill>
                <a:effectLst/>
                <a:uLnTx/>
                <a:uFillTx/>
                <a:latin typeface="Calibri" pitchFamily="34" charset="0"/>
                <a:ea typeface="+mn-ea"/>
                <a:cs typeface="Calibri" pitchFamily="34" charset="0"/>
              </a:rPr>
              <a:t> </a:t>
            </a:r>
            <a:endParaRPr kumimoji="0" lang="en-ZA" sz="2400" b="1" i="0" u="none" strike="noStrike" kern="1200" cap="none" spc="0" normalizeH="0" baseline="0" noProof="0" dirty="0">
              <a:ln>
                <a:noFill/>
              </a:ln>
              <a:solidFill>
                <a:srgbClr val="FFFFFF"/>
              </a:solidFill>
              <a:effectLst/>
              <a:uLnTx/>
              <a:uFillTx/>
              <a:latin typeface="Calibri" pitchFamily="34" charset="0"/>
              <a:ea typeface="+mn-ea"/>
              <a:cs typeface="Calibri" pitchFamily="34" charset="0"/>
            </a:endParaRPr>
          </a:p>
        </p:txBody>
      </p:sp>
      <p:sp>
        <p:nvSpPr>
          <p:cNvPr id="7" name="Slide Number Placeholder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38B7BC5-D89C-461D-AF9E-4CA9073E348F}" type="slidenum">
              <a:rPr kumimoji="0" lang="en-US" sz="18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sz="1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8" name="Rectangle 7"/>
          <p:cNvSpPr/>
          <p:nvPr/>
        </p:nvSpPr>
        <p:spPr>
          <a:xfrm>
            <a:off x="762000" y="762000"/>
            <a:ext cx="7620000" cy="1508105"/>
          </a:xfrm>
          <a:prstGeom prst="rect">
            <a:avLst/>
          </a:prstGeom>
        </p:spPr>
        <p:txBody>
          <a:bodyPr wrap="square">
            <a:spAutoFit/>
          </a:bodyPr>
          <a:lstStyle/>
          <a:p>
            <a:pPr marL="457200" indent="-457200" algn="just">
              <a:buAutoNum type="alphaLcPeriod" startAt="10"/>
            </a:pPr>
            <a:endParaRPr lang="en-US" sz="2400" dirty="0">
              <a:latin typeface="Calibri" panose="020F0502020204030204" pitchFamily="34" charset="0"/>
              <a:cs typeface="Calibri" panose="020F0502020204030204" pitchFamily="34" charset="0"/>
            </a:endParaRPr>
          </a:p>
          <a:p>
            <a:pPr algn="just"/>
            <a:endParaRPr lang="en-US" sz="2400" dirty="0">
              <a:latin typeface="Calibri" panose="020F0502020204030204" pitchFamily="34" charset="0"/>
              <a:cs typeface="Calibri" panose="020F0502020204030204" pitchFamily="34" charset="0"/>
            </a:endParaRPr>
          </a:p>
          <a:p>
            <a:pPr algn="just"/>
            <a:endParaRPr lang="en-US" sz="2400" dirty="0">
              <a:latin typeface="Calibri" panose="020F0502020204030204" pitchFamily="34" charset="0"/>
              <a:cs typeface="Calibri" panose="020F0502020204030204" pitchFamily="34" charset="0"/>
            </a:endParaRPr>
          </a:p>
          <a:p>
            <a:r>
              <a:rPr lang="en-US" sz="2000" dirty="0"/>
              <a:t>	</a:t>
            </a:r>
          </a:p>
        </p:txBody>
      </p:sp>
      <p:graphicFrame>
        <p:nvGraphicFramePr>
          <p:cNvPr id="2" name="Object 1"/>
          <p:cNvGraphicFramePr>
            <a:graphicFrameLocks noChangeAspect="1"/>
          </p:cNvGraphicFramePr>
          <p:nvPr>
            <p:extLst>
              <p:ext uri="{D42A27DB-BD31-4B8C-83A1-F6EECF244321}">
                <p14:modId xmlns:p14="http://schemas.microsoft.com/office/powerpoint/2010/main" val="917263181"/>
              </p:ext>
            </p:extLst>
          </p:nvPr>
        </p:nvGraphicFramePr>
        <p:xfrm>
          <a:off x="785648" y="762000"/>
          <a:ext cx="8991600" cy="5715000"/>
        </p:xfrm>
        <a:graphic>
          <a:graphicData uri="http://schemas.openxmlformats.org/presentationml/2006/ole">
            <mc:AlternateContent xmlns:mc="http://schemas.openxmlformats.org/markup-compatibility/2006">
              <mc:Choice xmlns:v="urn:schemas-microsoft-com:vml" Requires="v">
                <p:oleObj spid="_x0000_s6152" name="Document" r:id="rId6" imgW="8850513" imgH="2406963" progId="Word.Document.12">
                  <p:embed/>
                </p:oleObj>
              </mc:Choice>
              <mc:Fallback>
                <p:oleObj name="Document" r:id="rId6" imgW="8850513" imgH="2406963" progId="Word.Document.12">
                  <p:embed/>
                  <p:pic>
                    <p:nvPicPr>
                      <p:cNvPr id="0" name=""/>
                      <p:cNvPicPr/>
                      <p:nvPr/>
                    </p:nvPicPr>
                    <p:blipFill>
                      <a:blip r:embed="rId7"/>
                      <a:stretch>
                        <a:fillRect/>
                      </a:stretch>
                    </p:blipFill>
                    <p:spPr>
                      <a:xfrm>
                        <a:off x="785648" y="762000"/>
                        <a:ext cx="8991600" cy="5715000"/>
                      </a:xfrm>
                      <a:prstGeom prst="rect">
                        <a:avLst/>
                      </a:prstGeom>
                    </p:spPr>
                  </p:pic>
                </p:oleObj>
              </mc:Fallback>
            </mc:AlternateContent>
          </a:graphicData>
        </a:graphic>
      </p:graphicFrame>
    </p:spTree>
    <p:extLst>
      <p:ext uri="{BB962C8B-B14F-4D97-AF65-F5344CB8AC3E}">
        <p14:creationId xmlns:p14="http://schemas.microsoft.com/office/powerpoint/2010/main" val="3101471448"/>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7_Template">
  <a:themeElements>
    <a:clrScheme name="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emplate">
  <a:themeElements>
    <a:clrScheme name="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Template">
  <a:themeElements>
    <a:clrScheme name="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Template">
  <a:themeElements>
    <a:clrScheme name="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_Template">
  <a:themeElements>
    <a:clrScheme name="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4_Template">
  <a:themeElements>
    <a:clrScheme name="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5_Template">
  <a:themeElements>
    <a:clrScheme name="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6_Template">
  <a:themeElements>
    <a:clrScheme name="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14394</TotalTime>
  <Words>2000</Words>
  <Application>Microsoft Office PowerPoint</Application>
  <PresentationFormat>On-screen Show (4:3)</PresentationFormat>
  <Paragraphs>535</Paragraphs>
  <Slides>29</Slides>
  <Notes>25</Notes>
  <HiddenSlides>0</HiddenSlides>
  <MMClips>0</MMClips>
  <ScaleCrop>false</ScaleCrop>
  <HeadingPairs>
    <vt:vector size="8" baseType="variant">
      <vt:variant>
        <vt:lpstr>Fonts Used</vt:lpstr>
      </vt:variant>
      <vt:variant>
        <vt:i4>4</vt:i4>
      </vt:variant>
      <vt:variant>
        <vt:lpstr>Theme</vt:lpstr>
      </vt:variant>
      <vt:variant>
        <vt:i4>10</vt:i4>
      </vt:variant>
      <vt:variant>
        <vt:lpstr>Embedded OLE Servers</vt:lpstr>
      </vt:variant>
      <vt:variant>
        <vt:i4>2</vt:i4>
      </vt:variant>
      <vt:variant>
        <vt:lpstr>Slide Titles</vt:lpstr>
      </vt:variant>
      <vt:variant>
        <vt:i4>29</vt:i4>
      </vt:variant>
    </vt:vector>
  </HeadingPairs>
  <TitlesOfParts>
    <vt:vector size="45" baseType="lpstr">
      <vt:lpstr>Arial</vt:lpstr>
      <vt:lpstr>Calibri</vt:lpstr>
      <vt:lpstr>Times New Roman</vt:lpstr>
      <vt:lpstr>Wingdings</vt:lpstr>
      <vt:lpstr>Default Design</vt:lpstr>
      <vt:lpstr>1_Default Design</vt:lpstr>
      <vt:lpstr>Template</vt:lpstr>
      <vt:lpstr>1_Template</vt:lpstr>
      <vt:lpstr>2_Template</vt:lpstr>
      <vt:lpstr>3_Template</vt:lpstr>
      <vt:lpstr>4_Template</vt:lpstr>
      <vt:lpstr>5_Template</vt:lpstr>
      <vt:lpstr>6_Template</vt:lpstr>
      <vt:lpstr>7_Template</vt:lpstr>
      <vt:lpstr>Document</vt:lpstr>
      <vt:lpstr>Worksheet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Thank you </vt:lpstr>
    </vt:vector>
  </TitlesOfParts>
  <Company>Enviromental Affairs and Tourism</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Environment</dc:creator>
  <cp:lastModifiedBy>DEA</cp:lastModifiedBy>
  <cp:revision>1635</cp:revision>
  <cp:lastPrinted>2013-02-18T11:33:32Z</cp:lastPrinted>
  <dcterms:created xsi:type="dcterms:W3CDTF">2009-07-14T13:35:59Z</dcterms:created>
  <dcterms:modified xsi:type="dcterms:W3CDTF">2018-08-15T15:03:53Z</dcterms:modified>
</cp:coreProperties>
</file>