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8/17/2018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7441" y="406400"/>
            <a:ext cx="9685972" cy="4320181"/>
          </a:xfrm>
        </p:spPr>
        <p:txBody>
          <a:bodyPr>
            <a:normAutofit/>
          </a:bodyPr>
          <a:lstStyle/>
          <a:p>
            <a:pPr algn="ctr"/>
            <a:r>
              <a:rPr lang="en-ZA" sz="2000" b="1" dirty="0">
                <a:solidFill>
                  <a:schemeClr val="bg2">
                    <a:lumMod val="50000"/>
                  </a:schemeClr>
                </a:solidFill>
              </a:rPr>
              <a:t>SOUTH AFRICAN FURTHER EDUCATION AND TRAINING STUDENT ASSOCIATION</a:t>
            </a:r>
            <a:r>
              <a:rPr lang="en-ZA" b="1" dirty="0" smtClean="0">
                <a:solidFill>
                  <a:schemeClr val="bg2">
                    <a:lumMod val="50000"/>
                  </a:schemeClr>
                </a:solidFill>
              </a:rPr>
              <a:t/>
            </a:r>
            <a:br>
              <a:rPr lang="en-ZA" b="1" dirty="0" smtClean="0">
                <a:solidFill>
                  <a:schemeClr val="bg2">
                    <a:lumMod val="50000"/>
                  </a:schemeClr>
                </a:solidFill>
              </a:rPr>
            </a:br>
            <a:r>
              <a:rPr lang="en-ZA" b="1" dirty="0" smtClean="0">
                <a:solidFill>
                  <a:schemeClr val="bg2">
                    <a:lumMod val="50000"/>
                  </a:schemeClr>
                </a:solidFill>
              </a:rPr>
              <a:t/>
            </a:r>
            <a:br>
              <a:rPr lang="en-ZA" b="1" dirty="0" smtClean="0">
                <a:solidFill>
                  <a:schemeClr val="bg2">
                    <a:lumMod val="50000"/>
                  </a:schemeClr>
                </a:solidFill>
              </a:rPr>
            </a:br>
            <a:r>
              <a:rPr lang="en-ZA" b="1" dirty="0">
                <a:solidFill>
                  <a:schemeClr val="bg2">
                    <a:lumMod val="50000"/>
                  </a:schemeClr>
                </a:solidFill>
              </a:rPr>
              <a:t/>
            </a:r>
            <a:br>
              <a:rPr lang="en-ZA" b="1" dirty="0">
                <a:solidFill>
                  <a:schemeClr val="bg2">
                    <a:lumMod val="50000"/>
                  </a:schemeClr>
                </a:solidFill>
              </a:rPr>
            </a:br>
            <a:r>
              <a:rPr lang="en-ZA" sz="4000" b="1" dirty="0" smtClean="0">
                <a:solidFill>
                  <a:schemeClr val="bg2">
                    <a:lumMod val="50000"/>
                  </a:schemeClr>
                </a:solidFill>
              </a:rPr>
              <a:t> </a:t>
            </a:r>
            <a:r>
              <a:rPr lang="en-ZA" sz="2800" b="1" dirty="0" smtClean="0">
                <a:solidFill>
                  <a:schemeClr val="bg2">
                    <a:lumMod val="50000"/>
                  </a:schemeClr>
                </a:solidFill>
              </a:rPr>
              <a:t>PRESENTATION ON THE NATIONAL STUDENT FINANCIAL AID SCHEME</a:t>
            </a:r>
            <a:endParaRPr lang="en-ZA" sz="2800" b="1" dirty="0">
              <a:solidFill>
                <a:schemeClr val="bg2">
                  <a:lumMod val="50000"/>
                </a:schemeClr>
              </a:solidFill>
            </a:endParaRPr>
          </a:p>
        </p:txBody>
      </p:sp>
      <p:sp>
        <p:nvSpPr>
          <p:cNvPr id="3" name="Subtitle 2"/>
          <p:cNvSpPr>
            <a:spLocks noGrp="1"/>
          </p:cNvSpPr>
          <p:nvPr>
            <p:ph type="subTitle" idx="1"/>
          </p:nvPr>
        </p:nvSpPr>
        <p:spPr>
          <a:xfrm>
            <a:off x="2589213" y="6593840"/>
            <a:ext cx="8915399" cy="264160"/>
          </a:xfrm>
        </p:spPr>
        <p:txBody>
          <a:bodyPr>
            <a:normAutofit fontScale="77500" lnSpcReduction="20000"/>
          </a:bodyPr>
          <a:lstStyle/>
          <a:p>
            <a:pPr algn="r"/>
            <a:fld id="{9C569038-59AA-4406-B7E2-EEA0415DD7D4}" type="slidenum">
              <a:rPr lang="en-ZA" b="1" smtClean="0">
                <a:solidFill>
                  <a:srgbClr val="C00000"/>
                </a:solidFill>
              </a:rPr>
              <a:pPr algn="r"/>
              <a:t>1</a:t>
            </a:fld>
            <a:endParaRPr lang="en-ZA" b="1" dirty="0">
              <a:solidFill>
                <a:srgbClr val="C00000"/>
              </a:solidFill>
            </a:endParaRPr>
          </a:p>
        </p:txBody>
      </p:sp>
      <p:pic>
        <p:nvPicPr>
          <p:cNvPr id="4" name="Picture 3"/>
          <p:cNvPicPr>
            <a:picLocks noChangeAspect="1"/>
          </p:cNvPicPr>
          <p:nvPr/>
        </p:nvPicPr>
        <p:blipFill>
          <a:blip r:embed="rId2"/>
          <a:stretch>
            <a:fillRect/>
          </a:stretch>
        </p:blipFill>
        <p:spPr>
          <a:xfrm>
            <a:off x="4126707" y="2048330"/>
            <a:ext cx="3647440" cy="1706880"/>
          </a:xfrm>
          <a:prstGeom prst="rect">
            <a:avLst/>
          </a:prstGeom>
        </p:spPr>
      </p:pic>
    </p:spTree>
    <p:extLst>
      <p:ext uri="{BB962C8B-B14F-4D97-AF65-F5344CB8AC3E}">
        <p14:creationId xmlns:p14="http://schemas.microsoft.com/office/powerpoint/2010/main" xmlns="" val="157304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8085235" cy="680720"/>
          </a:xfrm>
        </p:spPr>
        <p:txBody>
          <a:bodyPr/>
          <a:lstStyle/>
          <a:p>
            <a:pPr algn="ctr"/>
            <a:r>
              <a:rPr lang="en-ZA" b="1" dirty="0" smtClean="0"/>
              <a:t>TABLE OF CONTENT</a:t>
            </a:r>
            <a:endParaRPr lang="en-ZA" b="1" dirty="0"/>
          </a:p>
        </p:txBody>
      </p:sp>
      <p:sp>
        <p:nvSpPr>
          <p:cNvPr id="3" name="Content Placeholder 2"/>
          <p:cNvSpPr>
            <a:spLocks noGrp="1"/>
          </p:cNvSpPr>
          <p:nvPr>
            <p:ph idx="1"/>
          </p:nvPr>
        </p:nvSpPr>
        <p:spPr>
          <a:xfrm>
            <a:off x="2589212" y="1005840"/>
            <a:ext cx="8915400" cy="5648960"/>
          </a:xfrm>
        </p:spPr>
        <p:txBody>
          <a:bodyPr>
            <a:normAutofit/>
          </a:bodyPr>
          <a:lstStyle/>
          <a:p>
            <a:r>
              <a:rPr lang="en-ZA" dirty="0" smtClean="0"/>
              <a:t>PROGRESS ON STAKEHOLDERS ENGAGEMENT.</a:t>
            </a:r>
          </a:p>
          <a:p>
            <a:endParaRPr lang="en-ZA" dirty="0"/>
          </a:p>
          <a:p>
            <a:r>
              <a:rPr lang="en-ZA" dirty="0" smtClean="0"/>
              <a:t>SAFETSA’S CONTRIBUTION ON EARLY DISBURSMENT OF STUDENTS ALLOWANCES.</a:t>
            </a:r>
          </a:p>
          <a:p>
            <a:endParaRPr lang="en-ZA" dirty="0"/>
          </a:p>
          <a:p>
            <a:r>
              <a:rPr lang="en-ZA" dirty="0" smtClean="0"/>
              <a:t>AVAILABILITY OF RESOURCES TO ASSIST STUDENTS IN APPLICATIONS AND SIGNING OF SOP’s.</a:t>
            </a:r>
          </a:p>
          <a:p>
            <a:endParaRPr lang="en-ZA" dirty="0"/>
          </a:p>
          <a:p>
            <a:r>
              <a:rPr lang="en-ZA" dirty="0" smtClean="0"/>
              <a:t>IMPROVEMENT OF COMMUNICATION CHANNELS BETWEEN NSFAS AND COLLEGES.</a:t>
            </a:r>
          </a:p>
          <a:p>
            <a:endParaRPr lang="en-ZA" dirty="0"/>
          </a:p>
          <a:p>
            <a:r>
              <a:rPr lang="en-ZA" dirty="0" smtClean="0"/>
              <a:t>ROADMAP IN ENSURING SMOOTH PROCESS TOWARD 2019 ACADEMIC YEAR.</a:t>
            </a:r>
          </a:p>
          <a:p>
            <a:endParaRPr lang="en-ZA" dirty="0"/>
          </a:p>
          <a:p>
            <a:r>
              <a:rPr lang="en-ZA" dirty="0" smtClean="0"/>
              <a:t>CONCLUSION</a:t>
            </a:r>
            <a:endParaRPr lang="en-ZA" dirty="0"/>
          </a:p>
        </p:txBody>
      </p:sp>
      <p:pic>
        <p:nvPicPr>
          <p:cNvPr id="4" name="Picture 3"/>
          <p:cNvPicPr>
            <a:picLocks noChangeAspect="1"/>
          </p:cNvPicPr>
          <p:nvPr/>
        </p:nvPicPr>
        <p:blipFill>
          <a:blip r:embed="rId2"/>
          <a:stretch>
            <a:fillRect/>
          </a:stretch>
        </p:blipFill>
        <p:spPr>
          <a:xfrm>
            <a:off x="233680" y="5476240"/>
            <a:ext cx="2062480" cy="1381760"/>
          </a:xfrm>
          <a:prstGeom prst="rect">
            <a:avLst/>
          </a:prstGeom>
        </p:spPr>
      </p:pic>
    </p:spTree>
    <p:extLst>
      <p:ext uri="{BB962C8B-B14F-4D97-AF65-F5344CB8AC3E}">
        <p14:creationId xmlns:p14="http://schemas.microsoft.com/office/powerpoint/2010/main" xmlns="" val="3513797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8911687" cy="782320"/>
          </a:xfrm>
        </p:spPr>
        <p:txBody>
          <a:bodyPr>
            <a:normAutofit fontScale="90000"/>
          </a:bodyPr>
          <a:lstStyle/>
          <a:p>
            <a:pPr algn="ctr"/>
            <a:r>
              <a:rPr lang="en-ZA" sz="2000" b="1" dirty="0"/>
              <a:t>PROGRESS ON STAKEHOLDERS ENGAGEMENT.</a:t>
            </a:r>
            <a:br>
              <a:rPr lang="en-ZA" sz="2000" b="1" dirty="0"/>
            </a:br>
            <a:r>
              <a:rPr lang="en-ZA" sz="2000" b="1" dirty="0"/>
              <a:t/>
            </a:r>
            <a:br>
              <a:rPr lang="en-ZA" sz="2000" b="1" dirty="0"/>
            </a:br>
            <a:endParaRPr lang="en-ZA" sz="2000" b="1" dirty="0"/>
          </a:p>
        </p:txBody>
      </p:sp>
      <p:sp>
        <p:nvSpPr>
          <p:cNvPr id="3" name="Content Placeholder 2"/>
          <p:cNvSpPr>
            <a:spLocks noGrp="1"/>
          </p:cNvSpPr>
          <p:nvPr>
            <p:ph idx="1"/>
          </p:nvPr>
        </p:nvSpPr>
        <p:spPr>
          <a:xfrm>
            <a:off x="1584960" y="853440"/>
            <a:ext cx="10525760" cy="5902960"/>
          </a:xfrm>
        </p:spPr>
        <p:txBody>
          <a:bodyPr>
            <a:normAutofit lnSpcReduction="10000"/>
          </a:bodyPr>
          <a:lstStyle/>
          <a:p>
            <a:pPr algn="just"/>
            <a:r>
              <a:rPr lang="en-ZA" sz="1400" dirty="0" smtClean="0"/>
              <a:t>We are struggling to continuously meet with more relevant stakeholders in the higher education space because of the unavailability of resources and this is the same predicament that is facing SAUS.</a:t>
            </a:r>
          </a:p>
          <a:p>
            <a:pPr marL="0" indent="0" algn="just">
              <a:buNone/>
            </a:pPr>
            <a:endParaRPr lang="en-ZA" sz="1400" dirty="0" smtClean="0"/>
          </a:p>
          <a:p>
            <a:pPr algn="just"/>
            <a:r>
              <a:rPr lang="en-ZA" sz="1400" dirty="0" smtClean="0"/>
              <a:t>Out of our engagements with the leadership of SACPO and TVETCGC, we are working on meeting next week Friday to discuss NSFAS related issues and further submit our position as the TVET stakeholders to the Minister and the PCHET.</a:t>
            </a:r>
          </a:p>
          <a:p>
            <a:pPr marL="0" indent="0" algn="just">
              <a:buNone/>
            </a:pPr>
            <a:endParaRPr lang="en-ZA" sz="1400" dirty="0" smtClean="0"/>
          </a:p>
          <a:p>
            <a:pPr algn="just"/>
            <a:r>
              <a:rPr lang="en-ZA" sz="1400" dirty="0" smtClean="0"/>
              <a:t> A deployment list of NEC members to different provinces was emailed to DHET. The intention is to have provincial dialogues with Student Representative Council members and visit campuses in order for the NEC to have a practical understanding of day to day frustrations that are faced by NSFAS beneficiaries.</a:t>
            </a:r>
          </a:p>
          <a:p>
            <a:pPr marL="0" indent="0" algn="just">
              <a:buNone/>
            </a:pPr>
            <a:endParaRPr lang="en-ZA" sz="1400" dirty="0" smtClean="0"/>
          </a:p>
          <a:p>
            <a:pPr algn="just"/>
            <a:r>
              <a:rPr lang="en-ZA" sz="1400" dirty="0" smtClean="0"/>
              <a:t>We had a workshop with NSFAS this year on the 14</a:t>
            </a:r>
            <a:r>
              <a:rPr lang="en-ZA" sz="1400" baseline="30000" dirty="0" smtClean="0"/>
              <a:t>th</a:t>
            </a:r>
            <a:r>
              <a:rPr lang="en-ZA" sz="1400" dirty="0" smtClean="0"/>
              <a:t> of May 2018 and the purpose of the workshop was for us to get a sense of what are the challenges faced by NSFAS so that we can work as a collective in trying to address them, to get an update on the 2018 application process, NSFAS allowance disbursement process (SBUX), communication platforms (solicit and outreach) and contact centre walk-through, however during the workshop some of the critical questions we asked were never responded to our satisfaction.</a:t>
            </a:r>
          </a:p>
          <a:p>
            <a:pPr marL="0" indent="0" algn="just">
              <a:buNone/>
            </a:pPr>
            <a:endParaRPr lang="en-ZA" sz="1400" dirty="0" smtClean="0"/>
          </a:p>
          <a:p>
            <a:pPr algn="just"/>
            <a:r>
              <a:rPr lang="en-ZA" sz="1400" dirty="0" smtClean="0"/>
              <a:t>Visibility of NSFAS in campuses is still a challenge because NSFAS is more visible when colleges are burning. We further wish to again appeal to the TVET stakeholder relations manager of NSFAS that he communicates the recommendations we submitted during our several engagements to his superiors so that they can be able to make a decision.</a:t>
            </a:r>
          </a:p>
          <a:p>
            <a:pPr algn="just"/>
            <a:endParaRPr lang="en-ZA" sz="1400" dirty="0"/>
          </a:p>
          <a:p>
            <a:pPr algn="just"/>
            <a:r>
              <a:rPr lang="en-ZA" sz="1400" dirty="0" smtClean="0"/>
              <a:t>We still submit to the portfolio committee that we want NSFAS to get closer to students and not for the entity to only operate at central level in Cape Town.</a:t>
            </a:r>
          </a:p>
          <a:p>
            <a:endParaRPr lang="en-ZA" sz="1400" dirty="0"/>
          </a:p>
        </p:txBody>
      </p:sp>
      <p:pic>
        <p:nvPicPr>
          <p:cNvPr id="4" name="Picture 3"/>
          <p:cNvPicPr>
            <a:picLocks noChangeAspect="1"/>
          </p:cNvPicPr>
          <p:nvPr/>
        </p:nvPicPr>
        <p:blipFill>
          <a:blip r:embed="rId2"/>
          <a:stretch>
            <a:fillRect/>
          </a:stretch>
        </p:blipFill>
        <p:spPr>
          <a:xfrm>
            <a:off x="233680" y="5628640"/>
            <a:ext cx="1351280" cy="1198880"/>
          </a:xfrm>
          <a:prstGeom prst="rect">
            <a:avLst/>
          </a:prstGeom>
        </p:spPr>
      </p:pic>
    </p:spTree>
    <p:extLst>
      <p:ext uri="{BB962C8B-B14F-4D97-AF65-F5344CB8AC3E}">
        <p14:creationId xmlns:p14="http://schemas.microsoft.com/office/powerpoint/2010/main" xmlns="" val="611090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7770275" cy="1005840"/>
          </a:xfrm>
        </p:spPr>
        <p:txBody>
          <a:bodyPr>
            <a:normAutofit fontScale="90000"/>
          </a:bodyPr>
          <a:lstStyle/>
          <a:p>
            <a:pPr algn="ctr"/>
            <a:r>
              <a:rPr lang="en-ZA" sz="2000" b="1" dirty="0"/>
              <a:t/>
            </a:r>
            <a:br>
              <a:rPr lang="en-ZA" sz="2000" b="1" dirty="0"/>
            </a:br>
            <a:r>
              <a:rPr lang="en-ZA" sz="2000" b="1" dirty="0"/>
              <a:t>SAFETSA’S CONTRIBUTION ON EARLY DISBURSMENT OF STUDENTS ALLOWANCES</a:t>
            </a:r>
            <a:r>
              <a:rPr lang="en-ZA" sz="2000" dirty="0" smtClean="0"/>
              <a:t>.</a:t>
            </a:r>
            <a:br>
              <a:rPr lang="en-ZA" sz="2000" dirty="0" smtClean="0"/>
            </a:br>
            <a:r>
              <a:rPr lang="en-ZA" sz="2000" dirty="0"/>
              <a:t/>
            </a:r>
            <a:br>
              <a:rPr lang="en-ZA" sz="2000" dirty="0"/>
            </a:br>
            <a:endParaRPr lang="en-ZA" sz="2000" b="1" dirty="0"/>
          </a:p>
        </p:txBody>
      </p:sp>
      <p:sp>
        <p:nvSpPr>
          <p:cNvPr id="3" name="Content Placeholder 2"/>
          <p:cNvSpPr>
            <a:spLocks noGrp="1"/>
          </p:cNvSpPr>
          <p:nvPr>
            <p:ph idx="1"/>
          </p:nvPr>
        </p:nvSpPr>
        <p:spPr>
          <a:xfrm>
            <a:off x="1605280" y="1158240"/>
            <a:ext cx="10444480" cy="5608320"/>
          </a:xfrm>
        </p:spPr>
        <p:txBody>
          <a:bodyPr>
            <a:normAutofit/>
          </a:bodyPr>
          <a:lstStyle/>
          <a:p>
            <a:r>
              <a:rPr lang="en-ZA" dirty="0" smtClean="0"/>
              <a:t>This is our day to day work in consultation with NSFAS and TVET Colleges in trying to make sure that students are receiving their allowances in time, however this process is still not running smooth because of the unavailability of financial support.</a:t>
            </a:r>
          </a:p>
          <a:p>
            <a:pPr marL="0" indent="0">
              <a:buNone/>
            </a:pPr>
            <a:endParaRPr lang="en-ZA" dirty="0" smtClean="0"/>
          </a:p>
          <a:p>
            <a:r>
              <a:rPr lang="en-ZA" dirty="0" smtClean="0"/>
              <a:t>Our Marketing and Communications desk is currently working towards ensuring that we are accessible to students through social media platforms and further convince SRC members to be the custodians of this initiative at campus level. The intention is not for us to operate on a social platform but to use the influence of this popular social platform to get to know of students that are not funded on time and get to intervene immediately.</a:t>
            </a:r>
          </a:p>
          <a:p>
            <a:pPr marL="0" indent="0">
              <a:buNone/>
            </a:pPr>
            <a:endParaRPr lang="en-ZA" dirty="0"/>
          </a:p>
          <a:p>
            <a:endParaRPr lang="en-ZA" dirty="0" smtClean="0"/>
          </a:p>
          <a:p>
            <a:endParaRPr lang="en-ZA" sz="1400" dirty="0"/>
          </a:p>
          <a:p>
            <a:endParaRPr lang="en-ZA" sz="1400" dirty="0" smtClean="0"/>
          </a:p>
          <a:p>
            <a:endParaRPr lang="en-ZA" sz="1400" dirty="0"/>
          </a:p>
          <a:p>
            <a:endParaRPr lang="en-ZA" sz="1400" dirty="0" smtClean="0"/>
          </a:p>
          <a:p>
            <a:endParaRPr lang="en-ZA" sz="1400" dirty="0"/>
          </a:p>
          <a:p>
            <a:endParaRPr lang="en-ZA" sz="1400" dirty="0" smtClean="0"/>
          </a:p>
          <a:p>
            <a:endParaRPr lang="en-ZA" sz="1400" dirty="0" smtClean="0"/>
          </a:p>
          <a:p>
            <a:endParaRPr lang="en-ZA" sz="1400" dirty="0"/>
          </a:p>
        </p:txBody>
      </p:sp>
      <p:pic>
        <p:nvPicPr>
          <p:cNvPr id="4" name="Picture 3"/>
          <p:cNvPicPr>
            <a:picLocks noChangeAspect="1"/>
          </p:cNvPicPr>
          <p:nvPr/>
        </p:nvPicPr>
        <p:blipFill>
          <a:blip r:embed="rId2"/>
          <a:stretch>
            <a:fillRect/>
          </a:stretch>
        </p:blipFill>
        <p:spPr>
          <a:xfrm>
            <a:off x="233680" y="5476240"/>
            <a:ext cx="1371600" cy="1381760"/>
          </a:xfrm>
          <a:prstGeom prst="rect">
            <a:avLst/>
          </a:prstGeom>
        </p:spPr>
      </p:pic>
    </p:spTree>
    <p:extLst>
      <p:ext uri="{BB962C8B-B14F-4D97-AF65-F5344CB8AC3E}">
        <p14:creationId xmlns:p14="http://schemas.microsoft.com/office/powerpoint/2010/main" xmlns="" val="1718150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32080"/>
            <a:ext cx="8125875" cy="731520"/>
          </a:xfrm>
        </p:spPr>
        <p:txBody>
          <a:bodyPr>
            <a:normAutofit fontScale="90000"/>
          </a:bodyPr>
          <a:lstStyle/>
          <a:p>
            <a:pPr algn="ctr"/>
            <a:r>
              <a:rPr lang="en-ZA" sz="2000" b="1" dirty="0"/>
              <a:t>AVAILABILITY OF RESOURCES TO ASSIST STUDENTS IN APPLICATIONS AND SIGNING OF SOP’s</a:t>
            </a:r>
            <a:br>
              <a:rPr lang="en-ZA" sz="2000" b="1" dirty="0"/>
            </a:br>
            <a:endParaRPr lang="en-ZA" sz="2000" b="1" dirty="0"/>
          </a:p>
        </p:txBody>
      </p:sp>
      <p:sp>
        <p:nvSpPr>
          <p:cNvPr id="3" name="Content Placeholder 2"/>
          <p:cNvSpPr>
            <a:spLocks noGrp="1"/>
          </p:cNvSpPr>
          <p:nvPr>
            <p:ph idx="1"/>
          </p:nvPr>
        </p:nvSpPr>
        <p:spPr>
          <a:xfrm>
            <a:off x="1656080" y="741680"/>
            <a:ext cx="10454640" cy="5974080"/>
          </a:xfrm>
        </p:spPr>
        <p:txBody>
          <a:bodyPr>
            <a:normAutofit/>
          </a:bodyPr>
          <a:lstStyle/>
          <a:p>
            <a:r>
              <a:rPr lang="en-ZA" dirty="0"/>
              <a:t>Our responsibility is to work/oversee all 50 TVET </a:t>
            </a:r>
            <a:r>
              <a:rPr lang="en-ZA" dirty="0" smtClean="0"/>
              <a:t>Colleges, however </a:t>
            </a:r>
            <a:r>
              <a:rPr lang="en-ZA" dirty="0"/>
              <a:t>w</a:t>
            </a:r>
            <a:r>
              <a:rPr lang="en-ZA" dirty="0" smtClean="0"/>
              <a:t>e do not have any resources made available to our disposal in order for us to reach out to students in various institution and monitor the process of applications and signing of SOP’s, however in our respective institutions we are able to intervene when necessary.</a:t>
            </a:r>
          </a:p>
          <a:p>
            <a:endParaRPr lang="en-ZA" dirty="0"/>
          </a:p>
          <a:p>
            <a:r>
              <a:rPr lang="en-ZA" dirty="0" smtClean="0"/>
              <a:t>We further recommend that SRC’s be trained on how to work with this system and be the custodians of this important process.</a:t>
            </a:r>
          </a:p>
          <a:p>
            <a:endParaRPr lang="en-ZA" dirty="0"/>
          </a:p>
          <a:p>
            <a:r>
              <a:rPr lang="en-ZA" dirty="0" smtClean="0"/>
              <a:t>We firmly believe that this process would run smooth with a revised administration process in our TVET Colleges with the support of the Department of Higher Education and Training.</a:t>
            </a:r>
          </a:p>
          <a:p>
            <a:endParaRPr lang="en-ZA" dirty="0"/>
          </a:p>
          <a:p>
            <a:endParaRPr lang="en-ZA" sz="1400" dirty="0" smtClean="0"/>
          </a:p>
          <a:p>
            <a:endParaRPr lang="en-ZA" sz="1400" dirty="0"/>
          </a:p>
        </p:txBody>
      </p:sp>
      <p:pic>
        <p:nvPicPr>
          <p:cNvPr id="4" name="Picture 3"/>
          <p:cNvPicPr>
            <a:picLocks noChangeAspect="1"/>
          </p:cNvPicPr>
          <p:nvPr/>
        </p:nvPicPr>
        <p:blipFill>
          <a:blip r:embed="rId2"/>
          <a:stretch>
            <a:fillRect/>
          </a:stretch>
        </p:blipFill>
        <p:spPr>
          <a:xfrm>
            <a:off x="233680" y="5709920"/>
            <a:ext cx="1422400" cy="1148080"/>
          </a:xfrm>
          <a:prstGeom prst="rect">
            <a:avLst/>
          </a:prstGeom>
        </p:spPr>
      </p:pic>
    </p:spTree>
    <p:extLst>
      <p:ext uri="{BB962C8B-B14F-4D97-AF65-F5344CB8AC3E}">
        <p14:creationId xmlns:p14="http://schemas.microsoft.com/office/powerpoint/2010/main" xmlns="" val="1877153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11760"/>
            <a:ext cx="8911687" cy="701040"/>
          </a:xfrm>
        </p:spPr>
        <p:txBody>
          <a:bodyPr>
            <a:normAutofit fontScale="90000"/>
          </a:bodyPr>
          <a:lstStyle/>
          <a:p>
            <a:pPr algn="ctr"/>
            <a:r>
              <a:rPr lang="en-ZA" sz="2000" b="1" dirty="0"/>
              <a:t>IMPROVEMENT OF COMMUNICATION CHANNELS BETWEEN NSFAS AND </a:t>
            </a:r>
            <a:r>
              <a:rPr lang="en-ZA" sz="2000" b="1" dirty="0" smtClean="0"/>
              <a:t>COLLEGES</a:t>
            </a:r>
            <a:r>
              <a:rPr lang="en-ZA" dirty="0"/>
              <a:t/>
            </a:r>
            <a:br>
              <a:rPr lang="en-ZA" dirty="0"/>
            </a:br>
            <a:endParaRPr lang="en-ZA" dirty="0"/>
          </a:p>
        </p:txBody>
      </p:sp>
      <p:sp>
        <p:nvSpPr>
          <p:cNvPr id="3" name="Content Placeholder 2"/>
          <p:cNvSpPr>
            <a:spLocks noGrp="1"/>
          </p:cNvSpPr>
          <p:nvPr>
            <p:ph idx="1"/>
          </p:nvPr>
        </p:nvSpPr>
        <p:spPr>
          <a:xfrm>
            <a:off x="1696720" y="812800"/>
            <a:ext cx="10302240" cy="5882640"/>
          </a:xfrm>
        </p:spPr>
        <p:txBody>
          <a:bodyPr>
            <a:normAutofit/>
          </a:bodyPr>
          <a:lstStyle/>
          <a:p>
            <a:r>
              <a:rPr lang="en-ZA" dirty="0" smtClean="0"/>
              <a:t>From where we are standing, there is no improvement and we believe that the stakeholder relations manager responsible for TVET should create the long-overdue direct communication between SRC members and the entity.</a:t>
            </a:r>
          </a:p>
          <a:p>
            <a:endParaRPr lang="en-ZA" dirty="0"/>
          </a:p>
          <a:p>
            <a:r>
              <a:rPr lang="en-ZA" dirty="0" smtClean="0"/>
              <a:t>Students are also not satisfied with the client service they are getting from NSFAS.</a:t>
            </a:r>
          </a:p>
          <a:p>
            <a:endParaRPr lang="en-ZA" dirty="0"/>
          </a:p>
          <a:p>
            <a:r>
              <a:rPr lang="en-ZA" dirty="0" smtClean="0"/>
              <a:t>The sooner we decentralize NSFAS the better the communication and administration.</a:t>
            </a:r>
          </a:p>
          <a:p>
            <a:endParaRPr lang="en-ZA" dirty="0"/>
          </a:p>
          <a:p>
            <a:pPr marL="0" indent="0">
              <a:buNone/>
            </a:pPr>
            <a:endParaRPr lang="en-ZA" sz="1400" dirty="0" smtClean="0"/>
          </a:p>
          <a:p>
            <a:endParaRPr lang="en-ZA" sz="1400" dirty="0"/>
          </a:p>
          <a:p>
            <a:endParaRPr lang="en-ZA" sz="1400" dirty="0"/>
          </a:p>
        </p:txBody>
      </p:sp>
      <p:pic>
        <p:nvPicPr>
          <p:cNvPr id="4" name="Picture 3"/>
          <p:cNvPicPr>
            <a:picLocks noChangeAspect="1"/>
          </p:cNvPicPr>
          <p:nvPr/>
        </p:nvPicPr>
        <p:blipFill>
          <a:blip r:embed="rId2"/>
          <a:stretch>
            <a:fillRect/>
          </a:stretch>
        </p:blipFill>
        <p:spPr>
          <a:xfrm>
            <a:off x="233680" y="5659120"/>
            <a:ext cx="1463040" cy="1127760"/>
          </a:xfrm>
          <a:prstGeom prst="rect">
            <a:avLst/>
          </a:prstGeom>
        </p:spPr>
      </p:pic>
    </p:spTree>
    <p:extLst>
      <p:ext uri="{BB962C8B-B14F-4D97-AF65-F5344CB8AC3E}">
        <p14:creationId xmlns:p14="http://schemas.microsoft.com/office/powerpoint/2010/main" xmlns="" val="1202282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11760"/>
            <a:ext cx="8911687" cy="660400"/>
          </a:xfrm>
        </p:spPr>
        <p:txBody>
          <a:bodyPr>
            <a:normAutofit/>
          </a:bodyPr>
          <a:lstStyle/>
          <a:p>
            <a:pPr algn="ctr"/>
            <a:r>
              <a:rPr lang="en-ZA" sz="1800" b="1" dirty="0" smtClean="0"/>
              <a:t>ROADMAP </a:t>
            </a:r>
            <a:r>
              <a:rPr lang="en-ZA" sz="1800" b="1" dirty="0"/>
              <a:t>IN ENSURING SMOOTH PROCESS TOWARD 2019 ACADEMIC YEAR</a:t>
            </a:r>
          </a:p>
        </p:txBody>
      </p:sp>
      <p:sp>
        <p:nvSpPr>
          <p:cNvPr id="3" name="Content Placeholder 2"/>
          <p:cNvSpPr>
            <a:spLocks noGrp="1"/>
          </p:cNvSpPr>
          <p:nvPr>
            <p:ph idx="1"/>
          </p:nvPr>
        </p:nvSpPr>
        <p:spPr>
          <a:xfrm>
            <a:off x="1656080" y="772160"/>
            <a:ext cx="10403840" cy="5831840"/>
          </a:xfrm>
        </p:spPr>
        <p:txBody>
          <a:bodyPr>
            <a:normAutofit/>
          </a:bodyPr>
          <a:lstStyle/>
          <a:p>
            <a:r>
              <a:rPr lang="en-ZA" dirty="0" smtClean="0"/>
              <a:t>In our last meeting with the stakeholder relations manager for TVET and the Executive Office of NSFAS we reached consensus that NSFAS will be responsible for joint road shows where we will be meeting with SRC’s and students when necessary.</a:t>
            </a:r>
          </a:p>
          <a:p>
            <a:endParaRPr lang="en-ZA" dirty="0"/>
          </a:p>
          <a:p>
            <a:r>
              <a:rPr lang="en-ZA" dirty="0" smtClean="0"/>
              <a:t>We are in a process of collecting data from Colleges so that prior the 2019 planning process, we have a better understanding on areas that requires improvement.</a:t>
            </a:r>
          </a:p>
          <a:p>
            <a:endParaRPr lang="en-ZA" dirty="0"/>
          </a:p>
          <a:p>
            <a:r>
              <a:rPr lang="en-ZA" dirty="0" smtClean="0"/>
              <a:t>What we also seek to achieve before the 2019 process kicks-in is to make sure that students understand the mandate of NSFAS and also for them to understand the importance of key role players (DHET,SAFETSA and SRC’s) in this regard.</a:t>
            </a:r>
          </a:p>
          <a:p>
            <a:endParaRPr lang="en-ZA" dirty="0"/>
          </a:p>
          <a:p>
            <a:r>
              <a:rPr lang="en-ZA" dirty="0" smtClean="0"/>
              <a:t>We are also in a process of visiting few rural high schools (open days) in partnership with TVET Colleges and NSFAS to engage Grade 12 students on the process of application.</a:t>
            </a:r>
          </a:p>
          <a:p>
            <a:endParaRPr lang="en-ZA" dirty="0"/>
          </a:p>
          <a:p>
            <a:endParaRPr lang="en-ZA" sz="1400" dirty="0" smtClean="0"/>
          </a:p>
          <a:p>
            <a:endParaRPr lang="en-ZA" sz="1400" dirty="0"/>
          </a:p>
          <a:p>
            <a:endParaRPr lang="en-ZA" sz="1400" dirty="0"/>
          </a:p>
        </p:txBody>
      </p:sp>
      <p:pic>
        <p:nvPicPr>
          <p:cNvPr id="4" name="Picture 3"/>
          <p:cNvPicPr>
            <a:picLocks noChangeAspect="1"/>
          </p:cNvPicPr>
          <p:nvPr/>
        </p:nvPicPr>
        <p:blipFill>
          <a:blip r:embed="rId2"/>
          <a:stretch>
            <a:fillRect/>
          </a:stretch>
        </p:blipFill>
        <p:spPr>
          <a:xfrm>
            <a:off x="233680" y="5760720"/>
            <a:ext cx="1341120" cy="1005840"/>
          </a:xfrm>
          <a:prstGeom prst="rect">
            <a:avLst/>
          </a:prstGeom>
        </p:spPr>
      </p:pic>
    </p:spTree>
    <p:extLst>
      <p:ext uri="{BB962C8B-B14F-4D97-AF65-F5344CB8AC3E}">
        <p14:creationId xmlns:p14="http://schemas.microsoft.com/office/powerpoint/2010/main" xmlns="" val="3965714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52400"/>
            <a:ext cx="8911687" cy="416560"/>
          </a:xfrm>
        </p:spPr>
        <p:txBody>
          <a:bodyPr>
            <a:normAutofit fontScale="90000"/>
          </a:bodyPr>
          <a:lstStyle/>
          <a:p>
            <a:pPr algn="ctr"/>
            <a:r>
              <a:rPr lang="en-ZA" sz="1800" b="1" dirty="0"/>
              <a:t>CONCLUSION</a:t>
            </a:r>
            <a:br>
              <a:rPr lang="en-ZA" sz="1800" b="1" dirty="0"/>
            </a:br>
            <a:endParaRPr lang="en-ZA" sz="1800" b="1" dirty="0"/>
          </a:p>
        </p:txBody>
      </p:sp>
      <p:sp>
        <p:nvSpPr>
          <p:cNvPr id="3" name="Content Placeholder 2"/>
          <p:cNvSpPr>
            <a:spLocks noGrp="1"/>
          </p:cNvSpPr>
          <p:nvPr>
            <p:ph idx="1"/>
          </p:nvPr>
        </p:nvSpPr>
        <p:spPr>
          <a:xfrm>
            <a:off x="1605280" y="568960"/>
            <a:ext cx="9899332" cy="6146800"/>
          </a:xfrm>
        </p:spPr>
        <p:txBody>
          <a:bodyPr/>
          <a:lstStyle/>
          <a:p>
            <a:r>
              <a:rPr lang="en-ZA" dirty="0" smtClean="0"/>
              <a:t>We are willing to work with NSFAS and DHET to make NSFAS more functional for the benefit of the poor students.</a:t>
            </a:r>
          </a:p>
          <a:p>
            <a:endParaRPr lang="en-ZA" dirty="0"/>
          </a:p>
          <a:p>
            <a:r>
              <a:rPr lang="en-ZA" dirty="0" smtClean="0"/>
              <a:t>We are calling for the </a:t>
            </a:r>
            <a:r>
              <a:rPr lang="en-ZA" dirty="0" err="1" smtClean="0"/>
              <a:t>reviewal</a:t>
            </a:r>
            <a:r>
              <a:rPr lang="en-ZA" dirty="0" smtClean="0"/>
              <a:t> of NSFAS Internal policies and systems to insure the smooth running of the entity in the best interest of students.</a:t>
            </a:r>
          </a:p>
          <a:p>
            <a:endParaRPr lang="en-ZA" dirty="0"/>
          </a:p>
          <a:p>
            <a:r>
              <a:rPr lang="en-ZA" dirty="0" smtClean="0"/>
              <a:t>We are still calling for the decentralisation of NSFAS.</a:t>
            </a:r>
          </a:p>
          <a:p>
            <a:endParaRPr lang="en-ZA" dirty="0"/>
          </a:p>
          <a:p>
            <a:r>
              <a:rPr lang="en-ZA" dirty="0" smtClean="0"/>
              <a:t>We are also calling for un urgent </a:t>
            </a:r>
            <a:r>
              <a:rPr lang="en-ZA" dirty="0" err="1" smtClean="0"/>
              <a:t>reviewal</a:t>
            </a:r>
            <a:r>
              <a:rPr lang="en-ZA" dirty="0" smtClean="0"/>
              <a:t> of the funding norms and standards for TVET’s because they are the cause of the inadequate funding that students are subjected to.</a:t>
            </a:r>
          </a:p>
          <a:p>
            <a:endParaRPr lang="en-ZA" dirty="0"/>
          </a:p>
          <a:p>
            <a:endParaRPr lang="en-ZA" dirty="0" smtClean="0"/>
          </a:p>
          <a:p>
            <a:endParaRPr lang="en-ZA" dirty="0"/>
          </a:p>
          <a:p>
            <a:endParaRPr lang="en-ZA" dirty="0"/>
          </a:p>
        </p:txBody>
      </p:sp>
      <p:pic>
        <p:nvPicPr>
          <p:cNvPr id="4" name="Picture 3"/>
          <p:cNvPicPr>
            <a:picLocks noChangeAspect="1"/>
          </p:cNvPicPr>
          <p:nvPr/>
        </p:nvPicPr>
        <p:blipFill>
          <a:blip r:embed="rId2"/>
          <a:stretch>
            <a:fillRect/>
          </a:stretch>
        </p:blipFill>
        <p:spPr>
          <a:xfrm>
            <a:off x="233680" y="5476240"/>
            <a:ext cx="1371600" cy="1310640"/>
          </a:xfrm>
          <a:prstGeom prst="rect">
            <a:avLst/>
          </a:prstGeom>
        </p:spPr>
      </p:pic>
    </p:spTree>
    <p:extLst>
      <p:ext uri="{BB962C8B-B14F-4D97-AF65-F5344CB8AC3E}">
        <p14:creationId xmlns:p14="http://schemas.microsoft.com/office/powerpoint/2010/main" xmlns="" val="486682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080" y="0"/>
            <a:ext cx="10393679" cy="6858000"/>
          </a:xfrm>
        </p:spPr>
        <p:txBody>
          <a:bodyPr>
            <a:normAutofit/>
          </a:bodyPr>
          <a:lstStyle/>
          <a:p>
            <a:pPr algn="ctr"/>
            <a:r>
              <a:rPr lang="en-ZA" dirty="0" smtClean="0"/>
              <a:t/>
            </a:r>
            <a:br>
              <a:rPr lang="en-ZA" dirty="0" smtClean="0"/>
            </a:br>
            <a:r>
              <a:rPr lang="en-ZA" dirty="0"/>
              <a:t/>
            </a:r>
            <a:br>
              <a:rPr lang="en-ZA" dirty="0"/>
            </a:br>
            <a:r>
              <a:rPr lang="en-ZA" dirty="0" smtClean="0"/>
              <a:t/>
            </a:r>
            <a:br>
              <a:rPr lang="en-ZA" dirty="0" smtClean="0"/>
            </a:br>
            <a:r>
              <a:rPr lang="en-ZA" dirty="0"/>
              <a:t/>
            </a:r>
            <a:br>
              <a:rPr lang="en-ZA" dirty="0"/>
            </a:br>
            <a:r>
              <a:rPr lang="en-ZA" dirty="0" smtClean="0"/>
              <a:t/>
            </a:r>
            <a:br>
              <a:rPr lang="en-ZA" dirty="0" smtClean="0"/>
            </a:br>
            <a:r>
              <a:rPr lang="en-ZA" dirty="0"/>
              <a:t/>
            </a:r>
            <a:br>
              <a:rPr lang="en-ZA" dirty="0"/>
            </a:br>
            <a:r>
              <a:rPr lang="en-ZA" sz="6000" b="1" dirty="0" smtClean="0"/>
              <a:t>THANK YOU</a:t>
            </a:r>
            <a:endParaRPr lang="en-ZA" sz="6000" b="1" dirty="0"/>
          </a:p>
        </p:txBody>
      </p:sp>
      <p:sp>
        <p:nvSpPr>
          <p:cNvPr id="3" name="Content Placeholder 2"/>
          <p:cNvSpPr>
            <a:spLocks noGrp="1"/>
          </p:cNvSpPr>
          <p:nvPr>
            <p:ph idx="1"/>
          </p:nvPr>
        </p:nvSpPr>
        <p:spPr>
          <a:xfrm flipV="1">
            <a:off x="1656080" y="6776720"/>
            <a:ext cx="10393680" cy="81280"/>
          </a:xfrm>
        </p:spPr>
        <p:txBody>
          <a:bodyPr>
            <a:normAutofit fontScale="25000" lnSpcReduction="20000"/>
          </a:bodyPr>
          <a:lstStyle/>
          <a:p>
            <a:pPr algn="ctr"/>
            <a:endParaRPr lang="en-ZA" b="1" dirty="0"/>
          </a:p>
        </p:txBody>
      </p:sp>
      <p:pic>
        <p:nvPicPr>
          <p:cNvPr id="6" name="Picture 5"/>
          <p:cNvPicPr>
            <a:picLocks noChangeAspect="1"/>
          </p:cNvPicPr>
          <p:nvPr/>
        </p:nvPicPr>
        <p:blipFill>
          <a:blip r:embed="rId2"/>
          <a:stretch>
            <a:fillRect/>
          </a:stretch>
        </p:blipFill>
        <p:spPr>
          <a:xfrm>
            <a:off x="233680" y="5476240"/>
            <a:ext cx="2062480" cy="1381760"/>
          </a:xfrm>
          <a:prstGeom prst="rect">
            <a:avLst/>
          </a:prstGeom>
        </p:spPr>
      </p:pic>
    </p:spTree>
    <p:extLst>
      <p:ext uri="{BB962C8B-B14F-4D97-AF65-F5344CB8AC3E}">
        <p14:creationId xmlns:p14="http://schemas.microsoft.com/office/powerpoint/2010/main" xmlns="" val="339771019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349</TotalTime>
  <Words>933</Words>
  <Application>Microsoft Office PowerPoint</Application>
  <PresentationFormat>Custom</PresentationFormat>
  <Paragraphs>74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Wisp</vt:lpstr>
      <vt:lpstr>SOUTH AFRICAN FURTHER EDUCATION AND TRAINING STUDENT ASSOCIATION    PRESENTATION ON THE NATIONAL STUDENT FINANCIAL AID SCHEME</vt:lpstr>
      <vt:lpstr>TABLE OF CONTENT</vt:lpstr>
      <vt:lpstr>PROGRESS ON STAKEHOLDERS ENGAGEMENT.  </vt:lpstr>
      <vt:lpstr> SAFETSA’S CONTRIBUTION ON EARLY DISBURSMENT OF STUDENTS ALLOWANCES.  </vt:lpstr>
      <vt:lpstr>AVAILABILITY OF RESOURCES TO ASSIST STUDENTS IN APPLICATIONS AND SIGNING OF SOP’s </vt:lpstr>
      <vt:lpstr>IMPROVEMENT OF COMMUNICATION CHANNELS BETWEEN NSFAS AND COLLEGES </vt:lpstr>
      <vt:lpstr>ROADMAP IN ENSURING SMOOTH PROCESS TOWARD 2019 ACADEMIC YEAR</vt:lpstr>
      <vt:lpstr>CONCLUSION </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SiteKiosk Restricted User Account</dc:creator>
  <cp:lastModifiedBy>PUMZA</cp:lastModifiedBy>
  <cp:revision>32</cp:revision>
  <dcterms:created xsi:type="dcterms:W3CDTF">2018-05-29T15:23:23Z</dcterms:created>
  <dcterms:modified xsi:type="dcterms:W3CDTF">2018-08-17T07:58:28Z</dcterms:modified>
</cp:coreProperties>
</file>