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556" r:id="rId2"/>
    <p:sldId id="557" r:id="rId3"/>
    <p:sldId id="589" r:id="rId4"/>
    <p:sldId id="590" r:id="rId5"/>
    <p:sldId id="630" r:id="rId6"/>
    <p:sldId id="631" r:id="rId7"/>
    <p:sldId id="632" r:id="rId8"/>
    <p:sldId id="633" r:id="rId9"/>
    <p:sldId id="634" r:id="rId10"/>
    <p:sldId id="635" r:id="rId11"/>
    <p:sldId id="637" r:id="rId12"/>
    <p:sldId id="638" r:id="rId13"/>
    <p:sldId id="639" r:id="rId14"/>
    <p:sldId id="640" r:id="rId15"/>
    <p:sldId id="641" r:id="rId16"/>
    <p:sldId id="574" r:id="rId17"/>
    <p:sldId id="619" r:id="rId18"/>
    <p:sldId id="618" r:id="rId19"/>
    <p:sldId id="578" r:id="rId20"/>
    <p:sldId id="530" r:id="rId21"/>
    <p:sldId id="624" r:id="rId22"/>
    <p:sldId id="540" r:id="rId23"/>
    <p:sldId id="642" r:id="rId24"/>
    <p:sldId id="581" r:id="rId25"/>
    <p:sldId id="629" r:id="rId26"/>
    <p:sldId id="591" r:id="rId27"/>
    <p:sldId id="644" r:id="rId28"/>
    <p:sldId id="645" r:id="rId29"/>
    <p:sldId id="646" r:id="rId30"/>
    <p:sldId id="647" r:id="rId31"/>
    <p:sldId id="648" r:id="rId32"/>
    <p:sldId id="378" r:id="rId33"/>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C33"/>
    <a:srgbClr val="CC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58" autoAdjust="0"/>
    <p:restoredTop sz="94096" autoAdjust="0"/>
  </p:normalViewPr>
  <p:slideViewPr>
    <p:cSldViewPr>
      <p:cViewPr varScale="1">
        <p:scale>
          <a:sx n="109" d="100"/>
          <a:sy n="109" d="100"/>
        </p:scale>
        <p:origin x="-20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820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863" y="0"/>
            <a:ext cx="2946275" cy="498208"/>
          </a:xfrm>
          <a:prstGeom prst="rect">
            <a:avLst/>
          </a:prstGeom>
        </p:spPr>
        <p:txBody>
          <a:bodyPr vert="horz" lIns="91440" tIns="45720" rIns="91440" bIns="45720" rtlCol="0"/>
          <a:lstStyle>
            <a:lvl1pPr algn="r">
              <a:defRPr sz="1200"/>
            </a:lvl1pPr>
          </a:lstStyle>
          <a:p>
            <a:fld id="{1E01D37F-F6F1-43BE-AAE5-C21F549B3286}" type="datetimeFigureOut">
              <a:rPr lang="en-ZA" smtClean="0"/>
              <a:pPr/>
              <a:t>2018/08/16</a:t>
            </a:fld>
            <a:endParaRPr lang="en-ZA"/>
          </a:p>
        </p:txBody>
      </p:sp>
      <p:sp>
        <p:nvSpPr>
          <p:cNvPr id="4" name="Footer Placeholder 3"/>
          <p:cNvSpPr>
            <a:spLocks noGrp="1"/>
          </p:cNvSpPr>
          <p:nvPr>
            <p:ph type="ftr" sz="quarter" idx="2"/>
          </p:nvPr>
        </p:nvSpPr>
        <p:spPr>
          <a:xfrm>
            <a:off x="1" y="9428430"/>
            <a:ext cx="2946275" cy="49820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863" y="9428430"/>
            <a:ext cx="2946275" cy="498208"/>
          </a:xfrm>
          <a:prstGeom prst="rect">
            <a:avLst/>
          </a:prstGeom>
        </p:spPr>
        <p:txBody>
          <a:bodyPr vert="horz" lIns="91440" tIns="45720" rIns="91440" bIns="45720" rtlCol="0" anchor="b"/>
          <a:lstStyle>
            <a:lvl1pPr algn="r">
              <a:defRPr sz="1200"/>
            </a:lvl1pPr>
          </a:lstStyle>
          <a:p>
            <a:fld id="{707FCEC1-E925-426E-AEDE-6F4D5133F003}" type="slidenum">
              <a:rPr lang="en-ZA" smtClean="0"/>
              <a:pPr/>
              <a:t>‹#›</a:t>
            </a:fld>
            <a:endParaRPr lang="en-ZA"/>
          </a:p>
        </p:txBody>
      </p:sp>
    </p:spTree>
    <p:extLst>
      <p:ext uri="{BB962C8B-B14F-4D97-AF65-F5344CB8AC3E}">
        <p14:creationId xmlns:p14="http://schemas.microsoft.com/office/powerpoint/2010/main" xmlns="" val="292100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1"/>
            <a:ext cx="2946275" cy="49650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atin typeface="Arial" charset="0"/>
              </a:defRPr>
            </a:lvl1pPr>
          </a:lstStyle>
          <a:p>
            <a:pPr>
              <a:defRPr/>
            </a:pPr>
            <a:endParaRPr lang="en-US"/>
          </a:p>
        </p:txBody>
      </p:sp>
      <p:sp>
        <p:nvSpPr>
          <p:cNvPr id="16387" name="Rectangle 3"/>
          <p:cNvSpPr>
            <a:spLocks noGrp="1" noChangeArrowheads="1"/>
          </p:cNvSpPr>
          <p:nvPr>
            <p:ph type="dt" idx="1"/>
          </p:nvPr>
        </p:nvSpPr>
        <p:spPr bwMode="auto">
          <a:xfrm>
            <a:off x="3849863" y="1"/>
            <a:ext cx="2946275" cy="49650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383" y="4715921"/>
            <a:ext cx="5436909" cy="4466817"/>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1" y="9428429"/>
            <a:ext cx="2946275" cy="49650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atin typeface="Arial" charset="0"/>
              </a:defRPr>
            </a:lvl1pPr>
          </a:lstStyle>
          <a:p>
            <a:pPr>
              <a:defRPr/>
            </a:pPr>
            <a:endParaRPr lang="en-US"/>
          </a:p>
        </p:txBody>
      </p:sp>
      <p:sp>
        <p:nvSpPr>
          <p:cNvPr id="16391" name="Rectangle 7"/>
          <p:cNvSpPr>
            <a:spLocks noGrp="1" noChangeArrowheads="1"/>
          </p:cNvSpPr>
          <p:nvPr>
            <p:ph type="sldNum" sz="quarter" idx="5"/>
          </p:nvPr>
        </p:nvSpPr>
        <p:spPr bwMode="auto">
          <a:xfrm>
            <a:off x="3849863" y="9428429"/>
            <a:ext cx="2946275" cy="49650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a:p>
        </p:txBody>
      </p:sp>
    </p:spTree>
    <p:extLst>
      <p:ext uri="{BB962C8B-B14F-4D97-AF65-F5344CB8AC3E}">
        <p14:creationId xmlns:p14="http://schemas.microsoft.com/office/powerpoint/2010/main" xmlns="" val="1665944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1908516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14 Targets if we unpack monitoring</a:t>
            </a:r>
            <a:r>
              <a:rPr lang="en-ZA" baseline="0" dirty="0" smtClean="0"/>
              <a:t> reports</a:t>
            </a:r>
          </a:p>
          <a:p>
            <a:r>
              <a:rPr lang="en-ZA" baseline="0" dirty="0" smtClean="0"/>
              <a:t>i.e. 8 main targets + 6 System targets</a:t>
            </a:r>
            <a:endParaRPr lang="en-ZA" dirty="0"/>
          </a:p>
        </p:txBody>
      </p:sp>
      <p:sp>
        <p:nvSpPr>
          <p:cNvPr id="4" name="Slide Number Placeholder 3"/>
          <p:cNvSpPr>
            <a:spLocks noGrp="1"/>
          </p:cNvSpPr>
          <p:nvPr>
            <p:ph type="sldNum" sz="quarter" idx="10"/>
          </p:nvPr>
        </p:nvSpPr>
        <p:spPr/>
        <p:txBody>
          <a:bodyPr/>
          <a:lstStyle/>
          <a:p>
            <a:fld id="{DFCD6DB8-ECBB-483E-AA69-FEBB2A9A53E8}" type="slidenum">
              <a:rPr lang="en-ZA" smtClean="0"/>
              <a:pPr/>
              <a:t>12</a:t>
            </a:fld>
            <a:endParaRPr lang="en-ZA"/>
          </a:p>
        </p:txBody>
      </p:sp>
    </p:spTree>
    <p:extLst>
      <p:ext uri="{BB962C8B-B14F-4D97-AF65-F5344CB8AC3E}">
        <p14:creationId xmlns:p14="http://schemas.microsoft.com/office/powerpoint/2010/main" xmlns="" val="802495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6710320-F699-4A12-8EEF-9F28E5E72B3B}" type="slidenum">
              <a:rPr lang="en-ZA" smtClean="0">
                <a:solidFill>
                  <a:prstClr val="black"/>
                </a:solidFill>
              </a:rPr>
              <a:pPr/>
              <a:t>16</a:t>
            </a:fld>
            <a:endParaRPr lang="en-ZA" dirty="0">
              <a:solidFill>
                <a:prstClr val="black"/>
              </a:solidFill>
            </a:endParaRPr>
          </a:p>
        </p:txBody>
      </p:sp>
    </p:spTree>
    <p:extLst>
      <p:ext uri="{BB962C8B-B14F-4D97-AF65-F5344CB8AC3E}">
        <p14:creationId xmlns:p14="http://schemas.microsoft.com/office/powerpoint/2010/main" xmlns="" val="3489376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6710320-F699-4A12-8EEF-9F28E5E72B3B}" type="slidenum">
              <a:rPr lang="en-ZA" smtClean="0">
                <a:solidFill>
                  <a:prstClr val="black"/>
                </a:solidFill>
              </a:rPr>
              <a:pPr/>
              <a:t>17</a:t>
            </a:fld>
            <a:endParaRPr lang="en-ZA" dirty="0">
              <a:solidFill>
                <a:prstClr val="black"/>
              </a:solidFill>
            </a:endParaRPr>
          </a:p>
        </p:txBody>
      </p:sp>
    </p:spTree>
    <p:extLst>
      <p:ext uri="{BB962C8B-B14F-4D97-AF65-F5344CB8AC3E}">
        <p14:creationId xmlns:p14="http://schemas.microsoft.com/office/powerpoint/2010/main" xmlns="" val="70577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6710320-F699-4A12-8EEF-9F28E5E72B3B}" type="slidenum">
              <a:rPr lang="en-ZA" smtClean="0">
                <a:solidFill>
                  <a:prstClr val="black"/>
                </a:solidFill>
              </a:rPr>
              <a:pPr/>
              <a:t>18</a:t>
            </a:fld>
            <a:endParaRPr lang="en-ZA" dirty="0">
              <a:solidFill>
                <a:prstClr val="black"/>
              </a:solidFill>
            </a:endParaRPr>
          </a:p>
        </p:txBody>
      </p:sp>
    </p:spTree>
    <p:extLst>
      <p:ext uri="{BB962C8B-B14F-4D97-AF65-F5344CB8AC3E}">
        <p14:creationId xmlns:p14="http://schemas.microsoft.com/office/powerpoint/2010/main" xmlns="" val="249946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24</a:t>
            </a:fld>
            <a:endParaRPr lang="en-US" dirty="0"/>
          </a:p>
        </p:txBody>
      </p:sp>
    </p:spTree>
    <p:extLst>
      <p:ext uri="{BB962C8B-B14F-4D97-AF65-F5344CB8AC3E}">
        <p14:creationId xmlns:p14="http://schemas.microsoft.com/office/powerpoint/2010/main" xmlns="" val="4248266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25</a:t>
            </a:fld>
            <a:endParaRPr lang="en-US" dirty="0"/>
          </a:p>
        </p:txBody>
      </p:sp>
    </p:spTree>
    <p:extLst>
      <p:ext uri="{BB962C8B-B14F-4D97-AF65-F5344CB8AC3E}">
        <p14:creationId xmlns:p14="http://schemas.microsoft.com/office/powerpoint/2010/main" xmlns="" val="4019692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31</a:t>
            </a:fld>
            <a:endParaRPr lang="en-US"/>
          </a:p>
        </p:txBody>
      </p:sp>
    </p:spTree>
    <p:extLst>
      <p:ext uri="{BB962C8B-B14F-4D97-AF65-F5344CB8AC3E}">
        <p14:creationId xmlns:p14="http://schemas.microsoft.com/office/powerpoint/2010/main" xmlns="" val="990574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32</a:t>
            </a:fld>
            <a:endParaRPr lang="en-US"/>
          </a:p>
        </p:txBody>
      </p:sp>
    </p:spTree>
    <p:extLst>
      <p:ext uri="{BB962C8B-B14F-4D97-AF65-F5344CB8AC3E}">
        <p14:creationId xmlns:p14="http://schemas.microsoft.com/office/powerpoint/2010/main" xmlns="" val="225184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318375" y="4495800"/>
            <a:ext cx="1825625" cy="22034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3600" b="1" kern="0" dirty="0" smtClean="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1100" kern="0" dirty="0">
              <a:solidFill>
                <a:srgbClr val="FF0000"/>
              </a:solidFill>
              <a:latin typeface="+mj-lt"/>
              <a:cs typeface="Calibri" pitchFamily="34" charset="0"/>
            </a:endParaRPr>
          </a:p>
          <a:p>
            <a:pPr marL="342900" indent="-342900" algn="ctr">
              <a:lnSpc>
                <a:spcPct val="90000"/>
              </a:lnSpc>
              <a:spcBef>
                <a:spcPct val="20000"/>
              </a:spcBef>
              <a:defRPr/>
            </a:pPr>
            <a:endParaRPr lang="en-US" sz="2400" b="1" kern="0" dirty="0">
              <a:solidFill>
                <a:srgbClr val="000000"/>
              </a:solidFill>
              <a:latin typeface="+mj-lt"/>
              <a:cs typeface="Calibri" pitchFamily="34" charset="0"/>
            </a:endParaRPr>
          </a:p>
        </p:txBody>
      </p:sp>
      <p:sp>
        <p:nvSpPr>
          <p:cNvPr id="4" name="Subtitle 2"/>
          <p:cNvSpPr txBox="1">
            <a:spLocks/>
          </p:cNvSpPr>
          <p:nvPr/>
        </p:nvSpPr>
        <p:spPr>
          <a:xfrm>
            <a:off x="684213" y="2362200"/>
            <a:ext cx="7704137" cy="1219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spcBef>
                <a:spcPct val="0"/>
              </a:spcBef>
              <a:buFont typeface="Arial" charset="0"/>
              <a:buNone/>
              <a:defRPr/>
            </a:pPr>
            <a:r>
              <a:rPr lang="en-US" b="1" kern="0" dirty="0" smtClean="0">
                <a:solidFill>
                  <a:srgbClr val="FF0000"/>
                </a:solidFill>
                <a:latin typeface="+mj-lt"/>
              </a:rPr>
              <a:t>First Quarter Performance </a:t>
            </a:r>
            <a:r>
              <a:rPr lang="en-US" b="1" kern="0" dirty="0">
                <a:solidFill>
                  <a:srgbClr val="FF0000"/>
                </a:solidFill>
                <a:latin typeface="+mj-lt"/>
              </a:rPr>
              <a:t>Report (</a:t>
            </a:r>
            <a:r>
              <a:rPr lang="en-US" b="1" kern="0" dirty="0" smtClean="0">
                <a:solidFill>
                  <a:srgbClr val="FF0000"/>
                </a:solidFill>
                <a:latin typeface="+mj-lt"/>
              </a:rPr>
              <a:t>2018/19) </a:t>
            </a:r>
            <a:endParaRPr lang="en-US" b="1" kern="0" dirty="0">
              <a:solidFill>
                <a:srgbClr val="FF0000"/>
              </a:solidFill>
              <a:latin typeface="+mj-lt"/>
            </a:endParaRPr>
          </a:p>
        </p:txBody>
      </p:sp>
      <p:sp>
        <p:nvSpPr>
          <p:cNvPr id="5" name="Rectangle 3"/>
          <p:cNvSpPr txBox="1">
            <a:spLocks/>
          </p:cNvSpPr>
          <p:nvPr/>
        </p:nvSpPr>
        <p:spPr bwMode="auto">
          <a:xfrm>
            <a:off x="762000" y="3733800"/>
            <a:ext cx="7696200" cy="2209800"/>
          </a:xfrm>
          <a:prstGeom prst="rect">
            <a:avLst/>
          </a:prstGeom>
          <a:noFill/>
          <a:ln w="9525">
            <a:noFill/>
            <a:miter lim="800000"/>
            <a:headEnd/>
            <a:tailEnd/>
          </a:ln>
        </p:spPr>
        <p:txBody>
          <a:bodyPr/>
          <a:lstStyle/>
          <a:p>
            <a:pPr marL="342900" indent="-342900" algn="ctr">
              <a:defRPr/>
            </a:pPr>
            <a:endParaRPr lang="en-US" sz="2400" b="1" dirty="0">
              <a:solidFill>
                <a:schemeClr val="accent6">
                  <a:lumMod val="50000"/>
                </a:schemeClr>
              </a:solidFill>
              <a:latin typeface="Arial Black" panose="020B0A04020102020204" pitchFamily="34" charset="0"/>
              <a:cs typeface="+mn-cs"/>
            </a:endParaRPr>
          </a:p>
          <a:p>
            <a:pPr marL="342900" indent="-342900" algn="ctr">
              <a:defRPr/>
            </a:pPr>
            <a:r>
              <a:rPr lang="en-US" sz="2400" b="1" dirty="0">
                <a:solidFill>
                  <a:schemeClr val="accent6">
                    <a:lumMod val="50000"/>
                  </a:schemeClr>
                </a:solidFill>
                <a:latin typeface="+mn-lt"/>
                <a:cs typeface="+mn-cs"/>
              </a:rPr>
              <a:t>Presentation to the Portfolio Committee on Higher Education and Training </a:t>
            </a:r>
          </a:p>
          <a:p>
            <a:pPr marL="342900" indent="-342900" algn="ctr">
              <a:defRPr/>
            </a:pPr>
            <a:endParaRPr lang="en-US" sz="2400" b="1" dirty="0">
              <a:solidFill>
                <a:schemeClr val="accent6">
                  <a:lumMod val="50000"/>
                </a:schemeClr>
              </a:solidFill>
              <a:latin typeface="+mn-lt"/>
              <a:cs typeface="+mn-cs"/>
            </a:endParaRPr>
          </a:p>
          <a:p>
            <a:pPr marL="342900" indent="-342900" algn="ctr">
              <a:defRPr/>
            </a:pPr>
            <a:r>
              <a:rPr lang="en-US" sz="2400" b="1" dirty="0" smtClean="0">
                <a:solidFill>
                  <a:schemeClr val="accent6">
                    <a:lumMod val="50000"/>
                  </a:schemeClr>
                </a:solidFill>
                <a:latin typeface="+mn-lt"/>
              </a:rPr>
              <a:t>15 August </a:t>
            </a:r>
            <a:r>
              <a:rPr lang="en-US" sz="2400" b="1" dirty="0" smtClean="0">
                <a:solidFill>
                  <a:schemeClr val="accent6">
                    <a:lumMod val="50000"/>
                  </a:schemeClr>
                </a:solidFill>
                <a:latin typeface="+mn-lt"/>
                <a:cs typeface="+mn-cs"/>
              </a:rPr>
              <a:t>2018</a:t>
            </a:r>
            <a:endParaRPr lang="en-US" sz="2400" b="1" dirty="0">
              <a:solidFill>
                <a:schemeClr val="accent6">
                  <a:lumMod val="50000"/>
                </a:schemeClr>
              </a:solidFill>
              <a:latin typeface="+mn-lt"/>
              <a:cs typeface="+mn-cs"/>
            </a:endParaRPr>
          </a:p>
        </p:txBody>
      </p:sp>
    </p:spTree>
    <p:extLst>
      <p:ext uri="{BB962C8B-B14F-4D97-AF65-F5344CB8AC3E}">
        <p14:creationId xmlns:p14="http://schemas.microsoft.com/office/powerpoint/2010/main" xmlns="" val="3084769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5" y="5389"/>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10</a:t>
            </a:fld>
            <a:endParaRPr lang="en-US" altLang="en-US" b="1"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429988" y="1150970"/>
            <a:ext cx="8273142" cy="4447371"/>
          </a:xfrm>
          <a:prstGeom prst="rect">
            <a:avLst/>
          </a:prstGeom>
        </p:spPr>
        <p:txBody>
          <a:bodyPr wrap="square">
            <a:spAutoFit/>
          </a:bodyPr>
          <a:lstStyle/>
          <a:p>
            <a:pPr marL="457200" indent="-457200">
              <a:spcAft>
                <a:spcPts val="600"/>
              </a:spcAft>
              <a:buFont typeface="+mj-lt"/>
              <a:buAutoNum type="arabicPeriod" startAt="5"/>
            </a:pPr>
            <a:r>
              <a:rPr lang="en-ZA" sz="1700" dirty="0" smtClean="0"/>
              <a:t>Projections </a:t>
            </a:r>
            <a:r>
              <a:rPr lang="en-ZA" sz="1700" dirty="0"/>
              <a:t>of budget estimates and implementation (for infrastructure needs</a:t>
            </a:r>
            <a:r>
              <a:rPr lang="en-ZA" sz="1700" dirty="0" smtClean="0"/>
              <a:t>)</a:t>
            </a:r>
          </a:p>
          <a:p>
            <a:pPr marL="914400" lvl="1" indent="-457200">
              <a:spcAft>
                <a:spcPts val="600"/>
              </a:spcAft>
              <a:buFont typeface="Wingdings" panose="05000000000000000000" pitchFamily="2" charset="2"/>
              <a:buChar char="v"/>
            </a:pPr>
            <a:r>
              <a:rPr lang="en-US" sz="1700" b="1" dirty="0" smtClean="0"/>
              <a:t>Reflections of the report </a:t>
            </a:r>
            <a:endParaRPr lang="en-ZA" sz="1700" dirty="0"/>
          </a:p>
          <a:p>
            <a:pPr marL="1158875" lvl="2" indent="-358775">
              <a:spcAft>
                <a:spcPts val="600"/>
              </a:spcAft>
              <a:buFont typeface="Wingdings" panose="05000000000000000000" pitchFamily="2" charset="2"/>
              <a:buChar char="ü"/>
            </a:pPr>
            <a:r>
              <a:rPr lang="en-ZA" sz="1700" dirty="0"/>
              <a:t>Currently, colleges are being </a:t>
            </a:r>
            <a:r>
              <a:rPr lang="en-ZA" sz="1700" dirty="0" smtClean="0"/>
              <a:t>trained to </a:t>
            </a:r>
            <a:r>
              <a:rPr lang="en-ZA" sz="1700" dirty="0"/>
              <a:t>complete maintenance plans and develop cost </a:t>
            </a:r>
            <a:r>
              <a:rPr lang="en-ZA" sz="1700" dirty="0" smtClean="0"/>
              <a:t>estimates</a:t>
            </a:r>
            <a:endParaRPr lang="en-ZA" sz="1700" dirty="0"/>
          </a:p>
          <a:p>
            <a:pPr marL="1158875" lvl="2" indent="-358775">
              <a:spcAft>
                <a:spcPts val="600"/>
              </a:spcAft>
              <a:buFont typeface="Wingdings" panose="05000000000000000000" pitchFamily="2" charset="2"/>
              <a:buChar char="ü"/>
            </a:pPr>
            <a:r>
              <a:rPr lang="en-ZA" sz="1700" dirty="0" smtClean="0"/>
              <a:t>Maintenance </a:t>
            </a:r>
            <a:r>
              <a:rPr lang="en-ZA" sz="1700" dirty="0"/>
              <a:t>budget estimates are determined after the colleges have implemented their maintenance </a:t>
            </a:r>
            <a:r>
              <a:rPr lang="en-ZA" sz="1700" dirty="0" smtClean="0"/>
              <a:t>plans</a:t>
            </a:r>
          </a:p>
          <a:p>
            <a:pPr marL="1158875" lvl="2" indent="-358775">
              <a:spcAft>
                <a:spcPts val="600"/>
              </a:spcAft>
              <a:buFont typeface="Wingdings" panose="05000000000000000000" pitchFamily="2" charset="2"/>
              <a:buChar char="ü"/>
            </a:pPr>
            <a:r>
              <a:rPr lang="en-ZA" sz="1700" dirty="0" smtClean="0"/>
              <a:t>Workshops </a:t>
            </a:r>
            <a:r>
              <a:rPr lang="en-ZA" sz="1700" dirty="0"/>
              <a:t>have been conducted with colleges in this </a:t>
            </a:r>
            <a:r>
              <a:rPr lang="en-ZA" sz="1700" dirty="0" smtClean="0"/>
              <a:t>regard</a:t>
            </a:r>
          </a:p>
          <a:p>
            <a:pPr marL="1158875" lvl="2" indent="-358775">
              <a:spcAft>
                <a:spcPts val="600"/>
              </a:spcAft>
              <a:buFont typeface="Wingdings" panose="05000000000000000000" pitchFamily="2" charset="2"/>
              <a:buChar char="ü"/>
            </a:pPr>
            <a:r>
              <a:rPr lang="en-ZA" sz="1700" dirty="0" smtClean="0"/>
              <a:t>The </a:t>
            </a:r>
            <a:r>
              <a:rPr lang="en-ZA" sz="1700" dirty="0"/>
              <a:t>full wide sector cost estimate would be developed after the training </a:t>
            </a:r>
            <a:r>
              <a:rPr lang="en-ZA" sz="1700" dirty="0" smtClean="0"/>
              <a:t>process</a:t>
            </a:r>
            <a:endParaRPr lang="en-ZA" sz="1700" dirty="0"/>
          </a:p>
          <a:p>
            <a:pPr marL="457200" indent="-457200">
              <a:spcAft>
                <a:spcPts val="600"/>
              </a:spcAft>
              <a:buFont typeface="+mj-lt"/>
              <a:buAutoNum type="arabicPeriod" startAt="6"/>
            </a:pPr>
            <a:r>
              <a:rPr lang="en-ZA" sz="1700" dirty="0" smtClean="0"/>
              <a:t>Implementation </a:t>
            </a:r>
            <a:r>
              <a:rPr lang="en-ZA" sz="1700" dirty="0"/>
              <a:t>of </a:t>
            </a:r>
            <a:r>
              <a:rPr lang="en-ZA" sz="1700" dirty="0" smtClean="0"/>
              <a:t>SAIVCET</a:t>
            </a:r>
          </a:p>
          <a:p>
            <a:pPr lvl="2" indent="-457200">
              <a:spcAft>
                <a:spcPts val="600"/>
              </a:spcAft>
              <a:buFont typeface="Wingdings" panose="05000000000000000000" pitchFamily="2" charset="2"/>
              <a:buChar char="v"/>
            </a:pPr>
            <a:r>
              <a:rPr lang="en-US" sz="1700" b="1" dirty="0" smtClean="0"/>
              <a:t>Reflections </a:t>
            </a:r>
            <a:r>
              <a:rPr lang="en-US" sz="1700" b="1" dirty="0"/>
              <a:t>of the </a:t>
            </a:r>
            <a:r>
              <a:rPr lang="en-US" sz="1700" b="1" dirty="0" smtClean="0"/>
              <a:t>report </a:t>
            </a:r>
            <a:endParaRPr lang="en-ZA" sz="1700" dirty="0"/>
          </a:p>
          <a:p>
            <a:pPr marL="1158875" lvl="2" indent="-358775">
              <a:spcAft>
                <a:spcPts val="600"/>
              </a:spcAft>
              <a:buFont typeface="Wingdings" panose="05000000000000000000" pitchFamily="2" charset="2"/>
              <a:buChar char="ü"/>
            </a:pPr>
            <a:r>
              <a:rPr lang="en-ZA" sz="1700" dirty="0" smtClean="0"/>
              <a:t>Lecturer </a:t>
            </a:r>
            <a:r>
              <a:rPr lang="en-ZA" sz="1700" dirty="0"/>
              <a:t>development strategy has been </a:t>
            </a:r>
            <a:r>
              <a:rPr lang="en-ZA" sz="1700" dirty="0" smtClean="0"/>
              <a:t>developed</a:t>
            </a:r>
            <a:endParaRPr lang="en-ZA" sz="1700" dirty="0"/>
          </a:p>
          <a:p>
            <a:pPr marL="1158875" lvl="2" indent="-358775">
              <a:spcAft>
                <a:spcPts val="600"/>
              </a:spcAft>
              <a:buFont typeface="Wingdings" panose="05000000000000000000" pitchFamily="2" charset="2"/>
              <a:buChar char="ü"/>
            </a:pPr>
            <a:r>
              <a:rPr lang="en-ZA" sz="1700" dirty="0"/>
              <a:t>Areas of focus are support systems and professional development for lecturers </a:t>
            </a:r>
          </a:p>
        </p:txBody>
      </p:sp>
      <p:sp>
        <p:nvSpPr>
          <p:cNvPr id="7" name="TextBox 6"/>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Programme 4: TVET</a:t>
            </a:r>
          </a:p>
        </p:txBody>
      </p:sp>
    </p:spTree>
    <p:extLst>
      <p:ext uri="{BB962C8B-B14F-4D97-AF65-F5344CB8AC3E}">
        <p14:creationId xmlns:p14="http://schemas.microsoft.com/office/powerpoint/2010/main" xmlns="" val="4060316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5" y="5389"/>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11</a:t>
            </a:fld>
            <a:endParaRPr lang="en-US" altLang="en-US" b="1"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429987" y="1153890"/>
            <a:ext cx="8273142" cy="4770537"/>
          </a:xfrm>
          <a:prstGeom prst="rect">
            <a:avLst/>
          </a:prstGeom>
        </p:spPr>
        <p:txBody>
          <a:bodyPr wrap="square">
            <a:spAutoFit/>
          </a:bodyPr>
          <a:lstStyle/>
          <a:p>
            <a:pPr algn="just">
              <a:spcAft>
                <a:spcPts val="1200"/>
              </a:spcAft>
              <a:defRPr/>
            </a:pPr>
            <a:r>
              <a:rPr lang="en-US" b="1" dirty="0" smtClean="0">
                <a:latin typeface="Arial" panose="020B0604020202020204" pitchFamily="34" charset="0"/>
                <a:cs typeface="Arial" panose="020B0604020202020204" pitchFamily="34" charset="0"/>
              </a:rPr>
              <a:t>Reflection on system performance </a:t>
            </a:r>
          </a:p>
          <a:p>
            <a:pPr marL="342900" lvl="0" indent="-342900">
              <a:spcAft>
                <a:spcPts val="1200"/>
              </a:spcAft>
              <a:buFont typeface="Arial" panose="020B0604020202020204" pitchFamily="34" charset="0"/>
              <a:buChar char="•"/>
            </a:pPr>
            <a:r>
              <a:rPr lang="en-ZA" b="1" dirty="0" smtClean="0"/>
              <a:t>Issuing of certificates </a:t>
            </a:r>
            <a:r>
              <a:rPr lang="en-ZA" b="1" dirty="0"/>
              <a:t>to qualifying candidate within 3 months</a:t>
            </a:r>
            <a:endParaRPr lang="en-ZA" dirty="0"/>
          </a:p>
          <a:p>
            <a:pPr marL="800100" lvl="1" indent="-342900">
              <a:spcAft>
                <a:spcPts val="1200"/>
              </a:spcAft>
              <a:buFont typeface="Wingdings" panose="05000000000000000000" pitchFamily="2" charset="2"/>
              <a:buChar char="ü"/>
            </a:pPr>
            <a:r>
              <a:rPr lang="en-ZA" dirty="0" smtClean="0"/>
              <a:t>The </a:t>
            </a:r>
            <a:r>
              <a:rPr lang="en-ZA" dirty="0"/>
              <a:t>results for examination cycles conducted during August, November and September 2017 were issued and approved by </a:t>
            </a:r>
            <a:r>
              <a:rPr lang="en-ZA" dirty="0" err="1" smtClean="0"/>
              <a:t>Umalusi</a:t>
            </a:r>
            <a:endParaRPr lang="en-ZA" dirty="0" smtClean="0"/>
          </a:p>
          <a:p>
            <a:pPr marL="800100" lvl="1" indent="-342900">
              <a:spcAft>
                <a:spcPts val="1200"/>
              </a:spcAft>
              <a:buFont typeface="Wingdings" panose="05000000000000000000" pitchFamily="2" charset="2"/>
              <a:buChar char="ü"/>
            </a:pPr>
            <a:r>
              <a:rPr lang="en-ZA" dirty="0"/>
              <a:t>T</a:t>
            </a:r>
            <a:r>
              <a:rPr lang="en-ZA" dirty="0" smtClean="0"/>
              <a:t>he </a:t>
            </a:r>
            <a:r>
              <a:rPr lang="en-ZA" dirty="0"/>
              <a:t>issued results </a:t>
            </a:r>
            <a:r>
              <a:rPr lang="en-ZA" dirty="0" smtClean="0"/>
              <a:t>did not cover centres </a:t>
            </a:r>
            <a:r>
              <a:rPr lang="en-ZA" dirty="0"/>
              <a:t>and students </a:t>
            </a:r>
            <a:r>
              <a:rPr lang="en-ZA" dirty="0" smtClean="0"/>
              <a:t>found </a:t>
            </a:r>
            <a:r>
              <a:rPr lang="en-ZA" dirty="0"/>
              <a:t>to be irregular during the conduct of the examination </a:t>
            </a:r>
            <a:r>
              <a:rPr lang="en-ZA" dirty="0" smtClean="0"/>
              <a:t>cycle</a:t>
            </a:r>
          </a:p>
          <a:p>
            <a:pPr marL="800100" lvl="1" indent="-342900">
              <a:spcAft>
                <a:spcPts val="1200"/>
              </a:spcAft>
              <a:buFont typeface="Wingdings" panose="05000000000000000000" pitchFamily="2" charset="2"/>
              <a:buChar char="ü"/>
            </a:pPr>
            <a:r>
              <a:rPr lang="en-ZA" dirty="0" smtClean="0"/>
              <a:t>Investigations </a:t>
            </a:r>
            <a:r>
              <a:rPr lang="en-ZA" dirty="0"/>
              <a:t>were commissioned </a:t>
            </a:r>
            <a:r>
              <a:rPr lang="en-ZA" dirty="0" smtClean="0"/>
              <a:t>and </a:t>
            </a:r>
            <a:r>
              <a:rPr lang="en-ZA" dirty="0"/>
              <a:t>upon completion of </a:t>
            </a:r>
            <a:r>
              <a:rPr lang="en-ZA" dirty="0" smtClean="0"/>
              <a:t>such, </a:t>
            </a:r>
            <a:r>
              <a:rPr lang="en-ZA" dirty="0" err="1" smtClean="0"/>
              <a:t>Umalusi</a:t>
            </a:r>
            <a:r>
              <a:rPr lang="en-ZA" dirty="0" smtClean="0"/>
              <a:t> </a:t>
            </a:r>
            <a:r>
              <a:rPr lang="en-ZA" dirty="0"/>
              <a:t>would decide on the release of the blocked </a:t>
            </a:r>
            <a:r>
              <a:rPr lang="en-ZA" dirty="0" smtClean="0"/>
              <a:t>results</a:t>
            </a:r>
          </a:p>
          <a:p>
            <a:pPr marL="342900" indent="-342900">
              <a:spcAft>
                <a:spcPts val="1200"/>
              </a:spcAft>
              <a:buFont typeface="Arial" panose="020B0604020202020204" pitchFamily="34" charset="0"/>
              <a:buChar char="•"/>
            </a:pPr>
            <a:r>
              <a:rPr lang="en-ZA" b="1" dirty="0" smtClean="0"/>
              <a:t>Compliance </a:t>
            </a:r>
            <a:r>
              <a:rPr lang="en-ZA" b="1" dirty="0"/>
              <a:t>of TVET c</a:t>
            </a:r>
            <a:r>
              <a:rPr lang="en-ZA" b="1" dirty="0" smtClean="0"/>
              <a:t>ollege </a:t>
            </a:r>
            <a:r>
              <a:rPr lang="en-ZA" b="1" dirty="0"/>
              <a:t>examination centres with national policy </a:t>
            </a:r>
            <a:r>
              <a:rPr lang="en-ZA" dirty="0"/>
              <a:t> </a:t>
            </a:r>
          </a:p>
          <a:p>
            <a:pPr marL="800100" lvl="1" indent="-342900">
              <a:spcAft>
                <a:spcPts val="1200"/>
              </a:spcAft>
              <a:buFont typeface="Wingdings" panose="05000000000000000000" pitchFamily="2" charset="2"/>
              <a:buChar char="ü"/>
            </a:pPr>
            <a:r>
              <a:rPr lang="en-ZA" dirty="0" smtClean="0"/>
              <a:t>Assessments </a:t>
            </a:r>
            <a:r>
              <a:rPr lang="en-ZA" dirty="0"/>
              <a:t>of examination centres in compliance with the national policy were conducted as planned for </a:t>
            </a:r>
            <a:r>
              <a:rPr lang="en-ZA" dirty="0" smtClean="0"/>
              <a:t>the 2018 </a:t>
            </a:r>
            <a:r>
              <a:rPr lang="en-ZA" dirty="0"/>
              <a:t>academic </a:t>
            </a:r>
            <a:r>
              <a:rPr lang="en-ZA" dirty="0" smtClean="0"/>
              <a:t>year </a:t>
            </a:r>
            <a:endParaRPr lang="en-ZA" dirty="0"/>
          </a:p>
          <a:p>
            <a:pPr marL="800100" lvl="1" indent="-342900">
              <a:spcAft>
                <a:spcPts val="1200"/>
              </a:spcAft>
              <a:buFont typeface="Wingdings" panose="05000000000000000000" pitchFamily="2" charset="2"/>
              <a:buChar char="ü"/>
            </a:pPr>
            <a:r>
              <a:rPr lang="en-ZA" dirty="0"/>
              <a:t>All the centres were found to be complaint with the policy, though minor irregularities were </a:t>
            </a:r>
            <a:r>
              <a:rPr lang="en-ZA" dirty="0" smtClean="0"/>
              <a:t>observed</a:t>
            </a:r>
            <a:endParaRPr lang="en-ZA" dirty="0"/>
          </a:p>
        </p:txBody>
      </p:sp>
      <p:sp>
        <p:nvSpPr>
          <p:cNvPr id="7" name="TextBox 6"/>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Programme 4: TVET</a:t>
            </a:r>
          </a:p>
        </p:txBody>
      </p:sp>
    </p:spTree>
    <p:extLst>
      <p:ext uri="{BB962C8B-B14F-4D97-AF65-F5344CB8AC3E}">
        <p14:creationId xmlns:p14="http://schemas.microsoft.com/office/powerpoint/2010/main" xmlns="" val="1320810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0" y="6671"/>
            <a:ext cx="9144000" cy="6851330"/>
          </a:xfrm>
          <a:prstGeom prst="rect">
            <a:avLst/>
          </a:prstGeom>
          <a:noFill/>
          <a:ln w="9525">
            <a:noFill/>
            <a:miter lim="800000"/>
            <a:headEnd/>
            <a:tailEnd/>
          </a:ln>
        </p:spPr>
      </p:pic>
      <p:sp>
        <p:nvSpPr>
          <p:cNvPr id="5" name="Rectangle 4"/>
          <p:cNvSpPr/>
          <p:nvPr/>
        </p:nvSpPr>
        <p:spPr>
          <a:xfrm>
            <a:off x="1259632" y="3789040"/>
            <a:ext cx="1008112" cy="2160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0</a:t>
            </a:r>
            <a:endParaRPr lang="en-ZA" dirty="0"/>
          </a:p>
        </p:txBody>
      </p:sp>
      <p:sp>
        <p:nvSpPr>
          <p:cNvPr id="23" name="Content Placeholder 2"/>
          <p:cNvSpPr>
            <a:spLocks noGrp="1"/>
          </p:cNvSpPr>
          <p:nvPr>
            <p:ph idx="1"/>
          </p:nvPr>
        </p:nvSpPr>
        <p:spPr>
          <a:xfrm>
            <a:off x="429987" y="1195843"/>
            <a:ext cx="8273142" cy="4900440"/>
          </a:xfrm>
        </p:spPr>
        <p:txBody>
          <a:bodyPr>
            <a:noAutofit/>
          </a:bodyPr>
          <a:lstStyle/>
          <a:p>
            <a:pPr marL="0" indent="0" algn="just">
              <a:spcAft>
                <a:spcPts val="600"/>
              </a:spcAft>
              <a:buNone/>
              <a:defRPr/>
            </a:pPr>
            <a:r>
              <a:rPr lang="en-ZA" sz="2000" b="1" dirty="0"/>
              <a:t>Purpose </a:t>
            </a:r>
          </a:p>
          <a:p>
            <a:pPr algn="just">
              <a:spcAft>
                <a:spcPts val="600"/>
              </a:spcAft>
            </a:pPr>
            <a:r>
              <a:rPr lang="en-ZA" sz="2000" dirty="0" smtClean="0"/>
              <a:t>The </a:t>
            </a:r>
            <a:r>
              <a:rPr lang="en-ZA" sz="2000" b="1" dirty="0"/>
              <a:t>purpose </a:t>
            </a:r>
            <a:r>
              <a:rPr lang="en-ZA" sz="2000" dirty="0"/>
              <a:t>of the programme is to promote and monitor the </a:t>
            </a:r>
            <a:r>
              <a:rPr lang="en-ZA" sz="2000" dirty="0" smtClean="0"/>
              <a:t>implementation of the National </a:t>
            </a:r>
            <a:r>
              <a:rPr lang="en-ZA" sz="2000" dirty="0"/>
              <a:t>Development </a:t>
            </a:r>
            <a:r>
              <a:rPr lang="en-ZA" sz="2000" dirty="0" smtClean="0"/>
              <a:t>Strategy. </a:t>
            </a:r>
            <a:r>
              <a:rPr lang="en-ZA" sz="2000" dirty="0"/>
              <a:t>Develop a skills development policy and regulatory framework for an effective skills development system. </a:t>
            </a:r>
            <a:endParaRPr lang="en-US" sz="2000" dirty="0"/>
          </a:p>
          <a:p>
            <a:pPr marL="0" indent="0" algn="just">
              <a:spcAft>
                <a:spcPts val="600"/>
              </a:spcAft>
              <a:buNone/>
              <a:defRPr/>
            </a:pPr>
            <a:r>
              <a:rPr lang="en-ZA" sz="2000" b="1" dirty="0" smtClean="0"/>
              <a:t>Annual </a:t>
            </a:r>
            <a:r>
              <a:rPr lang="en-ZA" sz="2000" b="1" dirty="0"/>
              <a:t>targets </a:t>
            </a:r>
          </a:p>
          <a:p>
            <a:pPr algn="just">
              <a:spcAft>
                <a:spcPts val="600"/>
              </a:spcAft>
              <a:defRPr/>
            </a:pPr>
            <a:r>
              <a:rPr lang="en-ZA" sz="2000" dirty="0" smtClean="0"/>
              <a:t>Number of targets for the 2018/19 </a:t>
            </a:r>
            <a:r>
              <a:rPr lang="en-ZA" sz="2000" dirty="0"/>
              <a:t>financial </a:t>
            </a:r>
            <a:r>
              <a:rPr lang="en-ZA" sz="2000" dirty="0" smtClean="0"/>
              <a:t>year: </a:t>
            </a:r>
            <a:r>
              <a:rPr lang="en-ZA" sz="2000" b="1" dirty="0" smtClean="0"/>
              <a:t>8</a:t>
            </a:r>
            <a:endParaRPr lang="en-ZA" sz="2000" b="1" dirty="0"/>
          </a:p>
          <a:p>
            <a:pPr algn="just">
              <a:spcAft>
                <a:spcPts val="600"/>
              </a:spcAft>
              <a:defRPr/>
            </a:pPr>
            <a:r>
              <a:rPr lang="en-ZA" sz="2000" dirty="0"/>
              <a:t>Areas of </a:t>
            </a:r>
            <a:r>
              <a:rPr lang="en-ZA" sz="2000" dirty="0" smtClean="0"/>
              <a:t>focus:</a:t>
            </a:r>
          </a:p>
          <a:p>
            <a:pPr marL="898525" indent="-360363" algn="just">
              <a:spcAft>
                <a:spcPts val="600"/>
              </a:spcAft>
              <a:buFont typeface="Wingdings" panose="05000000000000000000" pitchFamily="2" charset="2"/>
              <a:buChar char="ü"/>
              <a:defRPr/>
            </a:pPr>
            <a:r>
              <a:rPr lang="en-US" sz="2000" dirty="0" smtClean="0"/>
              <a:t>Oversight on skills </a:t>
            </a:r>
            <a:r>
              <a:rPr lang="en-US" sz="2000" dirty="0"/>
              <a:t>d</a:t>
            </a:r>
            <a:r>
              <a:rPr lang="en-US" sz="2000" dirty="0" smtClean="0"/>
              <a:t>evelopment </a:t>
            </a:r>
          </a:p>
          <a:p>
            <a:pPr marL="898525" indent="-360363" algn="just" defTabSz="898525">
              <a:spcAft>
                <a:spcPts val="600"/>
              </a:spcAft>
              <a:buFont typeface="Wingdings" panose="05000000000000000000" pitchFamily="2" charset="2"/>
              <a:buChar char="ü"/>
              <a:defRPr/>
            </a:pPr>
            <a:r>
              <a:rPr lang="en-US" sz="2000" dirty="0" smtClean="0"/>
              <a:t>Efficiencies in artisanal trade testing </a:t>
            </a:r>
          </a:p>
          <a:p>
            <a:pPr marL="898525" indent="-360363" algn="just">
              <a:spcAft>
                <a:spcPts val="600"/>
              </a:spcAft>
              <a:buFont typeface="Wingdings" panose="05000000000000000000" pitchFamily="2" charset="2"/>
              <a:buChar char="ü"/>
              <a:defRPr/>
            </a:pPr>
            <a:r>
              <a:rPr lang="en-US" sz="2000" dirty="0" smtClean="0"/>
              <a:t>Success in artisan development (measured through pass rate) </a:t>
            </a:r>
          </a:p>
          <a:p>
            <a:pPr marL="898525" indent="-360363" algn="just">
              <a:spcAft>
                <a:spcPts val="600"/>
              </a:spcAft>
              <a:buFont typeface="Wingdings" panose="05000000000000000000" pitchFamily="2" charset="2"/>
              <a:buChar char="ü"/>
              <a:defRPr/>
            </a:pPr>
            <a:r>
              <a:rPr lang="en-US" sz="2000" dirty="0" smtClean="0"/>
              <a:t>Informational management system for artisan development </a:t>
            </a:r>
            <a:endParaRPr lang="en-ZA" sz="2000" b="1" dirty="0"/>
          </a:p>
        </p:txBody>
      </p:sp>
      <p:sp>
        <p:nvSpPr>
          <p:cNvPr id="8" name="TextBox 7"/>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Programme 5: Skills Development </a:t>
            </a:r>
          </a:p>
        </p:txBody>
      </p:sp>
      <p:sp>
        <p:nvSpPr>
          <p:cNvPr id="10"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smtClean="0"/>
              <a:t>12</a:t>
            </a:r>
            <a:endParaRPr lang="en-US" altLang="en-US" b="1" dirty="0"/>
          </a:p>
        </p:txBody>
      </p:sp>
    </p:spTree>
    <p:extLst>
      <p:ext uri="{BB962C8B-B14F-4D97-AF65-F5344CB8AC3E}">
        <p14:creationId xmlns:p14="http://schemas.microsoft.com/office/powerpoint/2010/main" xmlns="" val="695317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5" y="5389"/>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13</a:t>
            </a:fld>
            <a:endParaRPr lang="en-US" altLang="en-US" b="1"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429987" y="1175060"/>
            <a:ext cx="8273141" cy="4093428"/>
          </a:xfrm>
          <a:prstGeom prst="rect">
            <a:avLst/>
          </a:prstGeom>
        </p:spPr>
        <p:txBody>
          <a:bodyPr wrap="square">
            <a:spAutoFit/>
          </a:bodyPr>
          <a:lstStyle/>
          <a:p>
            <a:pPr algn="just">
              <a:spcAft>
                <a:spcPts val="1200"/>
              </a:spcAft>
              <a:defRPr/>
            </a:pPr>
            <a:r>
              <a:rPr lang="en-ZA" sz="2000" dirty="0"/>
              <a:t>For the quarter under review, </a:t>
            </a:r>
            <a:r>
              <a:rPr lang="en-ZA" sz="2000" dirty="0" smtClean="0"/>
              <a:t>the following 3 targets were planned:</a:t>
            </a:r>
          </a:p>
          <a:p>
            <a:pPr marL="342900" indent="-342900" algn="just">
              <a:spcAft>
                <a:spcPts val="1200"/>
              </a:spcAft>
              <a:buFont typeface="Arial" panose="020B0604020202020204" pitchFamily="34" charset="0"/>
              <a:buChar char="•"/>
              <a:defRPr/>
            </a:pPr>
            <a:r>
              <a:rPr lang="en-US" sz="2000" dirty="0" smtClean="0"/>
              <a:t>Report on the implementation of National Skills Development Strategy  - </a:t>
            </a:r>
            <a:r>
              <a:rPr lang="en-US" sz="2000" b="1" i="1" dirty="0" smtClean="0"/>
              <a:t>Completed</a:t>
            </a:r>
          </a:p>
          <a:p>
            <a:pPr marL="285750" lvl="0" indent="-285750">
              <a:spcAft>
                <a:spcPts val="1200"/>
              </a:spcAft>
              <a:buFont typeface="Arial" panose="020B0604020202020204" pitchFamily="34" charset="0"/>
              <a:buChar char="•"/>
            </a:pPr>
            <a:r>
              <a:rPr lang="en-ZA" sz="2000" dirty="0" smtClean="0"/>
              <a:t>Targeting an average of 80 days to process qualifying trade test applications for trade testing – </a:t>
            </a:r>
            <a:r>
              <a:rPr lang="en-ZA" sz="2000" b="1" i="1" dirty="0" smtClean="0"/>
              <a:t>Achieved</a:t>
            </a:r>
            <a:r>
              <a:rPr lang="en-ZA" sz="2000" i="1" dirty="0" smtClean="0"/>
              <a:t> </a:t>
            </a:r>
          </a:p>
          <a:p>
            <a:pPr marL="898525" lvl="1" indent="-360363">
              <a:spcAft>
                <a:spcPts val="1200"/>
              </a:spcAft>
              <a:buFont typeface="Wingdings" panose="05000000000000000000" pitchFamily="2" charset="2"/>
              <a:buChar char="ü"/>
            </a:pPr>
            <a:r>
              <a:rPr lang="en-ZA" sz="2000" dirty="0" smtClean="0"/>
              <a:t>For the quarter under review, it took an average of 42 days to process applications from the receipt of trade test applications until the trade test was conducted  (almost half of the targeted (80 days) </a:t>
            </a:r>
          </a:p>
          <a:p>
            <a:pPr marL="898525" lvl="1" indent="-360363">
              <a:spcAft>
                <a:spcPts val="1200"/>
              </a:spcAft>
              <a:buFont typeface="Wingdings" panose="05000000000000000000" pitchFamily="2" charset="2"/>
              <a:buChar char="ü"/>
            </a:pPr>
            <a:r>
              <a:rPr lang="en-US" sz="2000" dirty="0" smtClean="0"/>
              <a:t>Envisage to maintain this through out the year to ensure that the annual target of 80 days or less is achieved</a:t>
            </a:r>
            <a:endParaRPr lang="en-ZA" sz="1900" dirty="0"/>
          </a:p>
        </p:txBody>
      </p:sp>
      <p:sp>
        <p:nvSpPr>
          <p:cNvPr id="7" name="TextBox 6"/>
          <p:cNvSpPr txBox="1"/>
          <p:nvPr/>
        </p:nvSpPr>
        <p:spPr>
          <a:xfrm>
            <a:off x="429987" y="491445"/>
            <a:ext cx="8273142"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800" b="1" dirty="0"/>
              <a:t>Programme 5: Skills Development </a:t>
            </a:r>
            <a:endParaRPr lang="en-ZA" sz="2800" b="1" dirty="0"/>
          </a:p>
        </p:txBody>
      </p:sp>
    </p:spTree>
    <p:extLst>
      <p:ext uri="{BB962C8B-B14F-4D97-AF65-F5344CB8AC3E}">
        <p14:creationId xmlns:p14="http://schemas.microsoft.com/office/powerpoint/2010/main" xmlns="" val="4202143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5" y="5389"/>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14</a:t>
            </a:fld>
            <a:endParaRPr lang="en-US" altLang="en-US" b="1"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429987" y="1171189"/>
            <a:ext cx="8273142" cy="5016758"/>
          </a:xfrm>
          <a:prstGeom prst="rect">
            <a:avLst/>
          </a:prstGeom>
        </p:spPr>
        <p:txBody>
          <a:bodyPr wrap="square">
            <a:spAutoFit/>
          </a:bodyPr>
          <a:lstStyle/>
          <a:p>
            <a:pPr marL="358775" indent="-358775">
              <a:spcAft>
                <a:spcPts val="600"/>
              </a:spcAft>
              <a:buFont typeface="Arial" panose="020B0604020202020204" pitchFamily="34" charset="0"/>
              <a:buChar char="•"/>
            </a:pPr>
            <a:r>
              <a:rPr lang="en-ZA" sz="1900" dirty="0" smtClean="0"/>
              <a:t>Development of a single </a:t>
            </a:r>
            <a:r>
              <a:rPr lang="en-ZA" sz="1900" dirty="0"/>
              <a:t>n</a:t>
            </a:r>
            <a:r>
              <a:rPr lang="en-ZA" sz="1900" dirty="0" smtClean="0"/>
              <a:t>ational information management </a:t>
            </a:r>
            <a:r>
              <a:rPr lang="en-ZA" sz="1900" dirty="0"/>
              <a:t>s</a:t>
            </a:r>
            <a:r>
              <a:rPr lang="en-ZA" sz="1900" dirty="0" smtClean="0"/>
              <a:t>ystem for artisan </a:t>
            </a:r>
            <a:r>
              <a:rPr lang="en-ZA" sz="1900" dirty="0"/>
              <a:t>d</a:t>
            </a:r>
            <a:r>
              <a:rPr lang="en-ZA" sz="1900" dirty="0" smtClean="0"/>
              <a:t>evelopment :</a:t>
            </a:r>
          </a:p>
          <a:p>
            <a:pPr marL="719138" lvl="1" indent="-342900">
              <a:spcAft>
                <a:spcPts val="600"/>
              </a:spcAft>
              <a:buFont typeface="Wingdings" panose="05000000000000000000" pitchFamily="2" charset="2"/>
              <a:buChar char="ü"/>
            </a:pPr>
            <a:r>
              <a:rPr lang="en-ZA" sz="1900" dirty="0" smtClean="0"/>
              <a:t>Work is underway</a:t>
            </a:r>
          </a:p>
          <a:p>
            <a:pPr marL="719138" lvl="1" indent="-342900">
              <a:spcAft>
                <a:spcPts val="600"/>
              </a:spcAft>
              <a:buFont typeface="Wingdings" panose="05000000000000000000" pitchFamily="2" charset="2"/>
              <a:buChar char="ü"/>
            </a:pPr>
            <a:r>
              <a:rPr lang="en-ZA" sz="1900" dirty="0" smtClean="0"/>
              <a:t>A </a:t>
            </a:r>
            <a:r>
              <a:rPr lang="en-ZA" sz="1900" dirty="0"/>
              <a:t>business case for data load </a:t>
            </a:r>
            <a:r>
              <a:rPr lang="en-ZA" sz="1900" dirty="0" smtClean="0"/>
              <a:t>specification has been developed as the </a:t>
            </a:r>
            <a:r>
              <a:rPr lang="en-ZA" sz="1900" dirty="0"/>
              <a:t>first step of system development process </a:t>
            </a:r>
            <a:r>
              <a:rPr lang="en-ZA" sz="1900" dirty="0" smtClean="0"/>
              <a:t>as planned – </a:t>
            </a:r>
            <a:r>
              <a:rPr lang="en-ZA" sz="1900" b="1" i="1" dirty="0" smtClean="0"/>
              <a:t>Completed</a:t>
            </a:r>
            <a:endParaRPr lang="en-ZA" sz="1900" dirty="0" smtClean="0"/>
          </a:p>
          <a:p>
            <a:pPr marL="719138" lvl="1" indent="-342900">
              <a:spcAft>
                <a:spcPts val="600"/>
              </a:spcAft>
              <a:buFont typeface="Wingdings" panose="05000000000000000000" pitchFamily="2" charset="2"/>
              <a:buChar char="ü"/>
            </a:pPr>
            <a:r>
              <a:rPr lang="en-US" sz="1900" dirty="0" smtClean="0"/>
              <a:t>The design of the database is under construction </a:t>
            </a:r>
          </a:p>
          <a:p>
            <a:pPr marL="719138" lvl="1" indent="-342900">
              <a:spcAft>
                <a:spcPts val="600"/>
              </a:spcAft>
              <a:buFont typeface="Wingdings" panose="05000000000000000000" pitchFamily="2" charset="2"/>
              <a:buChar char="ü"/>
            </a:pPr>
            <a:r>
              <a:rPr lang="en-US" sz="1900" dirty="0" smtClean="0"/>
              <a:t>T</a:t>
            </a:r>
            <a:r>
              <a:rPr lang="en-ZA" sz="1900" dirty="0" smtClean="0"/>
              <a:t>he </a:t>
            </a:r>
            <a:r>
              <a:rPr lang="en-ZA" sz="1900" dirty="0"/>
              <a:t>Automated Artisan Trade Test System </a:t>
            </a:r>
            <a:r>
              <a:rPr lang="en-ZA" sz="1900" dirty="0" smtClean="0"/>
              <a:t>will greatly contribute, amongst others, to:</a:t>
            </a:r>
            <a:endParaRPr lang="en-US" sz="1900" dirty="0" smtClean="0"/>
          </a:p>
          <a:p>
            <a:pPr marL="1200150" lvl="2" indent="-285750">
              <a:spcAft>
                <a:spcPts val="600"/>
              </a:spcAft>
              <a:buFont typeface="Courier New" panose="02070309020205020404" pitchFamily="49" charset="0"/>
              <a:buChar char="o"/>
            </a:pPr>
            <a:r>
              <a:rPr lang="en-ZA" sz="1900" dirty="0" smtClean="0"/>
              <a:t>Standardised </a:t>
            </a:r>
            <a:r>
              <a:rPr lang="en-ZA" sz="1900" dirty="0"/>
              <a:t>trade testing for all trades and improved quality </a:t>
            </a:r>
            <a:r>
              <a:rPr lang="en-ZA" sz="1900" dirty="0" smtClean="0"/>
              <a:t>thereof</a:t>
            </a:r>
            <a:endParaRPr lang="en-ZA" sz="1900" dirty="0"/>
          </a:p>
          <a:p>
            <a:pPr marL="1200150" lvl="2" indent="-285750">
              <a:spcAft>
                <a:spcPts val="600"/>
              </a:spcAft>
              <a:buFont typeface="Courier New" panose="02070309020205020404" pitchFamily="49" charset="0"/>
              <a:buChar char="o"/>
            </a:pPr>
            <a:r>
              <a:rPr lang="en-ZA" sz="1900" dirty="0"/>
              <a:t>Accelerated certification </a:t>
            </a:r>
            <a:r>
              <a:rPr lang="en-ZA" sz="1900" dirty="0" smtClean="0"/>
              <a:t>processes</a:t>
            </a:r>
            <a:endParaRPr lang="en-ZA" sz="1900" dirty="0"/>
          </a:p>
          <a:p>
            <a:pPr marL="1200150" lvl="2" indent="-285750">
              <a:spcAft>
                <a:spcPts val="600"/>
              </a:spcAft>
              <a:buFont typeface="Courier New" panose="02070309020205020404" pitchFamily="49" charset="0"/>
              <a:buChar char="o"/>
            </a:pPr>
            <a:r>
              <a:rPr lang="en-ZA" sz="1900" dirty="0"/>
              <a:t>Creation </a:t>
            </a:r>
            <a:r>
              <a:rPr lang="en-ZA" sz="1900" dirty="0" smtClean="0"/>
              <a:t>of a </a:t>
            </a:r>
            <a:r>
              <a:rPr lang="en-ZA" sz="1900" dirty="0"/>
              <a:t>databank of artisan information (Trade Test Centres; Certificated Learner Register; Moderators, Assessors, Trade Test/Trade Assessment Instruments</a:t>
            </a:r>
            <a:r>
              <a:rPr lang="en-ZA" sz="1900" dirty="0" smtClean="0"/>
              <a:t>), etc.</a:t>
            </a:r>
            <a:endParaRPr lang="en-ZA" sz="1900" dirty="0"/>
          </a:p>
        </p:txBody>
      </p:sp>
      <p:sp>
        <p:nvSpPr>
          <p:cNvPr id="7" name="TextBox 6"/>
          <p:cNvSpPr txBox="1"/>
          <p:nvPr/>
        </p:nvSpPr>
        <p:spPr>
          <a:xfrm>
            <a:off x="429987" y="491445"/>
            <a:ext cx="8273142"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800" b="1" dirty="0"/>
              <a:t>Programme 5: Skills Development </a:t>
            </a:r>
            <a:endParaRPr lang="en-ZA" sz="2800" b="1" dirty="0"/>
          </a:p>
        </p:txBody>
      </p:sp>
    </p:spTree>
    <p:extLst>
      <p:ext uri="{BB962C8B-B14F-4D97-AF65-F5344CB8AC3E}">
        <p14:creationId xmlns:p14="http://schemas.microsoft.com/office/powerpoint/2010/main" xmlns="" val="3823687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86" y="6167"/>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15</a:t>
            </a:fld>
            <a:endParaRPr lang="en-US" altLang="en-US" b="1"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429987" y="1170439"/>
            <a:ext cx="8273142" cy="4278094"/>
          </a:xfrm>
          <a:prstGeom prst="rect">
            <a:avLst/>
          </a:prstGeom>
        </p:spPr>
        <p:txBody>
          <a:bodyPr wrap="square">
            <a:spAutoFit/>
          </a:bodyPr>
          <a:lstStyle/>
          <a:p>
            <a:pPr>
              <a:spcAft>
                <a:spcPts val="600"/>
              </a:spcAft>
              <a:defRPr/>
            </a:pPr>
            <a:r>
              <a:rPr lang="en-US" sz="1900" b="1" dirty="0" smtClean="0">
                <a:latin typeface="Arial" panose="020B0604020202020204" pitchFamily="34" charset="0"/>
                <a:cs typeface="Arial" panose="020B0604020202020204" pitchFamily="34" charset="0"/>
              </a:rPr>
              <a:t>Reflection on system performance (quarterly monitoring)</a:t>
            </a:r>
          </a:p>
          <a:p>
            <a:pPr marL="358775" lvl="0" indent="-358775">
              <a:spcAft>
                <a:spcPts val="600"/>
              </a:spcAft>
              <a:buFont typeface="Arial" panose="020B0604020202020204" pitchFamily="34" charset="0"/>
              <a:buChar char="•"/>
            </a:pPr>
            <a:r>
              <a:rPr lang="en-ZA" sz="1900" dirty="0" smtClean="0"/>
              <a:t>National </a:t>
            </a:r>
            <a:r>
              <a:rPr lang="en-ZA" sz="1900" dirty="0"/>
              <a:t>artisan learners trade test pass </a:t>
            </a:r>
            <a:r>
              <a:rPr lang="en-ZA" sz="1900" dirty="0" smtClean="0"/>
              <a:t>rate:</a:t>
            </a:r>
          </a:p>
          <a:p>
            <a:pPr marL="719138" lvl="1" indent="-358775">
              <a:spcAft>
                <a:spcPts val="600"/>
              </a:spcAft>
              <a:buFont typeface="Wingdings" panose="05000000000000000000" pitchFamily="2" charset="2"/>
              <a:buChar char="ü"/>
            </a:pPr>
            <a:r>
              <a:rPr lang="en-ZA" sz="1900" dirty="0" smtClean="0"/>
              <a:t>Target: 61% </a:t>
            </a:r>
          </a:p>
          <a:p>
            <a:pPr marL="719138" lvl="1" indent="-358775">
              <a:spcAft>
                <a:spcPts val="600"/>
              </a:spcAft>
              <a:buFont typeface="Wingdings" panose="05000000000000000000" pitchFamily="2" charset="2"/>
              <a:buChar char="ü"/>
            </a:pPr>
            <a:r>
              <a:rPr lang="en-ZA" sz="1900" dirty="0" smtClean="0"/>
              <a:t>Actual: 57% </a:t>
            </a:r>
          </a:p>
          <a:p>
            <a:pPr marL="358775" lvl="0" indent="-358775">
              <a:spcAft>
                <a:spcPts val="600"/>
              </a:spcAft>
              <a:buFont typeface="Arial" panose="020B0604020202020204" pitchFamily="34" charset="0"/>
              <a:buChar char="•"/>
            </a:pPr>
            <a:r>
              <a:rPr lang="en-ZA" sz="1900" dirty="0" smtClean="0"/>
              <a:t>Various factors have an impact on pass rate, such as </a:t>
            </a:r>
            <a:r>
              <a:rPr lang="en-ZA" sz="1900" dirty="0"/>
              <a:t>most of the candidates </a:t>
            </a:r>
            <a:r>
              <a:rPr lang="en-ZA" sz="1900" dirty="0" smtClean="0"/>
              <a:t>would lack the requisite competencies. </a:t>
            </a:r>
            <a:r>
              <a:rPr lang="en-ZA" sz="1900" dirty="0"/>
              <a:t>A</a:t>
            </a:r>
            <a:r>
              <a:rPr lang="en-ZA" sz="1900" dirty="0" smtClean="0"/>
              <a:t>s INDLELA is not a training provider, it only meets the candidates when they enrol for trade testing and during trade testing</a:t>
            </a:r>
          </a:p>
          <a:p>
            <a:pPr marL="358775" indent="-358775">
              <a:spcAft>
                <a:spcPts val="600"/>
              </a:spcAft>
              <a:buFont typeface="Arial" panose="020B0604020202020204" pitchFamily="34" charset="0"/>
              <a:buChar char="•"/>
            </a:pPr>
            <a:r>
              <a:rPr lang="en-ZA" sz="1900" dirty="0" smtClean="0"/>
              <a:t>The </a:t>
            </a:r>
            <a:r>
              <a:rPr lang="en-ZA" sz="1900" dirty="0"/>
              <a:t>development of the AATTS will drastically improve the quality of alignment between training and trade </a:t>
            </a:r>
            <a:r>
              <a:rPr lang="en-ZA" sz="1900" dirty="0" smtClean="0"/>
              <a:t>testing, </a:t>
            </a:r>
            <a:r>
              <a:rPr lang="en-ZA" sz="1900" dirty="0"/>
              <a:t>and will enable NAMB to carry out timely interventions in terms of performing quality assurance audits to all accredited training centres and trade test centres, especially those that are </a:t>
            </a:r>
            <a:r>
              <a:rPr lang="en-ZA" sz="1900" dirty="0" smtClean="0"/>
              <a:t>underperforming</a:t>
            </a:r>
            <a:endParaRPr lang="en-ZA" sz="1900" dirty="0"/>
          </a:p>
        </p:txBody>
      </p:sp>
      <p:sp>
        <p:nvSpPr>
          <p:cNvPr id="7" name="TextBox 6"/>
          <p:cNvSpPr txBox="1"/>
          <p:nvPr/>
        </p:nvSpPr>
        <p:spPr>
          <a:xfrm>
            <a:off x="429987" y="491445"/>
            <a:ext cx="8273142"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hangingPunct="1">
              <a:defRPr/>
            </a:pPr>
            <a:r>
              <a:rPr lang="en-US" sz="2800" b="1" dirty="0"/>
              <a:t>Programme 5: Skills Development </a:t>
            </a:r>
            <a:endParaRPr lang="en-ZA" sz="2800" b="1" dirty="0"/>
          </a:p>
        </p:txBody>
      </p:sp>
    </p:spTree>
    <p:extLst>
      <p:ext uri="{BB962C8B-B14F-4D97-AF65-F5344CB8AC3E}">
        <p14:creationId xmlns:p14="http://schemas.microsoft.com/office/powerpoint/2010/main" xmlns="" val="622704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99" y="19612"/>
            <a:ext cx="9144000" cy="68407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Content Placeholder 2"/>
          <p:cNvSpPr txBox="1">
            <a:spLocks/>
          </p:cNvSpPr>
          <p:nvPr/>
        </p:nvSpPr>
        <p:spPr bwMode="auto">
          <a:xfrm>
            <a:off x="429987" y="1181097"/>
            <a:ext cx="8273142"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Aft>
                <a:spcPts val="600"/>
              </a:spcAft>
              <a:buNone/>
              <a:defRPr/>
            </a:pPr>
            <a:r>
              <a:rPr lang="en-US" sz="2000" b="1" dirty="0" smtClean="0"/>
              <a:t>Purpose </a:t>
            </a:r>
          </a:p>
          <a:p>
            <a:pPr>
              <a:spcAft>
                <a:spcPts val="600"/>
              </a:spcAft>
              <a:defRPr/>
            </a:pPr>
            <a:r>
              <a:rPr lang="en-ZA" sz="2000" dirty="0" smtClean="0"/>
              <a:t>The </a:t>
            </a:r>
            <a:r>
              <a:rPr lang="en-ZA" sz="2000" b="1" dirty="0"/>
              <a:t>purpose</a:t>
            </a:r>
            <a:r>
              <a:rPr lang="en-ZA" sz="2000" dirty="0"/>
              <a:t> of the programme is to plan, develop, implement, monitor, maintain and evaluate national policy, programme assessment practices and </a:t>
            </a:r>
            <a:r>
              <a:rPr lang="en-ZA" sz="2000" dirty="0" smtClean="0"/>
              <a:t>systems </a:t>
            </a:r>
            <a:r>
              <a:rPr lang="en-ZA" sz="2000" dirty="0"/>
              <a:t>for Community Education and </a:t>
            </a:r>
            <a:r>
              <a:rPr lang="en-ZA" sz="2000" dirty="0" smtClean="0"/>
              <a:t>Training </a:t>
            </a:r>
          </a:p>
          <a:p>
            <a:pPr marL="0" indent="0">
              <a:spcAft>
                <a:spcPts val="600"/>
              </a:spcAft>
              <a:buNone/>
              <a:defRPr/>
            </a:pPr>
            <a:r>
              <a:rPr lang="en-ZA" sz="2000" b="1" dirty="0" smtClean="0"/>
              <a:t>Annual targets </a:t>
            </a:r>
          </a:p>
          <a:p>
            <a:pPr>
              <a:spcAft>
                <a:spcPts val="600"/>
              </a:spcAft>
              <a:defRPr/>
            </a:pPr>
            <a:r>
              <a:rPr lang="en-ZA" sz="2000" dirty="0" smtClean="0"/>
              <a:t>Number of targets for the 2018/19 </a:t>
            </a:r>
            <a:r>
              <a:rPr lang="en-ZA" sz="2000" dirty="0"/>
              <a:t>financial </a:t>
            </a:r>
            <a:r>
              <a:rPr lang="en-ZA" sz="2000" dirty="0" smtClean="0"/>
              <a:t>year: </a:t>
            </a:r>
            <a:r>
              <a:rPr lang="en-ZA" sz="2000" b="1" dirty="0" smtClean="0"/>
              <a:t>6 oversight reports </a:t>
            </a:r>
            <a:endParaRPr lang="en-ZA" sz="2000" b="1" dirty="0"/>
          </a:p>
          <a:p>
            <a:pPr>
              <a:spcAft>
                <a:spcPts val="600"/>
              </a:spcAft>
              <a:defRPr/>
            </a:pPr>
            <a:r>
              <a:rPr lang="en-ZA" sz="2000" dirty="0" smtClean="0"/>
              <a:t>Area </a:t>
            </a:r>
            <a:r>
              <a:rPr lang="en-ZA" sz="2000" dirty="0"/>
              <a:t>of focus is </a:t>
            </a:r>
            <a:r>
              <a:rPr lang="en-ZA" sz="2000" dirty="0" smtClean="0"/>
              <a:t>oversight on the following:</a:t>
            </a:r>
          </a:p>
          <a:p>
            <a:pPr marL="979488" indent="-423863">
              <a:spcAft>
                <a:spcPts val="600"/>
              </a:spcAft>
              <a:buFont typeface="Wingdings" panose="05000000000000000000" pitchFamily="2" charset="2"/>
              <a:buChar char="ü"/>
              <a:defRPr/>
            </a:pPr>
            <a:r>
              <a:rPr lang="en-US" sz="2000" dirty="0" smtClean="0"/>
              <a:t>Governance in CET colleges</a:t>
            </a:r>
          </a:p>
          <a:p>
            <a:pPr marL="979488" indent="-423863">
              <a:spcAft>
                <a:spcPts val="600"/>
              </a:spcAft>
              <a:buFont typeface="Wingdings" panose="05000000000000000000" pitchFamily="2" charset="2"/>
              <a:buChar char="ü"/>
              <a:defRPr/>
            </a:pPr>
            <a:r>
              <a:rPr lang="en-US" sz="2000" dirty="0" smtClean="0"/>
              <a:t>Teaching and learning </a:t>
            </a:r>
          </a:p>
          <a:p>
            <a:pPr marL="979488" indent="-423863">
              <a:spcAft>
                <a:spcPts val="600"/>
              </a:spcAft>
              <a:buFont typeface="Wingdings" panose="05000000000000000000" pitchFamily="2" charset="2"/>
              <a:buChar char="ü"/>
              <a:defRPr/>
            </a:pPr>
            <a:r>
              <a:rPr lang="en-US" sz="2000" dirty="0" smtClean="0"/>
              <a:t>CET college Sector Performance</a:t>
            </a:r>
          </a:p>
          <a:p>
            <a:pPr marL="979488" indent="-423863">
              <a:spcAft>
                <a:spcPts val="600"/>
              </a:spcAft>
              <a:buFont typeface="Wingdings" panose="05000000000000000000" pitchFamily="2" charset="2"/>
              <a:buChar char="ü"/>
              <a:defRPr/>
            </a:pPr>
            <a:r>
              <a:rPr lang="en-US" sz="2000" dirty="0" smtClean="0"/>
              <a:t>Infrastructure maintenance</a:t>
            </a:r>
            <a:endParaRPr lang="en-ZA" sz="2000" dirty="0"/>
          </a:p>
        </p:txBody>
      </p:sp>
      <p:sp>
        <p:nvSpPr>
          <p:cNvPr id="8" name="TextBox 7"/>
          <p:cNvSpPr txBox="1"/>
          <p:nvPr/>
        </p:nvSpPr>
        <p:spPr>
          <a:xfrm>
            <a:off x="429987" y="491445"/>
            <a:ext cx="8273142"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defTabSz="457200" fontAlgn="auto">
              <a:spcBef>
                <a:spcPts val="0"/>
              </a:spcBef>
              <a:spcAft>
                <a:spcPts val="0"/>
              </a:spcAft>
              <a:defRPr/>
            </a:pPr>
            <a:r>
              <a:rPr lang="en-ZA" sz="2800" b="1" dirty="0">
                <a:solidFill>
                  <a:prstClr val="white"/>
                </a:solidFill>
                <a:cs typeface="Calibri" pitchFamily="34" charset="0"/>
              </a:rPr>
              <a:t>Programme 6: CET</a:t>
            </a:r>
          </a:p>
        </p:txBody>
      </p:sp>
      <p:sp>
        <p:nvSpPr>
          <p:cNvPr id="9"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smtClean="0"/>
              <a:t>16</a:t>
            </a:r>
            <a:endParaRPr lang="en-US" altLang="en-US" b="1" dirty="0"/>
          </a:p>
        </p:txBody>
      </p:sp>
    </p:spTree>
    <p:extLst>
      <p:ext uri="{BB962C8B-B14F-4D97-AF65-F5344CB8AC3E}">
        <p14:creationId xmlns:p14="http://schemas.microsoft.com/office/powerpoint/2010/main" xmlns="" val="61178864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30" y="19612"/>
            <a:ext cx="9144000" cy="68407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Content Placeholder 2"/>
          <p:cNvSpPr txBox="1">
            <a:spLocks/>
          </p:cNvSpPr>
          <p:nvPr/>
        </p:nvSpPr>
        <p:spPr bwMode="auto">
          <a:xfrm>
            <a:off x="429987" y="1178435"/>
            <a:ext cx="8256812" cy="5298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Aft>
                <a:spcPts val="1200"/>
              </a:spcAft>
              <a:defRPr/>
            </a:pPr>
            <a:r>
              <a:rPr lang="en-ZA" sz="1900" dirty="0"/>
              <a:t>For the quarter under review, 1 oversight report was due for </a:t>
            </a:r>
            <a:r>
              <a:rPr lang="en-ZA" sz="1900" dirty="0" smtClean="0"/>
              <a:t>completion, namely, </a:t>
            </a:r>
            <a:r>
              <a:rPr lang="en-ZA" sz="1900" b="1" dirty="0" smtClean="0"/>
              <a:t>Report on CET college </a:t>
            </a:r>
            <a:r>
              <a:rPr lang="en-ZA" sz="1900" b="1" dirty="0"/>
              <a:t>sector </a:t>
            </a:r>
            <a:r>
              <a:rPr lang="en-ZA" sz="1900" b="1" dirty="0" smtClean="0"/>
              <a:t>performance (2017 academic year) – </a:t>
            </a:r>
            <a:r>
              <a:rPr lang="en-ZA" sz="1900" b="1" i="1" dirty="0" smtClean="0"/>
              <a:t>Completed </a:t>
            </a:r>
          </a:p>
          <a:p>
            <a:pPr marL="620713">
              <a:buFont typeface="Wingdings" panose="05000000000000000000" pitchFamily="2" charset="2"/>
              <a:buChar char="v"/>
              <a:defRPr/>
            </a:pPr>
            <a:r>
              <a:rPr lang="en-US" sz="1900" b="1" dirty="0" smtClean="0"/>
              <a:t>Reflections of the Report:</a:t>
            </a:r>
            <a:endParaRPr lang="en-ZA" sz="1900" dirty="0"/>
          </a:p>
          <a:p>
            <a:pPr marL="898525" lvl="1" indent="-360363">
              <a:buFont typeface="Wingdings" panose="05000000000000000000" pitchFamily="2" charset="2"/>
              <a:buChar char="ü"/>
            </a:pPr>
            <a:r>
              <a:rPr lang="en-ZA" sz="1900" dirty="0" smtClean="0"/>
              <a:t>Covers 394 </a:t>
            </a:r>
            <a:r>
              <a:rPr lang="en-ZA" sz="1900" dirty="0"/>
              <a:t>Community Learning </a:t>
            </a:r>
            <a:r>
              <a:rPr lang="en-ZA" sz="1900" dirty="0" smtClean="0"/>
              <a:t>Centres</a:t>
            </a:r>
            <a:endParaRPr lang="en-ZA" sz="1900" dirty="0"/>
          </a:p>
          <a:p>
            <a:pPr marL="898525" lvl="1" indent="-360363">
              <a:buFont typeface="Wingdings" panose="05000000000000000000" pitchFamily="2" charset="2"/>
              <a:buChar char="ü"/>
            </a:pPr>
            <a:r>
              <a:rPr lang="en-ZA" sz="1900" dirty="0"/>
              <a:t>T</a:t>
            </a:r>
            <a:r>
              <a:rPr lang="en-ZA" sz="1900" dirty="0" smtClean="0"/>
              <a:t>he report focuses on teaching </a:t>
            </a:r>
            <a:r>
              <a:rPr lang="en-ZA" sz="1900" dirty="0"/>
              <a:t>and </a:t>
            </a:r>
            <a:r>
              <a:rPr lang="en-ZA" sz="1900" dirty="0" smtClean="0"/>
              <a:t>learning, as well as lecturer development </a:t>
            </a:r>
            <a:endParaRPr lang="en-ZA" sz="1900" dirty="0"/>
          </a:p>
          <a:p>
            <a:pPr marL="898525" lvl="1" indent="-360363">
              <a:buFont typeface="Wingdings" panose="05000000000000000000" pitchFamily="2" charset="2"/>
              <a:buChar char="ü"/>
            </a:pPr>
            <a:r>
              <a:rPr lang="en-ZA" sz="1900" dirty="0" smtClean="0"/>
              <a:t>Attendance registers are not </a:t>
            </a:r>
            <a:r>
              <a:rPr lang="en-ZA" sz="1900" dirty="0"/>
              <a:t>up-to-date </a:t>
            </a:r>
          </a:p>
          <a:p>
            <a:pPr marL="898525" lvl="1" indent="-360363">
              <a:buFont typeface="Wingdings" panose="05000000000000000000" pitchFamily="2" charset="2"/>
              <a:buChar char="ü"/>
            </a:pPr>
            <a:r>
              <a:rPr lang="en-ZA" sz="1900" dirty="0" smtClean="0"/>
              <a:t>Poor student performance </a:t>
            </a:r>
          </a:p>
          <a:p>
            <a:pPr marL="898525" lvl="1" indent="-360363">
              <a:buFont typeface="Wingdings" panose="05000000000000000000" pitchFamily="2" charset="2"/>
              <a:buChar char="ü"/>
            </a:pPr>
            <a:r>
              <a:rPr lang="en-ZA" sz="1900" dirty="0" smtClean="0"/>
              <a:t>Ineffective time management (late </a:t>
            </a:r>
            <a:r>
              <a:rPr lang="en-ZA" sz="1900" dirty="0"/>
              <a:t>start and early finish of classes due to a lack of preparation by the </a:t>
            </a:r>
            <a:r>
              <a:rPr lang="en-ZA" sz="1900" dirty="0" smtClean="0"/>
              <a:t>lecturers)  </a:t>
            </a:r>
            <a:endParaRPr lang="en-ZA" sz="1900" dirty="0"/>
          </a:p>
          <a:p>
            <a:pPr marL="898525" lvl="1" indent="-360363">
              <a:buFont typeface="Wingdings" panose="05000000000000000000" pitchFamily="2" charset="2"/>
              <a:buChar char="ü"/>
            </a:pPr>
            <a:r>
              <a:rPr lang="en-ZA" sz="1900" dirty="0" smtClean="0"/>
              <a:t>About </a:t>
            </a:r>
            <a:r>
              <a:rPr lang="en-ZA" sz="1900" dirty="0"/>
              <a:t>36% of the lecturers are unqualified </a:t>
            </a:r>
            <a:endParaRPr lang="en-ZA" sz="1900" dirty="0" smtClean="0"/>
          </a:p>
          <a:p>
            <a:pPr marL="898525" lvl="1" indent="-360363">
              <a:buFont typeface="Wingdings" panose="05000000000000000000" pitchFamily="2" charset="2"/>
              <a:buChar char="ü"/>
            </a:pPr>
            <a:r>
              <a:rPr lang="en-ZA" sz="1900" dirty="0" smtClean="0"/>
              <a:t>Some </a:t>
            </a:r>
            <a:r>
              <a:rPr lang="en-ZA" sz="1900" dirty="0"/>
              <a:t>of the qualified lecturers are </a:t>
            </a:r>
            <a:r>
              <a:rPr lang="en-ZA" sz="1900" dirty="0" smtClean="0"/>
              <a:t>misplaced</a:t>
            </a:r>
          </a:p>
          <a:p>
            <a:pPr marL="898525" lvl="1" indent="-360363">
              <a:buFont typeface="Wingdings" panose="05000000000000000000" pitchFamily="2" charset="2"/>
              <a:buChar char="ü"/>
            </a:pPr>
            <a:r>
              <a:rPr lang="en-ZA" sz="1900" dirty="0" smtClean="0"/>
              <a:t>Most of the qualified </a:t>
            </a:r>
            <a:r>
              <a:rPr lang="en-ZA" sz="1900" dirty="0"/>
              <a:t>and generalist lecturers need professional </a:t>
            </a:r>
            <a:r>
              <a:rPr lang="en-ZA" sz="1900" dirty="0" smtClean="0"/>
              <a:t>training </a:t>
            </a:r>
            <a:endParaRPr lang="en-ZA" sz="1900" b="1" dirty="0"/>
          </a:p>
        </p:txBody>
      </p:sp>
      <p:sp>
        <p:nvSpPr>
          <p:cNvPr id="8" name="TextBox 7"/>
          <p:cNvSpPr txBox="1"/>
          <p:nvPr/>
        </p:nvSpPr>
        <p:spPr>
          <a:xfrm>
            <a:off x="429987" y="491445"/>
            <a:ext cx="8273142"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defTabSz="457200" fontAlgn="auto">
              <a:spcBef>
                <a:spcPts val="0"/>
              </a:spcBef>
              <a:spcAft>
                <a:spcPts val="0"/>
              </a:spcAft>
              <a:defRPr/>
            </a:pPr>
            <a:r>
              <a:rPr lang="en-ZA" sz="2800" b="1" dirty="0">
                <a:solidFill>
                  <a:prstClr val="white"/>
                </a:solidFill>
                <a:cs typeface="Calibri" pitchFamily="34" charset="0"/>
              </a:rPr>
              <a:t>Programme 6: CET</a:t>
            </a:r>
          </a:p>
        </p:txBody>
      </p:sp>
      <p:sp>
        <p:nvSpPr>
          <p:cNvPr id="9"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smtClean="0"/>
              <a:t>17</a:t>
            </a:r>
            <a:endParaRPr lang="en-US" altLang="en-US" b="1" dirty="0"/>
          </a:p>
        </p:txBody>
      </p:sp>
    </p:spTree>
    <p:extLst>
      <p:ext uri="{BB962C8B-B14F-4D97-AF65-F5344CB8AC3E}">
        <p14:creationId xmlns:p14="http://schemas.microsoft.com/office/powerpoint/2010/main" xmlns="" val="306272277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30" y="19612"/>
            <a:ext cx="9144000" cy="68407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Content Placeholder 2"/>
          <p:cNvSpPr txBox="1">
            <a:spLocks/>
          </p:cNvSpPr>
          <p:nvPr/>
        </p:nvSpPr>
        <p:spPr bwMode="auto">
          <a:xfrm>
            <a:off x="429986" y="1217497"/>
            <a:ext cx="8273143" cy="4470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Aft>
                <a:spcPts val="600"/>
              </a:spcAft>
              <a:defRPr/>
            </a:pPr>
            <a:r>
              <a:rPr lang="en-ZA" sz="2000" dirty="0" smtClean="0"/>
              <a:t>Implementation </a:t>
            </a:r>
            <a:r>
              <a:rPr lang="en-ZA" sz="2000" dirty="0"/>
              <a:t>of Governance policies </a:t>
            </a:r>
            <a:r>
              <a:rPr lang="en-ZA" sz="2000" dirty="0" smtClean="0"/>
              <a:t>in </a:t>
            </a:r>
            <a:r>
              <a:rPr lang="en-ZA" sz="2000" dirty="0"/>
              <a:t>Community </a:t>
            </a:r>
            <a:r>
              <a:rPr lang="en-ZA" sz="2000" dirty="0" smtClean="0"/>
              <a:t>Education and Training Colleges is monitored on a quarterly basis </a:t>
            </a:r>
          </a:p>
          <a:p>
            <a:pPr>
              <a:spcAft>
                <a:spcPts val="600"/>
              </a:spcAft>
              <a:defRPr/>
            </a:pPr>
            <a:r>
              <a:rPr lang="en-ZA" sz="2000" dirty="0" smtClean="0"/>
              <a:t>This is done to prepare for the planned annual </a:t>
            </a:r>
            <a:r>
              <a:rPr lang="en-ZA" sz="2000" dirty="0"/>
              <a:t>report on </a:t>
            </a:r>
            <a:r>
              <a:rPr lang="en-ZA" sz="2000" dirty="0" smtClean="0"/>
              <a:t>CET governance </a:t>
            </a:r>
          </a:p>
          <a:p>
            <a:pPr>
              <a:spcAft>
                <a:spcPts val="600"/>
              </a:spcAft>
              <a:defRPr/>
            </a:pPr>
            <a:r>
              <a:rPr lang="en-US" sz="2000" dirty="0" smtClean="0"/>
              <a:t>During the first quarter, the </a:t>
            </a:r>
            <a:r>
              <a:rPr lang="en-ZA" sz="2000" dirty="0" smtClean="0"/>
              <a:t>Branch </a:t>
            </a:r>
            <a:r>
              <a:rPr lang="en-ZA" sz="2000" dirty="0"/>
              <a:t>issued a circular to determine the extent to which </a:t>
            </a:r>
            <a:r>
              <a:rPr lang="en-ZA" sz="2000" dirty="0" smtClean="0"/>
              <a:t>CET colleges are implementing </a:t>
            </a:r>
            <a:r>
              <a:rPr lang="en-ZA" sz="2000" dirty="0"/>
              <a:t>the </a:t>
            </a:r>
            <a:r>
              <a:rPr lang="en-ZA" sz="2000" dirty="0" smtClean="0"/>
              <a:t>29 policies that were developed </a:t>
            </a:r>
            <a:r>
              <a:rPr lang="en-ZA" sz="2000" dirty="0"/>
              <a:t>by the </a:t>
            </a:r>
            <a:r>
              <a:rPr lang="en-ZA" sz="2000" dirty="0" smtClean="0"/>
              <a:t>Department</a:t>
            </a:r>
          </a:p>
          <a:p>
            <a:pPr>
              <a:spcAft>
                <a:spcPts val="600"/>
              </a:spcAft>
              <a:defRPr/>
            </a:pPr>
            <a:r>
              <a:rPr lang="en-ZA" sz="2000" dirty="0" smtClean="0"/>
              <a:t>Only 8 out of 9 </a:t>
            </a:r>
            <a:r>
              <a:rPr lang="en-ZA" sz="2000" dirty="0"/>
              <a:t>c</a:t>
            </a:r>
            <a:r>
              <a:rPr lang="en-ZA" sz="2000" dirty="0" smtClean="0"/>
              <a:t>olleges confirmed their implementation </a:t>
            </a:r>
            <a:r>
              <a:rPr lang="en-ZA" sz="2000" dirty="0"/>
              <a:t>status </a:t>
            </a:r>
            <a:endParaRPr lang="en-ZA" sz="2000" dirty="0" smtClean="0"/>
          </a:p>
          <a:p>
            <a:pPr>
              <a:spcAft>
                <a:spcPts val="600"/>
              </a:spcAft>
              <a:defRPr/>
            </a:pPr>
            <a:r>
              <a:rPr lang="en-ZA" sz="2000" dirty="0" smtClean="0"/>
              <a:t>Western </a:t>
            </a:r>
            <a:r>
              <a:rPr lang="en-ZA" sz="2000" dirty="0"/>
              <a:t>Cape CET C</a:t>
            </a:r>
            <a:r>
              <a:rPr lang="en-ZA" sz="2000" dirty="0" smtClean="0"/>
              <a:t>ollege has indicated that the Council has not yet adopted </a:t>
            </a:r>
            <a:r>
              <a:rPr lang="en-ZA" sz="2000" dirty="0"/>
              <a:t>the </a:t>
            </a:r>
            <a:r>
              <a:rPr lang="en-ZA" sz="2000" dirty="0" smtClean="0"/>
              <a:t>policies </a:t>
            </a:r>
          </a:p>
          <a:p>
            <a:pPr>
              <a:spcAft>
                <a:spcPts val="600"/>
              </a:spcAft>
              <a:defRPr/>
            </a:pPr>
            <a:r>
              <a:rPr lang="en-US" sz="2000" dirty="0" smtClean="0"/>
              <a:t>A quarterly report in this regard has been compiled as planned  </a:t>
            </a:r>
            <a:endParaRPr lang="en-ZA" sz="2000" b="1" dirty="0"/>
          </a:p>
        </p:txBody>
      </p:sp>
      <p:sp>
        <p:nvSpPr>
          <p:cNvPr id="8" name="TextBox 7"/>
          <p:cNvSpPr txBox="1"/>
          <p:nvPr/>
        </p:nvSpPr>
        <p:spPr>
          <a:xfrm>
            <a:off x="429987" y="491445"/>
            <a:ext cx="8273142"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defTabSz="457200" fontAlgn="auto">
              <a:spcBef>
                <a:spcPts val="0"/>
              </a:spcBef>
              <a:spcAft>
                <a:spcPts val="0"/>
              </a:spcAft>
              <a:defRPr/>
            </a:pPr>
            <a:r>
              <a:rPr lang="en-ZA" sz="2800" b="1" dirty="0">
                <a:solidFill>
                  <a:prstClr val="white"/>
                </a:solidFill>
                <a:cs typeface="Calibri" pitchFamily="34" charset="0"/>
              </a:rPr>
              <a:t>Programme 6: CET</a:t>
            </a:r>
          </a:p>
        </p:txBody>
      </p:sp>
      <p:sp>
        <p:nvSpPr>
          <p:cNvPr id="9"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smtClean="0"/>
              <a:t>18</a:t>
            </a:r>
            <a:endParaRPr lang="en-US" altLang="en-US" b="1" dirty="0"/>
          </a:p>
        </p:txBody>
      </p:sp>
    </p:spTree>
    <p:extLst>
      <p:ext uri="{BB962C8B-B14F-4D97-AF65-F5344CB8AC3E}">
        <p14:creationId xmlns:p14="http://schemas.microsoft.com/office/powerpoint/2010/main" xmlns="" val="363753847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 y="12661"/>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429987" y="1385730"/>
            <a:ext cx="8273142" cy="219567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Aft>
                <a:spcPts val="600"/>
              </a:spcAft>
            </a:pPr>
            <a:r>
              <a:rPr lang="en-ZA" sz="2000" dirty="0">
                <a:latin typeface="Arial" panose="020B0604020202020204" pitchFamily="34" charset="0"/>
                <a:cs typeface="Arial" panose="020B0604020202020204" pitchFamily="34" charset="0"/>
              </a:rPr>
              <a:t>Training of Councils, Management and Student Representative Councils from all 9 CET </a:t>
            </a:r>
            <a:r>
              <a:rPr lang="en-ZA" sz="2000" dirty="0" smtClean="0">
                <a:latin typeface="Arial" panose="020B0604020202020204" pitchFamily="34" charset="0"/>
                <a:cs typeface="Arial" panose="020B0604020202020204" pitchFamily="34" charset="0"/>
              </a:rPr>
              <a:t>colleges in </a:t>
            </a:r>
            <a:r>
              <a:rPr lang="en-ZA" sz="2000" dirty="0">
                <a:latin typeface="Arial" panose="020B0604020202020204" pitchFamily="34" charset="0"/>
                <a:cs typeface="Arial" panose="020B0604020202020204" pitchFamily="34" charset="0"/>
              </a:rPr>
              <a:t>corporate governance and </a:t>
            </a:r>
            <a:r>
              <a:rPr lang="en-ZA" sz="2000" dirty="0" smtClean="0">
                <a:latin typeface="Arial" panose="020B0604020202020204" pitchFamily="34" charset="0"/>
                <a:cs typeface="Arial" panose="020B0604020202020204" pitchFamily="34" charset="0"/>
              </a:rPr>
              <a:t>leadership</a:t>
            </a:r>
          </a:p>
          <a:p>
            <a:pPr>
              <a:spcAft>
                <a:spcPts val="600"/>
              </a:spcAft>
              <a:buFont typeface="Arial"/>
              <a:buChar char="•"/>
            </a:pPr>
            <a:r>
              <a:rPr lang="en-ZA" sz="2000" dirty="0" smtClean="0">
                <a:latin typeface="Arial" panose="020B0604020202020204" pitchFamily="34" charset="0"/>
                <a:cs typeface="Arial" panose="020B0604020202020204" pitchFamily="34" charset="0"/>
              </a:rPr>
              <a:t>Roll </a:t>
            </a:r>
            <a:r>
              <a:rPr lang="en-ZA" sz="2000" dirty="0">
                <a:latin typeface="Arial" panose="020B0604020202020204" pitchFamily="34" charset="0"/>
                <a:cs typeface="Arial" panose="020B0604020202020204" pitchFamily="34" charset="0"/>
              </a:rPr>
              <a:t>out of the SAICA project to build capacity of CET </a:t>
            </a:r>
            <a:r>
              <a:rPr lang="en-ZA" sz="2000" dirty="0" smtClean="0">
                <a:latin typeface="Arial" panose="020B0604020202020204" pitchFamily="34" charset="0"/>
                <a:cs typeface="Arial" panose="020B0604020202020204" pitchFamily="34" charset="0"/>
              </a:rPr>
              <a:t>colleges in </a:t>
            </a:r>
            <a:r>
              <a:rPr lang="en-ZA" sz="2000" dirty="0">
                <a:latin typeface="Arial" panose="020B0604020202020204" pitchFamily="34" charset="0"/>
                <a:cs typeface="Arial" panose="020B0604020202020204" pitchFamily="34" charset="0"/>
              </a:rPr>
              <a:t>setting up effective and efficient financial </a:t>
            </a:r>
            <a:r>
              <a:rPr lang="en-ZA" sz="2000" dirty="0" smtClean="0">
                <a:latin typeface="Arial" panose="020B0604020202020204" pitchFamily="34" charset="0"/>
                <a:cs typeface="Arial" panose="020B0604020202020204" pitchFamily="34" charset="0"/>
              </a:rPr>
              <a:t>management </a:t>
            </a:r>
            <a:r>
              <a:rPr lang="en-ZA" sz="2000" dirty="0">
                <a:latin typeface="Arial" panose="020B0604020202020204" pitchFamily="34" charset="0"/>
                <a:cs typeface="Arial" panose="020B0604020202020204" pitchFamily="34" charset="0"/>
              </a:rPr>
              <a:t>systems and internal </a:t>
            </a:r>
            <a:r>
              <a:rPr lang="en-ZA" sz="2000" dirty="0" smtClean="0">
                <a:latin typeface="Arial" panose="020B0604020202020204" pitchFamily="34" charset="0"/>
                <a:cs typeface="Arial" panose="020B0604020202020204" pitchFamily="34" charset="0"/>
              </a:rPr>
              <a:t>controls</a:t>
            </a:r>
            <a:endParaRPr lang="en-US" sz="2000" i="1" dirty="0"/>
          </a:p>
          <a:p>
            <a:pPr lvl="1"/>
            <a:endParaRPr lang="en-GB" sz="2000" i="1" dirty="0"/>
          </a:p>
        </p:txBody>
      </p:sp>
      <p:sp>
        <p:nvSpPr>
          <p:cNvPr id="7"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19</a:t>
            </a:r>
            <a:endParaRPr lang="en-US" sz="1400" b="1" dirty="0">
              <a:latin typeface="+mn-lt"/>
              <a:cs typeface="Arial" pitchFamily="34" charset="0"/>
            </a:endParaRPr>
          </a:p>
        </p:txBody>
      </p:sp>
      <p:sp>
        <p:nvSpPr>
          <p:cNvPr id="9" name="TextBox 8"/>
          <p:cNvSpPr txBox="1"/>
          <p:nvPr/>
        </p:nvSpPr>
        <p:spPr>
          <a:xfrm>
            <a:off x="429987" y="491445"/>
            <a:ext cx="8273142" cy="52232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lnSpc>
                <a:spcPct val="107000"/>
              </a:lnSpc>
              <a:spcAft>
                <a:spcPts val="800"/>
              </a:spcAft>
            </a:pPr>
            <a:r>
              <a:rPr lang="en-ZA" sz="2750" b="1" dirty="0">
                <a:latin typeface="Arial" panose="020B0604020202020204" pitchFamily="34" charset="0"/>
                <a:ea typeface="Calibri" panose="020F0502020204030204" pitchFamily="34" charset="0"/>
                <a:cs typeface="Times New Roman" panose="02020603050405020304" pitchFamily="18" charset="0"/>
              </a:rPr>
              <a:t>Other </a:t>
            </a:r>
            <a:r>
              <a:rPr lang="en-ZA" sz="2750" b="1" dirty="0" smtClean="0">
                <a:latin typeface="Arial" panose="020B0604020202020204" pitchFamily="34" charset="0"/>
                <a:ea typeface="Calibri" panose="020F0502020204030204" pitchFamily="34" charset="0"/>
                <a:cs typeface="Times New Roman" panose="02020603050405020304" pitchFamily="18" charset="0"/>
              </a:rPr>
              <a:t>significant achievements </a:t>
            </a:r>
            <a:r>
              <a:rPr lang="en-ZA" sz="2750" b="1" dirty="0">
                <a:latin typeface="Arial" panose="020B0604020202020204" pitchFamily="34" charset="0"/>
                <a:ea typeface="Calibri" panose="020F0502020204030204" pitchFamily="34" charset="0"/>
                <a:cs typeface="Times New Roman" panose="02020603050405020304" pitchFamily="18" charset="0"/>
              </a:rPr>
              <a:t>during Quarter 1</a:t>
            </a:r>
            <a:endParaRPr lang="en-ZA" sz="27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5700831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938"/>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Presentation Outline</a:t>
            </a:r>
            <a:endParaRPr lang="en-ZA" sz="2800" b="1" dirty="0">
              <a:cs typeface="Arial" pitchFamily="34" charset="0"/>
            </a:endParaRPr>
          </a:p>
        </p:txBody>
      </p:sp>
      <p:sp>
        <p:nvSpPr>
          <p:cNvPr id="3077" name="TextBox 7"/>
          <p:cNvSpPr txBox="1">
            <a:spLocks noChangeArrowheads="1"/>
          </p:cNvSpPr>
          <p:nvPr/>
        </p:nvSpPr>
        <p:spPr bwMode="auto">
          <a:xfrm>
            <a:off x="429986" y="1001291"/>
            <a:ext cx="8273143" cy="45550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95288" indent="-395288" eaLnBrk="1" fontAlgn="ctr" hangingPunct="1">
              <a:spcAft>
                <a:spcPts val="1200"/>
              </a:spcAft>
              <a:defRPr/>
            </a:pPr>
            <a:r>
              <a:rPr lang="en-US" altLang="en-US" sz="2000" b="1" dirty="0" smtClean="0">
                <a:cs typeface="Arial" charset="0"/>
              </a:rPr>
              <a:t>1. 	Background </a:t>
            </a:r>
          </a:p>
          <a:p>
            <a:pPr marL="395288" indent="-395288" eaLnBrk="1" fontAlgn="ctr" hangingPunct="1">
              <a:spcAft>
                <a:spcPts val="1200"/>
              </a:spcAft>
              <a:buFontTx/>
              <a:buAutoNum type="arabicPeriod" startAt="2"/>
              <a:defRPr/>
            </a:pPr>
            <a:r>
              <a:rPr lang="en-US" altLang="en-US" sz="2000" b="1" dirty="0" smtClean="0">
                <a:cs typeface="Arial" charset="0"/>
              </a:rPr>
              <a:t>Performance per </a:t>
            </a:r>
            <a:r>
              <a:rPr lang="en-US" altLang="en-US" sz="2000" b="1" dirty="0" err="1" smtClean="0">
                <a:cs typeface="Arial" charset="0"/>
              </a:rPr>
              <a:t>rogramme</a:t>
            </a:r>
            <a:endParaRPr lang="en-US" altLang="en-US" sz="2000" b="1" dirty="0" smtClean="0">
              <a:cs typeface="Arial" charset="0"/>
            </a:endParaRPr>
          </a:p>
          <a:p>
            <a:pPr marL="358775" lvl="1" indent="0" eaLnBrk="1" fontAlgn="ctr" hangingPunct="1">
              <a:spcAft>
                <a:spcPts val="1200"/>
              </a:spcAft>
              <a:defRPr/>
            </a:pPr>
            <a:r>
              <a:rPr lang="en-US" altLang="en-US" sz="2000" b="1" i="1" dirty="0" smtClean="0">
                <a:cs typeface="Arial" charset="0"/>
              </a:rPr>
              <a:t>Core Delivery </a:t>
            </a:r>
            <a:r>
              <a:rPr lang="en-US" altLang="en-US" sz="2000" b="1" i="1" dirty="0">
                <a:cs typeface="Arial" charset="0"/>
              </a:rPr>
              <a:t>P</a:t>
            </a:r>
            <a:r>
              <a:rPr lang="en-US" altLang="en-US" sz="2000" b="1" i="1" dirty="0" smtClean="0">
                <a:cs typeface="Arial" charset="0"/>
              </a:rPr>
              <a:t>rogrammes</a:t>
            </a:r>
            <a:r>
              <a:rPr lang="en-US" altLang="en-US" sz="2000" b="1" i="1" dirty="0">
                <a:cs typeface="Arial" charset="0"/>
              </a:rPr>
              <a:t>:</a:t>
            </a:r>
            <a:endParaRPr lang="en-ZA" altLang="en-US" sz="2000" b="1" i="1" dirty="0" smtClean="0">
              <a:cs typeface="Arial" charset="0"/>
            </a:endParaRPr>
          </a:p>
          <a:p>
            <a:pPr marL="701675" lvl="2" indent="-342900" eaLnBrk="1" fontAlgn="ctr" hangingPunct="1">
              <a:spcAft>
                <a:spcPts val="1200"/>
              </a:spcAft>
              <a:buFont typeface="Wingdings" panose="05000000000000000000" pitchFamily="2" charset="2"/>
              <a:buChar char="Ø"/>
              <a:defRPr/>
            </a:pPr>
            <a:r>
              <a:rPr lang="en-ZA" altLang="en-US" sz="2000" dirty="0" smtClean="0">
                <a:cs typeface="Arial" charset="0"/>
              </a:rPr>
              <a:t>Programme 4: Technical and Vocational Education and Training</a:t>
            </a:r>
          </a:p>
          <a:p>
            <a:pPr marL="701675" lvl="2" indent="-342900" eaLnBrk="1" fontAlgn="ctr" hangingPunct="1">
              <a:spcAft>
                <a:spcPts val="1200"/>
              </a:spcAft>
              <a:buFont typeface="Wingdings" panose="05000000000000000000" pitchFamily="2" charset="2"/>
              <a:buChar char="Ø"/>
              <a:defRPr/>
            </a:pPr>
            <a:r>
              <a:rPr lang="en-ZA" altLang="en-US" sz="2000" dirty="0" smtClean="0">
                <a:cs typeface="Arial" charset="0"/>
              </a:rPr>
              <a:t>Programme 5: Skills </a:t>
            </a:r>
            <a:r>
              <a:rPr lang="en-ZA" altLang="en-US" sz="2000" dirty="0">
                <a:cs typeface="Arial" charset="0"/>
              </a:rPr>
              <a:t>Development</a:t>
            </a:r>
          </a:p>
          <a:p>
            <a:pPr marL="701675" lvl="2" indent="-342900" eaLnBrk="1" fontAlgn="ctr" hangingPunct="1">
              <a:spcAft>
                <a:spcPts val="1200"/>
              </a:spcAft>
              <a:buFont typeface="Wingdings" panose="05000000000000000000" pitchFamily="2" charset="2"/>
              <a:buChar char="Ø"/>
              <a:defRPr/>
            </a:pPr>
            <a:r>
              <a:rPr lang="en-ZA" altLang="en-US" sz="2000" dirty="0" smtClean="0">
                <a:cs typeface="Arial" charset="0"/>
              </a:rPr>
              <a:t>Programme 6: Community </a:t>
            </a:r>
            <a:r>
              <a:rPr lang="en-ZA" altLang="en-US" sz="2000" dirty="0">
                <a:cs typeface="Arial" charset="0"/>
              </a:rPr>
              <a:t>Education and Training </a:t>
            </a:r>
          </a:p>
          <a:p>
            <a:pPr marL="358775" lvl="1" indent="0" eaLnBrk="1" fontAlgn="ctr" hangingPunct="1">
              <a:spcAft>
                <a:spcPts val="1200"/>
              </a:spcAft>
              <a:defRPr/>
            </a:pPr>
            <a:r>
              <a:rPr lang="en-US" altLang="en-US" sz="2000" b="1" i="1" dirty="0" smtClean="0">
                <a:cs typeface="Arial" charset="0"/>
              </a:rPr>
              <a:t>Support Programmes </a:t>
            </a:r>
            <a:endParaRPr lang="en-ZA" altLang="en-US" sz="2000" b="1" i="1" dirty="0" smtClean="0">
              <a:cs typeface="Arial" charset="0"/>
            </a:endParaRPr>
          </a:p>
          <a:p>
            <a:pPr marL="701675" lvl="2" indent="-342900" eaLnBrk="1" fontAlgn="ctr" hangingPunct="1">
              <a:spcAft>
                <a:spcPts val="1200"/>
              </a:spcAft>
              <a:buFont typeface="Wingdings" panose="05000000000000000000" pitchFamily="2" charset="2"/>
              <a:buChar char="Ø"/>
              <a:defRPr/>
            </a:pPr>
            <a:r>
              <a:rPr lang="en-ZA" altLang="en-US" sz="2000" dirty="0" smtClean="0">
                <a:cs typeface="Arial" charset="0"/>
              </a:rPr>
              <a:t>Programme 2: Planning</a:t>
            </a:r>
            <a:r>
              <a:rPr lang="en-ZA" altLang="en-US" sz="2000" dirty="0">
                <a:cs typeface="Arial" charset="0"/>
              </a:rPr>
              <a:t>, Policy and Strategy </a:t>
            </a:r>
          </a:p>
          <a:p>
            <a:pPr marL="701675" lvl="2" indent="-342900" eaLnBrk="1" fontAlgn="ctr" hangingPunct="1">
              <a:spcAft>
                <a:spcPts val="1200"/>
              </a:spcAft>
              <a:buFont typeface="Wingdings" panose="05000000000000000000" pitchFamily="2" charset="2"/>
              <a:buChar char="Ø"/>
              <a:defRPr/>
            </a:pPr>
            <a:r>
              <a:rPr lang="en-ZA" altLang="en-US" sz="2000" dirty="0" smtClean="0">
                <a:cs typeface="Arial" charset="0"/>
              </a:rPr>
              <a:t>Programme 1: Administration </a:t>
            </a:r>
            <a:endParaRPr lang="en-ZA" altLang="en-US" sz="2000" dirty="0">
              <a:cs typeface="Arial" charset="0"/>
            </a:endParaRPr>
          </a:p>
          <a:p>
            <a:pPr marL="395288" indent="-395288" eaLnBrk="1" hangingPunct="1">
              <a:spcAft>
                <a:spcPts val="1200"/>
              </a:spcAft>
              <a:defRPr/>
            </a:pPr>
            <a:r>
              <a:rPr lang="en-US" altLang="en-US" sz="2000" b="1" dirty="0" smtClean="0">
                <a:cs typeface="Arial" charset="0"/>
              </a:rPr>
              <a:t>3. 	Financial Performance </a:t>
            </a:r>
            <a:endParaRPr lang="en-US" altLang="en-US" sz="2000" dirty="0" smtClean="0">
              <a:cs typeface="Arial" charset="0"/>
            </a:endParaRPr>
          </a:p>
        </p:txBody>
      </p:sp>
      <p:sp>
        <p:nvSpPr>
          <p:cNvPr id="6"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smtClean="0"/>
              <a:t>2</a:t>
            </a:r>
            <a:endParaRPr lang="en-US" altLang="en-US" b="1" dirty="0"/>
          </a:p>
        </p:txBody>
      </p:sp>
    </p:spTree>
    <p:extLst>
      <p:ext uri="{BB962C8B-B14F-4D97-AF65-F5344CB8AC3E}">
        <p14:creationId xmlns:p14="http://schemas.microsoft.com/office/powerpoint/2010/main" xmlns="" val="3487264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 y="12661"/>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429987" y="1118745"/>
            <a:ext cx="8273142" cy="543445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900" b="1" dirty="0" smtClean="0"/>
              <a:t>Purpose </a:t>
            </a:r>
          </a:p>
          <a:p>
            <a:r>
              <a:rPr lang="en-ZA" sz="1900" dirty="0"/>
              <a:t>The </a:t>
            </a:r>
            <a:r>
              <a:rPr lang="en-ZA" sz="1900" b="1" dirty="0"/>
              <a:t>purpose </a:t>
            </a:r>
            <a:r>
              <a:rPr lang="en-ZA" sz="1900" dirty="0"/>
              <a:t>of the programme is to provide strategic direction in the development, implementation and monitoring of Departmental policies and in the Human Resource Development Strategy for South </a:t>
            </a:r>
            <a:r>
              <a:rPr lang="en-ZA" sz="1900" dirty="0" smtClean="0"/>
              <a:t>Africa</a:t>
            </a:r>
          </a:p>
          <a:p>
            <a:pPr marL="0" indent="0">
              <a:buNone/>
            </a:pPr>
            <a:r>
              <a:rPr lang="en-ZA" sz="1900" b="1" dirty="0" smtClean="0"/>
              <a:t>Annual Targets</a:t>
            </a:r>
          </a:p>
          <a:p>
            <a:pPr algn="just">
              <a:defRPr/>
            </a:pPr>
            <a:r>
              <a:rPr lang="en-ZA" sz="1900" dirty="0" smtClean="0"/>
              <a:t>Number of targets for 2018/19 financial year: </a:t>
            </a:r>
            <a:r>
              <a:rPr lang="en-ZA" sz="1900" b="1" dirty="0" smtClean="0"/>
              <a:t>11 </a:t>
            </a:r>
          </a:p>
          <a:p>
            <a:pPr algn="just">
              <a:defRPr/>
            </a:pPr>
            <a:r>
              <a:rPr lang="en-ZA" sz="1900" dirty="0" smtClean="0"/>
              <a:t>Area of focus is oversight on the following:</a:t>
            </a:r>
          </a:p>
          <a:p>
            <a:pPr marL="719138" algn="just">
              <a:buFont typeface="Wingdings" panose="05000000000000000000" pitchFamily="2" charset="2"/>
              <a:buChar char="ü"/>
              <a:defRPr/>
            </a:pPr>
            <a:r>
              <a:rPr lang="en-ZA" sz="1900" dirty="0" smtClean="0"/>
              <a:t>Open Learning in PSET</a:t>
            </a:r>
          </a:p>
          <a:p>
            <a:pPr marL="719138" algn="just">
              <a:buFont typeface="Wingdings" panose="05000000000000000000" pitchFamily="2" charset="2"/>
              <a:buChar char="ü"/>
              <a:defRPr/>
            </a:pPr>
            <a:r>
              <a:rPr lang="en-US" sz="1900" dirty="0" smtClean="0"/>
              <a:t>Recognition of Prior Learning </a:t>
            </a:r>
          </a:p>
          <a:p>
            <a:pPr marL="719138" algn="just">
              <a:buFont typeface="Wingdings" panose="05000000000000000000" pitchFamily="2" charset="2"/>
              <a:buChar char="ü"/>
              <a:defRPr/>
            </a:pPr>
            <a:r>
              <a:rPr lang="en-US" sz="1900" dirty="0" smtClean="0"/>
              <a:t>Social Inclusion in PSET</a:t>
            </a:r>
          </a:p>
          <a:p>
            <a:pPr marL="719138" algn="just">
              <a:buFont typeface="Wingdings" panose="05000000000000000000" pitchFamily="2" charset="2"/>
              <a:buChar char="ü"/>
              <a:defRPr/>
            </a:pPr>
            <a:r>
              <a:rPr lang="en-US" sz="1900" dirty="0" smtClean="0"/>
              <a:t>Career Development Services </a:t>
            </a:r>
          </a:p>
          <a:p>
            <a:pPr marL="719138" algn="just">
              <a:buFont typeface="Wingdings" panose="05000000000000000000" pitchFamily="2" charset="2"/>
              <a:buChar char="ü"/>
              <a:defRPr/>
            </a:pPr>
            <a:r>
              <a:rPr lang="en-US" sz="1900" dirty="0" smtClean="0"/>
              <a:t>International Relations</a:t>
            </a:r>
          </a:p>
          <a:p>
            <a:pPr marL="719138" algn="just">
              <a:buFont typeface="Wingdings" panose="05000000000000000000" pitchFamily="2" charset="2"/>
              <a:buChar char="ü"/>
              <a:defRPr/>
            </a:pPr>
            <a:r>
              <a:rPr lang="en-US" sz="1900" dirty="0" smtClean="0"/>
              <a:t>Skills Supply and Demand </a:t>
            </a:r>
          </a:p>
          <a:p>
            <a:pPr marL="719138" algn="just">
              <a:buFont typeface="Wingdings" panose="05000000000000000000" pitchFamily="2" charset="2"/>
              <a:buChar char="ü"/>
              <a:defRPr/>
            </a:pPr>
            <a:r>
              <a:rPr lang="en-US" sz="1900" dirty="0" smtClean="0"/>
              <a:t>Information Management Systems </a:t>
            </a:r>
          </a:p>
          <a:p>
            <a:pPr marL="719138" algn="just">
              <a:buFont typeface="Wingdings" panose="05000000000000000000" pitchFamily="2" charset="2"/>
              <a:buChar char="ü"/>
              <a:defRPr/>
            </a:pPr>
            <a:r>
              <a:rPr lang="en-US" sz="1900" dirty="0" smtClean="0"/>
              <a:t>Statistics on PSET  </a:t>
            </a:r>
            <a:endParaRPr lang="en-US" sz="1900" kern="0" dirty="0" smtClean="0"/>
          </a:p>
        </p:txBody>
      </p:sp>
      <p:sp>
        <p:nvSpPr>
          <p:cNvPr id="2" name="Rectangle 1"/>
          <p:cNvSpPr/>
          <p:nvPr/>
        </p:nvSpPr>
        <p:spPr>
          <a:xfrm>
            <a:off x="-171936" y="2438400"/>
            <a:ext cx="8858736" cy="507831"/>
          </a:xfrm>
          <a:prstGeom prst="rect">
            <a:avLst/>
          </a:prstGeom>
        </p:spPr>
        <p:txBody>
          <a:bodyPr wrap="square">
            <a:spAutoFit/>
          </a:bodyPr>
          <a:lstStyle/>
          <a:p>
            <a:endParaRPr lang="en-US" sz="1900" dirty="0" smtClean="0"/>
          </a:p>
          <a:p>
            <a:endParaRPr lang="en-ZA" sz="800" dirty="0"/>
          </a:p>
        </p:txBody>
      </p:sp>
      <p:sp>
        <p:nvSpPr>
          <p:cNvPr id="8" name="TextBox 7"/>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a:cs typeface="Arial" pitchFamily="34" charset="0"/>
              </a:rPr>
              <a:t>Programme 2: Planning, Policy and Strategy </a:t>
            </a:r>
          </a:p>
        </p:txBody>
      </p:sp>
      <p:sp>
        <p:nvSpPr>
          <p:cNvPr id="9"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20</a:t>
            </a:r>
            <a:endParaRPr lang="en-US" sz="1400" b="1" dirty="0">
              <a:latin typeface="+mn-lt"/>
              <a:cs typeface="Arial" pitchFamily="34" charset="0"/>
            </a:endParaRPr>
          </a:p>
        </p:txBody>
      </p:sp>
    </p:spTree>
    <p:extLst>
      <p:ext uri="{BB962C8B-B14F-4D97-AF65-F5344CB8AC3E}">
        <p14:creationId xmlns:p14="http://schemas.microsoft.com/office/powerpoint/2010/main" xmlns="" val="145679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 y="12661"/>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429987" y="1153977"/>
            <a:ext cx="8273142" cy="517062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0">
              <a:spcBef>
                <a:spcPts val="0"/>
              </a:spcBef>
              <a:spcAft>
                <a:spcPts val="600"/>
              </a:spcAft>
              <a:buFont typeface="Arial" panose="020B0604020202020204" pitchFamily="34" charset="0"/>
              <a:buChar char="•"/>
              <a:defRPr/>
            </a:pPr>
            <a:r>
              <a:rPr lang="en-US" sz="1800" dirty="0" smtClean="0">
                <a:latin typeface="Arial" panose="020B0604020202020204" pitchFamily="34" charset="0"/>
                <a:cs typeface="Arial" panose="020B0604020202020204" pitchFamily="34" charset="0"/>
              </a:rPr>
              <a:t>For </a:t>
            </a:r>
            <a:r>
              <a:rPr lang="en-US" sz="1800" dirty="0">
                <a:latin typeface="Arial" panose="020B0604020202020204" pitchFamily="34" charset="0"/>
                <a:cs typeface="Arial" panose="020B0604020202020204" pitchFamily="34" charset="0"/>
              </a:rPr>
              <a:t>the quarter under </a:t>
            </a:r>
            <a:r>
              <a:rPr lang="en-US" sz="1800" dirty="0" smtClean="0">
                <a:latin typeface="Arial" panose="020B0604020202020204" pitchFamily="34" charset="0"/>
                <a:cs typeface="Arial" panose="020B0604020202020204" pitchFamily="34" charset="0"/>
              </a:rPr>
              <a:t>review, </a:t>
            </a:r>
            <a:r>
              <a:rPr lang="en-US" sz="1800" dirty="0">
                <a:latin typeface="Arial" panose="020B0604020202020204" pitchFamily="34" charset="0"/>
                <a:cs typeface="Arial" panose="020B0604020202020204" pitchFamily="34" charset="0"/>
              </a:rPr>
              <a:t>the following </a:t>
            </a:r>
            <a:r>
              <a:rPr lang="en-US" sz="1800" dirty="0" smtClean="0">
                <a:latin typeface="Arial" panose="020B0604020202020204" pitchFamily="34" charset="0"/>
                <a:cs typeface="Arial" panose="020B0604020202020204" pitchFamily="34" charset="0"/>
              </a:rPr>
              <a:t>6 reports were produced as planned in </a:t>
            </a:r>
            <a:r>
              <a:rPr lang="en-US" sz="1800" dirty="0">
                <a:latin typeface="Arial" panose="020B0604020202020204" pitchFamily="34" charset="0"/>
                <a:cs typeface="Arial" panose="020B0604020202020204" pitchFamily="34" charset="0"/>
              </a:rPr>
              <a:t>preparation </a:t>
            </a:r>
            <a:r>
              <a:rPr lang="en-US" sz="1800" dirty="0" smtClean="0">
                <a:latin typeface="Arial" panose="020B0604020202020204" pitchFamily="34" charset="0"/>
                <a:cs typeface="Arial" panose="020B0604020202020204" pitchFamily="34" charset="0"/>
              </a:rPr>
              <a:t>of the annual reports targeted in the APP –</a:t>
            </a:r>
            <a:r>
              <a:rPr lang="en-US" sz="1800" b="1" i="1" dirty="0" smtClean="0">
                <a:latin typeface="Arial" panose="020B0604020202020204" pitchFamily="34" charset="0"/>
                <a:cs typeface="Arial" panose="020B0604020202020204" pitchFamily="34" charset="0"/>
              </a:rPr>
              <a:t>Completed:</a:t>
            </a:r>
            <a:endParaRPr lang="en-US" sz="1800" b="1" i="1" dirty="0">
              <a:latin typeface="Arial" panose="020B0604020202020204" pitchFamily="34" charset="0"/>
              <a:cs typeface="Arial" panose="020B0604020202020204" pitchFamily="34" charset="0"/>
            </a:endParaRPr>
          </a:p>
          <a:p>
            <a:pPr marL="0" indent="0">
              <a:spcBef>
                <a:spcPts val="0"/>
              </a:spcBef>
              <a:spcAft>
                <a:spcPts val="600"/>
              </a:spcAft>
              <a:buNone/>
            </a:pPr>
            <a:r>
              <a:rPr lang="en-ZA" sz="1800" b="1" dirty="0" smtClean="0"/>
              <a:t>Open </a:t>
            </a:r>
            <a:r>
              <a:rPr lang="en-ZA" sz="1800" b="1" dirty="0"/>
              <a:t>Learning in </a:t>
            </a:r>
            <a:r>
              <a:rPr lang="en-ZA" sz="1800" b="1" dirty="0" smtClean="0"/>
              <a:t>PSET</a:t>
            </a:r>
          </a:p>
          <a:p>
            <a:pPr lvl="0">
              <a:spcBef>
                <a:spcPts val="0"/>
              </a:spcBef>
              <a:spcAft>
                <a:spcPts val="600"/>
              </a:spcAft>
            </a:pPr>
            <a:r>
              <a:rPr lang="en-ZA" sz="1800" dirty="0" smtClean="0"/>
              <a:t>Development </a:t>
            </a:r>
            <a:r>
              <a:rPr lang="en-ZA" sz="1800" dirty="0"/>
              <a:t>of </a:t>
            </a:r>
            <a:r>
              <a:rPr lang="en-ZA" sz="1800" dirty="0" smtClean="0"/>
              <a:t>open </a:t>
            </a:r>
            <a:r>
              <a:rPr lang="en-ZA" sz="1800" dirty="0"/>
              <a:t>learning </a:t>
            </a:r>
            <a:r>
              <a:rPr lang="en-ZA" sz="1800" dirty="0" smtClean="0"/>
              <a:t>material </a:t>
            </a:r>
            <a:r>
              <a:rPr lang="en-ZA" sz="1800" dirty="0"/>
              <a:t>is  in progress for the National Occupational Certificate: Electricians,  </a:t>
            </a:r>
            <a:r>
              <a:rPr lang="en-ZA" sz="1800" dirty="0" smtClean="0"/>
              <a:t>National </a:t>
            </a:r>
            <a:r>
              <a:rPr lang="en-ZA" sz="1800" dirty="0"/>
              <a:t>Senior Certificate for Adults (NASCA</a:t>
            </a:r>
            <a:r>
              <a:rPr lang="en-ZA" sz="1800" dirty="0" smtClean="0"/>
              <a:t>) </a:t>
            </a:r>
            <a:r>
              <a:rPr lang="en-ZA" sz="1800" dirty="0"/>
              <a:t>and the </a:t>
            </a:r>
            <a:r>
              <a:rPr lang="en-ZA" sz="1800" dirty="0" smtClean="0"/>
              <a:t>Advanced Diploma for </a:t>
            </a:r>
            <a:r>
              <a:rPr lang="en-ZA" sz="1800" dirty="0"/>
              <a:t>TVET C</a:t>
            </a:r>
            <a:r>
              <a:rPr lang="en-ZA" sz="1800" dirty="0" smtClean="0"/>
              <a:t>ollege Lecturers</a:t>
            </a:r>
          </a:p>
          <a:p>
            <a:pPr lvl="0">
              <a:spcBef>
                <a:spcPts val="0"/>
              </a:spcBef>
              <a:spcAft>
                <a:spcPts val="600"/>
              </a:spcAft>
            </a:pPr>
            <a:r>
              <a:rPr lang="en-ZA" sz="1800" dirty="0" smtClean="0"/>
              <a:t>The </a:t>
            </a:r>
            <a:r>
              <a:rPr lang="en-ZA" sz="1800" dirty="0"/>
              <a:t>Department has appointed SITA to develop the National Open Learning System </a:t>
            </a:r>
            <a:endParaRPr lang="en-ZA" sz="1800" dirty="0" smtClean="0"/>
          </a:p>
          <a:p>
            <a:pPr marL="0" indent="0">
              <a:spcBef>
                <a:spcPts val="0"/>
              </a:spcBef>
              <a:spcAft>
                <a:spcPts val="600"/>
              </a:spcAft>
              <a:buNone/>
            </a:pPr>
            <a:r>
              <a:rPr lang="en-ZA" sz="1800" b="1" dirty="0" smtClean="0"/>
              <a:t>Recognition of Prior Learning (RPL)</a:t>
            </a:r>
          </a:p>
          <a:p>
            <a:pPr>
              <a:spcBef>
                <a:spcPts val="0"/>
              </a:spcBef>
              <a:spcAft>
                <a:spcPts val="600"/>
              </a:spcAft>
            </a:pPr>
            <a:r>
              <a:rPr lang="en-ZA" sz="1800" dirty="0" smtClean="0"/>
              <a:t>The processing of appointments of members of the Reference Group was at an advanced stage</a:t>
            </a:r>
            <a:endParaRPr lang="en-ZA" sz="1800" dirty="0"/>
          </a:p>
          <a:p>
            <a:pPr lvl="0">
              <a:spcBef>
                <a:spcPts val="0"/>
              </a:spcBef>
              <a:spcAft>
                <a:spcPts val="600"/>
              </a:spcAft>
            </a:pPr>
            <a:r>
              <a:rPr lang="en-ZA" sz="1800" dirty="0"/>
              <a:t>RPL workshops </a:t>
            </a:r>
            <a:r>
              <a:rPr lang="en-ZA" sz="1800" dirty="0" smtClean="0"/>
              <a:t>were held </a:t>
            </a:r>
            <a:r>
              <a:rPr lang="en-ZA" sz="1800" dirty="0"/>
              <a:t>during the quarter, with diverse </a:t>
            </a:r>
            <a:r>
              <a:rPr lang="en-ZA" sz="1800" dirty="0" smtClean="0"/>
              <a:t>stakeholders</a:t>
            </a:r>
          </a:p>
          <a:p>
            <a:pPr>
              <a:spcBef>
                <a:spcPts val="0"/>
              </a:spcBef>
              <a:spcAft>
                <a:spcPts val="600"/>
              </a:spcAft>
            </a:pPr>
            <a:r>
              <a:rPr lang="en-ZA" sz="1800" dirty="0" smtClean="0"/>
              <a:t>The Branch also dealt </a:t>
            </a:r>
            <a:r>
              <a:rPr lang="en-ZA" sz="1800" dirty="0"/>
              <a:t>with </a:t>
            </a:r>
            <a:r>
              <a:rPr lang="en-ZA" sz="1800" dirty="0" smtClean="0"/>
              <a:t>the requests </a:t>
            </a:r>
            <a:r>
              <a:rPr lang="en-ZA" sz="1800" dirty="0"/>
              <a:t>for RPL guidance and support, on a case by case </a:t>
            </a:r>
            <a:r>
              <a:rPr lang="en-ZA" sz="1800" dirty="0" smtClean="0"/>
              <a:t>basis</a:t>
            </a:r>
          </a:p>
          <a:p>
            <a:pPr>
              <a:spcBef>
                <a:spcPts val="0"/>
              </a:spcBef>
              <a:spcAft>
                <a:spcPts val="600"/>
              </a:spcAft>
            </a:pPr>
            <a:r>
              <a:rPr lang="en-US" sz="1800" dirty="0" smtClean="0"/>
              <a:t>A register to recognise RPL providers has been established </a:t>
            </a:r>
            <a:endParaRPr lang="en-ZA" sz="1800" dirty="0"/>
          </a:p>
        </p:txBody>
      </p:sp>
      <p:sp>
        <p:nvSpPr>
          <p:cNvPr id="9" name="TextBox 8"/>
          <p:cNvSpPr txBox="1"/>
          <p:nvPr/>
        </p:nvSpPr>
        <p:spPr>
          <a:xfrm>
            <a:off x="429987" y="491445"/>
            <a:ext cx="8273142"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a:t>Programme 2: Planning, Policy and Strategy </a:t>
            </a:r>
            <a:endParaRPr lang="en-ZA" sz="2800" b="1" dirty="0">
              <a:cs typeface="Arial" pitchFamily="34" charset="0"/>
            </a:endParaRPr>
          </a:p>
        </p:txBody>
      </p:sp>
      <p:sp>
        <p:nvSpPr>
          <p:cNvPr id="10"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21</a:t>
            </a:r>
            <a:endParaRPr lang="en-US" sz="1400" b="1" dirty="0">
              <a:latin typeface="+mn-lt"/>
              <a:cs typeface="Arial" pitchFamily="34" charset="0"/>
            </a:endParaRPr>
          </a:p>
        </p:txBody>
      </p:sp>
    </p:spTree>
    <p:extLst>
      <p:ext uri="{BB962C8B-B14F-4D97-AF65-F5344CB8AC3E}">
        <p14:creationId xmlns:p14="http://schemas.microsoft.com/office/powerpoint/2010/main" xmlns="" val="19955443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 y="12661"/>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429987" y="1168790"/>
            <a:ext cx="8256813" cy="530084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spcAft>
                <a:spcPts val="600"/>
              </a:spcAft>
              <a:buNone/>
            </a:pPr>
            <a:r>
              <a:rPr lang="en-ZA" sz="1700" b="1" dirty="0" smtClean="0"/>
              <a:t>Career </a:t>
            </a:r>
            <a:r>
              <a:rPr lang="en-ZA" sz="1700" b="1" dirty="0"/>
              <a:t>Development Services (CDS)</a:t>
            </a:r>
            <a:endParaRPr lang="en-ZA" sz="1700" dirty="0"/>
          </a:p>
          <a:p>
            <a:pPr>
              <a:spcAft>
                <a:spcPts val="600"/>
              </a:spcAft>
            </a:pPr>
            <a:r>
              <a:rPr lang="en-ZA" sz="1700" dirty="0" smtClean="0"/>
              <a:t>The following activities took place: </a:t>
            </a:r>
          </a:p>
          <a:p>
            <a:pPr marL="620713" lvl="1" indent="-261938">
              <a:spcAft>
                <a:spcPts val="600"/>
              </a:spcAft>
              <a:buFont typeface="Courier New" panose="02070309020205020404" pitchFamily="49" charset="0"/>
              <a:buChar char="o"/>
            </a:pPr>
            <a:r>
              <a:rPr lang="en-ZA" sz="1700" dirty="0" err="1" smtClean="0"/>
              <a:t>Khetha</a:t>
            </a:r>
            <a:r>
              <a:rPr lang="en-ZA" sz="1700" dirty="0" smtClean="0"/>
              <a:t> </a:t>
            </a:r>
            <a:r>
              <a:rPr lang="en-ZA" sz="1700" dirty="0"/>
              <a:t>Radio Programme: </a:t>
            </a:r>
            <a:r>
              <a:rPr lang="en-ZA" sz="1700" dirty="0" smtClean="0"/>
              <a:t>broadcast by 13 </a:t>
            </a:r>
            <a:r>
              <a:rPr lang="en-ZA" sz="1700" dirty="0"/>
              <a:t>radio stations </a:t>
            </a:r>
            <a:r>
              <a:rPr lang="en-ZA" sz="1700" dirty="0" smtClean="0"/>
              <a:t>in all 11 languages </a:t>
            </a:r>
            <a:endParaRPr lang="en-ZA" sz="1700" dirty="0"/>
          </a:p>
          <a:p>
            <a:pPr marL="620713" lvl="1" indent="-261938">
              <a:spcAft>
                <a:spcPts val="600"/>
              </a:spcAft>
              <a:buFont typeface="Courier New" panose="02070309020205020404" pitchFamily="49" charset="0"/>
              <a:buChar char="o"/>
            </a:pPr>
            <a:r>
              <a:rPr lang="en-ZA" sz="1700" dirty="0" smtClean="0"/>
              <a:t>The </a:t>
            </a:r>
            <a:r>
              <a:rPr lang="en-ZA" sz="1700" dirty="0"/>
              <a:t>Annual Career Stakeholders’ Conference took place on </a:t>
            </a:r>
            <a:r>
              <a:rPr lang="en-ZA" sz="1700" dirty="0" smtClean="0"/>
              <a:t>28-29 </a:t>
            </a:r>
            <a:r>
              <a:rPr lang="en-ZA" sz="1700" dirty="0"/>
              <a:t>June </a:t>
            </a:r>
            <a:r>
              <a:rPr lang="en-ZA" sz="1700" dirty="0" smtClean="0"/>
              <a:t>2018</a:t>
            </a:r>
          </a:p>
          <a:p>
            <a:pPr marL="620713" lvl="1" indent="-261938">
              <a:spcAft>
                <a:spcPts val="600"/>
              </a:spcAft>
              <a:buFont typeface="Courier New" panose="02070309020205020404" pitchFamily="49" charset="0"/>
              <a:buChar char="o"/>
            </a:pPr>
            <a:r>
              <a:rPr lang="en-ZA" sz="1700" dirty="0" smtClean="0"/>
              <a:t>The Career Help </a:t>
            </a:r>
            <a:r>
              <a:rPr lang="en-ZA" sz="1700" dirty="0"/>
              <a:t>website </a:t>
            </a:r>
            <a:r>
              <a:rPr lang="en-ZA" sz="1700" dirty="0" smtClean="0"/>
              <a:t>recorded </a:t>
            </a:r>
            <a:r>
              <a:rPr lang="en-ZA" sz="1700" dirty="0"/>
              <a:t>an average of </a:t>
            </a:r>
            <a:r>
              <a:rPr lang="en-ZA" sz="1700" dirty="0" smtClean="0"/>
              <a:t>5 224 </a:t>
            </a:r>
            <a:r>
              <a:rPr lang="en-ZA" sz="1700" dirty="0"/>
              <a:t>users per </a:t>
            </a:r>
            <a:r>
              <a:rPr lang="en-ZA" sz="1700" dirty="0" smtClean="0"/>
              <a:t>month</a:t>
            </a:r>
          </a:p>
          <a:p>
            <a:pPr marL="620713" lvl="1" indent="-261938">
              <a:spcAft>
                <a:spcPts val="600"/>
              </a:spcAft>
              <a:buFont typeface="Courier New" panose="02070309020205020404" pitchFamily="49" charset="0"/>
              <a:buChar char="o"/>
            </a:pPr>
            <a:r>
              <a:rPr lang="en-ZA" sz="1700" dirty="0" smtClean="0"/>
              <a:t>The </a:t>
            </a:r>
            <a:r>
              <a:rPr lang="en-ZA" sz="1700" dirty="0"/>
              <a:t>Helpline is in operation </a:t>
            </a:r>
            <a:r>
              <a:rPr lang="en-ZA" sz="1700" dirty="0" smtClean="0"/>
              <a:t>and </a:t>
            </a:r>
            <a:r>
              <a:rPr lang="en-ZA" sz="1700" dirty="0"/>
              <a:t>serves around 1 762 clients per </a:t>
            </a:r>
            <a:r>
              <a:rPr lang="en-ZA" sz="1700" dirty="0" smtClean="0"/>
              <a:t>month</a:t>
            </a:r>
            <a:endParaRPr lang="en-ZA" sz="1700" dirty="0"/>
          </a:p>
          <a:p>
            <a:pPr marL="57150" indent="0">
              <a:spcAft>
                <a:spcPts val="600"/>
              </a:spcAft>
              <a:buNone/>
            </a:pPr>
            <a:r>
              <a:rPr lang="en-ZA" sz="1700" b="1" dirty="0" smtClean="0"/>
              <a:t>International Relations</a:t>
            </a:r>
          </a:p>
          <a:p>
            <a:pPr>
              <a:spcAft>
                <a:spcPts val="600"/>
              </a:spcAft>
            </a:pPr>
            <a:r>
              <a:rPr lang="en-ZA" sz="1700" dirty="0" smtClean="0"/>
              <a:t>Various activities were undertaken in pursuit of strengthening bilateral and multilateral relations with priority countries. A report of these activities was compiled as planned. </a:t>
            </a:r>
          </a:p>
          <a:p>
            <a:pPr>
              <a:spcAft>
                <a:spcPts val="600"/>
              </a:spcAft>
            </a:pPr>
            <a:r>
              <a:rPr lang="en-ZA" sz="1700" dirty="0" smtClean="0"/>
              <a:t>The following key meetings are noted in the report:</a:t>
            </a:r>
          </a:p>
          <a:p>
            <a:pPr marL="620713" lvl="1" indent="-261938">
              <a:spcAft>
                <a:spcPts val="600"/>
              </a:spcAft>
              <a:buFont typeface="Courier New" panose="02070309020205020404" pitchFamily="49" charset="0"/>
              <a:buChar char="o"/>
            </a:pPr>
            <a:r>
              <a:rPr lang="en-ZA" sz="1700" dirty="0" smtClean="0"/>
              <a:t>Meeting </a:t>
            </a:r>
            <a:r>
              <a:rPr lang="en-ZA" sz="1700" dirty="0"/>
              <a:t>between </a:t>
            </a:r>
            <a:r>
              <a:rPr lang="en-ZA" sz="1700" dirty="0" smtClean="0"/>
              <a:t>the Minister </a:t>
            </a:r>
            <a:r>
              <a:rPr lang="en-ZA" sz="1700" dirty="0"/>
              <a:t>and the High </a:t>
            </a:r>
            <a:r>
              <a:rPr lang="en-ZA" sz="1700" dirty="0" smtClean="0"/>
              <a:t>Commissioner </a:t>
            </a:r>
            <a:r>
              <a:rPr lang="en-ZA" sz="1700" dirty="0"/>
              <a:t>of Pakistan </a:t>
            </a:r>
            <a:r>
              <a:rPr lang="en-ZA" sz="1700" dirty="0" smtClean="0"/>
              <a:t>in </a:t>
            </a:r>
            <a:br>
              <a:rPr lang="en-ZA" sz="1700" dirty="0" smtClean="0"/>
            </a:br>
            <a:r>
              <a:rPr lang="en-ZA" sz="1700" dirty="0" smtClean="0"/>
              <a:t>June 2018</a:t>
            </a:r>
          </a:p>
          <a:p>
            <a:pPr marL="620713" lvl="1" indent="-261938">
              <a:spcAft>
                <a:spcPts val="600"/>
              </a:spcAft>
              <a:buFont typeface="Courier New" panose="02070309020205020404" pitchFamily="49" charset="0"/>
              <a:buChar char="o"/>
            </a:pPr>
            <a:r>
              <a:rPr lang="en-ZA" sz="1700" dirty="0" smtClean="0"/>
              <a:t>Meeting </a:t>
            </a:r>
            <a:r>
              <a:rPr lang="en-ZA" sz="1700" dirty="0"/>
              <a:t>between the Minister and New Zealand High </a:t>
            </a:r>
            <a:r>
              <a:rPr lang="en-ZA" sz="1700" dirty="0" smtClean="0"/>
              <a:t>Commissioner in </a:t>
            </a:r>
            <a:br>
              <a:rPr lang="en-ZA" sz="1700" dirty="0" smtClean="0"/>
            </a:br>
            <a:r>
              <a:rPr lang="en-ZA" sz="1700" dirty="0" smtClean="0"/>
              <a:t>May 2018</a:t>
            </a:r>
          </a:p>
        </p:txBody>
      </p:sp>
      <p:sp>
        <p:nvSpPr>
          <p:cNvPr id="2" name="Rectangle 1"/>
          <p:cNvSpPr/>
          <p:nvPr/>
        </p:nvSpPr>
        <p:spPr>
          <a:xfrm>
            <a:off x="-171936" y="2438400"/>
            <a:ext cx="8858736" cy="507831"/>
          </a:xfrm>
          <a:prstGeom prst="rect">
            <a:avLst/>
          </a:prstGeom>
        </p:spPr>
        <p:txBody>
          <a:bodyPr wrap="square">
            <a:spAutoFit/>
          </a:bodyPr>
          <a:lstStyle/>
          <a:p>
            <a:endParaRPr lang="en-US" sz="1900" dirty="0" smtClean="0"/>
          </a:p>
          <a:p>
            <a:endParaRPr lang="en-ZA" sz="800" dirty="0"/>
          </a:p>
        </p:txBody>
      </p:sp>
      <p:sp>
        <p:nvSpPr>
          <p:cNvPr id="9" name="TextBox 8"/>
          <p:cNvSpPr txBox="1"/>
          <p:nvPr/>
        </p:nvSpPr>
        <p:spPr>
          <a:xfrm>
            <a:off x="429987" y="491445"/>
            <a:ext cx="8273142"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a:t>Programme 2: Planning, Policy and Strategy </a:t>
            </a:r>
            <a:endParaRPr lang="en-ZA" sz="2800" b="1" dirty="0">
              <a:cs typeface="Arial" pitchFamily="34" charset="0"/>
            </a:endParaRPr>
          </a:p>
        </p:txBody>
      </p:sp>
      <p:sp>
        <p:nvSpPr>
          <p:cNvPr id="10"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22</a:t>
            </a:r>
            <a:endParaRPr lang="en-US" sz="1400" b="1" dirty="0">
              <a:latin typeface="+mn-lt"/>
              <a:cs typeface="Arial" pitchFamily="34" charset="0"/>
            </a:endParaRPr>
          </a:p>
        </p:txBody>
      </p:sp>
    </p:spTree>
    <p:extLst>
      <p:ext uri="{BB962C8B-B14F-4D97-AF65-F5344CB8AC3E}">
        <p14:creationId xmlns:p14="http://schemas.microsoft.com/office/powerpoint/2010/main" xmlns="" val="3623506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 y="12661"/>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429987" y="1162175"/>
            <a:ext cx="8256813" cy="532454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Aft>
                <a:spcPts val="600"/>
              </a:spcAft>
              <a:buNone/>
            </a:pPr>
            <a:r>
              <a:rPr lang="en-US" sz="1800" b="1" dirty="0" smtClean="0"/>
              <a:t>Skills Supply and Demand </a:t>
            </a:r>
          </a:p>
          <a:p>
            <a:pPr>
              <a:spcAft>
                <a:spcPts val="600"/>
              </a:spcAft>
            </a:pPr>
            <a:r>
              <a:rPr lang="en-US" sz="1800" dirty="0" smtClean="0"/>
              <a:t>The report is produced every two years and informs planning for provisioning of education and training </a:t>
            </a:r>
            <a:endParaRPr lang="en-ZA" sz="1800" dirty="0" smtClean="0"/>
          </a:p>
          <a:p>
            <a:pPr>
              <a:spcAft>
                <a:spcPts val="600"/>
              </a:spcAft>
            </a:pPr>
            <a:r>
              <a:rPr lang="en-ZA" sz="1800" dirty="0" smtClean="0"/>
              <a:t>During the quarter under review, the structure, relevant tables and graphs to be part of the report were agreed to and 1</a:t>
            </a:r>
            <a:r>
              <a:rPr lang="en-ZA" sz="1800" baseline="30000" dirty="0" smtClean="0"/>
              <a:t>st</a:t>
            </a:r>
            <a:r>
              <a:rPr lang="en-ZA" sz="1800" dirty="0" smtClean="0"/>
              <a:t> draft was compiled as planned</a:t>
            </a:r>
          </a:p>
          <a:p>
            <a:pPr marL="0" lvl="0" indent="0">
              <a:spcAft>
                <a:spcPts val="600"/>
              </a:spcAft>
              <a:buNone/>
            </a:pPr>
            <a:r>
              <a:rPr lang="en-ZA" sz="1800" b="1" dirty="0" smtClean="0"/>
              <a:t>Statistics </a:t>
            </a:r>
            <a:r>
              <a:rPr lang="en-ZA" sz="1800" b="1" dirty="0"/>
              <a:t>on PSET</a:t>
            </a:r>
          </a:p>
          <a:p>
            <a:pPr marL="358775" lvl="1" indent="-358775">
              <a:spcAft>
                <a:spcPts val="600"/>
              </a:spcAft>
              <a:buFont typeface="Arial" panose="020B0604020202020204" pitchFamily="34" charset="0"/>
              <a:buChar char="•"/>
            </a:pPr>
            <a:r>
              <a:rPr lang="en-ZA" sz="1800" dirty="0"/>
              <a:t>R</a:t>
            </a:r>
            <a:r>
              <a:rPr lang="en-ZA" sz="1800" dirty="0" smtClean="0"/>
              <a:t>eport </a:t>
            </a:r>
            <a:r>
              <a:rPr lang="en-ZA" sz="1800" dirty="0"/>
              <a:t>produced annually</a:t>
            </a:r>
          </a:p>
          <a:p>
            <a:pPr marL="358775" lvl="1" indent="-358775">
              <a:spcAft>
                <a:spcPts val="600"/>
              </a:spcAft>
              <a:buFont typeface="Arial" panose="020B0604020202020204" pitchFamily="34" charset="0"/>
              <a:buChar char="•"/>
            </a:pPr>
            <a:r>
              <a:rPr lang="en-ZA" sz="1800" dirty="0"/>
              <a:t>Reflects the achievements of the goals of the PSET system in terms access, </a:t>
            </a:r>
            <a:r>
              <a:rPr lang="en-ZA" sz="1800" dirty="0" smtClean="0"/>
              <a:t>success, </a:t>
            </a:r>
            <a:r>
              <a:rPr lang="en-ZA" sz="1800" dirty="0"/>
              <a:t>etc. </a:t>
            </a:r>
          </a:p>
          <a:p>
            <a:pPr marL="358775" lvl="1" indent="-358775">
              <a:spcAft>
                <a:spcPts val="600"/>
              </a:spcAft>
              <a:buFont typeface="Arial" panose="020B0604020202020204" pitchFamily="34" charset="0"/>
              <a:buChar char="•"/>
            </a:pPr>
            <a:r>
              <a:rPr lang="en-ZA" sz="1800" dirty="0"/>
              <a:t>During the quarter under review, a project plan for the collection of data to be used in the compilation of the Statistics Report on PSET at the end of  the year was approved </a:t>
            </a:r>
          </a:p>
          <a:p>
            <a:pPr marL="358775" lvl="1" indent="-358775">
              <a:spcAft>
                <a:spcPts val="600"/>
              </a:spcAft>
              <a:buFont typeface="Arial" panose="020B0604020202020204" pitchFamily="34" charset="0"/>
              <a:buChar char="•"/>
            </a:pPr>
            <a:r>
              <a:rPr lang="en-ZA" sz="1800" dirty="0"/>
              <a:t>It outlines the data collection process with time frames </a:t>
            </a:r>
          </a:p>
          <a:p>
            <a:pPr marL="358775" lvl="1" indent="-358775">
              <a:spcAft>
                <a:spcPts val="600"/>
              </a:spcAft>
              <a:buFont typeface="Arial" panose="020B0604020202020204" pitchFamily="34" charset="0"/>
              <a:buChar char="•"/>
            </a:pPr>
            <a:r>
              <a:rPr lang="en-ZA" sz="1800" dirty="0"/>
              <a:t>Progress on the project will be reported on a quarterly </a:t>
            </a:r>
            <a:r>
              <a:rPr lang="en-ZA" sz="1800" dirty="0" smtClean="0"/>
              <a:t>basis</a:t>
            </a:r>
          </a:p>
        </p:txBody>
      </p:sp>
      <p:sp>
        <p:nvSpPr>
          <p:cNvPr id="2" name="Rectangle 1"/>
          <p:cNvSpPr/>
          <p:nvPr/>
        </p:nvSpPr>
        <p:spPr>
          <a:xfrm>
            <a:off x="-171936" y="2438400"/>
            <a:ext cx="8858736" cy="507831"/>
          </a:xfrm>
          <a:prstGeom prst="rect">
            <a:avLst/>
          </a:prstGeom>
        </p:spPr>
        <p:txBody>
          <a:bodyPr wrap="square">
            <a:spAutoFit/>
          </a:bodyPr>
          <a:lstStyle/>
          <a:p>
            <a:endParaRPr lang="en-US" sz="1900" dirty="0" smtClean="0"/>
          </a:p>
          <a:p>
            <a:endParaRPr lang="en-ZA" sz="800" dirty="0"/>
          </a:p>
        </p:txBody>
      </p:sp>
      <p:sp>
        <p:nvSpPr>
          <p:cNvPr id="9" name="TextBox 8"/>
          <p:cNvSpPr txBox="1"/>
          <p:nvPr/>
        </p:nvSpPr>
        <p:spPr>
          <a:xfrm>
            <a:off x="429987" y="491445"/>
            <a:ext cx="8273142"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800" b="1" dirty="0"/>
              <a:t>Programme 2: Planning, Policy and Strategy </a:t>
            </a:r>
            <a:endParaRPr lang="en-ZA" sz="2800" b="1" dirty="0">
              <a:cs typeface="Arial" pitchFamily="34" charset="0"/>
            </a:endParaRPr>
          </a:p>
        </p:txBody>
      </p:sp>
      <p:sp>
        <p:nvSpPr>
          <p:cNvPr id="10"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23</a:t>
            </a:r>
            <a:endParaRPr lang="en-US" sz="1400" b="1" dirty="0">
              <a:latin typeface="+mn-lt"/>
              <a:cs typeface="Arial" pitchFamily="34" charset="0"/>
            </a:endParaRPr>
          </a:p>
        </p:txBody>
      </p:sp>
    </p:spTree>
    <p:extLst>
      <p:ext uri="{BB962C8B-B14F-4D97-AF65-F5344CB8AC3E}">
        <p14:creationId xmlns:p14="http://schemas.microsoft.com/office/powerpoint/2010/main" xmlns="" val="30428625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429987" y="1143000"/>
            <a:ext cx="8273142" cy="5181600"/>
          </a:xfrm>
        </p:spPr>
        <p:txBody>
          <a:bodyPr/>
          <a:lstStyle/>
          <a:p>
            <a:pPr marL="57150" indent="0" eaLnBrk="1" hangingPunct="1">
              <a:spcAft>
                <a:spcPts val="600"/>
              </a:spcAft>
              <a:buNone/>
            </a:pPr>
            <a:r>
              <a:rPr lang="en-US" sz="2000" b="1" dirty="0" smtClean="0"/>
              <a:t>Purpose </a:t>
            </a:r>
          </a:p>
          <a:p>
            <a:pPr>
              <a:spcAft>
                <a:spcPts val="600"/>
              </a:spcAft>
              <a:buFont typeface="Arial" panose="020B0604020202020204" pitchFamily="34" charset="0"/>
              <a:buChar char="•"/>
            </a:pPr>
            <a:r>
              <a:rPr lang="en-ZA" sz="2000" dirty="0" smtClean="0"/>
              <a:t>The </a:t>
            </a:r>
            <a:r>
              <a:rPr lang="en-ZA" sz="2000" b="1" dirty="0" smtClean="0"/>
              <a:t>purpose </a:t>
            </a:r>
            <a:r>
              <a:rPr lang="en-ZA" sz="2000" dirty="0" smtClean="0"/>
              <a:t>of the programme is to provide strategic leadership, management and support services to the Department</a:t>
            </a:r>
          </a:p>
          <a:p>
            <a:pPr marL="0" indent="0">
              <a:spcAft>
                <a:spcPts val="600"/>
              </a:spcAft>
              <a:buNone/>
            </a:pPr>
            <a:r>
              <a:rPr lang="en-ZA" sz="2000" b="1" dirty="0" smtClean="0"/>
              <a:t>Annual Targets </a:t>
            </a:r>
          </a:p>
          <a:p>
            <a:pPr algn="just">
              <a:spcAft>
                <a:spcPts val="600"/>
              </a:spcAft>
              <a:defRPr/>
            </a:pPr>
            <a:r>
              <a:rPr lang="en-ZA" sz="2000" dirty="0" smtClean="0"/>
              <a:t>Number of targets for </a:t>
            </a:r>
            <a:r>
              <a:rPr lang="en-ZA" sz="2000" dirty="0"/>
              <a:t>2018/19 financial </a:t>
            </a:r>
            <a:r>
              <a:rPr lang="en-ZA" sz="2000" dirty="0" smtClean="0"/>
              <a:t>year: </a:t>
            </a:r>
            <a:r>
              <a:rPr lang="en-ZA" sz="2000" b="1" dirty="0" smtClean="0"/>
              <a:t>10</a:t>
            </a:r>
            <a:r>
              <a:rPr lang="en-ZA" sz="2000" dirty="0" smtClean="0"/>
              <a:t> </a:t>
            </a:r>
            <a:endParaRPr lang="en-ZA" sz="2000" dirty="0"/>
          </a:p>
          <a:p>
            <a:pPr algn="just">
              <a:spcAft>
                <a:spcPts val="600"/>
              </a:spcAft>
              <a:defRPr/>
            </a:pPr>
            <a:r>
              <a:rPr lang="en-ZA" sz="2000" dirty="0"/>
              <a:t>Areas of focus</a:t>
            </a:r>
            <a:r>
              <a:rPr lang="en-ZA" sz="2000" dirty="0" smtClean="0"/>
              <a:t>:</a:t>
            </a:r>
          </a:p>
          <a:p>
            <a:pPr lvl="1" indent="-384175" algn="just">
              <a:spcAft>
                <a:spcPts val="600"/>
              </a:spcAft>
              <a:buFont typeface="Wingdings" panose="05000000000000000000" pitchFamily="2" charset="2"/>
              <a:buChar char="ü"/>
              <a:defRPr/>
            </a:pPr>
            <a:r>
              <a:rPr lang="en-US" sz="2000" dirty="0" smtClean="0"/>
              <a:t>Filling of funded vacancies </a:t>
            </a:r>
          </a:p>
          <a:p>
            <a:pPr lvl="1" indent="-384175" algn="just">
              <a:spcAft>
                <a:spcPts val="600"/>
              </a:spcAft>
              <a:buFont typeface="Wingdings" panose="05000000000000000000" pitchFamily="2" charset="2"/>
              <a:buChar char="ü"/>
              <a:defRPr/>
            </a:pPr>
            <a:r>
              <a:rPr lang="en-US" sz="2000" dirty="0" smtClean="0"/>
              <a:t>Management of disciplinary cases </a:t>
            </a:r>
          </a:p>
          <a:p>
            <a:pPr lvl="1" indent="-384175" algn="just">
              <a:spcAft>
                <a:spcPts val="600"/>
              </a:spcAft>
              <a:buFont typeface="Wingdings" panose="05000000000000000000" pitchFamily="2" charset="2"/>
              <a:buChar char="ü"/>
              <a:defRPr/>
            </a:pPr>
            <a:r>
              <a:rPr lang="en-US" sz="2000" dirty="0" smtClean="0"/>
              <a:t>Information Communication Technology </a:t>
            </a:r>
          </a:p>
          <a:p>
            <a:pPr lvl="1" indent="-384175" algn="just">
              <a:spcAft>
                <a:spcPts val="600"/>
              </a:spcAft>
              <a:buFont typeface="Wingdings" panose="05000000000000000000" pitchFamily="2" charset="2"/>
              <a:buChar char="ü"/>
              <a:defRPr/>
            </a:pPr>
            <a:r>
              <a:rPr lang="en-US" sz="2000" dirty="0" smtClean="0"/>
              <a:t>Payment of invoices </a:t>
            </a:r>
          </a:p>
          <a:p>
            <a:pPr lvl="1" indent="-384175" algn="just">
              <a:spcAft>
                <a:spcPts val="600"/>
              </a:spcAft>
              <a:buFont typeface="Wingdings" panose="05000000000000000000" pitchFamily="2" charset="2"/>
              <a:buChar char="ü"/>
              <a:defRPr/>
            </a:pPr>
            <a:r>
              <a:rPr lang="en-US" sz="2000" dirty="0" smtClean="0"/>
              <a:t>Management of audit findings </a:t>
            </a:r>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7" name="TextBox 6"/>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Programme 1: Administration</a:t>
            </a:r>
          </a:p>
        </p:txBody>
      </p:sp>
      <p:sp>
        <p:nvSpPr>
          <p:cNvPr id="9"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24</a:t>
            </a:r>
            <a:endParaRPr lang="en-US" sz="1400" b="1" dirty="0">
              <a:latin typeface="+mn-lt"/>
              <a:cs typeface="Arial" pitchFamily="34" charset="0"/>
            </a:endParaRPr>
          </a:p>
        </p:txBody>
      </p:sp>
    </p:spTree>
    <p:extLst>
      <p:ext uri="{BB962C8B-B14F-4D97-AF65-F5344CB8AC3E}">
        <p14:creationId xmlns:p14="http://schemas.microsoft.com/office/powerpoint/2010/main" xmlns="" val="9592180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7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Content Placeholder 2"/>
          <p:cNvSpPr>
            <a:spLocks noGrp="1"/>
          </p:cNvSpPr>
          <p:nvPr>
            <p:ph idx="1"/>
          </p:nvPr>
        </p:nvSpPr>
        <p:spPr>
          <a:xfrm>
            <a:off x="429987" y="1154705"/>
            <a:ext cx="8218713" cy="3417296"/>
          </a:xfrm>
        </p:spPr>
        <p:txBody>
          <a:bodyPr/>
          <a:lstStyle/>
          <a:p>
            <a:pPr>
              <a:spcAft>
                <a:spcPts val="600"/>
              </a:spcAft>
            </a:pPr>
            <a:r>
              <a:rPr lang="en-ZA" sz="1900" dirty="0" smtClean="0"/>
              <a:t>For the quarter under review, the </a:t>
            </a:r>
            <a:r>
              <a:rPr lang="en-ZA" sz="1900" dirty="0"/>
              <a:t>focus </a:t>
            </a:r>
            <a:r>
              <a:rPr lang="en-ZA" sz="1900" dirty="0" smtClean="0"/>
              <a:t>was </a:t>
            </a:r>
            <a:r>
              <a:rPr lang="en-ZA" sz="1900" dirty="0"/>
              <a:t>on the </a:t>
            </a:r>
            <a:r>
              <a:rPr lang="en-ZA" sz="1900" b="1" dirty="0"/>
              <a:t>implementation of ICT Corporate Governance </a:t>
            </a:r>
            <a:r>
              <a:rPr lang="en-ZA" sz="1900" dirty="0"/>
              <a:t>in the </a:t>
            </a:r>
            <a:r>
              <a:rPr lang="en-ZA" sz="1900" dirty="0" smtClean="0"/>
              <a:t>Department</a:t>
            </a:r>
            <a:endParaRPr lang="en-ZA" sz="1900" dirty="0"/>
          </a:p>
          <a:p>
            <a:pPr>
              <a:spcAft>
                <a:spcPts val="600"/>
              </a:spcAft>
            </a:pPr>
            <a:r>
              <a:rPr lang="en-ZA" sz="1900" dirty="0"/>
              <a:t>A report has been developed </a:t>
            </a:r>
            <a:r>
              <a:rPr lang="en-ZA" sz="1900" dirty="0" smtClean="0"/>
              <a:t>as targeted and </a:t>
            </a:r>
            <a:r>
              <a:rPr lang="en-ZA" sz="1900" dirty="0"/>
              <a:t>the following achievements are </a:t>
            </a:r>
            <a:r>
              <a:rPr lang="en-ZA" sz="1900" dirty="0" smtClean="0"/>
              <a:t>notable – </a:t>
            </a:r>
            <a:r>
              <a:rPr lang="en-ZA" sz="1900" b="1" i="1" dirty="0" smtClean="0"/>
              <a:t>Achieved: </a:t>
            </a:r>
            <a:endParaRPr lang="en-ZA" sz="1900" b="1" i="1" dirty="0"/>
          </a:p>
          <a:p>
            <a:pPr marL="800100" indent="-358775">
              <a:spcAft>
                <a:spcPts val="600"/>
              </a:spcAft>
              <a:buFont typeface="Wingdings" panose="05000000000000000000" pitchFamily="2" charset="2"/>
              <a:buChar char="ü"/>
            </a:pPr>
            <a:r>
              <a:rPr lang="en-ZA" sz="1900" dirty="0" smtClean="0"/>
              <a:t>Alignment </a:t>
            </a:r>
            <a:r>
              <a:rPr lang="en-ZA" sz="1900" dirty="0"/>
              <a:t>of the ICT Strategy </a:t>
            </a:r>
            <a:r>
              <a:rPr lang="en-ZA" sz="1900" dirty="0" smtClean="0"/>
              <a:t>(connectivity to all TVET colleges)</a:t>
            </a:r>
          </a:p>
          <a:p>
            <a:pPr marL="800100" lvl="1" indent="-358775">
              <a:spcAft>
                <a:spcPts val="600"/>
              </a:spcAft>
              <a:buFont typeface="Wingdings" panose="05000000000000000000" pitchFamily="2" charset="2"/>
              <a:buChar char="ü"/>
            </a:pPr>
            <a:r>
              <a:rPr lang="en-ZA" sz="1900" dirty="0" smtClean="0"/>
              <a:t>Automation </a:t>
            </a:r>
            <a:r>
              <a:rPr lang="en-ZA" sz="1900" dirty="0"/>
              <a:t>of business processes </a:t>
            </a:r>
            <a:r>
              <a:rPr lang="en-ZA" sz="1900" dirty="0" smtClean="0"/>
              <a:t>(submission work flow, leave applications, supply chain activities, etc.) </a:t>
            </a:r>
            <a:endParaRPr lang="en-ZA" sz="1900" dirty="0"/>
          </a:p>
          <a:p>
            <a:pPr marL="800100" lvl="1" indent="-358775">
              <a:spcAft>
                <a:spcPts val="600"/>
              </a:spcAft>
              <a:buFont typeface="Wingdings" panose="05000000000000000000" pitchFamily="2" charset="2"/>
              <a:buChar char="ü"/>
            </a:pPr>
            <a:r>
              <a:rPr lang="en-ZA" sz="1900" dirty="0"/>
              <a:t>Development of a </a:t>
            </a:r>
            <a:r>
              <a:rPr lang="en-ZA" sz="1900" dirty="0" smtClean="0"/>
              <a:t>new examination system </a:t>
            </a:r>
            <a:endParaRPr lang="en-ZA" sz="1900" dirty="0"/>
          </a:p>
          <a:p>
            <a:pPr marL="800100" lvl="1" indent="-358775">
              <a:spcAft>
                <a:spcPts val="600"/>
              </a:spcAft>
              <a:buFont typeface="Wingdings" panose="05000000000000000000" pitchFamily="2" charset="2"/>
              <a:buChar char="ü"/>
            </a:pPr>
            <a:r>
              <a:rPr lang="en-ZA" sz="1900" dirty="0" smtClean="0"/>
              <a:t>e-Recruitment </a:t>
            </a:r>
            <a:r>
              <a:rPr lang="en-ZA" sz="1900" dirty="0"/>
              <a:t>system</a:t>
            </a:r>
          </a:p>
          <a:p>
            <a:pPr marL="0" indent="0">
              <a:spcAft>
                <a:spcPts val="600"/>
              </a:spcAft>
              <a:buNone/>
            </a:pPr>
            <a:endParaRPr lang="en-ZA" sz="1900" b="1" dirty="0" smtClean="0"/>
          </a:p>
          <a:p>
            <a:pPr marL="0" indent="0">
              <a:spcAft>
                <a:spcPts val="600"/>
              </a:spcAft>
              <a:buNone/>
            </a:pPr>
            <a:endParaRPr lang="en-ZA" sz="1900" b="1" dirty="0" smtClean="0"/>
          </a:p>
          <a:p>
            <a:pPr marL="457200" lvl="1" indent="0">
              <a:spcAft>
                <a:spcPts val="600"/>
              </a:spcAft>
              <a:buNone/>
            </a:pPr>
            <a:endParaRPr lang="en-ZA" sz="1900" dirty="0" smtClean="0"/>
          </a:p>
          <a:p>
            <a:pPr marL="0" indent="0">
              <a:spcAft>
                <a:spcPts val="600"/>
              </a:spcAft>
              <a:buNone/>
            </a:pPr>
            <a:endParaRPr lang="en-ZA" sz="1900" dirty="0"/>
          </a:p>
        </p:txBody>
      </p:sp>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7" name="TextBox 6"/>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Programme 1: Administration</a:t>
            </a:r>
          </a:p>
        </p:txBody>
      </p:sp>
      <p:sp>
        <p:nvSpPr>
          <p:cNvPr id="9"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25</a:t>
            </a:r>
            <a:endParaRPr lang="en-US" sz="1400" b="1" dirty="0">
              <a:latin typeface="+mn-lt"/>
              <a:cs typeface="Arial" pitchFamily="34" charset="0"/>
            </a:endParaRPr>
          </a:p>
        </p:txBody>
      </p:sp>
    </p:spTree>
    <p:extLst>
      <p:ext uri="{BB962C8B-B14F-4D97-AF65-F5344CB8AC3E}">
        <p14:creationId xmlns:p14="http://schemas.microsoft.com/office/powerpoint/2010/main" xmlns="" val="1306371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 y="12661"/>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extBox 6"/>
          <p:cNvSpPr txBox="1"/>
          <p:nvPr/>
        </p:nvSpPr>
        <p:spPr>
          <a:xfrm>
            <a:off x="524103" y="2711102"/>
            <a:ext cx="8064500" cy="954107"/>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ZA" sz="2800" b="1" dirty="0" smtClean="0">
                <a:cs typeface="Arial" pitchFamily="34" charset="0"/>
              </a:rPr>
              <a:t>Financial Information </a:t>
            </a:r>
          </a:p>
          <a:p>
            <a:pPr algn="ctr">
              <a:defRPr/>
            </a:pPr>
            <a:r>
              <a:rPr lang="en-ZA" sz="2800" b="1" dirty="0" smtClean="0">
                <a:cs typeface="Arial" pitchFamily="34" charset="0"/>
              </a:rPr>
              <a:t>First Quarter Report</a:t>
            </a:r>
            <a:endParaRPr lang="en-ZA" sz="2800" b="1" dirty="0">
              <a:cs typeface="Arial" pitchFamily="34" charset="0"/>
            </a:endParaRPr>
          </a:p>
        </p:txBody>
      </p:sp>
      <p:sp>
        <p:nvSpPr>
          <p:cNvPr id="6" name="Slide Number Placeholder 3"/>
          <p:cNvSpPr>
            <a:spLocks noGrp="1"/>
          </p:cNvSpPr>
          <p:nvPr>
            <p:ph type="sldNum" sz="quarter" idx="12"/>
          </p:nvPr>
        </p:nvSpPr>
        <p:spPr>
          <a:xfrm>
            <a:off x="7010400" y="6487587"/>
            <a:ext cx="2133600" cy="365125"/>
          </a:xfrm>
        </p:spPr>
        <p:txBody>
          <a:bodyPr/>
          <a:lstStyle/>
          <a:p>
            <a:pPr algn="r">
              <a:defRPr/>
            </a:pPr>
            <a:r>
              <a:rPr lang="en-US" b="1" dirty="0" smtClean="0">
                <a:latin typeface="+mn-lt"/>
                <a:cs typeface="Arial" pitchFamily="34" charset="0"/>
              </a:rPr>
              <a:t>26</a:t>
            </a:r>
            <a:endParaRPr lang="en-US" sz="1400" b="1" dirty="0">
              <a:latin typeface="+mn-lt"/>
              <a:cs typeface="Arial" pitchFamily="34" charset="0"/>
            </a:endParaRPr>
          </a:p>
        </p:txBody>
      </p:sp>
    </p:spTree>
    <p:extLst>
      <p:ext uri="{BB962C8B-B14F-4D97-AF65-F5344CB8AC3E}">
        <p14:creationId xmlns:p14="http://schemas.microsoft.com/office/powerpoint/2010/main" xmlns="" val="3468085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0" y="-7938"/>
            <a:ext cx="9144000" cy="6873876"/>
          </a:xfrm>
          <a:prstGeom prst="rect">
            <a:avLst/>
          </a:prstGeom>
          <a:noFill/>
          <a:ln w="9525">
            <a:noFill/>
            <a:miter lim="800000"/>
            <a:headEnd/>
            <a:tailEnd/>
          </a:ln>
        </p:spPr>
      </p:pic>
      <p:sp>
        <p:nvSpPr>
          <p:cNvPr id="9219" name="Content Placeholder 2"/>
          <p:cNvSpPr>
            <a:spLocks noGrp="1"/>
          </p:cNvSpPr>
          <p:nvPr>
            <p:ph idx="1"/>
          </p:nvPr>
        </p:nvSpPr>
        <p:spPr>
          <a:xfrm>
            <a:off x="429987" y="1155701"/>
            <a:ext cx="8273141" cy="5016500"/>
          </a:xfrm>
        </p:spPr>
        <p:txBody>
          <a:bodyPr/>
          <a:lstStyle/>
          <a:p>
            <a:pPr marL="0" indent="0">
              <a:spcBef>
                <a:spcPts val="0"/>
              </a:spcBef>
              <a:spcAft>
                <a:spcPts val="1200"/>
              </a:spcAft>
              <a:buNone/>
            </a:pPr>
            <a:r>
              <a:rPr lang="en-US" sz="1700" b="1" dirty="0" smtClean="0"/>
              <a:t>The Department’s allocations for the 2018/19 financial year are as follows:</a:t>
            </a:r>
          </a:p>
          <a:p>
            <a:pPr marL="358775" indent="0">
              <a:spcBef>
                <a:spcPts val="0"/>
              </a:spcBef>
              <a:spcAft>
                <a:spcPts val="0"/>
              </a:spcAft>
              <a:buNone/>
            </a:pPr>
            <a:r>
              <a:rPr lang="en-US" sz="1700" dirty="0" smtClean="0"/>
              <a:t>Voted funds				R73.021 billion</a:t>
            </a:r>
          </a:p>
          <a:p>
            <a:pPr marL="358775" indent="0">
              <a:spcBef>
                <a:spcPts val="0"/>
              </a:spcBef>
              <a:spcAft>
                <a:spcPts val="1200"/>
              </a:spcAft>
              <a:buNone/>
              <a:defRPr/>
            </a:pPr>
            <a:r>
              <a:rPr lang="en-US" sz="1700" dirty="0" smtClean="0"/>
              <a:t>Skills levy				</a:t>
            </a:r>
            <a:r>
              <a:rPr lang="en-US" sz="1700" dirty="0" smtClean="0">
                <a:cs typeface="Arial" pitchFamily="34" charset="0"/>
              </a:rPr>
              <a:t>R16.929 billion</a:t>
            </a:r>
          </a:p>
          <a:p>
            <a:pPr marL="0" indent="0">
              <a:spcBef>
                <a:spcPts val="0"/>
              </a:spcBef>
              <a:spcAft>
                <a:spcPts val="1200"/>
              </a:spcAft>
              <a:buNone/>
            </a:pPr>
            <a:r>
              <a:rPr lang="en-US" sz="1700" b="1" dirty="0" smtClean="0"/>
              <a:t>The voted funds of R73.012 billion are distributed </a:t>
            </a:r>
            <a:r>
              <a:rPr lang="en-US" sz="1700" b="1" dirty="0"/>
              <a:t>as </a:t>
            </a:r>
            <a:r>
              <a:rPr lang="en-US" sz="1700" b="1" dirty="0" smtClean="0"/>
              <a:t>follows:</a:t>
            </a:r>
          </a:p>
          <a:p>
            <a:pPr marL="0" indent="358775" eaLnBrk="1" fontAlgn="t" hangingPunct="1">
              <a:buNone/>
            </a:pPr>
            <a:r>
              <a:rPr lang="en-ZA" sz="1700" dirty="0" smtClean="0"/>
              <a:t>Universities</a:t>
            </a:r>
            <a:r>
              <a:rPr lang="en-ZA" sz="1700" dirty="0"/>
              <a:t>	</a:t>
            </a:r>
            <a:r>
              <a:rPr lang="en-ZA" sz="1700" dirty="0" smtClean="0"/>
              <a:t>			R38 559 million</a:t>
            </a:r>
            <a:endParaRPr lang="en-ZA" sz="1700" dirty="0"/>
          </a:p>
          <a:p>
            <a:pPr marL="0" indent="358775" eaLnBrk="1" fontAlgn="t" hangingPunct="1">
              <a:buNone/>
            </a:pPr>
            <a:r>
              <a:rPr lang="en-ZA" sz="1700" dirty="0" err="1" smtClean="0"/>
              <a:t>NSFAS</a:t>
            </a:r>
            <a:r>
              <a:rPr lang="en-ZA" sz="1700" dirty="0"/>
              <a:t>	</a:t>
            </a:r>
            <a:r>
              <a:rPr lang="en-ZA" sz="1700" dirty="0" smtClean="0"/>
              <a:t>			R20 334 million</a:t>
            </a:r>
            <a:endParaRPr lang="en-ZA" sz="1700" dirty="0"/>
          </a:p>
          <a:p>
            <a:pPr marL="0" indent="358775" eaLnBrk="1" fontAlgn="t" hangingPunct="1">
              <a:buNone/>
            </a:pPr>
            <a:r>
              <a:rPr lang="en-ZA" sz="1700" dirty="0"/>
              <a:t>Public </a:t>
            </a:r>
            <a:r>
              <a:rPr lang="en-ZA" sz="1700" dirty="0" smtClean="0"/>
              <a:t>Entities			     	R269 million</a:t>
            </a:r>
            <a:endParaRPr lang="en-ZA" sz="1700" dirty="0"/>
          </a:p>
          <a:p>
            <a:pPr marL="0" indent="358775" eaLnBrk="1" fontAlgn="t" hangingPunct="1">
              <a:buNone/>
            </a:pPr>
            <a:r>
              <a:rPr lang="en-ZA" sz="1700" dirty="0"/>
              <a:t>TVET </a:t>
            </a:r>
            <a:r>
              <a:rPr lang="en-ZA" sz="1700" dirty="0" smtClean="0"/>
              <a:t>Colleges			  	R4 288 million</a:t>
            </a:r>
            <a:endParaRPr lang="en-ZA" sz="1700" dirty="0"/>
          </a:p>
          <a:p>
            <a:pPr marL="0" indent="358775" eaLnBrk="1" fontAlgn="t" hangingPunct="1">
              <a:buNone/>
            </a:pPr>
            <a:r>
              <a:rPr lang="en-ZA" sz="1700" dirty="0"/>
              <a:t>CET </a:t>
            </a:r>
            <a:r>
              <a:rPr lang="en-ZA" sz="1700" dirty="0" smtClean="0"/>
              <a:t>Colleges			     	R110 million</a:t>
            </a:r>
            <a:endParaRPr lang="en-ZA" sz="1700" dirty="0"/>
          </a:p>
          <a:p>
            <a:pPr marL="0" indent="358775" eaLnBrk="1" fontAlgn="t" hangingPunct="1">
              <a:buNone/>
            </a:pPr>
            <a:r>
              <a:rPr lang="en-ZA" sz="1700" dirty="0" smtClean="0"/>
              <a:t>Other transfers			      	R60 million</a:t>
            </a:r>
            <a:endParaRPr lang="en-ZA" sz="1700" dirty="0"/>
          </a:p>
          <a:p>
            <a:pPr marL="0" indent="358775" eaLnBrk="1" fontAlgn="t" hangingPunct="1">
              <a:buNone/>
            </a:pPr>
            <a:r>
              <a:rPr lang="en-ZA" sz="1700" dirty="0" smtClean="0"/>
              <a:t>Compensation </a:t>
            </a:r>
            <a:r>
              <a:rPr lang="en-ZA" sz="1700" dirty="0"/>
              <a:t>of </a:t>
            </a:r>
            <a:r>
              <a:rPr lang="en-ZA" sz="1700" dirty="0" smtClean="0"/>
              <a:t>Employees	 	R8 957 million</a:t>
            </a:r>
            <a:endParaRPr lang="en-ZA" sz="1700" dirty="0"/>
          </a:p>
          <a:p>
            <a:pPr marL="0" indent="358775" eaLnBrk="1" fontAlgn="t" hangingPunct="1">
              <a:buNone/>
            </a:pPr>
            <a:r>
              <a:rPr lang="en-ZA" sz="1700" dirty="0" smtClean="0"/>
              <a:t>Earmarked funds		 	R69 million</a:t>
            </a:r>
            <a:endParaRPr lang="en-ZA" sz="1700" dirty="0"/>
          </a:p>
          <a:p>
            <a:pPr marL="0" indent="358775" eaLnBrk="1" fontAlgn="auto" hangingPunct="1">
              <a:buNone/>
            </a:pPr>
            <a:r>
              <a:rPr lang="en-ZA" sz="1700" dirty="0" smtClean="0"/>
              <a:t>Operational costs		 	R366 million</a:t>
            </a:r>
            <a:endParaRPr lang="en-US" sz="1700" dirty="0" smtClean="0"/>
          </a:p>
        </p:txBody>
      </p:sp>
      <p:sp>
        <p:nvSpPr>
          <p:cNvPr id="6" name="Slide Number Placeholder 7"/>
          <p:cNvSpPr>
            <a:spLocks noGrp="1"/>
          </p:cNvSpPr>
          <p:nvPr>
            <p:ph type="sldNum" sz="quarter" idx="12"/>
          </p:nvPr>
        </p:nvSpPr>
        <p:spPr bwMode="auto">
          <a:xfrm>
            <a:off x="6786563" y="6524625"/>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9F17306F-FBCA-40D2-8A2B-B4C561D8D800}" type="slidenum">
              <a:rPr lang="en-US" sz="1400" b="1" smtClean="0">
                <a:solidFill>
                  <a:schemeClr val="tx1"/>
                </a:solidFill>
              </a:rPr>
              <a:pPr fontAlgn="base">
                <a:spcBef>
                  <a:spcPct val="0"/>
                </a:spcBef>
                <a:spcAft>
                  <a:spcPct val="0"/>
                </a:spcAft>
                <a:defRPr/>
              </a:pPr>
              <a:t>27</a:t>
            </a:fld>
            <a:endParaRPr lang="en-US" sz="1400" b="1" dirty="0" smtClean="0">
              <a:solidFill>
                <a:schemeClr val="tx1"/>
              </a:solidFill>
            </a:endParaRPr>
          </a:p>
        </p:txBody>
      </p:sp>
      <p:sp>
        <p:nvSpPr>
          <p:cNvPr id="8" name="TextBox 7"/>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defRPr/>
            </a:pPr>
            <a:r>
              <a:rPr lang="en-ZA" sz="2800" b="1" dirty="0">
                <a:cs typeface="Arial" pitchFamily="34" charset="0"/>
              </a:rPr>
              <a:t>2018/19: Overview of Allocations</a:t>
            </a:r>
          </a:p>
        </p:txBody>
      </p:sp>
    </p:spTree>
    <p:extLst>
      <p:ext uri="{BB962C8B-B14F-4D97-AF65-F5344CB8AC3E}">
        <p14:creationId xmlns:p14="http://schemas.microsoft.com/office/powerpoint/2010/main" xmlns="" val="1283793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682" y="-1134"/>
            <a:ext cx="9144001" cy="6875463"/>
          </a:xfrm>
          <a:prstGeom prst="rect">
            <a:avLst/>
          </a:prstGeom>
          <a:noFill/>
          <a:ln w="9525">
            <a:noFill/>
            <a:miter lim="800000"/>
            <a:headEnd/>
            <a:tailEnd/>
          </a:ln>
        </p:spPr>
      </p:pic>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28</a:t>
            </a:fld>
            <a:endParaRPr lang="en-US" b="1" smtClean="0"/>
          </a:p>
        </p:txBody>
      </p:sp>
      <p:sp>
        <p:nvSpPr>
          <p:cNvPr id="8" name="Rectangle 3"/>
          <p:cNvSpPr txBox="1">
            <a:spLocks noChangeArrowheads="1"/>
          </p:cNvSpPr>
          <p:nvPr/>
        </p:nvSpPr>
        <p:spPr bwMode="auto">
          <a:xfrm>
            <a:off x="429987" y="1219200"/>
            <a:ext cx="8273142" cy="4572000"/>
          </a:xfrm>
          <a:prstGeom prst="rect">
            <a:avLst/>
          </a:prstGeom>
          <a:noFill/>
          <a:ln w="9525">
            <a:noFill/>
            <a:miter lim="800000"/>
            <a:headEnd/>
            <a:tailEnd/>
          </a:ln>
        </p:spPr>
        <p:txBody>
          <a:bodyPr/>
          <a:lstStyle/>
          <a:p>
            <a:pPr marL="358775" indent="-358775">
              <a:lnSpc>
                <a:spcPct val="80000"/>
              </a:lnSpc>
              <a:spcBef>
                <a:spcPts val="0"/>
              </a:spcBef>
              <a:spcAft>
                <a:spcPts val="1200"/>
              </a:spcAft>
              <a:buFont typeface="Arial" pitchFamily="34" charset="0"/>
              <a:buChar char="•"/>
              <a:defRPr/>
            </a:pPr>
            <a:r>
              <a:rPr lang="en-US" sz="1900" kern="0" dirty="0" smtClean="0">
                <a:cs typeface="Arial" charset="0"/>
              </a:rPr>
              <a:t>For the first quarter of the financial year, the Department had total drawings to the amount of R34.694 billion</a:t>
            </a:r>
          </a:p>
          <a:p>
            <a:pPr marL="358775" indent="-358775">
              <a:lnSpc>
                <a:spcPct val="80000"/>
              </a:lnSpc>
              <a:spcBef>
                <a:spcPts val="0"/>
              </a:spcBef>
              <a:spcAft>
                <a:spcPts val="1200"/>
              </a:spcAft>
              <a:buFont typeface="Arial" pitchFamily="34" charset="0"/>
              <a:buChar char="•"/>
              <a:defRPr/>
            </a:pPr>
            <a:r>
              <a:rPr lang="en-US" sz="1900" kern="0" dirty="0" smtClean="0">
                <a:cs typeface="Arial" charset="0"/>
              </a:rPr>
              <a:t>Of this available amount, R32.695 billion was spent, resulting in an underspending during the first quarter to the amount of R1.9 billion</a:t>
            </a:r>
          </a:p>
          <a:p>
            <a:pPr marL="358775" indent="-358775">
              <a:lnSpc>
                <a:spcPct val="80000"/>
              </a:lnSpc>
              <a:spcBef>
                <a:spcPts val="0"/>
              </a:spcBef>
              <a:spcAft>
                <a:spcPts val="1200"/>
              </a:spcAft>
              <a:buFont typeface="Arial" pitchFamily="34" charset="0"/>
              <a:buChar char="•"/>
              <a:defRPr/>
            </a:pPr>
            <a:r>
              <a:rPr lang="en-US" sz="1900" kern="0" dirty="0" smtClean="0">
                <a:cs typeface="Arial" charset="0"/>
              </a:rPr>
              <a:t>The underspending amounts to 5.8%, compared to the Treasury limit </a:t>
            </a:r>
            <a:br>
              <a:rPr lang="en-US" sz="1900" kern="0" dirty="0" smtClean="0">
                <a:cs typeface="Arial" charset="0"/>
              </a:rPr>
            </a:br>
            <a:r>
              <a:rPr lang="en-US" sz="1900" kern="0" dirty="0" smtClean="0">
                <a:cs typeface="Arial" charset="0"/>
              </a:rPr>
              <a:t>of 8%</a:t>
            </a:r>
          </a:p>
          <a:p>
            <a:pPr marL="358775" indent="-358775">
              <a:lnSpc>
                <a:spcPct val="80000"/>
              </a:lnSpc>
              <a:spcBef>
                <a:spcPts val="0"/>
              </a:spcBef>
              <a:spcAft>
                <a:spcPts val="1200"/>
              </a:spcAft>
              <a:buFont typeface="Arial" pitchFamily="34" charset="0"/>
              <a:buChar char="•"/>
              <a:defRPr/>
            </a:pPr>
            <a:r>
              <a:rPr lang="en-US" sz="1900" kern="0" dirty="0" smtClean="0">
                <a:cs typeface="Arial" charset="0"/>
              </a:rPr>
              <a:t>The underspending is mainly linked to the following:</a:t>
            </a:r>
          </a:p>
          <a:p>
            <a:pPr marL="719138" indent="-360363">
              <a:lnSpc>
                <a:spcPct val="80000"/>
              </a:lnSpc>
              <a:spcBef>
                <a:spcPts val="0"/>
              </a:spcBef>
              <a:spcAft>
                <a:spcPts val="600"/>
              </a:spcAft>
              <a:buFont typeface="Courier New" panose="02070309020205020404" pitchFamily="49" charset="0"/>
              <a:buChar char="o"/>
              <a:defRPr/>
            </a:pPr>
            <a:r>
              <a:rPr lang="en-US" sz="1900" kern="0" dirty="0" smtClean="0">
                <a:cs typeface="Arial" charset="0"/>
              </a:rPr>
              <a:t>Delayed earmarked grant transfers to universities due to the </a:t>
            </a:r>
            <a:r>
              <a:rPr lang="en-US" sz="1900" kern="0" dirty="0" err="1" smtClean="0">
                <a:cs typeface="Arial" charset="0"/>
              </a:rPr>
              <a:t>finalisation</a:t>
            </a:r>
            <a:r>
              <a:rPr lang="en-US" sz="1900" kern="0" dirty="0" smtClean="0">
                <a:cs typeface="Arial" charset="0"/>
              </a:rPr>
              <a:t> of allocations (R1.2 billion)</a:t>
            </a:r>
          </a:p>
          <a:p>
            <a:pPr marL="719138" indent="-360363">
              <a:lnSpc>
                <a:spcPct val="80000"/>
              </a:lnSpc>
              <a:spcBef>
                <a:spcPts val="0"/>
              </a:spcBef>
              <a:spcAft>
                <a:spcPts val="600"/>
              </a:spcAft>
              <a:buFont typeface="Courier New" panose="02070309020205020404" pitchFamily="49" charset="0"/>
              <a:buChar char="o"/>
              <a:defRPr/>
            </a:pPr>
            <a:r>
              <a:rPr lang="en-US" sz="1900" kern="0" dirty="0" smtClean="0">
                <a:cs typeface="Arial" charset="0"/>
              </a:rPr>
              <a:t>Delayed </a:t>
            </a:r>
            <a:r>
              <a:rPr lang="en-US" sz="1900" kern="0" dirty="0">
                <a:cs typeface="Arial" charset="0"/>
              </a:rPr>
              <a:t>c</a:t>
            </a:r>
            <a:r>
              <a:rPr lang="en-US" sz="1900" kern="0" dirty="0" smtClean="0">
                <a:cs typeface="Arial" charset="0"/>
              </a:rPr>
              <a:t>apital grant transfers to TVET colleges due to a review of disbursements (R637 million)</a:t>
            </a:r>
          </a:p>
          <a:p>
            <a:pPr marL="719138" indent="-360363">
              <a:lnSpc>
                <a:spcPct val="80000"/>
              </a:lnSpc>
              <a:spcBef>
                <a:spcPts val="0"/>
              </a:spcBef>
              <a:spcAft>
                <a:spcPts val="600"/>
              </a:spcAft>
              <a:buFont typeface="Courier New" panose="02070309020205020404" pitchFamily="49" charset="0"/>
              <a:buChar char="o"/>
              <a:defRPr/>
            </a:pPr>
            <a:r>
              <a:rPr lang="en-US" sz="1900" kern="0" dirty="0" smtClean="0">
                <a:cs typeface="Arial" charset="0"/>
              </a:rPr>
              <a:t>Compensation of employees due to unfilled vacancies </a:t>
            </a:r>
            <a:br>
              <a:rPr lang="en-US" sz="1900" kern="0" dirty="0" smtClean="0">
                <a:cs typeface="Arial" charset="0"/>
              </a:rPr>
            </a:br>
            <a:r>
              <a:rPr lang="en-US" sz="1900" kern="0" dirty="0" smtClean="0">
                <a:cs typeface="Arial" charset="0"/>
              </a:rPr>
              <a:t>(R97.3 million)</a:t>
            </a:r>
          </a:p>
          <a:p>
            <a:pPr marL="719138" indent="-360363">
              <a:lnSpc>
                <a:spcPct val="80000"/>
              </a:lnSpc>
              <a:spcBef>
                <a:spcPts val="0"/>
              </a:spcBef>
              <a:spcAft>
                <a:spcPts val="600"/>
              </a:spcAft>
              <a:buFont typeface="Courier New" panose="02070309020205020404" pitchFamily="49" charset="0"/>
              <a:buChar char="o"/>
              <a:defRPr/>
            </a:pPr>
            <a:r>
              <a:rPr lang="en-US" sz="1900" kern="0" dirty="0" smtClean="0">
                <a:cs typeface="Arial" charset="0"/>
              </a:rPr>
              <a:t>Goods and services, as well as equipment mainly due to outstanding invoices (R52 million)</a:t>
            </a:r>
          </a:p>
        </p:txBody>
      </p:sp>
      <p:sp>
        <p:nvSpPr>
          <p:cNvPr id="6" name="TextBox 5"/>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defRPr/>
            </a:pPr>
            <a:r>
              <a:rPr lang="en-ZA" sz="2800" b="1" dirty="0">
                <a:cs typeface="Arial" pitchFamily="34" charset="0"/>
              </a:rPr>
              <a:t>2018/19: Overview of Expenditure</a:t>
            </a:r>
          </a:p>
        </p:txBody>
      </p:sp>
    </p:spTree>
    <p:extLst>
      <p:ext uri="{BB962C8B-B14F-4D97-AF65-F5344CB8AC3E}">
        <p14:creationId xmlns:p14="http://schemas.microsoft.com/office/powerpoint/2010/main" xmlns="" val="39857056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682" y="-1134"/>
            <a:ext cx="9144001" cy="6875463"/>
          </a:xfrm>
          <a:prstGeom prst="rect">
            <a:avLst/>
          </a:prstGeom>
          <a:noFill/>
          <a:ln w="9525">
            <a:noFill/>
            <a:miter lim="800000"/>
            <a:headEnd/>
            <a:tailEnd/>
          </a:ln>
        </p:spPr>
      </p:pic>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29</a:t>
            </a:fld>
            <a:endParaRPr lang="en-US" b="1" smtClean="0"/>
          </a:p>
        </p:txBody>
      </p:sp>
      <p:sp>
        <p:nvSpPr>
          <p:cNvPr id="8" name="Rectangle 3"/>
          <p:cNvSpPr txBox="1">
            <a:spLocks noChangeArrowheads="1"/>
          </p:cNvSpPr>
          <p:nvPr/>
        </p:nvSpPr>
        <p:spPr bwMode="auto">
          <a:xfrm>
            <a:off x="429987" y="990600"/>
            <a:ext cx="8273142" cy="5181600"/>
          </a:xfrm>
          <a:prstGeom prst="rect">
            <a:avLst/>
          </a:prstGeom>
          <a:noFill/>
          <a:ln w="9525">
            <a:noFill/>
            <a:miter lim="800000"/>
            <a:headEnd/>
            <a:tailEnd/>
          </a:ln>
        </p:spPr>
        <p:txBody>
          <a:bodyPr/>
          <a:lstStyle/>
          <a:p>
            <a:pPr marL="285750" indent="-285750">
              <a:lnSpc>
                <a:spcPct val="80000"/>
              </a:lnSpc>
              <a:spcBef>
                <a:spcPts val="0"/>
              </a:spcBef>
              <a:spcAft>
                <a:spcPts val="600"/>
              </a:spcAft>
              <a:buFont typeface="Arial" pitchFamily="34" charset="0"/>
              <a:buChar char="•"/>
              <a:defRPr/>
            </a:pPr>
            <a:r>
              <a:rPr lang="en-US" sz="1700" kern="0" dirty="0" smtClean="0">
                <a:cs typeface="Arial" charset="0"/>
              </a:rPr>
              <a:t>University </a:t>
            </a:r>
            <a:r>
              <a:rPr lang="en-US" sz="1700" kern="0" dirty="0">
                <a:cs typeface="Arial" charset="0"/>
              </a:rPr>
              <a:t>Education remains the biggest </a:t>
            </a:r>
            <a:r>
              <a:rPr lang="en-US" sz="1700" kern="0" dirty="0" smtClean="0">
                <a:cs typeface="Arial" charset="0"/>
              </a:rPr>
              <a:t>spending </a:t>
            </a:r>
            <a:r>
              <a:rPr lang="en-US" sz="1700" kern="0" dirty="0" err="1" smtClean="0">
                <a:cs typeface="Arial" charset="0"/>
              </a:rPr>
              <a:t>programme</a:t>
            </a:r>
            <a:r>
              <a:rPr lang="en-US" sz="1700" kern="0" dirty="0" smtClean="0">
                <a:cs typeface="Arial" charset="0"/>
              </a:rPr>
              <a:t> at </a:t>
            </a:r>
            <a:r>
              <a:rPr lang="en-US" sz="1700" kern="0" dirty="0">
                <a:cs typeface="Arial" charset="0"/>
              </a:rPr>
              <a:t>an amount of </a:t>
            </a:r>
            <a:r>
              <a:rPr lang="en-US" sz="1700" kern="0" dirty="0" smtClean="0">
                <a:cs typeface="Arial" charset="0"/>
              </a:rPr>
              <a:t>R29.711 </a:t>
            </a:r>
            <a:r>
              <a:rPr lang="en-US" sz="1700" kern="0" dirty="0">
                <a:cs typeface="Arial" charset="0"/>
              </a:rPr>
              <a:t>billion, followed by TVET </a:t>
            </a:r>
            <a:r>
              <a:rPr lang="en-US" sz="1700" kern="0" dirty="0" smtClean="0">
                <a:cs typeface="Arial" charset="0"/>
              </a:rPr>
              <a:t>colleges </a:t>
            </a:r>
            <a:r>
              <a:rPr lang="en-US" sz="1700" kern="0" dirty="0">
                <a:cs typeface="Arial" charset="0"/>
              </a:rPr>
              <a:t>at </a:t>
            </a:r>
            <a:r>
              <a:rPr lang="en-US" sz="1700" kern="0" dirty="0" smtClean="0">
                <a:cs typeface="Arial" charset="0"/>
              </a:rPr>
              <a:t>R2.261 </a:t>
            </a:r>
            <a:r>
              <a:rPr lang="en-US" sz="1700" kern="0" dirty="0">
                <a:cs typeface="Arial" charset="0"/>
              </a:rPr>
              <a:t>billion and CET </a:t>
            </a:r>
            <a:r>
              <a:rPr lang="en-US" sz="1700" kern="0" dirty="0" smtClean="0">
                <a:cs typeface="Arial" charset="0"/>
              </a:rPr>
              <a:t>colleges </a:t>
            </a:r>
            <a:r>
              <a:rPr lang="en-US" sz="1700" kern="0" dirty="0">
                <a:cs typeface="Arial" charset="0"/>
              </a:rPr>
              <a:t>at </a:t>
            </a:r>
            <a:r>
              <a:rPr lang="en-US" sz="1700" kern="0" dirty="0" smtClean="0">
                <a:cs typeface="Arial" charset="0"/>
              </a:rPr>
              <a:t>R555 million</a:t>
            </a:r>
            <a:r>
              <a:rPr lang="en-US" sz="1700" kern="0" dirty="0">
                <a:cs typeface="Arial" charset="0"/>
              </a:rPr>
              <a:t>.</a:t>
            </a:r>
          </a:p>
          <a:p>
            <a:pPr marL="285750" indent="-285750">
              <a:lnSpc>
                <a:spcPct val="80000"/>
              </a:lnSpc>
              <a:spcBef>
                <a:spcPts val="0"/>
              </a:spcBef>
              <a:spcAft>
                <a:spcPts val="600"/>
              </a:spcAft>
              <a:buFont typeface="Arial" pitchFamily="34" charset="0"/>
              <a:buChar char="•"/>
              <a:defRPr/>
            </a:pPr>
            <a:r>
              <a:rPr lang="en-US" sz="1700" kern="0" dirty="0" smtClean="0">
                <a:cs typeface="Arial" charset="0"/>
              </a:rPr>
              <a:t>Transfer payments (R34.807 billion) and compensation </a:t>
            </a:r>
            <a:r>
              <a:rPr lang="en-US" sz="1700" kern="0" dirty="0">
                <a:cs typeface="Arial" charset="0"/>
              </a:rPr>
              <a:t>of </a:t>
            </a:r>
            <a:r>
              <a:rPr lang="en-US" sz="1700" kern="0" dirty="0" smtClean="0">
                <a:cs typeface="Arial" charset="0"/>
              </a:rPr>
              <a:t>employees (R1.957 billion) are </a:t>
            </a:r>
            <a:r>
              <a:rPr lang="en-US" sz="1700" kern="0" dirty="0">
                <a:cs typeface="Arial" charset="0"/>
              </a:rPr>
              <a:t>the biggest spending items on the </a:t>
            </a:r>
            <a:r>
              <a:rPr lang="en-US" sz="1700" kern="0" dirty="0" smtClean="0">
                <a:cs typeface="Arial" charset="0"/>
              </a:rPr>
              <a:t>budget</a:t>
            </a:r>
            <a:endParaRPr lang="en-US" sz="1700" kern="0" dirty="0">
              <a:cs typeface="Arial" charset="0"/>
            </a:endParaRPr>
          </a:p>
          <a:p>
            <a:pPr marL="285750" indent="-285750">
              <a:lnSpc>
                <a:spcPct val="80000"/>
              </a:lnSpc>
              <a:spcBef>
                <a:spcPts val="0"/>
              </a:spcBef>
              <a:spcAft>
                <a:spcPts val="600"/>
              </a:spcAft>
              <a:buFont typeface="Arial" pitchFamily="34" charset="0"/>
              <a:buChar char="•"/>
              <a:defRPr/>
            </a:pPr>
            <a:r>
              <a:rPr lang="en-US" sz="1700" kern="0" dirty="0" smtClean="0">
                <a:cs typeface="Arial" charset="0"/>
              </a:rPr>
              <a:t>With regard to transfer payments, all block grant subsidy payments to universities, TVET colleges and public entities are on schedule</a:t>
            </a:r>
          </a:p>
          <a:p>
            <a:pPr marL="285750" indent="-285750">
              <a:lnSpc>
                <a:spcPct val="80000"/>
              </a:lnSpc>
              <a:spcBef>
                <a:spcPts val="0"/>
              </a:spcBef>
              <a:spcAft>
                <a:spcPts val="600"/>
              </a:spcAft>
              <a:buFont typeface="Arial" pitchFamily="34" charset="0"/>
              <a:buChar char="•"/>
              <a:defRPr/>
            </a:pPr>
            <a:r>
              <a:rPr lang="en-US" sz="1700" kern="0" dirty="0" smtClean="0">
                <a:cs typeface="Arial" charset="0"/>
              </a:rPr>
              <a:t>Total transfers as at 30 June 2018 are as follows:</a:t>
            </a:r>
          </a:p>
          <a:p>
            <a:pPr marL="285750" indent="-285750">
              <a:lnSpc>
                <a:spcPct val="80000"/>
              </a:lnSpc>
              <a:spcBef>
                <a:spcPts val="600"/>
              </a:spcBef>
              <a:buFont typeface="Arial" pitchFamily="34" charset="0"/>
              <a:buChar char="•"/>
              <a:defRPr/>
            </a:pPr>
            <a:endParaRPr lang="en-US" sz="2000" kern="0" dirty="0">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2451224323"/>
              </p:ext>
            </p:extLst>
          </p:nvPr>
        </p:nvGraphicFramePr>
        <p:xfrm>
          <a:off x="647970" y="2819400"/>
          <a:ext cx="7837176" cy="3566160"/>
        </p:xfrm>
        <a:graphic>
          <a:graphicData uri="http://schemas.openxmlformats.org/drawingml/2006/table">
            <a:tbl>
              <a:tblPr>
                <a:tableStyleId>{BC89EF96-8CEA-46FF-86C4-4CE0E7609802}</a:tableStyleId>
              </a:tblPr>
              <a:tblGrid>
                <a:gridCol w="5197158">
                  <a:extLst>
                    <a:ext uri="{9D8B030D-6E8A-4147-A177-3AD203B41FA5}">
                      <a16:colId xmlns:a16="http://schemas.microsoft.com/office/drawing/2014/main" xmlns="" val="20000"/>
                    </a:ext>
                  </a:extLst>
                </a:gridCol>
                <a:gridCol w="1447800">
                  <a:extLst>
                    <a:ext uri="{9D8B030D-6E8A-4147-A177-3AD203B41FA5}">
                      <a16:colId xmlns:a16="http://schemas.microsoft.com/office/drawing/2014/main" xmlns="" val="20001"/>
                    </a:ext>
                  </a:extLst>
                </a:gridCol>
                <a:gridCol w="1192218">
                  <a:extLst>
                    <a:ext uri="{9D8B030D-6E8A-4147-A177-3AD203B41FA5}">
                      <a16:colId xmlns:a16="http://schemas.microsoft.com/office/drawing/2014/main" xmlns="" val="20002"/>
                    </a:ext>
                  </a:extLst>
                </a:gridCol>
              </a:tblGrid>
              <a:tr h="256308">
                <a:tc>
                  <a:txBody>
                    <a:bodyPr/>
                    <a:lstStyle/>
                    <a:p>
                      <a:pPr algn="ctr">
                        <a:lnSpc>
                          <a:spcPct val="130000"/>
                        </a:lnSpc>
                        <a:spcAft>
                          <a:spcPts val="0"/>
                        </a:spcAft>
                      </a:pPr>
                      <a:r>
                        <a:rPr lang="en-US" sz="1500" b="1" dirty="0"/>
                        <a:t> </a:t>
                      </a:r>
                      <a:r>
                        <a:rPr lang="en-US" sz="1500" b="1" dirty="0" smtClean="0"/>
                        <a:t>Institution/Entity</a:t>
                      </a:r>
                      <a:endParaRPr lang="en-ZA" sz="1500" b="1" dirty="0">
                        <a:latin typeface="Calibri" panose="020F0502020204030204" pitchFamily="34" charset="0"/>
                      </a:endParaRPr>
                    </a:p>
                  </a:txBody>
                  <a:tcPr marL="68580" marR="68580" marT="0" marB="0"/>
                </a:tc>
                <a:tc>
                  <a:txBody>
                    <a:bodyPr/>
                    <a:lstStyle/>
                    <a:p>
                      <a:pPr algn="ctr">
                        <a:lnSpc>
                          <a:spcPct val="130000"/>
                        </a:lnSpc>
                        <a:spcAft>
                          <a:spcPts val="0"/>
                        </a:spcAft>
                      </a:pPr>
                      <a:r>
                        <a:rPr lang="en-US" sz="1500" b="1" dirty="0"/>
                        <a:t>R’000</a:t>
                      </a:r>
                      <a:endParaRPr lang="en-ZA" sz="1500" b="1" dirty="0">
                        <a:latin typeface="Calibri" panose="020F0502020204030204" pitchFamily="34" charset="0"/>
                      </a:endParaRPr>
                    </a:p>
                  </a:txBody>
                  <a:tcPr marL="68580" marR="68580" marT="0" marB="0"/>
                </a:tc>
                <a:tc>
                  <a:txBody>
                    <a:bodyPr/>
                    <a:lstStyle/>
                    <a:p>
                      <a:pPr algn="ctr">
                        <a:lnSpc>
                          <a:spcPct val="130000"/>
                        </a:lnSpc>
                        <a:spcAft>
                          <a:spcPts val="0"/>
                        </a:spcAft>
                      </a:pPr>
                      <a:r>
                        <a:rPr lang="en-US" sz="1500" b="1" dirty="0" smtClean="0"/>
                        <a:t>% Transfer</a:t>
                      </a:r>
                      <a:endParaRPr lang="en-ZA" sz="1500" b="1" dirty="0">
                        <a:latin typeface="Calibri" panose="020F0502020204030204" pitchFamily="34" charset="0"/>
                      </a:endParaRPr>
                    </a:p>
                  </a:txBody>
                  <a:tcPr marL="68580" marR="68580" marT="0" marB="0"/>
                </a:tc>
                <a:extLst>
                  <a:ext uri="{0D108BD9-81ED-4DB2-BD59-A6C34878D82A}">
                    <a16:rowId xmlns:a16="http://schemas.microsoft.com/office/drawing/2014/main" xmlns="" val="10000"/>
                  </a:ext>
                </a:extLst>
              </a:tr>
              <a:tr h="233008">
                <a:tc>
                  <a:txBody>
                    <a:bodyPr/>
                    <a:lstStyle/>
                    <a:p>
                      <a:pPr marL="0" lvl="0" indent="0" algn="l">
                        <a:lnSpc>
                          <a:spcPct val="130000"/>
                        </a:lnSpc>
                        <a:spcAft>
                          <a:spcPts val="0"/>
                        </a:spcAft>
                        <a:buFont typeface="+mj-lt"/>
                        <a:buNone/>
                      </a:pPr>
                      <a:r>
                        <a:rPr lang="en-US" sz="1500" dirty="0" smtClean="0">
                          <a:effectLst/>
                        </a:rPr>
                        <a:t>1.</a:t>
                      </a:r>
                      <a:r>
                        <a:rPr lang="en-US" sz="1500" baseline="0" dirty="0" smtClean="0">
                          <a:effectLst/>
                        </a:rPr>
                        <a:t> </a:t>
                      </a:r>
                      <a:r>
                        <a:rPr lang="en-US" sz="1500" dirty="0" smtClean="0">
                          <a:effectLst/>
                        </a:rPr>
                        <a:t>Universities</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 17 524 001 </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45.4</a:t>
                      </a:r>
                      <a:endParaRPr lang="en-ZA" sz="15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233008">
                <a:tc>
                  <a:txBody>
                    <a:bodyPr/>
                    <a:lstStyle/>
                    <a:p>
                      <a:pPr marL="0" lvl="0" indent="0" algn="l">
                        <a:lnSpc>
                          <a:spcPct val="130000"/>
                        </a:lnSpc>
                        <a:spcAft>
                          <a:spcPts val="0"/>
                        </a:spcAft>
                        <a:buFont typeface="+mj-lt"/>
                        <a:buNone/>
                      </a:pPr>
                      <a:r>
                        <a:rPr lang="en-US" sz="1500" kern="1200" dirty="0" smtClean="0">
                          <a:solidFill>
                            <a:schemeClr val="tx1"/>
                          </a:solidFill>
                          <a:effectLst/>
                          <a:latin typeface="+mn-lt"/>
                          <a:ea typeface="+mn-ea"/>
                          <a:cs typeface="+mn-cs"/>
                        </a:rPr>
                        <a:t>2.</a:t>
                      </a:r>
                      <a:r>
                        <a:rPr lang="en-US" sz="1500" kern="1200" baseline="0" dirty="0" smtClean="0">
                          <a:solidFill>
                            <a:schemeClr val="tx1"/>
                          </a:solidFill>
                          <a:effectLst/>
                          <a:latin typeface="+mn-lt"/>
                          <a:ea typeface="+mn-ea"/>
                          <a:cs typeface="+mn-cs"/>
                        </a:rPr>
                        <a:t> </a:t>
                      </a:r>
                      <a:r>
                        <a:rPr lang="en-US" sz="1500" kern="1200" dirty="0" smtClean="0">
                          <a:solidFill>
                            <a:schemeClr val="tx1"/>
                          </a:solidFill>
                          <a:effectLst/>
                          <a:latin typeface="+mn-lt"/>
                          <a:ea typeface="+mn-ea"/>
                          <a:cs typeface="+mn-cs"/>
                        </a:rPr>
                        <a:t>Public </a:t>
                      </a:r>
                      <a:r>
                        <a:rPr lang="en-US" sz="1500" kern="1200" dirty="0">
                          <a:solidFill>
                            <a:schemeClr val="tx1"/>
                          </a:solidFill>
                          <a:effectLst/>
                          <a:latin typeface="+mn-lt"/>
                          <a:ea typeface="+mn-ea"/>
                          <a:cs typeface="+mn-cs"/>
                        </a:rPr>
                        <a:t>Entities</a:t>
                      </a:r>
                      <a:endParaRPr lang="en-ZA" sz="1500" kern="1200" dirty="0">
                        <a:solidFill>
                          <a:schemeClr val="tx1"/>
                        </a:solidFill>
                        <a:effectLst/>
                        <a:latin typeface="+mn-lt"/>
                        <a:ea typeface="+mn-ea"/>
                        <a:cs typeface="+mn-cs"/>
                      </a:endParaRPr>
                    </a:p>
                  </a:txBody>
                  <a:tcPr marL="68580" marR="68580" marT="0" marB="0"/>
                </a:tc>
                <a:tc>
                  <a:txBody>
                    <a:bodyPr/>
                    <a:lstStyle/>
                    <a:p>
                      <a:pPr algn="r">
                        <a:spcAft>
                          <a:spcPts val="0"/>
                        </a:spcAft>
                      </a:pPr>
                      <a:r>
                        <a:rPr lang="en-US" sz="1500" dirty="0">
                          <a:effectLst/>
                        </a:rPr>
                        <a:t> 12 </a:t>
                      </a:r>
                      <a:r>
                        <a:rPr lang="en-US" sz="1500" dirty="0" smtClean="0">
                          <a:effectLst/>
                        </a:rPr>
                        <a:t>165 072 </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59.4</a:t>
                      </a:r>
                      <a:endParaRPr lang="en-ZA" sz="15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233008">
                <a:tc>
                  <a:txBody>
                    <a:bodyPr/>
                    <a:lstStyle/>
                    <a:p>
                      <a:pPr marL="111125" algn="l">
                        <a:lnSpc>
                          <a:spcPct val="130000"/>
                        </a:lnSpc>
                        <a:spcAft>
                          <a:spcPts val="0"/>
                        </a:spcAft>
                      </a:pPr>
                      <a:r>
                        <a:rPr lang="en-US" sz="1500" dirty="0" smtClean="0">
                          <a:effectLst/>
                        </a:rPr>
                        <a:t>- National </a:t>
                      </a:r>
                      <a:r>
                        <a:rPr lang="en-US" sz="1500" dirty="0">
                          <a:effectLst/>
                        </a:rPr>
                        <a:t>Student Financial Aid Scheme (NSFAS)</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a:effectLst/>
                        </a:rPr>
                        <a:t> 12 128 865 </a:t>
                      </a:r>
                      <a:endParaRPr lang="en-ZA" sz="150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59.6</a:t>
                      </a:r>
                      <a:endParaRPr lang="en-ZA" sz="15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233008">
                <a:tc>
                  <a:txBody>
                    <a:bodyPr/>
                    <a:lstStyle/>
                    <a:p>
                      <a:pPr marL="111125" algn="l">
                        <a:lnSpc>
                          <a:spcPct val="130000"/>
                        </a:lnSpc>
                        <a:spcAft>
                          <a:spcPts val="0"/>
                        </a:spcAft>
                      </a:pPr>
                      <a:r>
                        <a:rPr lang="en-US" sz="1500" dirty="0" smtClean="0">
                          <a:effectLst/>
                        </a:rPr>
                        <a:t>- Council </a:t>
                      </a:r>
                      <a:r>
                        <a:rPr lang="en-US" sz="1500" dirty="0">
                          <a:effectLst/>
                        </a:rPr>
                        <a:t>on Higher Education (CHE) </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 12 682 </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25.0</a:t>
                      </a:r>
                      <a:endParaRPr lang="en-ZA" sz="15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233008">
                <a:tc>
                  <a:txBody>
                    <a:bodyPr/>
                    <a:lstStyle/>
                    <a:p>
                      <a:pPr marL="111125" algn="just">
                        <a:lnSpc>
                          <a:spcPct val="130000"/>
                        </a:lnSpc>
                        <a:spcAft>
                          <a:spcPts val="0"/>
                        </a:spcAft>
                      </a:pPr>
                      <a:r>
                        <a:rPr lang="en-US" sz="1500" dirty="0" smtClean="0">
                          <a:effectLst/>
                        </a:rPr>
                        <a:t>- South </a:t>
                      </a:r>
                      <a:r>
                        <a:rPr lang="en-US" sz="1500" dirty="0">
                          <a:effectLst/>
                        </a:rPr>
                        <a:t>African Qualifications Authority (SAQA)</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 16 680 </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25.0</a:t>
                      </a:r>
                      <a:endParaRPr lang="en-ZA" sz="15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233008">
                <a:tc>
                  <a:txBody>
                    <a:bodyPr/>
                    <a:lstStyle/>
                    <a:p>
                      <a:pPr marL="111125" algn="just">
                        <a:lnSpc>
                          <a:spcPct val="130000"/>
                        </a:lnSpc>
                        <a:spcAft>
                          <a:spcPts val="0"/>
                        </a:spcAft>
                      </a:pPr>
                      <a:r>
                        <a:rPr lang="en-US" sz="1500" dirty="0" smtClean="0">
                          <a:effectLst/>
                        </a:rPr>
                        <a:t>- Quality </a:t>
                      </a:r>
                      <a:r>
                        <a:rPr lang="en-US" sz="1500" dirty="0">
                          <a:effectLst/>
                        </a:rPr>
                        <a:t>Council for Trades and Occupations (QCTO)</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 6 845 </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25.0</a:t>
                      </a:r>
                      <a:endParaRPr lang="en-ZA" sz="15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233008">
                <a:tc>
                  <a:txBody>
                    <a:bodyPr/>
                    <a:lstStyle/>
                    <a:p>
                      <a:pPr marL="0" lvl="0" indent="0" algn="l">
                        <a:lnSpc>
                          <a:spcPct val="130000"/>
                        </a:lnSpc>
                        <a:spcAft>
                          <a:spcPts val="0"/>
                        </a:spcAft>
                        <a:buFont typeface="Symbol" panose="05050102010706020507" pitchFamily="18" charset="2"/>
                        <a:buNone/>
                      </a:pPr>
                      <a:r>
                        <a:rPr lang="en-US" sz="1500" dirty="0" smtClean="0">
                          <a:effectLst/>
                        </a:rPr>
                        <a:t>3. HESA </a:t>
                      </a:r>
                      <a:r>
                        <a:rPr lang="en-US" sz="1500" dirty="0">
                          <a:effectLst/>
                        </a:rPr>
                        <a:t>(HEAIDS) Project</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 4 479 </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25.0</a:t>
                      </a:r>
                      <a:endParaRPr lang="en-ZA" sz="15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233008">
                <a:tc>
                  <a:txBody>
                    <a:bodyPr/>
                    <a:lstStyle/>
                    <a:p>
                      <a:pPr marL="0" lvl="0" indent="0" algn="l">
                        <a:lnSpc>
                          <a:spcPct val="130000"/>
                        </a:lnSpc>
                        <a:spcAft>
                          <a:spcPts val="0"/>
                        </a:spcAft>
                        <a:buFont typeface="Symbol" panose="05050102010706020507" pitchFamily="18" charset="2"/>
                        <a:buNone/>
                      </a:pPr>
                      <a:r>
                        <a:rPr lang="en-US" sz="1500" dirty="0" smtClean="0">
                          <a:effectLst/>
                        </a:rPr>
                        <a:t>4. National Institute for Humanities and Social Sciences </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 9 709 </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25.0</a:t>
                      </a:r>
                      <a:endParaRPr lang="en-ZA" sz="15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233008">
                <a:tc>
                  <a:txBody>
                    <a:bodyPr/>
                    <a:lstStyle/>
                    <a:p>
                      <a:pPr marL="0" lvl="0" indent="0" algn="l">
                        <a:lnSpc>
                          <a:spcPct val="130000"/>
                        </a:lnSpc>
                        <a:spcAft>
                          <a:spcPts val="0"/>
                        </a:spcAft>
                        <a:buFont typeface="Symbol" panose="05050102010706020507" pitchFamily="18" charset="2"/>
                        <a:buNone/>
                      </a:pPr>
                      <a:r>
                        <a:rPr lang="en-US" sz="1500" dirty="0" smtClean="0">
                          <a:effectLst/>
                        </a:rPr>
                        <a:t>5. TVET </a:t>
                      </a:r>
                      <a:r>
                        <a:rPr lang="en-US" sz="1500" dirty="0">
                          <a:effectLst/>
                        </a:rPr>
                        <a:t>Colleges Subsidies</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 867 488 </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20.2</a:t>
                      </a:r>
                      <a:endParaRPr lang="en-ZA" sz="15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r h="233008">
                <a:tc>
                  <a:txBody>
                    <a:bodyPr/>
                    <a:lstStyle/>
                    <a:p>
                      <a:pPr marL="0" lvl="0" indent="0" algn="l">
                        <a:lnSpc>
                          <a:spcPct val="130000"/>
                        </a:lnSpc>
                        <a:spcAft>
                          <a:spcPts val="0"/>
                        </a:spcAft>
                        <a:buFont typeface="Symbol" panose="05050102010706020507" pitchFamily="18" charset="2"/>
                        <a:buNone/>
                      </a:pPr>
                      <a:r>
                        <a:rPr lang="en-US" sz="1500" dirty="0" smtClean="0">
                          <a:effectLst/>
                        </a:rPr>
                        <a:t>6. CET </a:t>
                      </a:r>
                      <a:r>
                        <a:rPr lang="en-US" sz="1500" dirty="0">
                          <a:effectLst/>
                        </a:rPr>
                        <a:t>Subsidies</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 51 439 </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46.8</a:t>
                      </a:r>
                      <a:endParaRPr lang="en-ZA" sz="15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10010"/>
                  </a:ext>
                </a:extLst>
              </a:tr>
              <a:tr h="233008">
                <a:tc>
                  <a:txBody>
                    <a:bodyPr/>
                    <a:lstStyle/>
                    <a:p>
                      <a:pPr marL="0" lvl="0" indent="0" algn="l">
                        <a:lnSpc>
                          <a:spcPct val="130000"/>
                        </a:lnSpc>
                        <a:spcAft>
                          <a:spcPts val="0"/>
                        </a:spcAft>
                        <a:buFont typeface="Symbol" panose="05050102010706020507" pitchFamily="18" charset="2"/>
                        <a:buNone/>
                      </a:pPr>
                      <a:r>
                        <a:rPr lang="en-US" sz="1500" dirty="0" smtClean="0">
                          <a:effectLst/>
                        </a:rPr>
                        <a:t>7 Public </a:t>
                      </a:r>
                      <a:r>
                        <a:rPr lang="en-US" sz="1500" dirty="0">
                          <a:effectLst/>
                        </a:rPr>
                        <a:t>Services SETA</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 26 606 </a:t>
                      </a:r>
                      <a:endParaRPr lang="en-ZA" sz="1500" dirty="0">
                        <a:effectLst/>
                        <a:latin typeface="Calibri" panose="020F0502020204030204" pitchFamily="34" charset="0"/>
                        <a:ea typeface="Times New Roman" panose="02020603050405020304" pitchFamily="18" charset="0"/>
                      </a:endParaRPr>
                    </a:p>
                  </a:txBody>
                  <a:tcPr marL="68580" marR="68580" marT="0" marB="0"/>
                </a:tc>
                <a:tc>
                  <a:txBody>
                    <a:bodyPr/>
                    <a:lstStyle/>
                    <a:p>
                      <a:pPr algn="r">
                        <a:spcAft>
                          <a:spcPts val="0"/>
                        </a:spcAft>
                      </a:pPr>
                      <a:r>
                        <a:rPr lang="en-US" sz="1500" dirty="0">
                          <a:effectLst/>
                        </a:rPr>
                        <a:t>25.0</a:t>
                      </a:r>
                      <a:endParaRPr lang="en-ZA" sz="1500" dirty="0">
                        <a:effectLst/>
                        <a:latin typeface="Calibri" panose="020F050202020403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xmlns="" val="10011"/>
                  </a:ext>
                </a:extLst>
              </a:tr>
            </a:tbl>
          </a:graphicData>
        </a:graphic>
      </p:graphicFrame>
      <p:sp>
        <p:nvSpPr>
          <p:cNvPr id="9" name="TextBox 8"/>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defRPr/>
            </a:pPr>
            <a:r>
              <a:rPr lang="en-ZA" sz="2800" b="1" dirty="0">
                <a:cs typeface="Arial" pitchFamily="34" charset="0"/>
              </a:rPr>
              <a:t>2018/19: Overview of Expenditure</a:t>
            </a:r>
          </a:p>
        </p:txBody>
      </p:sp>
    </p:spTree>
    <p:extLst>
      <p:ext uri="{BB962C8B-B14F-4D97-AF65-F5344CB8AC3E}">
        <p14:creationId xmlns:p14="http://schemas.microsoft.com/office/powerpoint/2010/main" xmlns="" val="431388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453"/>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3</a:t>
            </a:fld>
            <a:endParaRPr lang="en-US" altLang="en-US" b="1" dirty="0"/>
          </a:p>
        </p:txBody>
      </p:sp>
      <p:sp>
        <p:nvSpPr>
          <p:cNvPr id="3077" name="TextBox 7"/>
          <p:cNvSpPr txBox="1">
            <a:spLocks noChangeArrowheads="1"/>
          </p:cNvSpPr>
          <p:nvPr/>
        </p:nvSpPr>
        <p:spPr bwMode="auto">
          <a:xfrm>
            <a:off x="429988" y="1205577"/>
            <a:ext cx="8273142" cy="48013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lvl="1" indent="-363538" eaLnBrk="1" fontAlgn="ctr" hangingPunct="1">
              <a:spcAft>
                <a:spcPts val="600"/>
              </a:spcAft>
              <a:buFont typeface="Arial" panose="020B0604020202020204" pitchFamily="34" charset="0"/>
              <a:buChar char="•"/>
              <a:defRPr/>
            </a:pPr>
            <a:r>
              <a:rPr lang="en-US" altLang="en-US" sz="1900" dirty="0">
                <a:cs typeface="Arial" charset="0"/>
              </a:rPr>
              <a:t>This presentation </a:t>
            </a:r>
            <a:r>
              <a:rPr lang="en-US" altLang="en-US" sz="1900" dirty="0" smtClean="0">
                <a:cs typeface="Arial" charset="0"/>
              </a:rPr>
              <a:t>provides progress </a:t>
            </a:r>
            <a:r>
              <a:rPr lang="en-US" altLang="en-US" sz="1900" dirty="0">
                <a:cs typeface="Arial" charset="0"/>
              </a:rPr>
              <a:t>made </a:t>
            </a:r>
            <a:r>
              <a:rPr lang="en-US" altLang="en-US" sz="1900" dirty="0" smtClean="0">
                <a:cs typeface="Arial" charset="0"/>
              </a:rPr>
              <a:t>against </a:t>
            </a:r>
            <a:r>
              <a:rPr lang="en-US" altLang="en-US" sz="1900" dirty="0">
                <a:cs typeface="Arial" charset="0"/>
              </a:rPr>
              <a:t>the Department’s 1</a:t>
            </a:r>
            <a:r>
              <a:rPr lang="en-US" altLang="en-US" sz="1900" baseline="30000" dirty="0">
                <a:cs typeface="Arial" charset="0"/>
              </a:rPr>
              <a:t>st</a:t>
            </a:r>
            <a:r>
              <a:rPr lang="en-US" altLang="en-US" sz="1900" dirty="0">
                <a:cs typeface="Arial" charset="0"/>
              </a:rPr>
              <a:t> quarter APP targets (covering the period 1 April 2018 to 30 June 2018) </a:t>
            </a:r>
          </a:p>
          <a:p>
            <a:pPr marL="363538" lvl="1" indent="-363538" eaLnBrk="1" fontAlgn="ctr" hangingPunct="1">
              <a:spcAft>
                <a:spcPts val="600"/>
              </a:spcAft>
              <a:buFont typeface="Arial" panose="020B0604020202020204" pitchFamily="34" charset="0"/>
              <a:buChar char="•"/>
              <a:defRPr/>
            </a:pPr>
            <a:r>
              <a:rPr lang="en-US" sz="1900" dirty="0" smtClean="0"/>
              <a:t>The </a:t>
            </a:r>
            <a:r>
              <a:rPr lang="en-US" sz="1900" dirty="0"/>
              <a:t>2018/19 APP has a total of 110 targets, of which 75 pertain to direct outputs of the Department, while 35 relate to the performance of the PSET system as a whole</a:t>
            </a:r>
          </a:p>
          <a:p>
            <a:pPr marL="363538" lvl="1" indent="-363538" eaLnBrk="1" fontAlgn="ctr" hangingPunct="1">
              <a:spcAft>
                <a:spcPts val="600"/>
              </a:spcAft>
              <a:buFont typeface="Arial" panose="020B0604020202020204" pitchFamily="34" charset="0"/>
              <a:buChar char="•"/>
              <a:defRPr/>
            </a:pPr>
            <a:r>
              <a:rPr lang="en-US" sz="1900" dirty="0" smtClean="0"/>
              <a:t>The </a:t>
            </a:r>
            <a:r>
              <a:rPr lang="en-US" sz="1900" dirty="0"/>
              <a:t>Department </a:t>
            </a:r>
            <a:r>
              <a:rPr lang="en-US" sz="1900" dirty="0" smtClean="0"/>
              <a:t>had 21 targets in the 1</a:t>
            </a:r>
            <a:r>
              <a:rPr lang="en-US" sz="1900" baseline="30000" dirty="0" smtClean="0"/>
              <a:t>st</a:t>
            </a:r>
            <a:r>
              <a:rPr lang="en-US" sz="1900" dirty="0" smtClean="0"/>
              <a:t> quarter  and ALL were met </a:t>
            </a:r>
          </a:p>
          <a:p>
            <a:pPr marL="363538" lvl="1" indent="-363538" eaLnBrk="1" fontAlgn="ctr" hangingPunct="1">
              <a:spcAft>
                <a:spcPts val="600"/>
              </a:spcAft>
              <a:buFont typeface="Arial" panose="020B0604020202020204" pitchFamily="34" charset="0"/>
              <a:buChar char="•"/>
              <a:defRPr/>
            </a:pPr>
            <a:r>
              <a:rPr lang="en-US" altLang="en-US" sz="1900" dirty="0" smtClean="0">
                <a:cs typeface="Arial" charset="0"/>
              </a:rPr>
              <a:t>The </a:t>
            </a:r>
            <a:r>
              <a:rPr lang="en-US" altLang="en-US" sz="1900" dirty="0">
                <a:cs typeface="Arial" charset="0"/>
              </a:rPr>
              <a:t>quarterly </a:t>
            </a:r>
            <a:r>
              <a:rPr lang="en-US" altLang="en-US" sz="1900" dirty="0" smtClean="0">
                <a:cs typeface="Arial" charset="0"/>
              </a:rPr>
              <a:t>targets focused </a:t>
            </a:r>
            <a:r>
              <a:rPr lang="en-US" altLang="en-US" sz="1900" dirty="0">
                <a:cs typeface="Arial" charset="0"/>
              </a:rPr>
              <a:t>mainly on oversight and reporting (particularly in relation to policy interventions</a:t>
            </a:r>
            <a:r>
              <a:rPr lang="en-US" altLang="en-US" sz="1900" dirty="0" smtClean="0">
                <a:cs typeface="Arial" charset="0"/>
              </a:rPr>
              <a:t>) in areas of: </a:t>
            </a:r>
          </a:p>
          <a:p>
            <a:pPr marL="800100" lvl="2" indent="-441325" eaLnBrk="1" fontAlgn="ctr" hangingPunct="1">
              <a:spcAft>
                <a:spcPts val="600"/>
              </a:spcAft>
              <a:buFont typeface="Courier New" panose="02070309020205020404" pitchFamily="49" charset="0"/>
              <a:buChar char="o"/>
              <a:defRPr/>
            </a:pPr>
            <a:r>
              <a:rPr lang="en-ZA" sz="1900" dirty="0"/>
              <a:t>Institutional </a:t>
            </a:r>
            <a:r>
              <a:rPr lang="en-ZA" sz="1900" dirty="0" smtClean="0"/>
              <a:t>governance - Colleges, both </a:t>
            </a:r>
            <a:r>
              <a:rPr lang="en-ZA" sz="1900" dirty="0"/>
              <a:t>TVET &amp; </a:t>
            </a:r>
            <a:r>
              <a:rPr lang="en-ZA" sz="1900" dirty="0" smtClean="0"/>
              <a:t>CET, </a:t>
            </a:r>
            <a:r>
              <a:rPr lang="en-ZA" sz="1900" dirty="0"/>
              <a:t>and </a:t>
            </a:r>
            <a:r>
              <a:rPr lang="en-ZA" sz="1900" dirty="0" smtClean="0"/>
              <a:t>SETAs </a:t>
            </a:r>
            <a:endParaRPr lang="en-ZA" sz="1900" dirty="0"/>
          </a:p>
          <a:p>
            <a:pPr marL="800100" lvl="2" indent="-441325" eaLnBrk="1" fontAlgn="ctr" hangingPunct="1">
              <a:spcAft>
                <a:spcPts val="600"/>
              </a:spcAft>
              <a:buFont typeface="Courier New" panose="02070309020205020404" pitchFamily="49" charset="0"/>
              <a:buChar char="o"/>
              <a:defRPr/>
            </a:pPr>
            <a:r>
              <a:rPr lang="en-US" sz="1900" dirty="0"/>
              <a:t>Infrastructure development and maintenance at TVET colleges  </a:t>
            </a:r>
            <a:endParaRPr lang="en-ZA" sz="1900" dirty="0"/>
          </a:p>
          <a:p>
            <a:pPr marL="800100" lvl="2" indent="-441325" eaLnBrk="1" fontAlgn="ctr" hangingPunct="1">
              <a:spcAft>
                <a:spcPts val="600"/>
              </a:spcAft>
              <a:buFont typeface="Courier New" panose="02070309020205020404" pitchFamily="49" charset="0"/>
              <a:buChar char="o"/>
              <a:defRPr/>
            </a:pPr>
            <a:r>
              <a:rPr lang="en-ZA" sz="1900" dirty="0"/>
              <a:t>Certification backlog eradication</a:t>
            </a:r>
          </a:p>
          <a:p>
            <a:pPr marL="800100" lvl="2" indent="-441325" eaLnBrk="1" fontAlgn="ctr" hangingPunct="1">
              <a:spcAft>
                <a:spcPts val="600"/>
              </a:spcAft>
              <a:buFont typeface="Courier New" panose="02070309020205020404" pitchFamily="49" charset="0"/>
              <a:buChar char="o"/>
              <a:defRPr/>
            </a:pPr>
            <a:r>
              <a:rPr lang="en-ZA" sz="1900" dirty="0"/>
              <a:t>Academic performance of students</a:t>
            </a:r>
          </a:p>
          <a:p>
            <a:pPr marL="800100" lvl="2" indent="-441325" eaLnBrk="1" fontAlgn="ctr" hangingPunct="1">
              <a:spcAft>
                <a:spcPts val="600"/>
              </a:spcAft>
              <a:buFont typeface="Courier New" panose="02070309020205020404" pitchFamily="49" charset="0"/>
              <a:buChar char="o"/>
              <a:defRPr/>
            </a:pPr>
            <a:r>
              <a:rPr lang="en-ZA" sz="1900" dirty="0"/>
              <a:t>The conduct of TVET college examination centres during national examinations and </a:t>
            </a:r>
            <a:r>
              <a:rPr lang="en-ZA" sz="1900" dirty="0" smtClean="0"/>
              <a:t>assessments</a:t>
            </a:r>
            <a:endParaRPr lang="en-US" sz="1900" dirty="0" smtClean="0"/>
          </a:p>
        </p:txBody>
      </p:sp>
      <p:sp>
        <p:nvSpPr>
          <p:cNvPr id="8" name="TextBox 7"/>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Background </a:t>
            </a:r>
            <a:endParaRPr lang="en-ZA" sz="2800" b="1" dirty="0">
              <a:cs typeface="Arial" pitchFamily="34" charset="0"/>
            </a:endParaRPr>
          </a:p>
        </p:txBody>
      </p:sp>
    </p:spTree>
    <p:extLst>
      <p:ext uri="{BB962C8B-B14F-4D97-AF65-F5344CB8AC3E}">
        <p14:creationId xmlns:p14="http://schemas.microsoft.com/office/powerpoint/2010/main" xmlns="" val="20635661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7"/>
          <p:cNvSpPr>
            <a:spLocks noGrp="1"/>
          </p:cNvSpPr>
          <p:nvPr>
            <p:ph type="sldNum" sz="quarter" idx="12"/>
          </p:nvPr>
        </p:nvSpPr>
        <p:spPr>
          <a:xfrm>
            <a:off x="6929438" y="6524625"/>
            <a:ext cx="2133600" cy="365125"/>
          </a:xfrm>
          <a:noFill/>
        </p:spPr>
        <p:txBody>
          <a:bodyPr/>
          <a:lstStyle/>
          <a:p>
            <a:fld id="{29085839-C06D-4475-A807-7AF5B7383720}" type="slidenum">
              <a:rPr lang="en-US" b="1" smtClean="0"/>
              <a:pPr/>
              <a:t>30</a:t>
            </a:fld>
            <a:endParaRPr lang="en-US" b="1" dirty="0" smtClean="0"/>
          </a:p>
        </p:txBody>
      </p:sp>
      <p:graphicFrame>
        <p:nvGraphicFramePr>
          <p:cNvPr id="8" name="Group 218"/>
          <p:cNvGraphicFramePr>
            <a:graphicFrameLocks noGrp="1"/>
          </p:cNvGraphicFramePr>
          <p:nvPr>
            <p:ph idx="1"/>
            <p:extLst>
              <p:ext uri="{D42A27DB-BD31-4B8C-83A1-F6EECF244321}">
                <p14:modId xmlns:p14="http://schemas.microsoft.com/office/powerpoint/2010/main" xmlns="" val="3736638280"/>
              </p:ext>
            </p:extLst>
          </p:nvPr>
        </p:nvGraphicFramePr>
        <p:xfrm>
          <a:off x="261258" y="767439"/>
          <a:ext cx="8610599" cy="5610227"/>
        </p:xfrm>
        <a:graphic>
          <a:graphicData uri="http://schemas.openxmlformats.org/drawingml/2006/table">
            <a:tbl>
              <a:tblPr/>
              <a:tblGrid>
                <a:gridCol w="4158342">
                  <a:extLst>
                    <a:ext uri="{9D8B030D-6E8A-4147-A177-3AD203B41FA5}">
                      <a16:colId xmlns:a16="http://schemas.microsoft.com/office/drawing/2014/main" xmlns="" val="20000"/>
                    </a:ext>
                  </a:extLst>
                </a:gridCol>
                <a:gridCol w="1549542">
                  <a:extLst>
                    <a:ext uri="{9D8B030D-6E8A-4147-A177-3AD203B41FA5}">
                      <a16:colId xmlns:a16="http://schemas.microsoft.com/office/drawing/2014/main" xmlns="" val="20001"/>
                    </a:ext>
                  </a:extLst>
                </a:gridCol>
                <a:gridCol w="1625521">
                  <a:extLst>
                    <a:ext uri="{9D8B030D-6E8A-4147-A177-3AD203B41FA5}">
                      <a16:colId xmlns:a16="http://schemas.microsoft.com/office/drawing/2014/main" xmlns="" val="20002"/>
                    </a:ext>
                  </a:extLst>
                </a:gridCol>
                <a:gridCol w="1277194">
                  <a:extLst>
                    <a:ext uri="{9D8B030D-6E8A-4147-A177-3AD203B41FA5}">
                      <a16:colId xmlns:a16="http://schemas.microsoft.com/office/drawing/2014/main" xmlns="" val="20003"/>
                    </a:ext>
                  </a:extLst>
                </a:gridCol>
              </a:tblGrid>
              <a:tr h="9166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err="1" smtClean="0">
                          <a:ln>
                            <a:noFill/>
                          </a:ln>
                          <a:solidFill>
                            <a:schemeClr val="tx1"/>
                          </a:solidFill>
                          <a:effectLst/>
                          <a:latin typeface="+mn-lt"/>
                        </a:rPr>
                        <a:t>Programme</a:t>
                      </a:r>
                      <a:endParaRPr kumimoji="0" lang="en-US" sz="1500" b="1" i="0" u="none" strike="noStrike" cap="none" normalizeH="0" baseline="0" dirty="0" smtClean="0">
                        <a:ln>
                          <a:noFill/>
                        </a:ln>
                        <a:solidFill>
                          <a:schemeClr val="tx1"/>
                        </a:solidFill>
                        <a:effectLst/>
                        <a:latin typeface="+mn-lt"/>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mn-lt"/>
                        </a:rPr>
                        <a:t>Main Appropriation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normalizeH="0" baseline="0" dirty="0" smtClean="0">
                          <a:ln>
                            <a:noFill/>
                          </a:ln>
                          <a:solidFill>
                            <a:schemeClr val="tx1"/>
                          </a:solidFill>
                          <a:effectLst/>
                          <a:latin typeface="+mn-lt"/>
                        </a:rPr>
                        <a:t>R’000</a:t>
                      </a:r>
                    </a:p>
                  </a:txBody>
                  <a:tcPr marT="45715" marB="4571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mn-lt"/>
                        </a:rPr>
                        <a:t>Actual Expenditure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normalizeH="0" baseline="0" dirty="0" smtClean="0">
                          <a:ln>
                            <a:noFill/>
                          </a:ln>
                          <a:solidFill>
                            <a:schemeClr val="tx1"/>
                          </a:solidFill>
                          <a:effectLst/>
                          <a:latin typeface="+mn-lt"/>
                        </a:rPr>
                        <a:t>R’000</a:t>
                      </a:r>
                    </a:p>
                  </a:txBody>
                  <a:tcPr marT="45715" marB="4571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mn-lt"/>
                        </a:rPr>
                        <a:t>Balance Available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500" b="1" i="0" u="none" strike="noStrike" cap="none" normalizeH="0" baseline="0" dirty="0" smtClean="0">
                          <a:ln>
                            <a:noFill/>
                          </a:ln>
                          <a:solidFill>
                            <a:schemeClr val="tx1"/>
                          </a:solidFill>
                          <a:effectLst/>
                          <a:latin typeface="+mn-lt"/>
                        </a:rPr>
                        <a:t>R’000</a:t>
                      </a:r>
                    </a:p>
                  </a:txBody>
                  <a:tcPr marT="45715" marB="4571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extLst>
                  <a:ext uri="{0D108BD9-81ED-4DB2-BD59-A6C34878D82A}">
                    <a16:rowId xmlns:a16="http://schemas.microsoft.com/office/drawing/2014/main" xmlns="" val="10000"/>
                  </a:ext>
                </a:extLst>
              </a:tr>
              <a:tr h="4013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Arial" panose="020B0604020202020204" pitchFamily="34" charset="0"/>
                        </a:rPr>
                        <a:t>1: Administration</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1500" b="0" i="0" u="none" strike="noStrike" dirty="0" smtClean="0">
                          <a:solidFill>
                            <a:srgbClr val="000000"/>
                          </a:solidFill>
                          <a:latin typeface="+mn-lt"/>
                        </a:rPr>
                        <a:t>432 277</a:t>
                      </a:r>
                    </a:p>
                  </a:txBody>
                  <a:tcPr marL="9144" marR="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93 646</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338 631</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01473">
                <a:tc>
                  <a:txBody>
                    <a:bodyPr/>
                    <a:lstStyle/>
                    <a:p>
                      <a:pPr marL="179388" marR="0" lvl="0" indent="-179388"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Arial" panose="020B0604020202020204" pitchFamily="34" charset="0"/>
                        </a:rPr>
                        <a:t>2: Planning, Policy and Strategy</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r>
                        <a:rPr lang="en-US" sz="1500" b="0" i="0" u="none" strike="noStrike" kern="1200" dirty="0" smtClean="0">
                          <a:solidFill>
                            <a:srgbClr val="000000"/>
                          </a:solidFill>
                          <a:latin typeface="+mn-lt"/>
                          <a:ea typeface="+mn-ea"/>
                          <a:cs typeface="+mn-cs"/>
                        </a:rPr>
                        <a:t>80 154</a:t>
                      </a:r>
                    </a:p>
                  </a:txBody>
                  <a:tcPr marL="9144" marR="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13</a:t>
                      </a:r>
                      <a:r>
                        <a:rPr lang="en-US" sz="1500" b="0" i="0" u="none" strike="noStrike" kern="1200" baseline="0" dirty="0" smtClean="0">
                          <a:solidFill>
                            <a:srgbClr val="000000"/>
                          </a:solidFill>
                          <a:latin typeface="+mn-lt"/>
                          <a:ea typeface="+mn-ea"/>
                          <a:cs typeface="+mn-cs"/>
                        </a:rPr>
                        <a:t> 751</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66 403</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013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Arial" panose="020B0604020202020204" pitchFamily="34" charset="0"/>
                        </a:rPr>
                        <a:t>3: University Education</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1258888" rtl="0" eaLnBrk="1" fontAlgn="b" latinLnBrk="0" hangingPunct="1"/>
                      <a:r>
                        <a:rPr lang="en-US" sz="1500" b="0" i="0" u="none" strike="noStrike" kern="1200" dirty="0" smtClean="0">
                          <a:solidFill>
                            <a:srgbClr val="000000"/>
                          </a:solidFill>
                          <a:latin typeface="+mn-lt"/>
                          <a:ea typeface="+mn-ea"/>
                          <a:cs typeface="+mn-cs"/>
                        </a:rPr>
                        <a:t>59 147 097</a:t>
                      </a:r>
                    </a:p>
                  </a:txBody>
                  <a:tcPr marL="9144" marR="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29 710 586</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29 436 511</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82309">
                <a:tc>
                  <a:txBody>
                    <a:bodyPr/>
                    <a:lstStyle/>
                    <a:p>
                      <a:pPr marL="179388" marR="0" lvl="0" indent="-179388"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Arial" panose="020B0604020202020204" pitchFamily="34" charset="0"/>
                        </a:rPr>
                        <a:t>4: Technical and Vocational Education and Training</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r>
                        <a:rPr lang="en-US" sz="1500" b="0" i="0" u="none" strike="noStrike" kern="1200" dirty="0" smtClean="0">
                          <a:solidFill>
                            <a:srgbClr val="000000"/>
                          </a:solidFill>
                          <a:latin typeface="+mn-lt"/>
                          <a:ea typeface="+mn-ea"/>
                          <a:cs typeface="+mn-cs"/>
                        </a:rPr>
                        <a:t>10 739 739</a:t>
                      </a:r>
                      <a:endParaRPr lang="en-US" sz="1500" b="0" i="0" u="none" strike="noStrike" kern="1200" dirty="0">
                        <a:solidFill>
                          <a:srgbClr val="000000"/>
                        </a:solidFill>
                        <a:latin typeface="+mn-lt"/>
                        <a:ea typeface="+mn-ea"/>
                        <a:cs typeface="+mn-cs"/>
                      </a:endParaRPr>
                    </a:p>
                  </a:txBody>
                  <a:tcPr marL="9144" marR="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2 260 859</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8 478 880</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013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Arial" panose="020B0604020202020204" pitchFamily="34" charset="0"/>
                        </a:rPr>
                        <a:t>5: Skills Development</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r>
                        <a:rPr lang="en-US" sz="1500" b="0" i="0" u="none" strike="noStrike" kern="1200" dirty="0" smtClean="0">
                          <a:solidFill>
                            <a:srgbClr val="000000"/>
                          </a:solidFill>
                          <a:latin typeface="+mn-lt"/>
                          <a:ea typeface="+mn-ea"/>
                          <a:cs typeface="+mn-cs"/>
                        </a:rPr>
                        <a:t>262 579</a:t>
                      </a:r>
                      <a:endParaRPr lang="en-US" sz="1500" b="0" i="0" u="none" strike="noStrike" kern="1200" dirty="0">
                        <a:solidFill>
                          <a:srgbClr val="000000"/>
                        </a:solidFill>
                        <a:latin typeface="+mn-lt"/>
                        <a:ea typeface="+mn-ea"/>
                        <a:cs typeface="+mn-cs"/>
                      </a:endParaRPr>
                    </a:p>
                  </a:txBody>
                  <a:tcPr marL="9144" marR="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61 263</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201 316</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60147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500" b="0" i="0" u="none" strike="noStrike" cap="none" normalizeH="0" baseline="0" dirty="0" smtClean="0">
                          <a:ln>
                            <a:noFill/>
                          </a:ln>
                          <a:solidFill>
                            <a:schemeClr val="tx1"/>
                          </a:solidFill>
                          <a:effectLst/>
                          <a:latin typeface="+mn-lt"/>
                          <a:cs typeface="Arial" panose="020B0604020202020204" pitchFamily="34" charset="0"/>
                        </a:rPr>
                        <a:t>6: Community Education and Training</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r>
                        <a:rPr lang="en-US" sz="1500" b="0" i="0" u="none" strike="noStrike" kern="1200" dirty="0" smtClean="0">
                          <a:solidFill>
                            <a:srgbClr val="000000"/>
                          </a:solidFill>
                          <a:latin typeface="+mn-lt"/>
                          <a:ea typeface="+mn-ea"/>
                          <a:cs typeface="+mn-cs"/>
                        </a:rPr>
                        <a:t>2 358 797</a:t>
                      </a:r>
                      <a:endParaRPr lang="en-US" sz="1500" b="0" i="0" u="none" strike="noStrike" kern="1200" dirty="0">
                        <a:solidFill>
                          <a:srgbClr val="000000"/>
                        </a:solidFill>
                        <a:latin typeface="+mn-lt"/>
                        <a:ea typeface="+mn-ea"/>
                        <a:cs typeface="+mn-cs"/>
                      </a:endParaRPr>
                    </a:p>
                  </a:txBody>
                  <a:tcPr marL="9144" marR="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555 381</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1 803 416</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6014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mn-lt"/>
                          <a:cs typeface="Arial" panose="020B0604020202020204" pitchFamily="34" charset="0"/>
                        </a:rPr>
                        <a:t>Total Departmental Funds</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algn="r" defTabSz="914400" rtl="0" eaLnBrk="1" fontAlgn="b" latinLnBrk="0" hangingPunct="1"/>
                      <a:r>
                        <a:rPr lang="en-US" sz="1500" b="1" i="0" u="none" strike="noStrike" kern="1200" dirty="0" smtClean="0">
                          <a:solidFill>
                            <a:srgbClr val="000000"/>
                          </a:solidFill>
                          <a:latin typeface="+mn-lt"/>
                          <a:ea typeface="+mn-ea"/>
                          <a:cs typeface="+mn-cs"/>
                        </a:rPr>
                        <a:t>73 020 643</a:t>
                      </a:r>
                      <a:endParaRPr lang="en-US" sz="1500" b="1" i="0" u="none" strike="noStrike" kern="1200" dirty="0">
                        <a:solidFill>
                          <a:srgbClr val="000000"/>
                        </a:solidFill>
                        <a:latin typeface="+mn-lt"/>
                        <a:ea typeface="+mn-ea"/>
                        <a:cs typeface="+mn-cs"/>
                      </a:endParaRPr>
                    </a:p>
                  </a:txBody>
                  <a:tcPr marL="9144" marR="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algn="r" defTabSz="914400" rtl="0" eaLnBrk="1" fontAlgn="b" latinLnBrk="0" hangingPunct="1">
                        <a:lnSpc>
                          <a:spcPct val="115000"/>
                        </a:lnSpc>
                        <a:spcBef>
                          <a:spcPts val="0"/>
                        </a:spcBef>
                        <a:spcAft>
                          <a:spcPts val="0"/>
                        </a:spcAft>
                      </a:pPr>
                      <a:r>
                        <a:rPr lang="en-US" sz="1500" b="1" i="0" u="none" strike="noStrike" kern="1200" dirty="0" smtClean="0">
                          <a:solidFill>
                            <a:srgbClr val="000000"/>
                          </a:solidFill>
                          <a:latin typeface="+mn-lt"/>
                          <a:ea typeface="+mn-ea"/>
                          <a:cs typeface="+mn-cs"/>
                        </a:rPr>
                        <a:t>32 695 486</a:t>
                      </a:r>
                      <a:endParaRPr lang="en-US" sz="1500" b="1"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algn="r" defTabSz="914400" rtl="0" eaLnBrk="1" fontAlgn="b" latinLnBrk="0" hangingPunct="1">
                        <a:lnSpc>
                          <a:spcPct val="115000"/>
                        </a:lnSpc>
                        <a:spcBef>
                          <a:spcPts val="0"/>
                        </a:spcBef>
                        <a:spcAft>
                          <a:spcPts val="0"/>
                        </a:spcAft>
                      </a:pPr>
                      <a:r>
                        <a:rPr lang="en-US" sz="1500" b="1" i="0" u="none" strike="noStrike" kern="1200" dirty="0" smtClean="0">
                          <a:solidFill>
                            <a:srgbClr val="000000"/>
                          </a:solidFill>
                          <a:latin typeface="+mn-lt"/>
                          <a:ea typeface="+mn-ea"/>
                          <a:cs typeface="+mn-cs"/>
                        </a:rPr>
                        <a:t>40 325 157</a:t>
                      </a:r>
                      <a:endParaRPr lang="en-US" sz="1500" b="1"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00"/>
                    </a:solidFill>
                  </a:tcPr>
                </a:tc>
                <a:extLst>
                  <a:ext uri="{0D108BD9-81ED-4DB2-BD59-A6C34878D82A}">
                    <a16:rowId xmlns:a16="http://schemas.microsoft.com/office/drawing/2014/main" xmlns="" val="10007"/>
                  </a:ext>
                </a:extLst>
              </a:tr>
              <a:tr h="6014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mn-lt"/>
                          <a:cs typeface="Arial" panose="020B0604020202020204" pitchFamily="34" charset="0"/>
                        </a:rPr>
                        <a:t>7: Direct Charges ( Skills Levy to </a:t>
                      </a:r>
                      <a:r>
                        <a:rPr kumimoji="0" lang="en-US" sz="1500" b="0" i="0" u="none" strike="noStrike" cap="none" normalizeH="0" baseline="0" dirty="0" err="1" smtClean="0">
                          <a:ln>
                            <a:noFill/>
                          </a:ln>
                          <a:solidFill>
                            <a:schemeClr val="tx1"/>
                          </a:solidFill>
                          <a:effectLst/>
                          <a:latin typeface="+mn-lt"/>
                          <a:cs typeface="Arial" panose="020B0604020202020204" pitchFamily="34" charset="0"/>
                        </a:rPr>
                        <a:t>SETAs</a:t>
                      </a:r>
                      <a:r>
                        <a:rPr kumimoji="0" lang="en-US" sz="1500" b="0" i="0" u="none" strike="noStrike" cap="none" normalizeH="0" baseline="0" dirty="0" smtClean="0">
                          <a:ln>
                            <a:noFill/>
                          </a:ln>
                          <a:solidFill>
                            <a:schemeClr val="tx1"/>
                          </a:solidFill>
                          <a:effectLst/>
                          <a:latin typeface="+mn-lt"/>
                          <a:cs typeface="Arial" panose="020B0604020202020204" pitchFamily="34" charset="0"/>
                        </a:rPr>
                        <a:t> and NSF)</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r" defTabSz="914400" rtl="0" eaLnBrk="1" fontAlgn="b" latinLnBrk="0" hangingPunct="1"/>
                      <a:r>
                        <a:rPr lang="en-US" sz="1500" b="0" i="0" u="none" strike="noStrike" kern="1200" dirty="0" smtClean="0">
                          <a:solidFill>
                            <a:srgbClr val="000000"/>
                          </a:solidFill>
                          <a:latin typeface="+mn-lt"/>
                          <a:ea typeface="+mn-ea"/>
                          <a:cs typeface="+mn-cs"/>
                        </a:rPr>
                        <a:t>16 929 383</a:t>
                      </a:r>
                      <a:endParaRPr lang="en-US" sz="1500" b="0" i="0" u="none" strike="noStrike" kern="1200" dirty="0">
                        <a:solidFill>
                          <a:srgbClr val="000000"/>
                        </a:solidFill>
                        <a:latin typeface="+mn-lt"/>
                        <a:ea typeface="+mn-ea"/>
                        <a:cs typeface="+mn-cs"/>
                      </a:endParaRPr>
                    </a:p>
                  </a:txBody>
                  <a:tcPr marL="9144" marR="9144" marT="9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4 155 011</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r" defTabSz="914400" rtl="0" eaLnBrk="1" fontAlgn="b" latinLnBrk="0" hangingPunct="1">
                        <a:lnSpc>
                          <a:spcPct val="115000"/>
                        </a:lnSpc>
                        <a:spcBef>
                          <a:spcPts val="0"/>
                        </a:spcBef>
                        <a:spcAft>
                          <a:spcPts val="0"/>
                        </a:spcAft>
                      </a:pPr>
                      <a:r>
                        <a:rPr lang="en-US" sz="1500" b="0" i="0" u="none" strike="noStrike" kern="1200" dirty="0" smtClean="0">
                          <a:solidFill>
                            <a:srgbClr val="000000"/>
                          </a:solidFill>
                          <a:latin typeface="+mn-lt"/>
                          <a:ea typeface="+mn-ea"/>
                          <a:cs typeface="+mn-cs"/>
                        </a:rPr>
                        <a:t>12 774 372</a:t>
                      </a:r>
                      <a:endParaRPr lang="en-US" sz="15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4013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mn-lt"/>
                          <a:cs typeface="Arial" panose="020B0604020202020204" pitchFamily="34" charset="0"/>
                        </a:rPr>
                        <a:t>Total Voted Funds</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algn="r" defTabSz="914400" rtl="0" eaLnBrk="1" fontAlgn="b" latinLnBrk="0" hangingPunct="1"/>
                      <a:r>
                        <a:rPr lang="en-US" sz="1500" b="1" i="0" u="none" strike="noStrike" kern="1200" dirty="0" smtClean="0">
                          <a:solidFill>
                            <a:srgbClr val="000000"/>
                          </a:solidFill>
                          <a:latin typeface="+mn-lt"/>
                          <a:ea typeface="+mn-ea"/>
                          <a:cs typeface="+mn-cs"/>
                        </a:rPr>
                        <a:t>89 950 026</a:t>
                      </a:r>
                      <a:endParaRPr lang="en-US" sz="1500" b="1" i="0" u="none" strike="noStrike" kern="1200" dirty="0">
                        <a:solidFill>
                          <a:srgbClr val="00000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algn="r" defTabSz="914400" rtl="0" eaLnBrk="1" fontAlgn="b" latinLnBrk="0" hangingPunct="1">
                        <a:lnSpc>
                          <a:spcPct val="115000"/>
                        </a:lnSpc>
                        <a:spcBef>
                          <a:spcPts val="0"/>
                        </a:spcBef>
                        <a:spcAft>
                          <a:spcPts val="0"/>
                        </a:spcAft>
                      </a:pPr>
                      <a:r>
                        <a:rPr lang="en-US" sz="1500" b="1" i="0" u="none" strike="noStrike" kern="1200" dirty="0" smtClean="0">
                          <a:solidFill>
                            <a:srgbClr val="000000"/>
                          </a:solidFill>
                          <a:latin typeface="+mn-lt"/>
                          <a:ea typeface="+mn-ea"/>
                          <a:cs typeface="+mn-cs"/>
                        </a:rPr>
                        <a:t>36 850 497</a:t>
                      </a:r>
                      <a:endParaRPr lang="en-US" sz="1500" b="1"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algn="r" defTabSz="914400" rtl="0" eaLnBrk="1" fontAlgn="b" latinLnBrk="0" hangingPunct="1">
                        <a:lnSpc>
                          <a:spcPct val="115000"/>
                        </a:lnSpc>
                        <a:spcBef>
                          <a:spcPts val="0"/>
                        </a:spcBef>
                        <a:spcAft>
                          <a:spcPts val="0"/>
                        </a:spcAft>
                      </a:pPr>
                      <a:r>
                        <a:rPr lang="en-US" sz="1500" b="1" i="0" u="none" strike="noStrike" kern="1200" dirty="0" smtClean="0">
                          <a:solidFill>
                            <a:srgbClr val="000000"/>
                          </a:solidFill>
                          <a:latin typeface="+mn-lt"/>
                          <a:ea typeface="+mn-ea"/>
                          <a:cs typeface="+mn-cs"/>
                        </a:rPr>
                        <a:t>53 099 529</a:t>
                      </a:r>
                      <a:endParaRPr lang="en-US" sz="1500" b="1"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00"/>
                    </a:solidFill>
                  </a:tcPr>
                </a:tc>
                <a:extLst>
                  <a:ext uri="{0D108BD9-81ED-4DB2-BD59-A6C34878D82A}">
                    <a16:rowId xmlns:a16="http://schemas.microsoft.com/office/drawing/2014/main" xmlns="" val="10009"/>
                  </a:ext>
                </a:extLst>
              </a:tr>
            </a:tbl>
          </a:graphicData>
        </a:graphic>
      </p:graphicFrame>
      <p:sp>
        <p:nvSpPr>
          <p:cNvPr id="5" name="TextBox 4"/>
          <p:cNvSpPr txBox="1"/>
          <p:nvPr/>
        </p:nvSpPr>
        <p:spPr>
          <a:xfrm>
            <a:off x="429987" y="148539"/>
            <a:ext cx="8273142" cy="492443"/>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defRPr/>
            </a:pPr>
            <a:r>
              <a:rPr lang="en-ZA" sz="2600" b="1" dirty="0">
                <a:solidFill>
                  <a:schemeClr val="bg1"/>
                </a:solidFill>
                <a:cs typeface="Arial" pitchFamily="34" charset="0"/>
              </a:rPr>
              <a:t>Status of expenditure per programme</a:t>
            </a:r>
          </a:p>
        </p:txBody>
      </p:sp>
    </p:spTree>
    <p:extLst>
      <p:ext uri="{BB962C8B-B14F-4D97-AF65-F5344CB8AC3E}">
        <p14:creationId xmlns:p14="http://schemas.microsoft.com/office/powerpoint/2010/main" xmlns="" val="6845280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613" name="Group 109"/>
          <p:cNvGraphicFramePr>
            <a:graphicFrameLocks noGrp="1"/>
          </p:cNvGraphicFramePr>
          <p:nvPr>
            <p:ph idx="1"/>
            <p:extLst>
              <p:ext uri="{D42A27DB-BD31-4B8C-83A1-F6EECF244321}">
                <p14:modId xmlns:p14="http://schemas.microsoft.com/office/powerpoint/2010/main" xmlns="" val="1267350803"/>
              </p:ext>
            </p:extLst>
          </p:nvPr>
        </p:nvGraphicFramePr>
        <p:xfrm>
          <a:off x="228600" y="794578"/>
          <a:ext cx="8686801" cy="4378111"/>
        </p:xfrm>
        <a:graphic>
          <a:graphicData uri="http://schemas.openxmlformats.org/drawingml/2006/table">
            <a:tbl>
              <a:tblPr/>
              <a:tblGrid>
                <a:gridCol w="4343400">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gridCol w="1386294">
                  <a:extLst>
                    <a:ext uri="{9D8B030D-6E8A-4147-A177-3AD203B41FA5}">
                      <a16:colId xmlns:a16="http://schemas.microsoft.com/office/drawing/2014/main" xmlns="" val="20002"/>
                    </a:ext>
                  </a:extLst>
                </a:gridCol>
                <a:gridCol w="1356907">
                  <a:extLst>
                    <a:ext uri="{9D8B030D-6E8A-4147-A177-3AD203B41FA5}">
                      <a16:colId xmlns:a16="http://schemas.microsoft.com/office/drawing/2014/main" xmlns="" val="20003"/>
                    </a:ext>
                  </a:extLst>
                </a:gridCol>
              </a:tblGrid>
              <a:tr h="958022">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Economic Classification</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Main Appropriation</a:t>
                      </a:r>
                    </a:p>
                    <a:p>
                      <a:pPr marL="0" marR="0" lvl="0" indent="0" algn="ctr" defTabSz="914400" rtl="0" eaLnBrk="1" fontAlgn="base" latinLnBrk="0" hangingPunct="1">
                        <a:lnSpc>
                          <a:spcPct val="100000"/>
                        </a:lnSpc>
                        <a:spcBef>
                          <a:spcPts val="300"/>
                        </a:spcBef>
                        <a:spcAft>
                          <a:spcPts val="300"/>
                        </a:spcAft>
                        <a:buClrTx/>
                        <a:buSzTx/>
                        <a:buFontTx/>
                        <a:buNone/>
                        <a:tabLst/>
                        <a:defRPr/>
                      </a:pPr>
                      <a:r>
                        <a:rPr kumimoji="0" lang="en-US" sz="1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R’000</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Actual Expenditure</a:t>
                      </a:r>
                    </a:p>
                    <a:p>
                      <a:pPr marL="0" marR="0" lvl="0" indent="0" algn="ctr" defTabSz="914400" rtl="0" eaLnBrk="1" fontAlgn="base" latinLnBrk="0" hangingPunct="1">
                        <a:lnSpc>
                          <a:spcPct val="100000"/>
                        </a:lnSpc>
                        <a:spcBef>
                          <a:spcPts val="300"/>
                        </a:spcBef>
                        <a:spcAft>
                          <a:spcPts val="300"/>
                        </a:spcAft>
                        <a:buClrTx/>
                        <a:buSzTx/>
                        <a:buFontTx/>
                        <a:buNone/>
                        <a:tabLst/>
                        <a:defRPr/>
                      </a:pPr>
                      <a:r>
                        <a:rPr kumimoji="0" lang="en-US" sz="1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R’000</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Balance Available</a:t>
                      </a:r>
                    </a:p>
                    <a:p>
                      <a:pPr marL="0" marR="0" lvl="0" indent="0" algn="ctr" defTabSz="914400" rtl="0" eaLnBrk="1" fontAlgn="base" latinLnBrk="0" hangingPunct="1">
                        <a:lnSpc>
                          <a:spcPct val="100000"/>
                        </a:lnSpc>
                        <a:spcBef>
                          <a:spcPts val="300"/>
                        </a:spcBef>
                        <a:spcAft>
                          <a:spcPts val="300"/>
                        </a:spcAft>
                        <a:buClrTx/>
                        <a:buSzTx/>
                        <a:buFontTx/>
                        <a:buNone/>
                        <a:tabLst/>
                        <a:defRPr/>
                      </a:pPr>
                      <a:r>
                        <a:rPr kumimoji="0" lang="en-US" sz="1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R’000</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extLst>
                  <a:ext uri="{0D108BD9-81ED-4DB2-BD59-A6C34878D82A}">
                    <a16:rowId xmlns:a16="http://schemas.microsoft.com/office/drawing/2014/main" xmlns="" val="10000"/>
                  </a:ext>
                </a:extLst>
              </a:tr>
              <a:tr h="1076362">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Compensation of Employees</a:t>
                      </a:r>
                    </a:p>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5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en-US" sz="15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Personnel Expenditure</a:t>
                      </a:r>
                    </a:p>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5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Examiners and Moderators</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8 956 964</a:t>
                      </a:r>
                    </a:p>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8 807 796</a:t>
                      </a:r>
                    </a:p>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149 168</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1 956 971</a:t>
                      </a:r>
                    </a:p>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1 925 865</a:t>
                      </a:r>
                    </a:p>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31 106</a:t>
                      </a:r>
                      <a:endParaRPr kumimoji="0" lang="en-US" sz="15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6 999 993</a:t>
                      </a:r>
                    </a:p>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6 881 931</a:t>
                      </a:r>
                    </a:p>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118 062</a:t>
                      </a:r>
                      <a:endParaRPr kumimoji="0" lang="en-US" sz="15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62377">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Goods and Services</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434 527</a:t>
                      </a:r>
                      <a:endParaRPr kumimoji="0" lang="en-US" sz="15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83 496</a:t>
                      </a:r>
                      <a:endParaRPr kumimoji="0" lang="en-US" sz="15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351 031</a:t>
                      </a:r>
                      <a:endParaRPr kumimoji="0" lang="en-US" sz="15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05410">
                <a:tc>
                  <a:txBody>
                    <a:bodyPr/>
                    <a:lstStyle/>
                    <a:p>
                      <a:pPr marL="0" marR="0" lvl="0" indent="0" algn="l" defTabSz="914400" rtl="0" eaLnBrk="1" fontAlgn="b" latinLnBrk="0" hangingPunct="1">
                        <a:lnSpc>
                          <a:spcPct val="100000"/>
                        </a:lnSpc>
                        <a:spcBef>
                          <a:spcPts val="300"/>
                        </a:spcBef>
                        <a:spcAft>
                          <a:spcPts val="300"/>
                        </a:spcAft>
                        <a:buClrTx/>
                        <a:buSzTx/>
                        <a:buFontTx/>
                        <a:buNone/>
                        <a:tabLst/>
                        <a:defRPr/>
                      </a:pPr>
                      <a:r>
                        <a:rPr lang="en-US" sz="1500" b="1" i="0" u="none" strike="noStrike" kern="1200" dirty="0" smtClean="0">
                          <a:solidFill>
                            <a:schemeClr val="tx1"/>
                          </a:solidFill>
                          <a:latin typeface="Arial" panose="020B0604020202020204" pitchFamily="34" charset="0"/>
                          <a:ea typeface="+mn-ea"/>
                          <a:cs typeface="Arial" panose="020B0604020202020204" pitchFamily="34" charset="0"/>
                        </a:rPr>
                        <a:t>Transfer Payments (Including Skills Levy)</a:t>
                      </a:r>
                    </a:p>
                  </a:txBody>
                  <a:tcPr marR="0"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80 549 905</a:t>
                      </a:r>
                      <a:endParaRPr kumimoji="0" lang="en-US" sz="15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9525" marR="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34 806 677</a:t>
                      </a:r>
                      <a:endParaRPr kumimoji="0" lang="en-US" sz="15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9525" marR="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45 743 228</a:t>
                      </a:r>
                      <a:endParaRPr kumimoji="0" lang="en-US" sz="15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9525" marR="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3797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Capital Expenditure</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8 630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2 353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0"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5 277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3797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Total</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89 950 026</a:t>
                      </a:r>
                      <a:endParaRPr kumimoji="0" lang="en-US" sz="15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36 850 497</a:t>
                      </a:r>
                      <a:endParaRPr kumimoji="0" lang="en-US" sz="15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00"/>
                    </a:solidFill>
                  </a:tcPr>
                </a:tc>
                <a:tc>
                  <a:txBody>
                    <a:bodyPr/>
                    <a:lstStyle/>
                    <a:p>
                      <a:pPr marL="0" marR="0" lvl="0" indent="0" algn="r" defTabSz="914400" rtl="0" eaLnBrk="1" fontAlgn="base" latinLnBrk="0" hangingPunct="1">
                        <a:lnSpc>
                          <a:spcPct val="100000"/>
                        </a:lnSpc>
                        <a:spcBef>
                          <a:spcPts val="300"/>
                        </a:spcBef>
                        <a:spcAft>
                          <a:spcPts val="300"/>
                        </a:spcAft>
                        <a:buClrTx/>
                        <a:buSzTx/>
                        <a:buFontTx/>
                        <a:buNone/>
                        <a:tabLst/>
                      </a:pPr>
                      <a:r>
                        <a:rPr kumimoji="0" lang="en-US" sz="1500" b="1" i="0" u="none" strike="noStrike" kern="1200" cap="none" normalizeH="0" baseline="0" dirty="0" smtClean="0">
                          <a:ln>
                            <a:noFill/>
                          </a:ln>
                          <a:solidFill>
                            <a:schemeClr val="tx1"/>
                          </a:solidFill>
                          <a:effectLst/>
                          <a:latin typeface="Arial" panose="020B0604020202020204" pitchFamily="34" charset="0"/>
                          <a:ea typeface="+mn-ea"/>
                          <a:cs typeface="Arial" panose="020B0604020202020204" pitchFamily="34" charset="0"/>
                        </a:rPr>
                        <a:t>53 099 529</a:t>
                      </a:r>
                      <a:endParaRPr kumimoji="0" lang="en-US" sz="15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00"/>
                    </a:solidFill>
                  </a:tcPr>
                </a:tc>
                <a:extLst>
                  <a:ext uri="{0D108BD9-81ED-4DB2-BD59-A6C34878D82A}">
                    <a16:rowId xmlns:a16="http://schemas.microsoft.com/office/drawing/2014/main" xmlns="" val="10005"/>
                  </a:ext>
                </a:extLst>
              </a:tr>
            </a:tbl>
          </a:graphicData>
        </a:graphic>
      </p:graphicFrame>
      <p:sp>
        <p:nvSpPr>
          <p:cNvPr id="6" name="TextBox 5"/>
          <p:cNvSpPr txBox="1"/>
          <p:nvPr/>
        </p:nvSpPr>
        <p:spPr>
          <a:xfrm>
            <a:off x="429987" y="148539"/>
            <a:ext cx="8273142" cy="492443"/>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defRPr/>
            </a:pPr>
            <a:r>
              <a:rPr lang="en-ZA" sz="2600" b="1" dirty="0">
                <a:solidFill>
                  <a:schemeClr val="bg1"/>
                </a:solidFill>
                <a:cs typeface="Arial" pitchFamily="34" charset="0"/>
              </a:rPr>
              <a:t>Status of expenditure per Economic Classification</a:t>
            </a:r>
          </a:p>
        </p:txBody>
      </p:sp>
      <p:sp>
        <p:nvSpPr>
          <p:cNvPr id="7" name="Slide Number Placeholder 7"/>
          <p:cNvSpPr>
            <a:spLocks noGrp="1"/>
          </p:cNvSpPr>
          <p:nvPr>
            <p:ph type="sldNum" sz="quarter" idx="12"/>
          </p:nvPr>
        </p:nvSpPr>
        <p:spPr>
          <a:xfrm>
            <a:off x="6929438" y="6524625"/>
            <a:ext cx="2133600" cy="365125"/>
          </a:xfrm>
          <a:noFill/>
        </p:spPr>
        <p:txBody>
          <a:bodyPr/>
          <a:lstStyle/>
          <a:p>
            <a:r>
              <a:rPr lang="en-US" b="1" dirty="0" smtClean="0"/>
              <a:t>31</a:t>
            </a:r>
          </a:p>
        </p:txBody>
      </p:sp>
    </p:spTree>
    <p:extLst>
      <p:ext uri="{BB962C8B-B14F-4D97-AF65-F5344CB8AC3E}">
        <p14:creationId xmlns:p14="http://schemas.microsoft.com/office/powerpoint/2010/main" xmlns="" val="29715358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LIDE LAYOUT.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1755775" y="1557338"/>
            <a:ext cx="5695950" cy="2246312"/>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1016000"/>
          </a:xfrm>
          <a:prstGeom prst="rect">
            <a:avLst/>
          </a:prstGeom>
          <a:noFill/>
          <a:ln w="9525">
            <a:noFill/>
            <a:miter lim="800000"/>
            <a:headEnd/>
            <a:tailEnd/>
          </a:ln>
        </p:spPr>
        <p:txBody>
          <a:bodyPr>
            <a:spAutoFit/>
          </a:bodyPr>
          <a:lstStyle/>
          <a:p>
            <a:pPr algn="ctr"/>
            <a:r>
              <a:rPr lang="en-US" sz="6000" i="1" dirty="0">
                <a:latin typeface="Calibri" pitchFamily="34" charset="0"/>
              </a:rPr>
              <a:t>Thank </a:t>
            </a:r>
            <a:r>
              <a:rPr lang="en-US" sz="6000" i="1" dirty="0" smtClean="0">
                <a:latin typeface="Calibri" pitchFamily="34" charset="0"/>
              </a:rPr>
              <a:t>you</a:t>
            </a:r>
            <a:endParaRPr lang="en-US" sz="6000" i="1" dirty="0">
              <a:latin typeface="Calibri" pitchFamily="34" charset="0"/>
            </a:endParaRPr>
          </a:p>
        </p:txBody>
      </p:sp>
    </p:spTree>
    <p:extLst>
      <p:ext uri="{BB962C8B-B14F-4D97-AF65-F5344CB8AC3E}">
        <p14:creationId xmlns:p14="http://schemas.microsoft.com/office/powerpoint/2010/main" xmlns="" val="3544232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453"/>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4</a:t>
            </a:fld>
            <a:endParaRPr lang="en-US" altLang="en-US" b="1" dirty="0"/>
          </a:p>
        </p:txBody>
      </p:sp>
      <p:sp>
        <p:nvSpPr>
          <p:cNvPr id="3077" name="TextBox 7"/>
          <p:cNvSpPr txBox="1">
            <a:spLocks noChangeArrowheads="1"/>
          </p:cNvSpPr>
          <p:nvPr/>
        </p:nvSpPr>
        <p:spPr bwMode="auto">
          <a:xfrm>
            <a:off x="429987" y="1146133"/>
            <a:ext cx="8273142" cy="20928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lvl="1" indent="-363538" eaLnBrk="1" fontAlgn="ctr" hangingPunct="1">
              <a:spcAft>
                <a:spcPts val="600"/>
              </a:spcAft>
              <a:buFont typeface="Arial" panose="020B0604020202020204" pitchFamily="34" charset="0"/>
              <a:buChar char="•"/>
              <a:defRPr/>
            </a:pPr>
            <a:r>
              <a:rPr lang="en-US" altLang="en-US" sz="2000" dirty="0">
                <a:cs typeface="Arial" charset="0"/>
              </a:rPr>
              <a:t>Consequently, this presentation identifies key issues identified in monitoring reports  </a:t>
            </a:r>
            <a:r>
              <a:rPr lang="en-US" altLang="en-US" sz="2000" dirty="0" smtClean="0">
                <a:cs typeface="Arial" charset="0"/>
              </a:rPr>
              <a:t>produced during the quarter under review </a:t>
            </a:r>
            <a:endParaRPr lang="en-US" altLang="en-US" sz="2000" dirty="0">
              <a:cs typeface="Arial" charset="0"/>
            </a:endParaRPr>
          </a:p>
          <a:p>
            <a:pPr marL="342900" lvl="1" indent="-342900" eaLnBrk="1" fontAlgn="ctr" hangingPunct="1">
              <a:spcAft>
                <a:spcPts val="600"/>
              </a:spcAft>
              <a:buFont typeface="Arial" panose="020B0604020202020204" pitchFamily="34" charset="0"/>
              <a:buChar char="•"/>
              <a:defRPr/>
            </a:pPr>
            <a:r>
              <a:rPr lang="en-US" sz="2000" dirty="0" smtClean="0"/>
              <a:t>It covers </a:t>
            </a:r>
            <a:r>
              <a:rPr lang="en-US" sz="2000" dirty="0"/>
              <a:t>P</a:t>
            </a:r>
            <a:r>
              <a:rPr lang="en-US" sz="2000" dirty="0" smtClean="0"/>
              <a:t>rogrammes 4, 5, 6, 2 and 1 and as well as the financial performance (in that order)</a:t>
            </a:r>
          </a:p>
          <a:p>
            <a:pPr marL="342900" lvl="1" indent="-342900" eaLnBrk="1" fontAlgn="ctr" hangingPunct="1">
              <a:spcAft>
                <a:spcPts val="600"/>
              </a:spcAft>
              <a:buFont typeface="Arial" panose="020B0604020202020204" pitchFamily="34" charset="0"/>
              <a:buChar char="•"/>
              <a:defRPr/>
            </a:pPr>
            <a:r>
              <a:rPr lang="en-US" sz="2000" dirty="0" smtClean="0"/>
              <a:t>Programme 3 (</a:t>
            </a:r>
            <a:r>
              <a:rPr lang="en-US" sz="2000" dirty="0"/>
              <a:t>U</a:t>
            </a:r>
            <a:r>
              <a:rPr lang="en-US" sz="2000" dirty="0" smtClean="0"/>
              <a:t>niversity </a:t>
            </a:r>
            <a:r>
              <a:rPr lang="en-US" sz="2000" dirty="0"/>
              <a:t>E</a:t>
            </a:r>
            <a:r>
              <a:rPr lang="en-US" sz="2000" dirty="0" smtClean="0"/>
              <a:t>ducation) had no specific deliverables for reporting for the quarter under review</a:t>
            </a:r>
            <a:endParaRPr lang="en-ZA" sz="2000" dirty="0"/>
          </a:p>
        </p:txBody>
      </p:sp>
      <p:sp>
        <p:nvSpPr>
          <p:cNvPr id="8" name="TextBox 7"/>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Background </a:t>
            </a:r>
            <a:endParaRPr lang="en-ZA" sz="2800" b="1" dirty="0">
              <a:cs typeface="Arial" pitchFamily="34" charset="0"/>
            </a:endParaRPr>
          </a:p>
        </p:txBody>
      </p:sp>
    </p:spTree>
    <p:extLst>
      <p:ext uri="{BB962C8B-B14F-4D97-AF65-F5344CB8AC3E}">
        <p14:creationId xmlns:p14="http://schemas.microsoft.com/office/powerpoint/2010/main" xmlns="" val="3287334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3201"/>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5</a:t>
            </a:fld>
            <a:endParaRPr lang="en-US" altLang="en-US" b="1"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TextBox 4"/>
          <p:cNvSpPr txBox="1"/>
          <p:nvPr/>
        </p:nvSpPr>
        <p:spPr>
          <a:xfrm>
            <a:off x="429987" y="1118306"/>
            <a:ext cx="8273142" cy="4185761"/>
          </a:xfrm>
          <a:prstGeom prst="rect">
            <a:avLst/>
          </a:prstGeom>
          <a:noFill/>
        </p:spPr>
        <p:txBody>
          <a:bodyPr wrap="square" rtlCol="0">
            <a:spAutoFit/>
          </a:bodyPr>
          <a:lstStyle/>
          <a:p>
            <a:pPr algn="just">
              <a:defRPr/>
            </a:pPr>
            <a:r>
              <a:rPr lang="en-ZA" sz="1900" b="1" dirty="0" smtClean="0"/>
              <a:t>Purpose </a:t>
            </a:r>
          </a:p>
          <a:p>
            <a:pPr algn="just">
              <a:defRPr/>
            </a:pPr>
            <a:endParaRPr lang="en-ZA" sz="1900" b="1" u="sng" dirty="0" smtClean="0"/>
          </a:p>
          <a:p>
            <a:pPr marL="342900" indent="-342900" algn="just">
              <a:buFont typeface="Arial" panose="020B0604020202020204" pitchFamily="34" charset="0"/>
              <a:buChar char="•"/>
              <a:defRPr/>
            </a:pPr>
            <a:r>
              <a:rPr lang="en-ZA" sz="1900" dirty="0"/>
              <a:t>The </a:t>
            </a:r>
            <a:r>
              <a:rPr lang="en-ZA" sz="1900" b="1" dirty="0" smtClean="0"/>
              <a:t>purpose </a:t>
            </a:r>
            <a:r>
              <a:rPr lang="en-ZA" sz="1900" dirty="0" smtClean="0"/>
              <a:t>of </a:t>
            </a:r>
            <a:r>
              <a:rPr lang="en-ZA" sz="1900" dirty="0"/>
              <a:t>the programme is to plan, develop, implement, monitor and evaluate national policy, programme assessment practices and systems for Technical and Vocational Education and Training. </a:t>
            </a:r>
            <a:endParaRPr lang="en-ZA" sz="1900" dirty="0" smtClean="0"/>
          </a:p>
          <a:p>
            <a:pPr algn="just">
              <a:defRPr/>
            </a:pPr>
            <a:endParaRPr lang="en-US" sz="1900" dirty="0" smtClean="0"/>
          </a:p>
          <a:p>
            <a:pPr marL="0" indent="0" algn="just">
              <a:buNone/>
              <a:defRPr/>
            </a:pPr>
            <a:r>
              <a:rPr lang="en-ZA" sz="1900" b="1" dirty="0"/>
              <a:t>Annual targets </a:t>
            </a:r>
          </a:p>
          <a:p>
            <a:pPr marL="0" indent="0" algn="just">
              <a:buNone/>
              <a:defRPr/>
            </a:pPr>
            <a:endParaRPr lang="en-ZA" sz="1900" b="1" dirty="0"/>
          </a:p>
          <a:p>
            <a:pPr marL="342900" indent="-342900" algn="just">
              <a:buFont typeface="Arial" panose="020B0604020202020204" pitchFamily="34" charset="0"/>
              <a:buChar char="•"/>
              <a:defRPr/>
            </a:pPr>
            <a:r>
              <a:rPr lang="en-ZA" sz="1900" dirty="0" smtClean="0"/>
              <a:t>Number of targets </a:t>
            </a:r>
            <a:r>
              <a:rPr lang="en-ZA" sz="1900" dirty="0"/>
              <a:t>for the 2018/19 financial </a:t>
            </a:r>
            <a:r>
              <a:rPr lang="en-ZA" sz="1900" dirty="0" smtClean="0"/>
              <a:t>year: </a:t>
            </a:r>
            <a:r>
              <a:rPr lang="en-ZA" sz="1900" b="1" dirty="0" smtClean="0"/>
              <a:t>25 </a:t>
            </a:r>
            <a:endParaRPr lang="en-ZA" sz="1900" b="1" dirty="0"/>
          </a:p>
          <a:p>
            <a:pPr marL="342900" indent="-342900" algn="just">
              <a:buFont typeface="Arial" panose="020B0604020202020204" pitchFamily="34" charset="0"/>
              <a:buChar char="•"/>
              <a:defRPr/>
            </a:pPr>
            <a:r>
              <a:rPr lang="en-ZA" sz="1900" dirty="0" smtClean="0"/>
              <a:t>Area </a:t>
            </a:r>
            <a:r>
              <a:rPr lang="en-ZA" sz="1900" dirty="0"/>
              <a:t>of focus is </a:t>
            </a:r>
            <a:r>
              <a:rPr lang="en-ZA" sz="1900" dirty="0" smtClean="0"/>
              <a:t>oversight </a:t>
            </a:r>
            <a:r>
              <a:rPr lang="en-ZA" sz="1900" dirty="0"/>
              <a:t>on the </a:t>
            </a:r>
            <a:r>
              <a:rPr lang="en-ZA" sz="1900" dirty="0" smtClean="0"/>
              <a:t>following:</a:t>
            </a:r>
          </a:p>
          <a:p>
            <a:pPr marL="800100" lvl="1" indent="-441325" algn="just">
              <a:buFont typeface="Courier New" panose="02070309020205020404" pitchFamily="49" charset="0"/>
              <a:buChar char="o"/>
              <a:defRPr/>
            </a:pPr>
            <a:r>
              <a:rPr lang="en-US" sz="1900" dirty="0" smtClean="0"/>
              <a:t>Examinations</a:t>
            </a:r>
          </a:p>
          <a:p>
            <a:pPr marL="800100" lvl="1" indent="-441325" algn="just">
              <a:buFont typeface="Courier New" panose="02070309020205020404" pitchFamily="49" charset="0"/>
              <a:buChar char="o"/>
              <a:defRPr/>
            </a:pPr>
            <a:r>
              <a:rPr lang="en-US" sz="1900" dirty="0" smtClean="0"/>
              <a:t>Infrastructure development</a:t>
            </a:r>
          </a:p>
          <a:p>
            <a:pPr marL="800100" lvl="1" indent="-441325" algn="just">
              <a:buFont typeface="Courier New" panose="02070309020205020404" pitchFamily="49" charset="0"/>
              <a:buChar char="o"/>
              <a:defRPr/>
            </a:pPr>
            <a:r>
              <a:rPr lang="en-US" sz="1900" dirty="0"/>
              <a:t>TVET </a:t>
            </a:r>
            <a:r>
              <a:rPr lang="en-US" sz="1900" dirty="0" smtClean="0"/>
              <a:t>college sector performance </a:t>
            </a:r>
          </a:p>
          <a:p>
            <a:pPr algn="just">
              <a:defRPr/>
            </a:pPr>
            <a:endParaRPr lang="en-ZA" sz="1900" dirty="0" smtClean="0"/>
          </a:p>
        </p:txBody>
      </p:sp>
      <p:sp>
        <p:nvSpPr>
          <p:cNvPr id="8" name="TextBox 7"/>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Programme 4: TVET</a:t>
            </a:r>
          </a:p>
        </p:txBody>
      </p:sp>
    </p:spTree>
    <p:extLst>
      <p:ext uri="{BB962C8B-B14F-4D97-AF65-F5344CB8AC3E}">
        <p14:creationId xmlns:p14="http://schemas.microsoft.com/office/powerpoint/2010/main" xmlns="" val="3844557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86" y="-76200"/>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6</a:t>
            </a:fld>
            <a:endParaRPr lang="en-US" altLang="en-US" b="1" dirty="0"/>
          </a:p>
        </p:txBody>
      </p:sp>
      <p:sp>
        <p:nvSpPr>
          <p:cNvPr id="4" name="Rectangle 3"/>
          <p:cNvSpPr/>
          <p:nvPr/>
        </p:nvSpPr>
        <p:spPr>
          <a:xfrm>
            <a:off x="429987" y="1141657"/>
            <a:ext cx="8273142" cy="4724370"/>
          </a:xfrm>
          <a:prstGeom prst="rect">
            <a:avLst/>
          </a:prstGeom>
        </p:spPr>
        <p:txBody>
          <a:bodyPr wrap="square">
            <a:spAutoFit/>
          </a:bodyPr>
          <a:lstStyle/>
          <a:p>
            <a:pPr marL="342900" indent="-342900">
              <a:spcAft>
                <a:spcPts val="600"/>
              </a:spcAft>
              <a:buFont typeface="Arial" panose="020B0604020202020204" pitchFamily="34" charset="0"/>
              <a:buChar char="•"/>
              <a:defRPr/>
            </a:pPr>
            <a:r>
              <a:rPr lang="en-US" sz="1600" dirty="0"/>
              <a:t>For the quarter under review, </a:t>
            </a:r>
            <a:r>
              <a:rPr lang="en-ZA" sz="1600" dirty="0"/>
              <a:t>3 oversight reports were due for completion - </a:t>
            </a:r>
            <a:r>
              <a:rPr lang="en-ZA" sz="1600" b="1" i="1" dirty="0"/>
              <a:t>Achieved </a:t>
            </a:r>
          </a:p>
          <a:p>
            <a:pPr marL="285750" lvl="0" indent="-285750">
              <a:spcAft>
                <a:spcPts val="600"/>
              </a:spcAft>
              <a:buFont typeface="Arial" panose="020B0604020202020204" pitchFamily="34" charset="0"/>
              <a:buChar char="•"/>
            </a:pPr>
            <a:r>
              <a:rPr lang="en-ZA" sz="1600" dirty="0" smtClean="0"/>
              <a:t>Certification </a:t>
            </a:r>
            <a:r>
              <a:rPr lang="en-ZA" sz="1600" dirty="0"/>
              <a:t>backlog </a:t>
            </a:r>
            <a:endParaRPr lang="en-ZA" sz="1600" dirty="0" smtClean="0"/>
          </a:p>
          <a:p>
            <a:pPr marL="800100" lvl="1" indent="-441325">
              <a:spcAft>
                <a:spcPts val="600"/>
              </a:spcAft>
              <a:buFont typeface="Courier New" panose="02070309020205020404" pitchFamily="49" charset="0"/>
              <a:buChar char="o"/>
            </a:pPr>
            <a:r>
              <a:rPr lang="en-US" sz="1600" b="1" dirty="0" smtClean="0"/>
              <a:t>Reflections of the Report </a:t>
            </a:r>
            <a:endParaRPr lang="en-ZA" sz="1600" dirty="0"/>
          </a:p>
          <a:p>
            <a:pPr marL="979488" lvl="1" indent="-187325">
              <a:spcAft>
                <a:spcPts val="600"/>
              </a:spcAft>
              <a:buFontTx/>
              <a:buChar char="-"/>
            </a:pPr>
            <a:r>
              <a:rPr lang="en-ZA" sz="1600" dirty="0" smtClean="0"/>
              <a:t>Outstanding </a:t>
            </a:r>
            <a:r>
              <a:rPr lang="en-ZA" sz="1600" dirty="0"/>
              <a:t>certificates for NC(V) for candidates who sat for examination between </a:t>
            </a:r>
            <a:r>
              <a:rPr lang="en-ZA" sz="1600" dirty="0" smtClean="0"/>
              <a:t>11/2007 and </a:t>
            </a:r>
            <a:r>
              <a:rPr lang="en-ZA" sz="1600" dirty="0"/>
              <a:t>03/2016 were certified </a:t>
            </a:r>
            <a:r>
              <a:rPr lang="en-ZA" sz="1600" dirty="0" smtClean="0"/>
              <a:t>(</a:t>
            </a:r>
            <a:r>
              <a:rPr lang="en-ZA" sz="1600" dirty="0"/>
              <a:t>as at 08 January 2018) </a:t>
            </a:r>
            <a:endParaRPr lang="en-ZA" sz="1600" dirty="0" smtClean="0"/>
          </a:p>
          <a:p>
            <a:pPr marL="979488" lvl="1" indent="-187325">
              <a:spcAft>
                <a:spcPts val="600"/>
              </a:spcAft>
              <a:buFontTx/>
              <a:buChar char="-"/>
            </a:pPr>
            <a:r>
              <a:rPr lang="en-ZA" sz="1600" dirty="0" smtClean="0"/>
              <a:t>For </a:t>
            </a:r>
            <a:r>
              <a:rPr lang="en-ZA" sz="1600" dirty="0"/>
              <a:t>the period between 11/2016 </a:t>
            </a:r>
            <a:r>
              <a:rPr lang="en-ZA" sz="1600" dirty="0" smtClean="0"/>
              <a:t>and 03/2017 </a:t>
            </a:r>
            <a:r>
              <a:rPr lang="en-ZA" sz="1600" dirty="0"/>
              <a:t>there are 587 of the total  144 068 NC(V) certificates that are still </a:t>
            </a:r>
            <a:r>
              <a:rPr lang="en-ZA" sz="1600" dirty="0" smtClean="0"/>
              <a:t>outstanding due to supplementary examinations and or irregularity matters</a:t>
            </a:r>
            <a:endParaRPr lang="en-ZA" sz="1600" b="1" dirty="0" smtClean="0"/>
          </a:p>
          <a:p>
            <a:pPr marL="342900" lvl="0" indent="-342900">
              <a:spcAft>
                <a:spcPts val="600"/>
              </a:spcAft>
              <a:buFont typeface="Arial" panose="020B0604020202020204" pitchFamily="34" charset="0"/>
              <a:buChar char="•"/>
              <a:defRPr/>
            </a:pPr>
            <a:r>
              <a:rPr lang="en-ZA" sz="1600" dirty="0" smtClean="0"/>
              <a:t>Conduct </a:t>
            </a:r>
            <a:r>
              <a:rPr lang="en-ZA" sz="1600" dirty="0"/>
              <a:t>of public TVET </a:t>
            </a:r>
            <a:r>
              <a:rPr lang="en-ZA" sz="1600" dirty="0" smtClean="0"/>
              <a:t>college </a:t>
            </a:r>
            <a:r>
              <a:rPr lang="en-ZA" sz="1600" dirty="0"/>
              <a:t>examination centres during national examinations and assessments </a:t>
            </a:r>
            <a:endParaRPr lang="en-ZA" sz="1600" dirty="0" smtClean="0"/>
          </a:p>
          <a:p>
            <a:pPr marL="796925" lvl="2" indent="-446088">
              <a:spcAft>
                <a:spcPts val="600"/>
              </a:spcAft>
              <a:buFont typeface="Courier New" panose="02070309020205020404" pitchFamily="49" charset="0"/>
              <a:buChar char="o"/>
              <a:defRPr/>
            </a:pPr>
            <a:r>
              <a:rPr lang="en-US" sz="1600" b="1" dirty="0" smtClean="0"/>
              <a:t>Reflections </a:t>
            </a:r>
            <a:r>
              <a:rPr lang="en-US" sz="1600" b="1" dirty="0"/>
              <a:t>of the </a:t>
            </a:r>
            <a:r>
              <a:rPr lang="en-US" sz="1600" b="1" dirty="0" smtClean="0"/>
              <a:t>Report </a:t>
            </a:r>
          </a:p>
          <a:p>
            <a:pPr marL="979488" lvl="2" indent="-179388">
              <a:spcAft>
                <a:spcPts val="600"/>
              </a:spcAft>
              <a:buFontTx/>
              <a:buChar char="-"/>
              <a:defRPr/>
            </a:pPr>
            <a:r>
              <a:rPr lang="en-ZA" sz="1600" dirty="0" smtClean="0"/>
              <a:t>National </a:t>
            </a:r>
            <a:r>
              <a:rPr lang="en-ZA" sz="1600" dirty="0"/>
              <a:t>examinations were conducted in line with national policy in the 2017 academic year</a:t>
            </a:r>
          </a:p>
          <a:p>
            <a:pPr marL="979488" lvl="2" indent="-179388">
              <a:spcAft>
                <a:spcPts val="600"/>
              </a:spcAft>
              <a:buFontTx/>
              <a:buChar char="-"/>
              <a:defRPr/>
            </a:pPr>
            <a:r>
              <a:rPr lang="en-ZA" sz="1600" dirty="0"/>
              <a:t>The integrity of national examinations was not compromised</a:t>
            </a:r>
          </a:p>
          <a:p>
            <a:pPr marL="979488" lvl="2" indent="-179388">
              <a:spcAft>
                <a:spcPts val="600"/>
              </a:spcAft>
              <a:buFontTx/>
              <a:buChar char="-"/>
              <a:defRPr/>
            </a:pPr>
            <a:r>
              <a:rPr lang="en-ZA" sz="1600" dirty="0"/>
              <a:t>However, a total of 47 irregularities were detected during the 03/2018 of which 5 were administrative and 42 were acts of </a:t>
            </a:r>
            <a:r>
              <a:rPr lang="en-ZA" sz="1600" dirty="0" smtClean="0"/>
              <a:t>dishonesty</a:t>
            </a:r>
            <a:endParaRPr lang="en-ZA" sz="1600" dirty="0"/>
          </a:p>
        </p:txBody>
      </p:sp>
      <p:sp>
        <p:nvSpPr>
          <p:cNvPr id="7" name="TextBox 6"/>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Programme 4: TVET</a:t>
            </a:r>
          </a:p>
        </p:txBody>
      </p:sp>
    </p:spTree>
    <p:extLst>
      <p:ext uri="{BB962C8B-B14F-4D97-AF65-F5344CB8AC3E}">
        <p14:creationId xmlns:p14="http://schemas.microsoft.com/office/powerpoint/2010/main" xmlns="" val="3970419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5" y="5389"/>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7</a:t>
            </a:fld>
            <a:endParaRPr lang="en-US" altLang="en-US" b="1"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429987" y="1122202"/>
            <a:ext cx="8273142" cy="3985706"/>
          </a:xfrm>
          <a:prstGeom prst="rect">
            <a:avLst/>
          </a:prstGeom>
        </p:spPr>
        <p:txBody>
          <a:bodyPr wrap="square">
            <a:spAutoFit/>
          </a:bodyPr>
          <a:lstStyle/>
          <a:p>
            <a:pPr marL="342900" lvl="0" indent="-342900">
              <a:spcAft>
                <a:spcPts val="600"/>
              </a:spcAft>
              <a:buFont typeface="Arial" panose="020B0604020202020204" pitchFamily="34" charset="0"/>
              <a:buChar char="•"/>
              <a:defRPr/>
            </a:pPr>
            <a:r>
              <a:rPr lang="en-ZA" sz="1900" b="1" dirty="0" smtClean="0"/>
              <a:t>Implementation </a:t>
            </a:r>
            <a:r>
              <a:rPr lang="en-ZA" sz="1900" b="1" dirty="0"/>
              <a:t>of the IT examination services system </a:t>
            </a:r>
            <a:endParaRPr lang="en-ZA" sz="1900" b="1" dirty="0" smtClean="0"/>
          </a:p>
          <a:p>
            <a:pPr marL="800100" lvl="1" indent="-441325">
              <a:spcAft>
                <a:spcPts val="600"/>
              </a:spcAft>
              <a:buFont typeface="Courier New" panose="02070309020205020404" pitchFamily="49" charset="0"/>
              <a:buChar char="o"/>
              <a:defRPr/>
            </a:pPr>
            <a:r>
              <a:rPr lang="en-US" sz="1900" b="1" dirty="0" smtClean="0"/>
              <a:t>Reflections of the report:</a:t>
            </a:r>
          </a:p>
          <a:p>
            <a:pPr marL="1077913" lvl="1" indent="-277813">
              <a:spcAft>
                <a:spcPts val="600"/>
              </a:spcAft>
              <a:buFontTx/>
              <a:buChar char="-"/>
              <a:defRPr/>
            </a:pPr>
            <a:r>
              <a:rPr lang="en-ZA" sz="1900" dirty="0" smtClean="0"/>
              <a:t>A </a:t>
            </a:r>
            <a:r>
              <a:rPr lang="en-ZA" sz="1900" dirty="0"/>
              <a:t>service provider has been appointed to develop a new examination </a:t>
            </a:r>
            <a:r>
              <a:rPr lang="en-ZA" sz="1900" dirty="0" smtClean="0"/>
              <a:t>system</a:t>
            </a:r>
          </a:p>
          <a:p>
            <a:pPr marL="1077913" lvl="1" indent="-277813">
              <a:spcAft>
                <a:spcPts val="600"/>
              </a:spcAft>
              <a:buFontTx/>
              <a:buChar char="-"/>
              <a:defRPr/>
            </a:pPr>
            <a:r>
              <a:rPr lang="en-ZA" sz="1900" dirty="0" smtClean="0"/>
              <a:t>Phase 1A  - is in an advanced stage with User Acceptance Testing taking place</a:t>
            </a:r>
          </a:p>
          <a:p>
            <a:pPr marL="1077913" lvl="1" indent="-277813">
              <a:spcAft>
                <a:spcPts val="600"/>
              </a:spcAft>
              <a:buFontTx/>
              <a:buChar char="-"/>
              <a:defRPr/>
            </a:pPr>
            <a:r>
              <a:rPr lang="en-ZA" sz="1900" dirty="0" smtClean="0"/>
              <a:t>Phase 1B - which is the core modules of resulting is about to move into a piloting / testing phase</a:t>
            </a:r>
            <a:endParaRPr lang="en-ZA" sz="1900" dirty="0"/>
          </a:p>
          <a:p>
            <a:pPr marL="1077913" lvl="1" indent="-277813">
              <a:spcAft>
                <a:spcPts val="600"/>
              </a:spcAft>
              <a:buFontTx/>
              <a:buChar char="-"/>
              <a:defRPr/>
            </a:pPr>
            <a:r>
              <a:rPr lang="en-ZA" sz="1900" dirty="0" smtClean="0"/>
              <a:t>The </a:t>
            </a:r>
            <a:r>
              <a:rPr lang="en-ZA" sz="1900" dirty="0"/>
              <a:t>process of integrating the system with other systems </a:t>
            </a:r>
            <a:r>
              <a:rPr lang="en-ZA" sz="1900" dirty="0" smtClean="0"/>
              <a:t>(</a:t>
            </a:r>
            <a:r>
              <a:rPr lang="en-ZA" sz="1900" dirty="0" err="1" smtClean="0"/>
              <a:t>Umalusi</a:t>
            </a:r>
            <a:r>
              <a:rPr lang="en-ZA" sz="1900" dirty="0"/>
              <a:t>, </a:t>
            </a:r>
            <a:r>
              <a:rPr lang="en-ZA" sz="1900" dirty="0" smtClean="0"/>
              <a:t>QCTO </a:t>
            </a:r>
            <a:r>
              <a:rPr lang="en-ZA" sz="1900" dirty="0"/>
              <a:t>and Home Affairs) is currently underway. </a:t>
            </a:r>
            <a:r>
              <a:rPr lang="en-ZA" sz="1900" dirty="0" smtClean="0"/>
              <a:t>Requirement </a:t>
            </a:r>
            <a:r>
              <a:rPr lang="en-ZA" sz="1900" dirty="0"/>
              <a:t>workshops are being conducted with the respective </a:t>
            </a:r>
            <a:r>
              <a:rPr lang="en-ZA" sz="1900" dirty="0" smtClean="0"/>
              <a:t>entities</a:t>
            </a:r>
          </a:p>
        </p:txBody>
      </p:sp>
      <p:sp>
        <p:nvSpPr>
          <p:cNvPr id="7" name="TextBox 6"/>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Programme 4: TVET</a:t>
            </a:r>
          </a:p>
        </p:txBody>
      </p:sp>
    </p:spTree>
    <p:extLst>
      <p:ext uri="{BB962C8B-B14F-4D97-AF65-F5344CB8AC3E}">
        <p14:creationId xmlns:p14="http://schemas.microsoft.com/office/powerpoint/2010/main" xmlns="" val="760705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5" y="5389"/>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8</a:t>
            </a:fld>
            <a:endParaRPr lang="en-US" altLang="en-US" b="1"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429987" y="1147777"/>
            <a:ext cx="8273142" cy="4632037"/>
          </a:xfrm>
          <a:prstGeom prst="rect">
            <a:avLst/>
          </a:prstGeom>
        </p:spPr>
        <p:txBody>
          <a:bodyPr wrap="square">
            <a:spAutoFit/>
          </a:bodyPr>
          <a:lstStyle/>
          <a:p>
            <a:pPr marL="342900" lvl="0" indent="-342900">
              <a:spcAft>
                <a:spcPts val="600"/>
              </a:spcAft>
              <a:buFont typeface="Arial" panose="020B0604020202020204" pitchFamily="34" charset="0"/>
              <a:buChar char="•"/>
              <a:defRPr/>
            </a:pPr>
            <a:r>
              <a:rPr lang="en-US" sz="1700" dirty="0" smtClean="0">
                <a:latin typeface="Arial" panose="020B0604020202020204" pitchFamily="34" charset="0"/>
                <a:cs typeface="Arial" panose="020B0604020202020204" pitchFamily="34" charset="0"/>
              </a:rPr>
              <a:t>For the quarter under review, the following 6 reports were produced </a:t>
            </a:r>
            <a:br>
              <a:rPr lang="en-US" sz="1700" dirty="0" smtClean="0">
                <a:latin typeface="Arial" panose="020B0604020202020204" pitchFamily="34" charset="0"/>
                <a:cs typeface="Arial" panose="020B0604020202020204" pitchFamily="34" charset="0"/>
              </a:rPr>
            </a:br>
            <a:r>
              <a:rPr lang="en-US" sz="1700" b="1" dirty="0" smtClean="0">
                <a:latin typeface="Arial" panose="020B0604020202020204" pitchFamily="34" charset="0"/>
                <a:cs typeface="Arial" panose="020B0604020202020204" pitchFamily="34" charset="0"/>
              </a:rPr>
              <a:t>(as planned)</a:t>
            </a:r>
            <a:r>
              <a:rPr lang="en-US" sz="1700" dirty="0" smtClean="0">
                <a:latin typeface="Arial" panose="020B0604020202020204" pitchFamily="34" charset="0"/>
                <a:cs typeface="Arial" panose="020B0604020202020204" pitchFamily="34" charset="0"/>
              </a:rPr>
              <a:t> in preparation for annual reports targeted in the APP – </a:t>
            </a:r>
            <a:r>
              <a:rPr lang="en-US" sz="1700" b="1" i="1" dirty="0" smtClean="0">
                <a:latin typeface="Arial" panose="020B0604020202020204" pitchFamily="34" charset="0"/>
                <a:cs typeface="Arial" panose="020B0604020202020204" pitchFamily="34" charset="0"/>
              </a:rPr>
              <a:t>Completed:</a:t>
            </a:r>
            <a:endParaRPr lang="en-US" sz="1700" b="1" dirty="0" smtClean="0">
              <a:latin typeface="Arial" panose="020B0604020202020204" pitchFamily="34" charset="0"/>
              <a:cs typeface="Arial" panose="020B0604020202020204" pitchFamily="34" charset="0"/>
            </a:endParaRPr>
          </a:p>
          <a:p>
            <a:pPr lvl="1" indent="-457200">
              <a:spcAft>
                <a:spcPts val="600"/>
              </a:spcAft>
              <a:buFont typeface="+mj-lt"/>
              <a:buAutoNum type="arabicPeriod"/>
              <a:defRPr/>
            </a:pPr>
            <a:r>
              <a:rPr lang="en-ZA" sz="1700" dirty="0" smtClean="0"/>
              <a:t>Roll-out of the nine </a:t>
            </a:r>
            <a:r>
              <a:rPr lang="en-ZA" sz="1700" dirty="0"/>
              <a:t>TVET </a:t>
            </a:r>
            <a:r>
              <a:rPr lang="en-ZA" sz="1700" dirty="0" smtClean="0"/>
              <a:t>college campuses</a:t>
            </a:r>
          </a:p>
          <a:p>
            <a:pPr marL="800100" lvl="2" indent="-358775">
              <a:spcAft>
                <a:spcPts val="600"/>
              </a:spcAft>
              <a:buFont typeface="Wingdings" panose="05000000000000000000" pitchFamily="2" charset="2"/>
              <a:buChar char="v"/>
              <a:defRPr/>
            </a:pPr>
            <a:r>
              <a:rPr lang="en-US" sz="1700" b="1" dirty="0" smtClean="0"/>
              <a:t>Reflections of the report:</a:t>
            </a:r>
            <a:endParaRPr lang="en-ZA" sz="1700" b="1" dirty="0"/>
          </a:p>
          <a:p>
            <a:pPr marL="1158875" lvl="3" indent="-358775">
              <a:spcAft>
                <a:spcPts val="600"/>
              </a:spcAft>
              <a:buFont typeface="Wingdings" panose="05000000000000000000" pitchFamily="2" charset="2"/>
              <a:buChar char="ü"/>
              <a:defRPr/>
            </a:pPr>
            <a:r>
              <a:rPr lang="en-ZA" sz="1700" dirty="0" smtClean="0"/>
              <a:t>Project Plan </a:t>
            </a:r>
            <a:r>
              <a:rPr lang="en-ZA" sz="1700" dirty="0"/>
              <a:t>h</a:t>
            </a:r>
            <a:r>
              <a:rPr lang="en-ZA" sz="1700" dirty="0" smtClean="0"/>
              <a:t>as been finalised </a:t>
            </a:r>
          </a:p>
          <a:p>
            <a:pPr marL="1158875" lvl="3" indent="-358775">
              <a:spcAft>
                <a:spcPts val="600"/>
              </a:spcAft>
              <a:buFont typeface="Wingdings" panose="05000000000000000000" pitchFamily="2" charset="2"/>
              <a:buChar char="ü"/>
              <a:defRPr/>
            </a:pPr>
            <a:r>
              <a:rPr lang="en-ZA" sz="1700" dirty="0" smtClean="0"/>
              <a:t>The roll-out of programmes commenced on 1 </a:t>
            </a:r>
            <a:r>
              <a:rPr lang="en-ZA" sz="1700" dirty="0"/>
              <a:t>June </a:t>
            </a:r>
            <a:r>
              <a:rPr lang="en-ZA" sz="1700" dirty="0" smtClean="0"/>
              <a:t>2018</a:t>
            </a:r>
            <a:endParaRPr lang="en-ZA" sz="1700" dirty="0"/>
          </a:p>
          <a:p>
            <a:pPr marL="1158875" lvl="3" indent="-358775">
              <a:spcAft>
                <a:spcPts val="600"/>
              </a:spcAft>
              <a:buFont typeface="Wingdings" panose="05000000000000000000" pitchFamily="2" charset="2"/>
              <a:buChar char="ü"/>
              <a:defRPr/>
            </a:pPr>
            <a:r>
              <a:rPr lang="en-ZA" sz="1700" dirty="0" smtClean="0"/>
              <a:t>Contractual processes </a:t>
            </a:r>
            <a:r>
              <a:rPr lang="en-ZA" sz="1700" dirty="0"/>
              <a:t>for the sites at Nongoma, </a:t>
            </a:r>
            <a:r>
              <a:rPr lang="en-ZA" sz="1700" dirty="0" smtClean="0"/>
              <a:t>Balfour, </a:t>
            </a:r>
            <a:r>
              <a:rPr lang="en-ZA" sz="1700" dirty="0" err="1" smtClean="0"/>
              <a:t>Msinga</a:t>
            </a:r>
            <a:r>
              <a:rPr lang="en-ZA" sz="1700" dirty="0" smtClean="0"/>
              <a:t>, </a:t>
            </a:r>
            <a:r>
              <a:rPr lang="en-ZA" sz="1700" dirty="0" err="1"/>
              <a:t>Lusikisiki</a:t>
            </a:r>
            <a:r>
              <a:rPr lang="en-ZA" sz="1700" dirty="0"/>
              <a:t>, </a:t>
            </a:r>
            <a:r>
              <a:rPr lang="en-ZA" sz="1700" dirty="0" err="1"/>
              <a:t>Graaf</a:t>
            </a:r>
            <a:r>
              <a:rPr lang="en-ZA" sz="1700" dirty="0"/>
              <a:t> </a:t>
            </a:r>
            <a:r>
              <a:rPr lang="en-ZA" sz="1700" dirty="0" err="1"/>
              <a:t>Reinet</a:t>
            </a:r>
            <a:r>
              <a:rPr lang="en-ZA" sz="1700" dirty="0"/>
              <a:t>, </a:t>
            </a:r>
            <a:r>
              <a:rPr lang="en-ZA" sz="1700" dirty="0" err="1"/>
              <a:t>Aliwal</a:t>
            </a:r>
            <a:r>
              <a:rPr lang="en-ZA" sz="1700" dirty="0"/>
              <a:t> North and </a:t>
            </a:r>
            <a:r>
              <a:rPr lang="en-ZA" sz="1700" dirty="0" err="1" smtClean="0"/>
              <a:t>Sterkspruit</a:t>
            </a:r>
            <a:r>
              <a:rPr lang="en-ZA" sz="1700" dirty="0" smtClean="0"/>
              <a:t> have been completed</a:t>
            </a:r>
          </a:p>
          <a:p>
            <a:pPr lvl="1" indent="-457200">
              <a:spcAft>
                <a:spcPts val="600"/>
              </a:spcAft>
              <a:buFont typeface="+mj-lt"/>
              <a:buAutoNum type="arabicPeriod" startAt="2"/>
              <a:defRPr/>
            </a:pPr>
            <a:r>
              <a:rPr lang="en-ZA" sz="1700" dirty="0" err="1"/>
              <a:t>Operationalisation</a:t>
            </a:r>
            <a:r>
              <a:rPr lang="en-ZA" sz="1700" dirty="0"/>
              <a:t> of the newly built TVET </a:t>
            </a:r>
            <a:r>
              <a:rPr lang="en-ZA" sz="1700" dirty="0" smtClean="0"/>
              <a:t>campuses</a:t>
            </a:r>
            <a:endParaRPr lang="en-ZA" sz="1700" dirty="0"/>
          </a:p>
          <a:p>
            <a:pPr marL="800100" lvl="2" indent="-358775">
              <a:spcAft>
                <a:spcPts val="600"/>
              </a:spcAft>
              <a:buFont typeface="Wingdings" panose="05000000000000000000" pitchFamily="2" charset="2"/>
              <a:buChar char="v"/>
              <a:defRPr/>
            </a:pPr>
            <a:r>
              <a:rPr lang="en-US" sz="1700" b="1" dirty="0"/>
              <a:t>Reflections </a:t>
            </a:r>
            <a:r>
              <a:rPr lang="en-US" sz="1700" b="1" dirty="0" smtClean="0"/>
              <a:t>of the report:</a:t>
            </a:r>
          </a:p>
          <a:p>
            <a:pPr marL="1158875" lvl="3" indent="-342900">
              <a:spcAft>
                <a:spcPts val="600"/>
              </a:spcAft>
              <a:buFont typeface="Wingdings" panose="05000000000000000000" pitchFamily="2" charset="2"/>
              <a:buChar char="ü"/>
              <a:defRPr/>
            </a:pPr>
            <a:r>
              <a:rPr lang="en-ZA" sz="1700" dirty="0" smtClean="0"/>
              <a:t>The budget </a:t>
            </a:r>
            <a:r>
              <a:rPr lang="en-ZA" sz="1700" dirty="0"/>
              <a:t>for enrolments, accommodation and capital costs </a:t>
            </a:r>
            <a:r>
              <a:rPr lang="en-ZA" sz="1700" dirty="0" smtClean="0"/>
              <a:t>for </a:t>
            </a:r>
            <a:r>
              <a:rPr lang="en-ZA" sz="1700" dirty="0"/>
              <a:t>the newly built campuses in </a:t>
            </a:r>
            <a:r>
              <a:rPr lang="en-ZA" sz="1700" dirty="0" err="1"/>
              <a:t>Thabazimbi</a:t>
            </a:r>
            <a:r>
              <a:rPr lang="en-ZA" sz="1700" dirty="0"/>
              <a:t>, </a:t>
            </a:r>
            <a:r>
              <a:rPr lang="en-ZA" sz="1700" dirty="0" err="1" smtClean="0"/>
              <a:t>Bhambanani</a:t>
            </a:r>
            <a:r>
              <a:rPr lang="en-ZA" sz="1700" dirty="0" smtClean="0"/>
              <a:t> </a:t>
            </a:r>
            <a:r>
              <a:rPr lang="en-ZA" sz="1700" dirty="0"/>
              <a:t>and </a:t>
            </a:r>
            <a:r>
              <a:rPr lang="en-ZA" sz="1700" dirty="0" smtClean="0"/>
              <a:t>Nkandla has been allocated for the next three years</a:t>
            </a:r>
          </a:p>
        </p:txBody>
      </p:sp>
      <p:sp>
        <p:nvSpPr>
          <p:cNvPr id="7" name="TextBox 6"/>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Programme 4: TVET</a:t>
            </a:r>
          </a:p>
        </p:txBody>
      </p:sp>
    </p:spTree>
    <p:extLst>
      <p:ext uri="{BB962C8B-B14F-4D97-AF65-F5344CB8AC3E}">
        <p14:creationId xmlns:p14="http://schemas.microsoft.com/office/powerpoint/2010/main" xmlns="" val="4005931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5" y="5389"/>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49287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9</a:t>
            </a:fld>
            <a:endParaRPr lang="en-US" altLang="en-US" b="1" dirty="0"/>
          </a:p>
        </p:txBody>
      </p:sp>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429987" y="1033551"/>
            <a:ext cx="8273142" cy="5186035"/>
          </a:xfrm>
          <a:prstGeom prst="rect">
            <a:avLst/>
          </a:prstGeom>
        </p:spPr>
        <p:txBody>
          <a:bodyPr wrap="square">
            <a:spAutoFit/>
          </a:bodyPr>
          <a:lstStyle/>
          <a:p>
            <a:pPr marL="457200" lvl="0" indent="-457200">
              <a:spcAft>
                <a:spcPts val="600"/>
              </a:spcAft>
              <a:buFont typeface="+mj-lt"/>
              <a:buAutoNum type="arabicPeriod" startAt="3"/>
              <a:defRPr/>
            </a:pPr>
            <a:r>
              <a:rPr lang="en-ZA" sz="1700" dirty="0" smtClean="0"/>
              <a:t>Implementation </a:t>
            </a:r>
            <a:r>
              <a:rPr lang="en-ZA" sz="1700" dirty="0"/>
              <a:t>of national infrastructure asset management system for TVET </a:t>
            </a:r>
            <a:r>
              <a:rPr lang="en-ZA" sz="1700" dirty="0" smtClean="0"/>
              <a:t>colleges </a:t>
            </a:r>
          </a:p>
          <a:p>
            <a:pPr marL="800100" indent="-342900">
              <a:spcAft>
                <a:spcPts val="600"/>
              </a:spcAft>
              <a:buFont typeface="Wingdings" panose="05000000000000000000" pitchFamily="2" charset="2"/>
              <a:buChar char="v"/>
            </a:pPr>
            <a:r>
              <a:rPr lang="en-US" sz="1700" b="1" dirty="0" smtClean="0"/>
              <a:t>Reflections of the report:</a:t>
            </a:r>
          </a:p>
          <a:p>
            <a:pPr marL="1158875" lvl="1" indent="-358775">
              <a:spcAft>
                <a:spcPts val="0"/>
              </a:spcAft>
              <a:buFont typeface="Wingdings" panose="05000000000000000000" pitchFamily="2" charset="2"/>
              <a:buChar char="ü"/>
            </a:pPr>
            <a:r>
              <a:rPr lang="en-ZA" sz="1700" dirty="0" smtClean="0"/>
              <a:t>Workshops </a:t>
            </a:r>
            <a:r>
              <a:rPr lang="en-ZA" sz="1700" dirty="0"/>
              <a:t>on the development of national database (registration of assets) </a:t>
            </a:r>
            <a:r>
              <a:rPr lang="en-ZA" sz="1700" dirty="0" smtClean="0"/>
              <a:t>has been conducted </a:t>
            </a:r>
            <a:r>
              <a:rPr lang="en-ZA" sz="1700" dirty="0"/>
              <a:t>with all colleges </a:t>
            </a:r>
            <a:endParaRPr lang="en-ZA" sz="1700" dirty="0" smtClean="0"/>
          </a:p>
          <a:p>
            <a:pPr marL="1158875" lvl="1" indent="-358775">
              <a:spcAft>
                <a:spcPts val="0"/>
              </a:spcAft>
              <a:buFont typeface="Wingdings" panose="05000000000000000000" pitchFamily="2" charset="2"/>
              <a:buChar char="ü"/>
            </a:pPr>
            <a:r>
              <a:rPr lang="en-ZA" sz="1700" dirty="0" smtClean="0"/>
              <a:t>An inspection </a:t>
            </a:r>
            <a:r>
              <a:rPr lang="en-ZA" sz="1700" dirty="0"/>
              <a:t>tool has been developed </a:t>
            </a:r>
            <a:r>
              <a:rPr lang="en-ZA" sz="1700" dirty="0" smtClean="0"/>
              <a:t>(Bulk </a:t>
            </a:r>
            <a:r>
              <a:rPr lang="en-ZA" sz="1700" dirty="0"/>
              <a:t>and Essential Services S</a:t>
            </a:r>
            <a:r>
              <a:rPr lang="en-ZA" sz="1700" dirty="0" smtClean="0"/>
              <a:t>urvey) </a:t>
            </a:r>
            <a:r>
              <a:rPr lang="en-ZA" sz="1700" dirty="0"/>
              <a:t>to collect data on the </a:t>
            </a:r>
            <a:r>
              <a:rPr lang="en-ZA" sz="1700" dirty="0" smtClean="0"/>
              <a:t>condition status </a:t>
            </a:r>
            <a:r>
              <a:rPr lang="en-ZA" sz="1700" dirty="0"/>
              <a:t>of </a:t>
            </a:r>
            <a:r>
              <a:rPr lang="en-ZA" sz="1700" dirty="0" smtClean="0"/>
              <a:t>assets</a:t>
            </a:r>
          </a:p>
          <a:p>
            <a:pPr marL="1158875" lvl="1" indent="-358775">
              <a:spcAft>
                <a:spcPts val="600"/>
              </a:spcAft>
              <a:buFont typeface="Wingdings" panose="05000000000000000000" pitchFamily="2" charset="2"/>
              <a:buChar char="ü"/>
            </a:pPr>
            <a:r>
              <a:rPr lang="en-ZA" sz="1700" dirty="0"/>
              <a:t>The outcome of this survey would be the development of maintenance needs and costing thereof by </a:t>
            </a:r>
            <a:r>
              <a:rPr lang="en-ZA" sz="1700" dirty="0" smtClean="0"/>
              <a:t>colleges</a:t>
            </a:r>
          </a:p>
          <a:p>
            <a:pPr marL="457200" lvl="0" indent="-457200">
              <a:spcAft>
                <a:spcPts val="600"/>
              </a:spcAft>
              <a:buFont typeface="+mj-lt"/>
              <a:buAutoNum type="arabicPeriod" startAt="4"/>
            </a:pPr>
            <a:r>
              <a:rPr lang="en-ZA" sz="1700" dirty="0" smtClean="0"/>
              <a:t>Implementation </a:t>
            </a:r>
            <a:r>
              <a:rPr lang="en-ZA" sz="1700" dirty="0"/>
              <a:t>of a national infrastructure maintenance plan for TVET </a:t>
            </a:r>
            <a:r>
              <a:rPr lang="en-ZA" sz="1700" dirty="0" smtClean="0"/>
              <a:t>college sector </a:t>
            </a:r>
          </a:p>
          <a:p>
            <a:pPr marL="800100" indent="-342900">
              <a:spcAft>
                <a:spcPts val="600"/>
              </a:spcAft>
              <a:buFont typeface="Wingdings" panose="05000000000000000000" pitchFamily="2" charset="2"/>
              <a:buChar char="v"/>
            </a:pPr>
            <a:r>
              <a:rPr lang="en-US" sz="1700" b="1" dirty="0" smtClean="0"/>
              <a:t>Reflections </a:t>
            </a:r>
            <a:r>
              <a:rPr lang="en-US" sz="1700" b="1" dirty="0"/>
              <a:t>of the report:</a:t>
            </a:r>
          </a:p>
          <a:p>
            <a:pPr marL="1158875" lvl="1" indent="-358775">
              <a:spcAft>
                <a:spcPts val="0"/>
              </a:spcAft>
              <a:buFont typeface="Wingdings" panose="05000000000000000000" pitchFamily="2" charset="2"/>
              <a:buChar char="ü"/>
            </a:pPr>
            <a:r>
              <a:rPr lang="en-ZA" sz="1700" dirty="0" smtClean="0"/>
              <a:t>Developed </a:t>
            </a:r>
            <a:r>
              <a:rPr lang="en-ZA" sz="1700" dirty="0"/>
              <a:t>National Infrastructure Asset Maintenance Management Standards </a:t>
            </a:r>
            <a:r>
              <a:rPr lang="en-ZA" sz="1700" dirty="0" smtClean="0"/>
              <a:t> </a:t>
            </a:r>
            <a:endParaRPr lang="en-ZA" sz="1700" dirty="0"/>
          </a:p>
          <a:p>
            <a:pPr marL="1158875" lvl="1" indent="-358775">
              <a:spcAft>
                <a:spcPts val="0"/>
              </a:spcAft>
              <a:buFont typeface="Wingdings" panose="05000000000000000000" pitchFamily="2" charset="2"/>
              <a:buChar char="ü"/>
            </a:pPr>
            <a:r>
              <a:rPr lang="en-ZA" sz="1700" dirty="0"/>
              <a:t>It prescribes </a:t>
            </a:r>
            <a:r>
              <a:rPr lang="en-ZA" sz="1700" dirty="0" smtClean="0"/>
              <a:t>many standards </a:t>
            </a:r>
            <a:r>
              <a:rPr lang="en-ZA" sz="1700" dirty="0"/>
              <a:t>that TVET </a:t>
            </a:r>
            <a:r>
              <a:rPr lang="en-ZA" sz="1700" dirty="0" smtClean="0"/>
              <a:t>colleges </a:t>
            </a:r>
            <a:r>
              <a:rPr lang="en-ZA" sz="1700" dirty="0"/>
              <a:t>need to </a:t>
            </a:r>
            <a:r>
              <a:rPr lang="en-ZA" sz="1700" dirty="0" smtClean="0"/>
              <a:t>comply </a:t>
            </a:r>
            <a:r>
              <a:rPr lang="en-ZA" sz="1700" dirty="0"/>
              <a:t>with</a:t>
            </a:r>
          </a:p>
          <a:p>
            <a:pPr marL="1158875" lvl="1" indent="-358775">
              <a:spcAft>
                <a:spcPts val="0"/>
              </a:spcAft>
              <a:buFont typeface="Wingdings" panose="05000000000000000000" pitchFamily="2" charset="2"/>
              <a:buChar char="ü"/>
            </a:pPr>
            <a:r>
              <a:rPr lang="en-ZA" sz="1700" dirty="0"/>
              <a:t>Colleges are expected to develop Annual Infrastructure Maintenance Plans based on predetermined standards</a:t>
            </a:r>
          </a:p>
          <a:p>
            <a:pPr marL="1158875" lvl="1" indent="-358775">
              <a:spcAft>
                <a:spcPts val="0"/>
              </a:spcAft>
              <a:buFont typeface="Wingdings" panose="05000000000000000000" pitchFamily="2" charset="2"/>
              <a:buChar char="ü"/>
            </a:pPr>
            <a:r>
              <a:rPr lang="en-ZA" sz="1700" dirty="0"/>
              <a:t>College plans in 2018/19 will focus on preventative maintenance </a:t>
            </a:r>
          </a:p>
        </p:txBody>
      </p:sp>
      <p:sp>
        <p:nvSpPr>
          <p:cNvPr id="7" name="TextBox 6"/>
          <p:cNvSpPr txBox="1"/>
          <p:nvPr/>
        </p:nvSpPr>
        <p:spPr>
          <a:xfrm>
            <a:off x="429987" y="491445"/>
            <a:ext cx="8273142" cy="518692"/>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a:cs typeface="Arial" pitchFamily="34" charset="0"/>
              </a:rPr>
              <a:t>Programme 4: TVET</a:t>
            </a:r>
          </a:p>
        </p:txBody>
      </p:sp>
    </p:spTree>
    <p:extLst>
      <p:ext uri="{BB962C8B-B14F-4D97-AF65-F5344CB8AC3E}">
        <p14:creationId xmlns:p14="http://schemas.microsoft.com/office/powerpoint/2010/main" xmlns="" val="2117280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14765</TotalTime>
  <Words>2590</Words>
  <Application>Microsoft Office PowerPoint</Application>
  <PresentationFormat>On-screen Show (4:3)</PresentationFormat>
  <Paragraphs>421</Paragraphs>
  <Slides>32</Slides>
  <Notes>9</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molalekoa.n</dc:creator>
  <cp:lastModifiedBy>PUMZA</cp:lastModifiedBy>
  <cp:revision>950</cp:revision>
  <cp:lastPrinted>2018-08-07T13:48:17Z</cp:lastPrinted>
  <dcterms:created xsi:type="dcterms:W3CDTF">2010-10-01T19:49:50Z</dcterms:created>
  <dcterms:modified xsi:type="dcterms:W3CDTF">2018-08-16T11:03:45Z</dcterms:modified>
</cp:coreProperties>
</file>