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72" r:id="rId2"/>
    <p:sldId id="486" r:id="rId3"/>
    <p:sldId id="497" r:id="rId4"/>
    <p:sldId id="501" r:id="rId5"/>
    <p:sldId id="500" r:id="rId6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CA"/>
    <a:srgbClr val="5E2750"/>
    <a:srgbClr val="EB9700"/>
    <a:srgbClr val="FECB00"/>
    <a:srgbClr val="A8B400"/>
    <a:srgbClr val="007C92"/>
    <a:srgbClr val="9C2AA0"/>
    <a:srgbClr val="54575A"/>
    <a:srgbClr val="EA231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1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40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448" y="72"/>
      </p:cViewPr>
      <p:guideLst>
        <p:guide orient="horz" pos="311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BC569-934F-4178-B995-08F861CF9EB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2AC0123-5B40-4E98-9FAF-A42A2D0D3721}">
      <dgm:prSet phldrT="[Text]" custT="1"/>
      <dgm:spPr>
        <a:xfrm>
          <a:off x="790421" y="2172462"/>
          <a:ext cx="1792552" cy="712839"/>
        </a:xfrm>
      </dgm:spPr>
      <dgm:t>
        <a:bodyPr/>
        <a:lstStyle/>
        <a:p>
          <a:r>
            <a:rPr lang="en-ZA" sz="1600" dirty="0" smtClean="0">
              <a:latin typeface="Arial"/>
              <a:ea typeface="+mn-ea"/>
              <a:cs typeface="+mn-cs"/>
            </a:rPr>
            <a:t>Enterprise Development</a:t>
          </a:r>
          <a:endParaRPr lang="en-ZA" sz="1600" dirty="0">
            <a:latin typeface="Arial"/>
            <a:ea typeface="+mn-ea"/>
            <a:cs typeface="+mn-cs"/>
          </a:endParaRPr>
        </a:p>
      </dgm:t>
    </dgm:pt>
    <dgm:pt modelId="{50686EE9-C637-46C7-B739-DD7C5C2A1F1C}" type="parTrans" cxnId="{878D7065-538B-4E1E-980D-3873AE8D9E42}">
      <dgm:prSet/>
      <dgm:spPr/>
      <dgm:t>
        <a:bodyPr/>
        <a:lstStyle/>
        <a:p>
          <a:endParaRPr lang="en-ZA"/>
        </a:p>
      </dgm:t>
    </dgm:pt>
    <dgm:pt modelId="{16762B32-6478-4266-9605-BBD16607061A}" type="sibTrans" cxnId="{878D7065-538B-4E1E-980D-3873AE8D9E42}">
      <dgm:prSet/>
      <dgm:spPr>
        <a:xfrm rot="20802614">
          <a:off x="1724288" y="1217202"/>
          <a:ext cx="2407781" cy="2407781"/>
        </a:xfrm>
      </dgm:spPr>
      <dgm:t>
        <a:bodyPr/>
        <a:lstStyle/>
        <a:p>
          <a:endParaRPr lang="en-ZA"/>
        </a:p>
      </dgm:t>
    </dgm:pt>
    <dgm:pt modelId="{E1886DCB-C79A-47C3-8106-56FDA0510725}">
      <dgm:prSet phldrT="[Text]" custT="1"/>
      <dgm:spPr>
        <a:xfrm>
          <a:off x="341577" y="714114"/>
          <a:ext cx="2016621" cy="1663291"/>
        </a:xfrm>
      </dgm:spPr>
      <dgm:t>
        <a:bodyPr/>
        <a:lstStyle/>
        <a:p>
          <a:pPr marL="0" algn="l" defTabSz="914400" rtl="0" eaLnBrk="1" latinLnBrk="0" hangingPunct="1"/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 business skills training specifically to growing ICT SMME’s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17F45C-FCC6-40DB-BDC7-D9485EE25EB2}" type="parTrans" cxnId="{0E5326CB-52A5-4432-9F87-82F27D1AFAB1}">
      <dgm:prSet/>
      <dgm:spPr/>
      <dgm:t>
        <a:bodyPr/>
        <a:lstStyle/>
        <a:p>
          <a:endParaRPr lang="en-ZA"/>
        </a:p>
      </dgm:t>
    </dgm:pt>
    <dgm:pt modelId="{9A20148D-E2C0-4810-9740-BE9062DC2820}" type="sibTrans" cxnId="{0E5326CB-52A5-4432-9F87-82F27D1AFAB1}">
      <dgm:prSet/>
      <dgm:spPr/>
      <dgm:t>
        <a:bodyPr/>
        <a:lstStyle/>
        <a:p>
          <a:endParaRPr lang="en-ZA"/>
        </a:p>
      </dgm:t>
    </dgm:pt>
    <dgm:pt modelId="{3CA73C84-6DAB-4AC5-B0B8-9DA3CADF659F}">
      <dgm:prSet phldrT="[Text]" custT="1"/>
      <dgm:spPr>
        <a:xfrm>
          <a:off x="3442592" y="509170"/>
          <a:ext cx="1792552" cy="712839"/>
        </a:xfrm>
      </dgm:spPr>
      <dgm:t>
        <a:bodyPr/>
        <a:lstStyle/>
        <a:p>
          <a:r>
            <a:rPr lang="en-ZA" sz="1600" dirty="0" smtClean="0">
              <a:latin typeface="Arial"/>
              <a:ea typeface="+mn-ea"/>
              <a:cs typeface="+mn-cs"/>
            </a:rPr>
            <a:t>Enterprise and Commercial Business</a:t>
          </a:r>
          <a:endParaRPr lang="en-ZA" sz="1600" dirty="0">
            <a:latin typeface="Arial"/>
            <a:ea typeface="+mn-ea"/>
            <a:cs typeface="+mn-cs"/>
          </a:endParaRPr>
        </a:p>
      </dgm:t>
    </dgm:pt>
    <dgm:pt modelId="{BC713A02-75CE-41AE-951E-3BC01D9B7236}" type="parTrans" cxnId="{D16A28DA-DF1D-49D7-8288-503200AF12B5}">
      <dgm:prSet/>
      <dgm:spPr/>
      <dgm:t>
        <a:bodyPr/>
        <a:lstStyle/>
        <a:p>
          <a:endParaRPr lang="en-ZA"/>
        </a:p>
      </dgm:t>
    </dgm:pt>
    <dgm:pt modelId="{6D1F7157-D244-4DB2-AC4B-DC3CFB20C3B2}" type="sibTrans" cxnId="{D16A28DA-DF1D-49D7-8288-503200AF12B5}">
      <dgm:prSet/>
      <dgm:spPr>
        <a:xfrm rot="620976">
          <a:off x="4335182" y="-199297"/>
          <a:ext cx="2605905" cy="2605905"/>
        </a:xfrm>
      </dgm:spPr>
      <dgm:t>
        <a:bodyPr/>
        <a:lstStyle/>
        <a:p>
          <a:endParaRPr lang="en-ZA"/>
        </a:p>
      </dgm:t>
    </dgm:pt>
    <dgm:pt modelId="{DADC0EA2-FF0A-4AE1-9CC8-56DF4EF7C4A1}">
      <dgm:prSet phldrT="[Text]" custT="1"/>
      <dgm:spPr>
        <a:xfrm>
          <a:off x="3008228" y="1246849"/>
          <a:ext cx="2016621" cy="1663291"/>
        </a:xfrm>
      </dgm:spPr>
      <dgm:t>
        <a:bodyPr lIns="36000" tIns="0" rIns="108000" bIns="36000" anchor="b" anchorCtr="0"/>
        <a:lstStyle/>
        <a:p>
          <a:pPr marL="0" algn="l" defTabSz="914400" rtl="0" eaLnBrk="1" latinLnBrk="0" hangingPunct="1"/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products to assist SME businesses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8AD137F-69D2-4DCD-A368-7E43062CE204}" type="parTrans" cxnId="{3F86482C-F9F3-4733-AC63-59441566AEF6}">
      <dgm:prSet/>
      <dgm:spPr/>
      <dgm:t>
        <a:bodyPr/>
        <a:lstStyle/>
        <a:p>
          <a:endParaRPr lang="en-ZA"/>
        </a:p>
      </dgm:t>
    </dgm:pt>
    <dgm:pt modelId="{DCA4021C-CECE-4223-936D-903E068CF222}" type="sibTrans" cxnId="{3F86482C-F9F3-4733-AC63-59441566AEF6}">
      <dgm:prSet/>
      <dgm:spPr/>
      <dgm:t>
        <a:bodyPr/>
        <a:lstStyle/>
        <a:p>
          <a:endParaRPr lang="en-ZA"/>
        </a:p>
      </dgm:t>
    </dgm:pt>
    <dgm:pt modelId="{722A8EA4-9BF7-4C98-9624-B8236F193FBC}">
      <dgm:prSet phldrT="[Text]" custT="1"/>
      <dgm:spPr>
        <a:xfrm>
          <a:off x="6094763" y="2172462"/>
          <a:ext cx="1792552" cy="712839"/>
        </a:xfrm>
      </dgm:spPr>
      <dgm:t>
        <a:bodyPr/>
        <a:lstStyle/>
        <a:p>
          <a:r>
            <a:rPr lang="en-ZA" sz="1600" dirty="0" smtClean="0">
              <a:latin typeface="Arial"/>
              <a:ea typeface="+mn-ea"/>
              <a:cs typeface="+mn-cs"/>
            </a:rPr>
            <a:t>Supply Chain Management</a:t>
          </a:r>
          <a:endParaRPr lang="en-ZA" sz="1600" dirty="0">
            <a:latin typeface="Arial"/>
            <a:ea typeface="+mn-ea"/>
            <a:cs typeface="+mn-cs"/>
          </a:endParaRPr>
        </a:p>
      </dgm:t>
    </dgm:pt>
    <dgm:pt modelId="{3D98F921-CAE9-4EA0-A183-1CF3FF2761C1}" type="parTrans" cxnId="{0BE5BFCE-76EE-4DDA-BC94-98A9004EAD49}">
      <dgm:prSet/>
      <dgm:spPr/>
      <dgm:t>
        <a:bodyPr/>
        <a:lstStyle/>
        <a:p>
          <a:endParaRPr lang="en-ZA"/>
        </a:p>
      </dgm:t>
    </dgm:pt>
    <dgm:pt modelId="{8729CAD8-1CAC-4213-8F94-E5187CBE1813}" type="sibTrans" cxnId="{0BE5BFCE-76EE-4DDA-BC94-98A9004EAD49}">
      <dgm:prSet/>
      <dgm:spPr/>
      <dgm:t>
        <a:bodyPr/>
        <a:lstStyle/>
        <a:p>
          <a:endParaRPr lang="en-ZA"/>
        </a:p>
      </dgm:t>
    </dgm:pt>
    <dgm:pt modelId="{985D7F01-B5CC-4AC3-99ED-16B285D4F8F3}">
      <dgm:prSet phldrT="[Text]" custT="1"/>
      <dgm:spPr>
        <a:xfrm>
          <a:off x="5646625" y="865590"/>
          <a:ext cx="2016621" cy="1663291"/>
        </a:xfrm>
      </dgm:spPr>
      <dgm:t>
        <a:bodyPr lIns="0" tIns="36000" rIns="0" bIns="180000"/>
        <a:lstStyle/>
        <a:p>
          <a:pPr marL="0" algn="l" defTabSz="914400" rtl="0" eaLnBrk="1" latinLnBrk="0" hangingPunct="1"/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Focus on increasing procurement opportunities for EME/QSE with specific focus on black owned and black female owned suppliers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28C372C-4E88-4325-90A2-45B09544BB4B}" type="parTrans" cxnId="{7A3C14F2-A1EF-4E5C-902C-FA1FAEF3C071}">
      <dgm:prSet/>
      <dgm:spPr/>
      <dgm:t>
        <a:bodyPr/>
        <a:lstStyle/>
        <a:p>
          <a:endParaRPr lang="en-ZA"/>
        </a:p>
      </dgm:t>
    </dgm:pt>
    <dgm:pt modelId="{26014C5D-DE0A-4BBA-AC18-C95A50BF1FB3}" type="sibTrans" cxnId="{7A3C14F2-A1EF-4E5C-902C-FA1FAEF3C071}">
      <dgm:prSet/>
      <dgm:spPr/>
      <dgm:t>
        <a:bodyPr/>
        <a:lstStyle/>
        <a:p>
          <a:endParaRPr lang="en-ZA"/>
        </a:p>
      </dgm:t>
    </dgm:pt>
    <dgm:pt modelId="{5A5E64D1-28BB-4868-B6E5-4F0505F12C7D}">
      <dgm:prSet phldrT="[Text]" custT="1"/>
      <dgm:spPr>
        <a:xfrm>
          <a:off x="3008228" y="1246849"/>
          <a:ext cx="2016621" cy="1663291"/>
        </a:xfrm>
      </dgm:spPr>
      <dgm:t>
        <a:bodyPr lIns="36000" tIns="0" rIns="108000" bIns="36000" anchor="b" anchorCtr="0"/>
        <a:lstStyle/>
        <a:p>
          <a:pPr marL="0" algn="l" defTabSz="914400" rtl="0" eaLnBrk="1" latinLnBrk="0" hangingPunct="1"/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Expand opportunities in retail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2B2CEA-0F6D-4579-847D-001884D80C9F}" type="parTrans" cxnId="{4C12DC0D-FE1E-43CC-9EA6-280288F35B83}">
      <dgm:prSet/>
      <dgm:spPr/>
      <dgm:t>
        <a:bodyPr/>
        <a:lstStyle/>
        <a:p>
          <a:endParaRPr lang="en-ZA"/>
        </a:p>
      </dgm:t>
    </dgm:pt>
    <dgm:pt modelId="{D6CF1006-4ADD-4635-9DAF-EF353F22E77A}" type="sibTrans" cxnId="{4C12DC0D-FE1E-43CC-9EA6-280288F35B83}">
      <dgm:prSet/>
      <dgm:spPr/>
      <dgm:t>
        <a:bodyPr/>
        <a:lstStyle/>
        <a:p>
          <a:endParaRPr lang="en-ZA"/>
        </a:p>
      </dgm:t>
    </dgm:pt>
    <dgm:pt modelId="{F044ACBF-FB45-4A13-A7E6-7F606BAEFEDC}">
      <dgm:prSet phldrT="[Text]" custT="1"/>
      <dgm:spPr>
        <a:xfrm>
          <a:off x="341577" y="714114"/>
          <a:ext cx="2016621" cy="1663291"/>
        </a:xfrm>
      </dgm:spPr>
      <dgm:t>
        <a:bodyPr/>
        <a:lstStyle/>
        <a:p>
          <a:pPr marL="0" algn="l" defTabSz="914400" rtl="0" eaLnBrk="1" latinLnBrk="0" hangingPunct="1"/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Early payment terms to ICT SME suppliers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BB2DFAC-B133-4159-972A-999396A12947}" type="parTrans" cxnId="{A15A19DB-C129-472C-952F-605BF2A408C4}">
      <dgm:prSet/>
      <dgm:spPr/>
      <dgm:t>
        <a:bodyPr/>
        <a:lstStyle/>
        <a:p>
          <a:endParaRPr lang="en-ZA"/>
        </a:p>
      </dgm:t>
    </dgm:pt>
    <dgm:pt modelId="{4BE3323E-F6AB-45EC-953B-336C8CB4E9B3}" type="sibTrans" cxnId="{A15A19DB-C129-472C-952F-605BF2A408C4}">
      <dgm:prSet/>
      <dgm:spPr/>
      <dgm:t>
        <a:bodyPr/>
        <a:lstStyle/>
        <a:p>
          <a:endParaRPr lang="en-ZA"/>
        </a:p>
      </dgm:t>
    </dgm:pt>
    <dgm:pt modelId="{72FE5578-3C18-41B6-AF14-2658A0AFC15C}">
      <dgm:prSet phldrT="[Text]" custT="1"/>
      <dgm:spPr>
        <a:xfrm>
          <a:off x="341577" y="714114"/>
          <a:ext cx="2016621" cy="1663291"/>
        </a:xfrm>
      </dgm:spPr>
      <dgm:t>
        <a:bodyPr/>
        <a:lstStyle/>
        <a:p>
          <a:pPr marL="0" algn="l" defTabSz="914400" rtl="0" eaLnBrk="1" latinLnBrk="0" hangingPunct="1"/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5926B30-9D4C-42A0-BC41-427485137DF9}" type="parTrans" cxnId="{237A6DAF-7AEE-469D-B3FD-D79A60EF1D6E}">
      <dgm:prSet/>
      <dgm:spPr/>
      <dgm:t>
        <a:bodyPr/>
        <a:lstStyle/>
        <a:p>
          <a:endParaRPr lang="en-ZA"/>
        </a:p>
      </dgm:t>
    </dgm:pt>
    <dgm:pt modelId="{669F6D1C-3261-4DC1-BE0E-16B408D8117F}" type="sibTrans" cxnId="{237A6DAF-7AEE-469D-B3FD-D79A60EF1D6E}">
      <dgm:prSet/>
      <dgm:spPr/>
      <dgm:t>
        <a:bodyPr/>
        <a:lstStyle/>
        <a:p>
          <a:endParaRPr lang="en-ZA"/>
        </a:p>
      </dgm:t>
    </dgm:pt>
    <dgm:pt modelId="{06D449ED-FFD5-4964-9C65-CE1C73292F45}">
      <dgm:prSet phldrT="[Text]" custT="1"/>
      <dgm:spPr>
        <a:xfrm>
          <a:off x="3008228" y="1246849"/>
          <a:ext cx="2016621" cy="1663291"/>
        </a:xfrm>
      </dgm:spPr>
      <dgm:t>
        <a:bodyPr lIns="36000" tIns="0" rIns="108000" bIns="36000" anchor="b" anchorCtr="0"/>
        <a:lstStyle/>
        <a:p>
          <a:pPr marL="0" algn="l" defTabSz="914400" rtl="0" eaLnBrk="1" latinLnBrk="0" hangingPunct="1"/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2A1A07-B302-4B0D-BEC4-86F9D5D620E4}" type="parTrans" cxnId="{D4955D86-2762-46E4-A6A9-0C0D925F832A}">
      <dgm:prSet/>
      <dgm:spPr/>
      <dgm:t>
        <a:bodyPr/>
        <a:lstStyle/>
        <a:p>
          <a:endParaRPr lang="en-ZA"/>
        </a:p>
      </dgm:t>
    </dgm:pt>
    <dgm:pt modelId="{290E6794-E8DB-4743-8A97-232F72B1B2A5}" type="sibTrans" cxnId="{D4955D86-2762-46E4-A6A9-0C0D925F832A}">
      <dgm:prSet/>
      <dgm:spPr/>
      <dgm:t>
        <a:bodyPr/>
        <a:lstStyle/>
        <a:p>
          <a:endParaRPr lang="en-ZA"/>
        </a:p>
      </dgm:t>
    </dgm:pt>
    <dgm:pt modelId="{32F59BFE-DC62-4AA1-B45D-04DDDCC59128}">
      <dgm:prSet phldrT="[Text]" custT="1"/>
      <dgm:spPr>
        <a:xfrm>
          <a:off x="3008228" y="1246849"/>
          <a:ext cx="2016621" cy="1663291"/>
        </a:xfrm>
      </dgm:spPr>
      <dgm:t>
        <a:bodyPr lIns="36000" tIns="0" rIns="108000" bIns="36000" anchor="b" anchorCtr="0"/>
        <a:lstStyle/>
        <a:p>
          <a:pPr marL="114300" algn="l" defTabSz="533400"/>
          <a:endParaRPr lang="en-ZA" sz="1200" kern="1200" dirty="0">
            <a:latin typeface="Arial"/>
            <a:ea typeface="+mn-ea"/>
            <a:cs typeface="+mn-cs"/>
          </a:endParaRPr>
        </a:p>
      </dgm:t>
    </dgm:pt>
    <dgm:pt modelId="{A3D203A1-3A00-4248-9143-A26B304A92C6}" type="parTrans" cxnId="{3B8B7811-AF33-4726-ACE4-2DFD86A07B70}">
      <dgm:prSet/>
      <dgm:spPr/>
      <dgm:t>
        <a:bodyPr/>
        <a:lstStyle/>
        <a:p>
          <a:endParaRPr lang="en-ZA"/>
        </a:p>
      </dgm:t>
    </dgm:pt>
    <dgm:pt modelId="{96C6F58A-2CB3-42BD-BC29-DB1F386F0725}" type="sibTrans" cxnId="{3B8B7811-AF33-4726-ACE4-2DFD86A07B70}">
      <dgm:prSet/>
      <dgm:spPr/>
      <dgm:t>
        <a:bodyPr/>
        <a:lstStyle/>
        <a:p>
          <a:endParaRPr lang="en-ZA"/>
        </a:p>
      </dgm:t>
    </dgm:pt>
    <dgm:pt modelId="{419E72D1-148A-470E-9C55-8C1569F6323F}" type="pres">
      <dgm:prSet presAssocID="{111BC569-934F-4178-B995-08F861CF9E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0FE333D-D309-4D08-8364-1315154B5727}" type="pres">
      <dgm:prSet presAssocID="{111BC569-934F-4178-B995-08F861CF9EB0}" presName="tSp" presStyleCnt="0"/>
      <dgm:spPr/>
      <dgm:t>
        <a:bodyPr/>
        <a:lstStyle/>
        <a:p>
          <a:endParaRPr lang="en-US"/>
        </a:p>
      </dgm:t>
    </dgm:pt>
    <dgm:pt modelId="{873FC4FF-C88A-4A9B-8BE2-E6BAD904C248}" type="pres">
      <dgm:prSet presAssocID="{111BC569-934F-4178-B995-08F861CF9EB0}" presName="bSp" presStyleCnt="0"/>
      <dgm:spPr/>
      <dgm:t>
        <a:bodyPr/>
        <a:lstStyle/>
        <a:p>
          <a:endParaRPr lang="en-US"/>
        </a:p>
      </dgm:t>
    </dgm:pt>
    <dgm:pt modelId="{2C3EF482-FB8F-46D3-A05F-1FB5469725DC}" type="pres">
      <dgm:prSet presAssocID="{111BC569-934F-4178-B995-08F861CF9EB0}" presName="process" presStyleCnt="0"/>
      <dgm:spPr/>
      <dgm:t>
        <a:bodyPr/>
        <a:lstStyle/>
        <a:p>
          <a:endParaRPr lang="en-US"/>
        </a:p>
      </dgm:t>
    </dgm:pt>
    <dgm:pt modelId="{F2E0AF4A-0572-4593-973A-B2330729B1B4}" type="pres">
      <dgm:prSet presAssocID="{22AC0123-5B40-4E98-9FAF-A42A2D0D3721}" presName="composite1" presStyleCnt="0"/>
      <dgm:spPr/>
      <dgm:t>
        <a:bodyPr/>
        <a:lstStyle/>
        <a:p>
          <a:endParaRPr lang="en-US"/>
        </a:p>
      </dgm:t>
    </dgm:pt>
    <dgm:pt modelId="{BD14D85D-EC22-4395-8509-D2A1E56E4018}" type="pres">
      <dgm:prSet presAssocID="{22AC0123-5B40-4E98-9FAF-A42A2D0D3721}" presName="dummyNode1" presStyleLbl="node1" presStyleIdx="0" presStyleCnt="3"/>
      <dgm:spPr/>
      <dgm:t>
        <a:bodyPr/>
        <a:lstStyle/>
        <a:p>
          <a:endParaRPr lang="en-US"/>
        </a:p>
      </dgm:t>
    </dgm:pt>
    <dgm:pt modelId="{D31C1FFE-16C1-45B2-B7EE-4CDDA5C68B82}" type="pres">
      <dgm:prSet presAssocID="{22AC0123-5B40-4E98-9FAF-A42A2D0D3721}" presName="childNode1" presStyleLbl="bgAcc1" presStyleIdx="0" presStyleCnt="3" custScaleX="86868" custScaleY="118728" custLinFactNeighborX="3762" custLinFactNeighborY="-1707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AAAEBCF0-108F-46BE-B548-C6390E2780B2}" type="pres">
      <dgm:prSet presAssocID="{22AC0123-5B40-4E98-9FAF-A42A2D0D372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C1F886D-DC4B-4319-826B-1A1F48782843}" type="pres">
      <dgm:prSet presAssocID="{22AC0123-5B40-4E98-9FAF-A42A2D0D3721}" presName="parentNode1" presStyleLbl="node1" presStyleIdx="0" presStyleCnt="3" custLinFactNeighborX="-8820" custLinFactNeighborY="44806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A395170-B70B-4CAF-AC15-8252B8F063C7}" type="pres">
      <dgm:prSet presAssocID="{22AC0123-5B40-4E98-9FAF-A42A2D0D3721}" presName="connSite1" presStyleCnt="0"/>
      <dgm:spPr/>
      <dgm:t>
        <a:bodyPr/>
        <a:lstStyle/>
        <a:p>
          <a:endParaRPr lang="en-US"/>
        </a:p>
      </dgm:t>
    </dgm:pt>
    <dgm:pt modelId="{3EC51BBE-0FDF-433A-8675-A8A687FDA8C8}" type="pres">
      <dgm:prSet presAssocID="{16762B32-6478-4266-9605-BBD16607061A}" presName="Name9" presStyleLbl="sibTrans2D1" presStyleIdx="0" presStyleCnt="2" custAng="20802614" custScaleX="99005" custScaleY="99583" custLinFactNeighborX="9329" custLinFactNeighborY="-12341"/>
      <dgm:spPr>
        <a:prstGeom prst="leftCircularArrow">
          <a:avLst>
            <a:gd name="adj1" fmla="val 3589"/>
            <a:gd name="adj2" fmla="val 446235"/>
            <a:gd name="adj3" fmla="val 2905017"/>
            <a:gd name="adj4" fmla="val 9707761"/>
            <a:gd name="adj5" fmla="val 4187"/>
          </a:avLst>
        </a:prstGeom>
      </dgm:spPr>
      <dgm:t>
        <a:bodyPr/>
        <a:lstStyle/>
        <a:p>
          <a:endParaRPr lang="en-ZA"/>
        </a:p>
      </dgm:t>
    </dgm:pt>
    <dgm:pt modelId="{4776C69C-28FD-4F56-BA0E-2FE311C62320}" type="pres">
      <dgm:prSet presAssocID="{3CA73C84-6DAB-4AC5-B0B8-9DA3CADF659F}" presName="composite2" presStyleCnt="0"/>
      <dgm:spPr/>
      <dgm:t>
        <a:bodyPr/>
        <a:lstStyle/>
        <a:p>
          <a:endParaRPr lang="en-US"/>
        </a:p>
      </dgm:t>
    </dgm:pt>
    <dgm:pt modelId="{24CEAA97-7AEC-439B-85A8-3909FAC6DA73}" type="pres">
      <dgm:prSet presAssocID="{3CA73C84-6DAB-4AC5-B0B8-9DA3CADF659F}" presName="dummyNode2" presStyleLbl="node1" presStyleIdx="0" presStyleCnt="3"/>
      <dgm:spPr/>
      <dgm:t>
        <a:bodyPr/>
        <a:lstStyle/>
        <a:p>
          <a:endParaRPr lang="en-US"/>
        </a:p>
      </dgm:t>
    </dgm:pt>
    <dgm:pt modelId="{5D45B9B3-1649-4ACB-B77E-7425BF5EB448}" type="pres">
      <dgm:prSet presAssocID="{3CA73C84-6DAB-4AC5-B0B8-9DA3CADF659F}" presName="childNode2" presStyleLbl="bgAcc1" presStyleIdx="1" presStyleCnt="3" custScaleX="88035" custScaleY="89632" custLinFactNeighborX="-4375" custLinFactNeighborY="151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730AF1B7-AFC0-4C8D-8C0E-5716C535F7C1}" type="pres">
      <dgm:prSet presAssocID="{3CA73C84-6DAB-4AC5-B0B8-9DA3CADF659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8BC6E2C-9193-4D02-9879-EC4EF1C63C95}" type="pres">
      <dgm:prSet presAssocID="{3CA73C84-6DAB-4AC5-B0B8-9DA3CADF659F}" presName="parentNode2" presStyleLbl="node1" presStyleIdx="1" presStyleCnt="3" custScaleX="102721" custLinFactNeighborX="-23191" custLinFactNeighborY="-508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E4D796F-DD26-4366-AAA9-DE9877637322}" type="pres">
      <dgm:prSet presAssocID="{3CA73C84-6DAB-4AC5-B0B8-9DA3CADF659F}" presName="connSite2" presStyleCnt="0"/>
      <dgm:spPr/>
      <dgm:t>
        <a:bodyPr/>
        <a:lstStyle/>
        <a:p>
          <a:endParaRPr lang="en-US"/>
        </a:p>
      </dgm:t>
    </dgm:pt>
    <dgm:pt modelId="{B44FC797-065B-4A32-A0A8-0C8427F888A6}" type="pres">
      <dgm:prSet presAssocID="{6D1F7157-D244-4DB2-AC4B-DC3CFB20C3B2}" presName="Name18" presStyleLbl="sibTrans2D1" presStyleIdx="1" presStyleCnt="2" custAng="620976" custLinFactNeighborX="8459" custLinFactNeighborY="4878"/>
      <dgm:spPr>
        <a:prstGeom prst="circularArrow">
          <a:avLst>
            <a:gd name="adj1" fmla="val 3316"/>
            <a:gd name="adj2" fmla="val 409637"/>
            <a:gd name="adj3" fmla="val 19414853"/>
            <a:gd name="adj4" fmla="val 12575511"/>
            <a:gd name="adj5" fmla="val 3869"/>
          </a:avLst>
        </a:prstGeom>
      </dgm:spPr>
      <dgm:t>
        <a:bodyPr/>
        <a:lstStyle/>
        <a:p>
          <a:endParaRPr lang="en-ZA"/>
        </a:p>
      </dgm:t>
    </dgm:pt>
    <dgm:pt modelId="{85DAE121-939E-40D3-9FE6-0317002A721C}" type="pres">
      <dgm:prSet presAssocID="{722A8EA4-9BF7-4C98-9624-B8236F193FBC}" presName="composite1" presStyleCnt="0"/>
      <dgm:spPr/>
      <dgm:t>
        <a:bodyPr/>
        <a:lstStyle/>
        <a:p>
          <a:endParaRPr lang="en-US"/>
        </a:p>
      </dgm:t>
    </dgm:pt>
    <dgm:pt modelId="{1A296FA2-C5E9-4B86-8DA1-57659DAFB61E}" type="pres">
      <dgm:prSet presAssocID="{722A8EA4-9BF7-4C98-9624-B8236F193FBC}" presName="dummyNode1" presStyleLbl="node1" presStyleIdx="1" presStyleCnt="3"/>
      <dgm:spPr/>
      <dgm:t>
        <a:bodyPr/>
        <a:lstStyle/>
        <a:p>
          <a:endParaRPr lang="en-US"/>
        </a:p>
      </dgm:t>
    </dgm:pt>
    <dgm:pt modelId="{EAD07333-30D3-41F5-89D2-A65E43C04270}" type="pres">
      <dgm:prSet presAssocID="{722A8EA4-9BF7-4C98-9624-B8236F193FBC}" presName="childNode1" presStyleLbl="bgAcc1" presStyleIdx="2" presStyleCnt="3" custScaleX="92041" custScaleY="97917" custLinFactNeighborX="-23230" custLinFactNeighborY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40D78FA9-79BA-4513-80DF-C90B1ACEA827}" type="pres">
      <dgm:prSet presAssocID="{722A8EA4-9BF7-4C98-9624-B8236F193FB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26E718-08A6-44C8-BD42-4E5B292E344F}" type="pres">
      <dgm:prSet presAssocID="{722A8EA4-9BF7-4C98-9624-B8236F193FBC}" presName="parentNode1" presStyleLbl="node1" presStyleIdx="2" presStyleCnt="3" custScaleX="100853" custLinFactNeighborX="-44926" custLinFactNeighborY="57592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52861AC0-BDB6-4C4F-A11E-CB0F2C16224A}" type="pres">
      <dgm:prSet presAssocID="{722A8EA4-9BF7-4C98-9624-B8236F193FBC}" presName="connSite1" presStyleCnt="0"/>
      <dgm:spPr/>
      <dgm:t>
        <a:bodyPr/>
        <a:lstStyle/>
        <a:p>
          <a:endParaRPr lang="en-US"/>
        </a:p>
      </dgm:t>
    </dgm:pt>
  </dgm:ptLst>
  <dgm:cxnLst>
    <dgm:cxn modelId="{3F86482C-F9F3-4733-AC63-59441566AEF6}" srcId="{3CA73C84-6DAB-4AC5-B0B8-9DA3CADF659F}" destId="{DADC0EA2-FF0A-4AE1-9CC8-56DF4EF7C4A1}" srcOrd="0" destOrd="0" parTransId="{58AD137F-69D2-4DCD-A368-7E43062CE204}" sibTransId="{DCA4021C-CECE-4223-936D-903E068CF222}"/>
    <dgm:cxn modelId="{E872812E-CB1B-4D29-9AEB-0B35E2DC72C8}" type="presOf" srcId="{72FE5578-3C18-41B6-AF14-2658A0AFC15C}" destId="{D31C1FFE-16C1-45B2-B7EE-4CDDA5C68B82}" srcOrd="0" destOrd="1" presId="urn:microsoft.com/office/officeart/2005/8/layout/hProcess4"/>
    <dgm:cxn modelId="{7A3C14F2-A1EF-4E5C-902C-FA1FAEF3C071}" srcId="{722A8EA4-9BF7-4C98-9624-B8236F193FBC}" destId="{985D7F01-B5CC-4AC3-99ED-16B285D4F8F3}" srcOrd="0" destOrd="0" parTransId="{D28C372C-4E88-4325-90A2-45B09544BB4B}" sibTransId="{26014C5D-DE0A-4BBA-AC18-C95A50BF1FB3}"/>
    <dgm:cxn modelId="{35C867A3-B19C-43B8-B12E-C2293F5F2FFB}" type="presOf" srcId="{5A5E64D1-28BB-4868-B6E5-4F0505F12C7D}" destId="{5D45B9B3-1649-4ACB-B77E-7425BF5EB448}" srcOrd="0" destOrd="2" presId="urn:microsoft.com/office/officeart/2005/8/layout/hProcess4"/>
    <dgm:cxn modelId="{408B8DE9-E5BC-42BD-893E-37F523808849}" type="presOf" srcId="{16762B32-6478-4266-9605-BBD16607061A}" destId="{3EC51BBE-0FDF-433A-8675-A8A687FDA8C8}" srcOrd="0" destOrd="0" presId="urn:microsoft.com/office/officeart/2005/8/layout/hProcess4"/>
    <dgm:cxn modelId="{00D5C8C1-2DEC-4FD9-85FB-A516FB453457}" type="presOf" srcId="{111BC569-934F-4178-B995-08F861CF9EB0}" destId="{419E72D1-148A-470E-9C55-8C1569F6323F}" srcOrd="0" destOrd="0" presId="urn:microsoft.com/office/officeart/2005/8/layout/hProcess4"/>
    <dgm:cxn modelId="{9D91CA57-B95E-4428-9230-CEB549003F3A}" type="presOf" srcId="{5A5E64D1-28BB-4868-B6E5-4F0505F12C7D}" destId="{730AF1B7-AFC0-4C8D-8C0E-5716C535F7C1}" srcOrd="1" destOrd="2" presId="urn:microsoft.com/office/officeart/2005/8/layout/hProcess4"/>
    <dgm:cxn modelId="{310AA378-C2BD-4C8D-8D3F-0F92678CCFF0}" type="presOf" srcId="{985D7F01-B5CC-4AC3-99ED-16B285D4F8F3}" destId="{40D78FA9-79BA-4513-80DF-C90B1ACEA827}" srcOrd="1" destOrd="0" presId="urn:microsoft.com/office/officeart/2005/8/layout/hProcess4"/>
    <dgm:cxn modelId="{225B82EB-E815-4716-8428-F770D500DED2}" type="presOf" srcId="{722A8EA4-9BF7-4C98-9624-B8236F193FBC}" destId="{5226E718-08A6-44C8-BD42-4E5B292E344F}" srcOrd="0" destOrd="0" presId="urn:microsoft.com/office/officeart/2005/8/layout/hProcess4"/>
    <dgm:cxn modelId="{AB37694C-6A27-4F10-BCC5-46A3328772DA}" type="presOf" srcId="{22AC0123-5B40-4E98-9FAF-A42A2D0D3721}" destId="{FC1F886D-DC4B-4319-826B-1A1F48782843}" srcOrd="0" destOrd="0" presId="urn:microsoft.com/office/officeart/2005/8/layout/hProcess4"/>
    <dgm:cxn modelId="{417991BC-6461-4FCA-BB32-15D7E391C747}" type="presOf" srcId="{E1886DCB-C79A-47C3-8106-56FDA0510725}" destId="{D31C1FFE-16C1-45B2-B7EE-4CDDA5C68B82}" srcOrd="0" destOrd="0" presId="urn:microsoft.com/office/officeart/2005/8/layout/hProcess4"/>
    <dgm:cxn modelId="{850B65D0-212B-404B-BA1C-B17D02C75C58}" type="presOf" srcId="{32F59BFE-DC62-4AA1-B45D-04DDDCC59128}" destId="{730AF1B7-AFC0-4C8D-8C0E-5716C535F7C1}" srcOrd="1" destOrd="3" presId="urn:microsoft.com/office/officeart/2005/8/layout/hProcess4"/>
    <dgm:cxn modelId="{C6F76B3A-A6C3-4BD3-BF66-79E58E736830}" type="presOf" srcId="{DADC0EA2-FF0A-4AE1-9CC8-56DF4EF7C4A1}" destId="{5D45B9B3-1649-4ACB-B77E-7425BF5EB448}" srcOrd="0" destOrd="0" presId="urn:microsoft.com/office/officeart/2005/8/layout/hProcess4"/>
    <dgm:cxn modelId="{0BE5BFCE-76EE-4DDA-BC94-98A9004EAD49}" srcId="{111BC569-934F-4178-B995-08F861CF9EB0}" destId="{722A8EA4-9BF7-4C98-9624-B8236F193FBC}" srcOrd="2" destOrd="0" parTransId="{3D98F921-CAE9-4EA0-A183-1CF3FF2761C1}" sibTransId="{8729CAD8-1CAC-4213-8F94-E5187CBE1813}"/>
    <dgm:cxn modelId="{FAA044BE-F65E-4D1D-8BAC-8900E3D7D331}" type="presOf" srcId="{E1886DCB-C79A-47C3-8106-56FDA0510725}" destId="{AAAEBCF0-108F-46BE-B548-C6390E2780B2}" srcOrd="1" destOrd="0" presId="urn:microsoft.com/office/officeart/2005/8/layout/hProcess4"/>
    <dgm:cxn modelId="{0E5326CB-52A5-4432-9F87-82F27D1AFAB1}" srcId="{22AC0123-5B40-4E98-9FAF-A42A2D0D3721}" destId="{E1886DCB-C79A-47C3-8106-56FDA0510725}" srcOrd="0" destOrd="0" parTransId="{E017F45C-FCC6-40DB-BDC7-D9485EE25EB2}" sibTransId="{9A20148D-E2C0-4810-9740-BE9062DC2820}"/>
    <dgm:cxn modelId="{3B8B7811-AF33-4726-ACE4-2DFD86A07B70}" srcId="{3CA73C84-6DAB-4AC5-B0B8-9DA3CADF659F}" destId="{32F59BFE-DC62-4AA1-B45D-04DDDCC59128}" srcOrd="3" destOrd="0" parTransId="{A3D203A1-3A00-4248-9143-A26B304A92C6}" sibTransId="{96C6F58A-2CB3-42BD-BC29-DB1F386F0725}"/>
    <dgm:cxn modelId="{787D919E-6B02-46AF-9FF0-6F0871E563F7}" type="presOf" srcId="{6D1F7157-D244-4DB2-AC4B-DC3CFB20C3B2}" destId="{B44FC797-065B-4A32-A0A8-0C8427F888A6}" srcOrd="0" destOrd="0" presId="urn:microsoft.com/office/officeart/2005/8/layout/hProcess4"/>
    <dgm:cxn modelId="{872E47D0-93BB-4EF5-AC77-8FC4335B5B58}" type="presOf" srcId="{06D449ED-FFD5-4964-9C65-CE1C73292F45}" destId="{730AF1B7-AFC0-4C8D-8C0E-5716C535F7C1}" srcOrd="1" destOrd="1" presId="urn:microsoft.com/office/officeart/2005/8/layout/hProcess4"/>
    <dgm:cxn modelId="{FFE98435-B042-4DC1-A09A-1D4F32CF627D}" type="presOf" srcId="{F044ACBF-FB45-4A13-A7E6-7F606BAEFEDC}" destId="{D31C1FFE-16C1-45B2-B7EE-4CDDA5C68B82}" srcOrd="0" destOrd="2" presId="urn:microsoft.com/office/officeart/2005/8/layout/hProcess4"/>
    <dgm:cxn modelId="{67042534-6F9F-4B76-9ED4-DDDB0B36464F}" type="presOf" srcId="{72FE5578-3C18-41B6-AF14-2658A0AFC15C}" destId="{AAAEBCF0-108F-46BE-B548-C6390E2780B2}" srcOrd="1" destOrd="1" presId="urn:microsoft.com/office/officeart/2005/8/layout/hProcess4"/>
    <dgm:cxn modelId="{95B77C22-C04C-4FED-B3F1-A3512F456A80}" type="presOf" srcId="{06D449ED-FFD5-4964-9C65-CE1C73292F45}" destId="{5D45B9B3-1649-4ACB-B77E-7425BF5EB448}" srcOrd="0" destOrd="1" presId="urn:microsoft.com/office/officeart/2005/8/layout/hProcess4"/>
    <dgm:cxn modelId="{FD46661A-BF89-4E88-B0B1-650AD00D10BC}" type="presOf" srcId="{32F59BFE-DC62-4AA1-B45D-04DDDCC59128}" destId="{5D45B9B3-1649-4ACB-B77E-7425BF5EB448}" srcOrd="0" destOrd="3" presId="urn:microsoft.com/office/officeart/2005/8/layout/hProcess4"/>
    <dgm:cxn modelId="{878D7065-538B-4E1E-980D-3873AE8D9E42}" srcId="{111BC569-934F-4178-B995-08F861CF9EB0}" destId="{22AC0123-5B40-4E98-9FAF-A42A2D0D3721}" srcOrd="0" destOrd="0" parTransId="{50686EE9-C637-46C7-B739-DD7C5C2A1F1C}" sibTransId="{16762B32-6478-4266-9605-BBD16607061A}"/>
    <dgm:cxn modelId="{D4955D86-2762-46E4-A6A9-0C0D925F832A}" srcId="{3CA73C84-6DAB-4AC5-B0B8-9DA3CADF659F}" destId="{06D449ED-FFD5-4964-9C65-CE1C73292F45}" srcOrd="1" destOrd="0" parTransId="{2C2A1A07-B302-4B0D-BEC4-86F9D5D620E4}" sibTransId="{290E6794-E8DB-4743-8A97-232F72B1B2A5}"/>
    <dgm:cxn modelId="{237A6DAF-7AEE-469D-B3FD-D79A60EF1D6E}" srcId="{22AC0123-5B40-4E98-9FAF-A42A2D0D3721}" destId="{72FE5578-3C18-41B6-AF14-2658A0AFC15C}" srcOrd="1" destOrd="0" parTransId="{F5926B30-9D4C-42A0-BC41-427485137DF9}" sibTransId="{669F6D1C-3261-4DC1-BE0E-16B408D8117F}"/>
    <dgm:cxn modelId="{D3A970E6-F74C-44D7-B439-DF170644F0FD}" type="presOf" srcId="{DADC0EA2-FF0A-4AE1-9CC8-56DF4EF7C4A1}" destId="{730AF1B7-AFC0-4C8D-8C0E-5716C535F7C1}" srcOrd="1" destOrd="0" presId="urn:microsoft.com/office/officeart/2005/8/layout/hProcess4"/>
    <dgm:cxn modelId="{A15A19DB-C129-472C-952F-605BF2A408C4}" srcId="{22AC0123-5B40-4E98-9FAF-A42A2D0D3721}" destId="{F044ACBF-FB45-4A13-A7E6-7F606BAEFEDC}" srcOrd="2" destOrd="0" parTransId="{FBB2DFAC-B133-4159-972A-999396A12947}" sibTransId="{4BE3323E-F6AB-45EC-953B-336C8CB4E9B3}"/>
    <dgm:cxn modelId="{05F46D66-E50E-4222-9F9C-C8A0728611DC}" type="presOf" srcId="{3CA73C84-6DAB-4AC5-B0B8-9DA3CADF659F}" destId="{A8BC6E2C-9193-4D02-9879-EC4EF1C63C95}" srcOrd="0" destOrd="0" presId="urn:microsoft.com/office/officeart/2005/8/layout/hProcess4"/>
    <dgm:cxn modelId="{D16A28DA-DF1D-49D7-8288-503200AF12B5}" srcId="{111BC569-934F-4178-B995-08F861CF9EB0}" destId="{3CA73C84-6DAB-4AC5-B0B8-9DA3CADF659F}" srcOrd="1" destOrd="0" parTransId="{BC713A02-75CE-41AE-951E-3BC01D9B7236}" sibTransId="{6D1F7157-D244-4DB2-AC4B-DC3CFB20C3B2}"/>
    <dgm:cxn modelId="{348440CB-D276-40BA-8D03-22D834D8BEE9}" type="presOf" srcId="{985D7F01-B5CC-4AC3-99ED-16B285D4F8F3}" destId="{EAD07333-30D3-41F5-89D2-A65E43C04270}" srcOrd="0" destOrd="0" presId="urn:microsoft.com/office/officeart/2005/8/layout/hProcess4"/>
    <dgm:cxn modelId="{4C12DC0D-FE1E-43CC-9EA6-280288F35B83}" srcId="{3CA73C84-6DAB-4AC5-B0B8-9DA3CADF659F}" destId="{5A5E64D1-28BB-4868-B6E5-4F0505F12C7D}" srcOrd="2" destOrd="0" parTransId="{F82B2CEA-0F6D-4579-847D-001884D80C9F}" sibTransId="{D6CF1006-4ADD-4635-9DAF-EF353F22E77A}"/>
    <dgm:cxn modelId="{697A2838-1531-482B-8B94-58E6544DB17B}" type="presOf" srcId="{F044ACBF-FB45-4A13-A7E6-7F606BAEFEDC}" destId="{AAAEBCF0-108F-46BE-B548-C6390E2780B2}" srcOrd="1" destOrd="2" presId="urn:microsoft.com/office/officeart/2005/8/layout/hProcess4"/>
    <dgm:cxn modelId="{DDAE3016-E0E2-47D1-8C53-47947F667673}" type="presParOf" srcId="{419E72D1-148A-470E-9C55-8C1569F6323F}" destId="{90FE333D-D309-4D08-8364-1315154B5727}" srcOrd="0" destOrd="0" presId="urn:microsoft.com/office/officeart/2005/8/layout/hProcess4"/>
    <dgm:cxn modelId="{6766F7D4-9D7E-4F4D-A872-2898514AEAE9}" type="presParOf" srcId="{419E72D1-148A-470E-9C55-8C1569F6323F}" destId="{873FC4FF-C88A-4A9B-8BE2-E6BAD904C248}" srcOrd="1" destOrd="0" presId="urn:microsoft.com/office/officeart/2005/8/layout/hProcess4"/>
    <dgm:cxn modelId="{706148A8-EFBD-4F08-8608-E71E1EB5DC2B}" type="presParOf" srcId="{419E72D1-148A-470E-9C55-8C1569F6323F}" destId="{2C3EF482-FB8F-46D3-A05F-1FB5469725DC}" srcOrd="2" destOrd="0" presId="urn:microsoft.com/office/officeart/2005/8/layout/hProcess4"/>
    <dgm:cxn modelId="{118F64FD-3617-4473-9A4D-237A27AF80A3}" type="presParOf" srcId="{2C3EF482-FB8F-46D3-A05F-1FB5469725DC}" destId="{F2E0AF4A-0572-4593-973A-B2330729B1B4}" srcOrd="0" destOrd="0" presId="urn:microsoft.com/office/officeart/2005/8/layout/hProcess4"/>
    <dgm:cxn modelId="{6FBA4F0F-1F83-4F74-AA42-D967E76538A4}" type="presParOf" srcId="{F2E0AF4A-0572-4593-973A-B2330729B1B4}" destId="{BD14D85D-EC22-4395-8509-D2A1E56E4018}" srcOrd="0" destOrd="0" presId="urn:microsoft.com/office/officeart/2005/8/layout/hProcess4"/>
    <dgm:cxn modelId="{2E81E3B6-6A7A-4E40-9E8F-C4B9D72C0BE1}" type="presParOf" srcId="{F2E0AF4A-0572-4593-973A-B2330729B1B4}" destId="{D31C1FFE-16C1-45B2-B7EE-4CDDA5C68B82}" srcOrd="1" destOrd="0" presId="urn:microsoft.com/office/officeart/2005/8/layout/hProcess4"/>
    <dgm:cxn modelId="{ADBE0EF7-CEF2-4991-A773-BA5A63B256BE}" type="presParOf" srcId="{F2E0AF4A-0572-4593-973A-B2330729B1B4}" destId="{AAAEBCF0-108F-46BE-B548-C6390E2780B2}" srcOrd="2" destOrd="0" presId="urn:microsoft.com/office/officeart/2005/8/layout/hProcess4"/>
    <dgm:cxn modelId="{CDA247E9-3D2B-41EB-85BD-3E7BBEEF0224}" type="presParOf" srcId="{F2E0AF4A-0572-4593-973A-B2330729B1B4}" destId="{FC1F886D-DC4B-4319-826B-1A1F48782843}" srcOrd="3" destOrd="0" presId="urn:microsoft.com/office/officeart/2005/8/layout/hProcess4"/>
    <dgm:cxn modelId="{5F1860D7-0B20-4F0A-A189-3ADA498E7F8D}" type="presParOf" srcId="{F2E0AF4A-0572-4593-973A-B2330729B1B4}" destId="{CA395170-B70B-4CAF-AC15-8252B8F063C7}" srcOrd="4" destOrd="0" presId="urn:microsoft.com/office/officeart/2005/8/layout/hProcess4"/>
    <dgm:cxn modelId="{38CEBB87-3EBF-4D34-A210-0E60BCE59068}" type="presParOf" srcId="{2C3EF482-FB8F-46D3-A05F-1FB5469725DC}" destId="{3EC51BBE-0FDF-433A-8675-A8A687FDA8C8}" srcOrd="1" destOrd="0" presId="urn:microsoft.com/office/officeart/2005/8/layout/hProcess4"/>
    <dgm:cxn modelId="{C1B6CAE9-D635-4D5B-9409-9D51DD77196D}" type="presParOf" srcId="{2C3EF482-FB8F-46D3-A05F-1FB5469725DC}" destId="{4776C69C-28FD-4F56-BA0E-2FE311C62320}" srcOrd="2" destOrd="0" presId="urn:microsoft.com/office/officeart/2005/8/layout/hProcess4"/>
    <dgm:cxn modelId="{5D63ADFB-4832-4DFC-9E37-D9676CA0D2A4}" type="presParOf" srcId="{4776C69C-28FD-4F56-BA0E-2FE311C62320}" destId="{24CEAA97-7AEC-439B-85A8-3909FAC6DA73}" srcOrd="0" destOrd="0" presId="urn:microsoft.com/office/officeart/2005/8/layout/hProcess4"/>
    <dgm:cxn modelId="{82850E1B-19EB-4A4C-B113-161FD9F6B4F8}" type="presParOf" srcId="{4776C69C-28FD-4F56-BA0E-2FE311C62320}" destId="{5D45B9B3-1649-4ACB-B77E-7425BF5EB448}" srcOrd="1" destOrd="0" presId="urn:microsoft.com/office/officeart/2005/8/layout/hProcess4"/>
    <dgm:cxn modelId="{EF2B0586-0915-4CFD-8A16-D289A6ADD639}" type="presParOf" srcId="{4776C69C-28FD-4F56-BA0E-2FE311C62320}" destId="{730AF1B7-AFC0-4C8D-8C0E-5716C535F7C1}" srcOrd="2" destOrd="0" presId="urn:microsoft.com/office/officeart/2005/8/layout/hProcess4"/>
    <dgm:cxn modelId="{12C31F7F-6DD2-4786-A27A-BAA83FD69EE1}" type="presParOf" srcId="{4776C69C-28FD-4F56-BA0E-2FE311C62320}" destId="{A8BC6E2C-9193-4D02-9879-EC4EF1C63C95}" srcOrd="3" destOrd="0" presId="urn:microsoft.com/office/officeart/2005/8/layout/hProcess4"/>
    <dgm:cxn modelId="{7639D650-0485-4A2C-85EE-0EE95A7DF868}" type="presParOf" srcId="{4776C69C-28FD-4F56-BA0E-2FE311C62320}" destId="{8E4D796F-DD26-4366-AAA9-DE9877637322}" srcOrd="4" destOrd="0" presId="urn:microsoft.com/office/officeart/2005/8/layout/hProcess4"/>
    <dgm:cxn modelId="{C6B316EC-C2E6-4113-8D95-A43A4915A9C3}" type="presParOf" srcId="{2C3EF482-FB8F-46D3-A05F-1FB5469725DC}" destId="{B44FC797-065B-4A32-A0A8-0C8427F888A6}" srcOrd="3" destOrd="0" presId="urn:microsoft.com/office/officeart/2005/8/layout/hProcess4"/>
    <dgm:cxn modelId="{2EDCEB7F-3234-45A9-9FDC-6EBCEC3F7551}" type="presParOf" srcId="{2C3EF482-FB8F-46D3-A05F-1FB5469725DC}" destId="{85DAE121-939E-40D3-9FE6-0317002A721C}" srcOrd="4" destOrd="0" presId="urn:microsoft.com/office/officeart/2005/8/layout/hProcess4"/>
    <dgm:cxn modelId="{E29CB466-BF3A-42FF-9467-FC02B0867403}" type="presParOf" srcId="{85DAE121-939E-40D3-9FE6-0317002A721C}" destId="{1A296FA2-C5E9-4B86-8DA1-57659DAFB61E}" srcOrd="0" destOrd="0" presId="urn:microsoft.com/office/officeart/2005/8/layout/hProcess4"/>
    <dgm:cxn modelId="{1668BC37-0544-41D3-9AA6-5DA45E63476C}" type="presParOf" srcId="{85DAE121-939E-40D3-9FE6-0317002A721C}" destId="{EAD07333-30D3-41F5-89D2-A65E43C04270}" srcOrd="1" destOrd="0" presId="urn:microsoft.com/office/officeart/2005/8/layout/hProcess4"/>
    <dgm:cxn modelId="{CA2C6610-80F3-4573-9FCE-5F754A60DB25}" type="presParOf" srcId="{85DAE121-939E-40D3-9FE6-0317002A721C}" destId="{40D78FA9-79BA-4513-80DF-C90B1ACEA827}" srcOrd="2" destOrd="0" presId="urn:microsoft.com/office/officeart/2005/8/layout/hProcess4"/>
    <dgm:cxn modelId="{05CE2978-5C41-47A1-97A3-57CEADA02641}" type="presParOf" srcId="{85DAE121-939E-40D3-9FE6-0317002A721C}" destId="{5226E718-08A6-44C8-BD42-4E5B292E344F}" srcOrd="3" destOrd="0" presId="urn:microsoft.com/office/officeart/2005/8/layout/hProcess4"/>
    <dgm:cxn modelId="{C33DD1BC-D850-4F55-9F04-624EE4D1ED89}" type="presParOf" srcId="{85DAE121-939E-40D3-9FE6-0317002A721C}" destId="{52861AC0-BDB6-4C4F-A11E-CB0F2C16224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E185D-3B82-4210-B506-0B443C76A85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C3740B4-7429-4DDF-9CE5-458E6FA88CAD}">
      <dgm:prSet phldrT="[Text]" custT="1"/>
      <dgm:spPr/>
      <dgm:t>
        <a:bodyPr/>
        <a:lstStyle/>
        <a:p>
          <a:r>
            <a:rPr lang="en-ZA" sz="1400" dirty="0" smtClean="0"/>
            <a:t>Ericsson global restructuring with various options presented</a:t>
          </a:r>
        </a:p>
        <a:p>
          <a:r>
            <a:rPr lang="en-ZA" sz="1400" dirty="0" smtClean="0"/>
            <a:t>Mutual agreement to exit Nov ’17 on 90 day transition period</a:t>
          </a:r>
          <a:endParaRPr lang="en-ZA" sz="1400" dirty="0"/>
        </a:p>
      </dgm:t>
    </dgm:pt>
    <dgm:pt modelId="{8FA201A4-48D0-442B-9F50-F0990FDDF8CB}" type="parTrans" cxnId="{16022E26-9CA9-4F0E-A0DE-D27A9E9791AE}">
      <dgm:prSet/>
      <dgm:spPr/>
      <dgm:t>
        <a:bodyPr/>
        <a:lstStyle/>
        <a:p>
          <a:endParaRPr lang="en-ZA"/>
        </a:p>
      </dgm:t>
    </dgm:pt>
    <dgm:pt modelId="{DDDDA14A-2437-4A04-AFB4-6C66DC603DD0}" type="sibTrans" cxnId="{16022E26-9CA9-4F0E-A0DE-D27A9E9791AE}">
      <dgm:prSet/>
      <dgm:spPr/>
      <dgm:t>
        <a:bodyPr/>
        <a:lstStyle/>
        <a:p>
          <a:endParaRPr lang="en-ZA"/>
        </a:p>
      </dgm:t>
    </dgm:pt>
    <dgm:pt modelId="{A83AADC1-2784-4AB3-86CD-00B70B04E778}">
      <dgm:prSet/>
      <dgm:spPr/>
      <dgm:t>
        <a:bodyPr/>
        <a:lstStyle/>
        <a:p>
          <a:endParaRPr lang="en-ZA" dirty="0"/>
        </a:p>
      </dgm:t>
    </dgm:pt>
    <dgm:pt modelId="{6B3864AF-2F28-48B5-A3A8-9ACD7CFCC682}" type="parTrans" cxnId="{AFF8A450-8F5A-4449-B30E-80BFF1081ABE}">
      <dgm:prSet/>
      <dgm:spPr/>
      <dgm:t>
        <a:bodyPr/>
        <a:lstStyle/>
        <a:p>
          <a:endParaRPr lang="en-ZA"/>
        </a:p>
      </dgm:t>
    </dgm:pt>
    <dgm:pt modelId="{B7F79310-2424-4F9B-AC79-903EAB13A042}" type="sibTrans" cxnId="{AFF8A450-8F5A-4449-B30E-80BFF1081ABE}">
      <dgm:prSet/>
      <dgm:spPr/>
      <dgm:t>
        <a:bodyPr/>
        <a:lstStyle/>
        <a:p>
          <a:endParaRPr lang="en-ZA"/>
        </a:p>
      </dgm:t>
    </dgm:pt>
    <dgm:pt modelId="{DE4CC22A-57C6-4AC5-B442-FD83EE182A29}">
      <dgm:prSet phldrT="[Text]" custT="1"/>
      <dgm:spPr/>
      <dgm:t>
        <a:bodyPr/>
        <a:lstStyle/>
        <a:p>
          <a:r>
            <a:rPr lang="en-ZA" sz="1400" dirty="0" smtClean="0"/>
            <a:t>Ericsson appointed  March 2016 as Managed Service Provider</a:t>
          </a:r>
          <a:endParaRPr lang="en-ZA" sz="1400" dirty="0"/>
        </a:p>
      </dgm:t>
    </dgm:pt>
    <dgm:pt modelId="{A4738897-CED5-4A7E-B989-F8C4FD0EE6E5}" type="parTrans" cxnId="{D83865F0-B238-4D7F-9096-B15DC74E91F9}">
      <dgm:prSet/>
      <dgm:spPr/>
      <dgm:t>
        <a:bodyPr/>
        <a:lstStyle/>
        <a:p>
          <a:endParaRPr lang="en-ZA"/>
        </a:p>
      </dgm:t>
    </dgm:pt>
    <dgm:pt modelId="{39D330F1-CA88-4339-8236-30353280527B}" type="sibTrans" cxnId="{D83865F0-B238-4D7F-9096-B15DC74E91F9}">
      <dgm:prSet/>
      <dgm:spPr/>
      <dgm:t>
        <a:bodyPr/>
        <a:lstStyle/>
        <a:p>
          <a:endParaRPr lang="en-ZA"/>
        </a:p>
      </dgm:t>
    </dgm:pt>
    <dgm:pt modelId="{A2E91A0B-E400-4984-B958-0260A311A3DB}">
      <dgm:prSet phldrT="[Text]" custT="1"/>
      <dgm:spPr/>
      <dgm:t>
        <a:bodyPr/>
        <a:lstStyle/>
        <a:p>
          <a:r>
            <a:rPr lang="en-ZA" sz="1400" dirty="0" smtClean="0"/>
            <a:t>Ericsson contract ended Jan ‘18 </a:t>
          </a:r>
        </a:p>
        <a:p>
          <a:endParaRPr lang="en-ZA" sz="1400" dirty="0" smtClean="0"/>
        </a:p>
        <a:p>
          <a:r>
            <a:rPr lang="en-ZA" sz="1400" dirty="0" smtClean="0"/>
            <a:t>Mobax commenced Feb ’18 on similar interim terms</a:t>
          </a:r>
          <a:endParaRPr lang="en-ZA" sz="1400" dirty="0"/>
        </a:p>
      </dgm:t>
    </dgm:pt>
    <dgm:pt modelId="{F4DEEAC9-E7A3-4B2A-A3AE-283749BFD065}" type="sibTrans" cxnId="{4CB821B4-D304-4E8A-9CB4-7211F6B75A35}">
      <dgm:prSet/>
      <dgm:spPr/>
      <dgm:t>
        <a:bodyPr/>
        <a:lstStyle/>
        <a:p>
          <a:endParaRPr lang="en-ZA"/>
        </a:p>
      </dgm:t>
    </dgm:pt>
    <dgm:pt modelId="{D8DDE1ED-512F-4208-A313-5F9C7E3BDDCE}" type="parTrans" cxnId="{4CB821B4-D304-4E8A-9CB4-7211F6B75A35}">
      <dgm:prSet/>
      <dgm:spPr/>
      <dgm:t>
        <a:bodyPr/>
        <a:lstStyle/>
        <a:p>
          <a:endParaRPr lang="en-ZA"/>
        </a:p>
      </dgm:t>
    </dgm:pt>
    <dgm:pt modelId="{6DAB6790-AEF3-4ED8-B486-5FF4F413FC07}" type="pres">
      <dgm:prSet presAssocID="{FC4E185D-3B82-4210-B506-0B443C76A85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F431A5-8395-40DF-B1AD-7A852103E5ED}" type="pres">
      <dgm:prSet presAssocID="{A83AADC1-2784-4AB3-86CD-00B70B04E778}" presName="composite" presStyleCnt="0"/>
      <dgm:spPr/>
    </dgm:pt>
    <dgm:pt modelId="{1E8C409E-0710-4AF6-AD3D-04BBD8B2D7C3}" type="pres">
      <dgm:prSet presAssocID="{A83AADC1-2784-4AB3-86CD-00B70B04E778}" presName="LShape" presStyleLbl="alignNode1" presStyleIdx="0" presStyleCnt="7"/>
      <dgm:spPr/>
    </dgm:pt>
    <dgm:pt modelId="{2AC4F622-AC93-4D27-91FE-0A466012EE63}" type="pres">
      <dgm:prSet presAssocID="{A83AADC1-2784-4AB3-86CD-00B70B04E77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8ABD4-FCE3-406A-A5CB-D3B15968A141}" type="pres">
      <dgm:prSet presAssocID="{A83AADC1-2784-4AB3-86CD-00B70B04E778}" presName="Triangle" presStyleLbl="alignNode1" presStyleIdx="1" presStyleCnt="7"/>
      <dgm:spPr/>
    </dgm:pt>
    <dgm:pt modelId="{42FAF44D-B692-44B4-96C5-1DF93A390A85}" type="pres">
      <dgm:prSet presAssocID="{B7F79310-2424-4F9B-AC79-903EAB13A042}" presName="sibTrans" presStyleCnt="0"/>
      <dgm:spPr/>
    </dgm:pt>
    <dgm:pt modelId="{DBA2E271-C2B2-41A9-B2F7-511241D899E1}" type="pres">
      <dgm:prSet presAssocID="{B7F79310-2424-4F9B-AC79-903EAB13A042}" presName="space" presStyleCnt="0"/>
      <dgm:spPr/>
    </dgm:pt>
    <dgm:pt modelId="{D1E0B0AA-BC0F-4F5C-8009-F69C50A62B66}" type="pres">
      <dgm:prSet presAssocID="{0C3740B4-7429-4DDF-9CE5-458E6FA88CAD}" presName="composite" presStyleCnt="0"/>
      <dgm:spPr/>
    </dgm:pt>
    <dgm:pt modelId="{5257476C-91CB-4264-8252-32FE99A80C9F}" type="pres">
      <dgm:prSet presAssocID="{0C3740B4-7429-4DDF-9CE5-458E6FA88CAD}" presName="LShape" presStyleLbl="alignNode1" presStyleIdx="2" presStyleCnt="7"/>
      <dgm:spPr/>
    </dgm:pt>
    <dgm:pt modelId="{28375BAB-1046-4D79-9EA9-4BEB29C906A9}" type="pres">
      <dgm:prSet presAssocID="{0C3740B4-7429-4DDF-9CE5-458E6FA88CAD}" presName="ParentText" presStyleLbl="revTx" presStyleIdx="1" presStyleCnt="4" custScaleY="99854" custLinFactX="29775" custLinFactNeighborX="100000" custLinFactNeighborY="-43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1DFF7A-0CC8-47F3-9960-2CA84EA2754D}" type="pres">
      <dgm:prSet presAssocID="{0C3740B4-7429-4DDF-9CE5-458E6FA88CAD}" presName="Triangle" presStyleLbl="alignNode1" presStyleIdx="3" presStyleCnt="7"/>
      <dgm:spPr/>
    </dgm:pt>
    <dgm:pt modelId="{8CAB8722-B379-47B9-B4BC-24ECF4E85B94}" type="pres">
      <dgm:prSet presAssocID="{DDDDA14A-2437-4A04-AFB4-6C66DC603DD0}" presName="sibTrans" presStyleCnt="0"/>
      <dgm:spPr/>
    </dgm:pt>
    <dgm:pt modelId="{4A6205E3-D691-4D6D-A566-9E2A17E8F5EF}" type="pres">
      <dgm:prSet presAssocID="{DDDDA14A-2437-4A04-AFB4-6C66DC603DD0}" presName="space" presStyleCnt="0"/>
      <dgm:spPr/>
    </dgm:pt>
    <dgm:pt modelId="{9E652001-13B1-4A3F-84FA-14632CA7D677}" type="pres">
      <dgm:prSet presAssocID="{A2E91A0B-E400-4984-B958-0260A311A3DB}" presName="composite" presStyleCnt="0"/>
      <dgm:spPr/>
    </dgm:pt>
    <dgm:pt modelId="{955892F6-F9F6-457E-8727-B23310287D71}" type="pres">
      <dgm:prSet presAssocID="{A2E91A0B-E400-4984-B958-0260A311A3DB}" presName="LShape" presStyleLbl="alignNode1" presStyleIdx="4" presStyleCnt="7"/>
      <dgm:spPr/>
    </dgm:pt>
    <dgm:pt modelId="{B12DDFC8-E4AD-44B3-85BD-3658BF8569D1}" type="pres">
      <dgm:prSet presAssocID="{A2E91A0B-E400-4984-B958-0260A311A3DB}" presName="ParentText" presStyleLbl="revTx" presStyleIdx="2" presStyleCnt="4" custScaleY="139841" custLinFactX="-22005" custLinFactNeighborX="-100000" custLinFactNeighborY="83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5F89A26-63C5-4BD0-BC1C-D360E4B91576}" type="pres">
      <dgm:prSet presAssocID="{A2E91A0B-E400-4984-B958-0260A311A3DB}" presName="Triangle" presStyleLbl="alignNode1" presStyleIdx="5" presStyleCnt="7"/>
      <dgm:spPr/>
    </dgm:pt>
    <dgm:pt modelId="{3141DBB2-C411-44BF-B001-4F2A87CBB753}" type="pres">
      <dgm:prSet presAssocID="{F4DEEAC9-E7A3-4B2A-A3AE-283749BFD065}" presName="sibTrans" presStyleCnt="0"/>
      <dgm:spPr/>
    </dgm:pt>
    <dgm:pt modelId="{09B592EF-0307-492F-B2BA-424A2259141D}" type="pres">
      <dgm:prSet presAssocID="{F4DEEAC9-E7A3-4B2A-A3AE-283749BFD065}" presName="space" presStyleCnt="0"/>
      <dgm:spPr/>
    </dgm:pt>
    <dgm:pt modelId="{7DFFB0BC-ECCB-439F-B07A-02AFFBA3263F}" type="pres">
      <dgm:prSet presAssocID="{DE4CC22A-57C6-4AC5-B442-FD83EE182A29}" presName="composite" presStyleCnt="0"/>
      <dgm:spPr/>
    </dgm:pt>
    <dgm:pt modelId="{7ADE6DB0-8C5C-487A-B954-884051AB0D38}" type="pres">
      <dgm:prSet presAssocID="{DE4CC22A-57C6-4AC5-B442-FD83EE182A29}" presName="LShape" presStyleLbl="alignNode1" presStyleIdx="6" presStyleCnt="7" custAng="0" custLinFactNeighborY="0"/>
      <dgm:spPr/>
    </dgm:pt>
    <dgm:pt modelId="{B7AD7D04-FF56-4AA3-8EF9-F3C94E107D10}" type="pres">
      <dgm:prSet presAssocID="{DE4CC22A-57C6-4AC5-B442-FD83EE182A29}" presName="ParentText" presStyleLbl="revTx" presStyleIdx="3" presStyleCnt="4" custLinFactX="-165847" custLinFactY="29111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FF8A450-8F5A-4449-B30E-80BFF1081ABE}" srcId="{FC4E185D-3B82-4210-B506-0B443C76A856}" destId="{A83AADC1-2784-4AB3-86CD-00B70B04E778}" srcOrd="0" destOrd="0" parTransId="{6B3864AF-2F28-48B5-A3A8-9ACD7CFCC682}" sibTransId="{B7F79310-2424-4F9B-AC79-903EAB13A042}"/>
    <dgm:cxn modelId="{D83865F0-B238-4D7F-9096-B15DC74E91F9}" srcId="{FC4E185D-3B82-4210-B506-0B443C76A856}" destId="{DE4CC22A-57C6-4AC5-B442-FD83EE182A29}" srcOrd="3" destOrd="0" parTransId="{A4738897-CED5-4A7E-B989-F8C4FD0EE6E5}" sibTransId="{39D330F1-CA88-4339-8236-30353280527B}"/>
    <dgm:cxn modelId="{242BDB80-047A-47F1-930B-4E9EC45A251A}" type="presOf" srcId="{DE4CC22A-57C6-4AC5-B442-FD83EE182A29}" destId="{B7AD7D04-FF56-4AA3-8EF9-F3C94E107D10}" srcOrd="0" destOrd="0" presId="urn:microsoft.com/office/officeart/2009/3/layout/StepUpProcess"/>
    <dgm:cxn modelId="{E0AF57FA-FD4A-44CE-9705-DA7CD2C93AF5}" type="presOf" srcId="{A83AADC1-2784-4AB3-86CD-00B70B04E778}" destId="{2AC4F622-AC93-4D27-91FE-0A466012EE63}" srcOrd="0" destOrd="0" presId="urn:microsoft.com/office/officeart/2009/3/layout/StepUpProcess"/>
    <dgm:cxn modelId="{16022E26-9CA9-4F0E-A0DE-D27A9E9791AE}" srcId="{FC4E185D-3B82-4210-B506-0B443C76A856}" destId="{0C3740B4-7429-4DDF-9CE5-458E6FA88CAD}" srcOrd="1" destOrd="0" parTransId="{8FA201A4-48D0-442B-9F50-F0990FDDF8CB}" sibTransId="{DDDDA14A-2437-4A04-AFB4-6C66DC603DD0}"/>
    <dgm:cxn modelId="{78282BED-EBD2-4421-B188-3721448BBB50}" type="presOf" srcId="{0C3740B4-7429-4DDF-9CE5-458E6FA88CAD}" destId="{28375BAB-1046-4D79-9EA9-4BEB29C906A9}" srcOrd="0" destOrd="0" presId="urn:microsoft.com/office/officeart/2009/3/layout/StepUpProcess"/>
    <dgm:cxn modelId="{91B77EAA-7CBD-4B7F-9905-7650E1199E7D}" type="presOf" srcId="{A2E91A0B-E400-4984-B958-0260A311A3DB}" destId="{B12DDFC8-E4AD-44B3-85BD-3658BF8569D1}" srcOrd="0" destOrd="0" presId="urn:microsoft.com/office/officeart/2009/3/layout/StepUpProcess"/>
    <dgm:cxn modelId="{4CB821B4-D304-4E8A-9CB4-7211F6B75A35}" srcId="{FC4E185D-3B82-4210-B506-0B443C76A856}" destId="{A2E91A0B-E400-4984-B958-0260A311A3DB}" srcOrd="2" destOrd="0" parTransId="{D8DDE1ED-512F-4208-A313-5F9C7E3BDDCE}" sibTransId="{F4DEEAC9-E7A3-4B2A-A3AE-283749BFD065}"/>
    <dgm:cxn modelId="{7759F51B-9659-4A90-A264-F700C7112ED3}" type="presOf" srcId="{FC4E185D-3B82-4210-B506-0B443C76A856}" destId="{6DAB6790-AEF3-4ED8-B486-5FF4F413FC07}" srcOrd="0" destOrd="0" presId="urn:microsoft.com/office/officeart/2009/3/layout/StepUpProcess"/>
    <dgm:cxn modelId="{309953CE-0F6E-46D9-A30E-88ADAE5D0541}" type="presParOf" srcId="{6DAB6790-AEF3-4ED8-B486-5FF4F413FC07}" destId="{D8F431A5-8395-40DF-B1AD-7A852103E5ED}" srcOrd="0" destOrd="0" presId="urn:microsoft.com/office/officeart/2009/3/layout/StepUpProcess"/>
    <dgm:cxn modelId="{DE76A205-A459-478A-A3C7-7A960B268E2A}" type="presParOf" srcId="{D8F431A5-8395-40DF-B1AD-7A852103E5ED}" destId="{1E8C409E-0710-4AF6-AD3D-04BBD8B2D7C3}" srcOrd="0" destOrd="0" presId="urn:microsoft.com/office/officeart/2009/3/layout/StepUpProcess"/>
    <dgm:cxn modelId="{5C69BFA6-4FCC-4E53-A581-7138A5324613}" type="presParOf" srcId="{D8F431A5-8395-40DF-B1AD-7A852103E5ED}" destId="{2AC4F622-AC93-4D27-91FE-0A466012EE63}" srcOrd="1" destOrd="0" presId="urn:microsoft.com/office/officeart/2009/3/layout/StepUpProcess"/>
    <dgm:cxn modelId="{DB585BE6-B515-4F4F-A008-9DCFABF46AD4}" type="presParOf" srcId="{D8F431A5-8395-40DF-B1AD-7A852103E5ED}" destId="{CB68ABD4-FCE3-406A-A5CB-D3B15968A141}" srcOrd="2" destOrd="0" presId="urn:microsoft.com/office/officeart/2009/3/layout/StepUpProcess"/>
    <dgm:cxn modelId="{2BFADE2E-3AC4-49AF-85DC-278681439570}" type="presParOf" srcId="{6DAB6790-AEF3-4ED8-B486-5FF4F413FC07}" destId="{42FAF44D-B692-44B4-96C5-1DF93A390A85}" srcOrd="1" destOrd="0" presId="urn:microsoft.com/office/officeart/2009/3/layout/StepUpProcess"/>
    <dgm:cxn modelId="{ED6F57DC-FB86-416A-96CB-EE22FD0D637E}" type="presParOf" srcId="{42FAF44D-B692-44B4-96C5-1DF93A390A85}" destId="{DBA2E271-C2B2-41A9-B2F7-511241D899E1}" srcOrd="0" destOrd="0" presId="urn:microsoft.com/office/officeart/2009/3/layout/StepUpProcess"/>
    <dgm:cxn modelId="{CEA9D372-C39E-4C46-B6E3-DF49DE6C339B}" type="presParOf" srcId="{6DAB6790-AEF3-4ED8-B486-5FF4F413FC07}" destId="{D1E0B0AA-BC0F-4F5C-8009-F69C50A62B66}" srcOrd="2" destOrd="0" presId="urn:microsoft.com/office/officeart/2009/3/layout/StepUpProcess"/>
    <dgm:cxn modelId="{2E5BABF3-34A8-49EC-97FB-EA589EA708AD}" type="presParOf" srcId="{D1E0B0AA-BC0F-4F5C-8009-F69C50A62B66}" destId="{5257476C-91CB-4264-8252-32FE99A80C9F}" srcOrd="0" destOrd="0" presId="urn:microsoft.com/office/officeart/2009/3/layout/StepUpProcess"/>
    <dgm:cxn modelId="{619F568D-4D13-4EA2-9EDF-4D973BED79AB}" type="presParOf" srcId="{D1E0B0AA-BC0F-4F5C-8009-F69C50A62B66}" destId="{28375BAB-1046-4D79-9EA9-4BEB29C906A9}" srcOrd="1" destOrd="0" presId="urn:microsoft.com/office/officeart/2009/3/layout/StepUpProcess"/>
    <dgm:cxn modelId="{AE712F15-8784-4D61-92DF-93F53C803B72}" type="presParOf" srcId="{D1E0B0AA-BC0F-4F5C-8009-F69C50A62B66}" destId="{491DFF7A-0CC8-47F3-9960-2CA84EA2754D}" srcOrd="2" destOrd="0" presId="urn:microsoft.com/office/officeart/2009/3/layout/StepUpProcess"/>
    <dgm:cxn modelId="{2DBA8A59-C6F8-4C6E-839A-BF250735F520}" type="presParOf" srcId="{6DAB6790-AEF3-4ED8-B486-5FF4F413FC07}" destId="{8CAB8722-B379-47B9-B4BC-24ECF4E85B94}" srcOrd="3" destOrd="0" presId="urn:microsoft.com/office/officeart/2009/3/layout/StepUpProcess"/>
    <dgm:cxn modelId="{3327A1E8-F738-4E5B-848C-7EBD91E43879}" type="presParOf" srcId="{8CAB8722-B379-47B9-B4BC-24ECF4E85B94}" destId="{4A6205E3-D691-4D6D-A566-9E2A17E8F5EF}" srcOrd="0" destOrd="0" presId="urn:microsoft.com/office/officeart/2009/3/layout/StepUpProcess"/>
    <dgm:cxn modelId="{7370A866-F1F6-45AB-88B1-C3E666541FE3}" type="presParOf" srcId="{6DAB6790-AEF3-4ED8-B486-5FF4F413FC07}" destId="{9E652001-13B1-4A3F-84FA-14632CA7D677}" srcOrd="4" destOrd="0" presId="urn:microsoft.com/office/officeart/2009/3/layout/StepUpProcess"/>
    <dgm:cxn modelId="{8E632F34-FCC9-42B4-8707-0CB60B773DF2}" type="presParOf" srcId="{9E652001-13B1-4A3F-84FA-14632CA7D677}" destId="{955892F6-F9F6-457E-8727-B23310287D71}" srcOrd="0" destOrd="0" presId="urn:microsoft.com/office/officeart/2009/3/layout/StepUpProcess"/>
    <dgm:cxn modelId="{143474C9-604E-4CC6-A9C8-63257D3553BD}" type="presParOf" srcId="{9E652001-13B1-4A3F-84FA-14632CA7D677}" destId="{B12DDFC8-E4AD-44B3-85BD-3658BF8569D1}" srcOrd="1" destOrd="0" presId="urn:microsoft.com/office/officeart/2009/3/layout/StepUpProcess"/>
    <dgm:cxn modelId="{5911223C-6A06-4945-91CE-37C47B202CC9}" type="presParOf" srcId="{9E652001-13B1-4A3F-84FA-14632CA7D677}" destId="{C5F89A26-63C5-4BD0-BC1C-D360E4B91576}" srcOrd="2" destOrd="0" presId="urn:microsoft.com/office/officeart/2009/3/layout/StepUpProcess"/>
    <dgm:cxn modelId="{0B58BC8B-F0DB-4D58-8D8B-30A64C69AE95}" type="presParOf" srcId="{6DAB6790-AEF3-4ED8-B486-5FF4F413FC07}" destId="{3141DBB2-C411-44BF-B001-4F2A87CBB753}" srcOrd="5" destOrd="0" presId="urn:microsoft.com/office/officeart/2009/3/layout/StepUpProcess"/>
    <dgm:cxn modelId="{F2695CB3-F873-4911-AD64-10B7BB9411C8}" type="presParOf" srcId="{3141DBB2-C411-44BF-B001-4F2A87CBB753}" destId="{09B592EF-0307-492F-B2BA-424A2259141D}" srcOrd="0" destOrd="0" presId="urn:microsoft.com/office/officeart/2009/3/layout/StepUpProcess"/>
    <dgm:cxn modelId="{DC1DC58B-97EF-49CB-B597-F7D317801DFB}" type="presParOf" srcId="{6DAB6790-AEF3-4ED8-B486-5FF4F413FC07}" destId="{7DFFB0BC-ECCB-439F-B07A-02AFFBA3263F}" srcOrd="6" destOrd="0" presId="urn:microsoft.com/office/officeart/2009/3/layout/StepUpProcess"/>
    <dgm:cxn modelId="{65489B47-F676-4CC7-AA6C-4256AB62B3E6}" type="presParOf" srcId="{7DFFB0BC-ECCB-439F-B07A-02AFFBA3263F}" destId="{7ADE6DB0-8C5C-487A-B954-884051AB0D38}" srcOrd="0" destOrd="0" presId="urn:microsoft.com/office/officeart/2009/3/layout/StepUpProcess"/>
    <dgm:cxn modelId="{C1841496-A30F-410F-9793-6943BB5FE7BB}" type="presParOf" srcId="{7DFFB0BC-ECCB-439F-B07A-02AFFBA3263F}" destId="{B7AD7D04-FF56-4AA3-8EF9-F3C94E107D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C1FFE-16C1-45B2-B7EE-4CDDA5C68B82}">
      <dsp:nvSpPr>
        <dsp:cNvPr id="0" name=""/>
        <dsp:cNvSpPr/>
      </dsp:nvSpPr>
      <dsp:spPr>
        <a:xfrm>
          <a:off x="221158" y="492057"/>
          <a:ext cx="1836217" cy="2069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Provide business skills training specifically to growing ICT SMME’s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Early payment terms to ICT SME suppliers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21158" y="492057"/>
        <a:ext cx="1836217" cy="1626394"/>
      </dsp:txXfrm>
    </dsp:sp>
    <dsp:sp modelId="{3EC51BBE-0FDF-433A-8675-A8A687FDA8C8}">
      <dsp:nvSpPr>
        <dsp:cNvPr id="0" name=""/>
        <dsp:cNvSpPr/>
      </dsp:nvSpPr>
      <dsp:spPr>
        <a:xfrm rot="20802614">
          <a:off x="1230777" y="1267542"/>
          <a:ext cx="2445006" cy="2459280"/>
        </a:xfrm>
        <a:prstGeom prst="leftCircularArrow">
          <a:avLst>
            <a:gd name="adj1" fmla="val 3589"/>
            <a:gd name="adj2" fmla="val 446235"/>
            <a:gd name="adj3" fmla="val 2905017"/>
            <a:gd name="adj4" fmla="val 9707761"/>
            <a:gd name="adj5" fmla="val 41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F886D-DC4B-4319-826B-1A1F48782843}">
      <dsp:nvSpPr>
        <dsp:cNvPr id="0" name=""/>
        <dsp:cNvSpPr/>
      </dsp:nvSpPr>
      <dsp:spPr>
        <a:xfrm>
          <a:off x="306857" y="2657624"/>
          <a:ext cx="1878934" cy="747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/>
              <a:ea typeface="+mn-ea"/>
              <a:cs typeface="+mn-cs"/>
            </a:rPr>
            <a:t>Enterprise Development</a:t>
          </a:r>
          <a:endParaRPr lang="en-ZA" sz="1600" kern="1200" dirty="0">
            <a:latin typeface="Arial"/>
            <a:ea typeface="+mn-ea"/>
            <a:cs typeface="+mn-cs"/>
          </a:endParaRPr>
        </a:p>
      </dsp:txBody>
      <dsp:txXfrm>
        <a:off x="306857" y="2657624"/>
        <a:ext cx="1878934" cy="747190"/>
      </dsp:txXfrm>
    </dsp:sp>
    <dsp:sp modelId="{5D45B9B3-1649-4ACB-B77E-7425BF5EB448}">
      <dsp:nvSpPr>
        <dsp:cNvPr id="0" name=""/>
        <dsp:cNvSpPr/>
      </dsp:nvSpPr>
      <dsp:spPr>
        <a:xfrm>
          <a:off x="2768470" y="1306439"/>
          <a:ext cx="1860885" cy="1562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0" rIns="108000" bIns="36000" numCol="1" spcCol="1270" anchor="b" anchorCtr="0">
          <a:noAutofit/>
        </a:bodyPr>
        <a:lstStyle/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Create products to assist SME businesses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Expand opportunities in retail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 dirty="0">
            <a:latin typeface="Arial"/>
            <a:ea typeface="+mn-ea"/>
            <a:cs typeface="+mn-cs"/>
          </a:endParaRPr>
        </a:p>
      </dsp:txBody>
      <dsp:txXfrm>
        <a:off x="2768470" y="1641300"/>
        <a:ext cx="1860885" cy="1227823"/>
      </dsp:txXfrm>
    </dsp:sp>
    <dsp:sp modelId="{B44FC797-065B-4A32-A0A8-0C8427F888A6}">
      <dsp:nvSpPr>
        <dsp:cNvPr id="0" name=""/>
        <dsp:cNvSpPr/>
      </dsp:nvSpPr>
      <dsp:spPr>
        <a:xfrm rot="620976">
          <a:off x="3671889" y="-19030"/>
          <a:ext cx="2620118" cy="2620118"/>
        </a:xfrm>
        <a:prstGeom prst="circularArrow">
          <a:avLst>
            <a:gd name="adj1" fmla="val 3316"/>
            <a:gd name="adj2" fmla="val 409637"/>
            <a:gd name="adj3" fmla="val 19414853"/>
            <a:gd name="adj4" fmla="val 12575511"/>
            <a:gd name="adj5" fmla="val 38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C6E2C-9193-4D02-9879-EC4EF1C63C95}">
      <dsp:nvSpPr>
        <dsp:cNvPr id="0" name=""/>
        <dsp:cNvSpPr/>
      </dsp:nvSpPr>
      <dsp:spPr>
        <a:xfrm>
          <a:off x="2742918" y="540247"/>
          <a:ext cx="1930060" cy="747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/>
              <a:ea typeface="+mn-ea"/>
              <a:cs typeface="+mn-cs"/>
            </a:rPr>
            <a:t>Enterprise and Commercial Business</a:t>
          </a:r>
          <a:endParaRPr lang="en-ZA" sz="1600" kern="1200" dirty="0">
            <a:latin typeface="Arial"/>
            <a:ea typeface="+mn-ea"/>
            <a:cs typeface="+mn-cs"/>
          </a:endParaRPr>
        </a:p>
      </dsp:txBody>
      <dsp:txXfrm>
        <a:off x="2742918" y="540247"/>
        <a:ext cx="1930060" cy="747190"/>
      </dsp:txXfrm>
    </dsp:sp>
    <dsp:sp modelId="{EAD07333-30D3-41F5-89D2-A65E43C04270}">
      <dsp:nvSpPr>
        <dsp:cNvPr id="0" name=""/>
        <dsp:cNvSpPr/>
      </dsp:nvSpPr>
      <dsp:spPr>
        <a:xfrm>
          <a:off x="5084782" y="970067"/>
          <a:ext cx="1945564" cy="1707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180000" numCol="1" spcCol="1270" anchor="t" anchorCtr="0">
          <a:noAutofit/>
        </a:bodyPr>
        <a:lstStyle/>
        <a:p>
          <a:pPr marL="0" lvl="1" indent="-11430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Focus on increasing procurement opportunities for EME/QSE with specific focus on black owned and black female owned suppliers</a:t>
          </a:r>
          <a:endParaRPr lang="en-ZA" sz="12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084782" y="970067"/>
        <a:ext cx="1945564" cy="1341315"/>
      </dsp:txXfrm>
    </dsp:sp>
    <dsp:sp modelId="{5226E718-08A6-44C8-BD42-4E5B292E344F}">
      <dsp:nvSpPr>
        <dsp:cNvPr id="0" name=""/>
        <dsp:cNvSpPr/>
      </dsp:nvSpPr>
      <dsp:spPr>
        <a:xfrm>
          <a:off x="5109290" y="2751993"/>
          <a:ext cx="1894962" cy="747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/>
              <a:ea typeface="+mn-ea"/>
              <a:cs typeface="+mn-cs"/>
            </a:rPr>
            <a:t>Supply Chain Management</a:t>
          </a:r>
          <a:endParaRPr lang="en-ZA" sz="1600" kern="1200" dirty="0">
            <a:latin typeface="Arial"/>
            <a:ea typeface="+mn-ea"/>
            <a:cs typeface="+mn-cs"/>
          </a:endParaRPr>
        </a:p>
      </dsp:txBody>
      <dsp:txXfrm>
        <a:off x="5109290" y="2751993"/>
        <a:ext cx="1894962" cy="7471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8C409E-0710-4AF6-AD3D-04BBD8B2D7C3}">
      <dsp:nvSpPr>
        <dsp:cNvPr id="0" name=""/>
        <dsp:cNvSpPr/>
      </dsp:nvSpPr>
      <dsp:spPr>
        <a:xfrm rot="5400000">
          <a:off x="348781" y="1759493"/>
          <a:ext cx="1049324" cy="17460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4F622-AC93-4D27-91FE-0A466012EE63}">
      <dsp:nvSpPr>
        <dsp:cNvPr id="0" name=""/>
        <dsp:cNvSpPr/>
      </dsp:nvSpPr>
      <dsp:spPr>
        <a:xfrm>
          <a:off x="173623" y="2281187"/>
          <a:ext cx="1576346" cy="138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6500" kern="1200" dirty="0"/>
        </a:p>
      </dsp:txBody>
      <dsp:txXfrm>
        <a:off x="173623" y="2281187"/>
        <a:ext cx="1576346" cy="1381760"/>
      </dsp:txXfrm>
    </dsp:sp>
    <dsp:sp modelId="{CB68ABD4-FCE3-406A-A5CB-D3B15968A141}">
      <dsp:nvSpPr>
        <dsp:cNvPr id="0" name=""/>
        <dsp:cNvSpPr/>
      </dsp:nvSpPr>
      <dsp:spPr>
        <a:xfrm>
          <a:off x="1452545" y="1630947"/>
          <a:ext cx="297423" cy="2974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7476C-91CB-4264-8252-32FE99A80C9F}">
      <dsp:nvSpPr>
        <dsp:cNvPr id="0" name=""/>
        <dsp:cNvSpPr/>
      </dsp:nvSpPr>
      <dsp:spPr>
        <a:xfrm rot="5400000">
          <a:off x="2278537" y="1282982"/>
          <a:ext cx="1049324" cy="17460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75BAB-1046-4D79-9EA9-4BEB29C906A9}">
      <dsp:nvSpPr>
        <dsp:cNvPr id="0" name=""/>
        <dsp:cNvSpPr/>
      </dsp:nvSpPr>
      <dsp:spPr>
        <a:xfrm>
          <a:off x="4149082" y="1198718"/>
          <a:ext cx="1576346" cy="1379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Ericsson global restructuring with various options presented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Mutual agreement to exit Nov ’17 on 90 day transition period</a:t>
          </a:r>
          <a:endParaRPr lang="en-ZA" sz="1400" kern="1200" dirty="0"/>
        </a:p>
      </dsp:txBody>
      <dsp:txXfrm>
        <a:off x="4149082" y="1198718"/>
        <a:ext cx="1576346" cy="1379742"/>
      </dsp:txXfrm>
    </dsp:sp>
    <dsp:sp modelId="{491DFF7A-0CC8-47F3-9960-2CA84EA2754D}">
      <dsp:nvSpPr>
        <dsp:cNvPr id="0" name=""/>
        <dsp:cNvSpPr/>
      </dsp:nvSpPr>
      <dsp:spPr>
        <a:xfrm>
          <a:off x="3382301" y="1154435"/>
          <a:ext cx="297423" cy="2974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892F6-F9F6-457E-8727-B23310287D71}">
      <dsp:nvSpPr>
        <dsp:cNvPr id="0" name=""/>
        <dsp:cNvSpPr/>
      </dsp:nvSpPr>
      <dsp:spPr>
        <a:xfrm rot="5400000">
          <a:off x="4208293" y="530208"/>
          <a:ext cx="1049324" cy="17460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DDFC8-E4AD-44B3-85BD-3658BF8569D1}">
      <dsp:nvSpPr>
        <dsp:cNvPr id="0" name=""/>
        <dsp:cNvSpPr/>
      </dsp:nvSpPr>
      <dsp:spPr>
        <a:xfrm>
          <a:off x="2109913" y="1924394"/>
          <a:ext cx="1576346" cy="1932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Ericsson contract ended Jan ‘18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Mobax commenced Feb ’18 on similar interim terms</a:t>
          </a:r>
          <a:endParaRPr lang="en-ZA" sz="1400" kern="1200" dirty="0"/>
        </a:p>
      </dsp:txBody>
      <dsp:txXfrm>
        <a:off x="2109913" y="1924394"/>
        <a:ext cx="1576346" cy="1932267"/>
      </dsp:txXfrm>
    </dsp:sp>
    <dsp:sp modelId="{C5F89A26-63C5-4BD0-BC1C-D360E4B91576}">
      <dsp:nvSpPr>
        <dsp:cNvPr id="0" name=""/>
        <dsp:cNvSpPr/>
      </dsp:nvSpPr>
      <dsp:spPr>
        <a:xfrm>
          <a:off x="5312057" y="401662"/>
          <a:ext cx="297423" cy="2974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E6DB0-8C5C-487A-B954-884051AB0D38}">
      <dsp:nvSpPr>
        <dsp:cNvPr id="0" name=""/>
        <dsp:cNvSpPr/>
      </dsp:nvSpPr>
      <dsp:spPr>
        <a:xfrm rot="5400000">
          <a:off x="6138049" y="52688"/>
          <a:ext cx="1049324" cy="17460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D7D04-FF56-4AA3-8EF9-F3C94E107D10}">
      <dsp:nvSpPr>
        <dsp:cNvPr id="0" name=""/>
        <dsp:cNvSpPr/>
      </dsp:nvSpPr>
      <dsp:spPr>
        <a:xfrm>
          <a:off x="195875" y="2358386"/>
          <a:ext cx="1576346" cy="138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Ericsson appointed  March 2016 as Managed Service Provider</a:t>
          </a:r>
          <a:endParaRPr lang="en-ZA" sz="1400" kern="1200" dirty="0"/>
        </a:p>
      </dsp:txBody>
      <dsp:txXfrm>
        <a:off x="195875" y="2358386"/>
        <a:ext cx="1576346" cy="138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16/08/2018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16/08/2018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814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859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image" Target="../media/image7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7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16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17472" y="862013"/>
              <a:ext cx="220410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65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9" cy="5141975"/>
            <a:chOff x="1356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8691" y="86201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02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2"/>
            <a:ext cx="9141289" cy="5141975"/>
            <a:chOff x="678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0480" y="866774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93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6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3575" y="871537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551" y="2323430"/>
            <a:ext cx="4498623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1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6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7" cy="5141973"/>
            <a:chOff x="1356" y="763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1289" y="871538"/>
              <a:ext cx="2680470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67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53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7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0243" y="859632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451" y="2326210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85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7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694" y="762"/>
            <a:ext cx="9141289" cy="5141975"/>
            <a:chOff x="1694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4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8899" y="869156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0" y="2216255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686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8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96526" y="854676"/>
              <a:ext cx="262714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284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8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98433" y="864394"/>
              <a:ext cx="262003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4850" y="3241132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53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91" cy="5141976"/>
            <a:chOff x="1355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9227" y="86201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22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0178" y="1904688"/>
            <a:ext cx="131511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182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9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33" y="763"/>
            <a:ext cx="9141289" cy="5141975"/>
            <a:chOff x="2033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6789" y="866775"/>
              <a:ext cx="265558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65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0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6565" y="864395"/>
              <a:ext cx="266269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20" y="3136357"/>
            <a:ext cx="423895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163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0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3269" y="869156"/>
              <a:ext cx="265203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7545" y="3250657"/>
            <a:ext cx="430563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229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33" y="763"/>
            <a:ext cx="9141289" cy="5141975"/>
            <a:chOff x="2033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55227" y="864394"/>
              <a:ext cx="247072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95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1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459967" y="869156"/>
              <a:ext cx="246006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57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2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27850" y="857250"/>
              <a:ext cx="2282310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3588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971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2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3"/>
            <a:ext cx="9141287" cy="5141973"/>
            <a:chOff x="1356" y="763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3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37034" y="864394"/>
              <a:ext cx="227164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667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1878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3"/>
            <a:ext cx="9141289" cy="5141975"/>
            <a:chOff x="678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5216" y="847724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650" y="2286584"/>
            <a:ext cx="373546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640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7" y="763"/>
            <a:ext cx="9141289" cy="5141975"/>
            <a:chOff x="677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7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1689" y="850107"/>
              <a:ext cx="2684025" cy="3559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948" y="2215309"/>
            <a:ext cx="2932085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991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1858" y="869156"/>
              <a:ext cx="266980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42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0" cy="5141976"/>
            <a:chOff x="1354" y="762"/>
            <a:chExt cx="9141290" cy="5141976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0" cy="51419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4007" y="851877"/>
              <a:ext cx="2684831" cy="357317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</p:spTree>
    <p:extLst>
      <p:ext uri="{BB962C8B-B14F-4D97-AF65-F5344CB8AC3E}">
        <p14:creationId xmlns:p14="http://schemas.microsoft.com/office/powerpoint/2010/main" xmlns="" val="3797235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4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9572" y="873919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1975" y="3253832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027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694" y="763"/>
            <a:ext cx="9141289" cy="5141975"/>
            <a:chOff x="1694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694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8737" y="859632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34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5 Tw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033" y="762"/>
            <a:ext cx="9141289" cy="5141975"/>
            <a:chOff x="2033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3" y="762"/>
              <a:ext cx="9141289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7393" y="866776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475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0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355" y="762"/>
            <a:ext cx="9141288" cy="5141975"/>
            <a:chOff x="1355" y="762"/>
            <a:chExt cx="9141288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48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29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0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357" y="763"/>
            <a:ext cx="9141285" cy="5141973"/>
            <a:chOff x="1357" y="763"/>
            <a:chExt cx="9141285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66472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455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1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8" cy="5141974"/>
            <a:chOff x="1355" y="762"/>
            <a:chExt cx="9141288" cy="51419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161" y="877094"/>
              <a:ext cx="2691135" cy="34383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04922" y="2323430"/>
            <a:ext cx="4137721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9" name="Picture 8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174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1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7" y="763"/>
            <a:ext cx="9141285" cy="5141972"/>
            <a:chOff x="1357" y="763"/>
            <a:chExt cx="9141285" cy="514197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7128" y="879475"/>
              <a:ext cx="2684025" cy="342768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04000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9" name="Picture 8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183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2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762"/>
            <a:ext cx="9141288" cy="5141975"/>
            <a:chOff x="0" y="762"/>
            <a:chExt cx="9141288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762"/>
              <a:ext cx="9141288" cy="5141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51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3395" y="2286584"/>
            <a:ext cx="422970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546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2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355" y="762"/>
            <a:ext cx="9141288" cy="5141975"/>
            <a:chOff x="1355" y="762"/>
            <a:chExt cx="9141288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2515" y="858898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445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2"/>
            <a:ext cx="9141288" cy="5141974"/>
            <a:chOff x="1355" y="762"/>
            <a:chExt cx="9141288" cy="51419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48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525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9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6518" y="882456"/>
              <a:ext cx="2662695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41325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574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7" y="763"/>
            <a:ext cx="9141285" cy="5141972"/>
            <a:chOff x="1357" y="763"/>
            <a:chExt cx="9141285" cy="514197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66472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65524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446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6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3257" y="850105"/>
              <a:ext cx="269113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9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90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6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54871"/>
              <a:ext cx="2684025" cy="35520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600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62493" y="847724"/>
              <a:ext cx="2669805" cy="357331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55" y="2286584"/>
            <a:ext cx="4124554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519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7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6715" y="854869"/>
              <a:ext cx="2659140" cy="35591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861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9815" y="856290"/>
              <a:ext cx="2691135" cy="348806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95" y="2286584"/>
            <a:ext cx="4210655" cy="461912"/>
          </a:xfrm>
        </p:spPr>
        <p:txBody>
          <a:bodyPr anchor="t" anchorCtr="0">
            <a:noAutofit/>
          </a:bodyPr>
          <a:lstStyle>
            <a:lvl1pPr algn="r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221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8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2515" y="862012"/>
              <a:ext cx="2684025" cy="3480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3" y="2215309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E60000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E60000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266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4" y="762"/>
            <a:ext cx="9141291" cy="5141976"/>
            <a:chOff x="1354" y="762"/>
            <a:chExt cx="9141291" cy="5141976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4" y="762"/>
              <a:ext cx="9141291" cy="51419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48398" y="881063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6" y="3136357"/>
            <a:ext cx="405129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55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19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5693" y="883444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1875" y="3250657"/>
            <a:ext cx="40513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 descr="New_VF_Icon_RGB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175" y="454724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20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2"/>
            <a:ext cx="9141288" cy="5141974"/>
            <a:chOff x="1355" y="762"/>
            <a:chExt cx="9141288" cy="514197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8" cy="51419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5955" y="861748"/>
              <a:ext cx="2691135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0122" y="2323430"/>
            <a:ext cx="4200770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60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5" y="763"/>
            <a:ext cx="9141289" cy="5141975"/>
            <a:chOff x="1355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355" y="763"/>
              <a:ext cx="9141289" cy="51419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258752" y="854869"/>
              <a:ext cx="2666250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9" y="3136357"/>
            <a:ext cx="4346575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9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4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357" y="763"/>
            <a:ext cx="9141285" cy="5141972"/>
            <a:chOff x="1357" y="763"/>
            <a:chExt cx="9141285" cy="5141972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7" y="763"/>
              <a:ext cx="9141285" cy="51419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39510" y="866472"/>
              <a:ext cx="2684025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703599" y="2221659"/>
            <a:ext cx="4029508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34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One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0551" y="848202"/>
            <a:ext cx="2703177" cy="3600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353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7732" y="857294"/>
            <a:ext cx="2678032" cy="357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rgbClr val="FFFFFF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364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7462" y="861504"/>
            <a:ext cx="2693190" cy="358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1946" y="2810635"/>
            <a:ext cx="4130679" cy="504862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</p:spTree>
    <p:extLst>
      <p:ext uri="{BB962C8B-B14F-4D97-AF65-F5344CB8AC3E}">
        <p14:creationId xmlns:p14="http://schemas.microsoft.com/office/powerpoint/2010/main" xmlns="" val="3139192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2580" y="856209"/>
            <a:ext cx="2678845" cy="3579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1" y="2830626"/>
            <a:ext cx="4130679" cy="69506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 baseline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</p:spTree>
    <p:extLst>
      <p:ext uri="{BB962C8B-B14F-4D97-AF65-F5344CB8AC3E}">
        <p14:creationId xmlns:p14="http://schemas.microsoft.com/office/powerpoint/2010/main" xmlns="" val="2566117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205978"/>
            <a:ext cx="6538913" cy="66747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07F-D0CB-4AC6-9566-046428C59115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Confidentiality Level in slide footer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5" y="873457"/>
            <a:ext cx="8642350" cy="360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01649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277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79950" y="873125"/>
            <a:ext cx="4213225" cy="36036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08927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8"/>
          </p:nvPr>
        </p:nvSpPr>
        <p:spPr>
          <a:xfrm>
            <a:off x="4679950" y="876300"/>
            <a:ext cx="4213225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250825" y="873125"/>
            <a:ext cx="4213225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3328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1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961" y="833075"/>
            <a:ext cx="2750855" cy="3737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94" y="2457450"/>
            <a:ext cx="3284017" cy="9906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2400"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460875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47342" y="1572727"/>
            <a:ext cx="1558925" cy="2904023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93942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864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2 Two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5" y="762"/>
            <a:ext cx="9141289" cy="5141975"/>
            <a:chOff x="1355" y="762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5" y="762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74768" y="878682"/>
              <a:ext cx="2659140" cy="353779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9925" y="3250657"/>
            <a:ext cx="4343400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881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>
                <a:solidFill>
                  <a:schemeClr val="tx1"/>
                </a:solidFill>
              </a:rPr>
              <a:t>Insert Confidentiality Level in slide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00198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Speechm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2205" y="819062"/>
            <a:ext cx="2258446" cy="3042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736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 Speech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64805" y="819106"/>
            <a:ext cx="2258413" cy="30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1349" y="2046817"/>
            <a:ext cx="2841625" cy="82973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24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16 August 2018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641443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5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16 August 2018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0495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4049" y="1930142"/>
            <a:ext cx="4429126" cy="105038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000" b="1" cap="none" baseline="0">
                <a:solidFill>
                  <a:schemeClr val="accent1"/>
                </a:solidFill>
                <a:latin typeface="Vodafone Rg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E5E15-47D5-4EB1-AD9F-8AB61C797329}" type="datetime3">
              <a:rPr lang="en-US" smtClean="0"/>
              <a:pPr/>
              <a:t>16 August 2018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932"/>
            <a:ext cx="4419599" cy="3285065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33200" spc="-1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xmlns="" val="2169239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608401" y="266700"/>
            <a:ext cx="5927199" cy="4445399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4x3 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pPr/>
              <a:t>16 August 2018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1475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822325" y="266399"/>
            <a:ext cx="7499351" cy="4218385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16x9 video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pPr/>
              <a:t>16 August 2018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840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16x9 Video placehol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full frame 16x9 video</a:t>
            </a:r>
          </a:p>
        </p:txBody>
      </p:sp>
    </p:spTree>
    <p:extLst>
      <p:ext uri="{BB962C8B-B14F-4D97-AF65-F5344CB8AC3E}">
        <p14:creationId xmlns:p14="http://schemas.microsoft.com/office/powerpoint/2010/main" xmlns="" val="121611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 On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034" y="764"/>
            <a:ext cx="9141287" cy="5141973"/>
            <a:chOff x="2034" y="764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034" y="764"/>
              <a:ext cx="9141287" cy="514197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8022" y="862012"/>
              <a:ext cx="2673360" cy="35697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699" y="2840892"/>
            <a:ext cx="3843088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7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3 Two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6" y="764"/>
            <a:ext cx="9141287" cy="5141973"/>
            <a:chOff x="1356" y="764"/>
            <a:chExt cx="9141287" cy="5141973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56" y="764"/>
              <a:ext cx="9141287" cy="51419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253162" y="878529"/>
              <a:ext cx="2666250" cy="35626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813" y="2811458"/>
            <a:ext cx="2765429" cy="641893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2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Image 4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678" y="763"/>
            <a:ext cx="9141289" cy="5141975"/>
            <a:chOff x="678" y="763"/>
            <a:chExt cx="9141289" cy="514197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78" y="763"/>
              <a:ext cx="9141289" cy="5141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710181" y="854869"/>
              <a:ext cx="2207655" cy="35484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600" y="3136357"/>
            <a:ext cx="4284074" cy="461912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0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6" y="4039360"/>
            <a:ext cx="2090449" cy="682887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10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9"/>
          <a:stretch>
            <a:fillRect/>
          </a:stretch>
        </p:blipFill>
        <p:spPr>
          <a:xfrm>
            <a:off x="8496840" y="4547241"/>
            <a:ext cx="396335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05978"/>
            <a:ext cx="8635526" cy="667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873457"/>
            <a:ext cx="5886450" cy="3603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13136"/>
            <a:ext cx="41341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3395" y="4712099"/>
            <a:ext cx="208788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I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Insert Confidentiality Level in slide footer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12099"/>
            <a:ext cx="2133600" cy="23888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800" smtClean="0"/>
            </a:lvl1pPr>
          </a:lstStyle>
          <a:p>
            <a:fld id="{AD47607F-D0CB-4AC6-9566-046428C59115}" type="datetime3">
              <a:rPr lang="en-US" smtClean="0"/>
              <a:pPr/>
              <a:t>16 August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4" r:id="rId3"/>
    <p:sldLayoutId id="2147483715" r:id="rId4"/>
    <p:sldLayoutId id="2147483716" r:id="rId5"/>
    <p:sldLayoutId id="2147483717" r:id="rId6"/>
    <p:sldLayoutId id="2147483742" r:id="rId7"/>
    <p:sldLayoutId id="2147483743" r:id="rId8"/>
    <p:sldLayoutId id="2147483744" r:id="rId9"/>
    <p:sldLayoutId id="2147483745" r:id="rId10"/>
    <p:sldLayoutId id="2147483720" r:id="rId11"/>
    <p:sldLayoutId id="2147483721" r:id="rId12"/>
    <p:sldLayoutId id="2147483722" r:id="rId13"/>
    <p:sldLayoutId id="2147483723" r:id="rId14"/>
    <p:sldLayoutId id="2147483728" r:id="rId15"/>
    <p:sldLayoutId id="2147483729" r:id="rId16"/>
    <p:sldLayoutId id="2147483730" r:id="rId17"/>
    <p:sldLayoutId id="2147483731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32" r:id="rId29"/>
    <p:sldLayoutId id="2147483733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66" r:id="rId49"/>
    <p:sldLayoutId id="2147483767" r:id="rId50"/>
    <p:sldLayoutId id="2147483725" r:id="rId51"/>
    <p:sldLayoutId id="2147483726" r:id="rId52"/>
    <p:sldLayoutId id="2147483700" r:id="rId53"/>
    <p:sldLayoutId id="2147483724" r:id="rId54"/>
    <p:sldLayoutId id="2147483650" r:id="rId55"/>
    <p:sldLayoutId id="2147483706" r:id="rId56"/>
    <p:sldLayoutId id="2147483709" r:id="rId57"/>
    <p:sldLayoutId id="2147483659" r:id="rId58"/>
    <p:sldLayoutId id="2147483654" r:id="rId59"/>
    <p:sldLayoutId id="2147483660" r:id="rId60"/>
    <p:sldLayoutId id="2147483675" r:id="rId61"/>
    <p:sldLayoutId id="2147483727" r:id="rId62"/>
    <p:sldLayoutId id="2147483712" r:id="rId63"/>
    <p:sldLayoutId id="2147483713" r:id="rId64"/>
    <p:sldLayoutId id="2147483666" r:id="rId65"/>
    <p:sldLayoutId id="2147483667" r:id="rId66"/>
    <p:sldLayoutId id="2147483708" r:id="rId67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38113" indent="-138113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347663" indent="-147638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385763" indent="1460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717550" indent="-150813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619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58" userDrawn="1">
          <p15:clr>
            <a:srgbClr val="F26B43"/>
          </p15:clr>
        </p15:guide>
        <p15:guide id="3" orient="horz" pos="2820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pos="2812" userDrawn="1">
          <p15:clr>
            <a:srgbClr val="F26B43"/>
          </p15:clr>
        </p15:guide>
        <p15:guide id="6" pos="2948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0523" y="2242680"/>
            <a:ext cx="4297655" cy="641893"/>
          </a:xfrm>
        </p:spPr>
        <p:txBody>
          <a:bodyPr/>
          <a:lstStyle/>
          <a:p>
            <a:r>
              <a:rPr lang="en-US" dirty="0" smtClean="0"/>
              <a:t>Report back on SMME related matters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03" y="3941380"/>
            <a:ext cx="8062151" cy="94903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Vodacom presentation to the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 Portfolio Committee on Small Business Development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Date: 15 August 2018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26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886" y="-1"/>
            <a:ext cx="9209180" cy="51316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730590" y="4892750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0079174"/>
              </p:ext>
            </p:extLst>
          </p:nvPr>
        </p:nvGraphicFramePr>
        <p:xfrm>
          <a:off x="21024" y="1365104"/>
          <a:ext cx="7851228" cy="364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01999" y="96061"/>
            <a:ext cx="5068038" cy="274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SME  Development </a:t>
            </a: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by </a:t>
            </a:r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Vodacom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737" y="640676"/>
            <a:ext cx="66993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Vodacom supports the development of SMEs in the ICT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2662" y="1062862"/>
            <a:ext cx="2354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Our SME programmes aim </a:t>
            </a:r>
            <a:r>
              <a:rPr lang="en-US" sz="1600" b="1" dirty="0" smtClean="0"/>
              <a:t>to…</a:t>
            </a:r>
            <a:endParaRPr lang="en-US" sz="16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2662" y="1062862"/>
            <a:ext cx="2354316" cy="584775"/>
          </a:xfrm>
          <a:prstGeom prst="wedgeRoundRectCallout">
            <a:avLst>
              <a:gd name="adj1" fmla="val 22890"/>
              <a:gd name="adj2" fmla="val 94913"/>
              <a:gd name="adj3" fmla="val 16667"/>
            </a:avLst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rtlCol="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000" kern="1200" dirty="0" smtClean="0">
              <a:solidFill>
                <a:srgbClr val="FF0000"/>
              </a:solidFill>
              <a:latin typeface="Vodafone R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61"/>
            <a:ext cx="9144000" cy="51316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5239" y="128287"/>
            <a:ext cx="6538913" cy="667479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relating to: Neela and MDPS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0590" y="4884042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4946433"/>
              </p:ext>
            </p:extLst>
          </p:nvPr>
        </p:nvGraphicFramePr>
        <p:xfrm>
          <a:off x="63789" y="485801"/>
          <a:ext cx="8611609" cy="4629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6987">
                  <a:extLst>
                    <a:ext uri="{9D8B030D-6E8A-4147-A177-3AD203B41FA5}">
                      <a16:colId xmlns:a16="http://schemas.microsoft.com/office/drawing/2014/main" xmlns="" val="3737712220"/>
                    </a:ext>
                  </a:extLst>
                </a:gridCol>
                <a:gridCol w="3259395">
                  <a:extLst>
                    <a:ext uri="{9D8B030D-6E8A-4147-A177-3AD203B41FA5}">
                      <a16:colId xmlns:a16="http://schemas.microsoft.com/office/drawing/2014/main" xmlns="" val="2272192227"/>
                    </a:ext>
                  </a:extLst>
                </a:gridCol>
                <a:gridCol w="2682324">
                  <a:extLst>
                    <a:ext uri="{9D8B030D-6E8A-4147-A177-3AD203B41FA5}">
                      <a16:colId xmlns:a16="http://schemas.microsoft.com/office/drawing/2014/main" xmlns="" val="4272613381"/>
                    </a:ext>
                  </a:extLst>
                </a:gridCol>
                <a:gridCol w="2152903">
                  <a:extLst>
                    <a:ext uri="{9D8B030D-6E8A-4147-A177-3AD203B41FA5}">
                      <a16:colId xmlns:a16="http://schemas.microsoft.com/office/drawing/2014/main" xmlns="" val="259059878"/>
                    </a:ext>
                  </a:extLst>
                </a:gridCol>
              </a:tblGrid>
              <a:tr h="554897">
                <a:tc rowSpan="5">
                  <a:txBody>
                    <a:bodyPr/>
                    <a:lstStyle/>
                    <a:p>
                      <a:endParaRPr lang="en-US" sz="4400" b="1" kern="120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kern="1200" dirty="0" smtClean="0">
                          <a:solidFill>
                            <a:srgbClr val="C00000"/>
                          </a:solidFill>
                        </a:rPr>
                        <a:t>Items 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kern="1200" dirty="0" smtClean="0">
                          <a:solidFill>
                            <a:srgbClr val="C00000"/>
                          </a:solidFill>
                        </a:rPr>
                        <a:t>Action Taken 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kern="1200" dirty="0" smtClean="0">
                          <a:solidFill>
                            <a:srgbClr val="C00000"/>
                          </a:solidFill>
                        </a:rPr>
                        <a:t>Status 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3667369"/>
                  </a:ext>
                </a:extLst>
              </a:tr>
              <a:tr h="6149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NEELA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 of the Neela’s generators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Vodacom extended offer to purchase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Closed - Neela rejected the offer from Vodacom to sell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1068141"/>
                  </a:ext>
                </a:extLst>
              </a:tr>
              <a:tr h="8494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NEELA</a:t>
                      </a:r>
                    </a:p>
                    <a:p>
                      <a:pPr algn="l"/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Fair treatment of Neela</a:t>
                      </a:r>
                      <a:r>
                        <a:rPr lang="en-ZA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compared to other ASP’s in KZN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Comparison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across ASP’s conducted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Reduction was common across all ASP’s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Closed - Feedback provided to Neela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710122"/>
                  </a:ext>
                </a:extLst>
              </a:tr>
              <a:tr h="9961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ZA" sz="11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MDPS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ZA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Outstanding payments for the period of January 2017 to May 2017 when invoicing was done directly with Vodacom</a:t>
                      </a:r>
                      <a:endParaRPr lang="en-US" sz="11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ZA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Font typeface="Arial" pitchFamily="34" charset="0"/>
                        <a:buNone/>
                      </a:pPr>
                      <a:r>
                        <a:rPr lang="en-ZA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Delayed payments where due to outstanding supporting documents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reconciliation exercise was carried out in Nov/ Dec ‘17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MDPS corrected their invoices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kern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- Outstanding amounts where fully paid to MDPS by the 31st Dec ’17. </a:t>
                      </a:r>
                    </a:p>
                    <a:p>
                      <a:pPr marL="0" algn="l" defTabSz="914400" rtl="0" eaLnBrk="1" latinLnBrk="0" hangingPunct="1"/>
                      <a:endParaRPr lang="en-ZA" sz="1200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2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478690"/>
                  </a:ext>
                </a:extLst>
              </a:tr>
              <a:tr h="55489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MDPS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Unaccounted diesel and associated suspension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‘17 Vodacom facilitated a triparty discussion with MDPS, Ericsson and Vodacom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Vodacom conducted a detailed audit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Vodacom findings presented to Ericsson to address with MDPS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 settled claim with Vodacom for unaccounted diesel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matter remains unresolved between Ericsson and MDPS and subject of an arbitration process</a:t>
                      </a:r>
                    </a:p>
                    <a:p>
                      <a:pPr algn="l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681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0720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191499" y="4713136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076477545"/>
              </p:ext>
            </p:extLst>
          </p:nvPr>
        </p:nvGraphicFramePr>
        <p:xfrm>
          <a:off x="651844" y="649136"/>
          <a:ext cx="75396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0100" y="2388393"/>
            <a:ext cx="1009650" cy="238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ZA" dirty="0" smtClean="0">
                <a:latin typeface="Vodafone Rg" pitchFamily="34" charset="0"/>
              </a:rPr>
              <a:t>2016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8708" y="1933575"/>
            <a:ext cx="1009650" cy="238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ZA" dirty="0" smtClean="0">
                <a:latin typeface="Vodafone Rg" pitchFamily="34" charset="0"/>
              </a:rPr>
              <a:t>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2646" y="1184199"/>
            <a:ext cx="1009650" cy="238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ZA" dirty="0" smtClean="0">
                <a:latin typeface="Vodafone Rg" pitchFamily="34" charset="0"/>
              </a:rPr>
              <a:t>Q1- 2018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6103" y="746099"/>
            <a:ext cx="1009650" cy="238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ZA" dirty="0" smtClean="0">
                <a:latin typeface="Vodafone Rg" pitchFamily="34" charset="0"/>
              </a:rPr>
              <a:t>Q2 - 2018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7825" y="1900237"/>
            <a:ext cx="1143000" cy="995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ZA" dirty="0" smtClean="0">
              <a:latin typeface="Vodafone R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7825" y="1900237"/>
            <a:ext cx="1143000" cy="1433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ZA" dirty="0" smtClean="0">
              <a:latin typeface="Vodafone R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6091" y="1319312"/>
            <a:ext cx="1209675" cy="1942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ZA" sz="1400" dirty="0" smtClean="0">
                <a:latin typeface="Vodafone Rg" pitchFamily="34" charset="0"/>
              </a:rPr>
              <a:t>Vodacom/Mobax finalised contract</a:t>
            </a:r>
          </a:p>
          <a:p>
            <a:pPr marL="0" indent="0">
              <a:buFont typeface="Arial" pitchFamily="34" charset="0"/>
              <a:buNone/>
            </a:pPr>
            <a:endParaRPr lang="en-ZA" sz="1400" dirty="0" smtClean="0">
              <a:latin typeface="Vodafone Rg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ZA" sz="1400" dirty="0" smtClean="0">
                <a:latin typeface="Vodafone Rg" pitchFamily="34" charset="0"/>
              </a:rPr>
              <a:t>Mobax commenced with ASP negotiations </a:t>
            </a:r>
            <a:r>
              <a:rPr lang="en-ZA" dirty="0" smtClean="0">
                <a:latin typeface="Vodafone Rg" pitchFamily="34" charset="0"/>
              </a:rPr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7063" y="238936"/>
            <a:ext cx="5686061" cy="274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defRPr/>
            </a:pPr>
            <a:r>
              <a:rPr lang="en-ZA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Chain of events: Managed Services</a:t>
            </a:r>
            <a:endParaRPr lang="en-ZA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61"/>
            <a:ext cx="9144000" cy="513163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389" y="128287"/>
            <a:ext cx="6538913" cy="667479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measures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0590" y="4884042"/>
            <a:ext cx="413410" cy="238889"/>
          </a:xfrm>
        </p:spPr>
        <p:txBody>
          <a:bodyPr/>
          <a:lstStyle/>
          <a:p>
            <a:fld id="{72A83A2B-3358-44F8-83A0-4598795D8F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3789" y="809042"/>
            <a:ext cx="87618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/>
              <a:t>Neela Trading’s scope has increased significantly from Nov 2017 when </a:t>
            </a:r>
            <a:r>
              <a:rPr lang="en-ZA" dirty="0" smtClean="0"/>
              <a:t>footprint </a:t>
            </a:r>
            <a:r>
              <a:rPr lang="en-ZA" dirty="0"/>
              <a:t>was increased. </a:t>
            </a:r>
            <a:endParaRPr lang="en-ZA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They </a:t>
            </a:r>
            <a:r>
              <a:rPr lang="en-ZA" dirty="0"/>
              <a:t>are currently responsible for </a:t>
            </a:r>
            <a:r>
              <a:rPr lang="en-ZA" b="1" dirty="0"/>
              <a:t>3 of the 4 </a:t>
            </a:r>
            <a:r>
              <a:rPr lang="en-ZA" dirty="0"/>
              <a:t>counties (i.e. regional sub-areas) in KZN region. </a:t>
            </a:r>
            <a:endParaRPr lang="en-ZA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Coverage area of </a:t>
            </a:r>
            <a:r>
              <a:rPr lang="en-ZA" b="1" dirty="0" smtClean="0"/>
              <a:t>1400 sites </a:t>
            </a:r>
            <a:r>
              <a:rPr lang="en-ZA" b="1" dirty="0"/>
              <a:t>, </a:t>
            </a:r>
            <a:r>
              <a:rPr lang="en-ZA" b="1" dirty="0" smtClean="0"/>
              <a:t>41 </a:t>
            </a:r>
            <a:r>
              <a:rPr lang="en-ZA" b="1" dirty="0"/>
              <a:t>static generators and </a:t>
            </a:r>
            <a:r>
              <a:rPr lang="en-ZA" b="1" dirty="0" smtClean="0"/>
              <a:t>24 mobile</a:t>
            </a:r>
            <a:r>
              <a:rPr lang="en-ZA" dirty="0" smtClean="0"/>
              <a:t> </a:t>
            </a:r>
            <a:r>
              <a:rPr lang="en-ZA" dirty="0"/>
              <a:t>generators. </a:t>
            </a:r>
            <a:endParaRPr lang="en-ZA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Neela Trading’s revenue </a:t>
            </a:r>
            <a:r>
              <a:rPr lang="en-ZA" dirty="0"/>
              <a:t>from generator deployments has </a:t>
            </a:r>
            <a:r>
              <a:rPr lang="en-ZA" dirty="0" smtClean="0"/>
              <a:t>increased </a:t>
            </a:r>
            <a:r>
              <a:rPr lang="en-ZA" dirty="0"/>
              <a:t>from </a:t>
            </a:r>
            <a:r>
              <a:rPr lang="en-ZA" b="1" dirty="0"/>
              <a:t>R400k to </a:t>
            </a:r>
            <a:r>
              <a:rPr lang="en-ZA" b="1" dirty="0" smtClean="0"/>
              <a:t>circa </a:t>
            </a:r>
            <a:r>
              <a:rPr lang="en-ZA" b="1" dirty="0"/>
              <a:t>R1m</a:t>
            </a:r>
            <a:r>
              <a:rPr lang="en-ZA" dirty="0"/>
              <a:t> per month. </a:t>
            </a:r>
            <a:endParaRPr lang="en-ZA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Their </a:t>
            </a:r>
            <a:r>
              <a:rPr lang="en-ZA" dirty="0"/>
              <a:t>invoicing for generator refuelling has </a:t>
            </a:r>
            <a:r>
              <a:rPr lang="en-ZA" dirty="0" smtClean="0"/>
              <a:t>increased </a:t>
            </a:r>
            <a:r>
              <a:rPr lang="en-ZA" dirty="0"/>
              <a:t>from </a:t>
            </a:r>
            <a:r>
              <a:rPr lang="en-ZA" b="1" dirty="0"/>
              <a:t>R125k to R300k </a:t>
            </a:r>
            <a:r>
              <a:rPr lang="en-ZA" dirty="0"/>
              <a:t>per month.  </a:t>
            </a:r>
            <a:endParaRPr lang="en-ZA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Their </a:t>
            </a:r>
            <a:r>
              <a:rPr lang="en-ZA" dirty="0"/>
              <a:t>invoicing for generator servicing has increased from </a:t>
            </a:r>
            <a:r>
              <a:rPr lang="en-ZA" b="1" dirty="0"/>
              <a:t>R50k to over R90k </a:t>
            </a:r>
            <a:r>
              <a:rPr lang="en-ZA" dirty="0"/>
              <a:t>per month. </a:t>
            </a:r>
            <a:endParaRPr lang="en-ZA" dirty="0" smtClean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There </a:t>
            </a:r>
            <a:r>
              <a:rPr lang="en-ZA" dirty="0"/>
              <a:t>are regular senior management meeting and operational forums between Neela Trading and Vodacom to assist with any operational matters that may arise from time to time</a:t>
            </a:r>
            <a:r>
              <a:rPr lang="en-ZA" dirty="0" smtClean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6322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odafone 2013">
    <a:dk1>
      <a:srgbClr val="000000"/>
    </a:dk1>
    <a:lt1>
      <a:srgbClr val="FFFFFF"/>
    </a:lt1>
    <a:dk2>
      <a:srgbClr val="5E2750"/>
    </a:dk2>
    <a:lt2>
      <a:srgbClr val="4A4D4E"/>
    </a:lt2>
    <a:accent1>
      <a:srgbClr val="E60000"/>
    </a:accent1>
    <a:accent2>
      <a:srgbClr val="A8B400"/>
    </a:accent2>
    <a:accent3>
      <a:srgbClr val="9C2AA0"/>
    </a:accent3>
    <a:accent4>
      <a:srgbClr val="EB9700"/>
    </a:accent4>
    <a:accent5>
      <a:srgbClr val="00B0CA"/>
    </a:accent5>
    <a:accent6>
      <a:srgbClr val="FECB00"/>
    </a:accent6>
    <a:hlink>
      <a:srgbClr val="E60000"/>
    </a:hlink>
    <a:folHlink>
      <a:srgbClr val="E6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(16:9)</PresentationFormat>
  <Paragraphs>72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Vodafone</vt:lpstr>
      <vt:lpstr>Report back on SMME related matters</vt:lpstr>
      <vt:lpstr>Slide 2</vt:lpstr>
      <vt:lpstr>Feedback relating to: Neela and MDPS</vt:lpstr>
      <vt:lpstr>Slide 4</vt:lpstr>
      <vt:lpstr>Additional measures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</dc:title>
  <dc:creator/>
  <cp:lastModifiedBy/>
  <cp:revision>99</cp:revision>
  <cp:lastPrinted>2011-08-30T12:20:26Z</cp:lastPrinted>
  <dcterms:created xsi:type="dcterms:W3CDTF">2013-08-14T12:09:46Z</dcterms:created>
  <dcterms:modified xsi:type="dcterms:W3CDTF">2018-08-16T11:38:11Z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