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olors1.xml" ContentType="application/vnd.ms-office.chartcolorstyle+xml"/>
  <Override PartName="/ppt/slideMasters/slideMaster7.xml" ContentType="application/vnd.openxmlformats-officedocument.presentationml.slideMaster+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32" r:id="rId5"/>
    <p:sldMasterId id="2147483754" r:id="rId6"/>
    <p:sldMasterId id="2147483771" r:id="rId7"/>
    <p:sldMasterId id="2147483799" r:id="rId8"/>
    <p:sldMasterId id="2147483826" r:id="rId9"/>
    <p:sldMasterId id="2147483839" r:id="rId10"/>
  </p:sldMasterIdLst>
  <p:notesMasterIdLst>
    <p:notesMasterId r:id="rId34"/>
  </p:notesMasterIdLst>
  <p:sldIdLst>
    <p:sldId id="342" r:id="rId11"/>
    <p:sldId id="392" r:id="rId12"/>
    <p:sldId id="423" r:id="rId13"/>
    <p:sldId id="424" r:id="rId14"/>
    <p:sldId id="436" r:id="rId15"/>
    <p:sldId id="437" r:id="rId16"/>
    <p:sldId id="441" r:id="rId17"/>
    <p:sldId id="438" r:id="rId18"/>
    <p:sldId id="439" r:id="rId19"/>
    <p:sldId id="440" r:id="rId20"/>
    <p:sldId id="442" r:id="rId21"/>
    <p:sldId id="443" r:id="rId22"/>
    <p:sldId id="444" r:id="rId23"/>
    <p:sldId id="445" r:id="rId24"/>
    <p:sldId id="446" r:id="rId25"/>
    <p:sldId id="447" r:id="rId26"/>
    <p:sldId id="449" r:id="rId27"/>
    <p:sldId id="452" r:id="rId28"/>
    <p:sldId id="453" r:id="rId29"/>
    <p:sldId id="431" r:id="rId30"/>
    <p:sldId id="454" r:id="rId31"/>
    <p:sldId id="433" r:id="rId32"/>
    <p:sldId id="434" r:id="rId33"/>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3079"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JJ" lastIdx="1"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DA3"/>
    <a:srgbClr val="FFFFFF"/>
    <a:srgbClr val="0083C2"/>
    <a:srgbClr val="176FB8"/>
    <a:srgbClr val="B1CF11"/>
    <a:srgbClr val="EE59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937" autoAdjust="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7704"/>
    </p:cViewPr>
  </p:sorterViewPr>
  <p:notesViewPr>
    <p:cSldViewPr snapToGrid="0" showGuides="1">
      <p:cViewPr varScale="1">
        <p:scale>
          <a:sx n="83" d="100"/>
          <a:sy n="83" d="100"/>
        </p:scale>
        <p:origin x="3852" y="96"/>
      </p:cViewPr>
      <p:guideLst>
        <p:guide orient="horz" pos="3079"/>
        <p:guide pos="211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ZA"/>
              <a:t>FutureFund Investment</a:t>
            </a:r>
          </a:p>
        </c:rich>
      </c:tx>
      <c:layout/>
      <c:spPr>
        <a:noFill/>
        <a:ln>
          <a:noFill/>
        </a:ln>
        <a:effectLst/>
      </c:spPr>
    </c:title>
    <c:plotArea>
      <c:layout>
        <c:manualLayout>
          <c:layoutTarget val="inner"/>
          <c:xMode val="edge"/>
          <c:yMode val="edge"/>
          <c:x val="9.1895627833036481E-2"/>
          <c:y val="2.5880226570588875E-3"/>
          <c:w val="0.88811952095476343"/>
          <c:h val="0.73153136621596937"/>
        </c:manualLayout>
      </c:layout>
      <c:barChart>
        <c:barDir val="bar"/>
        <c:grouping val="clustered"/>
        <c:ser>
          <c:idx val="0"/>
          <c:order val="0"/>
          <c:tx>
            <c:strRef>
              <c:f>Sheet1!$B$1</c:f>
              <c:strCache>
                <c:ptCount val="1"/>
                <c:pt idx="0">
                  <c:v>Group 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2016</c:v>
                </c:pt>
                <c:pt idx="1">
                  <c:v>2017</c:v>
                </c:pt>
                <c:pt idx="2">
                  <c:v>2018</c:v>
                </c:pt>
                <c:pt idx="3">
                  <c:v>Total</c:v>
                </c:pt>
              </c:strCache>
            </c:strRef>
          </c:cat>
          <c:val>
            <c:numRef>
              <c:f>Sheet1!$B$2:$B$6</c:f>
              <c:numCache>
                <c:formatCode>General</c:formatCode>
                <c:ptCount val="5"/>
                <c:pt idx="0">
                  <c:v>128</c:v>
                </c:pt>
                <c:pt idx="1">
                  <c:v>106</c:v>
                </c:pt>
                <c:pt idx="2">
                  <c:v>47</c:v>
                </c:pt>
                <c:pt idx="3">
                  <c:v>381</c:v>
                </c:pt>
              </c:numCache>
            </c:numRef>
          </c:val>
          <c:extLst xmlns:c16r2="http://schemas.microsoft.com/office/drawing/2015/06/chart">
            <c:ext xmlns:c16="http://schemas.microsoft.com/office/drawing/2014/chart" uri="{C3380CC4-5D6E-409C-BE32-E72D297353CC}">
              <c16:uniqueId val="{00000000-9522-43B5-BE1C-B396BA330613}"/>
            </c:ext>
          </c:extLst>
        </c:ser>
        <c:ser>
          <c:idx val="1"/>
          <c:order val="1"/>
          <c:tx>
            <c:strRef>
              <c:f>Sheet1!$C$1</c:f>
              <c:strCache>
                <c:ptCount val="1"/>
                <c:pt idx="0">
                  <c:v>BCX</c:v>
                </c:pt>
              </c:strCache>
            </c:strRef>
          </c:tx>
          <c:spPr>
            <a:solidFill>
              <a:schemeClr val="accent4">
                <a:lumMod val="75000"/>
                <a:alpha val="79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2016</c:v>
                </c:pt>
                <c:pt idx="1">
                  <c:v>2017</c:v>
                </c:pt>
                <c:pt idx="2">
                  <c:v>2018</c:v>
                </c:pt>
                <c:pt idx="3">
                  <c:v>Total</c:v>
                </c:pt>
              </c:strCache>
            </c:strRef>
          </c:cat>
          <c:val>
            <c:numRef>
              <c:f>Sheet1!$C$2:$C$6</c:f>
              <c:numCache>
                <c:formatCode>General</c:formatCode>
                <c:ptCount val="5"/>
                <c:pt idx="2">
                  <c:v>100</c:v>
                </c:pt>
              </c:numCache>
            </c:numRef>
          </c:val>
          <c:extLst xmlns:c16r2="http://schemas.microsoft.com/office/drawing/2015/06/chart">
            <c:ext xmlns:c16="http://schemas.microsoft.com/office/drawing/2014/chart" uri="{C3380CC4-5D6E-409C-BE32-E72D297353CC}">
              <c16:uniqueId val="{00000003-9522-43B5-BE1C-B396BA330613}"/>
            </c:ext>
          </c:extLst>
        </c:ser>
        <c:dLbls>
          <c:showVal val="1"/>
        </c:dLbls>
        <c:gapWidth val="115"/>
        <c:overlap val="-20"/>
        <c:axId val="82295040"/>
        <c:axId val="85467136"/>
      </c:barChart>
      <c:catAx>
        <c:axId val="82295040"/>
        <c:scaling>
          <c:orientation val="minMax"/>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467136"/>
        <c:crosses val="autoZero"/>
        <c:auto val="1"/>
        <c:lblAlgn val="ctr"/>
        <c:lblOffset val="100"/>
      </c:catAx>
      <c:valAx>
        <c:axId val="85467136"/>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ZA"/>
                  <a:t>R’ million</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950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38FAE6E3-86ED-4E4E-97E6-48C6046F778D}" type="datetimeFigureOut">
              <a:rPr lang="en-ZA" smtClean="0"/>
              <a:pPr/>
              <a:t>2018/08/16</a:t>
            </a:fld>
            <a:endParaRPr lang="en-ZA"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A08339A0-71BC-45AF-ACC4-BDB57F794D91}" type="slidenum">
              <a:rPr lang="en-ZA" smtClean="0"/>
              <a:pPr/>
              <a:t>‹#›</a:t>
            </a:fld>
            <a:endParaRPr lang="en-ZA" dirty="0"/>
          </a:p>
        </p:txBody>
      </p:sp>
    </p:spTree>
    <p:extLst>
      <p:ext uri="{BB962C8B-B14F-4D97-AF65-F5344CB8AC3E}">
        <p14:creationId xmlns:p14="http://schemas.microsoft.com/office/powerpoint/2010/main" xmlns="" val="274732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339A0-71BC-45AF-ACC4-BDB57F794D91}" type="slidenum">
              <a:rPr lang="en-ZA" smtClean="0"/>
              <a:pPr/>
              <a:t>3</a:t>
            </a:fld>
            <a:endParaRPr lang="en-ZA" dirty="0"/>
          </a:p>
        </p:txBody>
      </p:sp>
    </p:spTree>
    <p:extLst>
      <p:ext uri="{BB962C8B-B14F-4D97-AF65-F5344CB8AC3E}">
        <p14:creationId xmlns:p14="http://schemas.microsoft.com/office/powerpoint/2010/main" xmlns="" val="235968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 Telkom views transformation as a catalyst to address South Africa’s socio-economic challenges and the associated impacts on business. We aim for sustainable transformation and go beyond compliance to B-BBEE certification. We have initiated strategies</a:t>
            </a:r>
          </a:p>
          <a:p>
            <a:r>
              <a:rPr lang="en-ZA" sz="1200" b="0" i="0" u="none" strike="noStrike" kern="1200" baseline="0" dirty="0">
                <a:solidFill>
                  <a:schemeClr val="tx1"/>
                </a:solidFill>
                <a:latin typeface="+mn-lt"/>
                <a:ea typeface="+mn-ea"/>
                <a:cs typeface="+mn-cs"/>
              </a:rPr>
              <a:t>and programmes in each Business Unit, to improve the effectiveness of our transformation initiatives to foster an active SMME economy in the ICT sector. The ESD programs are executed through  preferential procurement, Supplier and Channel Development and Digital Innovation. The investment (</a:t>
            </a:r>
            <a:r>
              <a:rPr lang="en-ZA" sz="1200" b="0" i="0" u="none" strike="noStrike" kern="1200" baseline="0" dirty="0" err="1">
                <a:solidFill>
                  <a:schemeClr val="tx1"/>
                </a:solidFill>
                <a:latin typeface="+mn-lt"/>
                <a:ea typeface="+mn-ea"/>
                <a:cs typeface="+mn-cs"/>
              </a:rPr>
              <a:t>excl</a:t>
            </a:r>
            <a:r>
              <a:rPr lang="en-ZA" sz="1200" b="0" i="0" u="none" strike="noStrike" kern="1200" baseline="0" dirty="0">
                <a:solidFill>
                  <a:schemeClr val="tx1"/>
                </a:solidFill>
                <a:latin typeface="+mn-lt"/>
                <a:ea typeface="+mn-ea"/>
                <a:cs typeface="+mn-cs"/>
              </a:rPr>
              <a:t> BCX) has been R381m to date, and an additional R100m by BCX when rating BEE independently</a:t>
            </a:r>
            <a:endParaRPr lang="en-ZA" dirty="0"/>
          </a:p>
        </p:txBody>
      </p:sp>
      <p:sp>
        <p:nvSpPr>
          <p:cNvPr id="4" name="Slide Number Placeholder 3"/>
          <p:cNvSpPr>
            <a:spLocks noGrp="1"/>
          </p:cNvSpPr>
          <p:nvPr>
            <p:ph type="sldNum" sz="quarter" idx="10"/>
          </p:nvPr>
        </p:nvSpPr>
        <p:spPr/>
        <p:txBody>
          <a:bodyPr/>
          <a:lstStyle/>
          <a:p>
            <a:fld id="{A08339A0-71BC-45AF-ACC4-BDB57F794D91}" type="slidenum">
              <a:rPr lang="en-ZA" smtClean="0"/>
              <a:pPr/>
              <a:t>6</a:t>
            </a:fld>
            <a:endParaRPr lang="en-ZA" dirty="0"/>
          </a:p>
        </p:txBody>
      </p:sp>
    </p:spTree>
    <p:extLst>
      <p:ext uri="{BB962C8B-B14F-4D97-AF65-F5344CB8AC3E}">
        <p14:creationId xmlns:p14="http://schemas.microsoft.com/office/powerpoint/2010/main" xmlns="" val="216132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Through FutureMakers, launched in May 2015, we have invested over R381 million (R250 million capex and R131 million operational expenditure) in the programme, and support the ESD drive in the ICT sector. The programme specifically supports small black-owned enterprises with a focus on channel development, supply chain development and technology innovation.</a:t>
            </a:r>
          </a:p>
        </p:txBody>
      </p:sp>
      <p:sp>
        <p:nvSpPr>
          <p:cNvPr id="4" name="Slide Number Placeholder 3"/>
          <p:cNvSpPr>
            <a:spLocks noGrp="1"/>
          </p:cNvSpPr>
          <p:nvPr>
            <p:ph type="sldNum" sz="quarter" idx="10"/>
          </p:nvPr>
        </p:nvSpPr>
        <p:spPr/>
        <p:txBody>
          <a:bodyPr/>
          <a:lstStyle/>
          <a:p>
            <a:fld id="{A08339A0-71BC-45AF-ACC4-BDB57F794D91}" type="slidenum">
              <a:rPr lang="en-ZA" smtClean="0"/>
              <a:pPr/>
              <a:t>7</a:t>
            </a:fld>
            <a:endParaRPr lang="en-ZA" dirty="0"/>
          </a:p>
        </p:txBody>
      </p:sp>
    </p:spTree>
    <p:extLst>
      <p:ext uri="{BB962C8B-B14F-4D97-AF65-F5344CB8AC3E}">
        <p14:creationId xmlns:p14="http://schemas.microsoft.com/office/powerpoint/2010/main" xmlns="" val="198977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In FY2018, R47 million was incurred towards providing non-financial support such as connectivity, office</a:t>
            </a:r>
          </a:p>
          <a:p>
            <a:r>
              <a:rPr lang="en-ZA" sz="1200" b="0" i="0" u="none" strike="noStrike" kern="1200" baseline="0" dirty="0">
                <a:solidFill>
                  <a:schemeClr val="tx1"/>
                </a:solidFill>
                <a:latin typeface="+mn-lt"/>
                <a:ea typeface="+mn-ea"/>
                <a:cs typeface="+mn-cs"/>
              </a:rPr>
              <a:t>space, gap analysis services, business strategy</a:t>
            </a:r>
          </a:p>
          <a:p>
            <a:r>
              <a:rPr lang="en-ZA" sz="1200" b="0" i="0" u="none" strike="noStrike" kern="1200" baseline="0" dirty="0">
                <a:solidFill>
                  <a:schemeClr val="tx1"/>
                </a:solidFill>
                <a:latin typeface="+mn-lt"/>
                <a:ea typeface="+mn-ea"/>
                <a:cs typeface="+mn-cs"/>
              </a:rPr>
              <a:t>development, mentorship, business training and</a:t>
            </a:r>
          </a:p>
          <a:p>
            <a:r>
              <a:rPr lang="en-ZA" sz="1200" b="0" i="0" u="none" strike="noStrike" kern="1200" baseline="0" dirty="0">
                <a:solidFill>
                  <a:schemeClr val="tx1"/>
                </a:solidFill>
                <a:latin typeface="+mn-lt"/>
                <a:ea typeface="+mn-ea"/>
                <a:cs typeface="+mn-cs"/>
              </a:rPr>
              <a:t>auditing services. More than 2 500 small businesses</a:t>
            </a:r>
          </a:p>
          <a:p>
            <a:r>
              <a:rPr lang="en-ZA" sz="1200" b="0" i="0" u="none" strike="noStrike" kern="1200" baseline="0" dirty="0">
                <a:solidFill>
                  <a:schemeClr val="tx1"/>
                </a:solidFill>
                <a:latin typeface="+mn-lt"/>
                <a:ea typeface="+mn-ea"/>
                <a:cs typeface="+mn-cs"/>
              </a:rPr>
              <a:t>have benefited from the non-financial support with</a:t>
            </a:r>
          </a:p>
          <a:p>
            <a:r>
              <a:rPr lang="en-ZA" sz="1200" b="0" i="0" u="none" strike="noStrike" kern="1200" baseline="0" dirty="0">
                <a:solidFill>
                  <a:schemeClr val="tx1"/>
                </a:solidFill>
                <a:latin typeface="+mn-lt"/>
                <a:ea typeface="+mn-ea"/>
                <a:cs typeface="+mn-cs"/>
              </a:rPr>
              <a:t>1 604 direct jobs created.</a:t>
            </a:r>
            <a:endParaRPr lang="en-ZA" dirty="0"/>
          </a:p>
        </p:txBody>
      </p:sp>
      <p:sp>
        <p:nvSpPr>
          <p:cNvPr id="4" name="Slide Number Placeholder 3"/>
          <p:cNvSpPr>
            <a:spLocks noGrp="1"/>
          </p:cNvSpPr>
          <p:nvPr>
            <p:ph type="sldNum" sz="quarter" idx="10"/>
          </p:nvPr>
        </p:nvSpPr>
        <p:spPr/>
        <p:txBody>
          <a:bodyPr/>
          <a:lstStyle/>
          <a:p>
            <a:fld id="{A08339A0-71BC-45AF-ACC4-BDB57F794D91}" type="slidenum">
              <a:rPr lang="en-ZA" smtClean="0"/>
              <a:pPr/>
              <a:t>8</a:t>
            </a:fld>
            <a:endParaRPr lang="en-ZA" dirty="0"/>
          </a:p>
        </p:txBody>
      </p:sp>
    </p:spTree>
    <p:extLst>
      <p:ext uri="{BB962C8B-B14F-4D97-AF65-F5344CB8AC3E}">
        <p14:creationId xmlns:p14="http://schemas.microsoft.com/office/powerpoint/2010/main" xmlns="" val="243776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a:p>
            <a:endParaRPr lang="en-ZA" dirty="0"/>
          </a:p>
          <a:p>
            <a:endParaRPr lang="en-ZA" dirty="0"/>
          </a:p>
          <a:p>
            <a:endParaRPr lang="en-ZA" dirty="0"/>
          </a:p>
          <a:p>
            <a:endParaRPr lang="en-ZA" dirty="0"/>
          </a:p>
          <a:p>
            <a:r>
              <a:rPr lang="en-ZA" dirty="0"/>
              <a:t>Our</a:t>
            </a:r>
            <a:r>
              <a:rPr lang="en-ZA" baseline="0" dirty="0"/>
              <a:t> fund is managed by a 100% Black Female Owned fund management enterprise, IDF Capital</a:t>
            </a:r>
            <a:endParaRPr lang="en-ZA" dirty="0"/>
          </a:p>
        </p:txBody>
      </p:sp>
      <p:sp>
        <p:nvSpPr>
          <p:cNvPr id="4" name="Slide Number Placeholder 3"/>
          <p:cNvSpPr>
            <a:spLocks noGrp="1"/>
          </p:cNvSpPr>
          <p:nvPr>
            <p:ph type="sldNum" sz="quarter" idx="10"/>
          </p:nvPr>
        </p:nvSpPr>
        <p:spPr/>
        <p:txBody>
          <a:bodyPr/>
          <a:lstStyle/>
          <a:p>
            <a:fld id="{A08339A0-71BC-45AF-ACC4-BDB57F794D91}" type="slidenum">
              <a:rPr lang="en-ZA" smtClean="0"/>
              <a:pPr/>
              <a:t>10</a:t>
            </a:fld>
            <a:endParaRPr lang="en-ZA" dirty="0"/>
          </a:p>
        </p:txBody>
      </p:sp>
    </p:spTree>
    <p:extLst>
      <p:ext uri="{BB962C8B-B14F-4D97-AF65-F5344CB8AC3E}">
        <p14:creationId xmlns:p14="http://schemas.microsoft.com/office/powerpoint/2010/main" xmlns="" val="744353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7940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3726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7" y="374472"/>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1" name="Rectangle 20"/>
          <p:cNvSpPr/>
          <p:nvPr userDrawn="1"/>
        </p:nvSpPr>
        <p:spPr>
          <a:xfrm>
            <a:off x="6046673"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2" name="Rectangle 21"/>
          <p:cNvSpPr/>
          <p:nvPr userDrawn="1"/>
        </p:nvSpPr>
        <p:spPr>
          <a:xfrm>
            <a:off x="8935184"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Tree>
    <p:extLst>
      <p:ext uri="{BB962C8B-B14F-4D97-AF65-F5344CB8AC3E}">
        <p14:creationId xmlns:p14="http://schemas.microsoft.com/office/powerpoint/2010/main" xmlns="" val="2665852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9"/>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5" y="361999"/>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5"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4" y="348347"/>
            <a:ext cx="11480729" cy="5457145"/>
            <a:chOff x="321711" y="348343"/>
            <a:chExt cx="11480729" cy="5457145"/>
          </a:xfrm>
          <a:noFill/>
        </p:grpSpPr>
        <p:sp>
          <p:nvSpPr>
            <p:cNvPr id="24" name="Rectangle 23"/>
            <p:cNvSpPr/>
            <p:nvPr/>
          </p:nvSpPr>
          <p:spPr>
            <a:xfrm>
              <a:off x="8895440"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5" name="Rectangle 24"/>
            <p:cNvSpPr/>
            <p:nvPr/>
          </p:nvSpPr>
          <p:spPr>
            <a:xfrm>
              <a:off x="6042440" y="3049915"/>
              <a:ext cx="5760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18" name="Rectangle 17"/>
            <p:cNvSpPr/>
            <p:nvPr userDrawn="1"/>
          </p:nvSpPr>
          <p:spPr>
            <a:xfrm>
              <a:off x="3174711"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19" name="Rectangle 18"/>
            <p:cNvSpPr/>
            <p:nvPr userDrawn="1"/>
          </p:nvSpPr>
          <p:spPr>
            <a:xfrm>
              <a:off x="321711" y="3049915"/>
              <a:ext cx="5760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6" name="Rectangle 25"/>
            <p:cNvSpPr/>
            <p:nvPr userDrawn="1"/>
          </p:nvSpPr>
          <p:spPr>
            <a:xfrm>
              <a:off x="6040976"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7" name="Rectangle 26"/>
            <p:cNvSpPr/>
            <p:nvPr userDrawn="1"/>
          </p:nvSpPr>
          <p:spPr>
            <a:xfrm>
              <a:off x="6035075"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grpSp>
    </p:spTree>
    <p:extLst>
      <p:ext uri="{BB962C8B-B14F-4D97-AF65-F5344CB8AC3E}">
        <p14:creationId xmlns:p14="http://schemas.microsoft.com/office/powerpoint/2010/main" xmlns="" val="3334075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picture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351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1"/>
            <a:ext cx="5331824" cy="4272097"/>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107614" y="1533391"/>
            <a:ext cx="5694193"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14324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nd two pictur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5"/>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20219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880963"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4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2"/>
            <a:ext cx="5877560"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94951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 y="3"/>
            <a:ext cx="6839132" cy="6139543"/>
          </a:xfrm>
          <a:prstGeom prst="rect">
            <a:avLst/>
          </a:prstGeom>
        </p:spPr>
      </p:pic>
      <p:sp>
        <p:nvSpPr>
          <p:cNvPr id="7" name="Title 6"/>
          <p:cNvSpPr>
            <a:spLocks noGrp="1"/>
          </p:cNvSpPr>
          <p:nvPr>
            <p:ph type="title" hasCustomPrompt="1"/>
          </p:nvPr>
        </p:nvSpPr>
        <p:spPr>
          <a:xfrm>
            <a:off x="769584" y="655012"/>
            <a:ext cx="4815513"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2" y="2603133"/>
            <a:ext cx="4815513"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xmlns="" val="8200411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25" y="0"/>
            <a:ext cx="12193525" cy="6858000"/>
          </a:xfrm>
          <a:prstGeom prst="rect">
            <a:avLst/>
          </a:prstGeom>
        </p:spPr>
      </p:pic>
      <p:sp>
        <p:nvSpPr>
          <p:cNvPr id="7" name="Title 6"/>
          <p:cNvSpPr>
            <a:spLocks noGrp="1"/>
          </p:cNvSpPr>
          <p:nvPr>
            <p:ph type="title" hasCustomPrompt="1"/>
          </p:nvPr>
        </p:nvSpPr>
        <p:spPr>
          <a:xfrm>
            <a:off x="6795916" y="655012"/>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6795915"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6795915"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xmlns="" val="19879361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rgbClr val="176FB8"/>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592543" y="1270228"/>
            <a:ext cx="6365420" cy="1542642"/>
          </a:xfrm>
        </p:spPr>
        <p:txBody>
          <a:bodyPr anchor="b"/>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4" y="2775126"/>
            <a:ext cx="6372899" cy="978271"/>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3" y="4298401"/>
            <a:ext cx="6365420"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5830552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sp>
        <p:nvSpPr>
          <p:cNvPr id="10" name="Title 6"/>
          <p:cNvSpPr>
            <a:spLocks noGrp="1"/>
          </p:cNvSpPr>
          <p:nvPr>
            <p:ph type="title" hasCustomPrompt="1"/>
          </p:nvPr>
        </p:nvSpPr>
        <p:spPr>
          <a:xfrm>
            <a:off x="1592543" y="1270228"/>
            <a:ext cx="6365420" cy="1542642"/>
          </a:xfrm>
        </p:spPr>
        <p:txBody>
          <a:bodyPr anchor="b"/>
          <a:lstStyle>
            <a:lvl1pPr>
              <a:defRPr sz="4500" b="0">
                <a:solidFill>
                  <a:schemeClr val="bg2"/>
                </a:solidFill>
              </a:defRPr>
            </a:lvl1pPr>
          </a:lstStyle>
          <a:p>
            <a:r>
              <a:rPr lang="en-US" dirty="0"/>
              <a:t>Add end message</a:t>
            </a:r>
            <a:endParaRPr lang="en-ZA" dirty="0"/>
          </a:p>
        </p:txBody>
      </p:sp>
      <p:sp>
        <p:nvSpPr>
          <p:cNvPr id="11" name="Text Placeholder 8"/>
          <p:cNvSpPr>
            <a:spLocks noGrp="1"/>
          </p:cNvSpPr>
          <p:nvPr>
            <p:ph type="body" sz="quarter" idx="11" hasCustomPrompt="1"/>
          </p:nvPr>
        </p:nvSpPr>
        <p:spPr>
          <a:xfrm>
            <a:off x="1592544" y="2775126"/>
            <a:ext cx="6372899" cy="978271"/>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12" name="Text Placeholder 8"/>
          <p:cNvSpPr>
            <a:spLocks noGrp="1"/>
          </p:cNvSpPr>
          <p:nvPr>
            <p:ph type="body" sz="quarter" idx="12" hasCustomPrompt="1"/>
          </p:nvPr>
        </p:nvSpPr>
        <p:spPr>
          <a:xfrm>
            <a:off x="1592543" y="4298401"/>
            <a:ext cx="6365420"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6407513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8/16/2018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01570A-8480-497D-96D4-D725A6D7C6AA}" type="slidenum">
              <a:rPr lang="en-US" smtClean="0"/>
              <a:pPr/>
              <a:t>‹#›</a:t>
            </a:fld>
            <a:endParaRPr lang="en-US"/>
          </a:p>
        </p:txBody>
      </p:sp>
    </p:spTree>
    <p:extLst>
      <p:ext uri="{BB962C8B-B14F-4D97-AF65-F5344CB8AC3E}">
        <p14:creationId xmlns:p14="http://schemas.microsoft.com/office/powerpoint/2010/main" xmlns="" val="53884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7288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42009996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226841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93395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2758361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5040168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19108895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39209138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3056660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3679409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398692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8153692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3557589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B169844-7D4A-4AB4-B9B9-07A938F9337D}" type="datetimeFigureOut">
              <a:rPr lang="en-ZA" smtClean="0"/>
              <a:pPr/>
              <a:t>2018/08/16</a:t>
            </a:fld>
            <a:endParaRPr lang="en-ZA"/>
          </a:p>
        </p:txBody>
      </p:sp>
      <p:sp>
        <p:nvSpPr>
          <p:cNvPr id="4" name="Footer Placeholder 3"/>
          <p:cNvSpPr>
            <a:spLocks noGrp="1"/>
          </p:cNvSpPr>
          <p:nvPr>
            <p:ph type="ftr" sz="quarter" idx="11"/>
          </p:nvPr>
        </p:nvSpPr>
        <p:spPr/>
        <p:txBody>
          <a:bodyPr/>
          <a:lstStyle/>
          <a:p>
            <a:r>
              <a:rPr lang="en-ZA" dirty="0"/>
              <a:t>Telkom </a:t>
            </a:r>
            <a:r>
              <a:rPr lang="en-ZA" dirty="0" err="1"/>
              <a:t>Futuremakers</a:t>
            </a:r>
            <a:endParaRPr lang="en-ZA" dirty="0"/>
          </a:p>
        </p:txBody>
      </p:sp>
      <p:sp>
        <p:nvSpPr>
          <p:cNvPr id="5" name="Slide Number Placeholder 4"/>
          <p:cNvSpPr>
            <a:spLocks noGrp="1"/>
          </p:cNvSpPr>
          <p:nvPr>
            <p:ph type="sldNum" sz="quarter" idx="12"/>
          </p:nvPr>
        </p:nvSpPr>
        <p:spPr/>
        <p:txBody>
          <a:body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1233491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pening slid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89060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5" name="Title 4"/>
          <p:cNvSpPr>
            <a:spLocks noGrp="1"/>
          </p:cNvSpPr>
          <p:nvPr>
            <p:ph type="title" hasCustomPrompt="1"/>
          </p:nvPr>
        </p:nvSpPr>
        <p:spPr>
          <a:xfrm>
            <a:off x="3406702" y="1759132"/>
            <a:ext cx="6950693" cy="1024708"/>
          </a:xfrm>
        </p:spPr>
        <p:txBody>
          <a:bodyPr lIns="0" tIns="0" rIns="0" bIns="0" anchor="b"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3406702" y="2879099"/>
            <a:ext cx="6950693"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xmlns="" val="20649819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5" name="Title 4"/>
          <p:cNvSpPr>
            <a:spLocks noGrp="1"/>
          </p:cNvSpPr>
          <p:nvPr>
            <p:ph type="title" hasCustomPrompt="1"/>
          </p:nvPr>
        </p:nvSpPr>
        <p:spPr>
          <a:xfrm>
            <a:off x="3406702" y="1759132"/>
            <a:ext cx="6950693" cy="1024708"/>
          </a:xfrm>
        </p:spPr>
        <p:txBody>
          <a:bodyPr lIns="0" tIns="0" rIns="0" bIns="0" anchor="b" anchorCtr="0"/>
          <a:lstStyle>
            <a:lvl1pPr algn="l">
              <a:defRPr sz="4400" b="0" baseline="0">
                <a:solidFill>
                  <a:schemeClr val="tx2"/>
                </a:solidFill>
              </a:defRPr>
            </a:lvl1pPr>
          </a:lstStyle>
          <a:p>
            <a:r>
              <a:rPr lang="en-US" dirty="0"/>
              <a:t>Add end message</a:t>
            </a:r>
            <a:endParaRPr lang="en-ZA" dirty="0"/>
          </a:p>
        </p:txBody>
      </p:sp>
      <p:sp>
        <p:nvSpPr>
          <p:cNvPr id="7" name="Text Placeholder 6"/>
          <p:cNvSpPr>
            <a:spLocks noGrp="1"/>
          </p:cNvSpPr>
          <p:nvPr>
            <p:ph type="body" sz="quarter" idx="10" hasCustomPrompt="1"/>
          </p:nvPr>
        </p:nvSpPr>
        <p:spPr>
          <a:xfrm>
            <a:off x="3406702" y="2879099"/>
            <a:ext cx="6950693"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end sub-message</a:t>
            </a:r>
            <a:endParaRPr lang="en-ZA" dirty="0"/>
          </a:p>
        </p:txBody>
      </p:sp>
      <p:sp>
        <p:nvSpPr>
          <p:cNvPr id="8" name="Text Placeholder 6"/>
          <p:cNvSpPr>
            <a:spLocks noGrp="1"/>
          </p:cNvSpPr>
          <p:nvPr>
            <p:ph type="body" sz="quarter" idx="11" hasCustomPrompt="1"/>
          </p:nvPr>
        </p:nvSpPr>
        <p:spPr>
          <a:xfrm>
            <a:off x="3406702" y="3456958"/>
            <a:ext cx="4814191" cy="482600"/>
          </a:xfrm>
          <a:prstGeom prst="rect">
            <a:avLst/>
          </a:prstGeom>
        </p:spPr>
        <p:txBody>
          <a:bodyPr lIns="0" tIns="0" rIns="0" bIns="0"/>
          <a:lstStyle>
            <a:lvl1pPr marL="0" indent="0">
              <a:buNone/>
              <a:defRPr sz="1600" baseline="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Q&amp;A email address</a:t>
            </a:r>
            <a:endParaRPr lang="en-ZA" dirty="0"/>
          </a:p>
        </p:txBody>
      </p:sp>
    </p:spTree>
    <p:extLst>
      <p:ext uri="{BB962C8B-B14F-4D97-AF65-F5344CB8AC3E}">
        <p14:creationId xmlns:p14="http://schemas.microsoft.com/office/powerpoint/2010/main" xmlns="" val="154468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11103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Tree>
    <p:extLst>
      <p:ext uri="{BB962C8B-B14F-4D97-AF65-F5344CB8AC3E}">
        <p14:creationId xmlns:p14="http://schemas.microsoft.com/office/powerpoint/2010/main" xmlns="" val="13334628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478368" y="1131982"/>
            <a:ext cx="11235267"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xmlns="" val="3313053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946990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478367" y="1125539"/>
            <a:ext cx="11235260"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478895" y="1607637"/>
            <a:ext cx="11234739" cy="3809095"/>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Tree>
    <p:extLst>
      <p:ext uri="{BB962C8B-B14F-4D97-AF65-F5344CB8AC3E}">
        <p14:creationId xmlns:p14="http://schemas.microsoft.com/office/powerpoint/2010/main" xmlns="" val="133973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7747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78368" y="1657985"/>
            <a:ext cx="11235267" cy="3898084"/>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481144" y="1125539"/>
            <a:ext cx="11232537"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Tree>
    <p:extLst>
      <p:ext uri="{BB962C8B-B14F-4D97-AF65-F5344CB8AC3E}">
        <p14:creationId xmlns:p14="http://schemas.microsoft.com/office/powerpoint/2010/main" xmlns="" val="15863289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78367" y="1558701"/>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478368" y="1125539"/>
            <a:ext cx="11235267"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8" name="Picture Placeholder 5"/>
          <p:cNvSpPr>
            <a:spLocks noGrp="1"/>
          </p:cNvSpPr>
          <p:nvPr>
            <p:ph type="pic" sz="quarter" idx="13" hasCustomPrompt="1"/>
          </p:nvPr>
        </p:nvSpPr>
        <p:spPr>
          <a:xfrm>
            <a:off x="3321013" y="1558701"/>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9006307" y="1558701"/>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63660" y="1558701"/>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3" name="Picture Placeholder 5"/>
          <p:cNvSpPr>
            <a:spLocks noGrp="1"/>
          </p:cNvSpPr>
          <p:nvPr>
            <p:ph type="pic" sz="quarter" idx="18" hasCustomPrompt="1"/>
          </p:nvPr>
        </p:nvSpPr>
        <p:spPr>
          <a:xfrm>
            <a:off x="478367" y="3559449"/>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9" hasCustomPrompt="1"/>
          </p:nvPr>
        </p:nvSpPr>
        <p:spPr>
          <a:xfrm>
            <a:off x="3321013" y="3559449"/>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5" name="Picture Placeholder 5"/>
          <p:cNvSpPr>
            <a:spLocks noGrp="1"/>
          </p:cNvSpPr>
          <p:nvPr>
            <p:ph type="pic" sz="quarter" idx="20" hasCustomPrompt="1"/>
          </p:nvPr>
        </p:nvSpPr>
        <p:spPr>
          <a:xfrm>
            <a:off x="9006307" y="3559449"/>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6" name="Picture Placeholder 5"/>
          <p:cNvSpPr>
            <a:spLocks noGrp="1"/>
          </p:cNvSpPr>
          <p:nvPr>
            <p:ph type="pic" sz="quarter" idx="21" hasCustomPrompt="1"/>
          </p:nvPr>
        </p:nvSpPr>
        <p:spPr>
          <a:xfrm>
            <a:off x="6163660" y="3559449"/>
            <a:ext cx="2707328" cy="1907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36640825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78368" y="1558834"/>
            <a:ext cx="11235267" cy="387531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480309" y="1125539"/>
            <a:ext cx="1123325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Tree>
    <p:extLst>
      <p:ext uri="{BB962C8B-B14F-4D97-AF65-F5344CB8AC3E}">
        <p14:creationId xmlns:p14="http://schemas.microsoft.com/office/powerpoint/2010/main" xmlns="" val="22046960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8368" y="1130758"/>
            <a:ext cx="11235267"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43473" y="1584959"/>
            <a:ext cx="5570161" cy="387531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478944" y="1584959"/>
            <a:ext cx="5575736" cy="387531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Tree>
    <p:extLst>
      <p:ext uri="{BB962C8B-B14F-4D97-AF65-F5344CB8AC3E}">
        <p14:creationId xmlns:p14="http://schemas.microsoft.com/office/powerpoint/2010/main" xmlns="" val="28094992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4" name="Picture Placeholder 5"/>
          <p:cNvSpPr>
            <a:spLocks noGrp="1"/>
          </p:cNvSpPr>
          <p:nvPr>
            <p:ph type="pic" sz="quarter" idx="16" hasCustomPrompt="1"/>
          </p:nvPr>
        </p:nvSpPr>
        <p:spPr>
          <a:xfrm>
            <a:off x="3305597" y="1564280"/>
            <a:ext cx="2687449" cy="1875607"/>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5" y="1564280"/>
            <a:ext cx="5580809" cy="384374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478368" y="1123238"/>
            <a:ext cx="11235267"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15" name="Picture Placeholder 5"/>
          <p:cNvSpPr>
            <a:spLocks noGrp="1"/>
          </p:cNvSpPr>
          <p:nvPr>
            <p:ph type="pic" sz="quarter" idx="17" hasCustomPrompt="1"/>
          </p:nvPr>
        </p:nvSpPr>
        <p:spPr>
          <a:xfrm>
            <a:off x="478368" y="1564280"/>
            <a:ext cx="2687449" cy="1875607"/>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305597" y="3532418"/>
            <a:ext cx="2687449" cy="1875607"/>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1" name="Picture Placeholder 5"/>
          <p:cNvSpPr>
            <a:spLocks noGrp="1"/>
          </p:cNvSpPr>
          <p:nvPr>
            <p:ph type="pic" sz="quarter" idx="19" hasCustomPrompt="1"/>
          </p:nvPr>
        </p:nvSpPr>
        <p:spPr>
          <a:xfrm>
            <a:off x="478368" y="3532418"/>
            <a:ext cx="2687449" cy="1875607"/>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2739848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73026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xmlns="" val="22312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62054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61670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230044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644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2873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049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6479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r="55469" b="13472"/>
          <a:stretch/>
        </p:blipFill>
        <p:spPr>
          <a:xfrm>
            <a:off x="0" y="0"/>
            <a:ext cx="5429250"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2" y="655008"/>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xmlns="" val="102507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51904" y="0"/>
            <a:ext cx="5340096" cy="5721531"/>
          </a:xfrm>
          <a:prstGeom prst="rect">
            <a:avLst/>
          </a:prstGeom>
        </p:spPr>
      </p:pic>
      <p:sp>
        <p:nvSpPr>
          <p:cNvPr id="7" name="Title 6"/>
          <p:cNvSpPr>
            <a:spLocks noGrp="1"/>
          </p:cNvSpPr>
          <p:nvPr>
            <p:ph type="title" hasCustomPrompt="1"/>
          </p:nvPr>
        </p:nvSpPr>
        <p:spPr>
          <a:xfrm>
            <a:off x="7248759" y="655008"/>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xmlns="" val="1355898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xmlns="" val="31424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xmlns="" val="396035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9358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050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526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21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xmlns="" val="3897082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3999"/>
            <a:ext cx="11424838"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4417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4189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127225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5"/>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5"/>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2194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60216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xmlns="" val="271529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687002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43116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385063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05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xmlns="" val="419894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3"/>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4565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199"/>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2423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8185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6295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2089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4192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3999"/>
            <a:ext cx="11424838"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8001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729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04520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5"/>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5"/>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652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xmlns="" val="0"/>
              </a:ext>
            </a:extLst>
          </a:blip>
          <a:srcRect l="8359" t="15001" r="2265" b="4027"/>
          <a:stretch/>
        </p:blipFill>
        <p:spPr>
          <a:xfrm>
            <a:off x="1019174" y="1028700"/>
            <a:ext cx="10896601" cy="5553075"/>
          </a:xfrm>
          <a:prstGeom prst="rect">
            <a:avLst/>
          </a:prstGeom>
        </p:spPr>
      </p:pic>
    </p:spTree>
    <p:extLst>
      <p:ext uri="{BB962C8B-B14F-4D97-AF65-F5344CB8AC3E}">
        <p14:creationId xmlns:p14="http://schemas.microsoft.com/office/powerpoint/2010/main" xmlns="" val="99443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994347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xmlns="" val="2545836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3856954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840483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3827320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18491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3"/>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2635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199"/>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4762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44443" y="2549434"/>
            <a:ext cx="3103114" cy="1759131"/>
          </a:xfrm>
          <a:prstGeom prst="rect">
            <a:avLst/>
          </a:prstGeom>
        </p:spPr>
      </p:pic>
    </p:spTree>
    <p:extLst>
      <p:ext uri="{BB962C8B-B14F-4D97-AF65-F5344CB8AC3E}">
        <p14:creationId xmlns:p14="http://schemas.microsoft.com/office/powerpoint/2010/main" xmlns="" val="1728037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44373" y="2549395"/>
            <a:ext cx="3103253" cy="1759210"/>
          </a:xfrm>
          <a:prstGeom prst="rect">
            <a:avLst/>
          </a:prstGeom>
        </p:spPr>
      </p:pic>
    </p:spTree>
    <p:extLst>
      <p:ext uri="{BB962C8B-B14F-4D97-AF65-F5344CB8AC3E}">
        <p14:creationId xmlns:p14="http://schemas.microsoft.com/office/powerpoint/2010/main" xmlns="" val="206994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4325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rgbClr val="176FB8"/>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1548873" y="1266389"/>
            <a:ext cx="6207563" cy="1456491"/>
          </a:xfrm>
        </p:spPr>
        <p:txBody>
          <a:bodyPr lIns="0" tIns="0" rIns="0" bIns="0" anchor="b" anchorCtr="0"/>
          <a:lstStyle>
            <a:lvl1pPr algn="l">
              <a:defRPr sz="33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18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3" y="4456715"/>
            <a:ext cx="6207563" cy="225352"/>
          </a:xfrm>
          <a:prstGeom prst="rect">
            <a:avLst/>
          </a:prstGeom>
        </p:spPr>
        <p:txBody>
          <a:bodyPr lIns="0" tIns="0" rIns="0" bIns="0"/>
          <a:lstStyle>
            <a:lvl1pPr marL="0" indent="0">
              <a:buNone/>
              <a:defRPr sz="12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3" y="4682067"/>
            <a:ext cx="6207563" cy="225352"/>
          </a:xfrm>
          <a:prstGeom prst="rect">
            <a:avLst/>
          </a:prstGeom>
        </p:spPr>
        <p:txBody>
          <a:bodyPr lIns="0" tIns="0" rIns="0" bIns="0"/>
          <a:lstStyle>
            <a:lvl1pPr marL="0" indent="0">
              <a:buNone/>
              <a:defRPr sz="12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797727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1548873" y="1266389"/>
            <a:ext cx="6207563" cy="1456491"/>
          </a:xfrm>
        </p:spPr>
        <p:txBody>
          <a:bodyPr lIns="0" tIns="0" rIns="0" bIns="0" anchor="b" anchorCtr="0"/>
          <a:lstStyle>
            <a:lvl1pPr algn="l">
              <a:defRPr sz="3300" b="0" baseline="0">
                <a:solidFill>
                  <a:schemeClr val="bg2"/>
                </a:solidFill>
              </a:defRPr>
            </a:lvl1pPr>
          </a:lstStyle>
          <a:p>
            <a:r>
              <a:rPr lang="en-US" dirty="0"/>
              <a:t>Add presentation title</a:t>
            </a:r>
            <a:endParaRPr lang="en-ZA" dirty="0"/>
          </a:p>
        </p:txBody>
      </p:sp>
      <p:sp>
        <p:nvSpPr>
          <p:cNvPr id="11"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18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12" name="Text Placeholder 6"/>
          <p:cNvSpPr>
            <a:spLocks noGrp="1"/>
          </p:cNvSpPr>
          <p:nvPr>
            <p:ph type="body" sz="quarter" idx="11" hasCustomPrompt="1"/>
          </p:nvPr>
        </p:nvSpPr>
        <p:spPr>
          <a:xfrm>
            <a:off x="1548873" y="4456715"/>
            <a:ext cx="6207563" cy="225352"/>
          </a:xfrm>
          <a:prstGeom prst="rect">
            <a:avLst/>
          </a:prstGeom>
        </p:spPr>
        <p:txBody>
          <a:bodyPr lIns="0" tIns="0" rIns="0" bIns="0"/>
          <a:lstStyle>
            <a:lvl1pPr marL="0" indent="0">
              <a:buNone/>
              <a:defRPr sz="12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13" name="Text Placeholder 6"/>
          <p:cNvSpPr>
            <a:spLocks noGrp="1"/>
          </p:cNvSpPr>
          <p:nvPr>
            <p:ph type="body" sz="quarter" idx="12" hasCustomPrompt="1"/>
          </p:nvPr>
        </p:nvSpPr>
        <p:spPr>
          <a:xfrm>
            <a:off x="1548873" y="4682067"/>
            <a:ext cx="6207563" cy="225352"/>
          </a:xfrm>
          <a:prstGeom prst="rect">
            <a:avLst/>
          </a:prstGeom>
        </p:spPr>
        <p:txBody>
          <a:bodyPr lIns="0" tIns="0" rIns="0" bIns="0"/>
          <a:lstStyle>
            <a:lvl1pPr marL="0" indent="0">
              <a:buNone/>
              <a:defRPr sz="12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39160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050" baseline="0">
                <a:latin typeface="+mn-lt"/>
              </a:defRPr>
            </a:lvl1pPr>
          </a:lstStyle>
          <a:p>
            <a:r>
              <a:rPr lang="en-ZA" dirty="0">
                <a:latin typeface="+mn-lt"/>
              </a:rPr>
              <a:t>Add picture</a:t>
            </a:r>
            <a:endParaRPr lang="en-ZA" dirty="0"/>
          </a:p>
        </p:txBody>
      </p:sp>
      <p:sp>
        <p:nvSpPr>
          <p:cNvPr id="8" name="Title 4"/>
          <p:cNvSpPr>
            <a:spLocks noGrp="1"/>
          </p:cNvSpPr>
          <p:nvPr>
            <p:ph type="title" hasCustomPrompt="1"/>
          </p:nvPr>
        </p:nvSpPr>
        <p:spPr>
          <a:xfrm>
            <a:off x="1548873" y="1266389"/>
            <a:ext cx="6207563" cy="1456491"/>
          </a:xfrm>
        </p:spPr>
        <p:txBody>
          <a:bodyPr lIns="0" tIns="0" rIns="0" bIns="0" anchor="b" anchorCtr="0"/>
          <a:lstStyle>
            <a:lvl1pPr algn="l">
              <a:defRPr sz="3300" b="0" baseline="0">
                <a:solidFill>
                  <a:schemeClr val="bg2"/>
                </a:solidFill>
              </a:defRPr>
            </a:lvl1pPr>
          </a:lstStyle>
          <a:p>
            <a:r>
              <a:rPr lang="en-US" dirty="0"/>
              <a:t>Add presentation title</a:t>
            </a:r>
            <a:endParaRPr lang="en-ZA" dirty="0"/>
          </a:p>
        </p:txBody>
      </p:sp>
      <p:sp>
        <p:nvSpPr>
          <p:cNvPr id="9"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18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7671" y="0"/>
            <a:ext cx="12192000" cy="6858000"/>
          </a:xfrm>
          <a:prstGeom prst="rect">
            <a:avLst/>
          </a:prstGeom>
        </p:spPr>
      </p:pic>
    </p:spTree>
    <p:extLst>
      <p:ext uri="{BB962C8B-B14F-4D97-AF65-F5344CB8AC3E}">
        <p14:creationId xmlns:p14="http://schemas.microsoft.com/office/powerpoint/2010/main" xmlns="" val="3858976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4166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53312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4" y="1000265"/>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1567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4" y="999043"/>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481138"/>
            <a:ext cx="11421533" cy="4324350"/>
          </a:xfrm>
          <a:prstGeom prst="rect">
            <a:avLst/>
          </a:prstGeom>
        </p:spPr>
        <p:txBody>
          <a:bodyPr lIns="0" tIns="0" rIns="0" bIns="0"/>
          <a:lstStyle>
            <a:lvl1pPr>
              <a:defRPr lang="en-US" sz="1350" dirty="0" smtClean="0">
                <a:solidFill>
                  <a:schemeClr val="bg2"/>
                </a:solidFill>
                <a:latin typeface="+mn-lt"/>
              </a:defRPr>
            </a:lvl1pPr>
            <a:lvl2pPr>
              <a:defRPr lang="en-US" sz="1200" dirty="0" smtClean="0">
                <a:solidFill>
                  <a:schemeClr val="bg2"/>
                </a:solidFill>
                <a:latin typeface="+mn-lt"/>
              </a:defRPr>
            </a:lvl2pPr>
            <a:lvl3pPr>
              <a:defRPr lang="en-US" sz="1050" dirty="0" smtClean="0">
                <a:solidFill>
                  <a:schemeClr val="bg2"/>
                </a:solidFill>
                <a:latin typeface="+mn-lt"/>
              </a:defRPr>
            </a:lvl3pPr>
            <a:lvl4pPr>
              <a:defRPr lang="en-US" sz="1050" dirty="0" smtClean="0">
                <a:solidFill>
                  <a:schemeClr val="bg2"/>
                </a:solidFill>
                <a:latin typeface="+mn-lt"/>
              </a:defRPr>
            </a:lvl4pPr>
            <a:lvl5pPr>
              <a:defRPr lang="en-ZA" sz="1050" dirty="0">
                <a:solidFill>
                  <a:schemeClr val="bg2"/>
                </a:solidFill>
                <a:latin typeface="+mn-lt"/>
              </a:defRPr>
            </a:lvl5pPr>
          </a:lstStyle>
          <a:p>
            <a:pPr marL="136922" lvl="0" indent="-136922">
              <a:lnSpc>
                <a:spcPct val="100000"/>
              </a:lnSpc>
              <a:spcBef>
                <a:spcPts val="0"/>
              </a:spcBef>
              <a:spcAft>
                <a:spcPts val="225"/>
              </a:spcAft>
            </a:pPr>
            <a:r>
              <a:rPr lang="en-US" dirty="0"/>
              <a:t>First bullet</a:t>
            </a:r>
          </a:p>
          <a:p>
            <a:pPr marL="335756" lvl="1" indent="-134541">
              <a:lnSpc>
                <a:spcPct val="100000"/>
              </a:lnSpc>
              <a:spcBef>
                <a:spcPts val="0"/>
              </a:spcBef>
              <a:spcAft>
                <a:spcPts val="225"/>
              </a:spcAft>
            </a:pPr>
            <a:r>
              <a:rPr lang="en-US" dirty="0"/>
              <a:t>Second level</a:t>
            </a:r>
          </a:p>
          <a:p>
            <a:pPr marL="607219" lvl="2" indent="-138113">
              <a:lnSpc>
                <a:spcPct val="100000"/>
              </a:lnSpc>
              <a:spcBef>
                <a:spcPts val="0"/>
              </a:spcBef>
              <a:spcAft>
                <a:spcPts val="225"/>
              </a:spcAft>
            </a:pPr>
            <a:r>
              <a:rPr lang="en-US" dirty="0"/>
              <a:t>Third level</a:t>
            </a:r>
          </a:p>
          <a:p>
            <a:pPr marL="807244" lvl="3" indent="-136922">
              <a:lnSpc>
                <a:spcPct val="100000"/>
              </a:lnSpc>
              <a:spcBef>
                <a:spcPts val="0"/>
              </a:spcBef>
              <a:spcAft>
                <a:spcPts val="225"/>
              </a:spcAft>
            </a:pPr>
            <a:r>
              <a:rPr lang="en-US" dirty="0"/>
              <a:t>Fourth level</a:t>
            </a:r>
          </a:p>
          <a:p>
            <a:pPr marL="1007269" lvl="4" indent="-135731">
              <a:lnSpc>
                <a:spcPct val="100000"/>
              </a:lnSpc>
              <a:spcBef>
                <a:spcPts val="0"/>
              </a:spcBef>
              <a:spcAft>
                <a:spcPts val="225"/>
              </a:spcAft>
              <a:buChar char="•"/>
              <a:tabLst/>
            </a:pPr>
            <a:r>
              <a:rPr lang="en-US" dirty="0"/>
              <a:t>Fifth level</a:t>
            </a:r>
            <a:endParaRPr lang="en-ZA" dirty="0"/>
          </a:p>
        </p:txBody>
      </p:sp>
      <p:cxnSp>
        <p:nvCxnSpPr>
          <p:cNvPr id="5" name="Straight Connector 4"/>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9433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8" y="1524000"/>
            <a:ext cx="11424839" cy="4281488"/>
          </a:xfrm>
          <a:prstGeom prst="rect">
            <a:avLst/>
          </a:prstGeom>
          <a:noFill/>
          <a:ln>
            <a:noFill/>
          </a:ln>
        </p:spPr>
        <p:txBody>
          <a:bodyPr anchor="ctr"/>
          <a:lstStyle>
            <a:lvl1pPr marL="0" indent="0" algn="ctr">
              <a:buNone/>
              <a:defRPr sz="12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4" y="991556"/>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5539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4" y="990333"/>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cxnSp>
        <p:nvCxnSpPr>
          <p:cNvPr id="14" name="Straight Connector 13"/>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1931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5" y="1462906"/>
            <a:ext cx="11424111" cy="4342582"/>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4" y="999043"/>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Tree>
    <p:extLst>
      <p:ext uri="{BB962C8B-B14F-4D97-AF65-F5344CB8AC3E}">
        <p14:creationId xmlns:p14="http://schemas.microsoft.com/office/powerpoint/2010/main" xmlns="" val="189980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8636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4" y="991556"/>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9" y="1462906"/>
            <a:ext cx="5690257" cy="4342582"/>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74444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7" y="3625489"/>
            <a:ext cx="2829599" cy="217129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7" y="1462906"/>
            <a:ext cx="2829599" cy="217129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4" y="1002445"/>
            <a:ext cx="11422063" cy="339725"/>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Tree>
    <p:extLst>
      <p:ext uri="{BB962C8B-B14F-4D97-AF65-F5344CB8AC3E}">
        <p14:creationId xmlns:p14="http://schemas.microsoft.com/office/powerpoint/2010/main" xmlns="" val="128657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8" y="383183"/>
            <a:ext cx="11424839" cy="5422311"/>
          </a:xfrm>
          <a:prstGeom prst="rect">
            <a:avLst/>
          </a:prstGeom>
          <a:noFill/>
          <a:ln>
            <a:noFill/>
          </a:ln>
        </p:spPr>
        <p:txBody>
          <a:bodyPr anchor="ctr"/>
          <a:lstStyle>
            <a:lvl1pPr marL="0" indent="0" algn="ctr">
              <a:buNone/>
              <a:defRPr sz="12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xmlns="" val="1373121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400602"/>
            <a:ext cx="2808000" cy="2624235"/>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5" y="3087658"/>
            <a:ext cx="2808000" cy="2717830"/>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602"/>
            <a:ext cx="2808000" cy="2624235"/>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602"/>
            <a:ext cx="2808000" cy="2624235"/>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602"/>
            <a:ext cx="2808000" cy="2624235"/>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2889586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8" y="374474"/>
            <a:ext cx="11424839" cy="5422311"/>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5" name="Rectangle 14"/>
          <p:cNvSpPr/>
          <p:nvPr userDrawn="1"/>
        </p:nvSpPr>
        <p:spPr>
          <a:xfrm>
            <a:off x="3201707" y="348349"/>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1" name="Rectangle 20"/>
          <p:cNvSpPr/>
          <p:nvPr userDrawn="1"/>
        </p:nvSpPr>
        <p:spPr>
          <a:xfrm>
            <a:off x="6046673" y="348349"/>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2" name="Rectangle 21"/>
          <p:cNvSpPr/>
          <p:nvPr userDrawn="1"/>
        </p:nvSpPr>
        <p:spPr>
          <a:xfrm>
            <a:off x="8935184" y="348349"/>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Tree>
    <p:extLst>
      <p:ext uri="{BB962C8B-B14F-4D97-AF65-F5344CB8AC3E}">
        <p14:creationId xmlns:p14="http://schemas.microsoft.com/office/powerpoint/2010/main" xmlns="" val="889867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4" y="362001"/>
            <a:ext cx="5720823" cy="5443493"/>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5" y="362001"/>
            <a:ext cx="2819780" cy="2687919"/>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5" y="3077527"/>
            <a:ext cx="2819780" cy="2727967"/>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6" y="361996"/>
            <a:ext cx="2813729" cy="2687918"/>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6" y="3077527"/>
            <a:ext cx="2813729" cy="2727967"/>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grpSp>
        <p:nvGrpSpPr>
          <p:cNvPr id="5" name="Group 4"/>
          <p:cNvGrpSpPr/>
          <p:nvPr userDrawn="1"/>
        </p:nvGrpSpPr>
        <p:grpSpPr>
          <a:xfrm>
            <a:off x="321716" y="348349"/>
            <a:ext cx="11480729" cy="5457145"/>
            <a:chOff x="321711" y="348343"/>
            <a:chExt cx="11480729" cy="5457145"/>
          </a:xfrm>
          <a:noFill/>
        </p:grpSpPr>
        <p:sp>
          <p:nvSpPr>
            <p:cNvPr id="24" name="Rectangle 23"/>
            <p:cNvSpPr/>
            <p:nvPr/>
          </p:nvSpPr>
          <p:spPr>
            <a:xfrm>
              <a:off x="8895440"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5" name="Rectangle 24"/>
            <p:cNvSpPr/>
            <p:nvPr/>
          </p:nvSpPr>
          <p:spPr>
            <a:xfrm>
              <a:off x="6042440" y="3049915"/>
              <a:ext cx="5760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18" name="Rectangle 17"/>
            <p:cNvSpPr/>
            <p:nvPr userDrawn="1"/>
          </p:nvSpPr>
          <p:spPr>
            <a:xfrm>
              <a:off x="3174711"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19" name="Rectangle 18"/>
            <p:cNvSpPr/>
            <p:nvPr userDrawn="1"/>
          </p:nvSpPr>
          <p:spPr>
            <a:xfrm>
              <a:off x="321711" y="3049915"/>
              <a:ext cx="5760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6" name="Rectangle 25"/>
            <p:cNvSpPr/>
            <p:nvPr userDrawn="1"/>
          </p:nvSpPr>
          <p:spPr>
            <a:xfrm>
              <a:off x="6040976"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sp>
          <p:nvSpPr>
            <p:cNvPr id="27" name="Rectangle 26"/>
            <p:cNvSpPr/>
            <p:nvPr userDrawn="1"/>
          </p:nvSpPr>
          <p:spPr>
            <a:xfrm>
              <a:off x="6035075" y="348343"/>
              <a:ext cx="54000" cy="5457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rgbClr val="A2AAAD"/>
                </a:solidFill>
              </a:endParaRPr>
            </a:p>
          </p:txBody>
        </p:sp>
      </p:grpSp>
    </p:spTree>
    <p:extLst>
      <p:ext uri="{BB962C8B-B14F-4D97-AF65-F5344CB8AC3E}">
        <p14:creationId xmlns:p14="http://schemas.microsoft.com/office/powerpoint/2010/main" xmlns="" val="1715815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nd picture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4" y="1003514"/>
            <a:ext cx="11422063" cy="339725"/>
          </a:xfrm>
          <a:prstGeom prst="rect">
            <a:avLst/>
          </a:prstGeom>
        </p:spPr>
        <p:txBody>
          <a:bodyPr lIns="0" tIns="0" rIns="0" bIns="0"/>
          <a:lstStyle>
            <a:lvl1pPr marL="0" indent="0">
              <a:buNone/>
              <a:defRPr sz="1425">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1"/>
            <a:ext cx="5331824" cy="4272097"/>
          </a:xfrm>
          <a:prstGeom prst="rect">
            <a:avLst/>
          </a:prstGeom>
        </p:spPr>
        <p:txBody>
          <a:bodyPr lIns="0" tIns="0" rIns="0" bIns="0"/>
          <a:lstStyle>
            <a:lvl1pPr>
              <a:spcBef>
                <a:spcPts val="0"/>
              </a:spcBef>
              <a:defRPr lang="en-US" sz="1350" dirty="0" smtClean="0">
                <a:solidFill>
                  <a:schemeClr val="bg2"/>
                </a:solidFill>
                <a:latin typeface="+mn-lt"/>
              </a:defRPr>
            </a:lvl1pPr>
            <a:lvl2pPr>
              <a:spcBef>
                <a:spcPts val="0"/>
              </a:spcBef>
              <a:defRPr lang="en-US" sz="1200" dirty="0" smtClean="0">
                <a:solidFill>
                  <a:schemeClr val="bg2"/>
                </a:solidFill>
                <a:latin typeface="+mn-lt"/>
              </a:defRPr>
            </a:lvl2pPr>
            <a:lvl3pPr>
              <a:spcBef>
                <a:spcPts val="0"/>
              </a:spcBef>
              <a:defRPr lang="en-US" sz="1050" dirty="0" smtClean="0">
                <a:solidFill>
                  <a:schemeClr val="bg2"/>
                </a:solidFill>
                <a:latin typeface="+mn-lt"/>
              </a:defRPr>
            </a:lvl3pPr>
            <a:lvl4pPr>
              <a:spcBef>
                <a:spcPts val="0"/>
              </a:spcBef>
              <a:defRPr lang="en-US" sz="1050" dirty="0" smtClean="0">
                <a:solidFill>
                  <a:schemeClr val="bg2"/>
                </a:solidFill>
                <a:latin typeface="+mn-lt"/>
              </a:defRPr>
            </a:lvl4pPr>
            <a:lvl5pPr>
              <a:spcBef>
                <a:spcPts val="0"/>
              </a:spcBef>
              <a:defRPr lang="en-ZA" sz="1050" dirty="0">
                <a:solidFill>
                  <a:schemeClr val="bg2"/>
                </a:solidFill>
                <a:latin typeface="+mn-lt"/>
              </a:defRPr>
            </a:lvl5pPr>
          </a:lstStyle>
          <a:p>
            <a:pPr marL="136922" lvl="0" indent="-136922">
              <a:lnSpc>
                <a:spcPct val="100000"/>
              </a:lnSpc>
              <a:spcAft>
                <a:spcPts val="225"/>
              </a:spcAft>
            </a:pPr>
            <a:r>
              <a:rPr lang="en-US" dirty="0"/>
              <a:t>First bullet</a:t>
            </a:r>
          </a:p>
          <a:p>
            <a:pPr marL="335756" lvl="1" indent="-134541">
              <a:lnSpc>
                <a:spcPct val="100000"/>
              </a:lnSpc>
              <a:spcAft>
                <a:spcPts val="225"/>
              </a:spcAft>
            </a:pPr>
            <a:r>
              <a:rPr lang="en-US" dirty="0"/>
              <a:t>Second level</a:t>
            </a:r>
          </a:p>
          <a:p>
            <a:pPr marL="607219" lvl="2" indent="-138113">
              <a:lnSpc>
                <a:spcPct val="100000"/>
              </a:lnSpc>
              <a:spcAft>
                <a:spcPts val="225"/>
              </a:spcAft>
            </a:pPr>
            <a:r>
              <a:rPr lang="en-US" dirty="0"/>
              <a:t>Third level</a:t>
            </a:r>
          </a:p>
          <a:p>
            <a:pPr marL="807244" lvl="3" indent="-136922">
              <a:lnSpc>
                <a:spcPct val="100000"/>
              </a:lnSpc>
              <a:spcAft>
                <a:spcPts val="225"/>
              </a:spcAft>
            </a:pPr>
            <a:r>
              <a:rPr lang="en-US" dirty="0"/>
              <a:t>Fourth level</a:t>
            </a:r>
          </a:p>
          <a:p>
            <a:pPr marL="1007269" lvl="4" indent="-135731">
              <a:lnSpc>
                <a:spcPct val="100000"/>
              </a:lnSpc>
              <a:spcAft>
                <a:spcPts val="225"/>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107616" y="1533391"/>
            <a:ext cx="5694193" cy="4272097"/>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cxnSp>
        <p:nvCxnSpPr>
          <p:cNvPr id="8" name="Straight Connector 7"/>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2345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two pictur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4" y="993377"/>
            <a:ext cx="11422063" cy="339725"/>
          </a:xfrm>
          <a:prstGeom prst="rect">
            <a:avLst/>
          </a:prstGeom>
        </p:spPr>
        <p:txBody>
          <a:bodyPr lIns="0" tIns="0" rIns="0" bIns="0"/>
          <a:lstStyle>
            <a:lvl1pPr marL="0" indent="0">
              <a:buNone/>
              <a:defRPr sz="1425">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350" dirty="0" smtClean="0">
                <a:solidFill>
                  <a:schemeClr val="bg2"/>
                </a:solidFill>
                <a:latin typeface="+mn-lt"/>
              </a:defRPr>
            </a:lvl1pPr>
            <a:lvl2pPr>
              <a:defRPr lang="en-US" sz="1200" dirty="0" smtClean="0">
                <a:solidFill>
                  <a:schemeClr val="bg2"/>
                </a:solidFill>
                <a:latin typeface="+mn-lt"/>
              </a:defRPr>
            </a:lvl2pPr>
            <a:lvl3pPr>
              <a:defRPr lang="en-US" sz="1050" dirty="0" smtClean="0">
                <a:solidFill>
                  <a:schemeClr val="bg2"/>
                </a:solidFill>
                <a:latin typeface="+mn-lt"/>
              </a:defRPr>
            </a:lvl3pPr>
            <a:lvl4pPr>
              <a:defRPr lang="en-US" sz="1050" dirty="0" smtClean="0">
                <a:solidFill>
                  <a:schemeClr val="bg2"/>
                </a:solidFill>
                <a:latin typeface="+mn-lt"/>
              </a:defRPr>
            </a:lvl4pPr>
            <a:lvl5pPr>
              <a:defRPr lang="en-ZA" sz="1050" dirty="0">
                <a:solidFill>
                  <a:schemeClr val="bg2"/>
                </a:solidFill>
                <a:latin typeface="+mn-lt"/>
              </a:defRPr>
            </a:lvl5pPr>
          </a:lstStyle>
          <a:p>
            <a:pPr marL="136922" lvl="0" indent="-136922">
              <a:lnSpc>
                <a:spcPct val="100000"/>
              </a:lnSpc>
              <a:spcBef>
                <a:spcPts val="0"/>
              </a:spcBef>
              <a:spcAft>
                <a:spcPts val="225"/>
              </a:spcAft>
            </a:pPr>
            <a:r>
              <a:rPr lang="en-US" dirty="0"/>
              <a:t>First bullet</a:t>
            </a:r>
          </a:p>
          <a:p>
            <a:pPr marL="335756" lvl="1" indent="-134541">
              <a:lnSpc>
                <a:spcPct val="100000"/>
              </a:lnSpc>
              <a:spcBef>
                <a:spcPts val="0"/>
              </a:spcBef>
              <a:spcAft>
                <a:spcPts val="225"/>
              </a:spcAft>
            </a:pPr>
            <a:r>
              <a:rPr lang="en-US" dirty="0"/>
              <a:t>Second level</a:t>
            </a:r>
          </a:p>
          <a:p>
            <a:pPr marL="607219" lvl="2" indent="-138113">
              <a:lnSpc>
                <a:spcPct val="100000"/>
              </a:lnSpc>
              <a:spcBef>
                <a:spcPts val="0"/>
              </a:spcBef>
              <a:spcAft>
                <a:spcPts val="225"/>
              </a:spcAft>
            </a:pPr>
            <a:r>
              <a:rPr lang="en-US" dirty="0"/>
              <a:t>Third level</a:t>
            </a:r>
          </a:p>
          <a:p>
            <a:pPr marL="807244" lvl="3" indent="-136922">
              <a:lnSpc>
                <a:spcPct val="100000"/>
              </a:lnSpc>
              <a:spcBef>
                <a:spcPts val="0"/>
              </a:spcBef>
              <a:spcAft>
                <a:spcPts val="225"/>
              </a:spcAft>
            </a:pPr>
            <a:r>
              <a:rPr lang="en-US" dirty="0"/>
              <a:t>Fourth level</a:t>
            </a:r>
          </a:p>
          <a:p>
            <a:pPr marL="1007269" lvl="4" indent="-135731">
              <a:lnSpc>
                <a:spcPct val="100000"/>
              </a:lnSpc>
              <a:spcBef>
                <a:spcPts val="0"/>
              </a:spcBef>
              <a:spcAft>
                <a:spcPts val="225"/>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350" dirty="0">
                <a:solidFill>
                  <a:schemeClr val="bg2"/>
                </a:solidFill>
                <a:latin typeface="+mn-lt"/>
              </a:defRPr>
            </a:lvl1pPr>
          </a:lstStyle>
          <a:p>
            <a:pPr marL="136922" lvl="0" indent="-136922">
              <a:lnSpc>
                <a:spcPct val="100000"/>
              </a:lnSpc>
              <a:spcBef>
                <a:spcPts val="0"/>
              </a:spcBef>
              <a:spcAft>
                <a:spcPts val="225"/>
              </a:spcAft>
            </a:pPr>
            <a:r>
              <a:rPr lang="en-ZA" dirty="0"/>
              <a:t>Add picture</a:t>
            </a:r>
          </a:p>
        </p:txBody>
      </p:sp>
      <p:cxnSp>
        <p:nvCxnSpPr>
          <p:cNvPr id="9" name="Straight Connector 8"/>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476694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880963" cy="2173288"/>
          </a:xfrm>
          <a:prstGeom prst="rect">
            <a:avLst/>
          </a:prstGeom>
        </p:spPr>
        <p:txBody>
          <a:bodyPr/>
          <a:lstStyle>
            <a:lvl1pPr marL="0" indent="0">
              <a:buNone/>
              <a:defRPr sz="135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4" y="999043"/>
            <a:ext cx="11422063" cy="339725"/>
          </a:xfrm>
          <a:prstGeom prst="rect">
            <a:avLst/>
          </a:prstGeom>
        </p:spPr>
        <p:txBody>
          <a:bodyPr lIns="0" tIns="0" rIns="0" bIns="0"/>
          <a:lstStyle>
            <a:lvl1pPr marL="0" indent="0">
              <a:buNone/>
              <a:defRPr sz="1425">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2"/>
            <a:ext cx="5877560" cy="1889078"/>
          </a:xfrm>
          <a:prstGeom prst="rect">
            <a:avLst/>
          </a:prstGeom>
        </p:spPr>
        <p:txBody>
          <a:bodyPr lIns="0" tIns="0" rIns="0" bIns="0"/>
          <a:lstStyle>
            <a:lvl1pPr>
              <a:spcBef>
                <a:spcPts val="0"/>
              </a:spcBef>
              <a:defRPr lang="en-US" sz="1350" dirty="0" smtClean="0">
                <a:solidFill>
                  <a:schemeClr val="bg2"/>
                </a:solidFill>
                <a:latin typeface="+mn-lt"/>
              </a:defRPr>
            </a:lvl1pPr>
            <a:lvl2pPr>
              <a:spcBef>
                <a:spcPts val="0"/>
              </a:spcBef>
              <a:defRPr lang="en-US" sz="1200" dirty="0" smtClean="0">
                <a:solidFill>
                  <a:schemeClr val="bg2"/>
                </a:solidFill>
                <a:latin typeface="+mn-lt"/>
              </a:defRPr>
            </a:lvl2pPr>
            <a:lvl3pPr>
              <a:spcBef>
                <a:spcPts val="0"/>
              </a:spcBef>
              <a:defRPr lang="en-US" sz="1050" dirty="0" smtClean="0">
                <a:solidFill>
                  <a:schemeClr val="bg2"/>
                </a:solidFill>
                <a:latin typeface="+mn-lt"/>
              </a:defRPr>
            </a:lvl3pPr>
            <a:lvl4pPr>
              <a:spcBef>
                <a:spcPts val="0"/>
              </a:spcBef>
              <a:defRPr lang="en-US" sz="1050" dirty="0" smtClean="0">
                <a:solidFill>
                  <a:schemeClr val="bg2"/>
                </a:solidFill>
                <a:latin typeface="+mn-lt"/>
              </a:defRPr>
            </a:lvl4pPr>
            <a:lvl5pPr>
              <a:spcBef>
                <a:spcPts val="0"/>
              </a:spcBef>
              <a:defRPr lang="en-ZA" sz="1050" dirty="0">
                <a:solidFill>
                  <a:schemeClr val="bg2"/>
                </a:solidFill>
                <a:latin typeface="+mn-lt"/>
              </a:defRPr>
            </a:lvl5pPr>
          </a:lstStyle>
          <a:p>
            <a:pPr marL="136922" lvl="0" indent="-136922">
              <a:lnSpc>
                <a:spcPct val="100000"/>
              </a:lnSpc>
              <a:spcAft>
                <a:spcPts val="225"/>
              </a:spcAft>
            </a:pPr>
            <a:r>
              <a:rPr lang="en-US" dirty="0"/>
              <a:t>First bullet</a:t>
            </a:r>
          </a:p>
          <a:p>
            <a:pPr marL="335756" lvl="1" indent="-134541">
              <a:lnSpc>
                <a:spcPct val="100000"/>
              </a:lnSpc>
              <a:spcAft>
                <a:spcPts val="225"/>
              </a:spcAft>
            </a:pPr>
            <a:r>
              <a:rPr lang="en-US" dirty="0"/>
              <a:t>Second level</a:t>
            </a:r>
          </a:p>
          <a:p>
            <a:pPr marL="607219" lvl="2" indent="-138113">
              <a:lnSpc>
                <a:spcPct val="100000"/>
              </a:lnSpc>
              <a:spcAft>
                <a:spcPts val="225"/>
              </a:spcAft>
            </a:pPr>
            <a:r>
              <a:rPr lang="en-US" dirty="0"/>
              <a:t>Third level</a:t>
            </a:r>
          </a:p>
          <a:p>
            <a:pPr marL="807244" lvl="3" indent="-136922">
              <a:lnSpc>
                <a:spcPct val="100000"/>
              </a:lnSpc>
              <a:spcAft>
                <a:spcPts val="225"/>
              </a:spcAft>
            </a:pPr>
            <a:r>
              <a:rPr lang="en-US" dirty="0"/>
              <a:t>Fourth level</a:t>
            </a:r>
          </a:p>
          <a:p>
            <a:pPr marL="1007269" lvl="4" indent="-135731">
              <a:lnSpc>
                <a:spcPct val="100000"/>
              </a:lnSpc>
              <a:spcAft>
                <a:spcPts val="225"/>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200">
                <a:solidFill>
                  <a:schemeClr val="bg2"/>
                </a:solidFill>
                <a:latin typeface="+mn-lt"/>
              </a:defRPr>
            </a:lvl1pPr>
          </a:lstStyle>
          <a:p>
            <a:r>
              <a:rPr lang="en-ZA" dirty="0"/>
              <a:t>Add picture</a:t>
            </a:r>
          </a:p>
        </p:txBody>
      </p:sp>
      <p:cxnSp>
        <p:nvCxnSpPr>
          <p:cNvPr id="8" name="Straight Connector 7"/>
          <p:cNvCxnSpPr/>
          <p:nvPr userDrawn="1"/>
        </p:nvCxnSpPr>
        <p:spPr>
          <a:xfrm>
            <a:off x="365129"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2222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 y="5"/>
            <a:ext cx="6839132" cy="6139543"/>
          </a:xfrm>
          <a:prstGeom prst="rect">
            <a:avLst/>
          </a:prstGeom>
        </p:spPr>
      </p:pic>
      <p:sp>
        <p:nvSpPr>
          <p:cNvPr id="7" name="Title 6"/>
          <p:cNvSpPr>
            <a:spLocks noGrp="1"/>
          </p:cNvSpPr>
          <p:nvPr>
            <p:ph type="title" hasCustomPrompt="1"/>
          </p:nvPr>
        </p:nvSpPr>
        <p:spPr>
          <a:xfrm>
            <a:off x="769585" y="655014"/>
            <a:ext cx="4815513" cy="1826929"/>
          </a:xfrm>
        </p:spPr>
        <p:txBody>
          <a:bodyPr/>
          <a:lstStyle>
            <a:lvl1pPr>
              <a:defRPr sz="3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4" y="2603133"/>
            <a:ext cx="4815513" cy="1185096"/>
          </a:xfrm>
          <a:prstGeom prst="rect">
            <a:avLst/>
          </a:prstGeom>
        </p:spPr>
        <p:txBody>
          <a:bodyPr lIns="0" tIns="0" rIns="0" bIns="0"/>
          <a:lstStyle>
            <a:lvl1pPr marL="0" indent="0">
              <a:buNone/>
              <a:defRPr sz="1800">
                <a:solidFill>
                  <a:schemeClr val="bg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xmlns="" val="49364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8131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200">
                <a:solidFill>
                  <a:schemeClr val="bg2"/>
                </a:solidFill>
                <a:latin typeface="+mn-lt"/>
              </a:defRPr>
            </a:lvl1pPr>
          </a:lstStyle>
          <a:p>
            <a:r>
              <a:rPr lang="en-ZA" dirty="0"/>
              <a:t>Add picture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25" y="0"/>
            <a:ext cx="12193525" cy="6858000"/>
          </a:xfrm>
          <a:prstGeom prst="rect">
            <a:avLst/>
          </a:prstGeom>
        </p:spPr>
      </p:pic>
      <p:sp>
        <p:nvSpPr>
          <p:cNvPr id="7" name="Title 6"/>
          <p:cNvSpPr>
            <a:spLocks noGrp="1"/>
          </p:cNvSpPr>
          <p:nvPr>
            <p:ph type="title" hasCustomPrompt="1"/>
          </p:nvPr>
        </p:nvSpPr>
        <p:spPr>
          <a:xfrm>
            <a:off x="6795916" y="655014"/>
            <a:ext cx="4063677" cy="1826929"/>
          </a:xfrm>
        </p:spPr>
        <p:txBody>
          <a:bodyPr/>
          <a:lstStyle>
            <a:lvl1pPr>
              <a:defRPr sz="3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6795916" y="2603133"/>
            <a:ext cx="4063677" cy="1185096"/>
          </a:xfrm>
          <a:prstGeom prst="rect">
            <a:avLst/>
          </a:prstGeom>
        </p:spPr>
        <p:txBody>
          <a:bodyPr lIns="0" tIns="0" rIns="0" bIns="0"/>
          <a:lstStyle>
            <a:lvl1pPr marL="0" indent="0">
              <a:buNone/>
              <a:defRPr sz="1800">
                <a:solidFill>
                  <a:schemeClr val="tx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6795916" y="3987067"/>
            <a:ext cx="4063677" cy="1185096"/>
          </a:xfrm>
          <a:prstGeom prst="rect">
            <a:avLst/>
          </a:prstGeom>
        </p:spPr>
        <p:txBody>
          <a:bodyPr lIns="0" tIns="0" rIns="0" bIns="0"/>
          <a:lstStyle>
            <a:lvl1pPr marL="0" indent="0">
              <a:buNone/>
              <a:defRPr sz="1800" baseline="0">
                <a:solidFill>
                  <a:schemeClr val="tx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xmlns="" val="23558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rgbClr val="176FB8"/>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592543" y="1270228"/>
            <a:ext cx="6365420" cy="1542642"/>
          </a:xfrm>
        </p:spPr>
        <p:txBody>
          <a:bodyPr anchor="b"/>
          <a:lstStyle>
            <a:lvl1pPr>
              <a:defRPr sz="3375"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5" y="2775128"/>
            <a:ext cx="6372899" cy="978271"/>
          </a:xfrm>
          <a:prstGeom prst="rect">
            <a:avLst/>
          </a:prstGeom>
        </p:spPr>
        <p:txBody>
          <a:bodyPr lIns="0" tIns="0" rIns="0" bIns="0"/>
          <a:lstStyle>
            <a:lvl1pPr marL="0" indent="0">
              <a:buNone/>
              <a:defRPr sz="1650">
                <a:solidFill>
                  <a:schemeClr val="tx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3" y="4298403"/>
            <a:ext cx="6365420" cy="428179"/>
          </a:xfrm>
          <a:prstGeom prst="rect">
            <a:avLst/>
          </a:prstGeom>
        </p:spPr>
        <p:txBody>
          <a:bodyPr lIns="0" tIns="0" rIns="0" bIns="0"/>
          <a:lstStyle>
            <a:lvl1pPr marL="0" indent="0">
              <a:buNone/>
              <a:defRPr sz="1200" baseline="0">
                <a:solidFill>
                  <a:schemeClr val="tx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Q&amp;A email address</a:t>
            </a:r>
            <a:endParaRPr lang="en-ZA" dirty="0"/>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227500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sp>
        <p:nvSpPr>
          <p:cNvPr id="10" name="Title 6"/>
          <p:cNvSpPr>
            <a:spLocks noGrp="1"/>
          </p:cNvSpPr>
          <p:nvPr>
            <p:ph type="title" hasCustomPrompt="1"/>
          </p:nvPr>
        </p:nvSpPr>
        <p:spPr>
          <a:xfrm>
            <a:off x="1592543" y="1270228"/>
            <a:ext cx="6365420" cy="1542642"/>
          </a:xfrm>
        </p:spPr>
        <p:txBody>
          <a:bodyPr anchor="b"/>
          <a:lstStyle>
            <a:lvl1pPr>
              <a:defRPr sz="3375" b="0">
                <a:solidFill>
                  <a:schemeClr val="bg2"/>
                </a:solidFill>
              </a:defRPr>
            </a:lvl1pPr>
          </a:lstStyle>
          <a:p>
            <a:r>
              <a:rPr lang="en-US" dirty="0"/>
              <a:t>Add end message</a:t>
            </a:r>
            <a:endParaRPr lang="en-ZA" dirty="0"/>
          </a:p>
        </p:txBody>
      </p:sp>
      <p:sp>
        <p:nvSpPr>
          <p:cNvPr id="11" name="Text Placeholder 8"/>
          <p:cNvSpPr>
            <a:spLocks noGrp="1"/>
          </p:cNvSpPr>
          <p:nvPr>
            <p:ph type="body" sz="quarter" idx="11" hasCustomPrompt="1"/>
          </p:nvPr>
        </p:nvSpPr>
        <p:spPr>
          <a:xfrm>
            <a:off x="1592545" y="2775128"/>
            <a:ext cx="6372899" cy="978271"/>
          </a:xfrm>
          <a:prstGeom prst="rect">
            <a:avLst/>
          </a:prstGeom>
        </p:spPr>
        <p:txBody>
          <a:bodyPr lIns="0" tIns="0" rIns="0" bIns="0"/>
          <a:lstStyle>
            <a:lvl1pPr marL="0" indent="0">
              <a:buNone/>
              <a:defRPr sz="1650">
                <a:solidFill>
                  <a:schemeClr val="bg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sub-message</a:t>
            </a:r>
            <a:endParaRPr lang="en-ZA" dirty="0"/>
          </a:p>
        </p:txBody>
      </p:sp>
      <p:sp>
        <p:nvSpPr>
          <p:cNvPr id="12" name="Text Placeholder 8"/>
          <p:cNvSpPr>
            <a:spLocks noGrp="1"/>
          </p:cNvSpPr>
          <p:nvPr>
            <p:ph type="body" sz="quarter" idx="12" hasCustomPrompt="1"/>
          </p:nvPr>
        </p:nvSpPr>
        <p:spPr>
          <a:xfrm>
            <a:off x="1592543" y="4298403"/>
            <a:ext cx="6365420" cy="428179"/>
          </a:xfrm>
          <a:prstGeom prst="rect">
            <a:avLst/>
          </a:prstGeom>
        </p:spPr>
        <p:txBody>
          <a:bodyPr lIns="0" tIns="0" rIns="0" bIns="0"/>
          <a:lstStyle>
            <a:lvl1pPr marL="0" indent="0">
              <a:buNone/>
              <a:defRPr sz="1200" baseline="0">
                <a:solidFill>
                  <a:schemeClr val="bg2"/>
                </a:solidFill>
                <a:latin typeface="+mn-lt"/>
              </a:defRPr>
            </a:lvl1pPr>
            <a:lvl2pPr marL="201215" indent="0">
              <a:buNone/>
              <a:defRPr>
                <a:solidFill>
                  <a:schemeClr val="bg2"/>
                </a:solidFill>
                <a:latin typeface="+mn-lt"/>
              </a:defRPr>
            </a:lvl2pPr>
            <a:lvl3pPr marL="469106" indent="0">
              <a:buNone/>
              <a:defRPr>
                <a:solidFill>
                  <a:schemeClr val="bg2"/>
                </a:solidFill>
                <a:latin typeface="+mn-lt"/>
              </a:defRPr>
            </a:lvl3pPr>
            <a:lvl4pPr marL="670322" indent="0">
              <a:buNone/>
              <a:defRPr>
                <a:solidFill>
                  <a:schemeClr val="bg2"/>
                </a:solidFill>
                <a:latin typeface="+mn-lt"/>
              </a:defRPr>
            </a:lvl4pPr>
            <a:lvl5pPr marL="872728" indent="0">
              <a:buNone/>
              <a:defRPr>
                <a:solidFill>
                  <a:schemeClr val="bg2"/>
                </a:solidFill>
                <a:latin typeface="+mn-lt"/>
              </a:defRPr>
            </a:lvl5pPr>
          </a:lstStyle>
          <a:p>
            <a:pPr lvl="0"/>
            <a:r>
              <a:rPr lang="en-US" dirty="0"/>
              <a:t>Add Q&amp;A email address</a:t>
            </a:r>
            <a:endParaRPr lang="en-ZA" dirty="0"/>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71331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7" y="1524001"/>
            <a:ext cx="11425239" cy="4281489"/>
          </a:xfrm>
          <a:prstGeom prst="rect">
            <a:avLst/>
          </a:prstGeom>
        </p:spPr>
        <p:txBody>
          <a:bodyPr lIns="0" tIns="0" rIns="0" bIns="0"/>
          <a:lstStyle>
            <a:lvl1pPr>
              <a:defRPr lang="en-US" sz="1013" dirty="0" smtClean="0">
                <a:solidFill>
                  <a:schemeClr val="bg2"/>
                </a:solidFill>
                <a:latin typeface="+mn-lt"/>
              </a:defRPr>
            </a:lvl1pPr>
            <a:lvl2pPr>
              <a:defRPr lang="en-US" sz="900" dirty="0" smtClean="0">
                <a:solidFill>
                  <a:schemeClr val="bg2"/>
                </a:solidFill>
                <a:latin typeface="+mn-lt"/>
              </a:defRPr>
            </a:lvl2pPr>
            <a:lvl3pPr>
              <a:defRPr lang="en-US" sz="788" dirty="0" smtClean="0">
                <a:solidFill>
                  <a:schemeClr val="bg2"/>
                </a:solidFill>
                <a:latin typeface="+mn-lt"/>
              </a:defRPr>
            </a:lvl3pPr>
            <a:lvl4pPr>
              <a:defRPr lang="en-US" sz="788" dirty="0" smtClean="0">
                <a:solidFill>
                  <a:schemeClr val="bg2"/>
                </a:solidFill>
                <a:latin typeface="+mn-lt"/>
              </a:defRPr>
            </a:lvl4pPr>
            <a:lvl5pPr>
              <a:defRPr lang="en-ZA" sz="788" dirty="0">
                <a:solidFill>
                  <a:schemeClr val="bg2"/>
                </a:solidFill>
                <a:latin typeface="+mn-lt"/>
              </a:defRPr>
            </a:lvl5pPr>
          </a:lstStyle>
          <a:p>
            <a:pPr marL="102692" lvl="0" indent="-102692">
              <a:lnSpc>
                <a:spcPct val="100000"/>
              </a:lnSpc>
              <a:spcBef>
                <a:spcPts val="0"/>
              </a:spcBef>
              <a:spcAft>
                <a:spcPts val="169"/>
              </a:spcAft>
            </a:pPr>
            <a:r>
              <a:rPr lang="en-US" dirty="0"/>
              <a:t>First bullet</a:t>
            </a:r>
          </a:p>
          <a:p>
            <a:pPr marL="251817" lvl="1" indent="-100906">
              <a:lnSpc>
                <a:spcPct val="100000"/>
              </a:lnSpc>
              <a:spcBef>
                <a:spcPts val="0"/>
              </a:spcBef>
              <a:spcAft>
                <a:spcPts val="169"/>
              </a:spcAft>
            </a:pPr>
            <a:r>
              <a:rPr lang="en-US" dirty="0"/>
              <a:t>Second level</a:t>
            </a:r>
          </a:p>
          <a:p>
            <a:pPr marL="455414" lvl="2" indent="-103585">
              <a:lnSpc>
                <a:spcPct val="100000"/>
              </a:lnSpc>
              <a:spcBef>
                <a:spcPts val="0"/>
              </a:spcBef>
              <a:spcAft>
                <a:spcPts val="169"/>
              </a:spcAft>
            </a:pPr>
            <a:r>
              <a:rPr lang="en-US" dirty="0"/>
              <a:t>Third level</a:t>
            </a:r>
          </a:p>
          <a:p>
            <a:pPr marL="605433" lvl="3" indent="-102692">
              <a:lnSpc>
                <a:spcPct val="100000"/>
              </a:lnSpc>
              <a:spcBef>
                <a:spcPts val="0"/>
              </a:spcBef>
              <a:spcAft>
                <a:spcPts val="169"/>
              </a:spcAft>
            </a:pPr>
            <a:r>
              <a:rPr lang="en-US" dirty="0"/>
              <a:t>Fourth level</a:t>
            </a:r>
          </a:p>
          <a:p>
            <a:pPr marL="755452" lvl="4" indent="-101798">
              <a:lnSpc>
                <a:spcPct val="100000"/>
              </a:lnSpc>
              <a:spcBef>
                <a:spcPts val="0"/>
              </a:spcBef>
              <a:spcAft>
                <a:spcPts val="169"/>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3" y="999039"/>
            <a:ext cx="11422063" cy="339725"/>
          </a:xfrm>
          <a:prstGeom prst="rect">
            <a:avLst/>
          </a:prstGeom>
        </p:spPr>
        <p:txBody>
          <a:bodyPr lIns="0" tIns="0" rIns="0" bIns="0"/>
          <a:lstStyle>
            <a:lvl1pPr marL="0" indent="0">
              <a:buNone/>
              <a:defRPr sz="1125">
                <a:solidFill>
                  <a:schemeClr val="bg2"/>
                </a:solidFill>
                <a:latin typeface="+mn-lt"/>
              </a:defRPr>
            </a:lvl1pPr>
            <a:lvl2pPr marL="150911" indent="0">
              <a:buNone/>
              <a:defRPr sz="1125">
                <a:solidFill>
                  <a:schemeClr val="bg2"/>
                </a:solidFill>
                <a:latin typeface="+mn-lt"/>
              </a:defRPr>
            </a:lvl2pPr>
            <a:lvl3pPr marL="351830" indent="0">
              <a:buNone/>
              <a:defRPr sz="1125">
                <a:solidFill>
                  <a:schemeClr val="bg2"/>
                </a:solidFill>
                <a:latin typeface="+mn-lt"/>
              </a:defRPr>
            </a:lvl3pPr>
            <a:lvl4pPr marL="502742" indent="0">
              <a:buNone/>
              <a:defRPr sz="1125">
                <a:solidFill>
                  <a:schemeClr val="bg2"/>
                </a:solidFill>
                <a:latin typeface="+mn-lt"/>
              </a:defRPr>
            </a:lvl4pPr>
            <a:lvl5pPr marL="654546" indent="0">
              <a:buNone/>
              <a:defRPr sz="1125">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6" name="Straight Connector 5"/>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8823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44443" y="2549435"/>
            <a:ext cx="3103114" cy="1759131"/>
          </a:xfrm>
          <a:prstGeom prst="rect">
            <a:avLst/>
          </a:prstGeom>
        </p:spPr>
      </p:pic>
    </p:spTree>
    <p:extLst>
      <p:ext uri="{BB962C8B-B14F-4D97-AF65-F5344CB8AC3E}">
        <p14:creationId xmlns:p14="http://schemas.microsoft.com/office/powerpoint/2010/main" xmlns="" val="21084716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44374" y="2549395"/>
            <a:ext cx="3103253" cy="1759210"/>
          </a:xfrm>
          <a:prstGeom prst="rect">
            <a:avLst/>
          </a:prstGeom>
        </p:spPr>
      </p:pic>
    </p:spTree>
    <p:extLst>
      <p:ext uri="{BB962C8B-B14F-4D97-AF65-F5344CB8AC3E}">
        <p14:creationId xmlns:p14="http://schemas.microsoft.com/office/powerpoint/2010/main" xmlns="" val="1244623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rgbClr val="176FB8"/>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1" cy="6858001"/>
          </a:xfrm>
          <a:prstGeom prst="rect">
            <a:avLst/>
          </a:prstGeom>
        </p:spPr>
      </p:pic>
      <p:sp>
        <p:nvSpPr>
          <p:cNvPr id="5" name="Title 4"/>
          <p:cNvSpPr>
            <a:spLocks noGrp="1"/>
          </p:cNvSpPr>
          <p:nvPr>
            <p:ph type="title" hasCustomPrompt="1"/>
          </p:nvPr>
        </p:nvSpPr>
        <p:spPr>
          <a:xfrm>
            <a:off x="1548873" y="1266389"/>
            <a:ext cx="6207563" cy="1456491"/>
          </a:xfrm>
        </p:spPr>
        <p:txBody>
          <a:bodyPr lIns="0" tIns="0" rIns="0" bIns="0" anchor="b"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3" y="4456715"/>
            <a:ext cx="6207563"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3" y="4682067"/>
            <a:ext cx="6207563"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xmlns="" val="2801062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1548873" y="1266389"/>
            <a:ext cx="6207563" cy="1456491"/>
          </a:xfrm>
        </p:spPr>
        <p:txBody>
          <a:bodyPr lIns="0" tIns="0" rIns="0" bIns="0" anchor="b" anchorCtr="0"/>
          <a:lstStyle>
            <a:lvl1pPr algn="l">
              <a:defRPr sz="4400" b="0" baseline="0">
                <a:solidFill>
                  <a:schemeClr val="bg2"/>
                </a:solidFill>
              </a:defRPr>
            </a:lvl1pPr>
          </a:lstStyle>
          <a:p>
            <a:r>
              <a:rPr lang="en-US" dirty="0"/>
              <a:t>Add presentation title</a:t>
            </a:r>
            <a:endParaRPr lang="en-ZA" dirty="0"/>
          </a:p>
        </p:txBody>
      </p:sp>
      <p:sp>
        <p:nvSpPr>
          <p:cNvPr id="11"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12" name="Text Placeholder 6"/>
          <p:cNvSpPr>
            <a:spLocks noGrp="1"/>
          </p:cNvSpPr>
          <p:nvPr>
            <p:ph type="body" sz="quarter" idx="11" hasCustomPrompt="1"/>
          </p:nvPr>
        </p:nvSpPr>
        <p:spPr>
          <a:xfrm>
            <a:off x="1548873" y="4456715"/>
            <a:ext cx="6207563"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13" name="Text Placeholder 6"/>
          <p:cNvSpPr>
            <a:spLocks noGrp="1"/>
          </p:cNvSpPr>
          <p:nvPr>
            <p:ph type="body" sz="quarter" idx="12" hasCustomPrompt="1"/>
          </p:nvPr>
        </p:nvSpPr>
        <p:spPr>
          <a:xfrm>
            <a:off x="1548873" y="4682067"/>
            <a:ext cx="6207563"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5890128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8" name="Title 4"/>
          <p:cNvSpPr>
            <a:spLocks noGrp="1"/>
          </p:cNvSpPr>
          <p:nvPr>
            <p:ph type="title" hasCustomPrompt="1"/>
          </p:nvPr>
        </p:nvSpPr>
        <p:spPr>
          <a:xfrm>
            <a:off x="1548873" y="1266389"/>
            <a:ext cx="6207563" cy="1456491"/>
          </a:xfrm>
        </p:spPr>
        <p:txBody>
          <a:bodyPr lIns="0" tIns="0" rIns="0" bIns="0" anchor="b" anchorCtr="0"/>
          <a:lstStyle>
            <a:lvl1pPr algn="l">
              <a:defRPr sz="4400" b="0" baseline="0">
                <a:solidFill>
                  <a:schemeClr val="bg2"/>
                </a:solidFill>
              </a:defRPr>
            </a:lvl1pPr>
          </a:lstStyle>
          <a:p>
            <a:r>
              <a:rPr lang="en-US" dirty="0"/>
              <a:t>Add presentation title</a:t>
            </a:r>
            <a:endParaRPr lang="en-ZA" dirty="0"/>
          </a:p>
        </p:txBody>
      </p:sp>
      <p:sp>
        <p:nvSpPr>
          <p:cNvPr id="9" name="Text Placeholder 6"/>
          <p:cNvSpPr>
            <a:spLocks noGrp="1"/>
          </p:cNvSpPr>
          <p:nvPr>
            <p:ph type="body" sz="quarter" idx="10" hasCustomPrompt="1"/>
          </p:nvPr>
        </p:nvSpPr>
        <p:spPr>
          <a:xfrm>
            <a:off x="1548873" y="2835556"/>
            <a:ext cx="6207563"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0527056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920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9278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00061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3"/>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7918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80473" y="999041"/>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545701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7" y="1524000"/>
            <a:ext cx="11424839"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25364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31"/>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1106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41"/>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Tree>
    <p:extLst>
      <p:ext uri="{BB962C8B-B14F-4D97-AF65-F5344CB8AC3E}">
        <p14:creationId xmlns:p14="http://schemas.microsoft.com/office/powerpoint/2010/main" xmlns="" val="24534692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5853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43"/>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srgbClr val="A2AAAD"/>
              </a:solidFill>
            </a:endParaRPr>
          </a:p>
        </p:txBody>
      </p:sp>
    </p:spTree>
    <p:extLst>
      <p:ext uri="{BB962C8B-B14F-4D97-AF65-F5344CB8AC3E}">
        <p14:creationId xmlns:p14="http://schemas.microsoft.com/office/powerpoint/2010/main" xmlns="" val="3207745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7" y="383181"/>
            <a:ext cx="11424839"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xmlns="" val="531523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400600"/>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5"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600"/>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600"/>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600"/>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xmlns="" val="395389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image" Target="../media/image1.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image" Target="../media/image1.pn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6.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8.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1202267" y="6134127"/>
            <a:ext cx="9922933" cy="276999"/>
          </a:xfrm>
          <a:prstGeom prst="rect">
            <a:avLst/>
          </a:prstGeom>
          <a:noFill/>
        </p:spPr>
        <p:txBody>
          <a:bodyPr wrap="square" lIns="0" tIns="0" rIns="0" bIns="0" rtlCol="0">
            <a:spAutoFit/>
          </a:bodyPr>
          <a:lstStyle/>
          <a:p>
            <a:r>
              <a:rPr lang="en-ZA" sz="900" dirty="0">
                <a:solidFill>
                  <a:schemeClr val="bg2"/>
                </a:solidFill>
              </a:rPr>
              <a:t>[Add presentation title in slide master mode]</a:t>
            </a:r>
          </a:p>
          <a:p>
            <a:fld id="{9A88FD3B-46B6-470B-BDFA-80AAD1508A33}" type="slidenum">
              <a:rPr lang="en-ZA" sz="900" dirty="0">
                <a:solidFill>
                  <a:schemeClr val="bg2"/>
                </a:solidFill>
              </a:rPr>
              <a:pPr/>
              <a:t>‹#›</a:t>
            </a:fld>
            <a:endParaRPr lang="en-ZA" sz="900" dirty="0">
              <a:solidFill>
                <a:schemeClr val="bg2"/>
              </a:solidFill>
            </a:endParaRPr>
          </a:p>
        </p:txBody>
      </p:sp>
      <p:pic>
        <p:nvPicPr>
          <p:cNvPr id="4" name="Picture 3"/>
          <p:cNvPicPr>
            <a:picLocks noChangeAspect="1"/>
          </p:cNvPicPr>
          <p:nvPr userDrawn="1"/>
        </p:nvPicPr>
        <p:blipFill>
          <a:blip r:embed="rId27">
            <a:extLst>
              <a:ext uri="{28A0092B-C50C-407E-A947-70E740481C1C}">
                <a14:useLocalDpi xmlns:a14="http://schemas.microsoft.com/office/drawing/2010/main" xmlns="" val="0"/>
              </a:ext>
            </a:extLst>
          </a:blip>
          <a:stretch>
            <a:fillRect/>
          </a:stretch>
        </p:blipFill>
        <p:spPr>
          <a:xfrm>
            <a:off x="1066800" y="5874482"/>
            <a:ext cx="10058400" cy="796290"/>
          </a:xfrm>
          <a:prstGeom prst="rect">
            <a:avLst/>
          </a:prstGeom>
        </p:spPr>
      </p:pic>
    </p:spTree>
    <p:extLst>
      <p:ext uri="{BB962C8B-B14F-4D97-AF65-F5344CB8AC3E}">
        <p14:creationId xmlns:p14="http://schemas.microsoft.com/office/powerpoint/2010/main" xmlns="" val="34766098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6" r:id="rId20"/>
    <p:sldLayoutId id="2147483727" r:id="rId21"/>
    <p:sldLayoutId id="2147483728" r:id="rId22"/>
    <p:sldLayoutId id="2147483729" r:id="rId23"/>
    <p:sldLayoutId id="2147483730" r:id="rId24"/>
    <p:sldLayoutId id="2147483731" r:id="rId25"/>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5" name="TextBox 4"/>
          <p:cNvSpPr txBox="1"/>
          <p:nvPr userDrawn="1"/>
        </p:nvSpPr>
        <p:spPr>
          <a:xfrm>
            <a:off x="365986" y="6446927"/>
            <a:ext cx="7442200" cy="138499"/>
          </a:xfrm>
          <a:prstGeom prst="rect">
            <a:avLst/>
          </a:prstGeom>
          <a:noFill/>
        </p:spPr>
        <p:txBody>
          <a:bodyPr wrap="square" lIns="0" tIns="0" rIns="0" bIns="0" rtlCol="0">
            <a:spAutoFit/>
          </a:bodyPr>
          <a:lstStyle/>
          <a:p>
            <a:r>
              <a:rPr lang="en-ZA" sz="900" dirty="0">
                <a:solidFill>
                  <a:schemeClr val="bg2"/>
                </a:solidFill>
              </a:rPr>
              <a:t>[Add presentation title in slide master mode]  |  </a:t>
            </a:r>
            <a:fld id="{9A88FD3B-46B6-470B-BDFA-80AAD1508A33}" type="slidenum">
              <a:rPr lang="en-ZA" sz="900" smtClean="0">
                <a:solidFill>
                  <a:schemeClr val="bg2"/>
                </a:solidFill>
              </a:rPr>
              <a:pPr/>
              <a:t>‹#›</a:t>
            </a:fld>
            <a:endParaRPr lang="en-ZA" sz="900" dirty="0">
              <a:solidFill>
                <a:schemeClr val="bg2"/>
              </a:solidFill>
            </a:endParaRPr>
          </a:p>
        </p:txBody>
      </p:sp>
      <p:pic>
        <p:nvPicPr>
          <p:cNvPr id="6" name="Picture 5"/>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a:off x="11230261" y="6420924"/>
            <a:ext cx="617252" cy="190505"/>
          </a:xfrm>
          <a:prstGeom prst="rect">
            <a:avLst/>
          </a:prstGeom>
        </p:spPr>
      </p:pic>
    </p:spTree>
    <p:extLst>
      <p:ext uri="{BB962C8B-B14F-4D97-AF65-F5344CB8AC3E}">
        <p14:creationId xmlns:p14="http://schemas.microsoft.com/office/powerpoint/2010/main" xmlns="" val="22211855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74" userDrawn="1">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Tree>
    <p:extLst>
      <p:ext uri="{BB962C8B-B14F-4D97-AF65-F5344CB8AC3E}">
        <p14:creationId xmlns:p14="http://schemas.microsoft.com/office/powerpoint/2010/main" xmlns="" val="38698946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74">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9" y="289254"/>
            <a:ext cx="11435819" cy="413476"/>
          </a:xfrm>
          <a:prstGeom prst="rect">
            <a:avLst/>
          </a:prstGeom>
        </p:spPr>
        <p:txBody>
          <a:bodyPr vert="horz" lIns="0" tIns="0" rIns="0" bIns="0" rtlCol="0" anchor="ctr">
            <a:noAutofit/>
          </a:bodyPr>
          <a:lstStyle/>
          <a:p>
            <a:r>
              <a:rPr lang="en-US" dirty="0"/>
              <a:t>Add title</a:t>
            </a:r>
            <a:endParaRPr lang="en-ZA" dirty="0"/>
          </a:p>
        </p:txBody>
      </p:sp>
      <p:pic>
        <p:nvPicPr>
          <p:cNvPr id="3" name="Picture 2"/>
          <p:cNvPicPr>
            <a:picLocks noChangeAspect="1"/>
          </p:cNvPicPr>
          <p:nvPr userDrawn="1"/>
        </p:nvPicPr>
        <p:blipFill>
          <a:blip r:embed="rId28">
            <a:extLst>
              <a:ext uri="{28A0092B-C50C-407E-A947-70E740481C1C}">
                <a14:useLocalDpi xmlns:a14="http://schemas.microsoft.com/office/drawing/2010/main" xmlns="" val="0"/>
              </a:ext>
            </a:extLst>
          </a:blip>
          <a:stretch>
            <a:fillRect/>
          </a:stretch>
        </p:blipFill>
        <p:spPr>
          <a:xfrm>
            <a:off x="1066800" y="6061710"/>
            <a:ext cx="10058400" cy="796290"/>
          </a:xfrm>
          <a:prstGeom prst="rect">
            <a:avLst/>
          </a:prstGeom>
        </p:spPr>
      </p:pic>
    </p:spTree>
    <p:extLst>
      <p:ext uri="{BB962C8B-B14F-4D97-AF65-F5344CB8AC3E}">
        <p14:creationId xmlns:p14="http://schemas.microsoft.com/office/powerpoint/2010/main" xmlns="" val="37307367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Lst>
  <p:txStyles>
    <p:titleStyle>
      <a:lvl1pPr algn="l" defTabSz="767988" rtl="0" eaLnBrk="1" latinLnBrk="0" hangingPunct="1">
        <a:lnSpc>
          <a:spcPct val="90000"/>
        </a:lnSpc>
        <a:spcBef>
          <a:spcPct val="0"/>
        </a:spcBef>
        <a:buNone/>
        <a:defRPr sz="1800" b="1" kern="1200" baseline="0">
          <a:solidFill>
            <a:schemeClr val="bg2"/>
          </a:solidFill>
          <a:latin typeface="+mn-lt"/>
          <a:ea typeface="+mj-ea"/>
          <a:cs typeface="Calibri" panose="020F0502020204030204" pitchFamily="34" charset="0"/>
        </a:defRPr>
      </a:lvl1pPr>
    </p:titleStyle>
    <p:bodyStyle>
      <a:lvl1pPr marL="201216" indent="-201216" algn="l" defTabSz="767988"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1pPr>
      <a:lvl2pPr marL="402431" indent="-201216" algn="l" defTabSz="767988"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670322" indent="-201216" algn="l" defTabSz="767988"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872729" indent="-202406" algn="l" defTabSz="767988"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4pPr>
      <a:lvl5pPr marL="1073944" indent="-201216" algn="l" defTabSz="767988"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111968" indent="-191997" algn="l" defTabSz="767988" rtl="0" eaLnBrk="1" latinLnBrk="0" hangingPunct="1">
        <a:spcBef>
          <a:spcPct val="20000"/>
        </a:spcBef>
        <a:buFont typeface="Arial" pitchFamily="34" charset="0"/>
        <a:buChar char="•"/>
        <a:defRPr sz="1650" kern="1200">
          <a:solidFill>
            <a:schemeClr val="tx1"/>
          </a:solidFill>
          <a:latin typeface="+mn-lt"/>
          <a:ea typeface="+mn-ea"/>
          <a:cs typeface="+mn-cs"/>
        </a:defRPr>
      </a:lvl6pPr>
      <a:lvl7pPr marL="2495962" indent="-191997" algn="l" defTabSz="767988" rtl="0" eaLnBrk="1" latinLnBrk="0" hangingPunct="1">
        <a:spcBef>
          <a:spcPct val="20000"/>
        </a:spcBef>
        <a:buFont typeface="Arial" pitchFamily="34" charset="0"/>
        <a:buChar char="•"/>
        <a:defRPr sz="1650" kern="1200">
          <a:solidFill>
            <a:schemeClr val="tx1"/>
          </a:solidFill>
          <a:latin typeface="+mn-lt"/>
          <a:ea typeface="+mn-ea"/>
          <a:cs typeface="+mn-cs"/>
        </a:defRPr>
      </a:lvl7pPr>
      <a:lvl8pPr marL="2879956" indent="-191997" algn="l" defTabSz="767988" rtl="0" eaLnBrk="1" latinLnBrk="0" hangingPunct="1">
        <a:spcBef>
          <a:spcPct val="20000"/>
        </a:spcBef>
        <a:buFont typeface="Arial" pitchFamily="34" charset="0"/>
        <a:buChar char="•"/>
        <a:defRPr sz="1650" kern="1200">
          <a:solidFill>
            <a:schemeClr val="tx1"/>
          </a:solidFill>
          <a:latin typeface="+mn-lt"/>
          <a:ea typeface="+mn-ea"/>
          <a:cs typeface="+mn-cs"/>
        </a:defRPr>
      </a:lvl8pPr>
      <a:lvl9pPr marL="3263950" indent="-191997" algn="l" defTabSz="767988" rtl="0" eaLnBrk="1" latinLnBrk="0" hangingPunct="1">
        <a:spcBef>
          <a:spcPct val="20000"/>
        </a:spcBef>
        <a:buFont typeface="Arial" pitchFamily="34" charset="0"/>
        <a:buChar char="•"/>
        <a:defRPr sz="1650" kern="1200">
          <a:solidFill>
            <a:schemeClr val="tx1"/>
          </a:solidFill>
          <a:latin typeface="+mn-lt"/>
          <a:ea typeface="+mn-ea"/>
          <a:cs typeface="+mn-cs"/>
        </a:defRPr>
      </a:lvl9pPr>
    </p:bodyStyle>
    <p:otherStyle>
      <a:defPPr>
        <a:defRPr lang="en-US"/>
      </a:defPPr>
      <a:lvl1pPr marL="0" algn="l" defTabSz="767988" rtl="0" eaLnBrk="1" latinLnBrk="0" hangingPunct="1">
        <a:defRPr sz="1575" kern="1200">
          <a:solidFill>
            <a:schemeClr val="tx1"/>
          </a:solidFill>
          <a:latin typeface="+mn-lt"/>
          <a:ea typeface="+mn-ea"/>
          <a:cs typeface="+mn-cs"/>
        </a:defRPr>
      </a:lvl1pPr>
      <a:lvl2pPr marL="383994" algn="l" defTabSz="767988" rtl="0" eaLnBrk="1" latinLnBrk="0" hangingPunct="1">
        <a:defRPr sz="1575" kern="1200">
          <a:solidFill>
            <a:schemeClr val="tx1"/>
          </a:solidFill>
          <a:latin typeface="+mn-lt"/>
          <a:ea typeface="+mn-ea"/>
          <a:cs typeface="+mn-cs"/>
        </a:defRPr>
      </a:lvl2pPr>
      <a:lvl3pPr marL="767988" algn="l" defTabSz="767988" rtl="0" eaLnBrk="1" latinLnBrk="0" hangingPunct="1">
        <a:defRPr sz="1575" kern="1200">
          <a:solidFill>
            <a:schemeClr val="tx1"/>
          </a:solidFill>
          <a:latin typeface="+mn-lt"/>
          <a:ea typeface="+mn-ea"/>
          <a:cs typeface="+mn-cs"/>
        </a:defRPr>
      </a:lvl3pPr>
      <a:lvl4pPr marL="1151983" algn="l" defTabSz="767988" rtl="0" eaLnBrk="1" latinLnBrk="0" hangingPunct="1">
        <a:defRPr sz="1575" kern="1200">
          <a:solidFill>
            <a:schemeClr val="tx1"/>
          </a:solidFill>
          <a:latin typeface="+mn-lt"/>
          <a:ea typeface="+mn-ea"/>
          <a:cs typeface="+mn-cs"/>
        </a:defRPr>
      </a:lvl4pPr>
      <a:lvl5pPr marL="1535977" algn="l" defTabSz="767988" rtl="0" eaLnBrk="1" latinLnBrk="0" hangingPunct="1">
        <a:defRPr sz="1575" kern="1200">
          <a:solidFill>
            <a:schemeClr val="tx1"/>
          </a:solidFill>
          <a:latin typeface="+mn-lt"/>
          <a:ea typeface="+mn-ea"/>
          <a:cs typeface="+mn-cs"/>
        </a:defRPr>
      </a:lvl5pPr>
      <a:lvl6pPr marL="1919971" algn="l" defTabSz="767988" rtl="0" eaLnBrk="1" latinLnBrk="0" hangingPunct="1">
        <a:defRPr sz="1575" kern="1200">
          <a:solidFill>
            <a:schemeClr val="tx1"/>
          </a:solidFill>
          <a:latin typeface="+mn-lt"/>
          <a:ea typeface="+mn-ea"/>
          <a:cs typeface="+mn-cs"/>
        </a:defRPr>
      </a:lvl6pPr>
      <a:lvl7pPr marL="2303965" algn="l" defTabSz="767988" rtl="0" eaLnBrk="1" latinLnBrk="0" hangingPunct="1">
        <a:defRPr sz="1575" kern="1200">
          <a:solidFill>
            <a:schemeClr val="tx1"/>
          </a:solidFill>
          <a:latin typeface="+mn-lt"/>
          <a:ea typeface="+mn-ea"/>
          <a:cs typeface="+mn-cs"/>
        </a:defRPr>
      </a:lvl7pPr>
      <a:lvl8pPr marL="2687959" algn="l" defTabSz="767988" rtl="0" eaLnBrk="1" latinLnBrk="0" hangingPunct="1">
        <a:defRPr sz="1575" kern="1200">
          <a:solidFill>
            <a:schemeClr val="tx1"/>
          </a:solidFill>
          <a:latin typeface="+mn-lt"/>
          <a:ea typeface="+mn-ea"/>
          <a:cs typeface="+mn-cs"/>
        </a:defRPr>
      </a:lvl8pPr>
      <a:lvl9pPr marL="3071953" algn="l" defTabSz="767988"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57">
          <p15:clr>
            <a:srgbClr val="F26B43"/>
          </p15:clr>
        </p15:guide>
        <p15:guide id="2" pos="170">
          <p15:clr>
            <a:srgbClr val="F26B43"/>
          </p15:clr>
        </p15:guide>
        <p15:guide id="3" orient="horz" pos="663">
          <p15:clr>
            <a:srgbClr val="F26B43"/>
          </p15:clr>
        </p15:guide>
        <p15:guide id="4" pos="5579">
          <p15:clr>
            <a:srgbClr val="F26B43"/>
          </p15:clr>
        </p15:guide>
        <p15:guide id="5" orient="horz" pos="3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8" y="289254"/>
            <a:ext cx="11435819" cy="413476"/>
          </a:xfrm>
          <a:prstGeom prst="rect">
            <a:avLst/>
          </a:prstGeom>
        </p:spPr>
        <p:txBody>
          <a:bodyPr vert="horz" lIns="0" tIns="0" rIns="0" bIns="0" rtlCol="0" anchor="ctr">
            <a:noAutofit/>
          </a:bodyPr>
          <a:lstStyle/>
          <a:p>
            <a:r>
              <a:rPr lang="en-US" dirty="0"/>
              <a:t>Add title</a:t>
            </a:r>
            <a:endParaRPr lang="en-ZA" dirty="0"/>
          </a:p>
        </p:txBody>
      </p:sp>
      <p:pic>
        <p:nvPicPr>
          <p:cNvPr id="5" name="Picture 4"/>
          <p:cNvPicPr>
            <a:picLocks noChangeAspect="1"/>
          </p:cNvPicPr>
          <p:nvPr userDrawn="1"/>
        </p:nvPicPr>
        <p:blipFill>
          <a:blip r:embed="rId28">
            <a:extLst>
              <a:ext uri="{28A0092B-C50C-407E-A947-70E740481C1C}">
                <a14:useLocalDpi xmlns:a14="http://schemas.microsoft.com/office/drawing/2010/main" xmlns="" val="0"/>
              </a:ext>
            </a:extLst>
          </a:blip>
          <a:stretch>
            <a:fillRect/>
          </a:stretch>
        </p:blipFill>
        <p:spPr>
          <a:xfrm>
            <a:off x="1054697" y="6041162"/>
            <a:ext cx="10058400" cy="796290"/>
          </a:xfrm>
          <a:prstGeom prst="rect">
            <a:avLst/>
          </a:prstGeom>
        </p:spPr>
      </p:pic>
    </p:spTree>
    <p:extLst>
      <p:ext uri="{BB962C8B-B14F-4D97-AF65-F5344CB8AC3E}">
        <p14:creationId xmlns:p14="http://schemas.microsoft.com/office/powerpoint/2010/main" xmlns="" val="189988190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57">
          <p15:clr>
            <a:srgbClr val="F26B43"/>
          </p15:clr>
        </p15:guide>
        <p15:guide id="2" pos="170">
          <p15:clr>
            <a:srgbClr val="F26B43"/>
          </p15:clr>
        </p15:guide>
        <p15:guide id="3" orient="horz" pos="663">
          <p15:clr>
            <a:srgbClr val="F26B43"/>
          </p15:clr>
        </p15:guide>
        <p15:guide id="4" pos="5579">
          <p15:clr>
            <a:srgbClr val="F26B43"/>
          </p15:clr>
        </p15:guide>
        <p15:guide id="5" orient="horz" pos="3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69844-7D4A-4AB4-B9B9-07A938F9337D}" type="datetimeFigureOut">
              <a:rPr lang="en-ZA" smtClean="0"/>
              <a:pPr/>
              <a:t>2018/08/16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A4D24-F25D-4507-A611-4A153C7F566A}" type="slidenum">
              <a:rPr lang="en-ZA" smtClean="0"/>
              <a:pPr/>
              <a:t>‹#›</a:t>
            </a:fld>
            <a:endParaRPr lang="en-ZA"/>
          </a:p>
        </p:txBody>
      </p:sp>
    </p:spTree>
    <p:extLst>
      <p:ext uri="{BB962C8B-B14F-4D97-AF65-F5344CB8AC3E}">
        <p14:creationId xmlns:p14="http://schemas.microsoft.com/office/powerpoint/2010/main" xmlns="" val="284687126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cstate="screen">
            <a:extLst>
              <a:ext uri="{28A0092B-C50C-407E-A947-70E740481C1C}">
                <a14:useLocalDpi xmlns:a14="http://schemas.microsoft.com/office/drawing/2010/main" xmlns=""/>
              </a:ext>
            </a:extLst>
          </a:blip>
          <a:stretch>
            <a:fillRect/>
          </a:stretch>
        </p:blipFill>
        <p:spPr>
          <a:xfrm>
            <a:off x="567267" y="-602788"/>
            <a:ext cx="12192000" cy="6858000"/>
          </a:xfrm>
          <a:prstGeom prst="rect">
            <a:avLst/>
          </a:prstGeom>
        </p:spPr>
      </p:pic>
      <p:sp>
        <p:nvSpPr>
          <p:cNvPr id="2" name="Title Placeholder 1"/>
          <p:cNvSpPr>
            <a:spLocks noGrp="1"/>
          </p:cNvSpPr>
          <p:nvPr>
            <p:ph type="title"/>
          </p:nvPr>
        </p:nvSpPr>
        <p:spPr>
          <a:xfrm>
            <a:off x="478367" y="351335"/>
            <a:ext cx="11235267"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2342611" y="6116714"/>
            <a:ext cx="8154120" cy="138499"/>
          </a:xfrm>
          <a:prstGeom prst="rect">
            <a:avLst/>
          </a:prstGeom>
          <a:noFill/>
        </p:spPr>
        <p:txBody>
          <a:bodyPr wrap="square" lIns="0" tIns="0" rIns="0" bIns="0" rtlCol="0">
            <a:spAutoFit/>
          </a:bodyPr>
          <a:lstStyle/>
          <a:p>
            <a:r>
              <a:rPr lang="en-ZA" sz="900" dirty="0">
                <a:solidFill>
                  <a:srgbClr val="0083C2"/>
                </a:solidFill>
              </a:rPr>
              <a:t>CSR Manco Presentation 21 April 2017</a:t>
            </a:r>
          </a:p>
        </p:txBody>
      </p:sp>
    </p:spTree>
    <p:extLst>
      <p:ext uri="{BB962C8B-B14F-4D97-AF65-F5344CB8AC3E}">
        <p14:creationId xmlns:p14="http://schemas.microsoft.com/office/powerpoint/2010/main" xmlns="" val="108155431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57">
          <p15:clr>
            <a:srgbClr val="F26B43"/>
          </p15:clr>
        </p15:guide>
        <p15:guide id="2" pos="226">
          <p15:clr>
            <a:srgbClr val="F26B43"/>
          </p15:clr>
        </p15:guide>
        <p15:guide id="3" orient="horz" pos="709">
          <p15:clr>
            <a:srgbClr val="F26B43"/>
          </p15:clr>
        </p15:guide>
        <p15:guide id="4" pos="5534">
          <p15:clr>
            <a:srgbClr val="F26B43"/>
          </p15:clr>
        </p15:guide>
        <p15:guide id="5"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9.xml"/><Relationship Id="rId6" Type="http://schemas.openxmlformats.org/officeDocument/2006/relationships/image" Target="../media/image34.jpeg"/><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9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jpeg"/><Relationship Id="rId7" Type="http://schemas.openxmlformats.org/officeDocument/2006/relationships/image" Target="../media/image35.jpeg"/><Relationship Id="rId2" Type="http://schemas.openxmlformats.org/officeDocument/2006/relationships/image" Target="../media/image38.png"/><Relationship Id="rId1" Type="http://schemas.openxmlformats.org/officeDocument/2006/relationships/slideLayout" Target="../slideLayouts/slideLayout9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91.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89.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1.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3296" y="1198587"/>
            <a:ext cx="6888480" cy="707886"/>
          </a:xfrm>
          <a:prstGeom prst="rect">
            <a:avLst/>
          </a:prstGeom>
        </p:spPr>
        <p:txBody>
          <a:bodyPr wrap="square">
            <a:spAutoFit/>
          </a:bodyPr>
          <a:lstStyle/>
          <a:p>
            <a:pPr algn="ctr"/>
            <a:r>
              <a:rPr lang="en-ZA" sz="2000" b="1" dirty="0">
                <a:solidFill>
                  <a:schemeClr val="tx2"/>
                </a:solidFill>
              </a:rPr>
              <a:t>Presentation to the Portfolio Committee on Small Business </a:t>
            </a:r>
            <a:r>
              <a:rPr lang="en-ZA" sz="2000" b="1" dirty="0" smtClean="0">
                <a:solidFill>
                  <a:schemeClr val="tx2"/>
                </a:solidFill>
              </a:rPr>
              <a:t>Development</a:t>
            </a:r>
            <a:r>
              <a:rPr lang="en-ZA" sz="2000" b="1" dirty="0" smtClean="0">
                <a:solidFill>
                  <a:schemeClr val="tx2"/>
                </a:solidFill>
                <a:cs typeface="Arial" panose="020B0604020202020204" pitchFamily="34" charset="0"/>
              </a:rPr>
              <a:t> </a:t>
            </a:r>
            <a:endParaRPr lang="en-ZA" sz="2000" b="1" dirty="0">
              <a:solidFill>
                <a:schemeClr val="tx2"/>
              </a:solidFill>
              <a:cs typeface="Arial" panose="020B0604020202020204" pitchFamily="34" charset="0"/>
            </a:endParaRPr>
          </a:p>
        </p:txBody>
      </p:sp>
      <p:sp>
        <p:nvSpPr>
          <p:cNvPr id="2" name="Rectangle 1"/>
          <p:cNvSpPr/>
          <p:nvPr/>
        </p:nvSpPr>
        <p:spPr>
          <a:xfrm>
            <a:off x="711814" y="3424017"/>
            <a:ext cx="2282740" cy="461665"/>
          </a:xfrm>
          <a:prstGeom prst="rect">
            <a:avLst/>
          </a:prstGeom>
        </p:spPr>
        <p:txBody>
          <a:bodyPr wrap="none">
            <a:spAutoFit/>
          </a:bodyPr>
          <a:lstStyle/>
          <a:p>
            <a:pPr lvl="0" algn="ctr"/>
            <a:r>
              <a:rPr lang="en-ZA" sz="2400" b="1" dirty="0" smtClean="0">
                <a:solidFill>
                  <a:srgbClr val="FFFFFF"/>
                </a:solidFill>
                <a:cs typeface="Arial" panose="020B0604020202020204" pitchFamily="34" charset="0"/>
              </a:rPr>
              <a:t>15 August 2018 </a:t>
            </a:r>
            <a:endParaRPr lang="en-ZA"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xmlns="" val="244444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1146" y="1044996"/>
            <a:ext cx="11412187" cy="4808578"/>
            <a:chOff x="306201" y="295422"/>
            <a:chExt cx="11412187" cy="5589562"/>
          </a:xfrm>
        </p:grpSpPr>
        <p:grpSp>
          <p:nvGrpSpPr>
            <p:cNvPr id="4" name="Group 3"/>
            <p:cNvGrpSpPr/>
            <p:nvPr/>
          </p:nvGrpSpPr>
          <p:grpSpPr>
            <a:xfrm>
              <a:off x="306201" y="2222695"/>
              <a:ext cx="11412187" cy="3662289"/>
              <a:chOff x="365986" y="1637513"/>
              <a:chExt cx="11570601" cy="4124959"/>
            </a:xfrm>
          </p:grpSpPr>
          <p:pic>
            <p:nvPicPr>
              <p:cNvPr id="5" name="Picture 4"/>
              <p:cNvPicPr>
                <a:picLocks noChangeAspect="1"/>
              </p:cNvPicPr>
              <p:nvPr/>
            </p:nvPicPr>
            <p:blipFill rotWithShape="1">
              <a:blip r:embed="rId3">
                <a:extLst>
                  <a:ext uri="{BEBA8EAE-BF5A-486C-A8C5-ECC9F3942E4B}">
                    <a14:imgProps xmlns:a14="http://schemas.microsoft.com/office/drawing/2010/main" xmlns="">
                      <a14:imgLayer r:embed="rId4">
                        <a14:imgEffect>
                          <a14:saturation sat="0"/>
                        </a14:imgEffect>
                      </a14:imgLayer>
                    </a14:imgProps>
                  </a:ext>
                </a:extLst>
              </a:blip>
              <a:srcRect l="16981" t="30385" r="18150" b="17288"/>
              <a:stretch/>
            </p:blipFill>
            <p:spPr>
              <a:xfrm>
                <a:off x="365986" y="1637513"/>
                <a:ext cx="11570601" cy="4124959"/>
              </a:xfrm>
              <a:prstGeom prst="rect">
                <a:avLst/>
              </a:prstGeom>
              <a:effectLst>
                <a:outerShdw blurRad="50800" dist="50800" dir="5400000" algn="ctr" rotWithShape="0">
                  <a:srgbClr val="000000">
                    <a:alpha val="33000"/>
                  </a:srgbClr>
                </a:outerShdw>
              </a:effectLst>
            </p:spPr>
          </p:pic>
          <p:sp>
            <p:nvSpPr>
              <p:cNvPr id="6" name="Rectangle 5"/>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0" name="Group 9"/>
            <p:cNvGrpSpPr/>
            <p:nvPr/>
          </p:nvGrpSpPr>
          <p:grpSpPr>
            <a:xfrm>
              <a:off x="306201" y="295422"/>
              <a:ext cx="10911612" cy="5589562"/>
              <a:chOff x="213586" y="-685638"/>
              <a:chExt cx="10911612" cy="6295711"/>
            </a:xfrm>
          </p:grpSpPr>
          <p:pic>
            <p:nvPicPr>
              <p:cNvPr id="11" name="Picture 10"/>
              <p:cNvPicPr>
                <a:picLocks noChangeAspect="1"/>
              </p:cNvPicPr>
              <p:nvPr/>
            </p:nvPicPr>
            <p:blipFill rotWithShape="1">
              <a:blip r:embed="rId5"/>
              <a:srcRect l="16981" t="30385" r="67046" b="17288"/>
              <a:stretch/>
            </p:blipFill>
            <p:spPr>
              <a:xfrm>
                <a:off x="213586" y="-685638"/>
                <a:ext cx="2923358" cy="6295711"/>
              </a:xfrm>
              <a:prstGeom prst="rect">
                <a:avLst/>
              </a:prstGeom>
            </p:spPr>
          </p:pic>
          <p:sp>
            <p:nvSpPr>
              <p:cNvPr id="12" name="Rectangle 11"/>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
        <p:nvSpPr>
          <p:cNvPr id="20" name="Oval 19"/>
          <p:cNvSpPr/>
          <p:nvPr/>
        </p:nvSpPr>
        <p:spPr>
          <a:xfrm>
            <a:off x="196948" y="1377696"/>
            <a:ext cx="2992586" cy="447587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2" name="Picture 21"/>
          <p:cNvPicPr>
            <a:picLocks noChangeAspect="1"/>
          </p:cNvPicPr>
          <p:nvPr/>
        </p:nvPicPr>
        <p:blipFill>
          <a:blip r:embed="rId6"/>
          <a:stretch>
            <a:fillRect/>
          </a:stretch>
        </p:blipFill>
        <p:spPr>
          <a:xfrm>
            <a:off x="3976982" y="1124478"/>
            <a:ext cx="3133725" cy="1229122"/>
          </a:xfrm>
          <a:prstGeom prst="rect">
            <a:avLst/>
          </a:prstGeom>
        </p:spPr>
      </p:pic>
      <p:sp>
        <p:nvSpPr>
          <p:cNvPr id="23" name="Oval 22"/>
          <p:cNvSpPr/>
          <p:nvPr/>
        </p:nvSpPr>
        <p:spPr>
          <a:xfrm>
            <a:off x="7705580" y="1687185"/>
            <a:ext cx="2836984" cy="7180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2"/>
                </a:solidFill>
              </a:rPr>
              <a:t>100% Black Woman Owned</a:t>
            </a:r>
          </a:p>
        </p:txBody>
      </p:sp>
      <p:sp>
        <p:nvSpPr>
          <p:cNvPr id="19"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21" name="Title 1"/>
          <p:cNvSpPr txBox="1">
            <a:spLocks/>
          </p:cNvSpPr>
          <p:nvPr/>
        </p:nvSpPr>
        <p:spPr>
          <a:xfrm>
            <a:off x="0" y="158496"/>
            <a:ext cx="8778691" cy="486261"/>
          </a:xfrm>
          <a:prstGeom prst="rect">
            <a:avLst/>
          </a:prstGeom>
        </p:spPr>
        <p:txBody>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smtClean="0"/>
              <a:t>Identity Fund (IDF) </a:t>
            </a:r>
            <a:endParaRPr lang="en-ZA" dirty="0"/>
          </a:p>
        </p:txBody>
      </p:sp>
    </p:spTree>
    <p:extLst>
      <p:ext uri="{BB962C8B-B14F-4D97-AF65-F5344CB8AC3E}">
        <p14:creationId xmlns:p14="http://schemas.microsoft.com/office/powerpoint/2010/main" xmlns="" val="14565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87" y="223657"/>
            <a:ext cx="8426450" cy="413476"/>
          </a:xfrm>
        </p:spPr>
        <p:txBody>
          <a:bodyPr/>
          <a:lstStyle/>
          <a:p>
            <a:r>
              <a:rPr lang="en-ZA" dirty="0"/>
              <a:t>FutureFund Investment and Impact Highlights</a:t>
            </a:r>
          </a:p>
        </p:txBody>
      </p:sp>
      <p:sp>
        <p:nvSpPr>
          <p:cNvPr id="50" name="TextBox 49"/>
          <p:cNvSpPr txBox="1"/>
          <p:nvPr/>
        </p:nvSpPr>
        <p:spPr>
          <a:xfrm>
            <a:off x="4406664" y="1271264"/>
            <a:ext cx="1762801" cy="461665"/>
          </a:xfrm>
          <a:prstGeom prst="rect">
            <a:avLst/>
          </a:prstGeom>
          <a:noFill/>
        </p:spPr>
        <p:txBody>
          <a:bodyPr wrap="square" rtlCol="0">
            <a:spAutoFit/>
          </a:bodyPr>
          <a:lstStyle/>
          <a:p>
            <a:r>
              <a:rPr lang="en-US" sz="1200" b="1" dirty="0">
                <a:solidFill>
                  <a:srgbClr val="0083C2"/>
                </a:solidFill>
                <a:latin typeface="Lato"/>
              </a:rPr>
              <a:t>FutureFund </a:t>
            </a:r>
          </a:p>
          <a:p>
            <a:r>
              <a:rPr lang="en-US" sz="1200" b="1" dirty="0">
                <a:solidFill>
                  <a:srgbClr val="0083C2"/>
                </a:solidFill>
                <a:latin typeface="Lato"/>
              </a:rPr>
              <a:t>Main Fund</a:t>
            </a:r>
            <a:endParaRPr lang="id-ID" sz="1200" b="1" dirty="0">
              <a:solidFill>
                <a:srgbClr val="0083C2"/>
              </a:solidFill>
              <a:latin typeface="Lato"/>
            </a:endParaRPr>
          </a:p>
        </p:txBody>
      </p:sp>
      <p:sp>
        <p:nvSpPr>
          <p:cNvPr id="51" name="TextBox 50"/>
          <p:cNvSpPr txBox="1"/>
          <p:nvPr/>
        </p:nvSpPr>
        <p:spPr>
          <a:xfrm>
            <a:off x="4344157" y="1664201"/>
            <a:ext cx="1595679" cy="1246495"/>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Commercial fund aimed at investing in matured black owned businesses with high returns</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a:off x="4419552" y="3088158"/>
            <a:ext cx="1405385" cy="276999"/>
          </a:xfrm>
          <a:prstGeom prst="rect">
            <a:avLst/>
          </a:prstGeom>
          <a:noFill/>
        </p:spPr>
        <p:txBody>
          <a:bodyPr wrap="none" rtlCol="0">
            <a:spAutoFit/>
          </a:bodyPr>
          <a:lstStyle/>
          <a:p>
            <a:r>
              <a:rPr lang="en-US" sz="1200" b="1" dirty="0">
                <a:solidFill>
                  <a:srgbClr val="0083C2"/>
                </a:solidFill>
                <a:latin typeface="Lato"/>
              </a:rPr>
              <a:t>R89 mill Approved</a:t>
            </a:r>
            <a:endParaRPr lang="id-ID" sz="1200" b="1" dirty="0">
              <a:solidFill>
                <a:srgbClr val="0083C2"/>
              </a:solidFill>
              <a:latin typeface="Lato"/>
            </a:endParaRPr>
          </a:p>
        </p:txBody>
      </p:sp>
      <p:sp>
        <p:nvSpPr>
          <p:cNvPr id="53" name="TextBox 52"/>
          <p:cNvSpPr txBox="1"/>
          <p:nvPr/>
        </p:nvSpPr>
        <p:spPr>
          <a:xfrm>
            <a:off x="4388161" y="3365157"/>
            <a:ext cx="1521902" cy="826188"/>
          </a:xfrm>
          <a:prstGeom prst="rect">
            <a:avLst/>
          </a:prstGeom>
          <a:noFill/>
        </p:spPr>
        <p:txBody>
          <a:bodyPr wrap="square" rtlCol="0">
            <a:spAutoFit/>
          </a:bodyPr>
          <a:lstStyle/>
          <a:p>
            <a:pPr>
              <a:lnSpc>
                <a:spcPct val="150000"/>
              </a:lnSpc>
            </a:pPr>
            <a:r>
              <a:rPr lang="en-ZA" sz="1100" dirty="0">
                <a:solidFill>
                  <a:srgbClr val="0083C2"/>
                </a:solidFill>
              </a:rPr>
              <a:t>The fund has approved deals to the value of </a:t>
            </a:r>
            <a:r>
              <a:rPr lang="en-ZA" sz="1100" dirty="0" smtClean="0">
                <a:solidFill>
                  <a:srgbClr val="0083C2"/>
                </a:solidFill>
              </a:rPr>
              <a:t>R89 million</a:t>
            </a:r>
            <a:endParaRPr lang="en-US" sz="11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TextBox 53"/>
          <p:cNvSpPr txBox="1"/>
          <p:nvPr/>
        </p:nvSpPr>
        <p:spPr>
          <a:xfrm>
            <a:off x="7090952" y="1239647"/>
            <a:ext cx="1443024" cy="461665"/>
          </a:xfrm>
          <a:prstGeom prst="rect">
            <a:avLst/>
          </a:prstGeom>
          <a:noFill/>
        </p:spPr>
        <p:txBody>
          <a:bodyPr wrap="none" rtlCol="0">
            <a:spAutoFit/>
          </a:bodyPr>
          <a:lstStyle/>
          <a:p>
            <a:r>
              <a:rPr lang="en-US" sz="1200" b="1" dirty="0">
                <a:solidFill>
                  <a:srgbClr val="0083C2"/>
                </a:solidFill>
                <a:latin typeface="Lato"/>
              </a:rPr>
              <a:t>FutureFund </a:t>
            </a:r>
          </a:p>
          <a:p>
            <a:r>
              <a:rPr lang="en-US" sz="1200" b="1" dirty="0">
                <a:solidFill>
                  <a:srgbClr val="0083C2"/>
                </a:solidFill>
                <a:latin typeface="Lato"/>
              </a:rPr>
              <a:t>Early Stage Fund</a:t>
            </a:r>
          </a:p>
        </p:txBody>
      </p:sp>
      <p:sp>
        <p:nvSpPr>
          <p:cNvPr id="55" name="TextBox 54"/>
          <p:cNvSpPr txBox="1"/>
          <p:nvPr/>
        </p:nvSpPr>
        <p:spPr>
          <a:xfrm>
            <a:off x="7182735" y="1628303"/>
            <a:ext cx="1610873" cy="1246495"/>
          </a:xfrm>
          <a:prstGeom prst="rect">
            <a:avLst/>
          </a:prstGeom>
          <a:noFill/>
        </p:spPr>
        <p:txBody>
          <a:bodyPr wrap="square" rtlCol="0">
            <a:spAutoFit/>
          </a:bodyPr>
          <a:lstStyle/>
          <a:p>
            <a:pPr lvl="0">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Early Stage fund aimed at investing in emerging black owned businesses with low returns</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xtBox 55"/>
          <p:cNvSpPr txBox="1"/>
          <p:nvPr/>
        </p:nvSpPr>
        <p:spPr>
          <a:xfrm>
            <a:off x="7151322" y="3088158"/>
            <a:ext cx="1143262" cy="276999"/>
          </a:xfrm>
          <a:prstGeom prst="rect">
            <a:avLst/>
          </a:prstGeom>
          <a:noFill/>
        </p:spPr>
        <p:txBody>
          <a:bodyPr wrap="none" rtlCol="0">
            <a:spAutoFit/>
          </a:bodyPr>
          <a:lstStyle/>
          <a:p>
            <a:r>
              <a:rPr lang="en-US" sz="1200" b="1" dirty="0">
                <a:solidFill>
                  <a:srgbClr val="0083C2"/>
                </a:solidFill>
                <a:latin typeface="Lato"/>
              </a:rPr>
              <a:t>Deal Pipeline</a:t>
            </a:r>
            <a:endParaRPr lang="id-ID" sz="1200" b="1" dirty="0">
              <a:solidFill>
                <a:srgbClr val="0083C2"/>
              </a:solidFill>
              <a:latin typeface="Lato"/>
            </a:endParaRPr>
          </a:p>
        </p:txBody>
      </p:sp>
      <p:sp>
        <p:nvSpPr>
          <p:cNvPr id="57" name="TextBox 56"/>
          <p:cNvSpPr txBox="1"/>
          <p:nvPr/>
        </p:nvSpPr>
        <p:spPr>
          <a:xfrm>
            <a:off x="7150760" y="3365157"/>
            <a:ext cx="1722986" cy="1015663"/>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The deal pipeline under evaluation is R48 million, which is very health </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TextBox 57"/>
          <p:cNvSpPr txBox="1"/>
          <p:nvPr/>
        </p:nvSpPr>
        <p:spPr>
          <a:xfrm>
            <a:off x="10056888" y="1276016"/>
            <a:ext cx="1085554" cy="461665"/>
          </a:xfrm>
          <a:prstGeom prst="rect">
            <a:avLst/>
          </a:prstGeom>
          <a:noFill/>
        </p:spPr>
        <p:txBody>
          <a:bodyPr wrap="none" rtlCol="0">
            <a:spAutoFit/>
          </a:bodyPr>
          <a:lstStyle/>
          <a:p>
            <a:r>
              <a:rPr lang="en-US" sz="1200" b="1" dirty="0">
                <a:solidFill>
                  <a:srgbClr val="0083C2"/>
                </a:solidFill>
                <a:latin typeface="Lato"/>
              </a:rPr>
              <a:t>FutureFund </a:t>
            </a:r>
          </a:p>
          <a:p>
            <a:r>
              <a:rPr lang="en-US" sz="1200" b="1" dirty="0">
                <a:solidFill>
                  <a:srgbClr val="0083C2"/>
                </a:solidFill>
                <a:latin typeface="Lato"/>
              </a:rPr>
              <a:t>Seed Fund</a:t>
            </a:r>
          </a:p>
        </p:txBody>
      </p:sp>
      <p:sp>
        <p:nvSpPr>
          <p:cNvPr id="59" name="TextBox 58"/>
          <p:cNvSpPr txBox="1"/>
          <p:nvPr/>
        </p:nvSpPr>
        <p:spPr>
          <a:xfrm>
            <a:off x="10059343" y="1802700"/>
            <a:ext cx="2132657" cy="1015663"/>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Seed fund aimed at investing in new start-up black owned businesses with low returns and that are high risk</a:t>
            </a:r>
          </a:p>
        </p:txBody>
      </p:sp>
      <p:sp>
        <p:nvSpPr>
          <p:cNvPr id="60" name="TextBox 59"/>
          <p:cNvSpPr txBox="1"/>
          <p:nvPr/>
        </p:nvSpPr>
        <p:spPr>
          <a:xfrm>
            <a:off x="10046646" y="2960405"/>
            <a:ext cx="1176925" cy="276999"/>
          </a:xfrm>
          <a:prstGeom prst="rect">
            <a:avLst/>
          </a:prstGeom>
          <a:noFill/>
        </p:spPr>
        <p:txBody>
          <a:bodyPr wrap="none" rtlCol="0">
            <a:spAutoFit/>
          </a:bodyPr>
          <a:lstStyle/>
          <a:p>
            <a:r>
              <a:rPr lang="en-US" sz="1200" b="1" dirty="0">
                <a:solidFill>
                  <a:srgbClr val="0083C2"/>
                </a:solidFill>
                <a:latin typeface="Lato"/>
              </a:rPr>
              <a:t>Social Impact</a:t>
            </a:r>
          </a:p>
        </p:txBody>
      </p:sp>
      <p:sp>
        <p:nvSpPr>
          <p:cNvPr id="61" name="TextBox 60"/>
          <p:cNvSpPr txBox="1"/>
          <p:nvPr/>
        </p:nvSpPr>
        <p:spPr>
          <a:xfrm>
            <a:off x="9738460" y="3211181"/>
            <a:ext cx="2458522" cy="193899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Fund invested in 53 black   businesses, which;</a:t>
            </a:r>
          </a:p>
          <a:p>
            <a:pPr marL="628650" lvl="1" indent="-171450">
              <a:lnSpc>
                <a:spcPct val="150000"/>
              </a:lnSpc>
              <a:buFont typeface="Arial" panose="020B0604020202020204" pitchFamily="34" charset="0"/>
              <a:buChar char="•"/>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67% were  female  owned businesses     </a:t>
            </a:r>
          </a:p>
          <a:p>
            <a:pPr marL="628650" lvl="1" indent="-171450">
              <a:lnSpc>
                <a:spcPct val="150000"/>
              </a:lnSpc>
              <a:buFont typeface="Arial" panose="020B0604020202020204" pitchFamily="34" charset="0"/>
              <a:buChar char="•"/>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13% youth owned business</a:t>
            </a:r>
          </a:p>
          <a:p>
            <a:pPr marL="171450" indent="-171450">
              <a:lnSpc>
                <a:spcPct val="150000"/>
              </a:lnSpc>
              <a:buFont typeface="Arial" panose="020B0604020202020204" pitchFamily="34" charset="0"/>
              <a:buChar char="•"/>
            </a:pPr>
            <a:r>
              <a:rPr lang="en-ZA" sz="1000" dirty="0" smtClean="0">
                <a:solidFill>
                  <a:srgbClr val="0083C2"/>
                </a:solidFill>
                <a:latin typeface="Verdana" panose="020B0604030504040204" pitchFamily="34" charset="0"/>
                <a:ea typeface="Verdana" panose="020B0604030504040204" pitchFamily="34" charset="0"/>
                <a:cs typeface="Verdana" panose="020B0604030504040204" pitchFamily="34" charset="0"/>
              </a:rPr>
              <a:t>1 604 jobs </a:t>
            </a: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created by invested      black businesses</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2" name="Straight Connector 61"/>
          <p:cNvCxnSpPr/>
          <p:nvPr/>
        </p:nvCxnSpPr>
        <p:spPr>
          <a:xfrm flipV="1">
            <a:off x="595644" y="2812063"/>
            <a:ext cx="10948656" cy="28261"/>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312377" y="1533613"/>
            <a:ext cx="1060517" cy="1060517"/>
          </a:xfrm>
          <a:prstGeom prst="ellipse">
            <a:avLst/>
          </a:prstGeom>
          <a:solidFill>
            <a:schemeClr val="tx1">
              <a:lumMod val="20000"/>
              <a:lumOff val="80000"/>
              <a:alpha val="9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67" name="Pie 16"/>
          <p:cNvSpPr/>
          <p:nvPr/>
        </p:nvSpPr>
        <p:spPr>
          <a:xfrm flipH="1">
            <a:off x="3312377" y="1533613"/>
            <a:ext cx="1060517" cy="1060517"/>
          </a:xfrm>
          <a:prstGeom prst="pie">
            <a:avLst>
              <a:gd name="adj1" fmla="val 44076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68" name="Oval 67"/>
          <p:cNvSpPr/>
          <p:nvPr/>
        </p:nvSpPr>
        <p:spPr>
          <a:xfrm>
            <a:off x="3396983" y="1618219"/>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69" name="TextBox 68"/>
          <p:cNvSpPr txBox="1"/>
          <p:nvPr/>
        </p:nvSpPr>
        <p:spPr>
          <a:xfrm>
            <a:off x="3408629" y="1733601"/>
            <a:ext cx="846449" cy="421013"/>
          </a:xfrm>
          <a:prstGeom prst="rect">
            <a:avLst/>
          </a:prstGeom>
          <a:noFill/>
        </p:spPr>
        <p:txBody>
          <a:bodyPr wrap="square" rtlCol="0">
            <a:spAutoFit/>
          </a:bodyPr>
          <a:lstStyle/>
          <a:p>
            <a:pPr algn="ctr">
              <a:lnSpc>
                <a:spcPct val="89000"/>
              </a:lnSpc>
            </a:pPr>
            <a:r>
              <a:rPr lang="en-US" sz="2400" b="1" dirty="0">
                <a:solidFill>
                  <a:srgbClr val="0083C2"/>
                </a:solidFill>
                <a:latin typeface="Lato"/>
                <a:ea typeface="Open Sans" panose="020B0606030504020204" pitchFamily="34" charset="0"/>
                <a:cs typeface="Open Sans" panose="020B0606030504020204" pitchFamily="34" charset="0"/>
              </a:rPr>
              <a:t>R80</a:t>
            </a:r>
          </a:p>
        </p:txBody>
      </p:sp>
      <p:sp>
        <p:nvSpPr>
          <p:cNvPr id="75" name="Oval 74"/>
          <p:cNvSpPr/>
          <p:nvPr/>
        </p:nvSpPr>
        <p:spPr>
          <a:xfrm>
            <a:off x="6115034" y="1490324"/>
            <a:ext cx="1060517" cy="1060517"/>
          </a:xfrm>
          <a:prstGeom prst="ellipse">
            <a:avLst/>
          </a:prstGeom>
          <a:solidFill>
            <a:schemeClr val="tx1">
              <a:lumMod val="20000"/>
              <a:lumOff val="80000"/>
              <a:alpha val="90000"/>
            </a:schemeClr>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6" name="Pie 27"/>
          <p:cNvSpPr/>
          <p:nvPr/>
        </p:nvSpPr>
        <p:spPr>
          <a:xfrm flipH="1">
            <a:off x="6115034" y="1490324"/>
            <a:ext cx="1060517" cy="1060517"/>
          </a:xfrm>
          <a:prstGeom prst="pie">
            <a:avLst>
              <a:gd name="adj1" fmla="val 18249504"/>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7" name="Oval 76"/>
          <p:cNvSpPr/>
          <p:nvPr/>
        </p:nvSpPr>
        <p:spPr>
          <a:xfrm>
            <a:off x="6199640" y="1574930"/>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80" name="Oval 79"/>
          <p:cNvSpPr/>
          <p:nvPr/>
        </p:nvSpPr>
        <p:spPr>
          <a:xfrm>
            <a:off x="8955228" y="1533612"/>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81" name="Pie 23"/>
          <p:cNvSpPr/>
          <p:nvPr/>
        </p:nvSpPr>
        <p:spPr>
          <a:xfrm flipH="1">
            <a:off x="8915518" y="1533613"/>
            <a:ext cx="1101660" cy="1074097"/>
          </a:xfrm>
          <a:prstGeom prst="pie">
            <a:avLst>
              <a:gd name="adj1" fmla="val 6478261"/>
              <a:gd name="adj2" fmla="val 1620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84" name="Oval 83"/>
          <p:cNvSpPr/>
          <p:nvPr/>
        </p:nvSpPr>
        <p:spPr>
          <a:xfrm>
            <a:off x="9039833" y="1618219"/>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85" name="TextBox 84"/>
          <p:cNvSpPr txBox="1"/>
          <p:nvPr/>
        </p:nvSpPr>
        <p:spPr>
          <a:xfrm>
            <a:off x="9071189" y="1738338"/>
            <a:ext cx="846449" cy="421013"/>
          </a:xfrm>
          <a:prstGeom prst="rect">
            <a:avLst/>
          </a:prstGeom>
          <a:noFill/>
        </p:spPr>
        <p:txBody>
          <a:bodyPr wrap="square" rtlCol="0">
            <a:spAutoFit/>
          </a:bodyPr>
          <a:lstStyle/>
          <a:p>
            <a:pPr algn="ctr">
              <a:lnSpc>
                <a:spcPct val="89000"/>
              </a:lnSpc>
            </a:pPr>
            <a:r>
              <a:rPr lang="en-US" sz="2400" b="1" dirty="0">
                <a:solidFill>
                  <a:srgbClr val="FF0000"/>
                </a:solidFill>
                <a:latin typeface="Lato"/>
                <a:ea typeface="Open Sans" panose="020B0606030504020204" pitchFamily="34" charset="0"/>
                <a:cs typeface="Open Sans" panose="020B0606030504020204" pitchFamily="34" charset="0"/>
              </a:rPr>
              <a:t>R28</a:t>
            </a:r>
          </a:p>
        </p:txBody>
      </p:sp>
      <p:sp>
        <p:nvSpPr>
          <p:cNvPr id="93" name="TextBox 3"/>
          <p:cNvSpPr txBox="1">
            <a:spLocks noChangeArrowheads="1"/>
          </p:cNvSpPr>
          <p:nvPr/>
        </p:nvSpPr>
        <p:spPr bwMode="auto">
          <a:xfrm>
            <a:off x="9111018" y="2039774"/>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109" name="Oval 108"/>
          <p:cNvSpPr/>
          <p:nvPr/>
        </p:nvSpPr>
        <p:spPr>
          <a:xfrm>
            <a:off x="3206239" y="2952634"/>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11" name="Pie 23"/>
          <p:cNvSpPr/>
          <p:nvPr/>
        </p:nvSpPr>
        <p:spPr>
          <a:xfrm flipH="1">
            <a:off x="3166529" y="2952635"/>
            <a:ext cx="1101660" cy="1074097"/>
          </a:xfrm>
          <a:prstGeom prst="pie">
            <a:avLst>
              <a:gd name="adj1" fmla="val 17957445"/>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16" name="Oval 115"/>
          <p:cNvSpPr/>
          <p:nvPr/>
        </p:nvSpPr>
        <p:spPr>
          <a:xfrm>
            <a:off x="3290844" y="3037241"/>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22" name="TextBox 121"/>
          <p:cNvSpPr txBox="1"/>
          <p:nvPr/>
        </p:nvSpPr>
        <p:spPr>
          <a:xfrm>
            <a:off x="3261703" y="3144236"/>
            <a:ext cx="920443" cy="421013"/>
          </a:xfrm>
          <a:prstGeom prst="rect">
            <a:avLst/>
          </a:prstGeom>
          <a:noFill/>
        </p:spPr>
        <p:txBody>
          <a:bodyPr wrap="square" rtlCol="0">
            <a:spAutoFit/>
          </a:bodyPr>
          <a:lstStyle/>
          <a:p>
            <a:pPr algn="ctr">
              <a:lnSpc>
                <a:spcPct val="89000"/>
              </a:lnSpc>
            </a:pPr>
            <a:r>
              <a:rPr lang="en-US" sz="2400" b="1" dirty="0">
                <a:solidFill>
                  <a:srgbClr val="FFC000"/>
                </a:solidFill>
                <a:latin typeface="Lato"/>
                <a:ea typeface="Open Sans" panose="020B0606030504020204" pitchFamily="34" charset="0"/>
                <a:cs typeface="Open Sans" panose="020B0606030504020204" pitchFamily="34" charset="0"/>
              </a:rPr>
              <a:t>R89</a:t>
            </a:r>
          </a:p>
        </p:txBody>
      </p:sp>
      <p:sp>
        <p:nvSpPr>
          <p:cNvPr id="123" name="TextBox 3"/>
          <p:cNvSpPr txBox="1">
            <a:spLocks noChangeArrowheads="1"/>
          </p:cNvSpPr>
          <p:nvPr/>
        </p:nvSpPr>
        <p:spPr bwMode="auto">
          <a:xfrm>
            <a:off x="3362029" y="3458796"/>
            <a:ext cx="766791"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124" name="Oval 123"/>
          <p:cNvSpPr/>
          <p:nvPr/>
        </p:nvSpPr>
        <p:spPr>
          <a:xfrm>
            <a:off x="6116763" y="2936628"/>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25" name="Pie 23"/>
          <p:cNvSpPr/>
          <p:nvPr/>
        </p:nvSpPr>
        <p:spPr>
          <a:xfrm flipH="1">
            <a:off x="6077053" y="2936629"/>
            <a:ext cx="1101660" cy="1074097"/>
          </a:xfrm>
          <a:prstGeom prst="pie">
            <a:avLst>
              <a:gd name="adj1" fmla="val 16759862"/>
              <a:gd name="adj2" fmla="val 16200000"/>
            </a:avLst>
          </a:prstGeom>
          <a:solidFill>
            <a:schemeClr val="tx2">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26" name="Oval 125"/>
          <p:cNvSpPr/>
          <p:nvPr/>
        </p:nvSpPr>
        <p:spPr>
          <a:xfrm>
            <a:off x="6201368" y="3021235"/>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27" name="TextBox 126"/>
          <p:cNvSpPr txBox="1"/>
          <p:nvPr/>
        </p:nvSpPr>
        <p:spPr>
          <a:xfrm>
            <a:off x="6172227" y="3128230"/>
            <a:ext cx="920443" cy="421013"/>
          </a:xfrm>
          <a:prstGeom prst="rect">
            <a:avLst/>
          </a:prstGeom>
          <a:noFill/>
        </p:spPr>
        <p:txBody>
          <a:bodyPr wrap="square" rtlCol="0">
            <a:spAutoFit/>
          </a:bodyPr>
          <a:lstStyle/>
          <a:p>
            <a:pPr algn="ctr">
              <a:lnSpc>
                <a:spcPct val="89000"/>
              </a:lnSpc>
            </a:pPr>
            <a:r>
              <a:rPr lang="en-US" sz="2400" b="1" dirty="0">
                <a:solidFill>
                  <a:srgbClr val="FFFFFF">
                    <a:lumMod val="65000"/>
                  </a:srgbClr>
                </a:solidFill>
                <a:latin typeface="Lato"/>
                <a:ea typeface="Open Sans" panose="020B0606030504020204" pitchFamily="34" charset="0"/>
                <a:cs typeface="Open Sans" panose="020B0606030504020204" pitchFamily="34" charset="0"/>
              </a:rPr>
              <a:t>48</a:t>
            </a:r>
          </a:p>
        </p:txBody>
      </p:sp>
      <p:sp>
        <p:nvSpPr>
          <p:cNvPr id="128" name="TextBox 3"/>
          <p:cNvSpPr txBox="1">
            <a:spLocks noChangeArrowheads="1"/>
          </p:cNvSpPr>
          <p:nvPr/>
        </p:nvSpPr>
        <p:spPr bwMode="auto">
          <a:xfrm>
            <a:off x="6272553" y="3442790"/>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129" name="Oval 128"/>
          <p:cNvSpPr/>
          <p:nvPr/>
        </p:nvSpPr>
        <p:spPr>
          <a:xfrm>
            <a:off x="8986583" y="2982366"/>
            <a:ext cx="1060517" cy="1060517"/>
          </a:xfrm>
          <a:prstGeom prst="ellipse">
            <a:avLst/>
          </a:prstGeom>
          <a:solidFill>
            <a:schemeClr val="tx1">
              <a:lumMod val="20000"/>
              <a:lumOff val="80000"/>
              <a:alpha val="90000"/>
            </a:schemeClr>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30" name="Pie 27"/>
          <p:cNvSpPr/>
          <p:nvPr/>
        </p:nvSpPr>
        <p:spPr>
          <a:xfrm flipH="1">
            <a:off x="8986583" y="2982366"/>
            <a:ext cx="1060517" cy="1060517"/>
          </a:xfrm>
          <a:prstGeom prst="pie">
            <a:avLst>
              <a:gd name="adj1" fmla="val 18249504"/>
              <a:gd name="adj2" fmla="val 16200000"/>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31" name="Oval 130"/>
          <p:cNvSpPr/>
          <p:nvPr/>
        </p:nvSpPr>
        <p:spPr>
          <a:xfrm>
            <a:off x="9071189" y="3066973"/>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33" name="TextBox 3"/>
          <p:cNvSpPr txBox="1">
            <a:spLocks noChangeArrowheads="1"/>
          </p:cNvSpPr>
          <p:nvPr/>
        </p:nvSpPr>
        <p:spPr bwMode="auto">
          <a:xfrm>
            <a:off x="9136643" y="3280908"/>
            <a:ext cx="755569"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Impact</a:t>
            </a:r>
          </a:p>
        </p:txBody>
      </p:sp>
      <p:sp>
        <p:nvSpPr>
          <p:cNvPr id="49" name="TextBox 3"/>
          <p:cNvSpPr txBox="1">
            <a:spLocks noChangeArrowheads="1"/>
          </p:cNvSpPr>
          <p:nvPr/>
        </p:nvSpPr>
        <p:spPr bwMode="auto">
          <a:xfrm>
            <a:off x="3459239" y="2032935"/>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grpSp>
        <p:nvGrpSpPr>
          <p:cNvPr id="86" name="Group 85"/>
          <p:cNvGrpSpPr/>
          <p:nvPr/>
        </p:nvGrpSpPr>
        <p:grpSpPr>
          <a:xfrm>
            <a:off x="57280" y="2984945"/>
            <a:ext cx="2957886" cy="1710256"/>
            <a:chOff x="595644" y="1521240"/>
            <a:chExt cx="2957886" cy="1710256"/>
          </a:xfrm>
        </p:grpSpPr>
        <p:sp>
          <p:nvSpPr>
            <p:cNvPr id="87" name="TextBox 86"/>
            <p:cNvSpPr txBox="1"/>
            <p:nvPr/>
          </p:nvSpPr>
          <p:spPr>
            <a:xfrm>
              <a:off x="1690974" y="1521240"/>
              <a:ext cx="1762801" cy="276999"/>
            </a:xfrm>
            <a:prstGeom prst="rect">
              <a:avLst/>
            </a:prstGeom>
            <a:noFill/>
          </p:spPr>
          <p:txBody>
            <a:bodyPr wrap="square" rtlCol="0">
              <a:spAutoFit/>
            </a:bodyPr>
            <a:lstStyle/>
            <a:p>
              <a:r>
                <a:rPr lang="en-US" sz="1200" b="1" dirty="0">
                  <a:solidFill>
                    <a:srgbClr val="0083C2"/>
                  </a:solidFill>
                  <a:latin typeface="Lato"/>
                </a:rPr>
                <a:t>Rejection Rate</a:t>
              </a:r>
            </a:p>
          </p:txBody>
        </p:sp>
        <p:sp>
          <p:nvSpPr>
            <p:cNvPr id="88" name="TextBox 87"/>
            <p:cNvSpPr txBox="1"/>
            <p:nvPr/>
          </p:nvSpPr>
          <p:spPr>
            <a:xfrm>
              <a:off x="1718303" y="1754168"/>
              <a:ext cx="1835227" cy="1477328"/>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The fund has a low rejection, with the investment committee having a 77% approval rate of deals considered for funding</a:t>
              </a:r>
            </a:p>
          </p:txBody>
        </p:sp>
        <p:sp>
          <p:nvSpPr>
            <p:cNvPr id="89" name="Oval 88"/>
            <p:cNvSpPr/>
            <p:nvPr/>
          </p:nvSpPr>
          <p:spPr>
            <a:xfrm>
              <a:off x="595644" y="1627338"/>
              <a:ext cx="1060517" cy="1060517"/>
            </a:xfrm>
            <a:prstGeom prst="ellipse">
              <a:avLst/>
            </a:prstGeom>
            <a:solidFill>
              <a:schemeClr val="tx1">
                <a:lumMod val="20000"/>
                <a:lumOff val="80000"/>
                <a:alpha val="90000"/>
              </a:schemeClr>
            </a:solidFill>
            <a:ln w="15875">
              <a:solidFill>
                <a:srgbClr val="F39C1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90" name="Pie 16"/>
            <p:cNvSpPr/>
            <p:nvPr/>
          </p:nvSpPr>
          <p:spPr>
            <a:xfrm flipH="1">
              <a:off x="595644" y="1627338"/>
              <a:ext cx="1060517" cy="1060517"/>
            </a:xfrm>
            <a:prstGeom prst="pie">
              <a:avLst>
                <a:gd name="adj1" fmla="val 440765"/>
                <a:gd name="adj2" fmla="val 16200000"/>
              </a:avLst>
            </a:prstGeom>
            <a:solidFill>
              <a:srgbClr val="F39C12"/>
            </a:solidFill>
            <a:ln>
              <a:solidFill>
                <a:srgbClr val="F39C1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91" name="Oval 90"/>
            <p:cNvSpPr/>
            <p:nvPr/>
          </p:nvSpPr>
          <p:spPr>
            <a:xfrm>
              <a:off x="680250" y="1711944"/>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92" name="TextBox 91"/>
            <p:cNvSpPr txBox="1"/>
            <p:nvPr/>
          </p:nvSpPr>
          <p:spPr>
            <a:xfrm>
              <a:off x="691884" y="1884733"/>
              <a:ext cx="846449" cy="421013"/>
            </a:xfrm>
            <a:prstGeom prst="rect">
              <a:avLst/>
            </a:prstGeom>
            <a:noFill/>
          </p:spPr>
          <p:txBody>
            <a:bodyPr wrap="square" rtlCol="0">
              <a:spAutoFit/>
            </a:bodyPr>
            <a:lstStyle/>
            <a:p>
              <a:pPr algn="ctr">
                <a:lnSpc>
                  <a:spcPct val="89000"/>
                </a:lnSpc>
              </a:pPr>
              <a:r>
                <a:rPr lang="en-US" sz="2400" b="1" dirty="0">
                  <a:solidFill>
                    <a:srgbClr val="0083C2"/>
                  </a:solidFill>
                  <a:latin typeface="Lato"/>
                  <a:ea typeface="Open Sans" panose="020B0606030504020204" pitchFamily="34" charset="0"/>
                  <a:cs typeface="Open Sans" panose="020B0606030504020204" pitchFamily="34" charset="0"/>
                </a:rPr>
                <a:t>23%</a:t>
              </a:r>
            </a:p>
          </p:txBody>
        </p:sp>
        <p:sp>
          <p:nvSpPr>
            <p:cNvPr id="94" name="TextBox 3"/>
            <p:cNvSpPr txBox="1">
              <a:spLocks noChangeArrowheads="1"/>
            </p:cNvSpPr>
            <p:nvPr/>
          </p:nvSpPr>
          <p:spPr bwMode="auto">
            <a:xfrm>
              <a:off x="1077259" y="2212313"/>
              <a:ext cx="93593" cy="323763"/>
            </a:xfrm>
            <a:prstGeom prst="rect">
              <a:avLst/>
            </a:prstGeom>
            <a:noFill/>
            <a:ln w="9525">
              <a:noFill/>
              <a:miter lim="800000"/>
              <a:headEnd/>
              <a:tailEnd/>
            </a:ln>
          </p:spPr>
          <p:txBody>
            <a:bodyPr wrap="none" lIns="46312" tIns="23156" rIns="46312" bIns="23156">
              <a:spAutoFit/>
            </a:bodyPr>
            <a:lstStyle/>
            <a:p>
              <a:pPr algn="ctr"/>
              <a:endParaRPr lang="en-US" b="1" dirty="0">
                <a:solidFill>
                  <a:srgbClr val="0083C2"/>
                </a:solidFill>
                <a:cs typeface="Arial" charset="0"/>
              </a:endParaRPr>
            </a:p>
          </p:txBody>
        </p:sp>
      </p:grpSp>
      <p:cxnSp>
        <p:nvCxnSpPr>
          <p:cNvPr id="11" name="Straight Connector 10"/>
          <p:cNvCxnSpPr/>
          <p:nvPr/>
        </p:nvCxnSpPr>
        <p:spPr>
          <a:xfrm>
            <a:off x="2951202" y="1560840"/>
            <a:ext cx="0" cy="3166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910063" y="1503026"/>
            <a:ext cx="0" cy="3166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811884" y="1483577"/>
            <a:ext cx="0" cy="3166791"/>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187842" y="1711736"/>
            <a:ext cx="846449" cy="421013"/>
          </a:xfrm>
          <a:prstGeom prst="rect">
            <a:avLst/>
          </a:prstGeom>
          <a:noFill/>
        </p:spPr>
        <p:txBody>
          <a:bodyPr wrap="square" rtlCol="0">
            <a:spAutoFit/>
          </a:bodyPr>
          <a:lstStyle/>
          <a:p>
            <a:pPr algn="ctr">
              <a:lnSpc>
                <a:spcPct val="89000"/>
              </a:lnSpc>
            </a:pPr>
            <a:r>
              <a:rPr lang="en-US" sz="2400" b="1" dirty="0">
                <a:solidFill>
                  <a:srgbClr val="0083C2"/>
                </a:solidFill>
                <a:latin typeface="Lato"/>
                <a:ea typeface="Open Sans" panose="020B0606030504020204" pitchFamily="34" charset="0"/>
                <a:cs typeface="Open Sans" panose="020B0606030504020204" pitchFamily="34" charset="0"/>
              </a:rPr>
              <a:t>R42</a:t>
            </a:r>
          </a:p>
        </p:txBody>
      </p:sp>
      <p:sp>
        <p:nvSpPr>
          <p:cNvPr id="98" name="TextBox 3"/>
          <p:cNvSpPr txBox="1">
            <a:spLocks noChangeArrowheads="1"/>
          </p:cNvSpPr>
          <p:nvPr/>
        </p:nvSpPr>
        <p:spPr bwMode="auto">
          <a:xfrm>
            <a:off x="6287416" y="2032936"/>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4" name="Rectangle 3"/>
          <p:cNvSpPr/>
          <p:nvPr/>
        </p:nvSpPr>
        <p:spPr>
          <a:xfrm>
            <a:off x="121024" y="1574930"/>
            <a:ext cx="2824384" cy="1244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9" name="Group 98"/>
          <p:cNvGrpSpPr/>
          <p:nvPr/>
        </p:nvGrpSpPr>
        <p:grpSpPr>
          <a:xfrm>
            <a:off x="213114" y="1601469"/>
            <a:ext cx="2820968" cy="1166516"/>
            <a:chOff x="595644" y="1521339"/>
            <a:chExt cx="2820968" cy="1166516"/>
          </a:xfrm>
        </p:grpSpPr>
        <p:sp>
          <p:nvSpPr>
            <p:cNvPr id="100" name="TextBox 99"/>
            <p:cNvSpPr txBox="1"/>
            <p:nvPr/>
          </p:nvSpPr>
          <p:spPr>
            <a:xfrm>
              <a:off x="1421613" y="1521339"/>
              <a:ext cx="1904303" cy="276999"/>
            </a:xfrm>
            <a:prstGeom prst="rect">
              <a:avLst/>
            </a:prstGeom>
            <a:noFill/>
          </p:spPr>
          <p:txBody>
            <a:bodyPr wrap="square" rtlCol="0">
              <a:spAutoFit/>
            </a:bodyPr>
            <a:lstStyle/>
            <a:p>
              <a:r>
                <a:rPr lang="en-US" sz="1200" b="1" dirty="0">
                  <a:solidFill>
                    <a:schemeClr val="tx2"/>
                  </a:solidFill>
                  <a:latin typeface="Lato"/>
                </a:rPr>
                <a:t>FutureFund Investment</a:t>
              </a:r>
              <a:endParaRPr lang="id-ID" sz="1200" b="1" dirty="0">
                <a:solidFill>
                  <a:schemeClr val="tx2"/>
                </a:solidFill>
                <a:latin typeface="Lato"/>
              </a:endParaRPr>
            </a:p>
          </p:txBody>
        </p:sp>
        <p:sp>
          <p:nvSpPr>
            <p:cNvPr id="101" name="TextBox 100"/>
            <p:cNvSpPr txBox="1"/>
            <p:nvPr/>
          </p:nvSpPr>
          <p:spPr>
            <a:xfrm>
              <a:off x="1607025" y="1824244"/>
              <a:ext cx="1809587" cy="784830"/>
            </a:xfrm>
            <a:prstGeom prst="rect">
              <a:avLst/>
            </a:prstGeom>
            <a:noFill/>
          </p:spPr>
          <p:txBody>
            <a:bodyPr wrap="square" rtlCol="0">
              <a:spAutoFit/>
            </a:bodyPr>
            <a:lstStyle/>
            <a:p>
              <a:pPr>
                <a:lnSpc>
                  <a:spcPct val="150000"/>
                </a:lnSpc>
              </a:pPr>
              <a:r>
                <a:rPr lang="en-ZA" sz="1000" dirty="0">
                  <a:solidFill>
                    <a:schemeClr val="tx2"/>
                  </a:solidFill>
                  <a:latin typeface="Verdana" panose="020B0604030504040204" pitchFamily="34" charset="0"/>
                  <a:ea typeface="Verdana" panose="020B0604030504040204" pitchFamily="34" charset="0"/>
                  <a:cs typeface="Verdana" panose="020B0604030504040204" pitchFamily="34" charset="0"/>
                </a:rPr>
                <a:t>R250 million has been invested to the FutureFund</a:t>
              </a:r>
            </a:p>
          </p:txBody>
        </p:sp>
        <p:sp>
          <p:nvSpPr>
            <p:cNvPr id="102" name="Oval 101"/>
            <p:cNvSpPr/>
            <p:nvPr/>
          </p:nvSpPr>
          <p:spPr>
            <a:xfrm>
              <a:off x="595644" y="1627338"/>
              <a:ext cx="1060517" cy="1060517"/>
            </a:xfrm>
            <a:prstGeom prst="ellipse">
              <a:avLst/>
            </a:prstGeom>
            <a:solidFill>
              <a:schemeClr val="tx1">
                <a:lumMod val="20000"/>
                <a:lumOff val="80000"/>
                <a:alpha val="9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03" name="Pie 16"/>
            <p:cNvSpPr/>
            <p:nvPr/>
          </p:nvSpPr>
          <p:spPr>
            <a:xfrm flipH="1">
              <a:off x="595644" y="1627338"/>
              <a:ext cx="1060517" cy="1060517"/>
            </a:xfrm>
            <a:prstGeom prst="pie">
              <a:avLst>
                <a:gd name="adj1" fmla="val 440765"/>
                <a:gd name="adj2" fmla="val 1620000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04" name="Oval 103"/>
            <p:cNvSpPr/>
            <p:nvPr/>
          </p:nvSpPr>
          <p:spPr>
            <a:xfrm>
              <a:off x="680250" y="1711944"/>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05" name="TextBox 104"/>
            <p:cNvSpPr txBox="1"/>
            <p:nvPr/>
          </p:nvSpPr>
          <p:spPr>
            <a:xfrm>
              <a:off x="691884" y="1884733"/>
              <a:ext cx="950853" cy="421013"/>
            </a:xfrm>
            <a:prstGeom prst="rect">
              <a:avLst/>
            </a:prstGeom>
            <a:noFill/>
          </p:spPr>
          <p:txBody>
            <a:bodyPr wrap="square" rtlCol="0">
              <a:spAutoFit/>
            </a:bodyPr>
            <a:lstStyle/>
            <a:p>
              <a:pPr algn="ctr">
                <a:lnSpc>
                  <a:spcPct val="89000"/>
                </a:lnSpc>
              </a:pPr>
              <a:r>
                <a:rPr lang="en-US" sz="2400" b="1" dirty="0">
                  <a:solidFill>
                    <a:sysClr val="windowText" lastClr="000000"/>
                  </a:solidFill>
                  <a:latin typeface="Lato"/>
                  <a:ea typeface="Open Sans" panose="020B0606030504020204" pitchFamily="34" charset="0"/>
                  <a:cs typeface="Open Sans" panose="020B0606030504020204" pitchFamily="34" charset="0"/>
                </a:rPr>
                <a:t>R250</a:t>
              </a:r>
            </a:p>
          </p:txBody>
        </p:sp>
        <p:sp>
          <p:nvSpPr>
            <p:cNvPr id="106" name="TextBox 3"/>
            <p:cNvSpPr txBox="1">
              <a:spLocks noChangeArrowheads="1"/>
            </p:cNvSpPr>
            <p:nvPr/>
          </p:nvSpPr>
          <p:spPr bwMode="auto">
            <a:xfrm>
              <a:off x="740661" y="2212313"/>
              <a:ext cx="766791"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grpSp>
      <p:sp>
        <p:nvSpPr>
          <p:cNvPr id="5" name="Oval 4"/>
          <p:cNvSpPr/>
          <p:nvPr/>
        </p:nvSpPr>
        <p:spPr>
          <a:xfrm>
            <a:off x="632488" y="5150173"/>
            <a:ext cx="1871561" cy="744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a:p>
            <a:pPr algn="ctr"/>
            <a:r>
              <a:rPr lang="en-ZA" sz="1200" dirty="0">
                <a:solidFill>
                  <a:schemeClr val="tx2"/>
                </a:solidFill>
              </a:rPr>
              <a:t>Pending </a:t>
            </a:r>
          </a:p>
          <a:p>
            <a:pPr algn="ctr"/>
            <a:r>
              <a:rPr lang="en-ZA" sz="1200" dirty="0">
                <a:solidFill>
                  <a:schemeClr val="tx2"/>
                </a:solidFill>
              </a:rPr>
              <a:t>verification </a:t>
            </a:r>
          </a:p>
          <a:p>
            <a:pPr algn="ctr"/>
            <a:r>
              <a:rPr lang="en-ZA" sz="1200" dirty="0">
                <a:solidFill>
                  <a:schemeClr val="tx2"/>
                </a:solidFill>
              </a:rPr>
              <a:t>of stats from IDF</a:t>
            </a:r>
          </a:p>
          <a:p>
            <a:pPr algn="ctr"/>
            <a:endParaRPr lang="en-ZA" dirty="0"/>
          </a:p>
        </p:txBody>
      </p:sp>
      <p:sp>
        <p:nvSpPr>
          <p:cNvPr id="70"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56620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6978" y="175178"/>
            <a:ext cx="11570601" cy="5832810"/>
            <a:chOff x="306201" y="112543"/>
            <a:chExt cx="11570601" cy="5832810"/>
          </a:xfrm>
        </p:grpSpPr>
        <p:grpSp>
          <p:nvGrpSpPr>
            <p:cNvPr id="5" name="Group 4"/>
            <p:cNvGrpSpPr/>
            <p:nvPr/>
          </p:nvGrpSpPr>
          <p:grpSpPr>
            <a:xfrm>
              <a:off x="306201" y="1820393"/>
              <a:ext cx="11570601" cy="4124959"/>
              <a:chOff x="306201" y="1820393"/>
              <a:chExt cx="11570601" cy="4124959"/>
            </a:xfrm>
          </p:grpSpPr>
          <p:grpSp>
            <p:nvGrpSpPr>
              <p:cNvPr id="12" name="Group 11"/>
              <p:cNvGrpSpPr/>
              <p:nvPr/>
            </p:nvGrpSpPr>
            <p:grpSpPr>
              <a:xfrm>
                <a:off x="306201" y="1820393"/>
                <a:ext cx="11570601" cy="4124959"/>
                <a:chOff x="365986" y="1637513"/>
                <a:chExt cx="11570601" cy="4124959"/>
              </a:xfrm>
            </p:grpSpPr>
            <p:pic>
              <p:nvPicPr>
                <p:cNvPr id="18" name="Picture 17"/>
                <p:cNvPicPr>
                  <a:picLocks noChangeAspect="1"/>
                </p:cNvPicPr>
                <p:nvPr/>
              </p:nvPicPr>
              <p:blipFill rotWithShape="1">
                <a:blip r:embed="rId2">
                  <a:grayscl/>
                </a:blip>
                <a:srcRect l="16981" t="30385" r="18150" b="17288"/>
                <a:stretch/>
              </p:blipFill>
              <p:spPr>
                <a:xfrm>
                  <a:off x="365986" y="1637513"/>
                  <a:ext cx="11570601" cy="4124959"/>
                </a:xfrm>
                <a:prstGeom prst="rect">
                  <a:avLst/>
                </a:prstGeom>
              </p:spPr>
            </p:pic>
            <p:sp>
              <p:nvSpPr>
                <p:cNvPr id="19" name="Rectangle 18"/>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3" name="Group 12"/>
              <p:cNvGrpSpPr/>
              <p:nvPr/>
            </p:nvGrpSpPr>
            <p:grpSpPr>
              <a:xfrm>
                <a:off x="1203963" y="5330483"/>
                <a:ext cx="10013850" cy="434927"/>
                <a:chOff x="1111348" y="4995203"/>
                <a:chExt cx="10013850" cy="434927"/>
              </a:xfrm>
            </p:grpSpPr>
            <p:sp>
              <p:nvSpPr>
                <p:cNvPr id="14" name="Rectangle 13"/>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622148" y="499520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nvGrpSpPr>
            <p:cNvPr id="6" name="Group 5"/>
            <p:cNvGrpSpPr/>
            <p:nvPr/>
          </p:nvGrpSpPr>
          <p:grpSpPr>
            <a:xfrm>
              <a:off x="1203963" y="112543"/>
              <a:ext cx="10013850" cy="5832810"/>
              <a:chOff x="1111348" y="-222737"/>
              <a:chExt cx="10013850" cy="5832810"/>
            </a:xfrm>
          </p:grpSpPr>
          <p:pic>
            <p:nvPicPr>
              <p:cNvPr id="7" name="Picture 6"/>
              <p:cNvPicPr>
                <a:picLocks noChangeAspect="1"/>
              </p:cNvPicPr>
              <p:nvPr/>
            </p:nvPicPr>
            <p:blipFill rotWithShape="1">
              <a:blip r:embed="rId2"/>
              <a:srcRect l="33191" t="30385" r="50703" b="17288"/>
              <a:stretch/>
            </p:blipFill>
            <p:spPr>
              <a:xfrm>
                <a:off x="2951308" y="-222737"/>
                <a:ext cx="3022619" cy="5832810"/>
              </a:xfrm>
              <a:prstGeom prst="rect">
                <a:avLst/>
              </a:prstGeom>
            </p:spPr>
          </p:pic>
          <p:sp>
            <p:nvSpPr>
              <p:cNvPr id="8" name="Rectangle 7"/>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6785164" y="503696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3722684" y="4844047"/>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
        <p:nvSpPr>
          <p:cNvPr id="23" name="Oval 22"/>
          <p:cNvSpPr/>
          <p:nvPr/>
        </p:nvSpPr>
        <p:spPr>
          <a:xfrm>
            <a:off x="3344548" y="268224"/>
            <a:ext cx="2970978" cy="5526995"/>
          </a:xfrm>
          <a:prstGeom prst="ellips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25" name="Title 1"/>
          <p:cNvSpPr txBox="1">
            <a:spLocks/>
          </p:cNvSpPr>
          <p:nvPr/>
        </p:nvSpPr>
        <p:spPr>
          <a:xfrm>
            <a:off x="0" y="158496"/>
            <a:ext cx="8778691" cy="486261"/>
          </a:xfrm>
          <a:prstGeom prst="rect">
            <a:avLst/>
          </a:prstGeom>
        </p:spPr>
        <p:txBody>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err="1" smtClean="0"/>
              <a:t>FutureMakers</a:t>
            </a:r>
            <a:r>
              <a:rPr lang="en-ZA" dirty="0" smtClean="0"/>
              <a:t> Hubs </a:t>
            </a:r>
            <a:endParaRPr lang="en-ZA" dirty="0"/>
          </a:p>
        </p:txBody>
      </p:sp>
    </p:spTree>
    <p:extLst>
      <p:ext uri="{BB962C8B-B14F-4D97-AF65-F5344CB8AC3E}">
        <p14:creationId xmlns:p14="http://schemas.microsoft.com/office/powerpoint/2010/main" xmlns="" val="3473259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FutureMakers</a:t>
            </a:r>
            <a:r>
              <a:rPr lang="en-ZA" dirty="0" smtClean="0"/>
              <a:t> Hubs…</a:t>
            </a:r>
            <a:endParaRPr lang="en-ZA" dirty="0"/>
          </a:p>
        </p:txBody>
      </p:sp>
      <p:sp>
        <p:nvSpPr>
          <p:cNvPr id="3" name="Text Placeholder 2"/>
          <p:cNvSpPr>
            <a:spLocks noGrp="1"/>
          </p:cNvSpPr>
          <p:nvPr>
            <p:ph type="body" sz="quarter" idx="10"/>
          </p:nvPr>
        </p:nvSpPr>
        <p:spPr>
          <a:xfrm>
            <a:off x="380474" y="1000263"/>
            <a:ext cx="8341496" cy="339725"/>
          </a:xfrm>
        </p:spPr>
        <p:txBody>
          <a:bodyPr/>
          <a:lstStyle/>
          <a:p>
            <a:pPr marL="342900" indent="-342900">
              <a:buFont typeface="Arial" panose="020B0604020202020204" pitchFamily="34" charset="0"/>
              <a:buChar char="•"/>
            </a:pPr>
            <a:r>
              <a:rPr lang="en-ZA" dirty="0"/>
              <a:t>Supports digitally innovative black start-ups and existing businesses to generate ideas, develop and commercialise business solutions.</a:t>
            </a:r>
          </a:p>
          <a:p>
            <a:pPr marL="342900" indent="-342900">
              <a:buFont typeface="Arial" panose="020B0604020202020204" pitchFamily="34" charset="0"/>
              <a:buChar char="•"/>
            </a:pPr>
            <a:r>
              <a:rPr lang="en-ZA" dirty="0"/>
              <a:t>BCX will commercialise these solutions.</a:t>
            </a:r>
          </a:p>
          <a:p>
            <a:pPr marL="342900" indent="-342900">
              <a:buFont typeface="Arial" panose="020B0604020202020204" pitchFamily="34" charset="0"/>
              <a:buChar char="•"/>
            </a:pPr>
            <a:r>
              <a:rPr lang="en-ZA" dirty="0"/>
              <a:t>Entrepreneurs are supported from ideation, incubation, acceleration to commercialisation.</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Three hubs are financially supported in PE, </a:t>
            </a:r>
            <a:r>
              <a:rPr lang="en-ZA" dirty="0" err="1"/>
              <a:t>Jhb</a:t>
            </a:r>
            <a:r>
              <a:rPr lang="en-ZA" dirty="0"/>
              <a:t> and Cape Town</a:t>
            </a:r>
          </a:p>
          <a:p>
            <a:pPr marL="342900" indent="-342900">
              <a:buFont typeface="Arial" panose="020B0604020202020204" pitchFamily="34" charset="0"/>
              <a:buChar char="•"/>
            </a:pPr>
            <a:r>
              <a:rPr lang="en-ZA" dirty="0"/>
              <a:t>1 300 technology entrepreneurs are supported by the hubs </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u="sng" dirty="0"/>
              <a:t>Support instruments include:</a:t>
            </a:r>
          </a:p>
          <a:p>
            <a:pPr marL="611187" lvl="1" indent="-342900">
              <a:buFont typeface="Arial" panose="020B0604020202020204" pitchFamily="34" charset="0"/>
              <a:buChar char="•"/>
            </a:pPr>
            <a:r>
              <a:rPr lang="en-ZA" dirty="0"/>
              <a:t>Virtual and physical business incubation</a:t>
            </a:r>
          </a:p>
          <a:p>
            <a:pPr marL="611187" lvl="1" indent="-342900">
              <a:buFont typeface="Arial" panose="020B0604020202020204" pitchFamily="34" charset="0"/>
              <a:buChar char="•"/>
            </a:pPr>
            <a:r>
              <a:rPr lang="en-ZA" dirty="0"/>
              <a:t>Business development support</a:t>
            </a:r>
          </a:p>
          <a:p>
            <a:pPr marL="611187" lvl="1" indent="-342900">
              <a:buFont typeface="Arial" panose="020B0604020202020204" pitchFamily="34" charset="0"/>
              <a:buChar char="•"/>
            </a:pPr>
            <a:r>
              <a:rPr lang="en-ZA" dirty="0"/>
              <a:t>Hot desks and technology events</a:t>
            </a:r>
          </a:p>
          <a:p>
            <a:pPr marL="611187" lvl="1" indent="-342900">
              <a:buFont typeface="Arial" panose="020B0604020202020204" pitchFamily="34" charset="0"/>
              <a:buChar char="•"/>
            </a:pPr>
            <a:r>
              <a:rPr lang="en-ZA" dirty="0"/>
              <a:t>Connectivity and market linkages.</a:t>
            </a:r>
          </a:p>
        </p:txBody>
      </p:sp>
      <p:pic>
        <p:nvPicPr>
          <p:cNvPr id="4" name="Picture 3"/>
          <p:cNvPicPr>
            <a:picLocks noChangeAspect="1"/>
          </p:cNvPicPr>
          <p:nvPr/>
        </p:nvPicPr>
        <p:blipFill rotWithShape="1">
          <a:blip r:embed="rId2"/>
          <a:srcRect t="21264" b="23910"/>
          <a:stretch/>
        </p:blipFill>
        <p:spPr>
          <a:xfrm>
            <a:off x="8111686" y="1126970"/>
            <a:ext cx="2441254" cy="1703793"/>
          </a:xfrm>
          <a:prstGeom prst="rect">
            <a:avLst/>
          </a:prstGeom>
        </p:spPr>
      </p:pic>
      <p:pic>
        <p:nvPicPr>
          <p:cNvPr id="5" name="Picture 4"/>
          <p:cNvPicPr>
            <a:picLocks noChangeAspect="1"/>
          </p:cNvPicPr>
          <p:nvPr/>
        </p:nvPicPr>
        <p:blipFill>
          <a:blip r:embed="rId3"/>
          <a:stretch>
            <a:fillRect/>
          </a:stretch>
        </p:blipFill>
        <p:spPr>
          <a:xfrm>
            <a:off x="8499134" y="4780580"/>
            <a:ext cx="2658717" cy="953908"/>
          </a:xfrm>
          <a:prstGeom prst="rect">
            <a:avLst/>
          </a:prstGeom>
        </p:spPr>
      </p:pic>
      <p:pic>
        <p:nvPicPr>
          <p:cNvPr id="6" name="Picture 5"/>
          <p:cNvPicPr>
            <a:picLocks noChangeAspect="1"/>
          </p:cNvPicPr>
          <p:nvPr/>
        </p:nvPicPr>
        <p:blipFill rotWithShape="1">
          <a:blip r:embed="rId4"/>
          <a:srcRect l="5605" t="14511" r="76196" b="73740"/>
          <a:stretch/>
        </p:blipFill>
        <p:spPr>
          <a:xfrm>
            <a:off x="8499134" y="3171335"/>
            <a:ext cx="2842153" cy="701857"/>
          </a:xfrm>
          <a:prstGeom prst="rect">
            <a:avLst/>
          </a:prstGeom>
        </p:spPr>
      </p:pic>
      <p:sp>
        <p:nvSpPr>
          <p:cNvPr id="7" name="TextBox 6"/>
          <p:cNvSpPr txBox="1"/>
          <p:nvPr/>
        </p:nvSpPr>
        <p:spPr>
          <a:xfrm>
            <a:off x="10423074" y="2263947"/>
            <a:ext cx="1521482" cy="369332"/>
          </a:xfrm>
          <a:prstGeom prst="rect">
            <a:avLst/>
          </a:prstGeom>
          <a:noFill/>
        </p:spPr>
        <p:txBody>
          <a:bodyPr wrap="square" rtlCol="0">
            <a:spAutoFit/>
          </a:bodyPr>
          <a:lstStyle/>
          <a:p>
            <a:r>
              <a:rPr lang="en-ZA" dirty="0">
                <a:solidFill>
                  <a:schemeClr val="bg2"/>
                </a:solidFill>
              </a:rPr>
              <a:t>Johannesburg</a:t>
            </a:r>
          </a:p>
        </p:txBody>
      </p:sp>
      <p:sp>
        <p:nvSpPr>
          <p:cNvPr id="8" name="TextBox 7"/>
          <p:cNvSpPr txBox="1"/>
          <p:nvPr/>
        </p:nvSpPr>
        <p:spPr>
          <a:xfrm>
            <a:off x="10552940" y="4041700"/>
            <a:ext cx="1434905" cy="646331"/>
          </a:xfrm>
          <a:prstGeom prst="rect">
            <a:avLst/>
          </a:prstGeom>
          <a:noFill/>
        </p:spPr>
        <p:txBody>
          <a:bodyPr wrap="square" rtlCol="0">
            <a:spAutoFit/>
          </a:bodyPr>
          <a:lstStyle/>
          <a:p>
            <a:r>
              <a:rPr lang="en-ZA" dirty="0">
                <a:solidFill>
                  <a:schemeClr val="bg2"/>
                </a:solidFill>
              </a:rPr>
              <a:t>Port Elizabeth</a:t>
            </a:r>
          </a:p>
        </p:txBody>
      </p:sp>
      <p:sp>
        <p:nvSpPr>
          <p:cNvPr id="9" name="TextBox 8"/>
          <p:cNvSpPr txBox="1"/>
          <p:nvPr/>
        </p:nvSpPr>
        <p:spPr>
          <a:xfrm>
            <a:off x="10466363" y="5549822"/>
            <a:ext cx="1434905" cy="369332"/>
          </a:xfrm>
          <a:prstGeom prst="rect">
            <a:avLst/>
          </a:prstGeom>
          <a:noFill/>
        </p:spPr>
        <p:txBody>
          <a:bodyPr wrap="square" rtlCol="0">
            <a:spAutoFit/>
          </a:bodyPr>
          <a:lstStyle/>
          <a:p>
            <a:r>
              <a:rPr lang="en-ZA" dirty="0">
                <a:solidFill>
                  <a:schemeClr val="bg2"/>
                </a:solidFill>
              </a:rPr>
              <a:t>Cape Town</a:t>
            </a:r>
          </a:p>
        </p:txBody>
      </p:sp>
      <p:sp>
        <p:nvSpPr>
          <p:cNvPr id="10"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198586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03963" y="5306802"/>
            <a:ext cx="10166250" cy="511126"/>
            <a:chOff x="1051563" y="5373858"/>
            <a:chExt cx="10166250" cy="511126"/>
          </a:xfrm>
        </p:grpSpPr>
        <p:grpSp>
          <p:nvGrpSpPr>
            <p:cNvPr id="18" name="Group 17"/>
            <p:cNvGrpSpPr/>
            <p:nvPr/>
          </p:nvGrpSpPr>
          <p:grpSpPr>
            <a:xfrm>
              <a:off x="1051563" y="5373858"/>
              <a:ext cx="10013850" cy="358726"/>
              <a:chOff x="1111348" y="5190978"/>
              <a:chExt cx="10013850" cy="358726"/>
            </a:xfrm>
          </p:grpSpPr>
          <p:sp>
            <p:nvSpPr>
              <p:cNvPr id="25" name="Rectangle 24"/>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Rectangle 25"/>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26"/>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9" name="Group 18"/>
            <p:cNvGrpSpPr/>
            <p:nvPr/>
          </p:nvGrpSpPr>
          <p:grpSpPr>
            <a:xfrm>
              <a:off x="1203963" y="5526258"/>
              <a:ext cx="10013850" cy="358726"/>
              <a:chOff x="1111348" y="5190978"/>
              <a:chExt cx="10013850" cy="358726"/>
            </a:xfrm>
          </p:grpSpPr>
          <p:sp>
            <p:nvSpPr>
              <p:cNvPr id="20" name="Rectangle 19"/>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nvGrpSpPr>
          <p:cNvPr id="2" name="Group 1"/>
          <p:cNvGrpSpPr/>
          <p:nvPr/>
        </p:nvGrpSpPr>
        <p:grpSpPr>
          <a:xfrm>
            <a:off x="368335" y="175178"/>
            <a:ext cx="11570601" cy="5832810"/>
            <a:chOff x="306201" y="112543"/>
            <a:chExt cx="11570601" cy="5832810"/>
          </a:xfrm>
        </p:grpSpPr>
        <p:grpSp>
          <p:nvGrpSpPr>
            <p:cNvPr id="16" name="Group 15"/>
            <p:cNvGrpSpPr/>
            <p:nvPr/>
          </p:nvGrpSpPr>
          <p:grpSpPr>
            <a:xfrm>
              <a:off x="306201" y="1820393"/>
              <a:ext cx="11570601" cy="4124959"/>
              <a:chOff x="306201" y="1820393"/>
              <a:chExt cx="11570601" cy="4124959"/>
            </a:xfrm>
          </p:grpSpPr>
          <p:grpSp>
            <p:nvGrpSpPr>
              <p:cNvPr id="4" name="Group 3"/>
              <p:cNvGrpSpPr/>
              <p:nvPr/>
            </p:nvGrpSpPr>
            <p:grpSpPr>
              <a:xfrm>
                <a:off x="306201" y="1820393"/>
                <a:ext cx="11570601" cy="4124959"/>
                <a:chOff x="365986" y="1637513"/>
                <a:chExt cx="11570601" cy="4124959"/>
              </a:xfrm>
            </p:grpSpPr>
            <p:pic>
              <p:nvPicPr>
                <p:cNvPr id="5" name="Picture 4"/>
                <p:cNvPicPr>
                  <a:picLocks noChangeAspect="1"/>
                </p:cNvPicPr>
                <p:nvPr/>
              </p:nvPicPr>
              <p:blipFill rotWithShape="1">
                <a:blip r:embed="rId2">
                  <a:grayscl/>
                </a:blip>
                <a:srcRect l="16981" t="30385" r="18150" b="17288"/>
                <a:stretch/>
              </p:blipFill>
              <p:spPr>
                <a:xfrm>
                  <a:off x="365986" y="1637513"/>
                  <a:ext cx="11570601" cy="4124959"/>
                </a:xfrm>
                <a:prstGeom prst="rect">
                  <a:avLst/>
                </a:prstGeom>
              </p:spPr>
            </p:pic>
            <p:sp>
              <p:nvSpPr>
                <p:cNvPr id="6" name="Rectangle 5"/>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0" name="Group 9"/>
              <p:cNvGrpSpPr/>
              <p:nvPr/>
            </p:nvGrpSpPr>
            <p:grpSpPr>
              <a:xfrm>
                <a:off x="1203963" y="5526258"/>
                <a:ext cx="10013850" cy="358726"/>
                <a:chOff x="1111348" y="5190978"/>
                <a:chExt cx="10013850" cy="358726"/>
              </a:xfrm>
            </p:grpSpPr>
            <p:sp>
              <p:nvSpPr>
                <p:cNvPr id="12" name="Rectangle 11"/>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nvGrpSpPr>
            <p:cNvPr id="29" name="Group 28"/>
            <p:cNvGrpSpPr/>
            <p:nvPr/>
          </p:nvGrpSpPr>
          <p:grpSpPr>
            <a:xfrm>
              <a:off x="1203963" y="112543"/>
              <a:ext cx="10013850" cy="5832810"/>
              <a:chOff x="1111348" y="-222737"/>
              <a:chExt cx="10013850" cy="5832810"/>
            </a:xfrm>
          </p:grpSpPr>
          <p:pic>
            <p:nvPicPr>
              <p:cNvPr id="30" name="Picture 29"/>
              <p:cNvPicPr>
                <a:picLocks noChangeAspect="1"/>
              </p:cNvPicPr>
              <p:nvPr/>
            </p:nvPicPr>
            <p:blipFill rotWithShape="1">
              <a:blip r:embed="rId2"/>
              <a:srcRect l="49670" t="30385" r="34819" b="17288"/>
              <a:stretch/>
            </p:blipFill>
            <p:spPr>
              <a:xfrm>
                <a:off x="6044192" y="-222737"/>
                <a:ext cx="2911065" cy="5832810"/>
              </a:xfrm>
              <a:prstGeom prst="rect">
                <a:avLst/>
              </a:prstGeom>
            </p:spPr>
          </p:pic>
          <p:sp>
            <p:nvSpPr>
              <p:cNvPr id="31" name="Rectangle 30"/>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Rectangle 31"/>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
        <p:nvSpPr>
          <p:cNvPr id="36" name="Oval 35"/>
          <p:cNvSpPr/>
          <p:nvPr/>
        </p:nvSpPr>
        <p:spPr>
          <a:xfrm>
            <a:off x="6153636" y="-1"/>
            <a:ext cx="2992586" cy="609171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37" name="Title 1"/>
          <p:cNvSpPr txBox="1">
            <a:spLocks/>
          </p:cNvSpPr>
          <p:nvPr/>
        </p:nvSpPr>
        <p:spPr>
          <a:xfrm>
            <a:off x="36804" y="155142"/>
            <a:ext cx="11435819" cy="413476"/>
          </a:xfrm>
          <a:prstGeom prst="rect">
            <a:avLst/>
          </a:prstGeom>
        </p:spPr>
        <p:txBody>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err="1" smtClean="0"/>
              <a:t>FutureMakers</a:t>
            </a:r>
            <a:r>
              <a:rPr lang="en-ZA" dirty="0" smtClean="0"/>
              <a:t> Proof </a:t>
            </a:r>
            <a:endParaRPr lang="en-ZA" dirty="0"/>
          </a:p>
        </p:txBody>
      </p:sp>
    </p:spTree>
    <p:extLst>
      <p:ext uri="{BB962C8B-B14F-4D97-AF65-F5344CB8AC3E}">
        <p14:creationId xmlns:p14="http://schemas.microsoft.com/office/powerpoint/2010/main" xmlns="" val="239197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Strategic Partnerships for business development support </a:t>
            </a:r>
          </a:p>
        </p:txBody>
      </p:sp>
      <p:sp>
        <p:nvSpPr>
          <p:cNvPr id="3" name="Text Placeholder 2"/>
          <p:cNvSpPr>
            <a:spLocks noGrp="1"/>
          </p:cNvSpPr>
          <p:nvPr>
            <p:ph type="body" sz="quarter" idx="10"/>
          </p:nvPr>
        </p:nvSpPr>
        <p:spPr>
          <a:xfrm>
            <a:off x="365988" y="996304"/>
            <a:ext cx="11422063" cy="339725"/>
          </a:xfrm>
        </p:spPr>
        <p:txBody>
          <a:bodyPr/>
          <a:lstStyle/>
          <a:p>
            <a:r>
              <a:rPr lang="en-ZA" dirty="0"/>
              <a:t>Futuremakers holds strategic relationships with key industry players to promote innovation, improve technology usage, business management strategies and back-office support</a:t>
            </a:r>
          </a:p>
        </p:txBody>
      </p:sp>
      <p:pic>
        <p:nvPicPr>
          <p:cNvPr id="9" name="Picture 8"/>
          <p:cNvPicPr>
            <a:picLocks noChangeAspect="1"/>
          </p:cNvPicPr>
          <p:nvPr/>
        </p:nvPicPr>
        <p:blipFill rotWithShape="1">
          <a:blip r:embed="rId2"/>
          <a:srcRect b="42166"/>
          <a:stretch/>
        </p:blipFill>
        <p:spPr>
          <a:xfrm>
            <a:off x="408903" y="4625388"/>
            <a:ext cx="2073045" cy="648820"/>
          </a:xfrm>
          <a:prstGeom prst="rect">
            <a:avLst/>
          </a:prstGeom>
        </p:spPr>
      </p:pic>
      <p:sp>
        <p:nvSpPr>
          <p:cNvPr id="11" name="TextBox 10"/>
          <p:cNvSpPr txBox="1"/>
          <p:nvPr/>
        </p:nvSpPr>
        <p:spPr>
          <a:xfrm>
            <a:off x="316442" y="1977218"/>
            <a:ext cx="2921184" cy="400110"/>
          </a:xfrm>
          <a:prstGeom prst="rect">
            <a:avLst/>
          </a:prstGeom>
          <a:noFill/>
        </p:spPr>
        <p:txBody>
          <a:bodyPr wrap="square" rtlCol="0">
            <a:spAutoFit/>
          </a:bodyPr>
          <a:lstStyle/>
          <a:p>
            <a:r>
              <a:rPr lang="en-ZA" sz="2000" b="1" u="sng" dirty="0">
                <a:solidFill>
                  <a:schemeClr val="bg2"/>
                </a:solidFill>
                <a:cs typeface="Arial" pitchFamily="34" charset="0"/>
              </a:rPr>
              <a:t>Innovation hubs</a:t>
            </a:r>
          </a:p>
        </p:txBody>
      </p:sp>
      <p:sp>
        <p:nvSpPr>
          <p:cNvPr id="13" name="TextBox 12"/>
          <p:cNvSpPr txBox="1"/>
          <p:nvPr/>
        </p:nvSpPr>
        <p:spPr>
          <a:xfrm>
            <a:off x="452757" y="4065261"/>
            <a:ext cx="2921184" cy="400110"/>
          </a:xfrm>
          <a:prstGeom prst="rect">
            <a:avLst/>
          </a:prstGeom>
          <a:noFill/>
        </p:spPr>
        <p:txBody>
          <a:bodyPr wrap="square" rtlCol="0">
            <a:spAutoFit/>
          </a:bodyPr>
          <a:lstStyle/>
          <a:p>
            <a:r>
              <a:rPr lang="en-ZA" sz="2000" b="1" u="sng" dirty="0">
                <a:solidFill>
                  <a:schemeClr val="bg2"/>
                </a:solidFill>
                <a:cs typeface="Arial" pitchFamily="34" charset="0"/>
              </a:rPr>
              <a:t>Industry partners</a:t>
            </a:r>
          </a:p>
        </p:txBody>
      </p:sp>
      <p:sp>
        <p:nvSpPr>
          <p:cNvPr id="14" name="TextBox 13"/>
          <p:cNvSpPr txBox="1"/>
          <p:nvPr/>
        </p:nvSpPr>
        <p:spPr>
          <a:xfrm>
            <a:off x="8944623" y="1955878"/>
            <a:ext cx="3550536" cy="400110"/>
          </a:xfrm>
          <a:prstGeom prst="rect">
            <a:avLst/>
          </a:prstGeom>
          <a:noFill/>
        </p:spPr>
        <p:txBody>
          <a:bodyPr wrap="square" rtlCol="0">
            <a:spAutoFit/>
          </a:bodyPr>
          <a:lstStyle/>
          <a:p>
            <a:r>
              <a:rPr lang="en-ZA" sz="2000" b="1" u="sng" dirty="0">
                <a:solidFill>
                  <a:schemeClr val="bg2"/>
                </a:solidFill>
                <a:cs typeface="Arial" pitchFamily="34" charset="0"/>
              </a:rPr>
              <a:t>Fund management partner</a:t>
            </a:r>
          </a:p>
        </p:txBody>
      </p:sp>
      <p:pic>
        <p:nvPicPr>
          <p:cNvPr id="16" name="Picture 15"/>
          <p:cNvPicPr>
            <a:picLocks noChangeAspect="1"/>
          </p:cNvPicPr>
          <p:nvPr/>
        </p:nvPicPr>
        <p:blipFill>
          <a:blip r:embed="rId3"/>
          <a:stretch>
            <a:fillRect/>
          </a:stretch>
        </p:blipFill>
        <p:spPr>
          <a:xfrm>
            <a:off x="8837658" y="2456644"/>
            <a:ext cx="3133725" cy="1306232"/>
          </a:xfrm>
          <a:prstGeom prst="rect">
            <a:avLst/>
          </a:prstGeom>
        </p:spPr>
      </p:pic>
      <p:pic>
        <p:nvPicPr>
          <p:cNvPr id="17" name="Picture 16"/>
          <p:cNvPicPr>
            <a:picLocks noChangeAspect="1"/>
          </p:cNvPicPr>
          <p:nvPr/>
        </p:nvPicPr>
        <p:blipFill>
          <a:blip r:embed="rId4"/>
          <a:stretch>
            <a:fillRect/>
          </a:stretch>
        </p:blipFill>
        <p:spPr>
          <a:xfrm>
            <a:off x="2210828" y="5129240"/>
            <a:ext cx="1589628" cy="784879"/>
          </a:xfrm>
          <a:prstGeom prst="rect">
            <a:avLst/>
          </a:prstGeom>
        </p:spPr>
      </p:pic>
      <p:pic>
        <p:nvPicPr>
          <p:cNvPr id="19" name="Picture 18"/>
          <p:cNvPicPr>
            <a:picLocks noChangeAspect="1"/>
          </p:cNvPicPr>
          <p:nvPr/>
        </p:nvPicPr>
        <p:blipFill rotWithShape="1">
          <a:blip r:embed="rId5"/>
          <a:srcRect l="43043" t="50435" r="45326" b="34248"/>
          <a:stretch/>
        </p:blipFill>
        <p:spPr>
          <a:xfrm>
            <a:off x="5312947" y="2015533"/>
            <a:ext cx="2521916" cy="1867282"/>
          </a:xfrm>
          <a:prstGeom prst="rect">
            <a:avLst/>
          </a:prstGeom>
        </p:spPr>
      </p:pic>
      <p:sp>
        <p:nvSpPr>
          <p:cNvPr id="20" name="TextBox 19"/>
          <p:cNvSpPr txBox="1"/>
          <p:nvPr/>
        </p:nvSpPr>
        <p:spPr>
          <a:xfrm>
            <a:off x="5234392" y="1981986"/>
            <a:ext cx="3550536" cy="400110"/>
          </a:xfrm>
          <a:prstGeom prst="rect">
            <a:avLst/>
          </a:prstGeom>
          <a:noFill/>
        </p:spPr>
        <p:txBody>
          <a:bodyPr wrap="square" rtlCol="0">
            <a:spAutoFit/>
          </a:bodyPr>
          <a:lstStyle/>
          <a:p>
            <a:r>
              <a:rPr lang="en-ZA" sz="2000" b="1" u="sng" dirty="0">
                <a:solidFill>
                  <a:schemeClr val="bg2"/>
                </a:solidFill>
                <a:cs typeface="Arial" pitchFamily="34" charset="0"/>
              </a:rPr>
              <a:t>Professional services</a:t>
            </a:r>
          </a:p>
        </p:txBody>
      </p:sp>
      <p:sp>
        <p:nvSpPr>
          <p:cNvPr id="22" name="AutoShape 2" descr="Image result for sefa logo"/>
          <p:cNvSpPr>
            <a:spLocks noChangeAspect="1" noChangeArrowheads="1"/>
          </p:cNvSpPr>
          <p:nvPr/>
        </p:nvSpPr>
        <p:spPr bwMode="auto">
          <a:xfrm>
            <a:off x="5234392" y="4625388"/>
            <a:ext cx="3227437" cy="213212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ZA" dirty="0">
                <a:solidFill>
                  <a:schemeClr val="bg2"/>
                </a:solidFill>
              </a:rPr>
              <a:t>Futuremakers supports other specialist SMME business development partners through our supply chain</a:t>
            </a:r>
          </a:p>
        </p:txBody>
      </p:sp>
      <p:pic>
        <p:nvPicPr>
          <p:cNvPr id="23" name="Picture 22"/>
          <p:cNvPicPr>
            <a:picLocks noChangeAspect="1"/>
          </p:cNvPicPr>
          <p:nvPr/>
        </p:nvPicPr>
        <p:blipFill rotWithShape="1">
          <a:blip r:embed="rId6"/>
          <a:srcRect l="20435" t="47725" r="56114" b="30584"/>
          <a:stretch/>
        </p:blipFill>
        <p:spPr>
          <a:xfrm>
            <a:off x="308612" y="5229444"/>
            <a:ext cx="1442015" cy="749916"/>
          </a:xfrm>
          <a:prstGeom prst="rect">
            <a:avLst/>
          </a:prstGeom>
        </p:spPr>
      </p:pic>
      <p:pic>
        <p:nvPicPr>
          <p:cNvPr id="15" name="Picture 14"/>
          <p:cNvPicPr>
            <a:picLocks noChangeAspect="1"/>
          </p:cNvPicPr>
          <p:nvPr/>
        </p:nvPicPr>
        <p:blipFill rotWithShape="1">
          <a:blip r:embed="rId7"/>
          <a:srcRect t="21264" b="23910"/>
          <a:stretch/>
        </p:blipFill>
        <p:spPr>
          <a:xfrm>
            <a:off x="-20518" y="2528024"/>
            <a:ext cx="1986879" cy="1386677"/>
          </a:xfrm>
          <a:prstGeom prst="rect">
            <a:avLst/>
          </a:prstGeom>
        </p:spPr>
      </p:pic>
      <p:pic>
        <p:nvPicPr>
          <p:cNvPr id="18" name="Picture 17"/>
          <p:cNvPicPr>
            <a:picLocks noChangeAspect="1"/>
          </p:cNvPicPr>
          <p:nvPr/>
        </p:nvPicPr>
        <p:blipFill>
          <a:blip r:embed="rId8"/>
          <a:stretch>
            <a:fillRect/>
          </a:stretch>
        </p:blipFill>
        <p:spPr>
          <a:xfrm>
            <a:off x="1661154" y="3070112"/>
            <a:ext cx="2163866" cy="776363"/>
          </a:xfrm>
          <a:prstGeom prst="rect">
            <a:avLst/>
          </a:prstGeom>
        </p:spPr>
      </p:pic>
      <p:pic>
        <p:nvPicPr>
          <p:cNvPr id="21" name="Picture 20"/>
          <p:cNvPicPr>
            <a:picLocks noChangeAspect="1"/>
          </p:cNvPicPr>
          <p:nvPr/>
        </p:nvPicPr>
        <p:blipFill rotWithShape="1">
          <a:blip r:embed="rId9"/>
          <a:srcRect l="5605" t="14511" r="76196" b="73740"/>
          <a:stretch/>
        </p:blipFill>
        <p:spPr>
          <a:xfrm>
            <a:off x="1747055" y="2447306"/>
            <a:ext cx="2313162" cy="571225"/>
          </a:xfrm>
          <a:prstGeom prst="rect">
            <a:avLst/>
          </a:prstGeom>
        </p:spPr>
      </p:pic>
      <p:sp>
        <p:nvSpPr>
          <p:cNvPr id="24" name="TextBox 23"/>
          <p:cNvSpPr txBox="1"/>
          <p:nvPr/>
        </p:nvSpPr>
        <p:spPr>
          <a:xfrm>
            <a:off x="5234392" y="4142605"/>
            <a:ext cx="3550536" cy="400110"/>
          </a:xfrm>
          <a:prstGeom prst="rect">
            <a:avLst/>
          </a:prstGeom>
          <a:noFill/>
        </p:spPr>
        <p:txBody>
          <a:bodyPr wrap="square" rtlCol="0">
            <a:spAutoFit/>
          </a:bodyPr>
          <a:lstStyle/>
          <a:p>
            <a:r>
              <a:rPr lang="en-ZA" sz="2000" b="1" u="sng" dirty="0">
                <a:solidFill>
                  <a:schemeClr val="bg2"/>
                </a:solidFill>
                <a:cs typeface="Arial" pitchFamily="34" charset="0"/>
              </a:rPr>
              <a:t>Other</a:t>
            </a:r>
          </a:p>
        </p:txBody>
      </p:sp>
      <p:sp>
        <p:nvSpPr>
          <p:cNvPr id="25"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2839477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Acceleration, Scale and Commercialization of Tech Innovation</a:t>
            </a:r>
          </a:p>
        </p:txBody>
      </p:sp>
      <p:sp>
        <p:nvSpPr>
          <p:cNvPr id="4" name="Rectangle 3"/>
          <p:cNvSpPr/>
          <p:nvPr/>
        </p:nvSpPr>
        <p:spPr>
          <a:xfrm>
            <a:off x="365988" y="991660"/>
            <a:ext cx="11694617" cy="923330"/>
          </a:xfrm>
          <a:prstGeom prst="rect">
            <a:avLst/>
          </a:prstGeom>
        </p:spPr>
        <p:txBody>
          <a:bodyPr wrap="square">
            <a:spAutoFit/>
          </a:bodyPr>
          <a:lstStyle/>
          <a:p>
            <a:r>
              <a:rPr lang="en-ZA" b="1" dirty="0">
                <a:solidFill>
                  <a:schemeClr val="bg2"/>
                </a:solidFill>
                <a:latin typeface="Telkom123-Light"/>
              </a:rPr>
              <a:t>The I’M IN: pre-investment readiness programme </a:t>
            </a:r>
          </a:p>
          <a:p>
            <a:pPr marL="285750" indent="-285750">
              <a:buFont typeface="Arial" panose="020B0604020202020204" pitchFamily="34" charset="0"/>
              <a:buChar char="•"/>
            </a:pPr>
            <a:r>
              <a:rPr lang="en-ZA" dirty="0">
                <a:solidFill>
                  <a:schemeClr val="bg2"/>
                </a:solidFill>
                <a:latin typeface="Telkom123-Light"/>
              </a:rPr>
              <a:t>Launched in 2017 to support early-stage entrepreneurs with acceleration of business growth, advancement of business solutions and improved investment readiness.</a:t>
            </a:r>
            <a:endParaRPr lang="en-ZA" dirty="0">
              <a:solidFill>
                <a:schemeClr val="bg2"/>
              </a:solidFill>
            </a:endParaRPr>
          </a:p>
        </p:txBody>
      </p:sp>
      <p:pic>
        <p:nvPicPr>
          <p:cNvPr id="5" name="Picture 4"/>
          <p:cNvPicPr>
            <a:picLocks noChangeAspect="1"/>
          </p:cNvPicPr>
          <p:nvPr/>
        </p:nvPicPr>
        <p:blipFill rotWithShape="1">
          <a:blip r:embed="rId2"/>
          <a:srcRect l="6346" t="25080" r="59731" b="44613"/>
          <a:stretch/>
        </p:blipFill>
        <p:spPr>
          <a:xfrm>
            <a:off x="338839" y="2033125"/>
            <a:ext cx="4135902" cy="1842908"/>
          </a:xfrm>
          <a:prstGeom prst="rect">
            <a:avLst/>
          </a:prstGeom>
        </p:spPr>
      </p:pic>
      <p:pic>
        <p:nvPicPr>
          <p:cNvPr id="6" name="Picture 5"/>
          <p:cNvPicPr>
            <a:picLocks noChangeAspect="1"/>
          </p:cNvPicPr>
          <p:nvPr/>
        </p:nvPicPr>
        <p:blipFill rotWithShape="1">
          <a:blip r:embed="rId3"/>
          <a:srcRect b="42166"/>
          <a:stretch/>
        </p:blipFill>
        <p:spPr>
          <a:xfrm>
            <a:off x="9728762" y="5321209"/>
            <a:ext cx="2073045" cy="648820"/>
          </a:xfrm>
          <a:prstGeom prst="rect">
            <a:avLst/>
          </a:prstGeom>
        </p:spPr>
      </p:pic>
      <p:pic>
        <p:nvPicPr>
          <p:cNvPr id="7" name="Picture 6"/>
          <p:cNvPicPr>
            <a:picLocks noChangeAspect="1"/>
          </p:cNvPicPr>
          <p:nvPr/>
        </p:nvPicPr>
        <p:blipFill rotWithShape="1">
          <a:blip r:embed="rId4"/>
          <a:srcRect l="41538" t="36980" r="41385" b="45188"/>
          <a:stretch/>
        </p:blipFill>
        <p:spPr>
          <a:xfrm>
            <a:off x="9766617" y="3968307"/>
            <a:ext cx="2082020" cy="1222457"/>
          </a:xfrm>
          <a:prstGeom prst="rect">
            <a:avLst/>
          </a:prstGeom>
        </p:spPr>
      </p:pic>
      <p:sp>
        <p:nvSpPr>
          <p:cNvPr id="8" name="Rectangle 7"/>
          <p:cNvSpPr/>
          <p:nvPr/>
        </p:nvSpPr>
        <p:spPr>
          <a:xfrm>
            <a:off x="365988" y="4292078"/>
            <a:ext cx="8217506" cy="646331"/>
          </a:xfrm>
          <a:prstGeom prst="rect">
            <a:avLst/>
          </a:prstGeom>
        </p:spPr>
        <p:txBody>
          <a:bodyPr wrap="square">
            <a:spAutoFit/>
          </a:bodyPr>
          <a:lstStyle/>
          <a:p>
            <a:pPr marL="285750" indent="-285750">
              <a:buFont typeface="Arial" panose="020B0604020202020204" pitchFamily="34" charset="0"/>
              <a:buChar char="•"/>
            </a:pPr>
            <a:r>
              <a:rPr lang="en-ZA" b="1" dirty="0">
                <a:solidFill>
                  <a:schemeClr val="bg2"/>
                </a:solidFill>
                <a:latin typeface="Telkom123-Light"/>
              </a:rPr>
              <a:t>TECHNVEST: Tech Commercialization program</a:t>
            </a:r>
          </a:p>
          <a:p>
            <a:pPr marL="285750" indent="-285750">
              <a:buFont typeface="Arial" panose="020B0604020202020204" pitchFamily="34" charset="0"/>
              <a:buChar char="•"/>
            </a:pPr>
            <a:endParaRPr lang="en-ZA" dirty="0">
              <a:solidFill>
                <a:schemeClr val="bg2"/>
              </a:solidFill>
            </a:endParaRPr>
          </a:p>
        </p:txBody>
      </p:sp>
      <p:grpSp>
        <p:nvGrpSpPr>
          <p:cNvPr id="16" name="Group 15"/>
          <p:cNvGrpSpPr/>
          <p:nvPr/>
        </p:nvGrpSpPr>
        <p:grpSpPr>
          <a:xfrm>
            <a:off x="4418836" y="2168023"/>
            <a:ext cx="7166156" cy="646331"/>
            <a:chOff x="5194363" y="2468988"/>
            <a:chExt cx="4067032" cy="646331"/>
          </a:xfrm>
        </p:grpSpPr>
        <p:sp>
          <p:nvSpPr>
            <p:cNvPr id="11" name="Freeform 100"/>
            <p:cNvSpPr>
              <a:spLocks noEditPoints="1"/>
            </p:cNvSpPr>
            <p:nvPr/>
          </p:nvSpPr>
          <p:spPr bwMode="auto">
            <a:xfrm>
              <a:off x="5194363" y="2526688"/>
              <a:ext cx="331621" cy="302084"/>
            </a:xfrm>
            <a:custGeom>
              <a:avLst/>
              <a:gdLst>
                <a:gd name="T0" fmla="*/ 87 w 209"/>
                <a:gd name="T1" fmla="*/ 175 h 190"/>
                <a:gd name="T2" fmla="*/ 81 w 209"/>
                <a:gd name="T3" fmla="*/ 169 h 190"/>
                <a:gd name="T4" fmla="*/ 87 w 209"/>
                <a:gd name="T5" fmla="*/ 163 h 190"/>
                <a:gd name="T6" fmla="*/ 123 w 209"/>
                <a:gd name="T7" fmla="*/ 163 h 190"/>
                <a:gd name="T8" fmla="*/ 129 w 209"/>
                <a:gd name="T9" fmla="*/ 169 h 190"/>
                <a:gd name="T10" fmla="*/ 123 w 209"/>
                <a:gd name="T11" fmla="*/ 175 h 190"/>
                <a:gd name="T12" fmla="*/ 87 w 209"/>
                <a:gd name="T13" fmla="*/ 175 h 190"/>
                <a:gd name="T14" fmla="*/ 140 w 209"/>
                <a:gd name="T15" fmla="*/ 178 h 190"/>
                <a:gd name="T16" fmla="*/ 70 w 209"/>
                <a:gd name="T17" fmla="*/ 178 h 190"/>
                <a:gd name="T18" fmla="*/ 64 w 209"/>
                <a:gd name="T19" fmla="*/ 184 h 190"/>
                <a:gd name="T20" fmla="*/ 70 w 209"/>
                <a:gd name="T21" fmla="*/ 190 h 190"/>
                <a:gd name="T22" fmla="*/ 140 w 209"/>
                <a:gd name="T23" fmla="*/ 190 h 190"/>
                <a:gd name="T24" fmla="*/ 146 w 209"/>
                <a:gd name="T25" fmla="*/ 184 h 190"/>
                <a:gd name="T26" fmla="*/ 140 w 209"/>
                <a:gd name="T27" fmla="*/ 178 h 190"/>
                <a:gd name="T28" fmla="*/ 209 w 209"/>
                <a:gd name="T29" fmla="*/ 101 h 190"/>
                <a:gd name="T30" fmla="*/ 173 w 209"/>
                <a:gd name="T31" fmla="*/ 129 h 190"/>
                <a:gd name="T32" fmla="*/ 137 w 209"/>
                <a:gd name="T33" fmla="*/ 101 h 190"/>
                <a:gd name="T34" fmla="*/ 140 w 209"/>
                <a:gd name="T35" fmla="*/ 101 h 190"/>
                <a:gd name="T36" fmla="*/ 169 w 209"/>
                <a:gd name="T37" fmla="*/ 31 h 190"/>
                <a:gd name="T38" fmla="*/ 164 w 209"/>
                <a:gd name="T39" fmla="*/ 28 h 190"/>
                <a:gd name="T40" fmla="*/ 111 w 209"/>
                <a:gd name="T41" fmla="*/ 31 h 190"/>
                <a:gd name="T42" fmla="*/ 111 w 209"/>
                <a:gd name="T43" fmla="*/ 159 h 190"/>
                <a:gd name="T44" fmla="*/ 99 w 209"/>
                <a:gd name="T45" fmla="*/ 159 h 190"/>
                <a:gd name="T46" fmla="*/ 99 w 209"/>
                <a:gd name="T47" fmla="*/ 34 h 190"/>
                <a:gd name="T48" fmla="*/ 46 w 209"/>
                <a:gd name="T49" fmla="*/ 61 h 190"/>
                <a:gd name="T50" fmla="*/ 44 w 209"/>
                <a:gd name="T51" fmla="*/ 68 h 190"/>
                <a:gd name="T52" fmla="*/ 42 w 209"/>
                <a:gd name="T53" fmla="*/ 70 h 190"/>
                <a:gd name="T54" fmla="*/ 69 w 209"/>
                <a:gd name="T55" fmla="*/ 135 h 190"/>
                <a:gd name="T56" fmla="*/ 72 w 209"/>
                <a:gd name="T57" fmla="*/ 135 h 190"/>
                <a:gd name="T58" fmla="*/ 36 w 209"/>
                <a:gd name="T59" fmla="*/ 163 h 190"/>
                <a:gd name="T60" fmla="*/ 0 w 209"/>
                <a:gd name="T61" fmla="*/ 135 h 190"/>
                <a:gd name="T62" fmla="*/ 3 w 209"/>
                <a:gd name="T63" fmla="*/ 135 h 190"/>
                <a:gd name="T64" fmla="*/ 31 w 209"/>
                <a:gd name="T65" fmla="*/ 68 h 190"/>
                <a:gd name="T66" fmla="*/ 30 w 209"/>
                <a:gd name="T67" fmla="*/ 56 h 190"/>
                <a:gd name="T68" fmla="*/ 37 w 209"/>
                <a:gd name="T69" fmla="*/ 53 h 190"/>
                <a:gd name="T70" fmla="*/ 99 w 209"/>
                <a:gd name="T71" fmla="*/ 22 h 190"/>
                <a:gd name="T72" fmla="*/ 99 w 209"/>
                <a:gd name="T73" fmla="*/ 16 h 190"/>
                <a:gd name="T74" fmla="*/ 96 w 209"/>
                <a:gd name="T75" fmla="*/ 9 h 190"/>
                <a:gd name="T76" fmla="*/ 105 w 209"/>
                <a:gd name="T77" fmla="*/ 0 h 190"/>
                <a:gd name="T78" fmla="*/ 114 w 209"/>
                <a:gd name="T79" fmla="*/ 9 h 190"/>
                <a:gd name="T80" fmla="*/ 111 w 209"/>
                <a:gd name="T81" fmla="*/ 16 h 190"/>
                <a:gd name="T82" fmla="*/ 111 w 209"/>
                <a:gd name="T83" fmla="*/ 19 h 190"/>
                <a:gd name="T84" fmla="*/ 167 w 209"/>
                <a:gd name="T85" fmla="*/ 16 h 190"/>
                <a:gd name="T86" fmla="*/ 175 w 209"/>
                <a:gd name="T87" fmla="*/ 15 h 190"/>
                <a:gd name="T88" fmla="*/ 181 w 209"/>
                <a:gd name="T89" fmla="*/ 26 h 190"/>
                <a:gd name="T90" fmla="*/ 177 w 209"/>
                <a:gd name="T91" fmla="*/ 31 h 190"/>
                <a:gd name="T92" fmla="*/ 206 w 209"/>
                <a:gd name="T93" fmla="*/ 101 h 190"/>
                <a:gd name="T94" fmla="*/ 209 w 209"/>
                <a:gd name="T95" fmla="*/ 101 h 190"/>
                <a:gd name="T96" fmla="*/ 59 w 209"/>
                <a:gd name="T97" fmla="*/ 135 h 190"/>
                <a:gd name="T98" fmla="*/ 36 w 209"/>
                <a:gd name="T99" fmla="*/ 73 h 190"/>
                <a:gd name="T100" fmla="*/ 12 w 209"/>
                <a:gd name="T101" fmla="*/ 135 h 190"/>
                <a:gd name="T102" fmla="*/ 59 w 209"/>
                <a:gd name="T103" fmla="*/ 135 h 190"/>
                <a:gd name="T104" fmla="*/ 197 w 209"/>
                <a:gd name="T105" fmla="*/ 100 h 190"/>
                <a:gd name="T106" fmla="*/ 173 w 209"/>
                <a:gd name="T107" fmla="*/ 39 h 190"/>
                <a:gd name="T108" fmla="*/ 149 w 209"/>
                <a:gd name="T109" fmla="*/ 101 h 190"/>
                <a:gd name="T110" fmla="*/ 196 w 209"/>
                <a:gd name="T111" fmla="*/ 101 h 190"/>
                <a:gd name="T112" fmla="*/ 197 w 209"/>
                <a:gd name="T113" fmla="*/ 10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90">
                  <a:moveTo>
                    <a:pt x="87" y="175"/>
                  </a:moveTo>
                  <a:cubicBezTo>
                    <a:pt x="84" y="175"/>
                    <a:pt x="81" y="173"/>
                    <a:pt x="81" y="169"/>
                  </a:cubicBezTo>
                  <a:cubicBezTo>
                    <a:pt x="81" y="166"/>
                    <a:pt x="84" y="163"/>
                    <a:pt x="87" y="163"/>
                  </a:cubicBezTo>
                  <a:cubicBezTo>
                    <a:pt x="123" y="163"/>
                    <a:pt x="123" y="163"/>
                    <a:pt x="123" y="163"/>
                  </a:cubicBezTo>
                  <a:cubicBezTo>
                    <a:pt x="127" y="163"/>
                    <a:pt x="129" y="166"/>
                    <a:pt x="129" y="169"/>
                  </a:cubicBezTo>
                  <a:cubicBezTo>
                    <a:pt x="129" y="173"/>
                    <a:pt x="127" y="175"/>
                    <a:pt x="123" y="175"/>
                  </a:cubicBezTo>
                  <a:lnTo>
                    <a:pt x="87" y="175"/>
                  </a:lnTo>
                  <a:close/>
                  <a:moveTo>
                    <a:pt x="140" y="178"/>
                  </a:moveTo>
                  <a:cubicBezTo>
                    <a:pt x="70" y="178"/>
                    <a:pt x="70" y="178"/>
                    <a:pt x="70" y="178"/>
                  </a:cubicBezTo>
                  <a:cubicBezTo>
                    <a:pt x="67" y="178"/>
                    <a:pt x="64" y="181"/>
                    <a:pt x="64" y="184"/>
                  </a:cubicBezTo>
                  <a:cubicBezTo>
                    <a:pt x="64" y="188"/>
                    <a:pt x="67" y="190"/>
                    <a:pt x="70" y="190"/>
                  </a:cubicBezTo>
                  <a:cubicBezTo>
                    <a:pt x="140" y="190"/>
                    <a:pt x="140" y="190"/>
                    <a:pt x="140" y="190"/>
                  </a:cubicBezTo>
                  <a:cubicBezTo>
                    <a:pt x="144" y="190"/>
                    <a:pt x="146" y="188"/>
                    <a:pt x="146" y="184"/>
                  </a:cubicBezTo>
                  <a:cubicBezTo>
                    <a:pt x="146" y="181"/>
                    <a:pt x="144" y="178"/>
                    <a:pt x="140" y="178"/>
                  </a:cubicBezTo>
                  <a:close/>
                  <a:moveTo>
                    <a:pt x="209" y="101"/>
                  </a:moveTo>
                  <a:cubicBezTo>
                    <a:pt x="209" y="116"/>
                    <a:pt x="193" y="129"/>
                    <a:pt x="173" y="129"/>
                  </a:cubicBezTo>
                  <a:cubicBezTo>
                    <a:pt x="153" y="129"/>
                    <a:pt x="137" y="116"/>
                    <a:pt x="137" y="101"/>
                  </a:cubicBezTo>
                  <a:cubicBezTo>
                    <a:pt x="140" y="101"/>
                    <a:pt x="140" y="101"/>
                    <a:pt x="140" y="101"/>
                  </a:cubicBezTo>
                  <a:cubicBezTo>
                    <a:pt x="169" y="31"/>
                    <a:pt x="169" y="31"/>
                    <a:pt x="169" y="31"/>
                  </a:cubicBezTo>
                  <a:cubicBezTo>
                    <a:pt x="167" y="31"/>
                    <a:pt x="165" y="29"/>
                    <a:pt x="164" y="28"/>
                  </a:cubicBezTo>
                  <a:cubicBezTo>
                    <a:pt x="150" y="25"/>
                    <a:pt x="131" y="26"/>
                    <a:pt x="111" y="31"/>
                  </a:cubicBezTo>
                  <a:cubicBezTo>
                    <a:pt x="111" y="159"/>
                    <a:pt x="111" y="159"/>
                    <a:pt x="111" y="159"/>
                  </a:cubicBezTo>
                  <a:cubicBezTo>
                    <a:pt x="99" y="159"/>
                    <a:pt x="99" y="159"/>
                    <a:pt x="99" y="159"/>
                  </a:cubicBezTo>
                  <a:cubicBezTo>
                    <a:pt x="99" y="34"/>
                    <a:pt x="99" y="34"/>
                    <a:pt x="99" y="34"/>
                  </a:cubicBezTo>
                  <a:cubicBezTo>
                    <a:pt x="77" y="41"/>
                    <a:pt x="57" y="51"/>
                    <a:pt x="46" y="61"/>
                  </a:cubicBezTo>
                  <a:cubicBezTo>
                    <a:pt x="46" y="64"/>
                    <a:pt x="45" y="66"/>
                    <a:pt x="44" y="68"/>
                  </a:cubicBezTo>
                  <a:cubicBezTo>
                    <a:pt x="43" y="68"/>
                    <a:pt x="42" y="69"/>
                    <a:pt x="42" y="70"/>
                  </a:cubicBezTo>
                  <a:cubicBezTo>
                    <a:pt x="69" y="135"/>
                    <a:pt x="69" y="135"/>
                    <a:pt x="69" y="135"/>
                  </a:cubicBezTo>
                  <a:cubicBezTo>
                    <a:pt x="72" y="135"/>
                    <a:pt x="72" y="135"/>
                    <a:pt x="72" y="135"/>
                  </a:cubicBezTo>
                  <a:cubicBezTo>
                    <a:pt x="72" y="150"/>
                    <a:pt x="56" y="163"/>
                    <a:pt x="36" y="163"/>
                  </a:cubicBezTo>
                  <a:cubicBezTo>
                    <a:pt x="16" y="163"/>
                    <a:pt x="0" y="150"/>
                    <a:pt x="0" y="135"/>
                  </a:cubicBezTo>
                  <a:cubicBezTo>
                    <a:pt x="3" y="135"/>
                    <a:pt x="3" y="135"/>
                    <a:pt x="3" y="135"/>
                  </a:cubicBezTo>
                  <a:cubicBezTo>
                    <a:pt x="31" y="68"/>
                    <a:pt x="31" y="68"/>
                    <a:pt x="31" y="68"/>
                  </a:cubicBezTo>
                  <a:cubicBezTo>
                    <a:pt x="27" y="65"/>
                    <a:pt x="27" y="60"/>
                    <a:pt x="30" y="56"/>
                  </a:cubicBezTo>
                  <a:cubicBezTo>
                    <a:pt x="32" y="54"/>
                    <a:pt x="35" y="53"/>
                    <a:pt x="37" y="53"/>
                  </a:cubicBezTo>
                  <a:cubicBezTo>
                    <a:pt x="50" y="40"/>
                    <a:pt x="73" y="29"/>
                    <a:pt x="99" y="22"/>
                  </a:cubicBezTo>
                  <a:cubicBezTo>
                    <a:pt x="99" y="16"/>
                    <a:pt x="99" y="16"/>
                    <a:pt x="99" y="16"/>
                  </a:cubicBezTo>
                  <a:cubicBezTo>
                    <a:pt x="97" y="14"/>
                    <a:pt x="96" y="12"/>
                    <a:pt x="96" y="9"/>
                  </a:cubicBezTo>
                  <a:cubicBezTo>
                    <a:pt x="96" y="4"/>
                    <a:pt x="100" y="0"/>
                    <a:pt x="105" y="0"/>
                  </a:cubicBezTo>
                  <a:cubicBezTo>
                    <a:pt x="110" y="0"/>
                    <a:pt x="114" y="4"/>
                    <a:pt x="114" y="9"/>
                  </a:cubicBezTo>
                  <a:cubicBezTo>
                    <a:pt x="114" y="12"/>
                    <a:pt x="113" y="14"/>
                    <a:pt x="111" y="16"/>
                  </a:cubicBezTo>
                  <a:cubicBezTo>
                    <a:pt x="111" y="19"/>
                    <a:pt x="111" y="19"/>
                    <a:pt x="111" y="19"/>
                  </a:cubicBezTo>
                  <a:cubicBezTo>
                    <a:pt x="132" y="14"/>
                    <a:pt x="152" y="13"/>
                    <a:pt x="167" y="16"/>
                  </a:cubicBezTo>
                  <a:cubicBezTo>
                    <a:pt x="169" y="14"/>
                    <a:pt x="173" y="14"/>
                    <a:pt x="175" y="15"/>
                  </a:cubicBezTo>
                  <a:cubicBezTo>
                    <a:pt x="180" y="16"/>
                    <a:pt x="183" y="22"/>
                    <a:pt x="181" y="26"/>
                  </a:cubicBezTo>
                  <a:cubicBezTo>
                    <a:pt x="180" y="28"/>
                    <a:pt x="179" y="30"/>
                    <a:pt x="177" y="31"/>
                  </a:cubicBezTo>
                  <a:cubicBezTo>
                    <a:pt x="206" y="101"/>
                    <a:pt x="206" y="101"/>
                    <a:pt x="206" y="101"/>
                  </a:cubicBezTo>
                  <a:lnTo>
                    <a:pt x="209" y="101"/>
                  </a:lnTo>
                  <a:close/>
                  <a:moveTo>
                    <a:pt x="59" y="135"/>
                  </a:moveTo>
                  <a:cubicBezTo>
                    <a:pt x="36" y="73"/>
                    <a:pt x="36" y="73"/>
                    <a:pt x="36" y="73"/>
                  </a:cubicBezTo>
                  <a:cubicBezTo>
                    <a:pt x="12" y="135"/>
                    <a:pt x="12" y="135"/>
                    <a:pt x="12" y="135"/>
                  </a:cubicBezTo>
                  <a:cubicBezTo>
                    <a:pt x="59" y="135"/>
                    <a:pt x="59" y="135"/>
                    <a:pt x="59" y="135"/>
                  </a:cubicBezTo>
                  <a:close/>
                  <a:moveTo>
                    <a:pt x="197" y="100"/>
                  </a:moveTo>
                  <a:cubicBezTo>
                    <a:pt x="173" y="39"/>
                    <a:pt x="173" y="39"/>
                    <a:pt x="173" y="39"/>
                  </a:cubicBezTo>
                  <a:cubicBezTo>
                    <a:pt x="149" y="101"/>
                    <a:pt x="149" y="101"/>
                    <a:pt x="149" y="101"/>
                  </a:cubicBezTo>
                  <a:cubicBezTo>
                    <a:pt x="196" y="101"/>
                    <a:pt x="196" y="101"/>
                    <a:pt x="196" y="101"/>
                  </a:cubicBezTo>
                  <a:lnTo>
                    <a:pt x="197" y="100"/>
                  </a:ln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en-US" sz="1350" dirty="0"/>
            </a:p>
          </p:txBody>
        </p:sp>
        <p:sp>
          <p:nvSpPr>
            <p:cNvPr id="12" name="TextBox 11"/>
            <p:cNvSpPr txBox="1"/>
            <p:nvPr/>
          </p:nvSpPr>
          <p:spPr>
            <a:xfrm>
              <a:off x="5641144" y="2468988"/>
              <a:ext cx="3620251" cy="646331"/>
            </a:xfrm>
            <a:prstGeom prst="rect">
              <a:avLst/>
            </a:prstGeom>
            <a:noFill/>
          </p:spPr>
          <p:txBody>
            <a:bodyPr wrap="square" rtlCol="0">
              <a:spAutoFit/>
            </a:bodyPr>
            <a:lstStyle/>
            <a:p>
              <a:r>
                <a:rPr lang="en-ZA" dirty="0">
                  <a:solidFill>
                    <a:schemeClr val="bg2"/>
                  </a:solidFill>
                  <a:latin typeface="Telkom123-Light"/>
                </a:rPr>
                <a:t>R16.2 million investment towards accelerating early stage entrepreneurs</a:t>
              </a:r>
              <a:endParaRPr lang="en-ZA" dirty="0"/>
            </a:p>
          </p:txBody>
        </p:sp>
      </p:grpSp>
      <p:grpSp>
        <p:nvGrpSpPr>
          <p:cNvPr id="25" name="Group 24"/>
          <p:cNvGrpSpPr/>
          <p:nvPr/>
        </p:nvGrpSpPr>
        <p:grpSpPr>
          <a:xfrm>
            <a:off x="4552000" y="2898560"/>
            <a:ext cx="5379967" cy="369332"/>
            <a:chOff x="4862677" y="2883332"/>
            <a:chExt cx="5379967" cy="369332"/>
          </a:xfrm>
        </p:grpSpPr>
        <p:sp>
          <p:nvSpPr>
            <p:cNvPr id="9" name="Freeform 84"/>
            <p:cNvSpPr>
              <a:spLocks/>
            </p:cNvSpPr>
            <p:nvPr/>
          </p:nvSpPr>
          <p:spPr bwMode="auto">
            <a:xfrm>
              <a:off x="4862677" y="2891141"/>
              <a:ext cx="390829" cy="313996"/>
            </a:xfrm>
            <a:custGeom>
              <a:avLst/>
              <a:gdLst>
                <a:gd name="T0" fmla="*/ 171 w 178"/>
                <a:gd name="T1" fmla="*/ 115 h 188"/>
                <a:gd name="T2" fmla="*/ 147 w 178"/>
                <a:gd name="T3" fmla="*/ 86 h 188"/>
                <a:gd name="T4" fmla="*/ 114 w 178"/>
                <a:gd name="T5" fmla="*/ 95 h 188"/>
                <a:gd name="T6" fmla="*/ 95 w 178"/>
                <a:gd name="T7" fmla="*/ 111 h 188"/>
                <a:gd name="T8" fmla="*/ 76 w 178"/>
                <a:gd name="T9" fmla="*/ 110 h 188"/>
                <a:gd name="T10" fmla="*/ 61 w 178"/>
                <a:gd name="T11" fmla="*/ 116 h 188"/>
                <a:gd name="T12" fmla="*/ 67 w 178"/>
                <a:gd name="T13" fmla="*/ 98 h 188"/>
                <a:gd name="T14" fmla="*/ 82 w 178"/>
                <a:gd name="T15" fmla="*/ 51 h 188"/>
                <a:gd name="T16" fmla="*/ 95 w 178"/>
                <a:gd name="T17" fmla="*/ 49 h 188"/>
                <a:gd name="T18" fmla="*/ 112 w 178"/>
                <a:gd name="T19" fmla="*/ 42 h 188"/>
                <a:gd name="T20" fmla="*/ 113 w 178"/>
                <a:gd name="T21" fmla="*/ 35 h 188"/>
                <a:gd name="T22" fmla="*/ 119 w 178"/>
                <a:gd name="T23" fmla="*/ 29 h 188"/>
                <a:gd name="T24" fmla="*/ 113 w 178"/>
                <a:gd name="T25" fmla="*/ 12 h 188"/>
                <a:gd name="T26" fmla="*/ 101 w 178"/>
                <a:gd name="T27" fmla="*/ 0 h 188"/>
                <a:gd name="T28" fmla="*/ 72 w 178"/>
                <a:gd name="T29" fmla="*/ 13 h 188"/>
                <a:gd name="T30" fmla="*/ 56 w 178"/>
                <a:gd name="T31" fmla="*/ 28 h 188"/>
                <a:gd name="T32" fmla="*/ 38 w 178"/>
                <a:gd name="T33" fmla="*/ 58 h 188"/>
                <a:gd name="T34" fmla="*/ 1 w 178"/>
                <a:gd name="T35" fmla="*/ 129 h 188"/>
                <a:gd name="T36" fmla="*/ 10 w 178"/>
                <a:gd name="T37" fmla="*/ 174 h 188"/>
                <a:gd name="T38" fmla="*/ 18 w 178"/>
                <a:gd name="T39" fmla="*/ 187 h 188"/>
                <a:gd name="T40" fmla="*/ 56 w 178"/>
                <a:gd name="T41" fmla="*/ 177 h 188"/>
                <a:gd name="T42" fmla="*/ 109 w 178"/>
                <a:gd name="T43" fmla="*/ 174 h 188"/>
                <a:gd name="T44" fmla="*/ 112 w 178"/>
                <a:gd name="T45" fmla="*/ 173 h 188"/>
                <a:gd name="T46" fmla="*/ 134 w 178"/>
                <a:gd name="T47" fmla="*/ 159 h 188"/>
                <a:gd name="T48" fmla="*/ 167 w 178"/>
                <a:gd name="T49" fmla="*/ 152 h 188"/>
                <a:gd name="T50" fmla="*/ 152 w 178"/>
                <a:gd name="T51" fmla="*/ 157 h 188"/>
                <a:gd name="T52" fmla="*/ 170 w 178"/>
                <a:gd name="T53" fmla="*/ 165 h 188"/>
                <a:gd name="T54" fmla="*/ 171 w 178"/>
                <a:gd name="T55" fmla="*/ 11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88">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3" name="TextBox 12"/>
            <p:cNvSpPr txBox="1"/>
            <p:nvPr/>
          </p:nvSpPr>
          <p:spPr>
            <a:xfrm>
              <a:off x="5499992" y="2883332"/>
              <a:ext cx="4742652" cy="369332"/>
            </a:xfrm>
            <a:prstGeom prst="rect">
              <a:avLst/>
            </a:prstGeom>
            <a:noFill/>
          </p:spPr>
          <p:txBody>
            <a:bodyPr wrap="square" rtlCol="0">
              <a:spAutoFit/>
            </a:bodyPr>
            <a:lstStyle/>
            <a:p>
              <a:r>
                <a:rPr lang="en-ZA" dirty="0">
                  <a:solidFill>
                    <a:schemeClr val="bg2"/>
                  </a:solidFill>
                  <a:latin typeface="Telkom123-Light"/>
                </a:rPr>
                <a:t>17 black-owned businesses supported</a:t>
              </a:r>
              <a:endParaRPr lang="en-ZA" dirty="0"/>
            </a:p>
          </p:txBody>
        </p:sp>
      </p:grpSp>
      <p:grpSp>
        <p:nvGrpSpPr>
          <p:cNvPr id="26" name="Group 25"/>
          <p:cNvGrpSpPr/>
          <p:nvPr/>
        </p:nvGrpSpPr>
        <p:grpSpPr>
          <a:xfrm>
            <a:off x="4539596" y="3471980"/>
            <a:ext cx="4222913" cy="369332"/>
            <a:chOff x="4886693" y="3487215"/>
            <a:chExt cx="4222913" cy="369332"/>
          </a:xfrm>
        </p:grpSpPr>
        <p:sp>
          <p:nvSpPr>
            <p:cNvPr id="14" name="Freeform 96"/>
            <p:cNvSpPr>
              <a:spLocks noEditPoints="1"/>
            </p:cNvSpPr>
            <p:nvPr/>
          </p:nvSpPr>
          <p:spPr bwMode="auto">
            <a:xfrm>
              <a:off x="4886693" y="3535978"/>
              <a:ext cx="463559" cy="236393"/>
            </a:xfrm>
            <a:custGeom>
              <a:avLst/>
              <a:gdLst>
                <a:gd name="T0" fmla="*/ 75 w 209"/>
                <a:gd name="T1" fmla="*/ 49 h 177"/>
                <a:gd name="T2" fmla="*/ 77 w 209"/>
                <a:gd name="T3" fmla="*/ 47 h 177"/>
                <a:gd name="T4" fmla="*/ 74 w 209"/>
                <a:gd name="T5" fmla="*/ 23 h 177"/>
                <a:gd name="T6" fmla="*/ 96 w 209"/>
                <a:gd name="T7" fmla="*/ 12 h 177"/>
                <a:gd name="T8" fmla="*/ 95 w 209"/>
                <a:gd name="T9" fmla="*/ 7 h 177"/>
                <a:gd name="T10" fmla="*/ 47 w 209"/>
                <a:gd name="T11" fmla="*/ 15 h 177"/>
                <a:gd name="T12" fmla="*/ 15 w 209"/>
                <a:gd name="T13" fmla="*/ 47 h 177"/>
                <a:gd name="T14" fmla="*/ 14 w 209"/>
                <a:gd name="T15" fmla="*/ 53 h 177"/>
                <a:gd name="T16" fmla="*/ 8 w 209"/>
                <a:gd name="T17" fmla="*/ 55 h 177"/>
                <a:gd name="T18" fmla="*/ 0 w 209"/>
                <a:gd name="T19" fmla="*/ 63 h 177"/>
                <a:gd name="T20" fmla="*/ 13 w 209"/>
                <a:gd name="T21" fmla="*/ 80 h 177"/>
                <a:gd name="T22" fmla="*/ 30 w 209"/>
                <a:gd name="T23" fmla="*/ 93 h 177"/>
                <a:gd name="T24" fmla="*/ 38 w 209"/>
                <a:gd name="T25" fmla="*/ 85 h 177"/>
                <a:gd name="T26" fmla="*/ 40 w 209"/>
                <a:gd name="T27" fmla="*/ 79 h 177"/>
                <a:gd name="T28" fmla="*/ 46 w 209"/>
                <a:gd name="T29" fmla="*/ 78 h 177"/>
                <a:gd name="T30" fmla="*/ 49 w 209"/>
                <a:gd name="T31" fmla="*/ 75 h 177"/>
                <a:gd name="T32" fmla="*/ 143 w 209"/>
                <a:gd name="T33" fmla="*/ 172 h 177"/>
                <a:gd name="T34" fmla="*/ 154 w 209"/>
                <a:gd name="T35" fmla="*/ 177 h 177"/>
                <a:gd name="T36" fmla="*/ 165 w 209"/>
                <a:gd name="T37" fmla="*/ 173 h 177"/>
                <a:gd name="T38" fmla="*/ 172 w 209"/>
                <a:gd name="T39" fmla="*/ 165 h 177"/>
                <a:gd name="T40" fmla="*/ 177 w 209"/>
                <a:gd name="T41" fmla="*/ 154 h 177"/>
                <a:gd name="T42" fmla="*/ 172 w 209"/>
                <a:gd name="T43" fmla="*/ 143 h 177"/>
                <a:gd name="T44" fmla="*/ 75 w 209"/>
                <a:gd name="T45" fmla="*/ 49 h 177"/>
                <a:gd name="T46" fmla="*/ 167 w 209"/>
                <a:gd name="T47" fmla="*/ 160 h 177"/>
                <a:gd name="T48" fmla="*/ 159 w 209"/>
                <a:gd name="T49" fmla="*/ 167 h 177"/>
                <a:gd name="T50" fmla="*/ 154 w 209"/>
                <a:gd name="T51" fmla="*/ 169 h 177"/>
                <a:gd name="T52" fmla="*/ 148 w 209"/>
                <a:gd name="T53" fmla="*/ 167 h 177"/>
                <a:gd name="T54" fmla="*/ 54 w 209"/>
                <a:gd name="T55" fmla="*/ 69 h 177"/>
                <a:gd name="T56" fmla="*/ 69 w 209"/>
                <a:gd name="T57" fmla="*/ 54 h 177"/>
                <a:gd name="T58" fmla="*/ 167 w 209"/>
                <a:gd name="T59" fmla="*/ 148 h 177"/>
                <a:gd name="T60" fmla="*/ 169 w 209"/>
                <a:gd name="T61" fmla="*/ 154 h 177"/>
                <a:gd name="T62" fmla="*/ 167 w 209"/>
                <a:gd name="T63" fmla="*/ 160 h 177"/>
                <a:gd name="T64" fmla="*/ 76 w 209"/>
                <a:gd name="T65" fmla="*/ 112 h 177"/>
                <a:gd name="T66" fmla="*/ 104 w 209"/>
                <a:gd name="T67" fmla="*/ 142 h 177"/>
                <a:gd name="T68" fmla="*/ 76 w 209"/>
                <a:gd name="T69" fmla="*/ 171 h 177"/>
                <a:gd name="T70" fmla="*/ 65 w 209"/>
                <a:gd name="T71" fmla="*/ 176 h 177"/>
                <a:gd name="T72" fmla="*/ 53 w 209"/>
                <a:gd name="T73" fmla="*/ 172 h 177"/>
                <a:gd name="T74" fmla="*/ 46 w 209"/>
                <a:gd name="T75" fmla="*/ 164 h 177"/>
                <a:gd name="T76" fmla="*/ 41 w 209"/>
                <a:gd name="T77" fmla="*/ 153 h 177"/>
                <a:gd name="T78" fmla="*/ 46 w 209"/>
                <a:gd name="T79" fmla="*/ 142 h 177"/>
                <a:gd name="T80" fmla="*/ 76 w 209"/>
                <a:gd name="T81" fmla="*/ 112 h 177"/>
                <a:gd name="T82" fmla="*/ 209 w 209"/>
                <a:gd name="T83" fmla="*/ 56 h 177"/>
                <a:gd name="T84" fmla="*/ 200 w 209"/>
                <a:gd name="T85" fmla="*/ 70 h 177"/>
                <a:gd name="T86" fmla="*/ 165 w 209"/>
                <a:gd name="T87" fmla="*/ 79 h 177"/>
                <a:gd name="T88" fmla="*/ 141 w 209"/>
                <a:gd name="T89" fmla="*/ 104 h 177"/>
                <a:gd name="T90" fmla="*/ 113 w 209"/>
                <a:gd name="T91" fmla="*/ 77 h 177"/>
                <a:gd name="T92" fmla="*/ 138 w 209"/>
                <a:gd name="T93" fmla="*/ 53 h 177"/>
                <a:gd name="T94" fmla="*/ 148 w 209"/>
                <a:gd name="T95" fmla="*/ 17 h 177"/>
                <a:gd name="T96" fmla="*/ 200 w 209"/>
                <a:gd name="T97" fmla="*/ 17 h 177"/>
                <a:gd name="T98" fmla="*/ 171 w 209"/>
                <a:gd name="T99" fmla="*/ 25 h 177"/>
                <a:gd name="T100" fmla="*/ 165 w 209"/>
                <a:gd name="T101" fmla="*/ 48 h 177"/>
                <a:gd name="T102" fmla="*/ 181 w 209"/>
                <a:gd name="T103" fmla="*/ 64 h 177"/>
                <a:gd name="T104" fmla="*/ 209 w 209"/>
                <a:gd name="T105" fmla="*/ 5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77">
                  <a:moveTo>
                    <a:pt x="75" y="49"/>
                  </a:moveTo>
                  <a:cubicBezTo>
                    <a:pt x="76" y="48"/>
                    <a:pt x="77" y="47"/>
                    <a:pt x="77" y="47"/>
                  </a:cubicBezTo>
                  <a:cubicBezTo>
                    <a:pt x="79" y="44"/>
                    <a:pt x="69" y="33"/>
                    <a:pt x="74" y="23"/>
                  </a:cubicBezTo>
                  <a:cubicBezTo>
                    <a:pt x="80" y="13"/>
                    <a:pt x="96" y="12"/>
                    <a:pt x="96" y="12"/>
                  </a:cubicBezTo>
                  <a:cubicBezTo>
                    <a:pt x="95" y="7"/>
                    <a:pt x="95" y="7"/>
                    <a:pt x="95" y="7"/>
                  </a:cubicBezTo>
                  <a:cubicBezTo>
                    <a:pt x="95" y="7"/>
                    <a:pt x="63" y="0"/>
                    <a:pt x="47" y="15"/>
                  </a:cubicBezTo>
                  <a:cubicBezTo>
                    <a:pt x="38" y="24"/>
                    <a:pt x="15" y="47"/>
                    <a:pt x="15" y="47"/>
                  </a:cubicBezTo>
                  <a:cubicBezTo>
                    <a:pt x="15" y="47"/>
                    <a:pt x="16" y="51"/>
                    <a:pt x="14" y="53"/>
                  </a:cubicBezTo>
                  <a:cubicBezTo>
                    <a:pt x="12" y="55"/>
                    <a:pt x="8" y="55"/>
                    <a:pt x="8" y="55"/>
                  </a:cubicBezTo>
                  <a:cubicBezTo>
                    <a:pt x="0" y="63"/>
                    <a:pt x="0" y="63"/>
                    <a:pt x="0" y="63"/>
                  </a:cubicBezTo>
                  <a:cubicBezTo>
                    <a:pt x="0" y="63"/>
                    <a:pt x="5" y="72"/>
                    <a:pt x="13" y="80"/>
                  </a:cubicBezTo>
                  <a:cubicBezTo>
                    <a:pt x="21" y="88"/>
                    <a:pt x="30" y="93"/>
                    <a:pt x="30" y="93"/>
                  </a:cubicBezTo>
                  <a:cubicBezTo>
                    <a:pt x="38" y="85"/>
                    <a:pt x="38" y="85"/>
                    <a:pt x="38" y="85"/>
                  </a:cubicBezTo>
                  <a:cubicBezTo>
                    <a:pt x="38" y="85"/>
                    <a:pt x="38" y="81"/>
                    <a:pt x="40" y="79"/>
                  </a:cubicBezTo>
                  <a:cubicBezTo>
                    <a:pt x="42" y="77"/>
                    <a:pt x="46" y="78"/>
                    <a:pt x="46" y="78"/>
                  </a:cubicBezTo>
                  <a:cubicBezTo>
                    <a:pt x="46" y="78"/>
                    <a:pt x="47" y="77"/>
                    <a:pt x="49" y="75"/>
                  </a:cubicBezTo>
                  <a:cubicBezTo>
                    <a:pt x="143" y="172"/>
                    <a:pt x="143" y="172"/>
                    <a:pt x="143" y="172"/>
                  </a:cubicBezTo>
                  <a:cubicBezTo>
                    <a:pt x="145" y="176"/>
                    <a:pt x="149" y="177"/>
                    <a:pt x="154" y="177"/>
                  </a:cubicBezTo>
                  <a:cubicBezTo>
                    <a:pt x="158" y="177"/>
                    <a:pt x="162" y="176"/>
                    <a:pt x="165" y="173"/>
                  </a:cubicBezTo>
                  <a:cubicBezTo>
                    <a:pt x="172" y="165"/>
                    <a:pt x="172" y="165"/>
                    <a:pt x="172" y="165"/>
                  </a:cubicBezTo>
                  <a:cubicBezTo>
                    <a:pt x="175" y="162"/>
                    <a:pt x="177" y="158"/>
                    <a:pt x="177" y="154"/>
                  </a:cubicBezTo>
                  <a:cubicBezTo>
                    <a:pt x="177" y="150"/>
                    <a:pt x="175" y="146"/>
                    <a:pt x="172" y="143"/>
                  </a:cubicBezTo>
                  <a:lnTo>
                    <a:pt x="75" y="49"/>
                  </a:lnTo>
                  <a:close/>
                  <a:moveTo>
                    <a:pt x="167" y="160"/>
                  </a:moveTo>
                  <a:cubicBezTo>
                    <a:pt x="159" y="167"/>
                    <a:pt x="159" y="167"/>
                    <a:pt x="159" y="167"/>
                  </a:cubicBezTo>
                  <a:cubicBezTo>
                    <a:pt x="158" y="169"/>
                    <a:pt x="156" y="169"/>
                    <a:pt x="154" y="169"/>
                  </a:cubicBezTo>
                  <a:cubicBezTo>
                    <a:pt x="152" y="169"/>
                    <a:pt x="150" y="168"/>
                    <a:pt x="148" y="167"/>
                  </a:cubicBezTo>
                  <a:cubicBezTo>
                    <a:pt x="54" y="69"/>
                    <a:pt x="54" y="69"/>
                    <a:pt x="54" y="69"/>
                  </a:cubicBezTo>
                  <a:cubicBezTo>
                    <a:pt x="59" y="65"/>
                    <a:pt x="65" y="59"/>
                    <a:pt x="69" y="54"/>
                  </a:cubicBezTo>
                  <a:cubicBezTo>
                    <a:pt x="167" y="148"/>
                    <a:pt x="167" y="148"/>
                    <a:pt x="167" y="148"/>
                  </a:cubicBezTo>
                  <a:cubicBezTo>
                    <a:pt x="168" y="150"/>
                    <a:pt x="169" y="152"/>
                    <a:pt x="169" y="154"/>
                  </a:cubicBezTo>
                  <a:cubicBezTo>
                    <a:pt x="169" y="156"/>
                    <a:pt x="168" y="158"/>
                    <a:pt x="167" y="160"/>
                  </a:cubicBezTo>
                  <a:close/>
                  <a:moveTo>
                    <a:pt x="76" y="112"/>
                  </a:moveTo>
                  <a:cubicBezTo>
                    <a:pt x="104" y="142"/>
                    <a:pt x="104" y="142"/>
                    <a:pt x="104" y="142"/>
                  </a:cubicBezTo>
                  <a:cubicBezTo>
                    <a:pt x="76" y="171"/>
                    <a:pt x="76" y="171"/>
                    <a:pt x="76" y="171"/>
                  </a:cubicBezTo>
                  <a:cubicBezTo>
                    <a:pt x="73" y="174"/>
                    <a:pt x="69" y="176"/>
                    <a:pt x="65" y="176"/>
                  </a:cubicBezTo>
                  <a:cubicBezTo>
                    <a:pt x="60" y="176"/>
                    <a:pt x="56" y="175"/>
                    <a:pt x="53" y="172"/>
                  </a:cubicBezTo>
                  <a:cubicBezTo>
                    <a:pt x="46" y="164"/>
                    <a:pt x="46" y="164"/>
                    <a:pt x="46" y="164"/>
                  </a:cubicBezTo>
                  <a:cubicBezTo>
                    <a:pt x="43" y="161"/>
                    <a:pt x="41" y="157"/>
                    <a:pt x="41" y="153"/>
                  </a:cubicBezTo>
                  <a:cubicBezTo>
                    <a:pt x="41" y="149"/>
                    <a:pt x="43" y="145"/>
                    <a:pt x="46" y="142"/>
                  </a:cubicBezTo>
                  <a:lnTo>
                    <a:pt x="76" y="112"/>
                  </a:lnTo>
                  <a:close/>
                  <a:moveTo>
                    <a:pt x="209" y="56"/>
                  </a:moveTo>
                  <a:cubicBezTo>
                    <a:pt x="207" y="61"/>
                    <a:pt x="204" y="66"/>
                    <a:pt x="200" y="70"/>
                  </a:cubicBezTo>
                  <a:cubicBezTo>
                    <a:pt x="191" y="79"/>
                    <a:pt x="177" y="83"/>
                    <a:pt x="165" y="79"/>
                  </a:cubicBezTo>
                  <a:cubicBezTo>
                    <a:pt x="141" y="104"/>
                    <a:pt x="141" y="104"/>
                    <a:pt x="141" y="104"/>
                  </a:cubicBezTo>
                  <a:cubicBezTo>
                    <a:pt x="113" y="77"/>
                    <a:pt x="113" y="77"/>
                    <a:pt x="113" y="77"/>
                  </a:cubicBezTo>
                  <a:cubicBezTo>
                    <a:pt x="138" y="53"/>
                    <a:pt x="138" y="53"/>
                    <a:pt x="138" y="53"/>
                  </a:cubicBezTo>
                  <a:cubicBezTo>
                    <a:pt x="135" y="40"/>
                    <a:pt x="138" y="27"/>
                    <a:pt x="148" y="17"/>
                  </a:cubicBezTo>
                  <a:cubicBezTo>
                    <a:pt x="162" y="2"/>
                    <a:pt x="186" y="2"/>
                    <a:pt x="200" y="17"/>
                  </a:cubicBezTo>
                  <a:cubicBezTo>
                    <a:pt x="171" y="25"/>
                    <a:pt x="171" y="25"/>
                    <a:pt x="171" y="25"/>
                  </a:cubicBezTo>
                  <a:cubicBezTo>
                    <a:pt x="165" y="48"/>
                    <a:pt x="165" y="48"/>
                    <a:pt x="165" y="48"/>
                  </a:cubicBezTo>
                  <a:cubicBezTo>
                    <a:pt x="181" y="64"/>
                    <a:pt x="181" y="64"/>
                    <a:pt x="181" y="64"/>
                  </a:cubicBezTo>
                  <a:lnTo>
                    <a:pt x="209" y="56"/>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US" sz="1350" dirty="0"/>
            </a:p>
          </p:txBody>
        </p:sp>
        <p:sp>
          <p:nvSpPr>
            <p:cNvPr id="15" name="TextBox 14"/>
            <p:cNvSpPr txBox="1"/>
            <p:nvPr/>
          </p:nvSpPr>
          <p:spPr>
            <a:xfrm>
              <a:off x="5536412" y="3487215"/>
              <a:ext cx="3573194" cy="369332"/>
            </a:xfrm>
            <a:prstGeom prst="rect">
              <a:avLst/>
            </a:prstGeom>
            <a:noFill/>
          </p:spPr>
          <p:txBody>
            <a:bodyPr wrap="square" rtlCol="0">
              <a:spAutoFit/>
            </a:bodyPr>
            <a:lstStyle/>
            <a:p>
              <a:r>
                <a:rPr lang="en-ZA" dirty="0">
                  <a:solidFill>
                    <a:schemeClr val="bg2"/>
                  </a:solidFill>
                  <a:latin typeface="Telkom123-Light"/>
                </a:rPr>
                <a:t>R5 million allocated to date</a:t>
              </a:r>
              <a:endParaRPr lang="en-ZA" dirty="0"/>
            </a:p>
          </p:txBody>
        </p:sp>
      </p:grpSp>
      <p:cxnSp>
        <p:nvCxnSpPr>
          <p:cNvPr id="19" name="Straight Connector 18"/>
          <p:cNvCxnSpPr/>
          <p:nvPr/>
        </p:nvCxnSpPr>
        <p:spPr>
          <a:xfrm>
            <a:off x="336881" y="4098253"/>
            <a:ext cx="9172879"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430422" y="4659021"/>
            <a:ext cx="8873018" cy="923330"/>
          </a:xfrm>
          <a:prstGeom prst="rect">
            <a:avLst/>
          </a:prstGeom>
        </p:spPr>
        <p:txBody>
          <a:bodyPr wrap="square">
            <a:spAutoFit/>
          </a:bodyPr>
          <a:lstStyle/>
          <a:p>
            <a:pPr marL="285750" indent="-285750">
              <a:buFont typeface="Arial" panose="020B0604020202020204" pitchFamily="34" charset="0"/>
              <a:buChar char="•"/>
            </a:pPr>
            <a:r>
              <a:rPr lang="en-ZA" dirty="0">
                <a:solidFill>
                  <a:schemeClr val="bg2"/>
                </a:solidFill>
              </a:rPr>
              <a:t>Launched in partnership with Microsoft, Technology Innovation Agency &amp; IDF Capital</a:t>
            </a:r>
          </a:p>
          <a:p>
            <a:pPr marL="285750" indent="-285750">
              <a:buFont typeface="Arial" panose="020B0604020202020204" pitchFamily="34" charset="0"/>
              <a:buChar char="•"/>
            </a:pPr>
            <a:r>
              <a:rPr lang="en-ZA" dirty="0">
                <a:solidFill>
                  <a:schemeClr val="bg2"/>
                </a:solidFill>
              </a:rPr>
              <a:t>Assists stage 4 &amp;5 businesses with commercialization, scale and market access opportunities</a:t>
            </a:r>
          </a:p>
        </p:txBody>
      </p:sp>
      <p:sp>
        <p:nvSpPr>
          <p:cNvPr id="23" name="Freeform 84"/>
          <p:cNvSpPr>
            <a:spLocks/>
          </p:cNvSpPr>
          <p:nvPr/>
        </p:nvSpPr>
        <p:spPr bwMode="auto">
          <a:xfrm>
            <a:off x="4539596" y="5551226"/>
            <a:ext cx="390829" cy="313996"/>
          </a:xfrm>
          <a:custGeom>
            <a:avLst/>
            <a:gdLst>
              <a:gd name="T0" fmla="*/ 171 w 178"/>
              <a:gd name="T1" fmla="*/ 115 h 188"/>
              <a:gd name="T2" fmla="*/ 147 w 178"/>
              <a:gd name="T3" fmla="*/ 86 h 188"/>
              <a:gd name="T4" fmla="*/ 114 w 178"/>
              <a:gd name="T5" fmla="*/ 95 h 188"/>
              <a:gd name="T6" fmla="*/ 95 w 178"/>
              <a:gd name="T7" fmla="*/ 111 h 188"/>
              <a:gd name="T8" fmla="*/ 76 w 178"/>
              <a:gd name="T9" fmla="*/ 110 h 188"/>
              <a:gd name="T10" fmla="*/ 61 w 178"/>
              <a:gd name="T11" fmla="*/ 116 h 188"/>
              <a:gd name="T12" fmla="*/ 67 w 178"/>
              <a:gd name="T13" fmla="*/ 98 h 188"/>
              <a:gd name="T14" fmla="*/ 82 w 178"/>
              <a:gd name="T15" fmla="*/ 51 h 188"/>
              <a:gd name="T16" fmla="*/ 95 w 178"/>
              <a:gd name="T17" fmla="*/ 49 h 188"/>
              <a:gd name="T18" fmla="*/ 112 w 178"/>
              <a:gd name="T19" fmla="*/ 42 h 188"/>
              <a:gd name="T20" fmla="*/ 113 w 178"/>
              <a:gd name="T21" fmla="*/ 35 h 188"/>
              <a:gd name="T22" fmla="*/ 119 w 178"/>
              <a:gd name="T23" fmla="*/ 29 h 188"/>
              <a:gd name="T24" fmla="*/ 113 w 178"/>
              <a:gd name="T25" fmla="*/ 12 h 188"/>
              <a:gd name="T26" fmla="*/ 101 w 178"/>
              <a:gd name="T27" fmla="*/ 0 h 188"/>
              <a:gd name="T28" fmla="*/ 72 w 178"/>
              <a:gd name="T29" fmla="*/ 13 h 188"/>
              <a:gd name="T30" fmla="*/ 56 w 178"/>
              <a:gd name="T31" fmla="*/ 28 h 188"/>
              <a:gd name="T32" fmla="*/ 38 w 178"/>
              <a:gd name="T33" fmla="*/ 58 h 188"/>
              <a:gd name="T34" fmla="*/ 1 w 178"/>
              <a:gd name="T35" fmla="*/ 129 h 188"/>
              <a:gd name="T36" fmla="*/ 10 w 178"/>
              <a:gd name="T37" fmla="*/ 174 h 188"/>
              <a:gd name="T38" fmla="*/ 18 w 178"/>
              <a:gd name="T39" fmla="*/ 187 h 188"/>
              <a:gd name="T40" fmla="*/ 56 w 178"/>
              <a:gd name="T41" fmla="*/ 177 h 188"/>
              <a:gd name="T42" fmla="*/ 109 w 178"/>
              <a:gd name="T43" fmla="*/ 174 h 188"/>
              <a:gd name="T44" fmla="*/ 112 w 178"/>
              <a:gd name="T45" fmla="*/ 173 h 188"/>
              <a:gd name="T46" fmla="*/ 134 w 178"/>
              <a:gd name="T47" fmla="*/ 159 h 188"/>
              <a:gd name="T48" fmla="*/ 167 w 178"/>
              <a:gd name="T49" fmla="*/ 152 h 188"/>
              <a:gd name="T50" fmla="*/ 152 w 178"/>
              <a:gd name="T51" fmla="*/ 157 h 188"/>
              <a:gd name="T52" fmla="*/ 170 w 178"/>
              <a:gd name="T53" fmla="*/ 165 h 188"/>
              <a:gd name="T54" fmla="*/ 171 w 178"/>
              <a:gd name="T55" fmla="*/ 11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88">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24" name="TextBox 23"/>
          <p:cNvSpPr txBox="1"/>
          <p:nvPr/>
        </p:nvSpPr>
        <p:spPr>
          <a:xfrm>
            <a:off x="5023965" y="5551226"/>
            <a:ext cx="4742652" cy="369332"/>
          </a:xfrm>
          <a:prstGeom prst="rect">
            <a:avLst/>
          </a:prstGeom>
          <a:noFill/>
        </p:spPr>
        <p:txBody>
          <a:bodyPr wrap="square" rtlCol="0">
            <a:spAutoFit/>
          </a:bodyPr>
          <a:lstStyle/>
          <a:p>
            <a:r>
              <a:rPr lang="en-ZA" dirty="0">
                <a:solidFill>
                  <a:schemeClr val="bg2"/>
                </a:solidFill>
                <a:latin typeface="Telkom123-Light"/>
              </a:rPr>
              <a:t>Supports 19 Black owned businesses</a:t>
            </a:r>
            <a:endParaRPr lang="en-ZA" dirty="0"/>
          </a:p>
        </p:txBody>
      </p:sp>
      <p:sp>
        <p:nvSpPr>
          <p:cNvPr id="22"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144657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8798" y="225083"/>
            <a:ext cx="11723001" cy="5706202"/>
            <a:chOff x="306201" y="239151"/>
            <a:chExt cx="11723001" cy="5706202"/>
          </a:xfrm>
        </p:grpSpPr>
        <p:grpSp>
          <p:nvGrpSpPr>
            <p:cNvPr id="4" name="Group 3"/>
            <p:cNvGrpSpPr/>
            <p:nvPr/>
          </p:nvGrpSpPr>
          <p:grpSpPr>
            <a:xfrm>
              <a:off x="306201" y="1820393"/>
              <a:ext cx="11570601" cy="4124959"/>
              <a:chOff x="365986" y="1637513"/>
              <a:chExt cx="11570601" cy="4124959"/>
            </a:xfrm>
          </p:grpSpPr>
          <p:pic>
            <p:nvPicPr>
              <p:cNvPr id="5" name="Picture 4"/>
              <p:cNvPicPr>
                <a:picLocks noChangeAspect="1"/>
              </p:cNvPicPr>
              <p:nvPr/>
            </p:nvPicPr>
            <p:blipFill rotWithShape="1">
              <a:blip r:embed="rId2">
                <a:grayscl/>
              </a:blip>
              <a:srcRect l="16981" t="30385" r="18150" b="17288"/>
              <a:stretch/>
            </p:blipFill>
            <p:spPr>
              <a:xfrm>
                <a:off x="365986" y="1637513"/>
                <a:ext cx="11570601" cy="4124959"/>
              </a:xfrm>
              <a:prstGeom prst="rect">
                <a:avLst/>
              </a:prstGeom>
            </p:spPr>
          </p:pic>
          <p:sp>
            <p:nvSpPr>
              <p:cNvPr id="6" name="Rectangle 5"/>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0" name="Group 9"/>
            <p:cNvGrpSpPr/>
            <p:nvPr/>
          </p:nvGrpSpPr>
          <p:grpSpPr>
            <a:xfrm>
              <a:off x="1203963" y="239151"/>
              <a:ext cx="10825239" cy="5706202"/>
              <a:chOff x="1111348" y="-96129"/>
              <a:chExt cx="10825239" cy="5706202"/>
            </a:xfrm>
          </p:grpSpPr>
          <p:pic>
            <p:nvPicPr>
              <p:cNvPr id="11" name="Picture 10"/>
              <p:cNvPicPr>
                <a:picLocks noChangeAspect="1"/>
              </p:cNvPicPr>
              <p:nvPr/>
            </p:nvPicPr>
            <p:blipFill rotWithShape="1">
              <a:blip r:embed="rId2"/>
              <a:srcRect l="65575" t="30385" r="18150" b="17288"/>
              <a:stretch/>
            </p:blipFill>
            <p:spPr>
              <a:xfrm>
                <a:off x="8881176" y="-96129"/>
                <a:ext cx="3055411" cy="5706202"/>
              </a:xfrm>
              <a:prstGeom prst="rect">
                <a:avLst/>
              </a:prstGeom>
            </p:spPr>
          </p:pic>
          <p:sp>
            <p:nvSpPr>
              <p:cNvPr id="12" name="Rectangle 11"/>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9733632" y="4875627"/>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
        <p:nvSpPr>
          <p:cNvPr id="17" name="Oval 16"/>
          <p:cNvSpPr/>
          <p:nvPr/>
        </p:nvSpPr>
        <p:spPr>
          <a:xfrm>
            <a:off x="8888142" y="0"/>
            <a:ext cx="3173657" cy="6108192"/>
          </a:xfrm>
          <a:prstGeom prst="ellips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20" name="Title 1"/>
          <p:cNvSpPr txBox="1">
            <a:spLocks/>
          </p:cNvSpPr>
          <p:nvPr/>
        </p:nvSpPr>
        <p:spPr>
          <a:xfrm>
            <a:off x="36804" y="155142"/>
            <a:ext cx="11435819" cy="413476"/>
          </a:xfrm>
          <a:prstGeom prst="rect">
            <a:avLst/>
          </a:prstGeom>
        </p:spPr>
        <p:txBody>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err="1" smtClean="0"/>
              <a:t>FutureMakers</a:t>
            </a:r>
            <a:r>
              <a:rPr lang="en-ZA" dirty="0" smtClean="0"/>
              <a:t> Sourcing  </a:t>
            </a:r>
            <a:endParaRPr lang="en-ZA" dirty="0"/>
          </a:p>
        </p:txBody>
      </p:sp>
    </p:spTree>
    <p:extLst>
      <p:ext uri="{BB962C8B-B14F-4D97-AF65-F5344CB8AC3E}">
        <p14:creationId xmlns:p14="http://schemas.microsoft.com/office/powerpoint/2010/main" xmlns="" val="2147069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31" y="550898"/>
            <a:ext cx="11435819" cy="413476"/>
          </a:xfrm>
        </p:spPr>
        <p:txBody>
          <a:bodyPr/>
          <a:lstStyle/>
          <a:p>
            <a:r>
              <a:rPr lang="en-ZA" i="1" dirty="0"/>
              <a:t>Channel development</a:t>
            </a:r>
            <a:br>
              <a:rPr lang="en-ZA" i="1" dirty="0"/>
            </a:br>
            <a:endParaRPr lang="en-ZA" dirty="0"/>
          </a:p>
        </p:txBody>
      </p:sp>
      <p:sp>
        <p:nvSpPr>
          <p:cNvPr id="3" name="Text Placeholder 2"/>
          <p:cNvSpPr>
            <a:spLocks noGrp="1"/>
          </p:cNvSpPr>
          <p:nvPr>
            <p:ph type="body" sz="quarter" idx="10"/>
          </p:nvPr>
        </p:nvSpPr>
        <p:spPr>
          <a:xfrm>
            <a:off x="133730" y="1261520"/>
            <a:ext cx="4322156" cy="828537"/>
          </a:xfrm>
        </p:spPr>
        <p:txBody>
          <a:bodyPr/>
          <a:lstStyle/>
          <a:p>
            <a:r>
              <a:rPr lang="en-ZA" sz="1600" dirty="0"/>
              <a:t>This program exists to penetrate and diversify the market including township and  peri-urban areas where it is imperative to develop black-owned channel partners.</a:t>
            </a:r>
          </a:p>
          <a:p>
            <a:endParaRPr lang="en-ZA" sz="1600" dirty="0"/>
          </a:p>
          <a:p>
            <a:r>
              <a:rPr lang="en-ZA" sz="1600" dirty="0"/>
              <a:t>The programme is aimed at:</a:t>
            </a:r>
          </a:p>
          <a:p>
            <a:pPr marL="285750" indent="-285750">
              <a:buFont typeface="Arial" panose="020B0604020202020204" pitchFamily="34" charset="0"/>
              <a:buChar char="•"/>
            </a:pPr>
            <a:r>
              <a:rPr lang="en-ZA" sz="1600" dirty="0"/>
              <a:t>Development and support of high-performing sales force distributor enterprises to drive product and services sales for  Consumer and Openserve.</a:t>
            </a:r>
          </a:p>
          <a:p>
            <a:pPr marL="285750" indent="-285750">
              <a:buFont typeface="Arial" panose="020B0604020202020204" pitchFamily="34" charset="0"/>
              <a:buChar char="•"/>
            </a:pPr>
            <a:r>
              <a:rPr lang="en-ZA" sz="1600" dirty="0"/>
              <a:t>Creation of job opportunities for the unemployed youth in townships and rural areas though the employment of sales agents.</a:t>
            </a:r>
          </a:p>
          <a:p>
            <a:pPr marL="285750" indent="-285750">
              <a:buFont typeface="Arial" panose="020B0604020202020204" pitchFamily="34" charset="0"/>
              <a:buChar char="•"/>
            </a:pPr>
            <a:r>
              <a:rPr lang="en-ZA" sz="1600" dirty="0"/>
              <a:t>Developing of a black-owned airtime vending platform to enables black dealers to access the airtime full commission benefits</a:t>
            </a:r>
          </a:p>
        </p:txBody>
      </p:sp>
      <p:pic>
        <p:nvPicPr>
          <p:cNvPr id="4" name="Picture 3"/>
          <p:cNvPicPr>
            <a:picLocks noChangeAspect="1"/>
          </p:cNvPicPr>
          <p:nvPr/>
        </p:nvPicPr>
        <p:blipFill rotWithShape="1">
          <a:blip r:embed="rId2"/>
          <a:srcRect l="50379" t="48253" r="28169" b="12151"/>
          <a:stretch/>
        </p:blipFill>
        <p:spPr>
          <a:xfrm>
            <a:off x="4455886" y="1501617"/>
            <a:ext cx="3976914" cy="4465727"/>
          </a:xfrm>
          <a:prstGeom prst="rect">
            <a:avLst/>
          </a:prstGeom>
        </p:spPr>
      </p:pic>
      <p:pic>
        <p:nvPicPr>
          <p:cNvPr id="6" name="Picture 5"/>
          <p:cNvPicPr>
            <a:picLocks noChangeAspect="1"/>
          </p:cNvPicPr>
          <p:nvPr/>
        </p:nvPicPr>
        <p:blipFill rotWithShape="1">
          <a:blip r:embed="rId3"/>
          <a:srcRect l="42024" t="29897" r="36395" b="32902"/>
          <a:stretch/>
        </p:blipFill>
        <p:spPr>
          <a:xfrm>
            <a:off x="8432800" y="840606"/>
            <a:ext cx="3759200" cy="4465726"/>
          </a:xfrm>
          <a:prstGeom prst="rect">
            <a:avLst/>
          </a:prstGeom>
        </p:spPr>
      </p:pic>
      <p:sp>
        <p:nvSpPr>
          <p:cNvPr id="7"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2114423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Social and Relationship Capital</a:t>
            </a:r>
          </a:p>
        </p:txBody>
      </p:sp>
      <p:pic>
        <p:nvPicPr>
          <p:cNvPr id="4" name="Picture 3"/>
          <p:cNvPicPr>
            <a:picLocks noChangeAspect="1"/>
          </p:cNvPicPr>
          <p:nvPr/>
        </p:nvPicPr>
        <p:blipFill rotWithShape="1">
          <a:blip r:embed="rId2"/>
          <a:srcRect l="19718" t="48086" r="26376" b="26511"/>
          <a:stretch/>
        </p:blipFill>
        <p:spPr>
          <a:xfrm>
            <a:off x="365988" y="1786597"/>
            <a:ext cx="10408746" cy="3386517"/>
          </a:xfrm>
          <a:prstGeom prst="rect">
            <a:avLst/>
          </a:prstGeom>
        </p:spPr>
      </p:pic>
      <p:sp>
        <p:nvSpPr>
          <p:cNvPr id="5"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2595777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9" name="Title 1"/>
          <p:cNvSpPr txBox="1">
            <a:spLocks/>
          </p:cNvSpPr>
          <p:nvPr/>
        </p:nvSpPr>
        <p:spPr>
          <a:xfrm>
            <a:off x="284098" y="29192"/>
            <a:ext cx="11435819" cy="839743"/>
          </a:xfrm>
          <a:prstGeom prst="rect">
            <a:avLst/>
          </a:prstGeom>
        </p:spPr>
        <p:txBody>
          <a:bodyPr vert="horz" lIns="0" tIns="0" rIns="0" bIns="0" rtlCol="0" anchor="ctr">
            <a:noAutofit/>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sz="3200" dirty="0" smtClean="0">
                <a:latin typeface="Arial" panose="020B0604020202020204" pitchFamily="34" charset="0"/>
                <a:cs typeface="Arial" panose="020B0604020202020204" pitchFamily="34" charset="0"/>
              </a:rPr>
              <a:t>Outline </a:t>
            </a:r>
            <a:endParaRPr lang="en-ZA" sz="3200"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960372" y="1119147"/>
            <a:ext cx="4966077" cy="816905"/>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defRPr/>
            </a:pPr>
            <a:r>
              <a:rPr lang="en-ZA" sz="2000" b="1" dirty="0" smtClean="0">
                <a:solidFill>
                  <a:schemeClr val="bg1">
                    <a:lumMod val="20000"/>
                    <a:lumOff val="80000"/>
                  </a:schemeClr>
                </a:solidFill>
                <a:latin typeface="+mn-lt"/>
              </a:rPr>
              <a:t>Telkom Group operating model  </a:t>
            </a:r>
            <a:endParaRPr lang="en-ZA" sz="2000" b="1" dirty="0">
              <a:solidFill>
                <a:schemeClr val="bg1">
                  <a:lumMod val="20000"/>
                  <a:lumOff val="80000"/>
                </a:schemeClr>
              </a:solidFill>
              <a:latin typeface="+mn-lt"/>
            </a:endParaRPr>
          </a:p>
        </p:txBody>
      </p:sp>
      <p:sp>
        <p:nvSpPr>
          <p:cNvPr id="11" name="Rectangle 10"/>
          <p:cNvSpPr>
            <a:spLocks noChangeArrowheads="1"/>
          </p:cNvSpPr>
          <p:nvPr/>
        </p:nvSpPr>
        <p:spPr bwMode="auto">
          <a:xfrm>
            <a:off x="284100" y="1119148"/>
            <a:ext cx="573613" cy="816904"/>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chemeClr val="tx2"/>
                </a:solidFill>
                <a:latin typeface="+mn-lt"/>
              </a:rPr>
              <a:t>1</a:t>
            </a:r>
          </a:p>
        </p:txBody>
      </p:sp>
      <p:sp>
        <p:nvSpPr>
          <p:cNvPr id="12" name="Rectangle 11"/>
          <p:cNvSpPr>
            <a:spLocks noChangeArrowheads="1"/>
          </p:cNvSpPr>
          <p:nvPr/>
        </p:nvSpPr>
        <p:spPr bwMode="auto">
          <a:xfrm>
            <a:off x="960373" y="2175894"/>
            <a:ext cx="4966076" cy="662911"/>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sz="2000" b="1" dirty="0" err="1" smtClean="0">
                <a:solidFill>
                  <a:schemeClr val="tx2"/>
                </a:solidFill>
                <a:latin typeface="+mn-lt"/>
              </a:rPr>
              <a:t>FutureMakers</a:t>
            </a:r>
            <a:r>
              <a:rPr lang="en-ZA" sz="2000" b="1" dirty="0" smtClean="0">
                <a:solidFill>
                  <a:schemeClr val="tx2"/>
                </a:solidFill>
                <a:latin typeface="+mn-lt"/>
              </a:rPr>
              <a:t> </a:t>
            </a:r>
            <a:endParaRPr lang="en-ZA" sz="2000" b="1" dirty="0">
              <a:solidFill>
                <a:schemeClr val="tx2"/>
              </a:solidFill>
              <a:latin typeface="+mn-lt"/>
            </a:endParaRPr>
          </a:p>
        </p:txBody>
      </p:sp>
      <p:sp>
        <p:nvSpPr>
          <p:cNvPr id="13" name="Rectangle 12"/>
          <p:cNvSpPr>
            <a:spLocks noChangeArrowheads="1"/>
          </p:cNvSpPr>
          <p:nvPr/>
        </p:nvSpPr>
        <p:spPr bwMode="auto">
          <a:xfrm>
            <a:off x="284098" y="2175894"/>
            <a:ext cx="573616" cy="662910"/>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chemeClr val="tx2"/>
                </a:solidFill>
                <a:latin typeface="+mn-lt"/>
              </a:rPr>
              <a:t>2</a:t>
            </a:r>
          </a:p>
        </p:txBody>
      </p:sp>
      <p:sp>
        <p:nvSpPr>
          <p:cNvPr id="14" name="Rectangle 13"/>
          <p:cNvSpPr>
            <a:spLocks noChangeArrowheads="1"/>
          </p:cNvSpPr>
          <p:nvPr/>
        </p:nvSpPr>
        <p:spPr bwMode="auto">
          <a:xfrm>
            <a:off x="284098" y="3115919"/>
            <a:ext cx="573616" cy="666612"/>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chemeClr val="tx2"/>
                </a:solidFill>
                <a:latin typeface="+mn-lt"/>
              </a:rPr>
              <a:t>3</a:t>
            </a:r>
          </a:p>
        </p:txBody>
      </p:sp>
      <p:sp>
        <p:nvSpPr>
          <p:cNvPr id="15" name="Rectangle 14"/>
          <p:cNvSpPr>
            <a:spLocks noChangeArrowheads="1"/>
          </p:cNvSpPr>
          <p:nvPr/>
        </p:nvSpPr>
        <p:spPr bwMode="auto">
          <a:xfrm>
            <a:off x="960372" y="3115919"/>
            <a:ext cx="4966077" cy="666612"/>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solidFill>
                  <a:schemeClr val="tx2"/>
                </a:solidFill>
                <a:latin typeface="+mn-lt"/>
                <a:ea typeface="Calibri" panose="020F0502020204030204" pitchFamily="34" charset="0"/>
              </a:rPr>
              <a:t>We </a:t>
            </a:r>
            <a:r>
              <a:rPr lang="en-US" sz="2000" b="1" dirty="0" err="1" smtClean="0">
                <a:solidFill>
                  <a:schemeClr val="tx2"/>
                </a:solidFill>
                <a:latin typeface="+mn-lt"/>
                <a:ea typeface="Calibri" panose="020F0502020204030204" pitchFamily="34" charset="0"/>
              </a:rPr>
              <a:t>ThinkCode</a:t>
            </a:r>
            <a:r>
              <a:rPr lang="en-US" sz="2000" b="1" dirty="0" smtClean="0">
                <a:solidFill>
                  <a:schemeClr val="tx2"/>
                </a:solidFill>
                <a:latin typeface="+mn-lt"/>
                <a:ea typeface="Calibri" panose="020F0502020204030204" pitchFamily="34" charset="0"/>
              </a:rPr>
              <a:t>/</a:t>
            </a:r>
            <a:r>
              <a:rPr lang="en-US" sz="2000" b="1" dirty="0" err="1" smtClean="0">
                <a:solidFill>
                  <a:schemeClr val="tx2"/>
                </a:solidFill>
                <a:latin typeface="+mn-lt"/>
                <a:ea typeface="Calibri" panose="020F0502020204030204" pitchFamily="34" charset="0"/>
              </a:rPr>
              <a:t>Spliceworks</a:t>
            </a:r>
            <a:r>
              <a:rPr lang="en-US" sz="2000" b="1" dirty="0" smtClean="0">
                <a:solidFill>
                  <a:schemeClr val="tx2"/>
                </a:solidFill>
                <a:latin typeface="+mn-lt"/>
                <a:ea typeface="Calibri" panose="020F0502020204030204" pitchFamily="34" charset="0"/>
              </a:rPr>
              <a:t> </a:t>
            </a:r>
            <a:endParaRPr lang="en-GB" altLang="en-US" sz="2000" b="1" dirty="0">
              <a:solidFill>
                <a:schemeClr val="tx2"/>
              </a:solidFill>
              <a:latin typeface="+mn-lt"/>
            </a:endParaRPr>
          </a:p>
        </p:txBody>
      </p:sp>
      <p:sp>
        <p:nvSpPr>
          <p:cNvPr id="16" name="Rectangle 15"/>
          <p:cNvSpPr>
            <a:spLocks noChangeArrowheads="1"/>
          </p:cNvSpPr>
          <p:nvPr/>
        </p:nvSpPr>
        <p:spPr bwMode="auto">
          <a:xfrm>
            <a:off x="284096" y="4067473"/>
            <a:ext cx="574547" cy="662910"/>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chemeClr val="tx2"/>
                </a:solidFill>
                <a:latin typeface="+mn-lt"/>
              </a:rPr>
              <a:t>4</a:t>
            </a:r>
          </a:p>
        </p:txBody>
      </p:sp>
      <p:sp>
        <p:nvSpPr>
          <p:cNvPr id="17" name="Rectangle 16"/>
          <p:cNvSpPr>
            <a:spLocks noChangeArrowheads="1"/>
          </p:cNvSpPr>
          <p:nvPr/>
        </p:nvSpPr>
        <p:spPr bwMode="auto">
          <a:xfrm>
            <a:off x="960372" y="4115054"/>
            <a:ext cx="4966077" cy="623904"/>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smtClean="0">
                <a:solidFill>
                  <a:schemeClr val="tx2"/>
                </a:solidFill>
                <a:latin typeface="+mn-lt"/>
              </a:rPr>
              <a:t>Telkom Foundation </a:t>
            </a:r>
            <a:endParaRPr lang="en-GB" altLang="en-US" sz="2000" b="1" dirty="0">
              <a:solidFill>
                <a:schemeClr val="tx2"/>
              </a:solidFill>
              <a:latin typeface="+mn-lt"/>
            </a:endParaRPr>
          </a:p>
        </p:txBody>
      </p:sp>
      <p:sp>
        <p:nvSpPr>
          <p:cNvPr id="20" name="Rectangle 19"/>
          <p:cNvSpPr>
            <a:spLocks noChangeArrowheads="1"/>
          </p:cNvSpPr>
          <p:nvPr/>
        </p:nvSpPr>
        <p:spPr bwMode="auto">
          <a:xfrm>
            <a:off x="241424" y="5000161"/>
            <a:ext cx="574547" cy="662910"/>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smtClean="0">
                <a:solidFill>
                  <a:schemeClr val="tx2"/>
                </a:solidFill>
                <a:latin typeface="+mn-lt"/>
              </a:rPr>
              <a:t>5</a:t>
            </a:r>
            <a:endParaRPr lang="en-GB" altLang="en-US" sz="2400" b="1" dirty="0">
              <a:solidFill>
                <a:schemeClr val="tx2"/>
              </a:solidFill>
              <a:latin typeface="+mn-lt"/>
            </a:endParaRPr>
          </a:p>
        </p:txBody>
      </p:sp>
      <p:sp>
        <p:nvSpPr>
          <p:cNvPr id="21" name="Rectangle 20"/>
          <p:cNvSpPr>
            <a:spLocks noChangeArrowheads="1"/>
          </p:cNvSpPr>
          <p:nvPr/>
        </p:nvSpPr>
        <p:spPr bwMode="auto">
          <a:xfrm>
            <a:off x="917700" y="5047742"/>
            <a:ext cx="4966077" cy="623904"/>
          </a:xfrm>
          <a:prstGeom prst="rect">
            <a:avLst/>
          </a:prstGeom>
          <a:solidFill>
            <a:schemeClr val="accent1"/>
          </a:solidFill>
          <a:ln>
            <a:noFill/>
          </a:ln>
          <a:extLst>
            <a:ext uri="{91240B29-F687-4F45-9708-019B960494DF}">
              <a14:hiddenLine xmlns:a14="http://schemas.microsoft.com/office/drawing/2010/main" xmlns="" w="1905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smtClean="0">
                <a:solidFill>
                  <a:schemeClr val="tx2"/>
                </a:solidFill>
                <a:latin typeface="+mn-lt"/>
              </a:rPr>
              <a:t>Telkom and Screamer Telecoms: a case study </a:t>
            </a:r>
            <a:endParaRPr lang="en-GB" altLang="en-US" sz="2000" b="1" dirty="0">
              <a:solidFill>
                <a:schemeClr val="tx2"/>
              </a:solidFill>
              <a:latin typeface="+mn-lt"/>
            </a:endParaRPr>
          </a:p>
        </p:txBody>
      </p:sp>
    </p:spTree>
    <p:extLst>
      <p:ext uri="{BB962C8B-B14F-4D97-AF65-F5344CB8AC3E}">
        <p14:creationId xmlns:p14="http://schemas.microsoft.com/office/powerpoint/2010/main" xmlns="" val="32506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a:spLocks/>
          </p:cNvSpPr>
          <p:nvPr/>
        </p:nvSpPr>
        <p:spPr>
          <a:xfrm>
            <a:off x="196948" y="1041004"/>
            <a:ext cx="11604857" cy="4769861"/>
          </a:xfrm>
          <a:prstGeom prst="rect">
            <a:avLst/>
          </a:prstGeom>
        </p:spPr>
        <p:txBody>
          <a:bodyPr vert="horz" lIns="0" tIns="0" rIns="0" bIns="0" rtlCol="0">
            <a:noAutofit/>
          </a:bodyPr>
          <a:lstStyle>
            <a:lvl1pPr marL="268288" indent="-268288" algn="l" defTabSz="1023984" rtl="0" eaLnBrk="1" latinLnBrk="0" hangingPunct="1">
              <a:spcBef>
                <a:spcPct val="20000"/>
              </a:spcBef>
              <a:buFont typeface="Arial" pitchFamily="34" charset="0"/>
              <a:buChar char="•"/>
              <a:defRPr lang="en-US" sz="1800" kern="1200" dirty="0" smtClean="0">
                <a:solidFill>
                  <a:schemeClr val="bg2"/>
                </a:solidFill>
                <a:latin typeface="+mn-lt"/>
                <a:ea typeface="+mn-ea"/>
                <a:cs typeface="Century Gothic"/>
              </a:defRPr>
            </a:lvl1pPr>
            <a:lvl2pPr marL="536575" indent="-268288" algn="l" defTabSz="1023984" rtl="0" eaLnBrk="1" latinLnBrk="0" hangingPunct="1">
              <a:spcBef>
                <a:spcPct val="20000"/>
              </a:spcBef>
              <a:buFont typeface="Arial" pitchFamily="34" charset="0"/>
              <a:buChar char="–"/>
              <a:defRPr lang="en-US" sz="1600" kern="1200" dirty="0" smtClean="0">
                <a:solidFill>
                  <a:schemeClr val="bg2"/>
                </a:solidFill>
                <a:latin typeface="+mn-lt"/>
                <a:ea typeface="+mn-ea"/>
                <a:cs typeface="Century Gothic"/>
              </a:defRPr>
            </a:lvl2pPr>
            <a:lvl3pPr marL="893763" indent="-268288" algn="l" defTabSz="1023984" rtl="0" eaLnBrk="1" latinLnBrk="0" hangingPunct="1">
              <a:spcBef>
                <a:spcPct val="20000"/>
              </a:spcBef>
              <a:buFont typeface="Arial" pitchFamily="34" charset="0"/>
              <a:buChar char="•"/>
              <a:defRPr lang="en-US" sz="1400" kern="1200" dirty="0" smtClean="0">
                <a:solidFill>
                  <a:schemeClr val="bg2"/>
                </a:solidFill>
                <a:latin typeface="+mn-lt"/>
                <a:ea typeface="+mn-ea"/>
                <a:cs typeface="Century Gothic"/>
              </a:defRPr>
            </a:lvl3pPr>
            <a:lvl4pPr marL="1163638" indent="-269875" algn="l" defTabSz="1023984" rtl="0" eaLnBrk="1" latinLnBrk="0" hangingPunct="1">
              <a:spcBef>
                <a:spcPct val="20000"/>
              </a:spcBef>
              <a:buFont typeface="Arial" pitchFamily="34" charset="0"/>
              <a:buChar char="–"/>
              <a:defRPr lang="en-US" sz="1400" kern="1200" dirty="0" smtClean="0">
                <a:solidFill>
                  <a:schemeClr val="bg2"/>
                </a:solidFill>
                <a:latin typeface="+mn-lt"/>
                <a:ea typeface="+mn-ea"/>
                <a:cs typeface="Century Gothic"/>
              </a:defRPr>
            </a:lvl4pPr>
            <a:lvl5pPr marL="1431925" indent="-268288" algn="l" defTabSz="1023984" rtl="0" eaLnBrk="1" latinLnBrk="0" hangingPunct="1">
              <a:spcBef>
                <a:spcPct val="20000"/>
              </a:spcBef>
              <a:buFont typeface="Arial" pitchFamily="34" charset="0"/>
              <a:buChar char="»"/>
              <a:defRPr lang="en-ZA" sz="1400" kern="1200" dirty="0">
                <a:solidFill>
                  <a:schemeClr val="bg2"/>
                </a:solidFill>
                <a:latin typeface="+mn-lt"/>
                <a:ea typeface="+mn-ea"/>
                <a:cs typeface="Century Gothic"/>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2" defTabSz="981075" eaLnBrk="0" fontAlgn="base" hangingPunct="0">
              <a:lnSpc>
                <a:spcPct val="150000"/>
              </a:lnSpc>
              <a:spcBef>
                <a:spcPts val="600"/>
              </a:spcBef>
              <a:spcAft>
                <a:spcPct val="0"/>
              </a:spcAft>
              <a:buClr>
                <a:srgbClr val="1870B8"/>
              </a:buClr>
            </a:pPr>
            <a:endParaRPr lang="en-ZA" sz="1100" kern="0" dirty="0">
              <a:solidFill>
                <a:srgbClr val="1870B8"/>
              </a:solidFill>
              <a:latin typeface="Verdana"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88622" y="1607748"/>
            <a:ext cx="1173880" cy="485736"/>
          </a:xfrm>
          <a:prstGeom prst="rect">
            <a:avLst/>
          </a:prstGeom>
        </p:spPr>
      </p:pic>
      <p:sp>
        <p:nvSpPr>
          <p:cNvPr id="3" name="Rectangle 2"/>
          <p:cNvSpPr/>
          <p:nvPr/>
        </p:nvSpPr>
        <p:spPr>
          <a:xfrm>
            <a:off x="2067951" y="1016281"/>
            <a:ext cx="9228405" cy="4320093"/>
          </a:xfrm>
          <a:prstGeom prst="rect">
            <a:avLst/>
          </a:prstGeom>
        </p:spPr>
        <p:txBody>
          <a:bodyPr wrap="square">
            <a:spAutoFit/>
          </a:bodyPr>
          <a:lstStyle/>
          <a:p>
            <a:pPr marL="342900" lvl="0" indent="-342900" algn="just">
              <a:lnSpc>
                <a:spcPct val="107000"/>
              </a:lnSpc>
              <a:spcBef>
                <a:spcPts val="1200"/>
              </a:spcBef>
              <a:spcAft>
                <a:spcPts val="0"/>
              </a:spcAft>
              <a:buFont typeface="Symbol" panose="05050102010706020507" pitchFamily="18" charset="2"/>
              <a:buChar char=""/>
            </a:pP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world needs more problem solvers, thanks to </a:t>
            </a:r>
            <a:r>
              <a:rPr lang="en-ZA" sz="14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WeThinkCode</a:t>
            </a: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 that could be a problem of the past</a:t>
            </a:r>
          </a:p>
          <a:p>
            <a:pPr marL="342900" lvl="0" indent="-342900" algn="just">
              <a:lnSpc>
                <a:spcPct val="107000"/>
              </a:lnSpc>
              <a:spcBef>
                <a:spcPts val="1200"/>
              </a:spcBef>
              <a:spcAft>
                <a:spcPts val="0"/>
              </a:spcAft>
              <a:buFont typeface="Symbol" panose="05050102010706020507" pitchFamily="18" charset="2"/>
              <a:buChar char=""/>
            </a:pPr>
            <a:r>
              <a:rPr lang="en-ZA" sz="14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WeThinkCode</a:t>
            </a: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 is an institution which aims to eliminate the ICT skills shortage in South Africa while tackling youth unemployment within the space of software engineering and coding. </a:t>
            </a:r>
          </a:p>
          <a:p>
            <a:pPr marL="342900" lvl="0" indent="-342900" algn="just">
              <a:lnSpc>
                <a:spcPct val="107000"/>
              </a:lnSpc>
              <a:spcBef>
                <a:spcPts val="1200"/>
              </a:spcBef>
              <a:spcAft>
                <a:spcPts val="0"/>
              </a:spcAft>
              <a:buFont typeface="Symbol" panose="05050102010706020507" pitchFamily="18" charset="2"/>
              <a:buChar char=""/>
            </a:pP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programme was launched in South Africa in September 2015, and first opened its doors to </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120 students </a:t>
            </a: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 January </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2016, about 3 </a:t>
            </a: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500 South African students showed </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interest</a:t>
            </a:r>
            <a:endPar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0"/>
              </a:spcAft>
              <a:buFont typeface="Symbol" panose="05050102010706020507" pitchFamily="18" charset="2"/>
              <a:buChar char=""/>
            </a:pP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Telkom has come in as a key sponsor of the project committing R20 million to the Programme for the next three years</a:t>
            </a:r>
          </a:p>
          <a:p>
            <a:pPr marL="342900" lvl="0" indent="-342900" algn="just">
              <a:lnSpc>
                <a:spcPct val="107000"/>
              </a:lnSpc>
              <a:spcBef>
                <a:spcPts val="1200"/>
              </a:spcBef>
              <a:spcAft>
                <a:spcPts val="0"/>
              </a:spcAft>
              <a:buFont typeface="Symbol" panose="05050102010706020507" pitchFamily="18" charset="2"/>
              <a:buChar char=""/>
            </a:pP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This sponsorship will go towards paying for the tuition fees for the students and to ensure that the programme grows its footprint in South </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Africa</a:t>
            </a:r>
            <a:endPar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0"/>
              </a:spcAft>
              <a:buFont typeface="Symbol" panose="05050102010706020507" pitchFamily="18" charset="2"/>
              <a:buChar char=""/>
            </a:pPr>
            <a:r>
              <a:rPr lang="en-ZA" sz="14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WeThinkCode</a:t>
            </a:r>
            <a:r>
              <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 is open to anyone between the age of 17 and </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35 – no need for any previous education</a:t>
            </a:r>
          </a:p>
          <a:p>
            <a:pPr marL="342900" lvl="0" indent="-342900" algn="just">
              <a:lnSpc>
                <a:spcPct val="107000"/>
              </a:lnSpc>
              <a:spcBef>
                <a:spcPts val="1200"/>
              </a:spcBef>
              <a:spcAft>
                <a:spcPts val="0"/>
              </a:spcAft>
              <a:buFont typeface="Symbol" panose="05050102010706020507" pitchFamily="18" charset="2"/>
              <a:buChar char=""/>
            </a:pPr>
            <a:endParaRPr lang="en-ZA" sz="14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0"/>
              </a:spcAft>
              <a:buFont typeface="Symbol" panose="05050102010706020507" pitchFamily="18" charset="2"/>
              <a:buChar char=""/>
            </a:pPr>
            <a:r>
              <a:rPr lang="en-ZA" sz="1400" b="1" dirty="0" err="1" smtClean="0">
                <a:solidFill>
                  <a:schemeClr val="bg2"/>
                </a:solidFill>
                <a:latin typeface="Calibri" panose="020F0502020204030204" pitchFamily="34" charset="0"/>
                <a:ea typeface="Calibri" panose="020F0502020204030204" pitchFamily="34" charset="0"/>
                <a:cs typeface="Times New Roman" panose="02020603050405020304" pitchFamily="18" charset="0"/>
              </a:rPr>
              <a:t>Spliceworks</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 is an online platform where Technology business </a:t>
            </a:r>
            <a:r>
              <a:rPr lang="en-ZA" sz="14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can get access to clients</a:t>
            </a: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 who might need their technology or digital innovation, therefore facilitating growth and  employment, and</a:t>
            </a:r>
          </a:p>
          <a:p>
            <a:pPr marL="342900" lvl="0" indent="-342900" algn="just">
              <a:lnSpc>
                <a:spcPct val="107000"/>
              </a:lnSpc>
              <a:spcBef>
                <a:spcPts val="1200"/>
              </a:spcBef>
              <a:spcAft>
                <a:spcPts val="0"/>
              </a:spcAft>
              <a:buFont typeface="Symbol" panose="05050102010706020507" pitchFamily="18" charset="2"/>
              <a:buChar char=""/>
            </a:pPr>
            <a:r>
              <a:rPr lang="en-ZA" sz="14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It created over </a:t>
            </a:r>
            <a:r>
              <a:rPr lang="en-ZA" sz="14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1 000 jobs through </a:t>
            </a:r>
            <a:r>
              <a:rPr lang="en-ZA" sz="1400" b="1" dirty="0" err="1" smtClean="0">
                <a:solidFill>
                  <a:schemeClr val="bg2"/>
                </a:solidFill>
                <a:latin typeface="Calibri" panose="020F0502020204030204" pitchFamily="34" charset="0"/>
                <a:ea typeface="Calibri" panose="020F0502020204030204" pitchFamily="34" charset="0"/>
                <a:cs typeface="Times New Roman" panose="02020603050405020304" pitchFamily="18" charset="0"/>
              </a:rPr>
              <a:t>FutureMakers</a:t>
            </a:r>
            <a:endParaRPr lang="en-ZA" sz="1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2064" y="2186501"/>
            <a:ext cx="1749903" cy="400110"/>
          </a:xfrm>
          <a:prstGeom prst="rect">
            <a:avLst/>
          </a:prstGeom>
        </p:spPr>
        <p:txBody>
          <a:bodyPr wrap="none">
            <a:spAutoFit/>
          </a:bodyPr>
          <a:lstStyle/>
          <a:p>
            <a:r>
              <a:rPr lang="en-US" sz="2000" b="1" i="1" dirty="0">
                <a:solidFill>
                  <a:srgbClr val="FF0000"/>
                </a:solidFill>
              </a:rPr>
              <a:t>We think code </a:t>
            </a:r>
            <a:endParaRPr lang="en-ZA" sz="2000" b="1" i="1" dirty="0">
              <a:solidFill>
                <a:srgbClr val="FF0000"/>
              </a:solidFill>
            </a:endParaRPr>
          </a:p>
        </p:txBody>
      </p:sp>
      <p:sp>
        <p:nvSpPr>
          <p:cNvPr id="7" name="Title 1"/>
          <p:cNvSpPr>
            <a:spLocks noGrp="1"/>
          </p:cNvSpPr>
          <p:nvPr>
            <p:ph type="title"/>
          </p:nvPr>
        </p:nvSpPr>
        <p:spPr/>
        <p:txBody>
          <a:bodyPr/>
          <a:lstStyle/>
          <a:p>
            <a:r>
              <a:rPr lang="en-ZA" dirty="0" smtClean="0"/>
              <a:t>Skills Development</a:t>
            </a:r>
            <a:endParaRPr lang="en-ZA" dirty="0"/>
          </a:p>
        </p:txBody>
      </p:sp>
      <p:sp>
        <p:nvSpPr>
          <p:cNvPr id="8"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60606" y="3954708"/>
            <a:ext cx="1173880" cy="485736"/>
          </a:xfrm>
          <a:prstGeom prst="rect">
            <a:avLst/>
          </a:prstGeom>
        </p:spPr>
      </p:pic>
      <p:sp>
        <p:nvSpPr>
          <p:cNvPr id="10" name="Rectangle 9"/>
          <p:cNvSpPr/>
          <p:nvPr/>
        </p:nvSpPr>
        <p:spPr>
          <a:xfrm>
            <a:off x="64048" y="4533461"/>
            <a:ext cx="1544462" cy="400110"/>
          </a:xfrm>
          <a:prstGeom prst="rect">
            <a:avLst/>
          </a:prstGeom>
        </p:spPr>
        <p:txBody>
          <a:bodyPr wrap="none">
            <a:spAutoFit/>
          </a:bodyPr>
          <a:lstStyle/>
          <a:p>
            <a:r>
              <a:rPr lang="en-US" sz="2000" b="1" i="1" dirty="0" err="1" smtClean="0">
                <a:solidFill>
                  <a:srgbClr val="FF0000"/>
                </a:solidFill>
              </a:rPr>
              <a:t>Spliceworks</a:t>
            </a:r>
            <a:r>
              <a:rPr lang="en-US" sz="2000" b="1" i="1" dirty="0" smtClean="0">
                <a:solidFill>
                  <a:srgbClr val="FF0000"/>
                </a:solidFill>
              </a:rPr>
              <a:t>  </a:t>
            </a:r>
            <a:endParaRPr lang="en-ZA" sz="2000" b="1" i="1" dirty="0">
              <a:solidFill>
                <a:srgbClr val="FF0000"/>
              </a:solidFill>
            </a:endParaRPr>
          </a:p>
        </p:txBody>
      </p:sp>
    </p:spTree>
    <p:extLst>
      <p:ext uri="{BB962C8B-B14F-4D97-AF65-F5344CB8AC3E}">
        <p14:creationId xmlns:p14="http://schemas.microsoft.com/office/powerpoint/2010/main" xmlns="" val="3965006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xmlns=""/>
              </a:ext>
            </a:extLst>
          </a:blip>
          <a:srcRect l="-297"/>
          <a:stretch/>
        </p:blipFill>
        <p:spPr>
          <a:xfrm>
            <a:off x="0" y="105503"/>
            <a:ext cx="12221389" cy="6858000"/>
          </a:xfrm>
          <a:prstGeom prst="rect">
            <a:avLst/>
          </a:prstGeom>
        </p:spPr>
      </p:pic>
      <p:sp>
        <p:nvSpPr>
          <p:cNvPr id="5" name="Rectangle 4"/>
          <p:cNvSpPr/>
          <p:nvPr/>
        </p:nvSpPr>
        <p:spPr>
          <a:xfrm>
            <a:off x="0" y="105503"/>
            <a:ext cx="12192000" cy="4396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sp>
        <p:nvSpPr>
          <p:cNvPr id="6" name="TextBox 5"/>
          <p:cNvSpPr txBox="1"/>
          <p:nvPr/>
        </p:nvSpPr>
        <p:spPr>
          <a:xfrm>
            <a:off x="-72606" y="57637"/>
            <a:ext cx="10018265" cy="461665"/>
          </a:xfrm>
          <a:prstGeom prst="rect">
            <a:avLst/>
          </a:prstGeom>
          <a:noFill/>
        </p:spPr>
        <p:txBody>
          <a:bodyPr wrap="square" rtlCol="0">
            <a:spAutoFit/>
          </a:bodyPr>
          <a:lstStyle/>
          <a:p>
            <a:r>
              <a:rPr lang="en-ZA" sz="2400" b="1" dirty="0">
                <a:solidFill>
                  <a:schemeClr val="bg2"/>
                </a:solidFill>
              </a:rPr>
              <a:t>Corporate Social Investment (CSI) </a:t>
            </a:r>
            <a:endParaRPr lang="en-US" sz="2400" b="1" dirty="0">
              <a:solidFill>
                <a:schemeClr val="bg2"/>
              </a:solidFill>
            </a:endParaRPr>
          </a:p>
        </p:txBody>
      </p:sp>
      <p:sp>
        <p:nvSpPr>
          <p:cNvPr id="3" name="Rectangle 2"/>
          <p:cNvSpPr/>
          <p:nvPr/>
        </p:nvSpPr>
        <p:spPr>
          <a:xfrm>
            <a:off x="538843" y="936501"/>
            <a:ext cx="3739243" cy="5940153"/>
          </a:xfrm>
          <a:prstGeom prst="rect">
            <a:avLst/>
          </a:prstGeom>
          <a:solidFill>
            <a:schemeClr val="tx2">
              <a:alpha val="6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sp>
        <p:nvSpPr>
          <p:cNvPr id="29" name="Rectangle 28"/>
          <p:cNvSpPr/>
          <p:nvPr/>
        </p:nvSpPr>
        <p:spPr>
          <a:xfrm>
            <a:off x="7560129" y="935163"/>
            <a:ext cx="3875313" cy="5983695"/>
          </a:xfrm>
          <a:prstGeom prst="rect">
            <a:avLst/>
          </a:prstGeom>
          <a:solidFill>
            <a:schemeClr val="tx2">
              <a:alpha val="6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A2AAAD"/>
              </a:solidFill>
            </a:endParaRPr>
          </a:p>
        </p:txBody>
      </p:sp>
      <p:grpSp>
        <p:nvGrpSpPr>
          <p:cNvPr id="7" name="Group 6"/>
          <p:cNvGrpSpPr/>
          <p:nvPr/>
        </p:nvGrpSpPr>
        <p:grpSpPr>
          <a:xfrm>
            <a:off x="798741" y="1129282"/>
            <a:ext cx="10974160" cy="5652465"/>
            <a:chOff x="633342" y="1660132"/>
            <a:chExt cx="10634982" cy="5572168"/>
          </a:xfrm>
        </p:grpSpPr>
        <p:sp>
          <p:nvSpPr>
            <p:cNvPr id="8" name="object 8"/>
            <p:cNvSpPr txBox="1"/>
            <p:nvPr/>
          </p:nvSpPr>
          <p:spPr>
            <a:xfrm>
              <a:off x="633342" y="1744814"/>
              <a:ext cx="6960642" cy="345755"/>
            </a:xfrm>
            <a:prstGeom prst="rect">
              <a:avLst/>
            </a:prstGeom>
          </p:spPr>
          <p:txBody>
            <a:bodyPr vert="horz" wrap="square" lIns="0" tIns="0" rIns="0" bIns="0" rtlCol="0">
              <a:spAutoFit/>
            </a:bodyPr>
            <a:lstStyle/>
            <a:p>
              <a:pPr marL="10246"/>
              <a:endParaRPr sz="2279" dirty="0">
                <a:solidFill>
                  <a:prstClr val="black"/>
                </a:solidFill>
                <a:cs typeface="Calibri"/>
              </a:endParaRPr>
            </a:p>
          </p:txBody>
        </p:sp>
        <p:sp>
          <p:nvSpPr>
            <p:cNvPr id="9" name="object 9"/>
            <p:cNvSpPr txBox="1"/>
            <p:nvPr/>
          </p:nvSpPr>
          <p:spPr>
            <a:xfrm>
              <a:off x="639730" y="1854285"/>
              <a:ext cx="2988224" cy="788599"/>
            </a:xfrm>
            <a:prstGeom prst="rect">
              <a:avLst/>
            </a:prstGeom>
          </p:spPr>
          <p:txBody>
            <a:bodyPr vert="horz" wrap="square" lIns="0" tIns="0" rIns="0" bIns="0" rtlCol="0">
              <a:spAutoFit/>
            </a:bodyPr>
            <a:lstStyle/>
            <a:p>
              <a:pPr marL="10246" algn="ctr"/>
              <a:r>
                <a:rPr b="1" dirty="0">
                  <a:solidFill>
                    <a:srgbClr val="176FB8"/>
                  </a:solidFill>
                  <a:cs typeface="Calibri"/>
                </a:rPr>
                <a:t>Ma</a:t>
              </a:r>
              <a:r>
                <a:rPr b="1" spc="-8" dirty="0">
                  <a:solidFill>
                    <a:srgbClr val="176FB8"/>
                  </a:solidFill>
                  <a:cs typeface="Calibri"/>
                </a:rPr>
                <a:t>i</a:t>
              </a:r>
              <a:r>
                <a:rPr b="1" dirty="0">
                  <a:solidFill>
                    <a:srgbClr val="176FB8"/>
                  </a:solidFill>
                  <a:cs typeface="Calibri"/>
                </a:rPr>
                <a:t>n</a:t>
              </a:r>
              <a:r>
                <a:rPr b="1" spc="8" dirty="0">
                  <a:solidFill>
                    <a:srgbClr val="176FB8"/>
                  </a:solidFill>
                  <a:cs typeface="Calibri"/>
                </a:rPr>
                <a:t> </a:t>
              </a:r>
              <a:r>
                <a:rPr b="1" spc="-28" dirty="0">
                  <a:solidFill>
                    <a:srgbClr val="176FB8"/>
                  </a:solidFill>
                  <a:cs typeface="Calibri"/>
                </a:rPr>
                <a:t>f</a:t>
              </a:r>
              <a:r>
                <a:rPr b="1" spc="-4" dirty="0">
                  <a:solidFill>
                    <a:srgbClr val="176FB8"/>
                  </a:solidFill>
                  <a:cs typeface="Calibri"/>
                </a:rPr>
                <a:t>o</a:t>
              </a:r>
              <a:r>
                <a:rPr b="1" spc="-8" dirty="0">
                  <a:solidFill>
                    <a:srgbClr val="176FB8"/>
                  </a:solidFill>
                  <a:cs typeface="Calibri"/>
                </a:rPr>
                <a:t>c</a:t>
              </a:r>
              <a:r>
                <a:rPr b="1" spc="-4" dirty="0">
                  <a:solidFill>
                    <a:srgbClr val="176FB8"/>
                  </a:solidFill>
                  <a:cs typeface="Calibri"/>
                </a:rPr>
                <a:t>u</a:t>
              </a:r>
              <a:r>
                <a:rPr b="1" dirty="0">
                  <a:solidFill>
                    <a:srgbClr val="176FB8"/>
                  </a:solidFill>
                  <a:cs typeface="Calibri"/>
                </a:rPr>
                <a:t>s </a:t>
              </a:r>
              <a:r>
                <a:rPr b="1" spc="-8" dirty="0">
                  <a:solidFill>
                    <a:srgbClr val="176FB8"/>
                  </a:solidFill>
                  <a:cs typeface="Calibri"/>
                </a:rPr>
                <a:t>i</a:t>
              </a:r>
              <a:r>
                <a:rPr b="1" dirty="0">
                  <a:solidFill>
                    <a:srgbClr val="176FB8"/>
                  </a:solidFill>
                  <a:cs typeface="Calibri"/>
                </a:rPr>
                <a:t>s </a:t>
              </a:r>
              <a:r>
                <a:rPr b="1" spc="-4" dirty="0">
                  <a:solidFill>
                    <a:srgbClr val="176FB8"/>
                  </a:solidFill>
                  <a:cs typeface="Calibri"/>
                </a:rPr>
                <a:t>o</a:t>
              </a:r>
              <a:r>
                <a:rPr b="1" dirty="0">
                  <a:solidFill>
                    <a:srgbClr val="176FB8"/>
                  </a:solidFill>
                  <a:cs typeface="Calibri"/>
                </a:rPr>
                <a:t>n</a:t>
              </a:r>
              <a:r>
                <a:rPr b="1" spc="8" dirty="0">
                  <a:solidFill>
                    <a:srgbClr val="176FB8"/>
                  </a:solidFill>
                  <a:cs typeface="Calibri"/>
                </a:rPr>
                <a:t> </a:t>
              </a:r>
              <a:r>
                <a:rPr b="1" dirty="0">
                  <a:solidFill>
                    <a:srgbClr val="176FB8"/>
                  </a:solidFill>
                  <a:cs typeface="Calibri"/>
                </a:rPr>
                <a:t>edu</a:t>
              </a:r>
              <a:r>
                <a:rPr b="1" spc="-16" dirty="0">
                  <a:solidFill>
                    <a:srgbClr val="176FB8"/>
                  </a:solidFill>
                  <a:cs typeface="Calibri"/>
                </a:rPr>
                <a:t>c</a:t>
              </a:r>
              <a:r>
                <a:rPr b="1" spc="-12" dirty="0">
                  <a:solidFill>
                    <a:srgbClr val="176FB8"/>
                  </a:solidFill>
                  <a:cs typeface="Calibri"/>
                </a:rPr>
                <a:t>a</a:t>
              </a:r>
              <a:r>
                <a:rPr b="1" dirty="0">
                  <a:solidFill>
                    <a:srgbClr val="176FB8"/>
                  </a:solidFill>
                  <a:cs typeface="Calibri"/>
                </a:rPr>
                <a:t>t</a:t>
              </a:r>
              <a:r>
                <a:rPr b="1" spc="-8" dirty="0">
                  <a:solidFill>
                    <a:srgbClr val="176FB8"/>
                  </a:solidFill>
                  <a:cs typeface="Calibri"/>
                </a:rPr>
                <a:t>i</a:t>
              </a:r>
              <a:r>
                <a:rPr b="1" spc="-4" dirty="0">
                  <a:solidFill>
                    <a:srgbClr val="176FB8"/>
                  </a:solidFill>
                  <a:cs typeface="Calibri"/>
                </a:rPr>
                <a:t>on</a:t>
              </a:r>
              <a:r>
                <a:rPr lang="en-ZA" b="1" spc="-4" dirty="0">
                  <a:solidFill>
                    <a:srgbClr val="176FB8"/>
                  </a:solidFill>
                  <a:cs typeface="Calibri"/>
                </a:rPr>
                <a:t> </a:t>
              </a:r>
              <a:r>
                <a:rPr lang="en-US" sz="1400" b="1" spc="-4" dirty="0">
                  <a:solidFill>
                    <a:srgbClr val="176FB8"/>
                  </a:solidFill>
                  <a:cs typeface="Calibri"/>
                </a:rPr>
                <a:t>Foundation over the past 3 years </a:t>
              </a:r>
            </a:p>
            <a:p>
              <a:pPr marL="10246"/>
              <a:r>
                <a:rPr lang="en-ZA" sz="1899" b="1" spc="-4" dirty="0">
                  <a:solidFill>
                    <a:srgbClr val="176FB8"/>
                  </a:solidFill>
                  <a:cs typeface="Calibri"/>
                </a:rPr>
                <a:t>  </a:t>
              </a:r>
              <a:endParaRPr sz="1899" b="1" dirty="0">
                <a:solidFill>
                  <a:srgbClr val="176FB8"/>
                </a:solidFill>
                <a:cs typeface="Calibri"/>
              </a:endParaRPr>
            </a:p>
          </p:txBody>
        </p:sp>
        <p:sp>
          <p:nvSpPr>
            <p:cNvPr id="10" name="object 10"/>
            <p:cNvSpPr txBox="1"/>
            <p:nvPr/>
          </p:nvSpPr>
          <p:spPr>
            <a:xfrm>
              <a:off x="7249052" y="1660132"/>
              <a:ext cx="4019272" cy="364085"/>
            </a:xfrm>
            <a:prstGeom prst="rect">
              <a:avLst/>
            </a:prstGeom>
          </p:spPr>
          <p:txBody>
            <a:bodyPr vert="horz" wrap="square" lIns="0" tIns="0" rIns="0" bIns="0" rtlCol="0">
              <a:spAutoFit/>
            </a:bodyPr>
            <a:lstStyle/>
            <a:p>
              <a:pPr marL="10246" algn="ctr"/>
              <a:r>
                <a:rPr lang="en-ZA" sz="2400" b="1" spc="-4" dirty="0">
                  <a:solidFill>
                    <a:srgbClr val="176FB8"/>
                  </a:solidFill>
                  <a:cs typeface="Calibri"/>
                </a:rPr>
                <a:t>2017</a:t>
              </a:r>
              <a:endParaRPr sz="2400" b="1" dirty="0">
                <a:solidFill>
                  <a:srgbClr val="176FB8"/>
                </a:solidFill>
                <a:cs typeface="Calibri"/>
              </a:endParaRPr>
            </a:p>
          </p:txBody>
        </p:sp>
        <p:sp>
          <p:nvSpPr>
            <p:cNvPr id="11" name="object 11"/>
            <p:cNvSpPr txBox="1"/>
            <p:nvPr/>
          </p:nvSpPr>
          <p:spPr>
            <a:xfrm>
              <a:off x="1572781" y="2904490"/>
              <a:ext cx="2055173" cy="568883"/>
            </a:xfrm>
            <a:prstGeom prst="rect">
              <a:avLst/>
            </a:prstGeom>
          </p:spPr>
          <p:txBody>
            <a:bodyPr vert="horz" wrap="square" lIns="0" tIns="0" rIns="0" bIns="0" rtlCol="0">
              <a:spAutoFit/>
            </a:bodyPr>
            <a:lstStyle/>
            <a:p>
              <a:pPr marL="10246">
                <a:lnSpc>
                  <a:spcPts val="3029"/>
                </a:lnSpc>
              </a:pPr>
              <a:r>
                <a:rPr sz="2659" b="1" dirty="0">
                  <a:solidFill>
                    <a:srgbClr val="176FB8"/>
                  </a:solidFill>
                  <a:cs typeface="Calibri"/>
                </a:rPr>
                <a:t>R85 m</a:t>
              </a:r>
              <a:r>
                <a:rPr sz="2659" b="1" spc="-8" dirty="0">
                  <a:solidFill>
                    <a:srgbClr val="176FB8"/>
                  </a:solidFill>
                  <a:cs typeface="Calibri"/>
                </a:rPr>
                <a:t>i</a:t>
              </a:r>
              <a:r>
                <a:rPr sz="2659" b="1" dirty="0">
                  <a:solidFill>
                    <a:srgbClr val="176FB8"/>
                  </a:solidFill>
                  <a:cs typeface="Calibri"/>
                </a:rPr>
                <a:t>l</a:t>
              </a:r>
              <a:r>
                <a:rPr sz="2659" b="1" spc="-8" dirty="0">
                  <a:solidFill>
                    <a:srgbClr val="176FB8"/>
                  </a:solidFill>
                  <a:cs typeface="Calibri"/>
                </a:rPr>
                <a:t>l</a:t>
              </a:r>
              <a:r>
                <a:rPr sz="2659" b="1" dirty="0">
                  <a:solidFill>
                    <a:srgbClr val="176FB8"/>
                  </a:solidFill>
                  <a:cs typeface="Calibri"/>
                </a:rPr>
                <a:t>ion</a:t>
              </a:r>
            </a:p>
            <a:p>
              <a:pPr marL="10246">
                <a:lnSpc>
                  <a:spcPts val="1480"/>
                </a:lnSpc>
              </a:pPr>
              <a:r>
                <a:rPr sz="1519" b="1" spc="-8" dirty="0">
                  <a:solidFill>
                    <a:srgbClr val="176FB8"/>
                  </a:solidFill>
                  <a:cs typeface="Calibri"/>
                </a:rPr>
                <a:t>a</a:t>
              </a:r>
              <a:r>
                <a:rPr sz="1519" b="1" dirty="0">
                  <a:solidFill>
                    <a:srgbClr val="176FB8"/>
                  </a:solidFill>
                  <a:cs typeface="Calibri"/>
                </a:rPr>
                <a:t>l</a:t>
              </a:r>
              <a:r>
                <a:rPr sz="1519" b="1" spc="-4" dirty="0">
                  <a:solidFill>
                    <a:srgbClr val="176FB8"/>
                  </a:solidFill>
                  <a:cs typeface="Calibri"/>
                </a:rPr>
                <a:t>l</a:t>
              </a:r>
              <a:r>
                <a:rPr sz="1519" b="1" spc="-12" dirty="0">
                  <a:solidFill>
                    <a:srgbClr val="176FB8"/>
                  </a:solidFill>
                  <a:cs typeface="Calibri"/>
                </a:rPr>
                <a:t>o</a:t>
              </a:r>
              <a:r>
                <a:rPr sz="1519" b="1" spc="-24" dirty="0">
                  <a:solidFill>
                    <a:srgbClr val="176FB8"/>
                  </a:solidFill>
                  <a:cs typeface="Calibri"/>
                </a:rPr>
                <a:t>c</a:t>
              </a:r>
              <a:r>
                <a:rPr sz="1519" b="1" spc="-16" dirty="0">
                  <a:solidFill>
                    <a:srgbClr val="176FB8"/>
                  </a:solidFill>
                  <a:cs typeface="Calibri"/>
                </a:rPr>
                <a:t>at</a:t>
              </a:r>
              <a:r>
                <a:rPr sz="1519" b="1" spc="-8" dirty="0">
                  <a:solidFill>
                    <a:srgbClr val="176FB8"/>
                  </a:solidFill>
                  <a:cs typeface="Calibri"/>
                </a:rPr>
                <a:t>ed</a:t>
              </a:r>
              <a:r>
                <a:rPr sz="1519" b="1" spc="-24" dirty="0">
                  <a:solidFill>
                    <a:srgbClr val="176FB8"/>
                  </a:solidFill>
                  <a:cs typeface="Calibri"/>
                </a:rPr>
                <a:t> </a:t>
              </a:r>
              <a:r>
                <a:rPr sz="1519" b="1" spc="-16" dirty="0">
                  <a:solidFill>
                    <a:srgbClr val="176FB8"/>
                  </a:solidFill>
                  <a:cs typeface="Calibri"/>
                </a:rPr>
                <a:t>t</a:t>
              </a:r>
              <a:r>
                <a:rPr sz="1519" b="1" spc="-8" dirty="0">
                  <a:solidFill>
                    <a:srgbClr val="176FB8"/>
                  </a:solidFill>
                  <a:cs typeface="Calibri"/>
                </a:rPr>
                <a:t>o</a:t>
              </a:r>
              <a:r>
                <a:rPr sz="1519" b="1" spc="4" dirty="0">
                  <a:solidFill>
                    <a:srgbClr val="176FB8"/>
                  </a:solidFill>
                  <a:cs typeface="Calibri"/>
                </a:rPr>
                <a:t> </a:t>
              </a:r>
              <a:r>
                <a:rPr sz="1519" b="1" spc="-8" dirty="0">
                  <a:solidFill>
                    <a:srgbClr val="176FB8"/>
                  </a:solidFill>
                  <a:cs typeface="Calibri"/>
                </a:rPr>
                <a:t>edu</a:t>
              </a:r>
              <a:r>
                <a:rPr sz="1519" b="1" spc="-24" dirty="0">
                  <a:solidFill>
                    <a:srgbClr val="176FB8"/>
                  </a:solidFill>
                  <a:cs typeface="Calibri"/>
                </a:rPr>
                <a:t>c</a:t>
              </a:r>
              <a:r>
                <a:rPr sz="1519" b="1" spc="-16" dirty="0">
                  <a:solidFill>
                    <a:srgbClr val="176FB8"/>
                  </a:solidFill>
                  <a:cs typeface="Calibri"/>
                </a:rPr>
                <a:t>a</a:t>
              </a:r>
              <a:r>
                <a:rPr sz="1519" b="1" spc="-4" dirty="0">
                  <a:solidFill>
                    <a:srgbClr val="176FB8"/>
                  </a:solidFill>
                  <a:cs typeface="Calibri"/>
                </a:rPr>
                <a:t>ti</a:t>
              </a:r>
              <a:r>
                <a:rPr sz="1519" b="1" spc="-12" dirty="0">
                  <a:solidFill>
                    <a:srgbClr val="176FB8"/>
                  </a:solidFill>
                  <a:cs typeface="Calibri"/>
                </a:rPr>
                <a:t>on</a:t>
              </a:r>
              <a:r>
                <a:rPr lang="en-US" sz="1519" b="1" spc="-12" dirty="0">
                  <a:solidFill>
                    <a:srgbClr val="176FB8"/>
                  </a:solidFill>
                  <a:cs typeface="Calibri"/>
                </a:rPr>
                <a:t>.</a:t>
              </a:r>
              <a:endParaRPr sz="1519" b="1" dirty="0">
                <a:solidFill>
                  <a:srgbClr val="176FB8"/>
                </a:solidFill>
                <a:cs typeface="Calibri"/>
              </a:endParaRPr>
            </a:p>
          </p:txBody>
        </p:sp>
        <p:sp>
          <p:nvSpPr>
            <p:cNvPr id="12" name="object 12"/>
            <p:cNvSpPr/>
            <p:nvPr/>
          </p:nvSpPr>
          <p:spPr>
            <a:xfrm>
              <a:off x="639730" y="2932980"/>
              <a:ext cx="564621" cy="461021"/>
            </a:xfrm>
            <a:prstGeom prst="rect">
              <a:avLst/>
            </a:prstGeom>
            <a:blipFill>
              <a:blip r:embed="rId3"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a:blipFill>
          </p:spPr>
          <p:txBody>
            <a:bodyPr wrap="square" lIns="0" tIns="0" rIns="0" bIns="0" rtlCol="0"/>
            <a:lstStyle/>
            <a:p>
              <a:endParaRPr sz="1519" dirty="0">
                <a:solidFill>
                  <a:prstClr val="black"/>
                </a:solidFill>
              </a:endParaRPr>
            </a:p>
          </p:txBody>
        </p:sp>
        <p:sp>
          <p:nvSpPr>
            <p:cNvPr id="13" name="object 13"/>
            <p:cNvSpPr txBox="1"/>
            <p:nvPr/>
          </p:nvSpPr>
          <p:spPr>
            <a:xfrm>
              <a:off x="1572781" y="3832036"/>
              <a:ext cx="2483446" cy="799344"/>
            </a:xfrm>
            <a:prstGeom prst="rect">
              <a:avLst/>
            </a:prstGeom>
          </p:spPr>
          <p:txBody>
            <a:bodyPr vert="horz" wrap="square" lIns="0" tIns="0" rIns="0" bIns="0" rtlCol="0">
              <a:spAutoFit/>
            </a:bodyPr>
            <a:lstStyle/>
            <a:p>
              <a:pPr marL="10246">
                <a:lnSpc>
                  <a:spcPts val="3029"/>
                </a:lnSpc>
              </a:pPr>
              <a:r>
                <a:rPr sz="2659" b="1" dirty="0">
                  <a:solidFill>
                    <a:srgbClr val="176FB8"/>
                  </a:solidFill>
                  <a:cs typeface="Calibri"/>
                </a:rPr>
                <a:t>9 770</a:t>
              </a:r>
            </a:p>
            <a:p>
              <a:pPr marL="10246">
                <a:lnSpc>
                  <a:spcPts val="1480"/>
                </a:lnSpc>
              </a:pPr>
              <a:r>
                <a:rPr lang="en-US" sz="1519" b="1" spc="-12" dirty="0">
                  <a:solidFill>
                    <a:srgbClr val="176FB8"/>
                  </a:solidFill>
                  <a:cs typeface="Calibri"/>
                </a:rPr>
                <a:t>l</a:t>
              </a:r>
              <a:r>
                <a:rPr sz="1519" b="1" spc="-12" dirty="0">
                  <a:solidFill>
                    <a:srgbClr val="176FB8"/>
                  </a:solidFill>
                  <a:cs typeface="Calibri"/>
                </a:rPr>
                <a:t>earne</a:t>
              </a:r>
              <a:r>
                <a:rPr sz="1519" b="1" spc="-36" dirty="0">
                  <a:solidFill>
                    <a:srgbClr val="176FB8"/>
                  </a:solidFill>
                  <a:cs typeface="Calibri"/>
                </a:rPr>
                <a:t>r</a:t>
              </a:r>
              <a:r>
                <a:rPr sz="1519" b="1" spc="-8" dirty="0">
                  <a:solidFill>
                    <a:srgbClr val="176FB8"/>
                  </a:solidFill>
                  <a:cs typeface="Calibri"/>
                </a:rPr>
                <a:t>s</a:t>
              </a:r>
              <a:r>
                <a:rPr sz="1519" b="1" spc="24" dirty="0">
                  <a:solidFill>
                    <a:srgbClr val="176FB8"/>
                  </a:solidFill>
                  <a:cs typeface="Calibri"/>
                </a:rPr>
                <a:t> </a:t>
              </a:r>
              <a:r>
                <a:rPr sz="1519" b="1" spc="-12" dirty="0">
                  <a:solidFill>
                    <a:srgbClr val="176FB8"/>
                  </a:solidFill>
                  <a:cs typeface="Calibri"/>
                </a:rPr>
                <a:t>ben</a:t>
              </a:r>
              <a:r>
                <a:rPr sz="1519" b="1" spc="-24" dirty="0">
                  <a:solidFill>
                    <a:srgbClr val="176FB8"/>
                  </a:solidFill>
                  <a:cs typeface="Calibri"/>
                </a:rPr>
                <a:t>e</a:t>
              </a:r>
              <a:r>
                <a:rPr sz="1519" b="1" spc="-4" dirty="0">
                  <a:solidFill>
                    <a:srgbClr val="176FB8"/>
                  </a:solidFill>
                  <a:cs typeface="Calibri"/>
                </a:rPr>
                <a:t>f</a:t>
              </a:r>
              <a:r>
                <a:rPr sz="1519" b="1" spc="4" dirty="0">
                  <a:solidFill>
                    <a:srgbClr val="176FB8"/>
                  </a:solidFill>
                  <a:cs typeface="Calibri"/>
                </a:rPr>
                <a:t>i</a:t>
              </a:r>
              <a:r>
                <a:rPr sz="1519" b="1" spc="-16" dirty="0">
                  <a:solidFill>
                    <a:srgbClr val="176FB8"/>
                  </a:solidFill>
                  <a:cs typeface="Calibri"/>
                </a:rPr>
                <a:t>t</a:t>
              </a:r>
              <a:r>
                <a:rPr sz="1519" b="1" spc="-8" dirty="0">
                  <a:solidFill>
                    <a:srgbClr val="176FB8"/>
                  </a:solidFill>
                  <a:cs typeface="Calibri"/>
                </a:rPr>
                <a:t>ed</a:t>
              </a:r>
              <a:r>
                <a:rPr sz="1519" b="1" spc="-16" dirty="0">
                  <a:solidFill>
                    <a:srgbClr val="176FB8"/>
                  </a:solidFill>
                  <a:cs typeface="Calibri"/>
                </a:rPr>
                <a:t> </a:t>
              </a:r>
              <a:r>
                <a:rPr sz="1519" b="1" spc="-8" dirty="0">
                  <a:solidFill>
                    <a:srgbClr val="176FB8"/>
                  </a:solidFill>
                  <a:cs typeface="Calibri"/>
                </a:rPr>
                <a:t>f</a:t>
              </a:r>
              <a:r>
                <a:rPr sz="1519" b="1" spc="-28" dirty="0">
                  <a:solidFill>
                    <a:srgbClr val="176FB8"/>
                  </a:solidFill>
                  <a:cs typeface="Calibri"/>
                </a:rPr>
                <a:t>r</a:t>
              </a:r>
              <a:r>
                <a:rPr sz="1519" b="1" spc="-16" dirty="0">
                  <a:solidFill>
                    <a:srgbClr val="176FB8"/>
                  </a:solidFill>
                  <a:cs typeface="Calibri"/>
                </a:rPr>
                <a:t>om</a:t>
              </a:r>
              <a:endParaRPr sz="1519" b="1" dirty="0">
                <a:solidFill>
                  <a:srgbClr val="176FB8"/>
                </a:solidFill>
                <a:cs typeface="Calibri"/>
              </a:endParaRPr>
            </a:p>
            <a:p>
              <a:pPr marL="10246"/>
              <a:r>
                <a:rPr sz="1519" b="1" spc="-12" dirty="0">
                  <a:solidFill>
                    <a:srgbClr val="176FB8"/>
                  </a:solidFill>
                  <a:cs typeface="Calibri"/>
                </a:rPr>
                <a:t>sup</a:t>
              </a:r>
              <a:r>
                <a:rPr sz="1519" b="1" spc="-8" dirty="0">
                  <a:solidFill>
                    <a:srgbClr val="176FB8"/>
                  </a:solidFill>
                  <a:cs typeface="Calibri"/>
                </a:rPr>
                <a:t>ple</a:t>
              </a:r>
              <a:r>
                <a:rPr sz="1519" b="1" spc="-20" dirty="0">
                  <a:solidFill>
                    <a:srgbClr val="176FB8"/>
                  </a:solidFill>
                  <a:cs typeface="Calibri"/>
                </a:rPr>
                <a:t>m</a:t>
              </a:r>
              <a:r>
                <a:rPr sz="1519" b="1" spc="-8" dirty="0">
                  <a:solidFill>
                    <a:srgbClr val="176FB8"/>
                  </a:solidFill>
                  <a:cs typeface="Calibri"/>
                </a:rPr>
                <a:t>e</a:t>
              </a:r>
              <a:r>
                <a:rPr sz="1519" b="1" spc="-20" dirty="0">
                  <a:solidFill>
                    <a:srgbClr val="176FB8"/>
                  </a:solidFill>
                  <a:cs typeface="Calibri"/>
                </a:rPr>
                <a:t>n</a:t>
              </a:r>
              <a:r>
                <a:rPr sz="1519" b="1" spc="-24" dirty="0">
                  <a:solidFill>
                    <a:srgbClr val="176FB8"/>
                  </a:solidFill>
                  <a:cs typeface="Calibri"/>
                </a:rPr>
                <a:t>t</a:t>
              </a:r>
              <a:r>
                <a:rPr sz="1519" b="1" spc="-8" dirty="0">
                  <a:solidFill>
                    <a:srgbClr val="176FB8"/>
                  </a:solidFill>
                  <a:cs typeface="Calibri"/>
                </a:rPr>
                <a:t>a</a:t>
              </a:r>
              <a:r>
                <a:rPr sz="1519" b="1" dirty="0">
                  <a:solidFill>
                    <a:srgbClr val="176FB8"/>
                  </a:solidFill>
                  <a:cs typeface="Calibri"/>
                </a:rPr>
                <a:t>r</a:t>
              </a:r>
              <a:r>
                <a:rPr sz="1519" b="1" spc="-8" dirty="0">
                  <a:solidFill>
                    <a:srgbClr val="176FB8"/>
                  </a:solidFill>
                  <a:cs typeface="Calibri"/>
                </a:rPr>
                <a:t>y</a:t>
              </a:r>
              <a:r>
                <a:rPr sz="1519" b="1" spc="4" dirty="0">
                  <a:solidFill>
                    <a:srgbClr val="176FB8"/>
                  </a:solidFill>
                  <a:cs typeface="Calibri"/>
                </a:rPr>
                <a:t> </a:t>
              </a:r>
              <a:r>
                <a:rPr sz="1519" b="1" spc="-16" dirty="0">
                  <a:solidFill>
                    <a:srgbClr val="176FB8"/>
                  </a:solidFill>
                  <a:cs typeface="Calibri"/>
                </a:rPr>
                <a:t>t</a:t>
              </a:r>
              <a:r>
                <a:rPr sz="1519" b="1" spc="-8" dirty="0">
                  <a:solidFill>
                    <a:srgbClr val="176FB8"/>
                  </a:solidFill>
                  <a:cs typeface="Calibri"/>
                </a:rPr>
                <a:t>eaching</a:t>
              </a:r>
              <a:r>
                <a:rPr lang="en-US" sz="1519" b="1" spc="-8" dirty="0">
                  <a:solidFill>
                    <a:srgbClr val="176FB8"/>
                  </a:solidFill>
                  <a:cs typeface="Calibri"/>
                </a:rPr>
                <a:t>.</a:t>
              </a:r>
              <a:endParaRPr sz="1519" b="1" dirty="0">
                <a:solidFill>
                  <a:srgbClr val="176FB8"/>
                </a:solidFill>
                <a:cs typeface="Calibri"/>
              </a:endParaRPr>
            </a:p>
          </p:txBody>
        </p:sp>
        <p:sp>
          <p:nvSpPr>
            <p:cNvPr id="14" name="object 14"/>
            <p:cNvSpPr/>
            <p:nvPr/>
          </p:nvSpPr>
          <p:spPr>
            <a:xfrm>
              <a:off x="643509" y="3924844"/>
              <a:ext cx="615341" cy="477964"/>
            </a:xfrm>
            <a:prstGeom prst="rect">
              <a:avLst/>
            </a:prstGeom>
            <a:blipFill>
              <a:blip r:embed="rId4" cstate="screen">
                <a:duotone>
                  <a:schemeClr val="bg2">
                    <a:shade val="45000"/>
                    <a:satMod val="135000"/>
                  </a:schemeClr>
                  <a:prstClr val="white"/>
                </a:duotone>
                <a:extLst>
                  <a:ext uri="{28A0092B-C50C-407E-A947-70E740481C1C}">
                    <a14:useLocalDpi xmlns:a14="http://schemas.microsoft.com/office/drawing/2010/main" xmlns=""/>
                  </a:ext>
                </a:extLst>
              </a:blip>
              <a:stretch>
                <a:fillRect/>
              </a:stretch>
            </a:blipFill>
          </p:spPr>
          <p:txBody>
            <a:bodyPr wrap="square" lIns="0" tIns="0" rIns="0" bIns="0" rtlCol="0"/>
            <a:lstStyle/>
            <a:p>
              <a:endParaRPr sz="1519" dirty="0">
                <a:solidFill>
                  <a:prstClr val="black"/>
                </a:solidFill>
              </a:endParaRPr>
            </a:p>
          </p:txBody>
        </p:sp>
        <p:sp>
          <p:nvSpPr>
            <p:cNvPr id="15" name="object 15"/>
            <p:cNvSpPr txBox="1"/>
            <p:nvPr/>
          </p:nvSpPr>
          <p:spPr>
            <a:xfrm>
              <a:off x="1572781" y="5038979"/>
              <a:ext cx="1903208" cy="562688"/>
            </a:xfrm>
            <a:prstGeom prst="rect">
              <a:avLst/>
            </a:prstGeom>
          </p:spPr>
          <p:txBody>
            <a:bodyPr vert="horz" wrap="square" lIns="0" tIns="0" rIns="0" bIns="0" rtlCol="0">
              <a:spAutoFit/>
            </a:bodyPr>
            <a:lstStyle/>
            <a:p>
              <a:pPr marL="10246">
                <a:lnSpc>
                  <a:spcPts val="2998"/>
                </a:lnSpc>
              </a:pPr>
              <a:r>
                <a:rPr sz="2659" b="1" dirty="0">
                  <a:solidFill>
                    <a:srgbClr val="176FB8"/>
                  </a:solidFill>
                  <a:cs typeface="Calibri"/>
                </a:rPr>
                <a:t>4 140</a:t>
              </a:r>
            </a:p>
            <a:p>
              <a:pPr marL="10246">
                <a:lnSpc>
                  <a:spcPts val="1448"/>
                </a:lnSpc>
              </a:pPr>
              <a:r>
                <a:rPr sz="1519" b="1" spc="-16" dirty="0">
                  <a:solidFill>
                    <a:srgbClr val="176FB8"/>
                  </a:solidFill>
                  <a:cs typeface="Calibri"/>
                </a:rPr>
                <a:t>t</a:t>
              </a:r>
              <a:r>
                <a:rPr sz="1519" b="1" spc="-8" dirty="0">
                  <a:solidFill>
                    <a:srgbClr val="176FB8"/>
                  </a:solidFill>
                  <a:cs typeface="Calibri"/>
                </a:rPr>
                <a:t>eache</a:t>
              </a:r>
              <a:r>
                <a:rPr sz="1519" b="1" spc="-36" dirty="0">
                  <a:solidFill>
                    <a:srgbClr val="176FB8"/>
                  </a:solidFill>
                  <a:cs typeface="Calibri"/>
                </a:rPr>
                <a:t>r</a:t>
              </a:r>
              <a:r>
                <a:rPr sz="1519" b="1" spc="-8" dirty="0">
                  <a:solidFill>
                    <a:srgbClr val="176FB8"/>
                  </a:solidFill>
                  <a:cs typeface="Calibri"/>
                </a:rPr>
                <a:t>s</a:t>
              </a:r>
              <a:r>
                <a:rPr sz="1519" b="1" spc="4" dirty="0">
                  <a:solidFill>
                    <a:srgbClr val="176FB8"/>
                  </a:solidFill>
                  <a:cs typeface="Calibri"/>
                </a:rPr>
                <a:t> </a:t>
              </a:r>
              <a:r>
                <a:rPr sz="1519" b="1" spc="-8" dirty="0">
                  <a:solidFill>
                    <a:srgbClr val="176FB8"/>
                  </a:solidFill>
                  <a:cs typeface="Calibri"/>
                </a:rPr>
                <a:t>t</a:t>
              </a:r>
              <a:r>
                <a:rPr sz="1519" b="1" spc="-45" dirty="0">
                  <a:solidFill>
                    <a:srgbClr val="176FB8"/>
                  </a:solidFill>
                  <a:cs typeface="Calibri"/>
                </a:rPr>
                <a:t>r</a:t>
              </a:r>
              <a:r>
                <a:rPr sz="1519" b="1" spc="-8" dirty="0">
                  <a:solidFill>
                    <a:srgbClr val="176FB8"/>
                  </a:solidFill>
                  <a:cs typeface="Calibri"/>
                </a:rPr>
                <a:t>a</a:t>
              </a:r>
              <a:r>
                <a:rPr sz="1519" b="1" dirty="0">
                  <a:solidFill>
                    <a:srgbClr val="176FB8"/>
                  </a:solidFill>
                  <a:cs typeface="Calibri"/>
                </a:rPr>
                <a:t>i</a:t>
              </a:r>
              <a:r>
                <a:rPr sz="1519" b="1" spc="-12" dirty="0">
                  <a:solidFill>
                    <a:srgbClr val="176FB8"/>
                  </a:solidFill>
                  <a:cs typeface="Calibri"/>
                </a:rPr>
                <a:t>ne</a:t>
              </a:r>
              <a:r>
                <a:rPr sz="1519" b="1" spc="-8" dirty="0">
                  <a:solidFill>
                    <a:srgbClr val="176FB8"/>
                  </a:solidFill>
                  <a:cs typeface="Calibri"/>
                </a:rPr>
                <a:t>d</a:t>
              </a:r>
              <a:r>
                <a:rPr sz="1519" b="1" dirty="0">
                  <a:solidFill>
                    <a:srgbClr val="176FB8"/>
                  </a:solidFill>
                  <a:cs typeface="Calibri"/>
                </a:rPr>
                <a:t> i</a:t>
              </a:r>
              <a:r>
                <a:rPr sz="1519" b="1" spc="-8" dirty="0">
                  <a:solidFill>
                    <a:srgbClr val="176FB8"/>
                  </a:solidFill>
                  <a:cs typeface="Calibri"/>
                </a:rPr>
                <a:t>n</a:t>
              </a:r>
              <a:r>
                <a:rPr sz="1519" b="1" spc="-4" dirty="0">
                  <a:solidFill>
                    <a:srgbClr val="176FB8"/>
                  </a:solidFill>
                  <a:cs typeface="Calibri"/>
                </a:rPr>
                <a:t> </a:t>
              </a:r>
              <a:r>
                <a:rPr sz="1519" b="1" dirty="0">
                  <a:solidFill>
                    <a:srgbClr val="176FB8"/>
                  </a:solidFill>
                  <a:cs typeface="Calibri"/>
                </a:rPr>
                <a:t>IC</a:t>
              </a:r>
              <a:r>
                <a:rPr sz="1519" b="1" spc="-8" dirty="0">
                  <a:solidFill>
                    <a:srgbClr val="176FB8"/>
                  </a:solidFill>
                  <a:cs typeface="Calibri"/>
                </a:rPr>
                <a:t>T</a:t>
              </a:r>
              <a:r>
                <a:rPr lang="en-US" sz="1519" b="1" spc="-8" dirty="0">
                  <a:solidFill>
                    <a:srgbClr val="176FB8"/>
                  </a:solidFill>
                  <a:cs typeface="Calibri"/>
                </a:rPr>
                <a:t>.</a:t>
              </a:r>
              <a:endParaRPr sz="1519" b="1" dirty="0">
                <a:solidFill>
                  <a:srgbClr val="176FB8"/>
                </a:solidFill>
                <a:cs typeface="Calibri"/>
              </a:endParaRPr>
            </a:p>
          </p:txBody>
        </p:sp>
        <p:sp>
          <p:nvSpPr>
            <p:cNvPr id="16" name="object 16"/>
            <p:cNvSpPr/>
            <p:nvPr/>
          </p:nvSpPr>
          <p:spPr>
            <a:xfrm>
              <a:off x="778297" y="5051606"/>
              <a:ext cx="332815" cy="455840"/>
            </a:xfrm>
            <a:prstGeom prst="rect">
              <a:avLst/>
            </a:prstGeom>
            <a:blipFill>
              <a:blip r:embed="rId5"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a:blipFill>
          </p:spPr>
          <p:txBody>
            <a:bodyPr wrap="square" lIns="0" tIns="0" rIns="0" bIns="0" rtlCol="0"/>
            <a:lstStyle/>
            <a:p>
              <a:endParaRPr sz="1519" dirty="0">
                <a:solidFill>
                  <a:prstClr val="black"/>
                </a:solidFill>
              </a:endParaRPr>
            </a:p>
          </p:txBody>
        </p:sp>
        <p:sp>
          <p:nvSpPr>
            <p:cNvPr id="17" name="object 17"/>
            <p:cNvSpPr txBox="1"/>
            <p:nvPr/>
          </p:nvSpPr>
          <p:spPr>
            <a:xfrm>
              <a:off x="7359819" y="1909507"/>
              <a:ext cx="3527087" cy="1137766"/>
            </a:xfrm>
            <a:prstGeom prst="rect">
              <a:avLst/>
            </a:prstGeom>
          </p:spPr>
          <p:txBody>
            <a:bodyPr vert="horz" wrap="square" lIns="0" tIns="0" rIns="0" bIns="0" rtlCol="0">
              <a:spAutoFit/>
            </a:bodyPr>
            <a:lstStyle/>
            <a:p>
              <a:pPr marL="10246">
                <a:lnSpc>
                  <a:spcPts val="3029"/>
                </a:lnSpc>
              </a:pPr>
              <a:r>
                <a:rPr lang="en-ZA" b="1" dirty="0">
                  <a:solidFill>
                    <a:srgbClr val="176FB8"/>
                  </a:solidFill>
                  <a:cs typeface="Calibri"/>
                </a:rPr>
                <a:t>New strategy</a:t>
              </a:r>
              <a:endParaRPr b="1" dirty="0">
                <a:solidFill>
                  <a:srgbClr val="176FB8"/>
                </a:solidFill>
                <a:cs typeface="Calibri"/>
              </a:endParaRPr>
            </a:p>
            <a:p>
              <a:pPr marL="10246">
                <a:lnSpc>
                  <a:spcPts val="1480"/>
                </a:lnSpc>
              </a:pPr>
              <a:r>
                <a:rPr lang="en-ZA" sz="1400" spc="-4" dirty="0">
                  <a:solidFill>
                    <a:srgbClr val="176FB8"/>
                  </a:solidFill>
                  <a:cs typeface="Calibri"/>
                </a:rPr>
                <a:t>Goal:</a:t>
              </a:r>
              <a:r>
                <a:rPr lang="en-US" sz="1400" spc="-4" dirty="0">
                  <a:solidFill>
                    <a:srgbClr val="176FB8"/>
                  </a:solidFill>
                  <a:cs typeface="Calibri"/>
                </a:rPr>
                <a:t>To identify, develop and support learners from Grade 8 through to employability in ICT through an ICT focused education </a:t>
              </a:r>
              <a:r>
                <a:rPr lang="en-US" sz="1400" spc="-4" dirty="0" err="1">
                  <a:solidFill>
                    <a:srgbClr val="176FB8"/>
                  </a:solidFill>
                  <a:cs typeface="Calibri"/>
                </a:rPr>
                <a:t>programme</a:t>
              </a:r>
              <a:r>
                <a:rPr lang="en-US" sz="1400" spc="-4" dirty="0">
                  <a:solidFill>
                    <a:srgbClr val="176FB8"/>
                  </a:solidFill>
                  <a:cs typeface="Calibri"/>
                </a:rPr>
                <a:t> and allied support processes.</a:t>
              </a:r>
              <a:endParaRPr lang="en-US" sz="1400" spc="-12" dirty="0">
                <a:solidFill>
                  <a:srgbClr val="176FB8"/>
                </a:solidFill>
                <a:cs typeface="Calibri"/>
              </a:endParaRPr>
            </a:p>
          </p:txBody>
        </p:sp>
        <p:sp>
          <p:nvSpPr>
            <p:cNvPr id="19" name="object 19"/>
            <p:cNvSpPr txBox="1"/>
            <p:nvPr/>
          </p:nvSpPr>
          <p:spPr>
            <a:xfrm>
              <a:off x="7284811" y="3136343"/>
              <a:ext cx="3602095" cy="4095957"/>
            </a:xfrm>
            <a:prstGeom prst="rect">
              <a:avLst/>
            </a:prstGeom>
          </p:spPr>
          <p:txBody>
            <a:bodyPr vert="horz" wrap="square" lIns="0" tIns="0" rIns="0" bIns="0" rtlCol="0">
              <a:spAutoFit/>
            </a:bodyPr>
            <a:lstStyle/>
            <a:p>
              <a:pPr marL="10246"/>
              <a:r>
                <a:rPr lang="en-ZA" b="1" spc="-4" dirty="0">
                  <a:solidFill>
                    <a:srgbClr val="176FB8"/>
                  </a:solidFill>
                  <a:cs typeface="Calibri"/>
                </a:rPr>
                <a:t>Programme Overview</a:t>
              </a:r>
            </a:p>
            <a:p>
              <a:pPr marL="295996" indent="-285750">
                <a:buFont typeface="Arial" panose="020B0604020202020204" pitchFamily="34" charset="0"/>
                <a:buChar char="•"/>
              </a:pPr>
              <a:r>
                <a:rPr lang="en-ZA" sz="1400" b="1" spc="-4" dirty="0">
                  <a:solidFill>
                    <a:srgbClr val="176FB8"/>
                  </a:solidFill>
                  <a:cs typeface="Calibri"/>
                </a:rPr>
                <a:t>Integrated programme: </a:t>
              </a:r>
              <a:r>
                <a:rPr lang="en-ZA" sz="1400" spc="-4" dirty="0">
                  <a:solidFill>
                    <a:srgbClr val="176FB8"/>
                  </a:solidFill>
                  <a:cs typeface="Calibri"/>
                </a:rPr>
                <a:t>supplementary teaching, ICT integration, teacher development, and psychosocial support.</a:t>
              </a:r>
            </a:p>
            <a:p>
              <a:pPr marL="295996" indent="-285750">
                <a:buFont typeface="Arial" panose="020B0604020202020204" pitchFamily="34" charset="0"/>
                <a:buChar char="•"/>
              </a:pPr>
              <a:r>
                <a:rPr lang="en-ZA" sz="1400" b="1" spc="-4" dirty="0">
                  <a:solidFill>
                    <a:srgbClr val="176FB8"/>
                  </a:solidFill>
                  <a:cs typeface="Calibri"/>
                </a:rPr>
                <a:t>ICT integration:</a:t>
              </a:r>
            </a:p>
            <a:p>
              <a:pPr marL="442913" lvl="1" indent="-179388">
                <a:buFont typeface="Courier New" panose="02070309020205020404" pitchFamily="49" charset="0"/>
                <a:buChar char="o"/>
              </a:pPr>
              <a:r>
                <a:rPr lang="en-ZA" sz="1400" spc="-4" dirty="0">
                  <a:solidFill>
                    <a:srgbClr val="176FB8"/>
                  </a:solidFill>
                  <a:cs typeface="Calibri"/>
                </a:rPr>
                <a:t>Devices and smart boards for all targeted grade classrooms, teachers and learners</a:t>
              </a:r>
            </a:p>
            <a:p>
              <a:pPr marL="442913" lvl="1" indent="-179388">
                <a:buFont typeface="Courier New" panose="02070309020205020404" pitchFamily="49" charset="0"/>
                <a:buChar char="o"/>
              </a:pPr>
              <a:r>
                <a:rPr lang="en-ZA" sz="1400" spc="-4" dirty="0" err="1">
                  <a:solidFill>
                    <a:srgbClr val="176FB8"/>
                  </a:solidFill>
                  <a:cs typeface="Calibri"/>
                </a:rPr>
                <a:t>Wifi</a:t>
              </a:r>
              <a:r>
                <a:rPr lang="en-ZA" sz="1400" spc="-4" dirty="0">
                  <a:solidFill>
                    <a:srgbClr val="176FB8"/>
                  </a:solidFill>
                  <a:cs typeface="Calibri"/>
                </a:rPr>
                <a:t> connectivity</a:t>
              </a:r>
            </a:p>
            <a:p>
              <a:pPr marL="442913" lvl="1" indent="-179388">
                <a:buFont typeface="Courier New" panose="02070309020205020404" pitchFamily="49" charset="0"/>
                <a:buChar char="o"/>
              </a:pPr>
              <a:r>
                <a:rPr lang="en-ZA" sz="1400" spc="-4" dirty="0">
                  <a:solidFill>
                    <a:srgbClr val="176FB8"/>
                  </a:solidFill>
                  <a:cs typeface="Calibri"/>
                </a:rPr>
                <a:t>ICT teacher training and in-school support</a:t>
              </a:r>
            </a:p>
            <a:p>
              <a:pPr marL="263525" indent="-263525">
                <a:buFont typeface="Arial" panose="020B0604020202020204" pitchFamily="34" charset="0"/>
                <a:buChar char="•"/>
              </a:pPr>
              <a:r>
                <a:rPr lang="en-ZA" sz="1400" b="1" spc="-4" dirty="0">
                  <a:solidFill>
                    <a:srgbClr val="176FB8"/>
                  </a:solidFill>
                  <a:cs typeface="Calibri"/>
                </a:rPr>
                <a:t>Supplementary teaching in maths and science: </a:t>
              </a:r>
              <a:r>
                <a:rPr lang="en-ZA" sz="1400" spc="-4" dirty="0">
                  <a:solidFill>
                    <a:srgbClr val="176FB8"/>
                  </a:solidFill>
                  <a:cs typeface="Calibri"/>
                </a:rPr>
                <a:t>Saturdays and Holiday School programme.</a:t>
              </a:r>
            </a:p>
            <a:p>
              <a:pPr marL="263525" indent="-263525">
                <a:buFont typeface="Arial" panose="020B0604020202020204" pitchFamily="34" charset="0"/>
                <a:buChar char="•"/>
              </a:pPr>
              <a:r>
                <a:rPr lang="en-ZA" sz="1400" b="1" spc="-4" dirty="0">
                  <a:solidFill>
                    <a:srgbClr val="176FB8"/>
                  </a:solidFill>
                  <a:cs typeface="Calibri"/>
                </a:rPr>
                <a:t>Psychosocial support: </a:t>
              </a:r>
              <a:r>
                <a:rPr lang="en-ZA" sz="1400" spc="-4" dirty="0">
                  <a:solidFill>
                    <a:srgbClr val="176FB8"/>
                  </a:solidFill>
                  <a:cs typeface="Calibri"/>
                </a:rPr>
                <a:t>online and face-to-face counselling services to address challenges.</a:t>
              </a:r>
            </a:p>
            <a:p>
              <a:pPr marL="263525" indent="-263525">
                <a:buFont typeface="Arial" panose="020B0604020202020204" pitchFamily="34" charset="0"/>
                <a:buChar char="•"/>
              </a:pPr>
              <a:r>
                <a:rPr lang="en-ZA" sz="1400" b="1" spc="-4" dirty="0">
                  <a:solidFill>
                    <a:srgbClr val="176FB8"/>
                  </a:solidFill>
                  <a:cs typeface="Calibri"/>
                </a:rPr>
                <a:t>Programme reach: </a:t>
              </a:r>
            </a:p>
            <a:p>
              <a:pPr marL="442913" lvl="1" indent="-179388">
                <a:buFont typeface="Courier New" panose="02070309020205020404" pitchFamily="49" charset="0"/>
                <a:buChar char="o"/>
              </a:pPr>
              <a:r>
                <a:rPr lang="en-ZA" sz="1400" spc="-4" dirty="0">
                  <a:solidFill>
                    <a:srgbClr val="176FB8"/>
                  </a:solidFill>
                  <a:cs typeface="Calibri"/>
                </a:rPr>
                <a:t>5 schools in Gauteng, preparations underway for 2 schools in Eastern Cape.</a:t>
              </a:r>
            </a:p>
            <a:p>
              <a:pPr marL="442913" lvl="1" indent="-179388">
                <a:buFont typeface="Courier New" panose="02070309020205020404" pitchFamily="49" charset="0"/>
                <a:buChar char="o"/>
              </a:pPr>
              <a:r>
                <a:rPr lang="en-ZA" sz="1400" spc="-4" dirty="0">
                  <a:solidFill>
                    <a:srgbClr val="176FB8"/>
                  </a:solidFill>
                  <a:cs typeface="Calibri"/>
                </a:rPr>
                <a:t>Currently 934 learners and 60 teachers, additional 1700 learners and 40 teachers in 2018. </a:t>
              </a:r>
            </a:p>
          </p:txBody>
        </p:sp>
        <p:sp>
          <p:nvSpPr>
            <p:cNvPr id="22" name="object 22"/>
            <p:cNvSpPr/>
            <p:nvPr/>
          </p:nvSpPr>
          <p:spPr>
            <a:xfrm>
              <a:off x="5673408" y="5589031"/>
              <a:ext cx="189394" cy="28598"/>
            </a:xfrm>
            <a:custGeom>
              <a:avLst/>
              <a:gdLst/>
              <a:ahLst/>
              <a:cxnLst/>
              <a:rect l="l" t="t" r="r" b="b"/>
              <a:pathLst>
                <a:path w="222884" h="33654">
                  <a:moveTo>
                    <a:pt x="189102" y="0"/>
                  </a:moveTo>
                  <a:lnTo>
                    <a:pt x="33400" y="0"/>
                  </a:lnTo>
                  <a:lnTo>
                    <a:pt x="0" y="15087"/>
                  </a:lnTo>
                  <a:lnTo>
                    <a:pt x="0" y="33527"/>
                  </a:lnTo>
                  <a:lnTo>
                    <a:pt x="222503" y="33527"/>
                  </a:lnTo>
                  <a:lnTo>
                    <a:pt x="222503" y="15087"/>
                  </a:lnTo>
                  <a:lnTo>
                    <a:pt x="189102" y="0"/>
                  </a:lnTo>
                  <a:close/>
                </a:path>
              </a:pathLst>
            </a:custGeom>
            <a:solidFill>
              <a:srgbClr val="0083C2"/>
            </a:solidFill>
          </p:spPr>
          <p:txBody>
            <a:bodyPr wrap="square" lIns="0" tIns="0" rIns="0" bIns="0" rtlCol="0"/>
            <a:lstStyle/>
            <a:p>
              <a:endParaRPr sz="1519" dirty="0">
                <a:solidFill>
                  <a:prstClr val="black"/>
                </a:solidFill>
              </a:endParaRPr>
            </a:p>
          </p:txBody>
        </p:sp>
        <p:sp>
          <p:nvSpPr>
            <p:cNvPr id="24" name="object 24"/>
            <p:cNvSpPr/>
            <p:nvPr/>
          </p:nvSpPr>
          <p:spPr>
            <a:xfrm>
              <a:off x="660452" y="3676311"/>
              <a:ext cx="3170635" cy="45070"/>
            </a:xfrm>
            <a:custGeom>
              <a:avLst/>
              <a:gdLst/>
              <a:ahLst/>
              <a:cxnLst/>
              <a:rect l="l" t="t" r="r" b="b"/>
              <a:pathLst>
                <a:path w="5090795">
                  <a:moveTo>
                    <a:pt x="0" y="0"/>
                  </a:moveTo>
                  <a:lnTo>
                    <a:pt x="5090414" y="0"/>
                  </a:lnTo>
                </a:path>
              </a:pathLst>
            </a:custGeom>
            <a:ln w="9144">
              <a:solidFill>
                <a:srgbClr val="752D88"/>
              </a:solidFill>
              <a:prstDash val="dash"/>
            </a:ln>
          </p:spPr>
          <p:txBody>
            <a:bodyPr wrap="square" lIns="0" tIns="0" rIns="0" bIns="0" rtlCol="0"/>
            <a:lstStyle/>
            <a:p>
              <a:endParaRPr sz="1519" dirty="0">
                <a:solidFill>
                  <a:prstClr val="black"/>
                </a:solidFill>
              </a:endParaRPr>
            </a:p>
          </p:txBody>
        </p:sp>
        <p:sp>
          <p:nvSpPr>
            <p:cNvPr id="25" name="object 25"/>
            <p:cNvSpPr/>
            <p:nvPr/>
          </p:nvSpPr>
          <p:spPr>
            <a:xfrm flipV="1">
              <a:off x="643616" y="4781204"/>
              <a:ext cx="3155823" cy="45070"/>
            </a:xfrm>
            <a:custGeom>
              <a:avLst/>
              <a:gdLst/>
              <a:ahLst/>
              <a:cxnLst/>
              <a:rect l="l" t="t" r="r" b="b"/>
              <a:pathLst>
                <a:path w="5090795">
                  <a:moveTo>
                    <a:pt x="0" y="0"/>
                  </a:moveTo>
                  <a:lnTo>
                    <a:pt x="5090414" y="0"/>
                  </a:lnTo>
                </a:path>
              </a:pathLst>
            </a:custGeom>
            <a:ln w="9144">
              <a:solidFill>
                <a:srgbClr val="752D88"/>
              </a:solidFill>
              <a:prstDash val="dash"/>
            </a:ln>
          </p:spPr>
          <p:txBody>
            <a:bodyPr wrap="square" lIns="0" tIns="0" rIns="0" bIns="0" rtlCol="0"/>
            <a:lstStyle/>
            <a:p>
              <a:endParaRPr sz="1519" dirty="0">
                <a:solidFill>
                  <a:prstClr val="black"/>
                </a:solidFill>
              </a:endParaRPr>
            </a:p>
          </p:txBody>
        </p:sp>
        <p:sp>
          <p:nvSpPr>
            <p:cNvPr id="28" name="object 28"/>
            <p:cNvSpPr txBox="1"/>
            <p:nvPr/>
          </p:nvSpPr>
          <p:spPr>
            <a:xfrm>
              <a:off x="778297" y="6350914"/>
              <a:ext cx="3211030" cy="212383"/>
            </a:xfrm>
            <a:prstGeom prst="rect">
              <a:avLst/>
            </a:prstGeom>
          </p:spPr>
          <p:txBody>
            <a:bodyPr vert="horz" wrap="square" lIns="0" tIns="0" rIns="0" bIns="0" rtlCol="0">
              <a:spAutoFit/>
            </a:bodyPr>
            <a:lstStyle/>
            <a:p>
              <a:pPr marL="10246" marR="4098"/>
              <a:endParaRPr lang="en-ZA" sz="1400" b="1" i="1" dirty="0">
                <a:solidFill>
                  <a:srgbClr val="176FB8"/>
                </a:solidFill>
                <a:cs typeface="Calibri"/>
              </a:endParaRPr>
            </a:p>
          </p:txBody>
        </p:sp>
      </p:grpSp>
      <p:sp>
        <p:nvSpPr>
          <p:cNvPr id="4" name="Slide Number Placeholder 3"/>
          <p:cNvSpPr>
            <a:spLocks noGrp="1"/>
          </p:cNvSpPr>
          <p:nvPr>
            <p:ph type="sldNum" sz="quarter" idx="4294967295"/>
          </p:nvPr>
        </p:nvSpPr>
        <p:spPr/>
        <p:txBody>
          <a:bodyPr/>
          <a:lstStyle/>
          <a:p>
            <a:fld id="{BC6F8FD5-04AD-48BC-93E1-852C57DCEE0E}" type="slidenum">
              <a:rPr lang="en-ZA" smtClean="0">
                <a:solidFill>
                  <a:schemeClr val="tx2"/>
                </a:solidFill>
              </a:rPr>
              <a:pPr/>
              <a:t>21</a:t>
            </a:fld>
            <a:endParaRPr lang="en-ZA" dirty="0">
              <a:solidFill>
                <a:schemeClr val="tx2"/>
              </a:solidFill>
            </a:endParaRPr>
          </a:p>
        </p:txBody>
      </p:sp>
    </p:spTree>
    <p:extLst>
      <p:ext uri="{BB962C8B-B14F-4D97-AF65-F5344CB8AC3E}">
        <p14:creationId xmlns:p14="http://schemas.microsoft.com/office/powerpoint/2010/main" xmlns="" val="1678808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Telkom and Screamer Telecoms  </a:t>
            </a:r>
            <a:endParaRPr lang="en-US" dirty="0"/>
          </a:p>
        </p:txBody>
      </p:sp>
      <p:sp>
        <p:nvSpPr>
          <p:cNvPr id="6" name="Rectangle 3"/>
          <p:cNvSpPr>
            <a:spLocks noChangeArrowheads="1"/>
          </p:cNvSpPr>
          <p:nvPr/>
        </p:nvSpPr>
        <p:spPr bwMode="auto">
          <a:xfrm>
            <a:off x="268224" y="909261"/>
            <a:ext cx="11923798" cy="47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rgbClr val="1F497D"/>
                </a:solidFill>
                <a:effectLst/>
                <a:latin typeface="Arial" panose="020B0604020202020204" pitchFamily="34" charset="0"/>
                <a:ea typeface="Times New Roman" panose="02020603050405020304" pitchFamily="18" charset="0"/>
              </a:rPr>
              <a:t> </a:t>
            </a:r>
            <a:r>
              <a:rPr kumimoji="0" lang="en-ZA" altLang="en-US" sz="1600" b="1" i="0" u="none" strike="noStrike" cap="none" normalizeH="0" baseline="0" dirty="0" smtClean="0">
                <a:ln>
                  <a:noFill/>
                </a:ln>
                <a:solidFill>
                  <a:srgbClr val="1870B8"/>
                </a:solidFill>
                <a:effectLst/>
                <a:latin typeface="Arial" panose="020B0604020202020204" pitchFamily="34" charset="0"/>
                <a:ea typeface="Verdana" panose="020B0604030504040204" pitchFamily="34" charset="0"/>
                <a:cs typeface="Arial" panose="020B0604020202020204" pitchFamily="34" charset="0"/>
              </a:rPr>
              <a:t>From old telecommunications systems to new generation networks (NGNs):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1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According our records Telkom contracted with </a:t>
            </a:r>
            <a:r>
              <a:rPr kumimoji="0" lang="en-ZA" altLang="en-US" sz="1200" b="0" i="0" u="none" strike="noStrike" cap="none" normalizeH="0" baseline="0" dirty="0" err="1" smtClean="0">
                <a:ln>
                  <a:noFill/>
                </a:ln>
                <a:solidFill>
                  <a:schemeClr val="bg2"/>
                </a:solidFill>
                <a:effectLst/>
                <a:ea typeface="Calibri" panose="020F0502020204030204" pitchFamily="34" charset="0"/>
                <a:cs typeface="Times New Roman" panose="02020603050405020304" pitchFamily="18" charset="0"/>
              </a:rPr>
              <a:t>Molapo</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April 2000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a:t>
            </a:r>
            <a:r>
              <a:rPr kumimoji="0" lang="en-ZA" altLang="en-US" sz="1200" b="0" i="0" u="none" strike="noStrike" cap="none" normalizeH="0" baseline="0" dirty="0" err="1" smtClean="0">
                <a:ln>
                  <a:noFill/>
                </a:ln>
                <a:solidFill>
                  <a:schemeClr val="bg2"/>
                </a:solidFill>
                <a:effectLst/>
                <a:ea typeface="Calibri" panose="020F0502020204030204" pitchFamily="34" charset="0"/>
                <a:cs typeface="Times New Roman" panose="02020603050405020304" pitchFamily="18" charset="0"/>
              </a:rPr>
              <a:t>Molapo</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filed for liquidation in September 2016</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Screamer was always a separate company, it CEO had on the side line delivers other services such as FTTX installation, supply,</a:t>
            </a:r>
          </a:p>
          <a:p>
            <a:pPr marL="0" marR="0" lvl="0" indent="0" algn="l" defTabSz="914400" rtl="0" eaLnBrk="0" fontAlgn="base" latinLnBrk="0" hangingPunct="0">
              <a:lnSpc>
                <a:spcPct val="100000"/>
              </a:lnSpc>
              <a:spcBef>
                <a:spcPct val="0"/>
              </a:spcBef>
              <a:spcAft>
                <a:spcPct val="0"/>
              </a:spcAft>
              <a:buClrTx/>
              <a:buSzTx/>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mining, agricultural </a:t>
            </a:r>
          </a:p>
          <a:p>
            <a:pPr marL="0" marR="0" lvl="0" indent="0" algn="l" defTabSz="914400" rtl="0" eaLnBrk="0" fontAlgn="base" latinLnBrk="0" hangingPunct="0">
              <a:lnSpc>
                <a:spcPct val="100000"/>
              </a:lnSpc>
              <a:spcBef>
                <a:spcPct val="0"/>
              </a:spcBef>
              <a:spcAft>
                <a:spcPct val="0"/>
              </a:spcAft>
              <a:buClrTx/>
              <a:buSzTx/>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It was never introduced into the Telkom domain until the liquidation was finalised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Infrastructure is deemed legacy when the protocols or transmission principles are now outdated, and there new ratified standards that have </a:t>
            </a:r>
          </a:p>
          <a:p>
            <a:pPr marL="0" marR="0" lvl="0" indent="0" algn="l" defTabSz="914400" rtl="0" eaLnBrk="0" fontAlgn="base" latinLnBrk="0" hangingPunct="0">
              <a:lnSpc>
                <a:spcPct val="100000"/>
              </a:lnSpc>
              <a:spcBef>
                <a:spcPct val="0"/>
              </a:spcBef>
              <a:spcAft>
                <a:spcPct val="0"/>
              </a:spcAft>
              <a:buClrTx/>
              <a:buSzTx/>
              <a:tabLst/>
            </a:pPr>
            <a:r>
              <a:rPr lang="en-ZA" altLang="en-US" sz="1200" dirty="0">
                <a:solidFill>
                  <a:schemeClr val="bg2"/>
                </a:solidFill>
                <a:ea typeface="Calibri" panose="020F0502020204030204" pitchFamily="34" charset="0"/>
                <a:cs typeface="Times New Roman" panose="02020603050405020304" pitchFamily="18" charset="0"/>
              </a:rPr>
              <a:t> </a:t>
            </a:r>
            <a:r>
              <a:rPr lang="en-ZA" altLang="en-US" sz="1200" dirty="0" smtClean="0">
                <a:solidFill>
                  <a:schemeClr val="bg2"/>
                </a:solidFill>
                <a:ea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superseded them</a:t>
            </a:r>
          </a:p>
          <a:p>
            <a:pPr marL="0" marR="0" lvl="0" indent="0" algn="l" defTabSz="914400" rtl="0" eaLnBrk="0" fontAlgn="base" latinLnBrk="0" hangingPunct="0">
              <a:lnSpc>
                <a:spcPct val="100000"/>
              </a:lnSpc>
              <a:spcBef>
                <a:spcPct val="0"/>
              </a:spcBef>
              <a:spcAft>
                <a:spcPct val="0"/>
              </a:spcAft>
              <a:buClrTx/>
              <a:buSzTx/>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The role of </a:t>
            </a:r>
            <a:r>
              <a:rPr kumimoji="0" lang="en-ZA" altLang="en-US" sz="1200" b="0" i="0" u="none" strike="noStrike" cap="none" normalizeH="0" baseline="0" dirty="0" err="1" smtClean="0">
                <a:ln>
                  <a:noFill/>
                </a:ln>
                <a:solidFill>
                  <a:schemeClr val="bg2"/>
                </a:solidFill>
                <a:effectLst/>
                <a:ea typeface="Calibri" panose="020F0502020204030204" pitchFamily="34" charset="0"/>
                <a:cs typeface="Times New Roman" panose="02020603050405020304" pitchFamily="18" charset="0"/>
              </a:rPr>
              <a:t>Molapo</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/Screamer was to repair legacy equipment for which the OEM no longer supported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a:t>
            </a:r>
            <a:r>
              <a:rPr kumimoji="0" lang="en-ZA" altLang="en-US" sz="1200" b="0" i="0" u="none" strike="noStrike" cap="none" normalizeH="0" baseline="0" dirty="0" err="1" smtClean="0">
                <a:ln>
                  <a:noFill/>
                </a:ln>
                <a:solidFill>
                  <a:schemeClr val="bg2"/>
                </a:solidFill>
                <a:effectLst/>
                <a:ea typeface="Calibri" panose="020F0502020204030204" pitchFamily="34" charset="0"/>
                <a:cs typeface="Times New Roman" panose="02020603050405020304" pitchFamily="18" charset="0"/>
              </a:rPr>
              <a:t>Molapo</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would source the components on the global/local market and then repair the boards on a component level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Telkom started to roll out NGN in 2006/7</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As a business who had to please the Board and shareholders, Telkom started to look at other avenues to increase revenue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  Screamer does not only want the repair business for legacy technologies, they also want the repair business for current technologies like </a:t>
            </a:r>
          </a:p>
          <a:p>
            <a:pPr marL="0" marR="0" lvl="0" indent="0" algn="l" defTabSz="914400" rtl="0" eaLnBrk="0" fontAlgn="base" latinLnBrk="0" hangingPunct="0">
              <a:lnSpc>
                <a:spcPct val="100000"/>
              </a:lnSpc>
              <a:spcBef>
                <a:spcPct val="0"/>
              </a:spcBef>
              <a:spcAft>
                <a:spcPct val="0"/>
              </a:spcAft>
              <a:buClrTx/>
              <a:buSzTx/>
              <a:tabLst/>
            </a:pPr>
            <a:r>
              <a:rPr lang="en-ZA" altLang="en-US" sz="1200" dirty="0">
                <a:solidFill>
                  <a:schemeClr val="bg2"/>
                </a:solidFill>
                <a:ea typeface="Calibri" panose="020F0502020204030204" pitchFamily="34" charset="0"/>
                <a:cs typeface="Times New Roman" panose="02020603050405020304" pitchFamily="18" charset="0"/>
              </a:rPr>
              <a:t> </a:t>
            </a:r>
            <a:r>
              <a:rPr lang="en-ZA" altLang="en-US" sz="1200" dirty="0" smtClean="0">
                <a:solidFill>
                  <a:schemeClr val="bg2"/>
                </a:solidFill>
                <a:ea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chemeClr val="bg2"/>
                </a:solidFill>
                <a:effectLst/>
                <a:ea typeface="Calibri" panose="020F0502020204030204" pitchFamily="34" charset="0"/>
                <a:cs typeface="Times New Roman" panose="02020603050405020304" pitchFamily="18" charset="0"/>
              </a:rPr>
              <a:t>MSAN, Metro Ethernet, POTN </a:t>
            </a:r>
            <a:r>
              <a:rPr kumimoji="0" lang="en-ZA" altLang="en-US" sz="1200" b="0" i="0" u="none" strike="noStrike" cap="none" normalizeH="0" baseline="0" dirty="0" err="1" smtClean="0">
                <a:ln>
                  <a:noFill/>
                </a:ln>
                <a:solidFill>
                  <a:schemeClr val="bg2"/>
                </a:solidFill>
                <a:effectLst/>
                <a:ea typeface="Calibri" panose="020F0502020204030204" pitchFamily="34" charset="0"/>
                <a:cs typeface="Times New Roman" panose="02020603050405020304" pitchFamily="18" charset="0"/>
              </a:rPr>
              <a:t>etc</a:t>
            </a:r>
            <a:endParaRPr kumimoji="0" lang="en-ZA" altLang="en-US" sz="1200" b="0" i="0" u="none" strike="noStrike" cap="none" normalizeH="0" baseline="0" dirty="0" smtClean="0">
              <a:ln>
                <a:noFill/>
              </a:ln>
              <a:solidFill>
                <a:schemeClr val="bg2"/>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471869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541" y="2569555"/>
            <a:ext cx="7412122" cy="659985"/>
          </a:xfrm>
        </p:spPr>
        <p:txBody>
          <a:bodyPr/>
          <a:lstStyle/>
          <a:p>
            <a:r>
              <a:rPr lang="en-ZA" b="1" dirty="0"/>
              <a:t>Thank you</a:t>
            </a:r>
          </a:p>
        </p:txBody>
      </p:sp>
    </p:spTree>
    <p:extLst>
      <p:ext uri="{BB962C8B-B14F-4D97-AF65-F5344CB8AC3E}">
        <p14:creationId xmlns:p14="http://schemas.microsoft.com/office/powerpoint/2010/main" xmlns="" val="404019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xmlns=""/>
              </a:ext>
            </a:extLst>
          </a:blip>
          <a:srcRect l="-183"/>
          <a:stretch/>
        </p:blipFill>
        <p:spPr>
          <a:xfrm>
            <a:off x="-16329" y="0"/>
            <a:ext cx="12208329" cy="6858000"/>
          </a:xfrm>
          <a:prstGeom prst="rect">
            <a:avLst/>
          </a:prstGeom>
        </p:spPr>
      </p:pic>
      <p:grpSp>
        <p:nvGrpSpPr>
          <p:cNvPr id="30" name="Group 29"/>
          <p:cNvGrpSpPr/>
          <p:nvPr/>
        </p:nvGrpSpPr>
        <p:grpSpPr>
          <a:xfrm>
            <a:off x="5406118" y="2566974"/>
            <a:ext cx="1711902" cy="3319761"/>
            <a:chOff x="5177524" y="2550639"/>
            <a:chExt cx="1711902" cy="3319761"/>
          </a:xfrm>
        </p:grpSpPr>
        <p:sp>
          <p:nvSpPr>
            <p:cNvPr id="10" name="Rectangle 9"/>
            <p:cNvSpPr/>
            <p:nvPr/>
          </p:nvSpPr>
          <p:spPr>
            <a:xfrm>
              <a:off x="5177524" y="2550639"/>
              <a:ext cx="1711902" cy="3319761"/>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ZA" sz="2259" b="1" kern="0" dirty="0">
                  <a:solidFill>
                    <a:srgbClr val="FFFFFF"/>
                  </a:solidFill>
                </a:rPr>
                <a:t>Telkom </a:t>
              </a:r>
            </a:p>
            <a:p>
              <a:pPr algn="ctr">
                <a:defRPr/>
              </a:pPr>
              <a:r>
                <a:rPr lang="en-ZA" sz="2259" b="1" kern="0" dirty="0">
                  <a:solidFill>
                    <a:srgbClr val="FFFFFF"/>
                  </a:solidFill>
                </a:rPr>
                <a:t>Consumer</a:t>
              </a:r>
            </a:p>
            <a:p>
              <a:pPr algn="ctr">
                <a:defRPr/>
              </a:pPr>
              <a:endParaRPr lang="en-ZA" sz="2259" b="1" kern="0" dirty="0">
                <a:solidFill>
                  <a:srgbClr val="FFFFFF"/>
                </a:solidFill>
              </a:endParaRPr>
            </a:p>
            <a:p>
              <a:pPr algn="ctr">
                <a:defRPr/>
              </a:pPr>
              <a:endParaRPr lang="en-ZA" sz="2259" b="1" kern="0" dirty="0">
                <a:solidFill>
                  <a:srgbClr val="FFFFFF"/>
                </a:solidFill>
              </a:endParaRPr>
            </a:p>
            <a:p>
              <a:pPr algn="ctr">
                <a:defRPr/>
              </a:pPr>
              <a:endParaRPr lang="en-ZA" sz="2259" b="1" kern="0" dirty="0">
                <a:solidFill>
                  <a:srgbClr val="FFFFFF"/>
                </a:solidFill>
              </a:endParaRPr>
            </a:p>
            <a:p>
              <a:pPr algn="ctr">
                <a:defRPr/>
              </a:pPr>
              <a:endParaRPr lang="en-ZA" sz="2259" b="1" kern="0" dirty="0">
                <a:solidFill>
                  <a:srgbClr val="FFFFFF"/>
                </a:solidFill>
              </a:endParaRPr>
            </a:p>
            <a:p>
              <a:pPr algn="ctr">
                <a:defRPr/>
              </a:pPr>
              <a:endParaRPr lang="en-ZA" sz="2259" b="1" kern="0" dirty="0">
                <a:solidFill>
                  <a:srgbClr val="FFFFFF"/>
                </a:solidFill>
              </a:endParaRPr>
            </a:p>
            <a:p>
              <a:pPr algn="ctr">
                <a:defRPr/>
              </a:pPr>
              <a:endParaRPr lang="en-ZA" sz="2259" b="1" kern="0" dirty="0">
                <a:solidFill>
                  <a:srgbClr val="FFFFFF"/>
                </a:solidFill>
              </a:endParaRPr>
            </a:p>
          </p:txBody>
        </p:sp>
        <p:sp>
          <p:nvSpPr>
            <p:cNvPr id="19" name="TextBox 18"/>
            <p:cNvSpPr txBox="1"/>
            <p:nvPr/>
          </p:nvSpPr>
          <p:spPr>
            <a:xfrm>
              <a:off x="5302631" y="4293975"/>
              <a:ext cx="1523158" cy="1284198"/>
            </a:xfrm>
            <a:prstGeom prst="rect">
              <a:avLst/>
            </a:prstGeom>
            <a:noFill/>
          </p:spPr>
          <p:txBody>
            <a:bodyPr wrap="square" rtlCol="0">
              <a:spAutoFit/>
            </a:bodyPr>
            <a:lstStyle/>
            <a:p>
              <a:pPr algn="ctr">
                <a:defRPr/>
              </a:pPr>
              <a:r>
                <a:rPr lang="en-ZA" sz="1291" kern="0" dirty="0">
                  <a:solidFill>
                    <a:srgbClr val="FFFFFF"/>
                  </a:solidFill>
                </a:rPr>
                <a:t>Retail communications service provider to consumers</a:t>
              </a:r>
            </a:p>
            <a:p>
              <a:pPr algn="ctr">
                <a:defRPr/>
              </a:pPr>
              <a:r>
                <a:rPr lang="en-ZA" sz="1291" kern="0" dirty="0">
                  <a:solidFill>
                    <a:srgbClr val="FFFFFF"/>
                  </a:solidFill>
                </a:rPr>
                <a:t>Broadband, voice, internet &amp; mobile.</a:t>
              </a:r>
            </a:p>
          </p:txBody>
        </p:sp>
        <p:sp>
          <p:nvSpPr>
            <p:cNvPr id="22" name="Rectangle 21"/>
            <p:cNvSpPr/>
            <p:nvPr/>
          </p:nvSpPr>
          <p:spPr>
            <a:xfrm>
              <a:off x="5189040" y="3633218"/>
              <a:ext cx="1688868" cy="501419"/>
            </a:xfrm>
            <a:prstGeom prst="rect">
              <a:avLst/>
            </a:prstGeom>
          </p:spPr>
          <p:txBody>
            <a:bodyPr wrap="square">
              <a:spAutoFit/>
            </a:bodyPr>
            <a:lstStyle/>
            <a:p>
              <a:pPr algn="ctr"/>
              <a:r>
                <a:rPr lang="en-ZA" sz="1329" b="1" i="1" dirty="0">
                  <a:solidFill>
                    <a:srgbClr val="FFFFFF"/>
                  </a:solidFill>
                </a:rPr>
                <a:t>Connectivity solutions</a:t>
              </a:r>
            </a:p>
          </p:txBody>
        </p:sp>
      </p:grpSp>
      <p:grpSp>
        <p:nvGrpSpPr>
          <p:cNvPr id="29" name="Group 28"/>
          <p:cNvGrpSpPr/>
          <p:nvPr/>
        </p:nvGrpSpPr>
        <p:grpSpPr>
          <a:xfrm>
            <a:off x="611383" y="2550637"/>
            <a:ext cx="1711903" cy="3319761"/>
            <a:chOff x="2815746" y="2534302"/>
            <a:chExt cx="1711903" cy="3319761"/>
          </a:xfrm>
        </p:grpSpPr>
        <p:sp>
          <p:nvSpPr>
            <p:cNvPr id="9" name="Rectangle 8"/>
            <p:cNvSpPr/>
            <p:nvPr/>
          </p:nvSpPr>
          <p:spPr>
            <a:xfrm>
              <a:off x="2815747" y="2534302"/>
              <a:ext cx="1711902" cy="3319761"/>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ZA" sz="2259" b="1" kern="0" dirty="0">
                <a:solidFill>
                  <a:srgbClr val="FFFFFF"/>
                </a:solidFill>
              </a:endParaRPr>
            </a:p>
          </p:txBody>
        </p:sp>
        <p:sp>
          <p:nvSpPr>
            <p:cNvPr id="17" name="TextBox 16"/>
            <p:cNvSpPr txBox="1"/>
            <p:nvPr/>
          </p:nvSpPr>
          <p:spPr>
            <a:xfrm>
              <a:off x="2846278" y="4293399"/>
              <a:ext cx="1523158" cy="1482842"/>
            </a:xfrm>
            <a:prstGeom prst="rect">
              <a:avLst/>
            </a:prstGeom>
            <a:noFill/>
          </p:spPr>
          <p:txBody>
            <a:bodyPr wrap="square" rtlCol="0">
              <a:spAutoFit/>
            </a:bodyPr>
            <a:lstStyle/>
            <a:p>
              <a:pPr algn="ctr">
                <a:defRPr/>
              </a:pPr>
              <a:r>
                <a:rPr lang="en-ZA" sz="1291" kern="0" dirty="0"/>
                <a:t>Wholesaler provider of communication facilities</a:t>
              </a:r>
            </a:p>
            <a:p>
              <a:pPr algn="ctr">
                <a:defRPr/>
              </a:pPr>
              <a:r>
                <a:rPr lang="en-ZA" sz="1291" kern="0" dirty="0"/>
                <a:t> &amp; infrastructure to ISPs</a:t>
              </a:r>
            </a:p>
            <a:p>
              <a:pPr algn="ctr">
                <a:defRPr/>
              </a:pPr>
              <a:r>
                <a:rPr lang="en-ZA" sz="1291" kern="0" dirty="0"/>
                <a:t>DSL, Fibre, ME etc.</a:t>
              </a:r>
            </a:p>
          </p:txBody>
        </p:sp>
        <p:sp>
          <p:nvSpPr>
            <p:cNvPr id="23" name="Rectangle 22"/>
            <p:cNvSpPr/>
            <p:nvPr/>
          </p:nvSpPr>
          <p:spPr>
            <a:xfrm>
              <a:off x="2815746" y="3616881"/>
              <a:ext cx="1658730" cy="501419"/>
            </a:xfrm>
            <a:prstGeom prst="rect">
              <a:avLst/>
            </a:prstGeom>
          </p:spPr>
          <p:txBody>
            <a:bodyPr wrap="square">
              <a:spAutoFit/>
            </a:bodyPr>
            <a:lstStyle/>
            <a:p>
              <a:pPr algn="ctr"/>
              <a:r>
                <a:rPr lang="en-ZA" sz="1329" b="1" i="1" dirty="0">
                  <a:solidFill>
                    <a:srgbClr val="000000"/>
                  </a:solidFill>
                </a:rPr>
                <a:t>Wholesale</a:t>
              </a:r>
              <a:r>
                <a:rPr lang="en-ZA" sz="1329" b="1" i="1" dirty="0">
                  <a:solidFill>
                    <a:srgbClr val="FFFFFF"/>
                  </a:solidFill>
                </a:rPr>
                <a:t> </a:t>
              </a:r>
              <a:r>
                <a:rPr lang="en-ZA" sz="1329" b="1" i="1" dirty="0">
                  <a:solidFill>
                    <a:srgbClr val="000000"/>
                  </a:solidFill>
                </a:rPr>
                <a:t>Infrastructure</a:t>
              </a:r>
            </a:p>
          </p:txBody>
        </p:sp>
      </p:grpSp>
      <p:grpSp>
        <p:nvGrpSpPr>
          <p:cNvPr id="32" name="Group 31"/>
          <p:cNvGrpSpPr/>
          <p:nvPr/>
        </p:nvGrpSpPr>
        <p:grpSpPr>
          <a:xfrm>
            <a:off x="10081919" y="2550649"/>
            <a:ext cx="1739965" cy="3319762"/>
            <a:chOff x="9918629" y="2501656"/>
            <a:chExt cx="1739965" cy="3319762"/>
          </a:xfrm>
        </p:grpSpPr>
        <p:sp>
          <p:nvSpPr>
            <p:cNvPr id="6" name="Rectangle 5"/>
            <p:cNvSpPr/>
            <p:nvPr/>
          </p:nvSpPr>
          <p:spPr>
            <a:xfrm>
              <a:off x="9937543" y="2501656"/>
              <a:ext cx="1711902" cy="3319761"/>
            </a:xfrm>
            <a:prstGeom prst="rect">
              <a:avLst/>
            </a:prstGeom>
            <a:solidFill>
              <a:srgbClr val="FFFFFF"/>
            </a:solidFill>
            <a:ln>
              <a:noFill/>
            </a:ln>
            <a:effectLst>
              <a:outerShdw blurRad="40000" dist="23000" dir="5400000" rotWithShape="0">
                <a:srgbClr val="000000">
                  <a:alpha val="35000"/>
                </a:srgbClr>
              </a:outerShdw>
            </a:effectLst>
            <a:scene3d>
              <a:camera prst="orthographicFront"/>
              <a:lightRig rig="threePt" dir="t"/>
            </a:scene3d>
            <a:sp3d>
              <a:bevelT w="165100" prst="coolSlant"/>
            </a:sp3d>
          </p:spPr>
          <p:txBody>
            <a:bodyPr rtlCol="0" anchor="ctr"/>
            <a:lstStyle/>
            <a:p>
              <a:pPr algn="ctr">
                <a:defRPr/>
              </a:pPr>
              <a:endParaRPr lang="en-ZA" sz="2259" b="1" kern="0" dirty="0">
                <a:solidFill>
                  <a:srgbClr val="FFFFFF"/>
                </a:solidFill>
              </a:endParaRPr>
            </a:p>
          </p:txBody>
        </p:sp>
        <p:sp>
          <p:nvSpPr>
            <p:cNvPr id="12" name="Rectangle 11"/>
            <p:cNvSpPr/>
            <p:nvPr/>
          </p:nvSpPr>
          <p:spPr>
            <a:xfrm>
              <a:off x="9918629" y="2501657"/>
              <a:ext cx="1711902" cy="3319761"/>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ZA" sz="2259" b="1" kern="0" dirty="0">
                <a:solidFill>
                  <a:srgbClr val="FFFFFF"/>
                </a:solidFill>
              </a:endParaRPr>
            </a:p>
          </p:txBody>
        </p:sp>
        <p:pic>
          <p:nvPicPr>
            <p:cNvPr id="16" name="Picture 15"/>
            <p:cNvPicPr>
              <a:picLocks noChangeAspect="1"/>
            </p:cNvPicPr>
            <p:nvPr/>
          </p:nvPicPr>
          <p:blipFill>
            <a:blip r:embed="rId4"/>
            <a:stretch>
              <a:fillRect/>
            </a:stretch>
          </p:blipFill>
          <p:spPr>
            <a:xfrm>
              <a:off x="10076814" y="2815868"/>
              <a:ext cx="1312933" cy="530173"/>
            </a:xfrm>
            <a:prstGeom prst="rect">
              <a:avLst/>
            </a:prstGeom>
          </p:spPr>
        </p:pic>
        <p:sp>
          <p:nvSpPr>
            <p:cNvPr id="21" name="TextBox 20"/>
            <p:cNvSpPr txBox="1"/>
            <p:nvPr/>
          </p:nvSpPr>
          <p:spPr>
            <a:xfrm>
              <a:off x="9926845" y="4260753"/>
              <a:ext cx="1731749" cy="1284198"/>
            </a:xfrm>
            <a:prstGeom prst="rect">
              <a:avLst/>
            </a:prstGeom>
            <a:noFill/>
          </p:spPr>
          <p:txBody>
            <a:bodyPr wrap="square" rtlCol="0">
              <a:spAutoFit/>
            </a:bodyPr>
            <a:lstStyle/>
            <a:p>
              <a:pPr algn="ctr">
                <a:defRPr/>
              </a:pPr>
              <a:r>
                <a:rPr lang="en-ZA" sz="1291" kern="0" dirty="0">
                  <a:solidFill>
                    <a:srgbClr val="333D47"/>
                  </a:solidFill>
                </a:rPr>
                <a:t>Property business managing masts and towers, property development and property management services.</a:t>
              </a:r>
            </a:p>
          </p:txBody>
        </p:sp>
        <p:sp>
          <p:nvSpPr>
            <p:cNvPr id="24" name="Rectangle 23"/>
            <p:cNvSpPr/>
            <p:nvPr/>
          </p:nvSpPr>
          <p:spPr>
            <a:xfrm>
              <a:off x="9982470" y="3584234"/>
              <a:ext cx="1648061" cy="501419"/>
            </a:xfrm>
            <a:prstGeom prst="rect">
              <a:avLst/>
            </a:prstGeom>
          </p:spPr>
          <p:txBody>
            <a:bodyPr wrap="square">
              <a:spAutoFit/>
            </a:bodyPr>
            <a:lstStyle/>
            <a:p>
              <a:pPr algn="ctr"/>
              <a:r>
                <a:rPr lang="en-ZA" sz="1329" b="1" i="1" dirty="0">
                  <a:solidFill>
                    <a:srgbClr val="000000"/>
                  </a:solidFill>
                </a:rPr>
                <a:t>Property management</a:t>
              </a:r>
            </a:p>
          </p:txBody>
        </p:sp>
      </p:grpSp>
      <p:grpSp>
        <p:nvGrpSpPr>
          <p:cNvPr id="3" name="Group 2"/>
          <p:cNvGrpSpPr/>
          <p:nvPr/>
        </p:nvGrpSpPr>
        <p:grpSpPr>
          <a:xfrm>
            <a:off x="3103477" y="2551280"/>
            <a:ext cx="1711902" cy="3319761"/>
            <a:chOff x="731689" y="2550646"/>
            <a:chExt cx="1711902" cy="3319761"/>
          </a:xfrm>
        </p:grpSpPr>
        <p:sp>
          <p:nvSpPr>
            <p:cNvPr id="8" name="Rectangle 7"/>
            <p:cNvSpPr/>
            <p:nvPr/>
          </p:nvSpPr>
          <p:spPr>
            <a:xfrm>
              <a:off x="731689" y="2550646"/>
              <a:ext cx="1711902" cy="331976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ZA" sz="2259" b="1" kern="0" dirty="0">
                <a:solidFill>
                  <a:srgbClr val="FFFFFF"/>
                </a:solidFill>
              </a:endParaRPr>
            </a:p>
          </p:txBody>
        </p:sp>
        <p:pic>
          <p:nvPicPr>
            <p:cNvPr id="14" name="Picture 1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028700" y="2831002"/>
              <a:ext cx="1094014" cy="485736"/>
            </a:xfrm>
            <a:prstGeom prst="rect">
              <a:avLst/>
            </a:prstGeom>
          </p:spPr>
        </p:pic>
        <p:sp>
          <p:nvSpPr>
            <p:cNvPr id="18" name="TextBox 17"/>
            <p:cNvSpPr txBox="1"/>
            <p:nvPr/>
          </p:nvSpPr>
          <p:spPr>
            <a:xfrm>
              <a:off x="771602" y="4277086"/>
              <a:ext cx="1648283" cy="1284198"/>
            </a:xfrm>
            <a:prstGeom prst="rect">
              <a:avLst/>
            </a:prstGeom>
            <a:noFill/>
          </p:spPr>
          <p:txBody>
            <a:bodyPr wrap="square" rtlCol="0">
              <a:spAutoFit/>
            </a:bodyPr>
            <a:lstStyle/>
            <a:p>
              <a:pPr algn="ctr">
                <a:defRPr/>
              </a:pPr>
              <a:r>
                <a:rPr lang="en-ZA" sz="1291" kern="0" dirty="0">
                  <a:solidFill>
                    <a:srgbClr val="333D47"/>
                  </a:solidFill>
                </a:rPr>
                <a:t>End-to-end digital solutions provider of ICT solutions to enterprise customers</a:t>
              </a:r>
            </a:p>
            <a:p>
              <a:pPr algn="ctr">
                <a:defRPr/>
              </a:pPr>
              <a:r>
                <a:rPr lang="en-ZA" sz="1291" kern="0" dirty="0">
                  <a:solidFill>
                    <a:srgbClr val="333D47"/>
                  </a:solidFill>
                </a:rPr>
                <a:t>Connectivity, voice, IT, cloud etc.</a:t>
              </a:r>
            </a:p>
          </p:txBody>
        </p:sp>
        <p:sp>
          <p:nvSpPr>
            <p:cNvPr id="25" name="Rectangle 24"/>
            <p:cNvSpPr/>
            <p:nvPr/>
          </p:nvSpPr>
          <p:spPr>
            <a:xfrm>
              <a:off x="787930" y="3584238"/>
              <a:ext cx="1616652" cy="501419"/>
            </a:xfrm>
            <a:prstGeom prst="rect">
              <a:avLst/>
            </a:prstGeom>
          </p:spPr>
          <p:txBody>
            <a:bodyPr wrap="square">
              <a:spAutoFit/>
            </a:bodyPr>
            <a:lstStyle/>
            <a:p>
              <a:pPr algn="ctr"/>
              <a:r>
                <a:rPr lang="en-ZA" sz="1329" b="1" i="1" dirty="0">
                  <a:solidFill>
                    <a:srgbClr val="000000"/>
                  </a:solidFill>
                </a:rPr>
                <a:t>Converged ICT solutions</a:t>
              </a:r>
            </a:p>
          </p:txBody>
        </p:sp>
      </p:grpSp>
      <p:grpSp>
        <p:nvGrpSpPr>
          <p:cNvPr id="31" name="Group 30"/>
          <p:cNvGrpSpPr/>
          <p:nvPr/>
        </p:nvGrpSpPr>
        <p:grpSpPr>
          <a:xfrm>
            <a:off x="7751451" y="2550643"/>
            <a:ext cx="1751778" cy="3319761"/>
            <a:chOff x="7555509" y="2517979"/>
            <a:chExt cx="1751778" cy="3319761"/>
          </a:xfrm>
        </p:grpSpPr>
        <p:sp>
          <p:nvSpPr>
            <p:cNvPr id="11" name="Rectangle 10"/>
            <p:cNvSpPr/>
            <p:nvPr/>
          </p:nvSpPr>
          <p:spPr>
            <a:xfrm>
              <a:off x="7555509" y="2517979"/>
              <a:ext cx="1711902" cy="3319761"/>
            </a:xfrm>
            <a:prstGeom prst="rect">
              <a:avLst/>
            </a:prstGeom>
            <a:solidFill>
              <a:srgbClr val="00B05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ZA" sz="2259" b="1" kern="0" dirty="0">
                <a:solidFill>
                  <a:srgbClr val="FFFFFF"/>
                </a:solidFill>
              </a:endParaRPr>
            </a:p>
          </p:txBody>
        </p:sp>
        <p:pic>
          <p:nvPicPr>
            <p:cNvPr id="13" name="Picture 4" descr="Image result for Telkom trudon"/>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7723412" y="2614300"/>
              <a:ext cx="1453244" cy="92275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7600204" y="4277075"/>
              <a:ext cx="1707083" cy="1284198"/>
            </a:xfrm>
            <a:prstGeom prst="rect">
              <a:avLst/>
            </a:prstGeom>
            <a:noFill/>
          </p:spPr>
          <p:txBody>
            <a:bodyPr wrap="square" rtlCol="0">
              <a:spAutoFit/>
            </a:bodyPr>
            <a:lstStyle/>
            <a:p>
              <a:pPr algn="ctr">
                <a:defRPr/>
              </a:pPr>
              <a:r>
                <a:rPr lang="en-ZA" sz="1291" kern="0" dirty="0">
                  <a:solidFill>
                    <a:srgbClr val="FFFFFF"/>
                  </a:solidFill>
                </a:rPr>
                <a:t>Local advertising and marketing organisation providing digital solutions</a:t>
              </a:r>
            </a:p>
            <a:p>
              <a:pPr algn="ctr">
                <a:defRPr/>
              </a:pPr>
              <a:r>
                <a:rPr lang="en-ZA" sz="1291" kern="0" dirty="0">
                  <a:solidFill>
                    <a:srgbClr val="FFFFFF"/>
                  </a:solidFill>
                </a:rPr>
                <a:t>Directory, online search, e-commerce.</a:t>
              </a:r>
            </a:p>
          </p:txBody>
        </p:sp>
        <p:sp>
          <p:nvSpPr>
            <p:cNvPr id="26" name="Rectangle 25"/>
            <p:cNvSpPr/>
            <p:nvPr/>
          </p:nvSpPr>
          <p:spPr>
            <a:xfrm>
              <a:off x="7600204" y="3600556"/>
              <a:ext cx="1572835" cy="501419"/>
            </a:xfrm>
            <a:prstGeom prst="rect">
              <a:avLst/>
            </a:prstGeom>
          </p:spPr>
          <p:txBody>
            <a:bodyPr wrap="square">
              <a:spAutoFit/>
            </a:bodyPr>
            <a:lstStyle/>
            <a:p>
              <a:pPr algn="ctr"/>
              <a:r>
                <a:rPr lang="en-ZA" sz="1329" b="1" i="1" dirty="0">
                  <a:solidFill>
                    <a:srgbClr val="FFFFFF"/>
                  </a:solidFill>
                </a:rPr>
                <a:t>Directory </a:t>
              </a:r>
            </a:p>
            <a:p>
              <a:pPr algn="ctr"/>
              <a:r>
                <a:rPr lang="en-ZA" sz="1329" b="1" i="1" dirty="0">
                  <a:solidFill>
                    <a:srgbClr val="FFFFFF"/>
                  </a:solidFill>
                </a:rPr>
                <a:t>&amp; online services</a:t>
              </a:r>
            </a:p>
          </p:txBody>
        </p:sp>
      </p:grpSp>
      <p:sp>
        <p:nvSpPr>
          <p:cNvPr id="27" name="Rectangle 26"/>
          <p:cNvSpPr/>
          <p:nvPr/>
        </p:nvSpPr>
        <p:spPr>
          <a:xfrm>
            <a:off x="0" y="479810"/>
            <a:ext cx="12192000" cy="6233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16767" y="468824"/>
            <a:ext cx="11780027" cy="707886"/>
          </a:xfrm>
          <a:prstGeom prst="rect">
            <a:avLst/>
          </a:prstGeom>
          <a:noFill/>
        </p:spPr>
        <p:txBody>
          <a:bodyPr wrap="square" rtlCol="0">
            <a:spAutoFit/>
          </a:bodyPr>
          <a:lstStyle/>
          <a:p>
            <a:pPr>
              <a:spcBef>
                <a:spcPts val="820"/>
              </a:spcBef>
              <a:buSzPct val="100000"/>
            </a:pPr>
            <a:r>
              <a:rPr lang="en-ZA" sz="2000" b="1" dirty="0">
                <a:solidFill>
                  <a:srgbClr val="176FB8"/>
                </a:solidFill>
              </a:rPr>
              <a:t>The Telkom Group is the leading provider of integrated services in the ICT converged market in South Africa, managing a specialised portfolio of companies with R41bn revenues and employing ~19 000 people.</a:t>
            </a:r>
          </a:p>
        </p:txBody>
      </p:sp>
      <p:sp>
        <p:nvSpPr>
          <p:cNvPr id="4" name="Slide Number Placeholder 3"/>
          <p:cNvSpPr>
            <a:spLocks noGrp="1"/>
          </p:cNvSpPr>
          <p:nvPr>
            <p:ph type="sldNum" sz="quarter" idx="12"/>
          </p:nvPr>
        </p:nvSpPr>
        <p:spPr/>
        <p:txBody>
          <a:bodyPr/>
          <a:lstStyle/>
          <a:p>
            <a:fld id="{BC6F8FD5-04AD-48BC-93E1-852C57DCEE0E}" type="slidenum">
              <a:rPr lang="en-ZA" smtClean="0">
                <a:solidFill>
                  <a:schemeClr val="tx2"/>
                </a:solidFill>
              </a:rPr>
              <a:pPr/>
              <a:t>3</a:t>
            </a:fld>
            <a:endParaRPr lang="en-ZA"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00471" y="2580389"/>
            <a:ext cx="1733448" cy="1080353"/>
          </a:xfrm>
          <a:prstGeom prst="rect">
            <a:avLst/>
          </a:prstGeom>
        </p:spPr>
      </p:pic>
    </p:spTree>
    <p:extLst>
      <p:ext uri="{BB962C8B-B14F-4D97-AF65-F5344CB8AC3E}">
        <p14:creationId xmlns:p14="http://schemas.microsoft.com/office/powerpoint/2010/main" xmlns="" val="311067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Our business and operating model: shops and stores </a:t>
            </a:r>
            <a:endParaRPr lang="en-ZA" dirty="0"/>
          </a:p>
        </p:txBody>
      </p:sp>
      <p:sp>
        <p:nvSpPr>
          <p:cNvPr id="6" name="Source"/>
          <p:cNvSpPr>
            <a:spLocks noGrp="1"/>
          </p:cNvSpPr>
          <p:nvPr/>
        </p:nvSpPr>
        <p:spPr bwMode="auto">
          <a:xfrm>
            <a:off x="769327" y="1343796"/>
            <a:ext cx="10048728" cy="1633397"/>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542925" lvl="1" indent="-268288">
              <a:spcBef>
                <a:spcPts val="600"/>
              </a:spcBef>
              <a:buClr>
                <a:srgbClr val="1870B8"/>
              </a:buClr>
              <a:buFont typeface="Verdana" pitchFamily="34" charset="0"/>
              <a:buChar char="•"/>
            </a:pPr>
            <a:r>
              <a:rPr lang="en-US" sz="1600" kern="0" dirty="0" smtClean="0">
                <a:solidFill>
                  <a:srgbClr val="1870B8"/>
                </a:solidFill>
                <a:latin typeface="Arial" panose="020B0604020202020204" pitchFamily="34" charset="0"/>
                <a:cs typeface="Arial" panose="020B0604020202020204" pitchFamily="34" charset="0"/>
              </a:rPr>
              <a:t>Our business model is based on retail stores operated as an integral part of our operations </a:t>
            </a:r>
          </a:p>
          <a:p>
            <a:pPr marL="542925" lvl="1" indent="-268288">
              <a:spcBef>
                <a:spcPts val="600"/>
              </a:spcBef>
              <a:buClr>
                <a:srgbClr val="1870B8"/>
              </a:buClr>
              <a:buFont typeface="Verdana" pitchFamily="34" charset="0"/>
              <a:buChar char="•"/>
            </a:pPr>
            <a:endParaRPr lang="en-US" sz="1600" kern="0" dirty="0" smtClean="0">
              <a:solidFill>
                <a:srgbClr val="1870B8"/>
              </a:solidFill>
              <a:latin typeface="Arial" panose="020B0604020202020204" pitchFamily="34" charset="0"/>
              <a:cs typeface="Arial" panose="020B0604020202020204" pitchFamily="34" charset="0"/>
            </a:endParaRPr>
          </a:p>
          <a:p>
            <a:pPr marL="542925" lvl="1" indent="-268288">
              <a:spcBef>
                <a:spcPts val="600"/>
              </a:spcBef>
              <a:buClr>
                <a:srgbClr val="1870B8"/>
              </a:buClr>
              <a:buFont typeface="Verdana" pitchFamily="34" charset="0"/>
              <a:buChar char="•"/>
            </a:pPr>
            <a:r>
              <a:rPr lang="en-US" sz="1600" kern="0" dirty="0" smtClean="0">
                <a:solidFill>
                  <a:srgbClr val="1870B8"/>
                </a:solidFill>
                <a:latin typeface="Arial" panose="020B0604020202020204" pitchFamily="34" charset="0"/>
                <a:cs typeface="Arial" panose="020B0604020202020204" pitchFamily="34" charset="0"/>
              </a:rPr>
              <a:t>As a result, a vast majority of our shops and stores are run by us, and </a:t>
            </a:r>
          </a:p>
          <a:p>
            <a:pPr marL="542925" lvl="1" indent="-268288">
              <a:spcBef>
                <a:spcPts val="600"/>
              </a:spcBef>
              <a:buClr>
                <a:srgbClr val="1870B8"/>
              </a:buClr>
              <a:buFont typeface="Verdana" pitchFamily="34" charset="0"/>
              <a:buChar char="•"/>
            </a:pPr>
            <a:endParaRPr lang="en-US" sz="1600" kern="0" dirty="0" smtClean="0">
              <a:solidFill>
                <a:srgbClr val="1870B8"/>
              </a:solidFill>
              <a:latin typeface="Arial" panose="020B0604020202020204" pitchFamily="34" charset="0"/>
              <a:cs typeface="Arial" panose="020B0604020202020204" pitchFamily="34" charset="0"/>
            </a:endParaRPr>
          </a:p>
          <a:p>
            <a:pPr marL="542925" lvl="1" indent="-268288">
              <a:spcBef>
                <a:spcPts val="600"/>
              </a:spcBef>
              <a:buClr>
                <a:srgbClr val="1870B8"/>
              </a:buClr>
              <a:buFont typeface="Verdana" pitchFamily="34" charset="0"/>
              <a:buChar char="•"/>
            </a:pPr>
            <a:r>
              <a:rPr lang="en-US" sz="1600" kern="0" dirty="0" smtClean="0">
                <a:solidFill>
                  <a:srgbClr val="1870B8"/>
                </a:solidFill>
                <a:latin typeface="Arial" panose="020B0604020202020204" pitchFamily="34" charset="0"/>
                <a:cs typeface="Arial" panose="020B0604020202020204" pitchFamily="34" charset="0"/>
              </a:rPr>
              <a:t>Our emphasis is on supplier development, skills development and Cooperate Social Investment (CSI)</a:t>
            </a:r>
          </a:p>
        </p:txBody>
      </p:sp>
      <p:sp>
        <p:nvSpPr>
          <p:cNvPr id="4"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211497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24770" y="335666"/>
            <a:ext cx="11435819" cy="413476"/>
          </a:xfrm>
          <a:prstGeom prst="rect">
            <a:avLst/>
          </a:prstGeom>
        </p:spPr>
        <p:txBody>
          <a:bodyPr vert="horz" lIns="0" tIns="0" rIns="0" bIns="0" rtlCol="0" anchor="ctr">
            <a:noAutofit/>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a:t>Creating Shared Value</a:t>
            </a:r>
          </a:p>
        </p:txBody>
      </p:sp>
      <p:sp>
        <p:nvSpPr>
          <p:cNvPr id="5" name="Text Placeholder 77"/>
          <p:cNvSpPr txBox="1">
            <a:spLocks/>
          </p:cNvSpPr>
          <p:nvPr/>
        </p:nvSpPr>
        <p:spPr>
          <a:xfrm>
            <a:off x="405233" y="1896584"/>
            <a:ext cx="5391226" cy="3065682"/>
          </a:xfrm>
          <a:prstGeom prst="rect">
            <a:avLst/>
          </a:prstGeom>
        </p:spPr>
        <p:txBody>
          <a:bodyPr lIns="0" tIns="0" rIns="0" bIns="0"/>
          <a:lstStyle>
            <a:lvl1pPr marL="0" indent="0" algn="l" defTabSz="1023984" rtl="0" eaLnBrk="1" latinLnBrk="0" hangingPunct="1">
              <a:spcBef>
                <a:spcPct val="20000"/>
              </a:spcBef>
              <a:buFont typeface="Arial" pitchFamily="34" charset="0"/>
              <a:buNone/>
              <a:defRPr sz="2000" kern="1200">
                <a:solidFill>
                  <a:schemeClr val="bg2"/>
                </a:solidFill>
                <a:latin typeface="+mn-lt"/>
                <a:ea typeface="+mn-ea"/>
                <a:cs typeface="Arial" pitchFamily="34" charset="0"/>
              </a:defRPr>
            </a:lvl1pPr>
            <a:lvl2pPr marL="268287" indent="0" algn="l" defTabSz="1023984" rtl="0" eaLnBrk="1" latinLnBrk="0" hangingPunct="1">
              <a:spcBef>
                <a:spcPct val="20000"/>
              </a:spcBef>
              <a:buFont typeface="Arial" pitchFamily="34" charset="0"/>
              <a:buNone/>
              <a:defRPr sz="2000" kern="1200">
                <a:solidFill>
                  <a:schemeClr val="bg2"/>
                </a:solidFill>
                <a:latin typeface="+mn-lt"/>
                <a:ea typeface="+mn-ea"/>
                <a:cs typeface="Arial" pitchFamily="34" charset="0"/>
              </a:defRPr>
            </a:lvl2pPr>
            <a:lvl3pPr marL="625475" indent="0" algn="l" defTabSz="1023984" rtl="0" eaLnBrk="1" latinLnBrk="0" hangingPunct="1">
              <a:spcBef>
                <a:spcPct val="20000"/>
              </a:spcBef>
              <a:buFont typeface="Arial" pitchFamily="34" charset="0"/>
              <a:buNone/>
              <a:defRPr sz="2000" kern="1200">
                <a:solidFill>
                  <a:schemeClr val="bg2"/>
                </a:solidFill>
                <a:latin typeface="+mn-lt"/>
                <a:ea typeface="+mn-ea"/>
                <a:cs typeface="Arial" pitchFamily="34" charset="0"/>
              </a:defRPr>
            </a:lvl3pPr>
            <a:lvl4pPr marL="893763" indent="0" algn="l" defTabSz="1023984" rtl="0" eaLnBrk="1" latinLnBrk="0" hangingPunct="1">
              <a:spcBef>
                <a:spcPct val="20000"/>
              </a:spcBef>
              <a:buFont typeface="Arial" pitchFamily="34" charset="0"/>
              <a:buNone/>
              <a:defRPr sz="2000" kern="1200">
                <a:solidFill>
                  <a:schemeClr val="bg2"/>
                </a:solidFill>
                <a:latin typeface="+mn-lt"/>
                <a:ea typeface="+mn-ea"/>
                <a:cs typeface="Arial" pitchFamily="34" charset="0"/>
              </a:defRPr>
            </a:lvl4pPr>
            <a:lvl5pPr marL="1163637" indent="0" algn="l" defTabSz="1023984" rtl="0" eaLnBrk="1" latinLnBrk="0" hangingPunct="1">
              <a:spcBef>
                <a:spcPct val="20000"/>
              </a:spcBef>
              <a:buFont typeface="Arial" pitchFamily="34" charset="0"/>
              <a:buNone/>
              <a:defRPr sz="2000" kern="1200">
                <a:solidFill>
                  <a:schemeClr val="bg2"/>
                </a:solidFill>
                <a:latin typeface="+mn-lt"/>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42900" indent="-342900">
              <a:buFont typeface="Arial" panose="020B0604020202020204" pitchFamily="34" charset="0"/>
              <a:buChar char="•"/>
            </a:pPr>
            <a:r>
              <a:rPr lang="en-ZA" sz="1600" kern="0" dirty="0">
                <a:solidFill>
                  <a:srgbClr val="1870B8"/>
                </a:solidFill>
                <a:ea typeface="Verdana" panose="020B0604030504040204" pitchFamily="34" charset="0"/>
                <a:cs typeface="Verdana" panose="020B0604030504040204" pitchFamily="34" charset="0"/>
              </a:rPr>
              <a:t>FutureMakers was launched May 2015 as the Enterprise and Supplier development program of Telkom</a:t>
            </a:r>
          </a:p>
          <a:p>
            <a:pPr marL="342900" indent="-342900">
              <a:buFont typeface="Arial" panose="020B0604020202020204" pitchFamily="34" charset="0"/>
              <a:buChar char="•"/>
            </a:pPr>
            <a:endParaRPr lang="en-ZA" sz="1600" kern="0" dirty="0">
              <a:solidFill>
                <a:srgbClr val="1870B8"/>
              </a:solidFill>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ZA" sz="1600" kern="0" dirty="0">
                <a:solidFill>
                  <a:srgbClr val="1870B8"/>
                </a:solidFill>
                <a:ea typeface="Verdana" panose="020B0604030504040204" pitchFamily="34" charset="0"/>
                <a:cs typeface="Verdana" panose="020B0604030504040204" pitchFamily="34" charset="0"/>
              </a:rPr>
              <a:t>Futuremakers enables the development and growth of qualifying black-owned businesses in the ICT sector by providing financial and non-financial support</a:t>
            </a:r>
          </a:p>
          <a:p>
            <a:endParaRPr lang="en-ZA" sz="1600" kern="0" dirty="0">
              <a:solidFill>
                <a:srgbClr val="1870B8"/>
              </a:solidFill>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ZA" sz="1600" kern="0" dirty="0">
                <a:solidFill>
                  <a:srgbClr val="1870B8"/>
                </a:solidFill>
                <a:ea typeface="Verdana" panose="020B0604030504040204" pitchFamily="34" charset="0"/>
                <a:cs typeface="Verdana" panose="020B0604030504040204" pitchFamily="34" charset="0"/>
              </a:rPr>
              <a:t>The direct result of our investment is a more inclusive supply and value chain, a stimulated entrepreneurial economy and increased youth employment</a:t>
            </a:r>
          </a:p>
          <a:p>
            <a:endParaRPr lang="en-ZA" dirty="0"/>
          </a:p>
        </p:txBody>
      </p:sp>
      <p:grpSp>
        <p:nvGrpSpPr>
          <p:cNvPr id="6" name="Group 5"/>
          <p:cNvGrpSpPr/>
          <p:nvPr/>
        </p:nvGrpSpPr>
        <p:grpSpPr>
          <a:xfrm>
            <a:off x="6563701" y="1114706"/>
            <a:ext cx="4901467" cy="4629438"/>
            <a:chOff x="3617565" y="1697952"/>
            <a:chExt cx="4651191" cy="4738124"/>
          </a:xfrm>
        </p:grpSpPr>
        <p:pic>
          <p:nvPicPr>
            <p:cNvPr id="7" name="pasted-image.pdf"/>
            <p:cNvPicPr>
              <a:picLocks noChangeAspect="1"/>
            </p:cNvPicPr>
            <p:nvPr/>
          </p:nvPicPr>
          <p:blipFill>
            <a:blip r:embed="rId2">
              <a:extLst/>
            </a:blip>
            <a:stretch>
              <a:fillRect/>
            </a:stretch>
          </p:blipFill>
          <p:spPr>
            <a:xfrm>
              <a:off x="4793813" y="3941711"/>
              <a:ext cx="2283754" cy="235666"/>
            </a:xfrm>
            <a:prstGeom prst="rect">
              <a:avLst/>
            </a:prstGeom>
            <a:ln w="12700">
              <a:miter lim="400000"/>
            </a:ln>
          </p:spPr>
        </p:pic>
        <p:pic>
          <p:nvPicPr>
            <p:cNvPr id="8" name="pasted-image.pdf"/>
            <p:cNvPicPr>
              <a:picLocks noChangeAspect="1"/>
            </p:cNvPicPr>
            <p:nvPr/>
          </p:nvPicPr>
          <p:blipFill>
            <a:blip r:embed="rId3">
              <a:extLst/>
            </a:blip>
            <a:stretch>
              <a:fillRect/>
            </a:stretch>
          </p:blipFill>
          <p:spPr>
            <a:xfrm>
              <a:off x="5928454" y="1697952"/>
              <a:ext cx="2340302" cy="3285081"/>
            </a:xfrm>
            <a:prstGeom prst="rect">
              <a:avLst/>
            </a:prstGeom>
            <a:ln w="12700">
              <a:miter lim="400000"/>
            </a:ln>
          </p:spPr>
        </p:pic>
        <p:pic>
          <p:nvPicPr>
            <p:cNvPr id="9" name="pasted-image.pdf"/>
            <p:cNvPicPr>
              <a:picLocks noChangeAspect="1"/>
            </p:cNvPicPr>
            <p:nvPr/>
          </p:nvPicPr>
          <p:blipFill>
            <a:blip r:embed="rId4">
              <a:extLst/>
            </a:blip>
            <a:stretch>
              <a:fillRect/>
            </a:stretch>
          </p:blipFill>
          <p:spPr>
            <a:xfrm>
              <a:off x="3617565" y="1708022"/>
              <a:ext cx="2255240" cy="2995173"/>
            </a:xfrm>
            <a:prstGeom prst="rect">
              <a:avLst/>
            </a:prstGeom>
            <a:ln w="12700">
              <a:miter lim="400000"/>
            </a:ln>
          </p:spPr>
        </p:pic>
        <p:pic>
          <p:nvPicPr>
            <p:cNvPr id="10" name="pasted-image.pdf"/>
            <p:cNvPicPr>
              <a:picLocks noChangeAspect="1"/>
            </p:cNvPicPr>
            <p:nvPr/>
          </p:nvPicPr>
          <p:blipFill>
            <a:blip r:embed="rId5">
              <a:extLst/>
            </a:blip>
            <a:stretch>
              <a:fillRect/>
            </a:stretch>
          </p:blipFill>
          <p:spPr>
            <a:xfrm>
              <a:off x="3715593" y="4334837"/>
              <a:ext cx="4388702" cy="2101239"/>
            </a:xfrm>
            <a:prstGeom prst="rect">
              <a:avLst/>
            </a:prstGeom>
            <a:ln w="12700">
              <a:miter lim="400000"/>
            </a:ln>
          </p:spPr>
        </p:pic>
      </p:grpSp>
      <p:sp>
        <p:nvSpPr>
          <p:cNvPr id="11"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197464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087" t="28782" r="32174" b="21683"/>
          <a:stretch/>
        </p:blipFill>
        <p:spPr>
          <a:xfrm>
            <a:off x="751779" y="512063"/>
            <a:ext cx="10080900" cy="3837585"/>
          </a:xfrm>
          <a:prstGeom prst="rect">
            <a:avLst/>
          </a:prstGeom>
        </p:spPr>
      </p:pic>
      <p:sp>
        <p:nvSpPr>
          <p:cNvPr id="3" name="Title 1"/>
          <p:cNvSpPr txBox="1">
            <a:spLocks/>
          </p:cNvSpPr>
          <p:nvPr/>
        </p:nvSpPr>
        <p:spPr>
          <a:xfrm>
            <a:off x="914400" y="4398417"/>
            <a:ext cx="9743739" cy="960018"/>
          </a:xfrm>
          <a:prstGeom prst="rect">
            <a:avLst/>
          </a:prstGeom>
          <a:solidFill>
            <a:srgbClr val="0083C2"/>
          </a:solidFill>
        </p:spPr>
        <p:txBody>
          <a:bodyPr vert="horz" lIns="68511" tIns="34289" rIns="68511" bIns="34289" rtlCol="0" anchor="ctr">
            <a:noAutofit/>
          </a:bodyPr>
          <a:lstStyle>
            <a:lvl1pPr algn="l" defTabSz="456638" rtl="0" eaLnBrk="1" latinLnBrk="0" hangingPunct="1">
              <a:spcBef>
                <a:spcPct val="0"/>
              </a:spcBef>
              <a:buNone/>
              <a:defRPr sz="2000" kern="1200">
                <a:solidFill>
                  <a:schemeClr val="tx1"/>
                </a:solidFill>
                <a:latin typeface="Helvetica Neue"/>
                <a:ea typeface="+mj-ea"/>
                <a:cs typeface="Helvetica Neue"/>
              </a:defRPr>
            </a:lvl1pPr>
          </a:lstStyle>
          <a:p>
            <a:pPr algn="ctr"/>
            <a:r>
              <a:rPr lang="en-US" sz="1800" dirty="0"/>
              <a:t>Telkom Group has invested </a:t>
            </a:r>
            <a:r>
              <a:rPr lang="en-US" sz="1800" b="1" dirty="0"/>
              <a:t>R381 million to date </a:t>
            </a:r>
            <a:r>
              <a:rPr lang="en-US" sz="1800" dirty="0"/>
              <a:t>supporting qualifying black owned and Black woman owned ICT enterprises in our supply and value chain </a:t>
            </a:r>
          </a:p>
          <a:p>
            <a:pPr algn="ctr"/>
            <a:r>
              <a:rPr lang="en-US" sz="1800" b="1" dirty="0"/>
              <a:t>(R250 million CAPEX and R131 million OPEX) </a:t>
            </a:r>
          </a:p>
        </p:txBody>
      </p:sp>
      <p:grpSp>
        <p:nvGrpSpPr>
          <p:cNvPr id="4" name="Group 3"/>
          <p:cNvGrpSpPr/>
          <p:nvPr/>
        </p:nvGrpSpPr>
        <p:grpSpPr>
          <a:xfrm>
            <a:off x="1141552" y="5421201"/>
            <a:ext cx="9455627" cy="691741"/>
            <a:chOff x="778103" y="4277882"/>
            <a:chExt cx="9791385" cy="1054773"/>
          </a:xfrm>
          <a:solidFill>
            <a:schemeClr val="bg1">
              <a:lumMod val="75000"/>
            </a:schemeClr>
          </a:solidFill>
        </p:grpSpPr>
        <p:grpSp>
          <p:nvGrpSpPr>
            <p:cNvPr id="5" name="Group 4"/>
            <p:cNvGrpSpPr/>
            <p:nvPr/>
          </p:nvGrpSpPr>
          <p:grpSpPr>
            <a:xfrm>
              <a:off x="778103" y="4277882"/>
              <a:ext cx="9791385" cy="1054773"/>
              <a:chOff x="809267" y="4276897"/>
              <a:chExt cx="9791385" cy="1054773"/>
            </a:xfrm>
            <a:grpFill/>
          </p:grpSpPr>
          <p:sp>
            <p:nvSpPr>
              <p:cNvPr id="9" name="Title 1"/>
              <p:cNvSpPr txBox="1">
                <a:spLocks/>
              </p:cNvSpPr>
              <p:nvPr/>
            </p:nvSpPr>
            <p:spPr>
              <a:xfrm>
                <a:off x="809267" y="4276897"/>
                <a:ext cx="3255228" cy="1054773"/>
              </a:xfrm>
              <a:prstGeom prst="rect">
                <a:avLst/>
              </a:prstGeom>
              <a:grpFill/>
              <a:ln>
                <a:noFill/>
              </a:ln>
            </p:spPr>
            <p:txBody>
              <a:bodyPr vert="horz" lIns="360000" tIns="34289" rIns="68511" bIns="34289" rtlCol="0" anchor="t">
                <a:noAutofit/>
              </a:bodyPr>
              <a:lstStyle>
                <a:lvl1pPr algn="l" defTabSz="456638" rtl="0" eaLnBrk="1" latinLnBrk="0" hangingPunct="1">
                  <a:spcBef>
                    <a:spcPct val="0"/>
                  </a:spcBef>
                  <a:buNone/>
                  <a:defRPr sz="2000" kern="1200">
                    <a:solidFill>
                      <a:schemeClr val="tx1"/>
                    </a:solidFill>
                    <a:latin typeface="Helvetica Neue"/>
                    <a:ea typeface="+mj-ea"/>
                    <a:cs typeface="Helvetica Neue"/>
                  </a:defRPr>
                </a:lvl1pPr>
              </a:lstStyle>
              <a:p>
                <a:pPr lvl="0" defTabSz="914400">
                  <a:spcBef>
                    <a:spcPts val="0"/>
                  </a:spcBef>
                </a:pPr>
                <a:endParaRPr lang="en-US" sz="1800" dirty="0">
                  <a:solidFill>
                    <a:srgbClr val="000000"/>
                  </a:solidFill>
                  <a:latin typeface="+mj-lt"/>
                  <a:ea typeface="+mn-ea"/>
                  <a:cs typeface="+mn-cs"/>
                </a:endParaRPr>
              </a:p>
            </p:txBody>
          </p:sp>
          <p:sp>
            <p:nvSpPr>
              <p:cNvPr id="10" name="Title 1"/>
              <p:cNvSpPr txBox="1">
                <a:spLocks/>
              </p:cNvSpPr>
              <p:nvPr/>
            </p:nvSpPr>
            <p:spPr>
              <a:xfrm>
                <a:off x="4142643" y="4294827"/>
                <a:ext cx="3255228" cy="1036843"/>
              </a:xfrm>
              <a:prstGeom prst="rect">
                <a:avLst/>
              </a:prstGeom>
              <a:grpFill/>
              <a:ln>
                <a:noFill/>
              </a:ln>
            </p:spPr>
            <p:txBody>
              <a:bodyPr vert="horz" lIns="360000" tIns="34289" rIns="68511" bIns="34289" rtlCol="0" anchor="t">
                <a:noAutofit/>
              </a:bodyPr>
              <a:lstStyle>
                <a:lvl1pPr algn="l" defTabSz="456638" rtl="0" eaLnBrk="1" latinLnBrk="0" hangingPunct="1">
                  <a:spcBef>
                    <a:spcPct val="0"/>
                  </a:spcBef>
                  <a:buNone/>
                  <a:defRPr sz="2000" kern="1200">
                    <a:solidFill>
                      <a:schemeClr val="tx1"/>
                    </a:solidFill>
                    <a:latin typeface="Helvetica Neue"/>
                    <a:ea typeface="+mj-ea"/>
                    <a:cs typeface="Helvetica Neue"/>
                  </a:defRPr>
                </a:lvl1pPr>
              </a:lstStyle>
              <a:p>
                <a:pPr lvl="0" defTabSz="914400">
                  <a:spcBef>
                    <a:spcPts val="0"/>
                  </a:spcBef>
                </a:pPr>
                <a:endParaRPr lang="en-US" sz="1800" dirty="0">
                  <a:solidFill>
                    <a:srgbClr val="000000"/>
                  </a:solidFill>
                  <a:latin typeface="+mj-lt"/>
                  <a:ea typeface="+mn-ea"/>
                  <a:cs typeface="+mn-cs"/>
                </a:endParaRPr>
              </a:p>
            </p:txBody>
          </p:sp>
          <p:sp>
            <p:nvSpPr>
              <p:cNvPr id="11" name="Title 1"/>
              <p:cNvSpPr txBox="1">
                <a:spLocks/>
              </p:cNvSpPr>
              <p:nvPr/>
            </p:nvSpPr>
            <p:spPr>
              <a:xfrm>
                <a:off x="7482886" y="4294827"/>
                <a:ext cx="3117766" cy="1036843"/>
              </a:xfrm>
              <a:prstGeom prst="rect">
                <a:avLst/>
              </a:prstGeom>
              <a:grpFill/>
              <a:ln>
                <a:noFill/>
              </a:ln>
            </p:spPr>
            <p:txBody>
              <a:bodyPr vert="horz" lIns="360000" tIns="34289" rIns="68511" bIns="34289" rtlCol="0" anchor="t">
                <a:noAutofit/>
              </a:bodyPr>
              <a:lstStyle>
                <a:lvl1pPr algn="l" defTabSz="456638" rtl="0" eaLnBrk="1" latinLnBrk="0" hangingPunct="1">
                  <a:spcBef>
                    <a:spcPct val="0"/>
                  </a:spcBef>
                  <a:buNone/>
                  <a:defRPr sz="2000" kern="1200">
                    <a:solidFill>
                      <a:schemeClr val="tx1"/>
                    </a:solidFill>
                    <a:latin typeface="Helvetica Neue"/>
                    <a:ea typeface="+mj-ea"/>
                    <a:cs typeface="Helvetica Neue"/>
                  </a:defRPr>
                </a:lvl1pPr>
              </a:lstStyle>
              <a:p>
                <a:pPr lvl="0" defTabSz="914400">
                  <a:spcBef>
                    <a:spcPts val="0"/>
                  </a:spcBef>
                </a:pPr>
                <a:endParaRPr lang="en-US" sz="1800" dirty="0">
                  <a:solidFill>
                    <a:srgbClr val="000000"/>
                  </a:solidFill>
                  <a:latin typeface="+mj-lt"/>
                  <a:ea typeface="+mn-ea"/>
                  <a:cs typeface="+mn-cs"/>
                </a:endParaRPr>
              </a:p>
            </p:txBody>
          </p:sp>
        </p:grpSp>
        <p:sp>
          <p:nvSpPr>
            <p:cNvPr id="6" name="Rectangle 5"/>
            <p:cNvSpPr/>
            <p:nvPr/>
          </p:nvSpPr>
          <p:spPr>
            <a:xfrm>
              <a:off x="995158" y="4432581"/>
              <a:ext cx="2654335" cy="462672"/>
            </a:xfrm>
            <a:prstGeom prst="rect">
              <a:avLst/>
            </a:prstGeom>
            <a:grpFill/>
          </p:spPr>
          <p:txBody>
            <a:bodyPr wrap="square">
              <a:spAutoFit/>
            </a:bodyPr>
            <a:lstStyle/>
            <a:p>
              <a:pPr algn="ctr"/>
              <a:r>
                <a:rPr lang="en-US" sz="1400" dirty="0"/>
                <a:t>Preferential Procurement</a:t>
              </a:r>
            </a:p>
          </p:txBody>
        </p:sp>
        <p:sp>
          <p:nvSpPr>
            <p:cNvPr id="7" name="Rectangle 6"/>
            <p:cNvSpPr/>
            <p:nvPr/>
          </p:nvSpPr>
          <p:spPr>
            <a:xfrm>
              <a:off x="4294520" y="4411998"/>
              <a:ext cx="2708318" cy="462672"/>
            </a:xfrm>
            <a:prstGeom prst="rect">
              <a:avLst/>
            </a:prstGeom>
            <a:grpFill/>
          </p:spPr>
          <p:txBody>
            <a:bodyPr wrap="square">
              <a:spAutoFit/>
            </a:bodyPr>
            <a:lstStyle/>
            <a:p>
              <a:pPr algn="ctr"/>
              <a:r>
                <a:rPr lang="en-US" sz="1400" dirty="0"/>
                <a:t>Supplier and Channel Development</a:t>
              </a:r>
            </a:p>
          </p:txBody>
        </p:sp>
        <p:sp>
          <p:nvSpPr>
            <p:cNvPr id="8" name="Rectangle 7"/>
            <p:cNvSpPr/>
            <p:nvPr/>
          </p:nvSpPr>
          <p:spPr>
            <a:xfrm>
              <a:off x="7674958" y="4432581"/>
              <a:ext cx="2671292" cy="462672"/>
            </a:xfrm>
            <a:prstGeom prst="rect">
              <a:avLst/>
            </a:prstGeom>
            <a:grpFill/>
          </p:spPr>
          <p:txBody>
            <a:bodyPr wrap="square">
              <a:spAutoFit/>
            </a:bodyPr>
            <a:lstStyle/>
            <a:p>
              <a:pPr algn="ctr"/>
              <a:r>
                <a:rPr lang="en-US" sz="1400" dirty="0"/>
                <a:t>Digital Innovation</a:t>
              </a:r>
            </a:p>
          </p:txBody>
        </p:sp>
      </p:grpSp>
      <p:sp>
        <p:nvSpPr>
          <p:cNvPr id="12" name="object 36"/>
          <p:cNvSpPr txBox="1"/>
          <p:nvPr/>
        </p:nvSpPr>
        <p:spPr>
          <a:xfrm>
            <a:off x="1153670" y="6358155"/>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
        <p:nvSpPr>
          <p:cNvPr id="13" name="Title 4"/>
          <p:cNvSpPr txBox="1">
            <a:spLocks/>
          </p:cNvSpPr>
          <p:nvPr/>
        </p:nvSpPr>
        <p:spPr>
          <a:xfrm>
            <a:off x="300386" y="140594"/>
            <a:ext cx="11435819" cy="413476"/>
          </a:xfrm>
          <a:prstGeom prst="rect">
            <a:avLst/>
          </a:prstGeom>
        </p:spPr>
        <p:txBody>
          <a:bodyPr vert="horz" lIns="0" tIns="0" rIns="0" bIns="0" rtlCol="0" anchor="ctr">
            <a:noAutofit/>
          </a:bodyPr>
          <a:lst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a:lstStyle>
          <a:p>
            <a:r>
              <a:rPr lang="en-ZA" dirty="0"/>
              <a:t>Creating Shared </a:t>
            </a:r>
            <a:r>
              <a:rPr lang="en-ZA" dirty="0" smtClean="0"/>
              <a:t>Value…</a:t>
            </a:r>
            <a:endParaRPr lang="en-ZA" dirty="0"/>
          </a:p>
        </p:txBody>
      </p:sp>
    </p:spTree>
    <p:extLst>
      <p:ext uri="{BB962C8B-B14F-4D97-AF65-F5344CB8AC3E}">
        <p14:creationId xmlns:p14="http://schemas.microsoft.com/office/powerpoint/2010/main" xmlns="" val="240243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62304" y="1524586"/>
          <a:ext cx="8651632" cy="441536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9326880" y="1181686"/>
            <a:ext cx="2588455" cy="3170099"/>
          </a:xfrm>
          <a:prstGeom prst="rect">
            <a:avLst/>
          </a:prstGeom>
          <a:noFill/>
          <a:ln>
            <a:solidFill>
              <a:schemeClr val="bg2"/>
            </a:solidFill>
          </a:ln>
        </p:spPr>
        <p:txBody>
          <a:bodyPr wrap="square" rtlCol="0">
            <a:spAutoFit/>
          </a:bodyPr>
          <a:lstStyle/>
          <a:p>
            <a:r>
              <a:rPr lang="en-ZA" sz="2000" dirty="0">
                <a:solidFill>
                  <a:schemeClr val="bg2"/>
                </a:solidFill>
                <a:cs typeface="Arial" pitchFamily="34" charset="0"/>
              </a:rPr>
              <a:t>In FY2018:</a:t>
            </a:r>
          </a:p>
          <a:p>
            <a:pPr marL="285750" indent="-285750">
              <a:buFont typeface="Arial" panose="020B0604020202020204" pitchFamily="34" charset="0"/>
              <a:buChar char="•"/>
            </a:pPr>
            <a:r>
              <a:rPr lang="en-ZA" dirty="0">
                <a:solidFill>
                  <a:schemeClr val="bg2"/>
                </a:solidFill>
                <a:cs typeface="Arial" pitchFamily="34" charset="0"/>
              </a:rPr>
              <a:t>BCX acquired an independent BEE rating certificate and invested an additional R100 million towards digital innovation into the Future fund, making the total R381 million invested to date by Group</a:t>
            </a:r>
            <a:endParaRPr lang="en-ZA" dirty="0"/>
          </a:p>
        </p:txBody>
      </p:sp>
      <p:sp>
        <p:nvSpPr>
          <p:cNvPr id="25" name="TextBox 24"/>
          <p:cNvSpPr txBox="1"/>
          <p:nvPr/>
        </p:nvSpPr>
        <p:spPr>
          <a:xfrm>
            <a:off x="450166" y="225083"/>
            <a:ext cx="5711483" cy="461665"/>
          </a:xfrm>
          <a:prstGeom prst="rect">
            <a:avLst/>
          </a:prstGeom>
          <a:noFill/>
        </p:spPr>
        <p:txBody>
          <a:bodyPr wrap="square" rtlCol="0">
            <a:spAutoFit/>
          </a:bodyPr>
          <a:lstStyle/>
          <a:p>
            <a:r>
              <a:rPr lang="en-ZA" sz="2400" b="1" dirty="0">
                <a:solidFill>
                  <a:schemeClr val="bg2"/>
                </a:solidFill>
              </a:rPr>
              <a:t>Annual Investment in Future Fund</a:t>
            </a:r>
          </a:p>
        </p:txBody>
      </p:sp>
      <p:sp>
        <p:nvSpPr>
          <p:cNvPr id="5"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3286763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41" y="231281"/>
            <a:ext cx="8426450" cy="413476"/>
          </a:xfrm>
        </p:spPr>
        <p:txBody>
          <a:bodyPr/>
          <a:lstStyle/>
          <a:p>
            <a:r>
              <a:rPr lang="en-ZA" dirty="0"/>
              <a:t>FutureMakers Impact Highlights</a:t>
            </a:r>
          </a:p>
        </p:txBody>
      </p:sp>
      <p:sp>
        <p:nvSpPr>
          <p:cNvPr id="50" name="TextBox 49"/>
          <p:cNvSpPr txBox="1"/>
          <p:nvPr/>
        </p:nvSpPr>
        <p:spPr>
          <a:xfrm>
            <a:off x="4407707" y="1427515"/>
            <a:ext cx="1762801" cy="461665"/>
          </a:xfrm>
          <a:prstGeom prst="rect">
            <a:avLst/>
          </a:prstGeom>
          <a:noFill/>
        </p:spPr>
        <p:txBody>
          <a:bodyPr wrap="square" rtlCol="0">
            <a:spAutoFit/>
          </a:bodyPr>
          <a:lstStyle/>
          <a:p>
            <a:r>
              <a:rPr lang="en-US" sz="1200" b="1" dirty="0">
                <a:solidFill>
                  <a:srgbClr val="0083C2"/>
                </a:solidFill>
                <a:latin typeface="Lato"/>
              </a:rPr>
              <a:t>FutureMakers Investment</a:t>
            </a:r>
            <a:endParaRPr lang="id-ID" sz="1200" b="1" dirty="0">
              <a:solidFill>
                <a:srgbClr val="0083C2"/>
              </a:solidFill>
              <a:latin typeface="Lato"/>
            </a:endParaRPr>
          </a:p>
        </p:txBody>
      </p:sp>
      <p:sp>
        <p:nvSpPr>
          <p:cNvPr id="51" name="TextBox 50"/>
          <p:cNvSpPr txBox="1"/>
          <p:nvPr/>
        </p:nvSpPr>
        <p:spPr>
          <a:xfrm>
            <a:off x="4372894" y="1827914"/>
            <a:ext cx="1644643" cy="1061829"/>
          </a:xfrm>
          <a:prstGeom prst="rect">
            <a:avLst/>
          </a:prstGeom>
          <a:noFill/>
        </p:spPr>
        <p:txBody>
          <a:bodyPr wrap="square" rtlCol="0">
            <a:spAutoFit/>
          </a:bodyPr>
          <a:lstStyle/>
          <a:p>
            <a:pPr>
              <a:lnSpc>
                <a:spcPct val="150000"/>
              </a:lnSpc>
            </a:pPr>
            <a:r>
              <a:rPr lang="en-ZA" sz="1050" dirty="0">
                <a:solidFill>
                  <a:srgbClr val="0083C2"/>
                </a:solidFill>
                <a:latin typeface="Verdana" panose="020B0604030504040204" pitchFamily="34" charset="0"/>
                <a:ea typeface="Verdana" panose="020B0604030504040204" pitchFamily="34" charset="0"/>
                <a:cs typeface="Verdana" panose="020B0604030504040204" pitchFamily="34" charset="0"/>
              </a:rPr>
              <a:t>Investment made to the FutureMakers since inception in May 2015</a:t>
            </a:r>
            <a:endParaRPr lang="en-US" sz="105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a:off x="4419552" y="3088158"/>
            <a:ext cx="1132041" cy="276999"/>
          </a:xfrm>
          <a:prstGeom prst="rect">
            <a:avLst/>
          </a:prstGeom>
          <a:noFill/>
        </p:spPr>
        <p:txBody>
          <a:bodyPr wrap="none" rtlCol="0">
            <a:spAutoFit/>
          </a:bodyPr>
          <a:lstStyle/>
          <a:p>
            <a:r>
              <a:rPr lang="en-US" sz="1200" b="1" dirty="0">
                <a:solidFill>
                  <a:srgbClr val="0083C2"/>
                </a:solidFill>
                <a:latin typeface="Lato"/>
              </a:rPr>
              <a:t>Jobs created</a:t>
            </a:r>
            <a:endParaRPr lang="id-ID" sz="1200" b="1" dirty="0">
              <a:solidFill>
                <a:srgbClr val="0083C2"/>
              </a:solidFill>
              <a:latin typeface="Lato"/>
            </a:endParaRPr>
          </a:p>
        </p:txBody>
      </p:sp>
      <p:sp>
        <p:nvSpPr>
          <p:cNvPr id="53" name="TextBox 52"/>
          <p:cNvSpPr txBox="1"/>
          <p:nvPr/>
        </p:nvSpPr>
        <p:spPr>
          <a:xfrm>
            <a:off x="4388161" y="3365157"/>
            <a:ext cx="1572726" cy="1708160"/>
          </a:xfrm>
          <a:prstGeom prst="rect">
            <a:avLst/>
          </a:prstGeom>
          <a:noFill/>
        </p:spPr>
        <p:txBody>
          <a:bodyPr wrap="square" rtlCol="0">
            <a:spAutoFit/>
          </a:bodyPr>
          <a:lstStyle/>
          <a:p>
            <a:pPr>
              <a:lnSpc>
                <a:spcPct val="150000"/>
              </a:lnSpc>
            </a:pPr>
            <a:r>
              <a:rPr lang="en-ZA" sz="1000" dirty="0" smtClean="0">
                <a:solidFill>
                  <a:srgbClr val="0083C2"/>
                </a:solidFill>
                <a:latin typeface="Verdana" panose="020B0604030504040204" pitchFamily="34" charset="0"/>
                <a:ea typeface="Verdana" panose="020B0604030504040204" pitchFamily="34" charset="0"/>
                <a:cs typeface="Verdana" panose="020B0604030504040204" pitchFamily="34" charset="0"/>
              </a:rPr>
              <a:t>1604 </a:t>
            </a: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has been created by the FutureMakers beneficiaries as a results of the FutureMakers Programme support </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TextBox 53"/>
          <p:cNvSpPr txBox="1"/>
          <p:nvPr/>
        </p:nvSpPr>
        <p:spPr>
          <a:xfrm>
            <a:off x="7120074" y="1467968"/>
            <a:ext cx="1545616" cy="276999"/>
          </a:xfrm>
          <a:prstGeom prst="rect">
            <a:avLst/>
          </a:prstGeom>
          <a:noFill/>
        </p:spPr>
        <p:txBody>
          <a:bodyPr wrap="none" rtlCol="0">
            <a:spAutoFit/>
          </a:bodyPr>
          <a:lstStyle/>
          <a:p>
            <a:r>
              <a:rPr lang="en-US" sz="1200" b="1" dirty="0">
                <a:solidFill>
                  <a:srgbClr val="0083C2"/>
                </a:solidFill>
                <a:latin typeface="Lato"/>
              </a:rPr>
              <a:t>SMMEs Supported</a:t>
            </a:r>
            <a:endParaRPr lang="id-ID" sz="1200" b="1" dirty="0">
              <a:solidFill>
                <a:srgbClr val="0083C2"/>
              </a:solidFill>
              <a:latin typeface="Lato"/>
            </a:endParaRPr>
          </a:p>
        </p:txBody>
      </p:sp>
      <p:sp>
        <p:nvSpPr>
          <p:cNvPr id="55" name="TextBox 54"/>
          <p:cNvSpPr txBox="1"/>
          <p:nvPr/>
        </p:nvSpPr>
        <p:spPr>
          <a:xfrm>
            <a:off x="7167819" y="1726247"/>
            <a:ext cx="1687869" cy="854080"/>
          </a:xfrm>
          <a:prstGeom prst="rect">
            <a:avLst/>
          </a:prstGeom>
          <a:noFill/>
        </p:spPr>
        <p:txBody>
          <a:bodyPr wrap="square" rtlCol="0">
            <a:spAutoFit/>
          </a:bodyPr>
          <a:lstStyle/>
          <a:p>
            <a:pPr>
              <a:lnSpc>
                <a:spcPct val="150000"/>
              </a:lnSpc>
            </a:pPr>
            <a:r>
              <a:rPr lang="en-ZA" sz="1100" dirty="0">
                <a:solidFill>
                  <a:srgbClr val="0083C2"/>
                </a:solidFill>
              </a:rPr>
              <a:t>SMMEs supported with through various FutureMakers initiatives</a:t>
            </a:r>
            <a:endParaRPr lang="en-US" sz="1100" b="1" dirty="0">
              <a:solidFill>
                <a:srgbClr val="0083C2"/>
              </a:solidFill>
              <a:latin typeface="Signika Negative" pitchFamily="2" charset="0"/>
            </a:endParaRPr>
          </a:p>
        </p:txBody>
      </p:sp>
      <p:sp>
        <p:nvSpPr>
          <p:cNvPr id="56" name="TextBox 55"/>
          <p:cNvSpPr txBox="1"/>
          <p:nvPr/>
        </p:nvSpPr>
        <p:spPr>
          <a:xfrm>
            <a:off x="7151322" y="3088158"/>
            <a:ext cx="1627369" cy="276999"/>
          </a:xfrm>
          <a:prstGeom prst="rect">
            <a:avLst/>
          </a:prstGeom>
          <a:noFill/>
        </p:spPr>
        <p:txBody>
          <a:bodyPr wrap="none" rtlCol="0">
            <a:spAutoFit/>
          </a:bodyPr>
          <a:lstStyle/>
          <a:p>
            <a:r>
              <a:rPr lang="en-US" sz="1200" b="1" dirty="0">
                <a:solidFill>
                  <a:srgbClr val="0083C2"/>
                </a:solidFill>
                <a:latin typeface="Lato"/>
              </a:rPr>
              <a:t>Revenue Generated</a:t>
            </a:r>
            <a:endParaRPr lang="id-ID" sz="1200" b="1" dirty="0">
              <a:solidFill>
                <a:srgbClr val="0083C2"/>
              </a:solidFill>
              <a:latin typeface="Lato"/>
            </a:endParaRPr>
          </a:p>
        </p:txBody>
      </p:sp>
      <p:sp>
        <p:nvSpPr>
          <p:cNvPr id="57" name="TextBox 56"/>
          <p:cNvSpPr txBox="1"/>
          <p:nvPr/>
        </p:nvSpPr>
        <p:spPr>
          <a:xfrm>
            <a:off x="7150760" y="3365157"/>
            <a:ext cx="1722986" cy="1246495"/>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More than 17 dealers received financial and non-financial support, generating R7.2mill revenue for Telkom</a:t>
            </a:r>
            <a:r>
              <a:rPr lang="en-US" sz="1000" dirty="0">
                <a:solidFill>
                  <a:srgbClr val="0083C2"/>
                </a:solidFill>
                <a:latin typeface="Verdana" panose="020B0604030504040204" pitchFamily="34" charset="0"/>
                <a:ea typeface="Verdana" panose="020B0604030504040204" pitchFamily="34" charset="0"/>
                <a:cs typeface="Verdana" panose="020B0604030504040204" pitchFamily="34" charset="0"/>
              </a:rPr>
              <a:t>.</a:t>
            </a:r>
            <a:endParaRPr lang="en-US" sz="1000" b="1"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TextBox 57"/>
          <p:cNvSpPr txBox="1"/>
          <p:nvPr/>
        </p:nvSpPr>
        <p:spPr>
          <a:xfrm>
            <a:off x="9774361" y="1461338"/>
            <a:ext cx="2198872" cy="276999"/>
          </a:xfrm>
          <a:prstGeom prst="rect">
            <a:avLst/>
          </a:prstGeom>
          <a:noFill/>
        </p:spPr>
        <p:txBody>
          <a:bodyPr wrap="none" rtlCol="0">
            <a:spAutoFit/>
          </a:bodyPr>
          <a:lstStyle/>
          <a:p>
            <a:r>
              <a:rPr lang="en-US" sz="1200" b="1" dirty="0">
                <a:solidFill>
                  <a:srgbClr val="0083C2"/>
                </a:solidFill>
                <a:latin typeface="Lato"/>
              </a:rPr>
              <a:t>Business development support</a:t>
            </a:r>
            <a:endParaRPr lang="id-ID" sz="1200" b="1" dirty="0">
              <a:solidFill>
                <a:srgbClr val="0083C2"/>
              </a:solidFill>
              <a:latin typeface="Lato"/>
            </a:endParaRPr>
          </a:p>
        </p:txBody>
      </p:sp>
      <p:sp>
        <p:nvSpPr>
          <p:cNvPr id="59" name="TextBox 58"/>
          <p:cNvSpPr txBox="1"/>
          <p:nvPr/>
        </p:nvSpPr>
        <p:spPr>
          <a:xfrm>
            <a:off x="10059343" y="1732328"/>
            <a:ext cx="2132657" cy="861774"/>
          </a:xfrm>
          <a:prstGeom prst="rect">
            <a:avLst/>
          </a:prstGeom>
          <a:noFill/>
        </p:spPr>
        <p:txBody>
          <a:bodyPr wrap="square" rtlCol="0">
            <a:spAutoFit/>
          </a:bodyPr>
          <a:lstStyle/>
          <a:p>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Provision of connectivity, gap analysis services, business strategy development, mentorship, business training and auditing services</a:t>
            </a:r>
            <a:endParaRPr lang="en-US" sz="1000" dirty="0">
              <a:solidFill>
                <a:srgbClr val="0083C2"/>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TextBox 59"/>
          <p:cNvSpPr txBox="1"/>
          <p:nvPr/>
        </p:nvSpPr>
        <p:spPr>
          <a:xfrm>
            <a:off x="10008850" y="3144428"/>
            <a:ext cx="1702710" cy="276999"/>
          </a:xfrm>
          <a:prstGeom prst="rect">
            <a:avLst/>
          </a:prstGeom>
          <a:noFill/>
        </p:spPr>
        <p:txBody>
          <a:bodyPr wrap="none" rtlCol="0">
            <a:spAutoFit/>
          </a:bodyPr>
          <a:lstStyle/>
          <a:p>
            <a:r>
              <a:rPr lang="en-US" sz="1200" b="1" dirty="0">
                <a:solidFill>
                  <a:srgbClr val="0083C2"/>
                </a:solidFill>
                <a:latin typeface="Lato"/>
              </a:rPr>
              <a:t>Procurement Accessed</a:t>
            </a:r>
            <a:endParaRPr lang="id-ID" sz="1200" b="1" dirty="0">
              <a:solidFill>
                <a:srgbClr val="0083C2"/>
              </a:solidFill>
              <a:latin typeface="Lato"/>
            </a:endParaRPr>
          </a:p>
        </p:txBody>
      </p:sp>
      <p:sp>
        <p:nvSpPr>
          <p:cNvPr id="61" name="TextBox 60"/>
          <p:cNvSpPr txBox="1"/>
          <p:nvPr/>
        </p:nvSpPr>
        <p:spPr>
          <a:xfrm>
            <a:off x="10028753" y="3420557"/>
            <a:ext cx="2104967" cy="1500411"/>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Telkom has procured more than R200 million from FutureMakers  black owned businesses and black women owned businesses beneficiaries</a:t>
            </a:r>
            <a:r>
              <a:rPr lang="en-US" sz="1100" dirty="0">
                <a:solidFill>
                  <a:srgbClr val="0083C2"/>
                </a:solidFill>
              </a:rPr>
              <a:t>.</a:t>
            </a:r>
            <a:endParaRPr lang="en-US" sz="1100" b="1" dirty="0">
              <a:solidFill>
                <a:srgbClr val="0083C2"/>
              </a:solidFill>
              <a:latin typeface="Signika Negative" pitchFamily="2" charset="0"/>
            </a:endParaRPr>
          </a:p>
        </p:txBody>
      </p:sp>
      <p:cxnSp>
        <p:nvCxnSpPr>
          <p:cNvPr id="62" name="Straight Connector 61"/>
          <p:cNvCxnSpPr/>
          <p:nvPr/>
        </p:nvCxnSpPr>
        <p:spPr>
          <a:xfrm flipV="1">
            <a:off x="595644" y="2761512"/>
            <a:ext cx="10970649" cy="78812"/>
          </a:xfrm>
          <a:prstGeom prst="line">
            <a:avLst/>
          </a:prstGeom>
          <a:ln w="158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312377" y="1533613"/>
            <a:ext cx="1060517" cy="1060517"/>
          </a:xfrm>
          <a:prstGeom prst="ellipse">
            <a:avLst/>
          </a:prstGeom>
          <a:solidFill>
            <a:schemeClr val="tx1">
              <a:lumMod val="20000"/>
              <a:lumOff val="80000"/>
              <a:alpha val="9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67" name="Pie 16"/>
          <p:cNvSpPr/>
          <p:nvPr/>
        </p:nvSpPr>
        <p:spPr>
          <a:xfrm flipH="1">
            <a:off x="3312377" y="1533613"/>
            <a:ext cx="1060517" cy="1060517"/>
          </a:xfrm>
          <a:prstGeom prst="pie">
            <a:avLst>
              <a:gd name="adj1" fmla="val 44076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68" name="Oval 67"/>
          <p:cNvSpPr/>
          <p:nvPr/>
        </p:nvSpPr>
        <p:spPr>
          <a:xfrm>
            <a:off x="3396983" y="1618219"/>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69" name="TextBox 68"/>
          <p:cNvSpPr txBox="1"/>
          <p:nvPr/>
        </p:nvSpPr>
        <p:spPr>
          <a:xfrm>
            <a:off x="3408617" y="1791008"/>
            <a:ext cx="846449" cy="421013"/>
          </a:xfrm>
          <a:prstGeom prst="rect">
            <a:avLst/>
          </a:prstGeom>
          <a:noFill/>
        </p:spPr>
        <p:txBody>
          <a:bodyPr wrap="square" rtlCol="0">
            <a:spAutoFit/>
          </a:bodyPr>
          <a:lstStyle/>
          <a:p>
            <a:pPr algn="ctr">
              <a:lnSpc>
                <a:spcPct val="89000"/>
              </a:lnSpc>
            </a:pPr>
            <a:r>
              <a:rPr lang="en-US" sz="2400" b="1" dirty="0">
                <a:solidFill>
                  <a:srgbClr val="0083C2"/>
                </a:solidFill>
                <a:latin typeface="Lato"/>
                <a:ea typeface="Open Sans" panose="020B0606030504020204" pitchFamily="34" charset="0"/>
                <a:cs typeface="Open Sans" panose="020B0606030504020204" pitchFamily="34" charset="0"/>
              </a:rPr>
              <a:t>381</a:t>
            </a:r>
          </a:p>
        </p:txBody>
      </p:sp>
      <p:sp>
        <p:nvSpPr>
          <p:cNvPr id="75" name="Oval 74"/>
          <p:cNvSpPr/>
          <p:nvPr/>
        </p:nvSpPr>
        <p:spPr>
          <a:xfrm>
            <a:off x="6115034" y="1490324"/>
            <a:ext cx="1060517" cy="1060517"/>
          </a:xfrm>
          <a:prstGeom prst="ellipse">
            <a:avLst/>
          </a:prstGeom>
          <a:solidFill>
            <a:schemeClr val="tx1">
              <a:lumMod val="20000"/>
              <a:lumOff val="80000"/>
              <a:alpha val="90000"/>
            </a:schemeClr>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6" name="Pie 27"/>
          <p:cNvSpPr/>
          <p:nvPr/>
        </p:nvSpPr>
        <p:spPr>
          <a:xfrm flipH="1">
            <a:off x="6115034" y="1490324"/>
            <a:ext cx="1060517" cy="1060517"/>
          </a:xfrm>
          <a:prstGeom prst="pie">
            <a:avLst>
              <a:gd name="adj1" fmla="val 18249504"/>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7" name="Oval 76"/>
          <p:cNvSpPr/>
          <p:nvPr/>
        </p:nvSpPr>
        <p:spPr>
          <a:xfrm>
            <a:off x="6199640" y="1574930"/>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78" name="TextBox 77"/>
          <p:cNvSpPr txBox="1"/>
          <p:nvPr/>
        </p:nvSpPr>
        <p:spPr>
          <a:xfrm>
            <a:off x="6120860" y="2007002"/>
            <a:ext cx="1071277" cy="421013"/>
          </a:xfrm>
          <a:prstGeom prst="rect">
            <a:avLst/>
          </a:prstGeom>
          <a:noFill/>
        </p:spPr>
        <p:txBody>
          <a:bodyPr wrap="square" rtlCol="0">
            <a:spAutoFit/>
          </a:bodyPr>
          <a:lstStyle/>
          <a:p>
            <a:pPr algn="ctr">
              <a:lnSpc>
                <a:spcPct val="89000"/>
              </a:lnSpc>
            </a:pPr>
            <a:r>
              <a:rPr lang="en-US" sz="2400" b="1" dirty="0">
                <a:solidFill>
                  <a:srgbClr val="84329B"/>
                </a:solidFill>
                <a:latin typeface="Lato"/>
                <a:ea typeface="Open Sans" panose="020B0606030504020204" pitchFamily="34" charset="0"/>
                <a:cs typeface="Open Sans" panose="020B0606030504020204" pitchFamily="34" charset="0"/>
              </a:rPr>
              <a:t>2500</a:t>
            </a:r>
          </a:p>
        </p:txBody>
      </p:sp>
      <p:sp>
        <p:nvSpPr>
          <p:cNvPr id="79" name="TextBox 3"/>
          <p:cNvSpPr txBox="1">
            <a:spLocks noChangeArrowheads="1"/>
          </p:cNvSpPr>
          <p:nvPr/>
        </p:nvSpPr>
        <p:spPr bwMode="auto">
          <a:xfrm>
            <a:off x="6210779" y="1786750"/>
            <a:ext cx="881821" cy="262208"/>
          </a:xfrm>
          <a:prstGeom prst="rect">
            <a:avLst/>
          </a:prstGeom>
          <a:noFill/>
          <a:ln w="9525">
            <a:noFill/>
            <a:miter lim="800000"/>
            <a:headEnd/>
            <a:tailEnd/>
          </a:ln>
        </p:spPr>
        <p:txBody>
          <a:bodyPr wrap="none" lIns="46312" tIns="23156" rIns="46312" bIns="23156">
            <a:spAutoFit/>
          </a:bodyPr>
          <a:lstStyle/>
          <a:p>
            <a:pPr algn="ctr"/>
            <a:r>
              <a:rPr lang="en-US" sz="1400" b="1" dirty="0">
                <a:solidFill>
                  <a:srgbClr val="0083C2"/>
                </a:solidFill>
                <a:cs typeface="Arial" charset="0"/>
              </a:rPr>
              <a:t>More than</a:t>
            </a:r>
          </a:p>
        </p:txBody>
      </p:sp>
      <p:sp>
        <p:nvSpPr>
          <p:cNvPr id="80" name="Oval 79"/>
          <p:cNvSpPr/>
          <p:nvPr/>
        </p:nvSpPr>
        <p:spPr>
          <a:xfrm>
            <a:off x="8955228" y="1533612"/>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81" name="Pie 23"/>
          <p:cNvSpPr/>
          <p:nvPr/>
        </p:nvSpPr>
        <p:spPr>
          <a:xfrm flipH="1">
            <a:off x="8915518" y="1533613"/>
            <a:ext cx="1101660" cy="1074097"/>
          </a:xfrm>
          <a:prstGeom prst="pie">
            <a:avLst>
              <a:gd name="adj1" fmla="val 6478261"/>
              <a:gd name="adj2" fmla="val 1620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84" name="Oval 83"/>
          <p:cNvSpPr/>
          <p:nvPr/>
        </p:nvSpPr>
        <p:spPr>
          <a:xfrm>
            <a:off x="9039833" y="1618219"/>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85" name="TextBox 84"/>
          <p:cNvSpPr txBox="1"/>
          <p:nvPr/>
        </p:nvSpPr>
        <p:spPr>
          <a:xfrm>
            <a:off x="9071189" y="1738338"/>
            <a:ext cx="846449" cy="366254"/>
          </a:xfrm>
          <a:prstGeom prst="rect">
            <a:avLst/>
          </a:prstGeom>
          <a:noFill/>
        </p:spPr>
        <p:txBody>
          <a:bodyPr wrap="square" rtlCol="0">
            <a:spAutoFit/>
          </a:bodyPr>
          <a:lstStyle/>
          <a:p>
            <a:pPr algn="ctr">
              <a:lnSpc>
                <a:spcPct val="89000"/>
              </a:lnSpc>
            </a:pPr>
            <a:r>
              <a:rPr lang="en-US" sz="2000" b="1" dirty="0">
                <a:solidFill>
                  <a:srgbClr val="FF0000"/>
                </a:solidFill>
                <a:latin typeface="Lato"/>
                <a:ea typeface="Open Sans" panose="020B0606030504020204" pitchFamily="34" charset="0"/>
                <a:cs typeface="Open Sans" panose="020B0606030504020204" pitchFamily="34" charset="0"/>
              </a:rPr>
              <a:t>R47</a:t>
            </a:r>
          </a:p>
        </p:txBody>
      </p:sp>
      <p:sp>
        <p:nvSpPr>
          <p:cNvPr id="93" name="TextBox 3"/>
          <p:cNvSpPr txBox="1">
            <a:spLocks noChangeArrowheads="1"/>
          </p:cNvSpPr>
          <p:nvPr/>
        </p:nvSpPr>
        <p:spPr bwMode="auto">
          <a:xfrm>
            <a:off x="9111018" y="2039774"/>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109" name="Oval 108"/>
          <p:cNvSpPr/>
          <p:nvPr/>
        </p:nvSpPr>
        <p:spPr>
          <a:xfrm>
            <a:off x="3206239" y="2952634"/>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11" name="Pie 23"/>
          <p:cNvSpPr/>
          <p:nvPr/>
        </p:nvSpPr>
        <p:spPr>
          <a:xfrm flipH="1">
            <a:off x="3166529" y="2952635"/>
            <a:ext cx="1101660" cy="1074097"/>
          </a:xfrm>
          <a:prstGeom prst="pie">
            <a:avLst>
              <a:gd name="adj1" fmla="val 17957445"/>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16" name="Oval 115"/>
          <p:cNvSpPr/>
          <p:nvPr/>
        </p:nvSpPr>
        <p:spPr>
          <a:xfrm>
            <a:off x="3290844" y="3037241"/>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22" name="TextBox 121"/>
          <p:cNvSpPr txBox="1"/>
          <p:nvPr/>
        </p:nvSpPr>
        <p:spPr>
          <a:xfrm>
            <a:off x="3261703" y="3144236"/>
            <a:ext cx="920443" cy="421013"/>
          </a:xfrm>
          <a:prstGeom prst="rect">
            <a:avLst/>
          </a:prstGeom>
          <a:noFill/>
        </p:spPr>
        <p:txBody>
          <a:bodyPr wrap="square" rtlCol="0">
            <a:spAutoFit/>
          </a:bodyPr>
          <a:lstStyle/>
          <a:p>
            <a:pPr algn="ctr">
              <a:lnSpc>
                <a:spcPct val="89000"/>
              </a:lnSpc>
            </a:pPr>
            <a:r>
              <a:rPr lang="en-US" sz="2400" b="1" dirty="0">
                <a:solidFill>
                  <a:srgbClr val="FFC000"/>
                </a:solidFill>
                <a:latin typeface="Lato"/>
                <a:ea typeface="Open Sans" panose="020B0606030504020204" pitchFamily="34" charset="0"/>
                <a:cs typeface="Open Sans" panose="020B0606030504020204" pitchFamily="34" charset="0"/>
              </a:rPr>
              <a:t>1604</a:t>
            </a:r>
          </a:p>
        </p:txBody>
      </p:sp>
      <p:sp>
        <p:nvSpPr>
          <p:cNvPr id="123" name="TextBox 3"/>
          <p:cNvSpPr txBox="1">
            <a:spLocks noChangeArrowheads="1"/>
          </p:cNvSpPr>
          <p:nvPr/>
        </p:nvSpPr>
        <p:spPr bwMode="auto">
          <a:xfrm>
            <a:off x="3491648" y="3458796"/>
            <a:ext cx="507552"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Jobs</a:t>
            </a:r>
          </a:p>
        </p:txBody>
      </p:sp>
      <p:sp>
        <p:nvSpPr>
          <p:cNvPr id="124" name="Oval 123"/>
          <p:cNvSpPr/>
          <p:nvPr/>
        </p:nvSpPr>
        <p:spPr>
          <a:xfrm>
            <a:off x="6116763" y="2936628"/>
            <a:ext cx="962410" cy="1060517"/>
          </a:xfrm>
          <a:prstGeom prst="ellipse">
            <a:avLst/>
          </a:prstGeom>
          <a:solidFill>
            <a:schemeClr val="tx1">
              <a:lumMod val="20000"/>
              <a:lumOff val="80000"/>
              <a:alpha val="90000"/>
            </a:schemeClr>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25" name="Pie 23"/>
          <p:cNvSpPr/>
          <p:nvPr/>
        </p:nvSpPr>
        <p:spPr>
          <a:xfrm flipH="1">
            <a:off x="6077053" y="2936629"/>
            <a:ext cx="1101660" cy="1074097"/>
          </a:xfrm>
          <a:prstGeom prst="pie">
            <a:avLst>
              <a:gd name="adj1" fmla="val 16759862"/>
              <a:gd name="adj2" fmla="val 16200000"/>
            </a:avLst>
          </a:prstGeom>
          <a:solidFill>
            <a:schemeClr val="tx2">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26" name="Oval 125"/>
          <p:cNvSpPr/>
          <p:nvPr/>
        </p:nvSpPr>
        <p:spPr>
          <a:xfrm>
            <a:off x="6201368" y="3021235"/>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27" name="TextBox 126"/>
          <p:cNvSpPr txBox="1"/>
          <p:nvPr/>
        </p:nvSpPr>
        <p:spPr>
          <a:xfrm>
            <a:off x="6172227" y="3128230"/>
            <a:ext cx="920443" cy="421013"/>
          </a:xfrm>
          <a:prstGeom prst="rect">
            <a:avLst/>
          </a:prstGeom>
          <a:noFill/>
        </p:spPr>
        <p:txBody>
          <a:bodyPr wrap="square" rtlCol="0">
            <a:spAutoFit/>
          </a:bodyPr>
          <a:lstStyle/>
          <a:p>
            <a:pPr algn="ctr">
              <a:lnSpc>
                <a:spcPct val="89000"/>
              </a:lnSpc>
            </a:pPr>
            <a:r>
              <a:rPr lang="en-US" sz="2400" b="1" dirty="0">
                <a:solidFill>
                  <a:srgbClr val="FFFFFF">
                    <a:lumMod val="65000"/>
                  </a:srgbClr>
                </a:solidFill>
                <a:latin typeface="Lato"/>
                <a:ea typeface="Open Sans" panose="020B0606030504020204" pitchFamily="34" charset="0"/>
                <a:cs typeface="Open Sans" panose="020B0606030504020204" pitchFamily="34" charset="0"/>
              </a:rPr>
              <a:t>7.2</a:t>
            </a:r>
          </a:p>
        </p:txBody>
      </p:sp>
      <p:sp>
        <p:nvSpPr>
          <p:cNvPr id="128" name="TextBox 3"/>
          <p:cNvSpPr txBox="1">
            <a:spLocks noChangeArrowheads="1"/>
          </p:cNvSpPr>
          <p:nvPr/>
        </p:nvSpPr>
        <p:spPr bwMode="auto">
          <a:xfrm>
            <a:off x="6272553" y="3442790"/>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129" name="Oval 128"/>
          <p:cNvSpPr/>
          <p:nvPr/>
        </p:nvSpPr>
        <p:spPr>
          <a:xfrm>
            <a:off x="8986583" y="2982366"/>
            <a:ext cx="1060517" cy="1060517"/>
          </a:xfrm>
          <a:prstGeom prst="ellipse">
            <a:avLst/>
          </a:prstGeom>
          <a:solidFill>
            <a:schemeClr val="tx1">
              <a:lumMod val="20000"/>
              <a:lumOff val="80000"/>
              <a:alpha val="90000"/>
            </a:schemeClr>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30" name="Pie 27"/>
          <p:cNvSpPr/>
          <p:nvPr/>
        </p:nvSpPr>
        <p:spPr>
          <a:xfrm flipH="1">
            <a:off x="8986583" y="2982366"/>
            <a:ext cx="1060517" cy="1060517"/>
          </a:xfrm>
          <a:prstGeom prst="pie">
            <a:avLst>
              <a:gd name="adj1" fmla="val 18249504"/>
              <a:gd name="adj2" fmla="val 16200000"/>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131" name="Oval 130"/>
          <p:cNvSpPr/>
          <p:nvPr/>
        </p:nvSpPr>
        <p:spPr>
          <a:xfrm>
            <a:off x="9071189" y="3066973"/>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132" name="TextBox 131"/>
          <p:cNvSpPr txBox="1"/>
          <p:nvPr/>
        </p:nvSpPr>
        <p:spPr>
          <a:xfrm>
            <a:off x="8928051" y="3178572"/>
            <a:ext cx="1228294" cy="722377"/>
          </a:xfrm>
          <a:prstGeom prst="rect">
            <a:avLst/>
          </a:prstGeom>
          <a:noFill/>
        </p:spPr>
        <p:txBody>
          <a:bodyPr wrap="square" rtlCol="0">
            <a:spAutoFit/>
          </a:bodyPr>
          <a:lstStyle/>
          <a:p>
            <a:pPr algn="ctr">
              <a:lnSpc>
                <a:spcPct val="89000"/>
              </a:lnSpc>
            </a:pPr>
            <a:r>
              <a:rPr lang="en-US" sz="2300" b="1" dirty="0">
                <a:solidFill>
                  <a:srgbClr val="92D050"/>
                </a:solidFill>
                <a:latin typeface="Lato"/>
                <a:ea typeface="Open Sans" panose="020B0606030504020204" pitchFamily="34" charset="0"/>
                <a:cs typeface="Open Sans" panose="020B0606030504020204" pitchFamily="34" charset="0"/>
              </a:rPr>
              <a:t>R200</a:t>
            </a:r>
          </a:p>
          <a:p>
            <a:pPr algn="ctr">
              <a:lnSpc>
                <a:spcPct val="89000"/>
              </a:lnSpc>
            </a:pPr>
            <a:endParaRPr lang="en-US" sz="2300" b="1" dirty="0">
              <a:solidFill>
                <a:srgbClr val="0083C2"/>
              </a:solidFill>
              <a:latin typeface="Lato"/>
              <a:ea typeface="Open Sans" panose="020B0606030504020204" pitchFamily="34" charset="0"/>
              <a:cs typeface="Open Sans" panose="020B0606030504020204" pitchFamily="34" charset="0"/>
            </a:endParaRPr>
          </a:p>
        </p:txBody>
      </p:sp>
      <p:sp>
        <p:nvSpPr>
          <p:cNvPr id="133" name="TextBox 3"/>
          <p:cNvSpPr txBox="1">
            <a:spLocks noChangeArrowheads="1"/>
          </p:cNvSpPr>
          <p:nvPr/>
        </p:nvSpPr>
        <p:spPr bwMode="auto">
          <a:xfrm>
            <a:off x="9158803" y="3480042"/>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sp>
        <p:nvSpPr>
          <p:cNvPr id="49" name="TextBox 3"/>
          <p:cNvSpPr txBox="1">
            <a:spLocks noChangeArrowheads="1"/>
          </p:cNvSpPr>
          <p:nvPr/>
        </p:nvSpPr>
        <p:spPr bwMode="auto">
          <a:xfrm>
            <a:off x="3457394" y="2118588"/>
            <a:ext cx="766790"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Million</a:t>
            </a:r>
          </a:p>
        </p:txBody>
      </p:sp>
      <p:grpSp>
        <p:nvGrpSpPr>
          <p:cNvPr id="5" name="Group 4"/>
          <p:cNvGrpSpPr/>
          <p:nvPr/>
        </p:nvGrpSpPr>
        <p:grpSpPr>
          <a:xfrm>
            <a:off x="236395" y="1464864"/>
            <a:ext cx="2858131" cy="1313143"/>
            <a:chOff x="595644" y="1521240"/>
            <a:chExt cx="2858131" cy="1313143"/>
          </a:xfrm>
        </p:grpSpPr>
        <p:sp>
          <p:nvSpPr>
            <p:cNvPr id="65" name="TextBox 64"/>
            <p:cNvSpPr txBox="1"/>
            <p:nvPr/>
          </p:nvSpPr>
          <p:spPr>
            <a:xfrm>
              <a:off x="1690974" y="1521240"/>
              <a:ext cx="1762801" cy="276999"/>
            </a:xfrm>
            <a:prstGeom prst="rect">
              <a:avLst/>
            </a:prstGeom>
            <a:noFill/>
          </p:spPr>
          <p:txBody>
            <a:bodyPr wrap="square" rtlCol="0">
              <a:spAutoFit/>
            </a:bodyPr>
            <a:lstStyle/>
            <a:p>
              <a:r>
                <a:rPr lang="en-US" sz="1200" b="1" dirty="0">
                  <a:solidFill>
                    <a:srgbClr val="0083C2"/>
                  </a:solidFill>
                  <a:latin typeface="Lato"/>
                </a:rPr>
                <a:t>Internet Cafe</a:t>
              </a:r>
              <a:endParaRPr lang="id-ID" sz="1200" b="1" dirty="0">
                <a:solidFill>
                  <a:srgbClr val="0083C2"/>
                </a:solidFill>
                <a:latin typeface="Lato"/>
              </a:endParaRPr>
            </a:p>
          </p:txBody>
        </p:sp>
        <p:sp>
          <p:nvSpPr>
            <p:cNvPr id="70" name="TextBox 69"/>
            <p:cNvSpPr txBox="1"/>
            <p:nvPr/>
          </p:nvSpPr>
          <p:spPr>
            <a:xfrm>
              <a:off x="1725606" y="1805255"/>
              <a:ext cx="1644643" cy="1029128"/>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24 internet cafés were setup across the country, and are fully operational</a:t>
              </a:r>
            </a:p>
          </p:txBody>
        </p:sp>
        <p:sp>
          <p:nvSpPr>
            <p:cNvPr id="71" name="Oval 70"/>
            <p:cNvSpPr/>
            <p:nvPr/>
          </p:nvSpPr>
          <p:spPr>
            <a:xfrm>
              <a:off x="595644" y="1627338"/>
              <a:ext cx="1060517" cy="1060517"/>
            </a:xfrm>
            <a:prstGeom prst="ellipse">
              <a:avLst/>
            </a:prstGeom>
            <a:solidFill>
              <a:schemeClr val="tx1">
                <a:lumMod val="20000"/>
                <a:lumOff val="80000"/>
                <a:alpha val="9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2" name="Pie 16"/>
            <p:cNvSpPr/>
            <p:nvPr/>
          </p:nvSpPr>
          <p:spPr>
            <a:xfrm flipH="1">
              <a:off x="595644" y="1627338"/>
              <a:ext cx="1060517" cy="1060517"/>
            </a:xfrm>
            <a:prstGeom prst="pie">
              <a:avLst>
                <a:gd name="adj1" fmla="val 440765"/>
                <a:gd name="adj2" fmla="val 1620000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73" name="Oval 72"/>
            <p:cNvSpPr/>
            <p:nvPr/>
          </p:nvSpPr>
          <p:spPr>
            <a:xfrm>
              <a:off x="680250" y="1711944"/>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74" name="TextBox 73"/>
            <p:cNvSpPr txBox="1"/>
            <p:nvPr/>
          </p:nvSpPr>
          <p:spPr>
            <a:xfrm>
              <a:off x="691884" y="1884733"/>
              <a:ext cx="846449" cy="421013"/>
            </a:xfrm>
            <a:prstGeom prst="rect">
              <a:avLst/>
            </a:prstGeom>
            <a:noFill/>
          </p:spPr>
          <p:txBody>
            <a:bodyPr wrap="square" rtlCol="0">
              <a:spAutoFit/>
            </a:bodyPr>
            <a:lstStyle/>
            <a:p>
              <a:pPr algn="ctr">
                <a:lnSpc>
                  <a:spcPct val="89000"/>
                </a:lnSpc>
              </a:pPr>
              <a:r>
                <a:rPr lang="en-US" sz="2400" b="1" dirty="0">
                  <a:solidFill>
                    <a:sysClr val="windowText" lastClr="000000"/>
                  </a:solidFill>
                  <a:latin typeface="Lato"/>
                  <a:ea typeface="Open Sans" panose="020B0606030504020204" pitchFamily="34" charset="0"/>
                  <a:cs typeface="Open Sans" panose="020B0606030504020204" pitchFamily="34" charset="0"/>
                </a:rPr>
                <a:t>24</a:t>
              </a:r>
            </a:p>
          </p:txBody>
        </p:sp>
        <p:sp>
          <p:nvSpPr>
            <p:cNvPr id="82" name="TextBox 3"/>
            <p:cNvSpPr txBox="1">
              <a:spLocks noChangeArrowheads="1"/>
            </p:cNvSpPr>
            <p:nvPr/>
          </p:nvSpPr>
          <p:spPr bwMode="auto">
            <a:xfrm>
              <a:off x="867523" y="2212313"/>
              <a:ext cx="513067"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Cafe</a:t>
              </a:r>
            </a:p>
          </p:txBody>
        </p:sp>
      </p:grpSp>
      <p:grpSp>
        <p:nvGrpSpPr>
          <p:cNvPr id="86" name="Group 85"/>
          <p:cNvGrpSpPr/>
          <p:nvPr/>
        </p:nvGrpSpPr>
        <p:grpSpPr>
          <a:xfrm>
            <a:off x="57280" y="2984945"/>
            <a:ext cx="2858131" cy="1909990"/>
            <a:chOff x="595644" y="1521240"/>
            <a:chExt cx="2858131" cy="1909990"/>
          </a:xfrm>
        </p:grpSpPr>
        <p:sp>
          <p:nvSpPr>
            <p:cNvPr id="87" name="TextBox 86"/>
            <p:cNvSpPr txBox="1"/>
            <p:nvPr/>
          </p:nvSpPr>
          <p:spPr>
            <a:xfrm>
              <a:off x="1690974" y="1521240"/>
              <a:ext cx="1762801" cy="276999"/>
            </a:xfrm>
            <a:prstGeom prst="rect">
              <a:avLst/>
            </a:prstGeom>
            <a:noFill/>
          </p:spPr>
          <p:txBody>
            <a:bodyPr wrap="square" rtlCol="0">
              <a:spAutoFit/>
            </a:bodyPr>
            <a:lstStyle/>
            <a:p>
              <a:r>
                <a:rPr lang="en-US" sz="1200" b="1" dirty="0">
                  <a:solidFill>
                    <a:srgbClr val="0083C2"/>
                  </a:solidFill>
                  <a:latin typeface="Lato"/>
                </a:rPr>
                <a:t>Hubs</a:t>
              </a:r>
            </a:p>
          </p:txBody>
        </p:sp>
        <p:sp>
          <p:nvSpPr>
            <p:cNvPr id="88" name="TextBox 87"/>
            <p:cNvSpPr txBox="1"/>
            <p:nvPr/>
          </p:nvSpPr>
          <p:spPr>
            <a:xfrm>
              <a:off x="1718303" y="1754168"/>
              <a:ext cx="1716958" cy="1677062"/>
            </a:xfrm>
            <a:prstGeom prst="rect">
              <a:avLst/>
            </a:prstGeom>
            <a:noFill/>
          </p:spPr>
          <p:txBody>
            <a:bodyPr wrap="square" rtlCol="0">
              <a:spAutoFit/>
            </a:bodyPr>
            <a:lstStyle/>
            <a:p>
              <a:pPr>
                <a:lnSpc>
                  <a:spcPct val="150000"/>
                </a:lnSpc>
              </a:pPr>
              <a:r>
                <a:rPr lang="en-ZA" sz="1000" dirty="0">
                  <a:solidFill>
                    <a:srgbClr val="0083C2"/>
                  </a:solidFill>
                  <a:latin typeface="Verdana" panose="020B0604030504040204" pitchFamily="34" charset="0"/>
                  <a:ea typeface="Verdana" panose="020B0604030504040204" pitchFamily="34" charset="0"/>
                  <a:cs typeface="Verdana" panose="020B0604030504040204" pitchFamily="34" charset="0"/>
                </a:rPr>
                <a:t>Provision of affordable connectivity, work space, technical, back-office  and business workshops to support more than 800 tech businesses</a:t>
              </a:r>
            </a:p>
          </p:txBody>
        </p:sp>
        <p:sp>
          <p:nvSpPr>
            <p:cNvPr id="89" name="Oval 88"/>
            <p:cNvSpPr/>
            <p:nvPr/>
          </p:nvSpPr>
          <p:spPr>
            <a:xfrm>
              <a:off x="595644" y="1627338"/>
              <a:ext cx="1060517" cy="1060517"/>
            </a:xfrm>
            <a:prstGeom prst="ellipse">
              <a:avLst/>
            </a:prstGeom>
            <a:solidFill>
              <a:schemeClr val="tx1">
                <a:lumMod val="20000"/>
                <a:lumOff val="80000"/>
                <a:alpha val="90000"/>
              </a:schemeClr>
            </a:solidFill>
            <a:ln w="15875">
              <a:solidFill>
                <a:srgbClr val="F39C1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90" name="Pie 16"/>
            <p:cNvSpPr/>
            <p:nvPr/>
          </p:nvSpPr>
          <p:spPr>
            <a:xfrm flipH="1">
              <a:off x="595644" y="1627338"/>
              <a:ext cx="1060517" cy="1060517"/>
            </a:xfrm>
            <a:prstGeom prst="pie">
              <a:avLst>
                <a:gd name="adj1" fmla="val 440765"/>
                <a:gd name="adj2" fmla="val 16200000"/>
              </a:avLst>
            </a:prstGeom>
            <a:solidFill>
              <a:srgbClr val="F39C12"/>
            </a:solidFill>
            <a:ln>
              <a:solidFill>
                <a:srgbClr val="F39C1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900" dirty="0">
                <a:solidFill>
                  <a:srgbClr val="0083C2"/>
                </a:solidFill>
              </a:endParaRPr>
            </a:p>
          </p:txBody>
        </p:sp>
        <p:sp>
          <p:nvSpPr>
            <p:cNvPr id="91" name="Oval 90"/>
            <p:cNvSpPr/>
            <p:nvPr/>
          </p:nvSpPr>
          <p:spPr>
            <a:xfrm>
              <a:off x="680250" y="1711944"/>
              <a:ext cx="891302" cy="8913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788" dirty="0">
                <a:solidFill>
                  <a:srgbClr val="0083C2"/>
                </a:solidFill>
              </a:endParaRPr>
            </a:p>
          </p:txBody>
        </p:sp>
        <p:sp>
          <p:nvSpPr>
            <p:cNvPr id="92" name="TextBox 91"/>
            <p:cNvSpPr txBox="1"/>
            <p:nvPr/>
          </p:nvSpPr>
          <p:spPr>
            <a:xfrm>
              <a:off x="691884" y="1884733"/>
              <a:ext cx="846449" cy="421013"/>
            </a:xfrm>
            <a:prstGeom prst="rect">
              <a:avLst/>
            </a:prstGeom>
            <a:noFill/>
          </p:spPr>
          <p:txBody>
            <a:bodyPr wrap="square" rtlCol="0">
              <a:spAutoFit/>
            </a:bodyPr>
            <a:lstStyle/>
            <a:p>
              <a:pPr algn="ctr">
                <a:lnSpc>
                  <a:spcPct val="89000"/>
                </a:lnSpc>
              </a:pPr>
              <a:r>
                <a:rPr lang="en-US" sz="2400" b="1" dirty="0">
                  <a:solidFill>
                    <a:srgbClr val="0083C2"/>
                  </a:solidFill>
                  <a:latin typeface="Lato"/>
                  <a:ea typeface="Open Sans" panose="020B0606030504020204" pitchFamily="34" charset="0"/>
                  <a:cs typeface="Open Sans" panose="020B0606030504020204" pitchFamily="34" charset="0"/>
                </a:rPr>
                <a:t>3</a:t>
              </a:r>
            </a:p>
          </p:txBody>
        </p:sp>
        <p:sp>
          <p:nvSpPr>
            <p:cNvPr id="94" name="TextBox 3"/>
            <p:cNvSpPr txBox="1">
              <a:spLocks noChangeArrowheads="1"/>
            </p:cNvSpPr>
            <p:nvPr/>
          </p:nvSpPr>
          <p:spPr bwMode="auto">
            <a:xfrm>
              <a:off x="835816" y="2212313"/>
              <a:ext cx="576481" cy="323763"/>
            </a:xfrm>
            <a:prstGeom prst="rect">
              <a:avLst/>
            </a:prstGeom>
            <a:noFill/>
            <a:ln w="9525">
              <a:noFill/>
              <a:miter lim="800000"/>
              <a:headEnd/>
              <a:tailEnd/>
            </a:ln>
          </p:spPr>
          <p:txBody>
            <a:bodyPr wrap="none" lIns="46312" tIns="23156" rIns="46312" bIns="23156">
              <a:spAutoFit/>
            </a:bodyPr>
            <a:lstStyle/>
            <a:p>
              <a:pPr algn="ctr"/>
              <a:r>
                <a:rPr lang="en-US" b="1" dirty="0">
                  <a:solidFill>
                    <a:srgbClr val="0083C2"/>
                  </a:solidFill>
                  <a:cs typeface="Arial" charset="0"/>
                </a:rPr>
                <a:t>Hubs</a:t>
              </a:r>
            </a:p>
          </p:txBody>
        </p:sp>
      </p:grpSp>
      <p:cxnSp>
        <p:nvCxnSpPr>
          <p:cNvPr id="11" name="Straight Connector 10"/>
          <p:cNvCxnSpPr/>
          <p:nvPr/>
        </p:nvCxnSpPr>
        <p:spPr>
          <a:xfrm>
            <a:off x="2951202" y="1560840"/>
            <a:ext cx="0" cy="3166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910063" y="1503026"/>
            <a:ext cx="0" cy="3166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811884" y="1483577"/>
            <a:ext cx="0" cy="3166791"/>
          </a:xfrm>
          <a:prstGeom prst="line">
            <a:avLst/>
          </a:prstGeom>
        </p:spPr>
        <p:style>
          <a:lnRef idx="1">
            <a:schemeClr val="accent1"/>
          </a:lnRef>
          <a:fillRef idx="0">
            <a:schemeClr val="accent1"/>
          </a:fillRef>
          <a:effectRef idx="0">
            <a:schemeClr val="accent1"/>
          </a:effectRef>
          <a:fontRef idx="minor">
            <a:schemeClr val="tx1"/>
          </a:fontRef>
        </p:style>
      </p:cxnSp>
      <p:sp>
        <p:nvSpPr>
          <p:cNvPr id="83"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3187361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4 pillars of SMME support (financial and non-financial)</a:t>
            </a:r>
          </a:p>
        </p:txBody>
      </p:sp>
      <p:sp>
        <p:nvSpPr>
          <p:cNvPr id="4" name="Text Placeholder 3"/>
          <p:cNvSpPr>
            <a:spLocks noGrp="1"/>
          </p:cNvSpPr>
          <p:nvPr>
            <p:ph type="body" sz="quarter" idx="10"/>
          </p:nvPr>
        </p:nvSpPr>
        <p:spPr/>
        <p:txBody>
          <a:bodyPr/>
          <a:lstStyle/>
          <a:p>
            <a:r>
              <a:rPr lang="en-ZA" dirty="0"/>
              <a:t>Futuremakers provides financial investment and business development support  through these 4 pillars:</a:t>
            </a:r>
          </a:p>
        </p:txBody>
      </p:sp>
      <p:grpSp>
        <p:nvGrpSpPr>
          <p:cNvPr id="9" name="Group 8"/>
          <p:cNvGrpSpPr/>
          <p:nvPr/>
        </p:nvGrpSpPr>
        <p:grpSpPr>
          <a:xfrm>
            <a:off x="306201" y="1820393"/>
            <a:ext cx="11570601" cy="4124959"/>
            <a:chOff x="365986" y="1637513"/>
            <a:chExt cx="11570601" cy="4124959"/>
          </a:xfrm>
        </p:grpSpPr>
        <p:pic>
          <p:nvPicPr>
            <p:cNvPr id="3" name="Picture 2"/>
            <p:cNvPicPr>
              <a:picLocks noChangeAspect="1"/>
            </p:cNvPicPr>
            <p:nvPr/>
          </p:nvPicPr>
          <p:blipFill rotWithShape="1">
            <a:blip r:embed="rId2"/>
            <a:srcRect l="16981" t="30385" r="18150" b="17288"/>
            <a:stretch/>
          </p:blipFill>
          <p:spPr>
            <a:xfrm>
              <a:off x="365986" y="1637513"/>
              <a:ext cx="11570601" cy="4124959"/>
            </a:xfrm>
            <a:prstGeom prst="rect">
              <a:avLst/>
            </a:prstGeom>
          </p:spPr>
        </p:pic>
        <p:sp>
          <p:nvSpPr>
            <p:cNvPr id="5" name="Rectangle 4"/>
            <p:cNvSpPr/>
            <p:nvPr/>
          </p:nvSpPr>
          <p:spPr>
            <a:xfrm>
              <a:off x="1111348" y="5190979"/>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9774700"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6937716" y="5310553"/>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4100732" y="5190978"/>
              <a:ext cx="1350498" cy="239151"/>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0" name="object 36"/>
          <p:cNvSpPr txBox="1"/>
          <p:nvPr/>
        </p:nvSpPr>
        <p:spPr>
          <a:xfrm>
            <a:off x="1153670" y="6345963"/>
            <a:ext cx="5929882" cy="420597"/>
          </a:xfrm>
          <a:prstGeom prst="rect">
            <a:avLst/>
          </a:prstGeom>
        </p:spPr>
        <p:txBody>
          <a:bodyPr vert="horz" wrap="square" lIns="0" tIns="0" rIns="0" bIns="0" rtlCol="0">
            <a:noAutofit/>
          </a:bodyPr>
          <a:lstStyle/>
          <a:p>
            <a:pPr marL="12700">
              <a:lnSpc>
                <a:spcPct val="100000"/>
              </a:lnSpc>
            </a:pPr>
            <a:r>
              <a:rPr lang="en-ZA" sz="1200" spc="-10" dirty="0" smtClean="0">
                <a:solidFill>
                  <a:srgbClr val="0083C2"/>
                </a:solidFill>
                <a:latin typeface="Calibri"/>
                <a:cs typeface="Calibri"/>
              </a:rPr>
              <a:t>Telkom presentation to the Portfolio Committee on Small Business Development </a:t>
            </a:r>
            <a:endParaRPr sz="1200" dirty="0">
              <a:latin typeface="Calibri"/>
              <a:cs typeface="Calibri"/>
            </a:endParaRPr>
          </a:p>
        </p:txBody>
      </p:sp>
    </p:spTree>
    <p:extLst>
      <p:ext uri="{BB962C8B-B14F-4D97-AF65-F5344CB8AC3E}">
        <p14:creationId xmlns:p14="http://schemas.microsoft.com/office/powerpoint/2010/main" xmlns="" val="77755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2.xml><?xml version="1.0" encoding="utf-8"?>
<a:theme xmlns:a="http://schemas.openxmlformats.org/drawingml/2006/main" name="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3.xml><?xml version="1.0" encoding="utf-8"?>
<a:theme xmlns:a="http://schemas.openxmlformats.org/drawingml/2006/main" name="Blank">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4.xml><?xml version="1.0" encoding="utf-8"?>
<a:theme xmlns:a="http://schemas.openxmlformats.org/drawingml/2006/main" name="1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5.xml><?xml version="1.0" encoding="utf-8"?>
<a:theme xmlns:a="http://schemas.openxmlformats.org/drawingml/2006/main" name="2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lkom" id="{B3AE62E5-2F67-44C5-A790-FDD31C7859A6}" vid="{61AE2C37-3124-4131-B4BB-F9BE75F8F38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lkom Brand Asset - Document" ma:contentTypeID="0x010100920F2681CAA8C5438E01905ADD3B940000A1C8D2A0EE0C334681D3F084C4EA6E1D" ma:contentTypeVersion="3" ma:contentTypeDescription="" ma:contentTypeScope="" ma:versionID="01bd580827887a25abe11032823f6b30">
  <xsd:schema xmlns:xsd="http://www.w3.org/2001/XMLSchema" xmlns:xs="http://www.w3.org/2001/XMLSchema" xmlns:p="http://schemas.microsoft.com/office/2006/metadata/properties" xmlns:ns2="31179384-60c8-4c19-a33a-264e57250620" xmlns:ns3="23395f5a-407d-49ab-a6cb-ca3839fab021" targetNamespace="http://schemas.microsoft.com/office/2006/metadata/properties" ma:root="true" ma:fieldsID="b46b5d1c9241e732920eb33d5ad65163" ns2:_="" ns3:_="">
    <xsd:import namespace="31179384-60c8-4c19-a33a-264e57250620"/>
    <xsd:import namespace="23395f5a-407d-49ab-a6cb-ca3839fab021"/>
    <xsd:element name="properties">
      <xsd:complexType>
        <xsd:sequence>
          <xsd:element name="documentManagement">
            <xsd:complexType>
              <xsd:all>
                <xsd:element ref="ns2:Asset_x0020_Description" minOccurs="0"/>
                <xsd:element ref="ns2:l95656d3988648b7a4066cff2fcf477a" minOccurs="0"/>
                <xsd:element ref="ns2:TaxCatchAll" minOccurs="0"/>
                <xsd:element ref="ns2:TaxCatchAllLabel" minOccurs="0"/>
                <xsd:element ref="ns2:b8a200af5c4b422e95d43a12bbef493f" minOccurs="0"/>
                <xsd:element ref="ns3:Send_x0020_Stationary_x0020_to_x0020_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79384-60c8-4c19-a33a-264e57250620" elementFormDefault="qualified">
    <xsd:import namespace="http://schemas.microsoft.com/office/2006/documentManagement/types"/>
    <xsd:import namespace="http://schemas.microsoft.com/office/infopath/2007/PartnerControls"/>
    <xsd:element name="Asset_x0020_Description" ma:index="8" nillable="true" ma:displayName="Asset Description" ma:internalName="Asset_x0020_Description">
      <xsd:simpleType>
        <xsd:restriction base="dms:Note">
          <xsd:maxLength value="255"/>
        </xsd:restriction>
      </xsd:simpleType>
    </xsd:element>
    <xsd:element name="l95656d3988648b7a4066cff2fcf477a" ma:index="9" nillable="true" ma:taxonomy="true" ma:internalName="l95656d3988648b7a4066cff2fcf477a" ma:taxonomyFieldName="Division" ma:displayName="Division" ma:default="" ma:fieldId="{595656d3-9886-48b7-a406-6cff2fcf477a}" ma:sspId="713709a5-9bb7-40cf-9f64-c9d9f6ce1f75" ma:termSetId="c988653c-e74d-46c9-8d42-49d71cc5002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c7f477b-4ce7-40dc-8207-dda225afeeb9}" ma:internalName="TaxCatchAll" ma:showField="CatchAllData" ma:web="31179384-60c8-4c19-a33a-264e5725062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c7f477b-4ce7-40dc-8207-dda225afeeb9}" ma:internalName="TaxCatchAllLabel" ma:readOnly="true" ma:showField="CatchAllDataLabel" ma:web="31179384-60c8-4c19-a33a-264e57250620">
      <xsd:complexType>
        <xsd:complexContent>
          <xsd:extension base="dms:MultiChoiceLookup">
            <xsd:sequence>
              <xsd:element name="Value" type="dms:Lookup" maxOccurs="unbounded" minOccurs="0" nillable="true"/>
            </xsd:sequence>
          </xsd:extension>
        </xsd:complexContent>
      </xsd:complexType>
    </xsd:element>
    <xsd:element name="b8a200af5c4b422e95d43a12bbef493f" ma:index="13" nillable="true" ma:taxonomy="true" ma:internalName="b8a200af5c4b422e95d43a12bbef493f" ma:taxonomyFieldName="ProductCatalogItemCategory" ma:displayName="Item Category" ma:default="" ma:fieldId="{b8a200af-5c4b-422e-95d4-3a12bbef493f}" ma:sspId="713709a5-9bb7-40cf-9f64-c9d9f6ce1f75" ma:termSetId="a9ae8ad8-4f49-4826-9737-afd4bd0144f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395f5a-407d-49ab-a6cb-ca3839fab021" elementFormDefault="qualified">
    <xsd:import namespace="http://schemas.microsoft.com/office/2006/documentManagement/types"/>
    <xsd:import namespace="http://schemas.microsoft.com/office/infopath/2007/PartnerControls"/>
    <xsd:element name="Send_x0020_Stationary_x0020_to_x0020_Archive" ma:index="15" nillable="true" ma:displayName="Send Stationary to Archive" ma:internalName="Send_x0020_Stationary_x0020_to_x0020_Archiv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95656d3988648b7a4066cff2fcf477a xmlns="31179384-60c8-4c19-a33a-264e57250620">
      <Terms xmlns="http://schemas.microsoft.com/office/infopath/2007/PartnerControls">
        <TermInfo xmlns="http://schemas.microsoft.com/office/infopath/2007/PartnerControls">
          <TermName xmlns="http://schemas.microsoft.com/office/infopath/2007/PartnerControls">Telkom</TermName>
          <TermId xmlns="http://schemas.microsoft.com/office/infopath/2007/PartnerControls">4361eac9-b2dc-4e42-a1dd-977c48d71f13</TermId>
        </TermInfo>
      </Terms>
    </l95656d3988648b7a4066cff2fcf477a>
    <Asset_x0020_Description xmlns="31179384-60c8-4c19-a33a-264e57250620">Updated: 12 October 2015</Asset_x0020_Description>
    <b8a200af5c4b422e95d43a12bbef493f xmlns="31179384-60c8-4c19-a33a-264e57250620">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f727f58b-4bfe-4468-8e22-86798505eab6</TermId>
        </TermInfo>
      </Terms>
    </b8a200af5c4b422e95d43a12bbef493f>
    <Send_x0020_Stationary_x0020_to_x0020_Archive xmlns="23395f5a-407d-49ab-a6cb-ca3839fab021">
      <Url>http://corporateidentity.telkom.co.za/sites/telkomcontent/_layouts/15/wrkstat.aspx?List=23395f5a-407d-49ab-a6cb-ca3839fab021&amp;WorkflowInstanceName=a61fbc69-ea6d-4c69-ab6b-19795014ddac</Url>
      <Description>Finished</Description>
    </Send_x0020_Stationary_x0020_to_x0020_Archive>
    <TaxCatchAll xmlns="31179384-60c8-4c19-a33a-264e57250620">
      <Value>2</Value>
      <Value>23</Value>
    </TaxCatchAll>
  </documentManagement>
</p:properties>
</file>

<file path=customXml/itemProps1.xml><?xml version="1.0" encoding="utf-8"?>
<ds:datastoreItem xmlns:ds="http://schemas.openxmlformats.org/officeDocument/2006/customXml" ds:itemID="{97608EB3-42B7-4EE9-A982-5936FF5BE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79384-60c8-4c19-a33a-264e57250620"/>
    <ds:schemaRef ds:uri="23395f5a-407d-49ab-a6cb-ca3839fab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3CA2FA-5530-4642-A5D7-2D0D8BBB71D7}">
  <ds:schemaRefs>
    <ds:schemaRef ds:uri="http://schemas.microsoft.com/sharepoint/v3/contenttype/forms"/>
  </ds:schemaRefs>
</ds:datastoreItem>
</file>

<file path=customXml/itemProps3.xml><?xml version="1.0" encoding="utf-8"?>
<ds:datastoreItem xmlns:ds="http://schemas.openxmlformats.org/officeDocument/2006/customXml" ds:itemID="{9498D848-436B-431A-BDEA-113873850E2A}">
  <ds:schemaRefs>
    <ds:schemaRef ds:uri="http://purl.org/dc/terms/"/>
    <ds:schemaRef ds:uri="http://purl.org/dc/elements/1.1/"/>
    <ds:schemaRef ds:uri="http://schemas.microsoft.com/office/infopath/2007/PartnerControls"/>
    <ds:schemaRef ds:uri="23395f5a-407d-49ab-a6cb-ca3839fab021"/>
    <ds:schemaRef ds:uri="http://www.w3.org/XML/1998/namespace"/>
    <ds:schemaRef ds:uri="http://schemas.microsoft.com/office/2006/documentManagement/types"/>
    <ds:schemaRef ds:uri="http://purl.org/dc/dcmitype/"/>
    <ds:schemaRef ds:uri="http://schemas.openxmlformats.org/package/2006/metadata/core-properties"/>
    <ds:schemaRef ds:uri="31179384-60c8-4c19-a33a-264e572506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Telkom</Template>
  <TotalTime>8425</TotalTime>
  <Words>1857</Words>
  <Application>Microsoft Office PowerPoint</Application>
  <PresentationFormat>Custom</PresentationFormat>
  <Paragraphs>287</Paragraphs>
  <Slides>23</Slides>
  <Notes>5</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Box &amp; logo</vt:lpstr>
      <vt:lpstr>Logo</vt:lpstr>
      <vt:lpstr>Blank</vt:lpstr>
      <vt:lpstr>1_Box &amp; logo</vt:lpstr>
      <vt:lpstr>2_Box &amp; logo</vt:lpstr>
      <vt:lpstr>Custom Design</vt:lpstr>
      <vt:lpstr>3_Box &amp; logo</vt:lpstr>
      <vt:lpstr>Slide 1</vt:lpstr>
      <vt:lpstr>Slide 2</vt:lpstr>
      <vt:lpstr>Slide 3</vt:lpstr>
      <vt:lpstr>Our business and operating model: shops and stores </vt:lpstr>
      <vt:lpstr>Slide 5</vt:lpstr>
      <vt:lpstr>Slide 6</vt:lpstr>
      <vt:lpstr>Slide 7</vt:lpstr>
      <vt:lpstr>FutureMakers Impact Highlights</vt:lpstr>
      <vt:lpstr>The 4 pillars of SMME support (financial and non-financial)</vt:lpstr>
      <vt:lpstr>Slide 10</vt:lpstr>
      <vt:lpstr>FutureFund Investment and Impact Highlights</vt:lpstr>
      <vt:lpstr>Slide 12</vt:lpstr>
      <vt:lpstr>FutureMakers Hubs…</vt:lpstr>
      <vt:lpstr>Slide 14</vt:lpstr>
      <vt:lpstr>Strategic Partnerships for business development support </vt:lpstr>
      <vt:lpstr>Acceleration, Scale and Commercialization of Tech Innovation</vt:lpstr>
      <vt:lpstr>Slide 17</vt:lpstr>
      <vt:lpstr>Channel development </vt:lpstr>
      <vt:lpstr>Social and Relationship Capital</vt:lpstr>
      <vt:lpstr>Skills Development</vt:lpstr>
      <vt:lpstr>Slide 21</vt:lpstr>
      <vt:lpstr>Case Study: Telkom and Screamer Telecoms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16x9 - PPTX</dc:title>
  <dc:creator>Ray Itumeleng</dc:creator>
  <cp:lastModifiedBy>PUMZA</cp:lastModifiedBy>
  <cp:revision>438</cp:revision>
  <cp:lastPrinted>2018-06-13T12:31:54Z</cp:lastPrinted>
  <dcterms:created xsi:type="dcterms:W3CDTF">2015-09-15T08:03:45Z</dcterms:created>
  <dcterms:modified xsi:type="dcterms:W3CDTF">2018-08-16T11:35:25Z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CatalogItemCategory">
    <vt:lpwstr>23;#PowerPoint Template|f727f58b-4bfe-4468-8e22-86798505eab6</vt:lpwstr>
  </property>
  <property fmtid="{D5CDD505-2E9C-101B-9397-08002B2CF9AE}" pid="3" name="Division">
    <vt:lpwstr>2;#Telkom|4361eac9-b2dc-4e42-a1dd-977c48d71f13</vt:lpwstr>
  </property>
  <property fmtid="{D5CDD505-2E9C-101B-9397-08002B2CF9AE}" pid="4" name="ContentTypeId">
    <vt:lpwstr>0x010100920F2681CAA8C5438E01905ADD3B940000A1C8D2A0EE0C334681D3F084C4EA6E1D</vt:lpwstr>
  </property>
</Properties>
</file>