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5" r:id="rId3"/>
    <p:sldId id="296" r:id="rId4"/>
    <p:sldId id="273" r:id="rId5"/>
    <p:sldId id="274" r:id="rId6"/>
    <p:sldId id="277" r:id="rId7"/>
    <p:sldId id="258" r:id="rId8"/>
    <p:sldId id="278" r:id="rId9"/>
    <p:sldId id="280" r:id="rId10"/>
    <p:sldId id="294" r:id="rId11"/>
    <p:sldId id="257" r:id="rId12"/>
    <p:sldId id="259" r:id="rId13"/>
    <p:sldId id="260" r:id="rId14"/>
    <p:sldId id="269" r:id="rId15"/>
    <p:sldId id="261" r:id="rId16"/>
    <p:sldId id="262" r:id="rId17"/>
    <p:sldId id="268" r:id="rId18"/>
    <p:sldId id="264" r:id="rId19"/>
    <p:sldId id="265" r:id="rId20"/>
    <p:sldId id="295" r:id="rId21"/>
    <p:sldId id="282" r:id="rId22"/>
    <p:sldId id="283" r:id="rId23"/>
    <p:sldId id="281" r:id="rId24"/>
    <p:sldId id="284" r:id="rId25"/>
    <p:sldId id="285" r:id="rId26"/>
    <p:sldId id="286" r:id="rId27"/>
    <p:sldId id="290" r:id="rId28"/>
    <p:sldId id="291" r:id="rId29"/>
    <p:sldId id="292" r:id="rId30"/>
    <p:sldId id="293" r:id="rId31"/>
    <p:sldId id="289" r:id="rId32"/>
    <p:sldId id="266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E8A0F-F70D-4EC7-9FAE-490434092030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89828-863A-4C1F-88B2-2F73F77789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82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163BCA-1FA9-4E5C-9C36-0EE4EEFF13F9}" type="slidenum">
              <a:rPr lang="en-US"/>
              <a:pPr/>
              <a:t>21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AB11752-3610-47D8-B714-7FE8F4F1DE22}" type="slidenum">
              <a:rPr lang="en-US"/>
              <a:pPr/>
              <a:t>22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89828-863A-4C1F-88B2-2F73F777892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802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9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14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1965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4C308-ACF1-4E8F-9561-B394A9EC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29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868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915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388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255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372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902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54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5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B7401-108A-466B-A562-52CDCADD719E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9429-01CA-42F3-A001-543C49541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83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curyfreehealthcar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ho.int/ipcs/assessment/public_health/mercury_flyer.pdf?ua=1" TargetMode="External"/><Relationship Id="rId3" Type="http://schemas.openxmlformats.org/officeDocument/2006/relationships/hyperlink" Target="http://www.zeromercury.org/phocadownload/Developments_at_UNEP_level/minamatamanual_eng_january%202015%20final.pdf" TargetMode="External"/><Relationship Id="rId7" Type="http://schemas.openxmlformats.org/officeDocument/2006/relationships/hyperlink" Target="http://www.unep.org/chemicalsandwaste/Portals/9/Mercury/Documents/OEWG2/2_7_add_1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moa.org/prevention/mercury/imerc/FactSheets/" TargetMode="External"/><Relationship Id="rId5" Type="http://schemas.openxmlformats.org/officeDocument/2006/relationships/hyperlink" Target="http://www.unep.org/chemicalsandwaste/Portals/9/Mercury/Documents/INC4/Submissions%20from%20NGOs/ZMWG_Button%20Cell_INC4_final.pdf" TargetMode="External"/><Relationship Id="rId4" Type="http://schemas.openxmlformats.org/officeDocument/2006/relationships/hyperlink" Target="http://www.zeromercury.org/index.php?option=com_phocadownload&amp;view=file&amp;id=81:zmwg-inc-2-briefing-paper-series&amp;Itemid=15" TargetMode="External"/><Relationship Id="rId9" Type="http://schemas.openxmlformats.org/officeDocument/2006/relationships/hyperlink" Target="http://www.who.int/ipcs/assessment/public_health/WHOGuidanceReportonMercury2015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mailto:rico@groundwork.org.z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458200" cy="2514600"/>
          </a:xfrm>
        </p:spPr>
        <p:txBody>
          <a:bodyPr>
            <a:normAutofit fontScale="90000"/>
          </a:bodyPr>
          <a:lstStyle/>
          <a:p>
            <a:r>
              <a:rPr lang="en-ZA" b="1" dirty="0"/>
              <a:t> </a:t>
            </a:r>
            <a:r>
              <a:rPr lang="en-ZA" b="1" dirty="0" smtClean="0"/>
              <a:t>Portfolio Committee on </a:t>
            </a:r>
            <a:r>
              <a:rPr lang="en-ZA" b="1" dirty="0"/>
              <a:t>Environmental Affairs </a:t>
            </a:r>
            <a:r>
              <a:rPr lang="en-ZA" b="1" dirty="0" smtClean="0"/>
              <a:t>Stakeholder </a:t>
            </a:r>
            <a:r>
              <a:rPr lang="en-ZA" b="1" dirty="0"/>
              <a:t>Workshop on Minamata Convention on Mercury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0"/>
            <a:ext cx="48037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6175"/>
            <a:ext cx="19081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8216" y="4191000"/>
            <a:ext cx="6705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Rico Euripidou</a:t>
            </a:r>
          </a:p>
          <a:p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August 2018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58" y="0"/>
            <a:ext cx="8761413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4955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05" y="1412776"/>
            <a:ext cx="8280920" cy="33498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To understand better the problem of mercury in health-care sector, it is recommended that countries conduct assessments of current mercury usage and health-care waste management programs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E48-0FA5-4B73-9217-C7E8291A0D52}" type="slidenum">
              <a:rPr lang="fr-FR" altLang="en-US" smtClean="0"/>
              <a:pPr/>
              <a:t>10</a:t>
            </a:fld>
            <a:endParaRPr lang="fr-F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99135"/>
            <a:ext cx="5399723" cy="16656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93889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Mercury-free Products Are Increasingly Available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7150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Many </a:t>
            </a:r>
            <a:r>
              <a:rPr lang="en-US" dirty="0"/>
              <a:t>countries have already phased out mercury in many </a:t>
            </a:r>
            <a:r>
              <a:rPr lang="en-US" dirty="0" smtClean="0"/>
              <a:t>of the products banned by the Convention</a:t>
            </a:r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here are many examples and guides on what steps countries can take to ban products containing mercury</a:t>
            </a:r>
          </a:p>
          <a:p>
            <a:r>
              <a:rPr lang="en-US" dirty="0" smtClean="0"/>
              <a:t>For example, the World Health Organization created a guide for phasing mercury out of health care</a:t>
            </a:r>
          </a:p>
          <a:p>
            <a:r>
              <a:rPr lang="en-US" dirty="0" smtClean="0"/>
              <a:t>As more countries ban products, the markets respond and economies of scale increase availability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0691" y="1565564"/>
            <a:ext cx="2743200" cy="39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9198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Mercury-free Batteries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257800" cy="49831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2% </a:t>
            </a:r>
            <a:r>
              <a:rPr lang="en-US" dirty="0"/>
              <a:t>mercury </a:t>
            </a:r>
            <a:r>
              <a:rPr lang="en-US" dirty="0" smtClean="0"/>
              <a:t>content limit for zinc air and silver oxide button batteries corresponds to amount currently used by manufacturers. </a:t>
            </a:r>
            <a:endParaRPr lang="en-US" dirty="0"/>
          </a:p>
          <a:p>
            <a:r>
              <a:rPr lang="en-US" dirty="0" smtClean="0"/>
              <a:t>Manufacturers now </a:t>
            </a:r>
            <a:r>
              <a:rPr lang="en-US" dirty="0"/>
              <a:t>make large quantities of mercury-free </a:t>
            </a:r>
            <a:r>
              <a:rPr lang="en-US" dirty="0" smtClean="0"/>
              <a:t>batteries which work </a:t>
            </a:r>
            <a:r>
              <a:rPr lang="en-US" dirty="0"/>
              <a:t>as </a:t>
            </a:r>
            <a:r>
              <a:rPr lang="en-US" dirty="0" smtClean="0"/>
              <a:t>well. </a:t>
            </a:r>
          </a:p>
          <a:p>
            <a:r>
              <a:rPr lang="en-US" dirty="0" smtClean="0"/>
              <a:t>The </a:t>
            </a:r>
            <a:r>
              <a:rPr lang="en-US" dirty="0"/>
              <a:t>availability of these mercury-free products will increase substantially </a:t>
            </a:r>
            <a:r>
              <a:rPr lang="en-US" dirty="0" smtClean="0"/>
              <a:t>in </a:t>
            </a:r>
            <a:r>
              <a:rPr lang="en-US" dirty="0"/>
              <a:t>response to government policies and market </a:t>
            </a:r>
            <a:r>
              <a:rPr lang="en-US" dirty="0" smtClean="0"/>
              <a:t>forces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0" y="1066800"/>
            <a:ext cx="2438400" cy="2133600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2687" y="3471430"/>
            <a:ext cx="19526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8353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b="1" dirty="0" smtClean="0"/>
              <a:t>Mercury-free Switches &amp; Relays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6388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Electronic </a:t>
            </a:r>
            <a:r>
              <a:rPr lang="en-US" dirty="0" smtClean="0"/>
              <a:t>mercury-free alternatives </a:t>
            </a:r>
            <a:r>
              <a:rPr lang="en-US" dirty="0"/>
              <a:t>are proven </a:t>
            </a:r>
            <a:r>
              <a:rPr lang="en-US" dirty="0" smtClean="0"/>
              <a:t>effective and </a:t>
            </a:r>
            <a:r>
              <a:rPr lang="en-US" dirty="0"/>
              <a:t>widely </a:t>
            </a:r>
            <a:r>
              <a:rPr lang="en-US" dirty="0" smtClean="0"/>
              <a:t>available</a:t>
            </a:r>
          </a:p>
          <a:p>
            <a:r>
              <a:rPr lang="en-US" dirty="0"/>
              <a:t>Many manufacturers now produce mercury -free switches and relays </a:t>
            </a:r>
            <a:r>
              <a:rPr lang="en-US" dirty="0" smtClean="0"/>
              <a:t>because of restrictions in the EU’s </a:t>
            </a:r>
            <a:r>
              <a:rPr lang="en-US" dirty="0"/>
              <a:t>RoHS </a:t>
            </a:r>
            <a:r>
              <a:rPr lang="en-US" dirty="0" smtClean="0"/>
              <a:t>Directive</a:t>
            </a:r>
            <a:r>
              <a:rPr lang="en-US" dirty="0"/>
              <a:t> </a:t>
            </a:r>
          </a:p>
          <a:p>
            <a:r>
              <a:rPr lang="en-US" dirty="0" smtClean="0"/>
              <a:t>Many </a:t>
            </a:r>
            <a:r>
              <a:rPr lang="en-US" dirty="0"/>
              <a:t>countries have </a:t>
            </a:r>
            <a:r>
              <a:rPr lang="en-US" dirty="0" smtClean="0"/>
              <a:t>(or will soon impose) comparable bans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2143" y="310583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03856" y="4925793"/>
            <a:ext cx="1376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Electronic Thermostat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35271" y="1447800"/>
            <a:ext cx="1849120" cy="1028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53199" y="2634963"/>
            <a:ext cx="1213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Hybrid tilt switch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310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0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47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544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Mercury-free Cosmetics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6700" dirty="0" smtClean="0"/>
              <a:t>Many countries already ban use of in cosmetics</a:t>
            </a:r>
          </a:p>
          <a:p>
            <a:r>
              <a:rPr lang="en-US" sz="6700" dirty="0" smtClean="0"/>
              <a:t>Mercury-free </a:t>
            </a:r>
            <a:r>
              <a:rPr lang="en-US" sz="6700" dirty="0"/>
              <a:t>alternatives widely available and used</a:t>
            </a:r>
          </a:p>
          <a:p>
            <a:r>
              <a:rPr lang="en-US" sz="6700" dirty="0" smtClean="0"/>
              <a:t>Awareness and monitoring can reduce availability of hazardous cosmetics</a:t>
            </a:r>
          </a:p>
          <a:p>
            <a:r>
              <a:rPr lang="en-US" sz="6700" dirty="0" smtClean="0"/>
              <a:t>Tighten down penalties for illegal import, sales </a:t>
            </a:r>
          </a:p>
          <a:p>
            <a:r>
              <a:rPr lang="en-US" sz="6700" dirty="0" smtClean="0"/>
              <a:t>Provide health alerts and effective communication to notify affected populations</a:t>
            </a:r>
          </a:p>
          <a:p>
            <a:r>
              <a:rPr lang="en-US" sz="6700" dirty="0"/>
              <a:t>Products found to have </a:t>
            </a:r>
            <a:r>
              <a:rPr lang="en-US" sz="6700" dirty="0" smtClean="0"/>
              <a:t>mercury </a:t>
            </a:r>
            <a:r>
              <a:rPr lang="en-US" sz="6700" dirty="0"/>
              <a:t>should be photographed and posted on the internet</a:t>
            </a:r>
          </a:p>
          <a:p>
            <a:endParaRPr lang="en-US" sz="5800" dirty="0" smtClean="0"/>
          </a:p>
          <a:p>
            <a:r>
              <a:rPr lang="en-US" altLang="en-US" dirty="0">
                <a:solidFill>
                  <a:schemeClr val="bg1"/>
                </a:solidFill>
              </a:rPr>
              <a:t>Products found to contain mercury should be photographed and posted on the worldwide </a:t>
            </a:r>
            <a:r>
              <a:rPr lang="en-US" altLang="en-US" dirty="0" smtClean="0">
                <a:solidFill>
                  <a:schemeClr val="bg1"/>
                </a:solidFill>
              </a:rPr>
              <a:t>web</a:t>
            </a:r>
            <a:endParaRPr lang="en-US" dirty="0" smtClean="0"/>
          </a:p>
          <a:p>
            <a:pPr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Several national governments, including Kenya and Indonesia, have mounted public education campaigns and banned  long lists of specific products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Several national governments, including Kenya and Indonesia, have mounted public education campaigns and banned  long lists of specific products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40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Banning Pesticides, Biocides and Topical Antiseptics Containing Mercury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Mercury-added pesticides, biocides and topical antiseptics are already banned in SA and many countries other as there are viable alternatives</a:t>
            </a:r>
          </a:p>
          <a:p>
            <a:r>
              <a:rPr lang="en-US" dirty="0" smtClean="0"/>
              <a:t>Governments should also ensure that paints manufactured or imported into their countries should not have mercury added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865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Mercury-free </a:t>
            </a:r>
            <a:r>
              <a:rPr lang="en-US" b="1" dirty="0" smtClean="0"/>
              <a:t>Measuring Devices are widely available!</a:t>
            </a:r>
            <a:endParaRPr lang="en-US" dirty="0"/>
          </a:p>
        </p:txBody>
      </p:sp>
      <p:pic>
        <p:nvPicPr>
          <p:cNvPr id="4" name="Picture 9" descr="digital barome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7234" y="3954723"/>
            <a:ext cx="960166" cy="13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digital manome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173" y="3974673"/>
            <a:ext cx="1257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85800" y="5489148"/>
            <a:ext cx="1700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Digital Barometer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66900" y="5489148"/>
            <a:ext cx="13046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Digital </a:t>
            </a:r>
          </a:p>
          <a:p>
            <a:pPr algn="ctr"/>
            <a:r>
              <a:rPr lang="en-US" dirty="0" smtClean="0"/>
              <a:t>Manometer</a:t>
            </a:r>
            <a:endParaRPr lang="en-US" dirty="0"/>
          </a:p>
        </p:txBody>
      </p:sp>
      <p:pic>
        <p:nvPicPr>
          <p:cNvPr id="2050" name="Picture 10" descr="aneroid baro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252" y="1447800"/>
            <a:ext cx="10096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8517" y="2849754"/>
            <a:ext cx="1187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Aneroid </a:t>
            </a:r>
          </a:p>
          <a:p>
            <a:pPr algn="ctr"/>
            <a:r>
              <a:rPr lang="en-US" dirty="0" smtClean="0"/>
              <a:t>Barometer</a:t>
            </a:r>
            <a:endParaRPr lang="en-US" dirty="0"/>
          </a:p>
        </p:txBody>
      </p:sp>
      <p:pic>
        <p:nvPicPr>
          <p:cNvPr id="2051" name="Picture 25" descr="digital fe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6460" y="1201063"/>
            <a:ext cx="923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29400" y="2822273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Digital </a:t>
            </a:r>
          </a:p>
          <a:p>
            <a:pPr algn="ctr"/>
            <a:r>
              <a:rPr lang="en-US" dirty="0" smtClean="0"/>
              <a:t>Thermometer</a:t>
            </a:r>
            <a:endParaRPr lang="en-US" dirty="0"/>
          </a:p>
        </p:txBody>
      </p:sp>
      <p:pic>
        <p:nvPicPr>
          <p:cNvPr id="2052" name="Picture 26" descr="sure-temp fe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0766" y="3731991"/>
            <a:ext cx="134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340185" y="5332191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SURE-TEMP Thermometer </a:t>
            </a:r>
          </a:p>
        </p:txBody>
      </p:sp>
      <p:pic>
        <p:nvPicPr>
          <p:cNvPr id="2053" name="Picture 30" descr="aneroid sphygmomanome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048" y="1705888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193273" y="3085660"/>
            <a:ext cx="2185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Aneroid Sphygmomanometer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38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Limit Mercury Content of Lamps</a:t>
            </a:r>
            <a:br>
              <a:rPr lang="en-US" b="1" dirty="0" smtClean="0"/>
            </a:br>
            <a:r>
              <a:rPr lang="en-US" b="1" dirty="0" smtClean="0"/>
              <a:t>or Convert to Mercury-free Lamps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3733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Mercury content limits for lamps are consistent with comparable EU RoHS standards</a:t>
            </a:r>
          </a:p>
          <a:p>
            <a:r>
              <a:rPr lang="en-US" dirty="0" smtClean="0"/>
              <a:t>Global suppliers will soon be achieving those limits</a:t>
            </a:r>
          </a:p>
          <a:p>
            <a:r>
              <a:rPr lang="en-US" dirty="0" smtClean="0"/>
              <a:t>The </a:t>
            </a:r>
            <a:r>
              <a:rPr lang="en-US" dirty="0"/>
              <a:t>amount of mercury </a:t>
            </a:r>
            <a:r>
              <a:rPr lang="en-US" dirty="0" smtClean="0"/>
              <a:t>needed per </a:t>
            </a:r>
            <a:r>
              <a:rPr lang="en-US" dirty="0"/>
              <a:t>lamp has </a:t>
            </a:r>
            <a:r>
              <a:rPr lang="en-US" dirty="0" smtClean="0"/>
              <a:t>decreased significantly </a:t>
            </a:r>
            <a:r>
              <a:rPr lang="en-US" dirty="0"/>
              <a:t>due to </a:t>
            </a:r>
            <a:r>
              <a:rPr lang="en-US" dirty="0" smtClean="0"/>
              <a:t>technology and </a:t>
            </a:r>
            <a:r>
              <a:rPr lang="en-US" dirty="0"/>
              <a:t>production </a:t>
            </a:r>
            <a:r>
              <a:rPr lang="en-US" dirty="0" smtClean="0"/>
              <a:t>improvements, including better dosing methods</a:t>
            </a:r>
          </a:p>
          <a:p>
            <a:r>
              <a:rPr lang="en-US" dirty="0" smtClean="0"/>
              <a:t>Continued technology improvements </a:t>
            </a:r>
            <a:r>
              <a:rPr lang="en-US" dirty="0"/>
              <a:t>and </a:t>
            </a:r>
            <a:r>
              <a:rPr lang="en-US" dirty="0" smtClean="0"/>
              <a:t>maximum mercury content limits can also eliminate outdated lamps </a:t>
            </a:r>
            <a:r>
              <a:rPr lang="en-US" dirty="0"/>
              <a:t>and production </a:t>
            </a:r>
            <a:r>
              <a:rPr lang="en-US" dirty="0" smtClean="0"/>
              <a:t>techniques that aren’t energy effective</a:t>
            </a:r>
          </a:p>
          <a:p>
            <a:r>
              <a:rPr lang="en-US" dirty="0" smtClean="0"/>
              <a:t>Over time, Light Emitting Diodes (LED) </a:t>
            </a:r>
            <a:r>
              <a:rPr lang="en-US" dirty="0"/>
              <a:t>lamps are increasingly replacing </a:t>
            </a:r>
            <a:r>
              <a:rPr lang="en-US" dirty="0" smtClean="0"/>
              <a:t>mercury-added </a:t>
            </a:r>
            <a:r>
              <a:rPr lang="en-US" dirty="0"/>
              <a:t>lamps, including </a:t>
            </a:r>
            <a:r>
              <a:rPr lang="en-US" dirty="0" smtClean="0"/>
              <a:t>compact fluorescent lamps (CFLs), </a:t>
            </a:r>
            <a:r>
              <a:rPr lang="en-US" dirty="0"/>
              <a:t>in many applications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53000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1" y="5363191"/>
            <a:ext cx="1981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Lighting Emitting </a:t>
            </a:r>
          </a:p>
          <a:p>
            <a:r>
              <a:rPr lang="en-US" b="1" dirty="0" smtClean="0"/>
              <a:t>Diodes (LEDs)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5017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 smtClean="0"/>
              <a:t>Phase Down/Out Dental Amalgam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384"/>
            <a:ext cx="5257800" cy="57136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countries </a:t>
            </a:r>
            <a:r>
              <a:rPr lang="en-US" dirty="0" smtClean="0"/>
              <a:t>have </a:t>
            </a:r>
            <a:r>
              <a:rPr lang="en-US" dirty="0"/>
              <a:t>banned </a:t>
            </a:r>
            <a:r>
              <a:rPr lang="en-US" dirty="0" smtClean="0"/>
              <a:t>mercury use in dentistry </a:t>
            </a:r>
            <a:endParaRPr lang="en-US" dirty="0"/>
          </a:p>
          <a:p>
            <a:r>
              <a:rPr lang="en-US" dirty="0" smtClean="0"/>
              <a:t>Mercury-free dental filling materials are often comparable or superior in performance </a:t>
            </a:r>
          </a:p>
          <a:p>
            <a:r>
              <a:rPr lang="en-US" dirty="0" smtClean="0"/>
              <a:t>Dental schools should train first in the use of mercury-free alternatives</a:t>
            </a:r>
          </a:p>
          <a:p>
            <a:r>
              <a:rPr lang="en-US" dirty="0" smtClean="0"/>
              <a:t>During treaty negotiations, African Region took lead in calling for amalgam phase out </a:t>
            </a:r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283691" cy="137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70"/>
          <a:stretch>
            <a:fillRect/>
          </a:stretch>
        </p:blipFill>
        <p:spPr bwMode="auto">
          <a:xfrm>
            <a:off x="5638800" y="28956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734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42" y="188640"/>
            <a:ext cx="916348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81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944562"/>
          </a:xfrm>
        </p:spPr>
        <p:txBody>
          <a:bodyPr>
            <a:normAutofit fontScale="90000"/>
          </a:bodyPr>
          <a:lstStyle/>
          <a:p>
            <a:r>
              <a:rPr lang="en-ZA" sz="2700" b="1" dirty="0"/>
              <a:t>So why do dentists support mercury-free dentistry? From my many dentist friends, here are the reasons I hear most </a:t>
            </a:r>
            <a:r>
              <a:rPr lang="en-ZA" sz="2700" b="1" dirty="0" smtClean="0"/>
              <a:t>freq...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638800"/>
          </a:xfrm>
        </p:spPr>
        <p:txBody>
          <a:bodyPr>
            <a:normAutofit lnSpcReduction="10000"/>
          </a:bodyPr>
          <a:lstStyle/>
          <a:p>
            <a:r>
              <a:rPr lang="en-ZA" sz="2200" b="1" dirty="0" smtClean="0"/>
              <a:t>To </a:t>
            </a:r>
            <a:r>
              <a:rPr lang="en-ZA" sz="2200" b="1" dirty="0"/>
              <a:t>protect health: </a:t>
            </a:r>
            <a:r>
              <a:rPr lang="en-ZA" sz="2200" dirty="0"/>
              <a:t>Dental amalgam releases mercury </a:t>
            </a:r>
            <a:r>
              <a:rPr lang="en-ZA" sz="2200" dirty="0" err="1"/>
              <a:t>vapor</a:t>
            </a:r>
            <a:r>
              <a:rPr lang="en-ZA" sz="2200" dirty="0"/>
              <a:t>. Mercury-free dentists know that children, the unborn, the hypersensitive, and others are especially vulnerable to the toxic effects of mercury. </a:t>
            </a:r>
          </a:p>
          <a:p>
            <a:r>
              <a:rPr lang="en-ZA" sz="2200" b="1" dirty="0" smtClean="0"/>
              <a:t>To </a:t>
            </a:r>
            <a:r>
              <a:rPr lang="en-ZA" sz="2200" b="1" dirty="0"/>
              <a:t>save teeth: </a:t>
            </a:r>
            <a:r>
              <a:rPr lang="en-ZA" sz="2200" dirty="0"/>
              <a:t>Amalgam requires the removal of healthy tooth matter, weakens tooth structure, and cracks teeth as it expands and contracts – leading to higher dental bills later.  Mercury-free dentists help you save your teeth and your money.</a:t>
            </a:r>
          </a:p>
          <a:p>
            <a:r>
              <a:rPr lang="en-ZA" sz="2200" b="1" dirty="0" smtClean="0"/>
              <a:t>To </a:t>
            </a:r>
            <a:r>
              <a:rPr lang="en-ZA" sz="2200" b="1" dirty="0"/>
              <a:t>create a safe workplace: </a:t>
            </a:r>
            <a:r>
              <a:rPr lang="en-ZA" sz="2200" dirty="0"/>
              <a:t>Studies have shown that dental workers have elevated systemic mercury levels, which can be reduced by ending amalgam use in the workplace.</a:t>
            </a:r>
          </a:p>
          <a:p>
            <a:r>
              <a:rPr lang="en-ZA" sz="2200" b="1" dirty="0" smtClean="0"/>
              <a:t>To </a:t>
            </a:r>
            <a:r>
              <a:rPr lang="en-ZA" sz="2200" b="1" dirty="0"/>
              <a:t>engage in environmental stewardship: </a:t>
            </a:r>
            <a:r>
              <a:rPr lang="en-ZA" sz="2200" dirty="0"/>
              <a:t>Dental amalgam is a major source of mercury pollution that dentists can prevent by using mercury-free alternatives. </a:t>
            </a:r>
          </a:p>
          <a:p>
            <a:r>
              <a:rPr lang="en-ZA" sz="2200" b="1" dirty="0" smtClean="0"/>
              <a:t>To </a:t>
            </a:r>
            <a:r>
              <a:rPr lang="en-ZA" sz="2200" b="1" dirty="0"/>
              <a:t>respect patient and parental choice: </a:t>
            </a:r>
            <a:r>
              <a:rPr lang="en-ZA" sz="2200" dirty="0"/>
              <a:t>Once informed that amalgam contains mercury, 77% of people do not want mercury fillings – and mercury-free dentists respect this choice.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25244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1000" cy="1139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Global Initiative Launched by WHO and HCWH in 2008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970212"/>
            <a:ext cx="4648200" cy="343058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Goal:</a:t>
            </a:r>
            <a:r>
              <a:rPr lang="en-US" sz="2400" dirty="0" smtClean="0"/>
              <a:t>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By 2017, to phase out the demand for mercury-containing fever thermometers and sphygmomanometers by at least 70% and to shift the production of all mercury-containing fever thermometers and sphygmomanometers to accurate, affordable, and safer non-mercury alternatives.</a:t>
            </a:r>
          </a:p>
        </p:txBody>
      </p:sp>
      <p:sp>
        <p:nvSpPr>
          <p:cNvPr id="18944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3200400"/>
            <a:ext cx="4495800" cy="29305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200" b="1" dirty="0" smtClean="0"/>
              <a:t>Component of the UNEP Products Partnership</a:t>
            </a:r>
            <a:endParaRPr lang="en-US" sz="32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hlinkClick r:id="rId3"/>
              </a:rPr>
              <a:t>www.mercuryfreehealthcare.org</a:t>
            </a:r>
            <a:r>
              <a:rPr lang="en-US" sz="2000" b="1" dirty="0" smtClean="0"/>
              <a:t> 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3679"/>
            <a:ext cx="8382000" cy="135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280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800" b="1" dirty="0" smtClean="0">
                <a:solidFill>
                  <a:schemeClr val="tx1"/>
                </a:solidFill>
              </a:rPr>
              <a:t>Five Strategic Foci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876800" cy="5562600"/>
          </a:xfrm>
        </p:spPr>
        <p:txBody>
          <a:bodyPr>
            <a:noAutofit/>
          </a:bodyPr>
          <a:lstStyle/>
          <a:p>
            <a:pPr marL="533400" indent="-533400" eaLnBrk="1" hangingPunct="1">
              <a:lnSpc>
                <a:spcPct val="80000"/>
              </a:lnSpc>
              <a:buClr>
                <a:srgbClr val="92D050"/>
              </a:buClr>
              <a:defRPr/>
            </a:pPr>
            <a:r>
              <a:rPr lang="en-US" sz="2400" dirty="0" smtClean="0"/>
              <a:t>International guidance on accuracy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92D050"/>
              </a:buClr>
              <a:defRPr/>
            </a:pPr>
            <a:r>
              <a:rPr lang="en-US" sz="2400" dirty="0" smtClean="0"/>
              <a:t>Awareness raising and mobilization of the health care sector in all countries in order to shift demand.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92D050"/>
              </a:buClr>
              <a:defRPr/>
            </a:pPr>
            <a:r>
              <a:rPr lang="en-US" sz="2400" dirty="0" smtClean="0"/>
              <a:t>Model policy development and catalytic activities to shift demand at global, regional, national, state and municipal levels.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92D050"/>
              </a:buClr>
              <a:defRPr/>
            </a:pPr>
            <a:r>
              <a:rPr lang="en-US" sz="2400" dirty="0" smtClean="0"/>
              <a:t>Disposal– support proper management of mercury waste in health care settings.</a:t>
            </a:r>
          </a:p>
          <a:p>
            <a:pPr marL="533400" indent="-533400" eaLnBrk="1" hangingPunct="1">
              <a:lnSpc>
                <a:spcPct val="80000"/>
              </a:lnSpc>
              <a:buClr>
                <a:srgbClr val="92D050"/>
              </a:buClr>
              <a:defRPr/>
            </a:pPr>
            <a:r>
              <a:rPr lang="en-US" sz="2400" dirty="0" smtClean="0"/>
              <a:t>Shift production to accurate affordable alternatives. </a:t>
            </a:r>
          </a:p>
        </p:txBody>
      </p:sp>
      <p:pic>
        <p:nvPicPr>
          <p:cNvPr id="11269" name="Picture 5" descr="ssd_afiche-mercur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5474" y="2054150"/>
            <a:ext cx="3223034" cy="45259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57599"/>
            <a:ext cx="4419600" cy="71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27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940152" cy="779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8902" y="2484071"/>
            <a:ext cx="67468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89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14" y="365502"/>
            <a:ext cx="8640959" cy="183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844" y="2204864"/>
            <a:ext cx="9363076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190" y="5085184"/>
            <a:ext cx="8435279" cy="11430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ZA" dirty="0" smtClean="0"/>
              <a:t>Use existing South African Minamata Initial Assessment (MIA) structures!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6910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501" y="2420888"/>
            <a:ext cx="9248776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76" y="116632"/>
            <a:ext cx="88947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08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Toward the Tipping Point: WHO-HCWH Global Initiative to Substitute Mercury-Based Medical Devices in Health C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2831" y="260648"/>
            <a:ext cx="526687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5586" y="2151856"/>
            <a:ext cx="3581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sz="2400" dirty="0">
                <a:cs typeface="Arial" charset="0"/>
              </a:rPr>
              <a:t>     </a:t>
            </a:r>
            <a:r>
              <a:rPr lang="en-US" sz="3600" b="1" dirty="0">
                <a:solidFill>
                  <a:srgbClr val="00B050"/>
                </a:solidFill>
                <a:cs typeface="Arial" charset="0"/>
              </a:rPr>
              <a:t>Creating 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momentum </a:t>
            </a:r>
            <a:r>
              <a:rPr lang="en-US" sz="3600" b="1" dirty="0">
                <a:solidFill>
                  <a:srgbClr val="00B050"/>
                </a:solidFill>
                <a:cs typeface="Arial" charset="0"/>
              </a:rPr>
              <a:t>and a 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sense </a:t>
            </a:r>
            <a:r>
              <a:rPr lang="en-US" sz="3600" b="1" dirty="0">
                <a:solidFill>
                  <a:srgbClr val="00B050"/>
                </a:solidFill>
                <a:cs typeface="Arial" charset="0"/>
              </a:rPr>
              <a:t>of the </a:t>
            </a:r>
            <a:r>
              <a:rPr lang="en-US" sz="3600" b="1" dirty="0" smtClean="0">
                <a:solidFill>
                  <a:srgbClr val="00B050"/>
                </a:solidFill>
                <a:cs typeface="Arial" charset="0"/>
              </a:rPr>
              <a:t>inevitable</a:t>
            </a:r>
            <a:endParaRPr lang="en-US" sz="3600" b="1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060"/>
            <a:ext cx="4896544" cy="1458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785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3675"/>
            <a:ext cx="84963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287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netcare%20logo%20no%20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01" t="14040" r="7201" b="14040"/>
          <a:stretch>
            <a:fillRect/>
          </a:stretch>
        </p:blipFill>
        <p:spPr bwMode="auto">
          <a:xfrm>
            <a:off x="349250" y="538163"/>
            <a:ext cx="13430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endParaRPr lang="en-ZA" altLang="en-US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908175" y="598488"/>
            <a:ext cx="70199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r>
              <a:rPr lang="en-ZA" altLang="en-US" sz="2800" b="1" u="sng">
                <a:latin typeface="Arial" pitchFamily="34" charset="0"/>
                <a:cs typeface="Times New Roman" pitchFamily="18" charset="0"/>
              </a:rPr>
              <a:t>NETCARE TECHNICAL SERVICES</a:t>
            </a:r>
            <a:endParaRPr lang="en-ZA" altLang="en-US" sz="2800">
              <a:latin typeface="Arial" pitchFamily="34" charset="0"/>
            </a:endParaRPr>
          </a:p>
          <a:p>
            <a:pPr eaLnBrk="0" hangingPunct="0"/>
            <a:r>
              <a:rPr lang="en-ZA" altLang="en-US" sz="2800">
                <a:latin typeface="Arial" pitchFamily="34" charset="0"/>
                <a:cs typeface="Times New Roman" pitchFamily="18" charset="0"/>
              </a:rPr>
              <a:t>TECHNICAL POLICY AND PROCEDURE</a:t>
            </a:r>
            <a:endParaRPr lang="en-ZA" altLang="en-US" sz="2800">
              <a:latin typeface="Arial" pitchFamily="34" charset="0"/>
            </a:endParaRPr>
          </a:p>
          <a:p>
            <a:pPr eaLnBrk="0" hangingPunct="0"/>
            <a:r>
              <a:rPr lang="en-ZA" altLang="en-US" sz="2800" b="1" u="sng">
                <a:latin typeface="Arial" pitchFamily="34" charset="0"/>
                <a:cs typeface="Times New Roman" pitchFamily="18" charset="0"/>
              </a:rPr>
              <a:t>MERCURY DISPOSAL</a:t>
            </a:r>
            <a:r>
              <a:rPr lang="en-ZA" altLang="en-US" sz="2800">
                <a:latin typeface="Arial" pitchFamily="34" charset="0"/>
              </a:rPr>
              <a:t>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95288" y="2276475"/>
          <a:ext cx="8353425" cy="4023360"/>
        </p:xfrm>
        <a:graphic>
          <a:graphicData uri="http://schemas.openxmlformats.org/drawingml/2006/table">
            <a:tbl>
              <a:tblPr/>
              <a:tblGrid>
                <a:gridCol w="2222500"/>
                <a:gridCol w="2012950"/>
                <a:gridCol w="1736725"/>
                <a:gridCol w="2381250"/>
              </a:tblGrid>
              <a:tr h="354013">
                <a:tc gridSpan="4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 DOCUMENT DETAIL</a:t>
                      </a:r>
                      <a:endParaRPr kumimoji="0" lang="en-ZA" altLang="en-US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0791" marR="60791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70643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Applicable Date: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90488" indent="-90488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90488" marR="0" lvl="0" indent="-904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 July 2011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Document Version: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1.1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Revision Date: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 June 2014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Document Number: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TP201102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450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Document Location: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http://138.182.1.31/intranetcare/Technical Services/General Documents/Policy Mercury Disposal v1.1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anchor="ctr" horzOverflow="overflow">
                    <a:lnL>
                      <a:noFill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1060450">
                <a:tc gridSpan="4"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 OBJECTIVE</a:t>
                      </a:r>
                      <a:endParaRPr kumimoji="0" lang="en-ZA" altLang="en-US" sz="24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To ensure safe disposal of all Mercury-containing Medical Equipment as well as fluorescent lighting.</a:t>
                      </a:r>
                      <a:endParaRPr kumimoji="0" lang="en-ZA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791" marR="60791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61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_x0020_1" descr="cid:image001.gif@01C9A19B.B001F1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48609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39750" y="2276475"/>
            <a:ext cx="79200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  <a:cs typeface="Arial" pitchFamily="34" charset="0"/>
              </a:defRPr>
            </a:lvl9pPr>
          </a:lstStyle>
          <a:p>
            <a:r>
              <a:rPr lang="en-US" altLang="en-US" sz="3600"/>
              <a:t>Life Healthcare has informed all our hospitals to phase out mercury thermometers by the end of 2011.  We have recommended digital thermometers and Tympano thermometry where appropriate. </a:t>
            </a:r>
            <a:endParaRPr lang="en-ZA" altLang="en-US" sz="3600"/>
          </a:p>
        </p:txBody>
      </p:sp>
    </p:spTree>
    <p:extLst>
      <p:ext uri="{BB962C8B-B14F-4D97-AF65-F5344CB8AC3E}">
        <p14:creationId xmlns:p14="http://schemas.microsoft.com/office/powerpoint/2010/main" xmlns="" val="184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icoE\Desktop\MercuryFish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257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/>
              <a:t>Western Cape</a:t>
            </a:r>
            <a:endParaRPr lang="en-ZA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altLang="en-US" smtClean="0"/>
              <a:t>Groote Schuur Hospital</a:t>
            </a:r>
          </a:p>
          <a:p>
            <a:r>
              <a:rPr lang="en-ZA" altLang="en-US" smtClean="0"/>
              <a:t>Tygerberg Hospital</a:t>
            </a:r>
          </a:p>
          <a:p>
            <a:endParaRPr lang="en-ZA" altLang="en-US" smtClean="0"/>
          </a:p>
          <a:p>
            <a:r>
              <a:rPr lang="en-ZA" altLang="en-US" smtClean="0"/>
              <a:t>Private Hospitals in the Netcare, Mediclinic &amp; LifeHealthcare Group</a:t>
            </a:r>
          </a:p>
        </p:txBody>
      </p:sp>
    </p:spTree>
    <p:extLst>
      <p:ext uri="{BB962C8B-B14F-4D97-AF65-F5344CB8AC3E}">
        <p14:creationId xmlns:p14="http://schemas.microsoft.com/office/powerpoint/2010/main" xmlns="" val="428434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127604" y="0"/>
            <a:ext cx="8229057" cy="1143240"/>
          </a:xfrm>
        </p:spPr>
        <p:txBody>
          <a:bodyPr rtlCol="0">
            <a:normAutofit fontScale="90000"/>
          </a:bodyPr>
          <a:lstStyle/>
          <a:p>
            <a:pPr algn="ctr" defTabSz="913110">
              <a:defRPr/>
            </a:pPr>
            <a:r>
              <a:rPr lang="en-US" sz="3600" b="1" dirty="0" smtClean="0"/>
              <a:t>Global Progress</a:t>
            </a:r>
            <a:r>
              <a:rPr lang="en-US" sz="3600" b="1" dirty="0"/>
              <a:t>:  National, regional and megacity policy development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7739" y="1415372"/>
            <a:ext cx="4039867" cy="434834"/>
          </a:xfrm>
        </p:spPr>
        <p:txBody>
          <a:bodyPr rtlCol="0">
            <a:normAutofit fontScale="25000" lnSpcReduction="20000"/>
          </a:bodyPr>
          <a:lstStyle/>
          <a:p>
            <a:pPr defTabSz="913110">
              <a:defRPr/>
            </a:pPr>
            <a:r>
              <a:rPr lang="en-US" sz="9800" dirty="0"/>
              <a:t>National policy</a:t>
            </a:r>
            <a:r>
              <a:rPr lang="en-US" sz="6100" dirty="0"/>
              <a:t>	</a:t>
            </a:r>
            <a:r>
              <a:rPr lang="en-US" sz="2600" dirty="0"/>
              <a:t> </a:t>
            </a:r>
            <a:r>
              <a:rPr lang="en-US" dirty="0" smtClean="0">
                <a:ea typeface="+mn-ea"/>
              </a:rPr>
              <a:t>					</a:t>
            </a:r>
            <a:endParaRPr lang="en-US" dirty="0">
              <a:ea typeface="+mn-ea"/>
            </a:endParaRPr>
          </a:p>
        </p:txBody>
      </p:sp>
      <p:sp>
        <p:nvSpPr>
          <p:cNvPr id="10244" name="Content Placeholder 6"/>
          <p:cNvSpPr>
            <a:spLocks noGrp="1"/>
          </p:cNvSpPr>
          <p:nvPr>
            <p:ph sz="half" idx="2"/>
          </p:nvPr>
        </p:nvSpPr>
        <p:spPr>
          <a:xfrm>
            <a:off x="219912" y="1837247"/>
            <a:ext cx="4041225" cy="4057494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Philippines (2008)</a:t>
            </a:r>
          </a:p>
          <a:p>
            <a:r>
              <a:rPr lang="en-US" dirty="0">
                <a:latin typeface="Calibri" charset="0"/>
              </a:rPr>
              <a:t>Argentina (2009)</a:t>
            </a:r>
          </a:p>
          <a:p>
            <a:r>
              <a:rPr lang="en-US" dirty="0">
                <a:latin typeface="Calibri" charset="0"/>
              </a:rPr>
              <a:t>Chile (2011)</a:t>
            </a:r>
          </a:p>
          <a:p>
            <a:r>
              <a:rPr lang="en-US" dirty="0">
                <a:latin typeface="Calibri" charset="0"/>
              </a:rPr>
              <a:t>Mongolia (2011)</a:t>
            </a:r>
          </a:p>
          <a:p>
            <a:pPr>
              <a:buFont typeface="Wingdings" charset="0"/>
              <a:buNone/>
            </a:pPr>
            <a:r>
              <a:rPr lang="en-US" b="1" dirty="0">
                <a:latin typeface="Calibri" charset="0"/>
              </a:rPr>
              <a:t>In Process</a:t>
            </a:r>
          </a:p>
          <a:p>
            <a:r>
              <a:rPr lang="en-US" dirty="0">
                <a:latin typeface="Calibri" charset="0"/>
              </a:rPr>
              <a:t>India</a:t>
            </a:r>
          </a:p>
          <a:p>
            <a:r>
              <a:rPr lang="en-US" dirty="0">
                <a:latin typeface="Calibri" charset="0"/>
              </a:rPr>
              <a:t>South Africa</a:t>
            </a:r>
          </a:p>
          <a:p>
            <a:r>
              <a:rPr lang="en-US" dirty="0">
                <a:latin typeface="Calibri" charset="0"/>
              </a:rPr>
              <a:t>Costa Rica</a:t>
            </a:r>
          </a:p>
          <a:p>
            <a:r>
              <a:rPr lang="en-US" dirty="0">
                <a:latin typeface="Calibri" charset="0"/>
              </a:rPr>
              <a:t>Others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10245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3677420" y="1287225"/>
            <a:ext cx="4042582" cy="469391"/>
          </a:xfrm>
        </p:spPr>
        <p:txBody>
          <a:bodyPr/>
          <a:lstStyle/>
          <a:p>
            <a:r>
              <a:rPr lang="en-US">
                <a:latin typeface="Calibri" charset="0"/>
              </a:rPr>
              <a:t>Regional and Mega-city Policy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3657600" y="1828800"/>
            <a:ext cx="4041224" cy="39523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i="1" dirty="0">
                <a:latin typeface="Calibri" charset="0"/>
              </a:rPr>
              <a:t>Mega-cities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Buenos Aires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São Paulo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Mexico City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 charset="0"/>
              </a:rPr>
              <a:t>Delhi</a:t>
            </a:r>
            <a:endParaRPr lang="en-US" b="1" i="1" dirty="0">
              <a:latin typeface="Calibri" charset="0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b="1" i="1" dirty="0">
                <a:latin typeface="Calibri" charset="0"/>
              </a:rPr>
              <a:t>Provinces/States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 err="1" smtClean="0">
                <a:latin typeface="Calibri" charset="0"/>
              </a:rPr>
              <a:t>KwaZulu</a:t>
            </a:r>
            <a:r>
              <a:rPr lang="en-US" dirty="0" smtClean="0">
                <a:latin typeface="Calibri" charset="0"/>
              </a:rPr>
              <a:t> Natal, Western Cape – </a:t>
            </a:r>
            <a:r>
              <a:rPr lang="en-US" dirty="0">
                <a:latin typeface="Calibri" charset="0"/>
              </a:rPr>
              <a:t>South Africa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dirty="0">
                <a:latin typeface="Calibri" charset="0"/>
              </a:rPr>
              <a:t>Santa Catarina and Sao Paulo-- Brazil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  <p:pic>
        <p:nvPicPr>
          <p:cNvPr id="10" name="Picture 6" descr="DSCN076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5739" y="1676400"/>
            <a:ext cx="1966992" cy="262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pic>
        <p:nvPicPr>
          <p:cNvPr id="10248" name="Picture 4" descr="Merucry Free 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4657" y="5615411"/>
            <a:ext cx="5438074" cy="116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50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Resources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715000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900" dirty="0" smtClean="0"/>
              <a:t> </a:t>
            </a:r>
            <a:r>
              <a:rPr lang="en-US" sz="6200" dirty="0" smtClean="0"/>
              <a:t>Minamata </a:t>
            </a:r>
            <a:r>
              <a:rPr lang="en-US" sz="6200" dirty="0"/>
              <a:t>Convention on Mercury Ratification and Implementation Manual, Ban Toxics, NRDC and Zero Mercury Working Group (ZMWG)</a:t>
            </a:r>
          </a:p>
          <a:p>
            <a:pPr marL="0" indent="0">
              <a:buNone/>
            </a:pPr>
            <a:r>
              <a:rPr lang="en-US" sz="4900" dirty="0">
                <a:hlinkClick r:id="rId3"/>
              </a:rPr>
              <a:t>http://</a:t>
            </a:r>
            <a:r>
              <a:rPr lang="en-US" sz="4900" dirty="0" smtClean="0">
                <a:hlinkClick r:id="rId3"/>
              </a:rPr>
              <a:t>www.zeromercury.org/phocadownload/Developments_at_UNEP_level/minamatamanual_eng_january%202015%20final.pdf</a:t>
            </a:r>
            <a:endParaRPr lang="en-US" sz="4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6200" dirty="0" smtClean="0"/>
              <a:t>Mercury </a:t>
            </a:r>
            <a:r>
              <a:rPr lang="en-US" sz="6200" dirty="0"/>
              <a:t>in </a:t>
            </a:r>
            <a:r>
              <a:rPr lang="en-US" sz="6200" dirty="0" smtClean="0"/>
              <a:t>Products, Button Cell Batteries </a:t>
            </a:r>
            <a:r>
              <a:rPr lang="en-US" sz="6200" dirty="0"/>
              <a:t>Briefing </a:t>
            </a:r>
            <a:r>
              <a:rPr lang="en-US" sz="6200" dirty="0" smtClean="0"/>
              <a:t>Papers, ZMWG</a:t>
            </a:r>
            <a:r>
              <a:rPr lang="en-US" sz="4900" dirty="0" smtClean="0"/>
              <a:t>, </a:t>
            </a:r>
            <a:r>
              <a:rPr lang="en-US" sz="4900" dirty="0" smtClean="0">
                <a:hlinkClick r:id="rId4"/>
              </a:rPr>
              <a:t>http</a:t>
            </a:r>
            <a:r>
              <a:rPr lang="en-US" sz="4900" dirty="0">
                <a:hlinkClick r:id="rId4"/>
              </a:rPr>
              <a:t>://</a:t>
            </a:r>
            <a:r>
              <a:rPr lang="en-US" sz="4900" dirty="0" smtClean="0">
                <a:hlinkClick r:id="rId4"/>
              </a:rPr>
              <a:t>www.zeromercury.org/index.php?option=com_phocadownload&amp;view=file&amp;id=81%3Azmwg-inc-2-briefing-paper-series&amp;Itemid=15</a:t>
            </a:r>
            <a:endParaRPr lang="en-US" sz="4900" dirty="0" smtClean="0"/>
          </a:p>
          <a:p>
            <a:pPr marL="0" indent="0">
              <a:buNone/>
            </a:pPr>
            <a:r>
              <a:rPr lang="en-US" sz="4900" dirty="0">
                <a:hlinkClick r:id="rId5"/>
              </a:rPr>
              <a:t>http://</a:t>
            </a:r>
            <a:r>
              <a:rPr lang="en-US" sz="4900" dirty="0" smtClean="0">
                <a:hlinkClick r:id="rId5"/>
              </a:rPr>
              <a:t>www.unep.org/chemicalsandwaste/Portals/9/Mercury/Documents/INC4/Submissions%20from%20NGOs/ZMWG_Button%20Cell_INC4_final.pdf</a:t>
            </a:r>
            <a:endParaRPr lang="en-US" sz="4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6200" dirty="0" smtClean="0"/>
              <a:t>Mercury-added Product Fact Sheets, Northeast Waste Mgt. Officials Assoc.,</a:t>
            </a:r>
          </a:p>
          <a:p>
            <a:pPr marL="0" indent="0">
              <a:buNone/>
            </a:pPr>
            <a:r>
              <a:rPr lang="en-US" sz="4900" dirty="0">
                <a:hlinkClick r:id="rId6"/>
              </a:rPr>
              <a:t>http://www.newmoa.org/prevention/mercury/imerc/FactSheets</a:t>
            </a:r>
            <a:r>
              <a:rPr lang="en-US" sz="4900" dirty="0" smtClean="0">
                <a:hlinkClick r:id="rId6"/>
              </a:rPr>
              <a:t>/</a:t>
            </a:r>
            <a:endParaRPr lang="en-US" sz="4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6200" dirty="0" smtClean="0"/>
              <a:t>Report </a:t>
            </a:r>
            <a:r>
              <a:rPr lang="en-US" sz="6200" dirty="0"/>
              <a:t>on the major mercury-containing products and processes, their substitutes and experience in switching to mercury-free products and processes, UNEP OEWG2, </a:t>
            </a:r>
            <a:r>
              <a:rPr lang="en-US" sz="4900" dirty="0">
                <a:hlinkClick r:id="rId7"/>
              </a:rPr>
              <a:t>http://www.unep.org/chemicalsandwaste/Portals/9/Mercury/Documents/OEWG2/2_7_add_1.pdf</a:t>
            </a:r>
            <a:endParaRPr lang="en-US" sz="4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6200" dirty="0" smtClean="0"/>
              <a:t>MERCURY </a:t>
            </a:r>
            <a:r>
              <a:rPr lang="en-US" sz="6200" dirty="0"/>
              <a:t>IN SKIN LIGHTENING </a:t>
            </a:r>
            <a:r>
              <a:rPr lang="en-US" sz="6200" dirty="0" smtClean="0"/>
              <a:t>PRODUCTS, World Health Organization,</a:t>
            </a:r>
          </a:p>
          <a:p>
            <a:pPr marL="0" indent="0">
              <a:buNone/>
            </a:pPr>
            <a:r>
              <a:rPr lang="en-US" sz="4900" dirty="0">
                <a:hlinkClick r:id="rId8"/>
              </a:rPr>
              <a:t>http://</a:t>
            </a:r>
            <a:r>
              <a:rPr lang="en-US" sz="4900" dirty="0" smtClean="0">
                <a:hlinkClick r:id="rId8"/>
              </a:rPr>
              <a:t>www.who.int/ipcs/assessment/public_health/mercury_flyer.pdf?ua=1</a:t>
            </a:r>
            <a:endParaRPr lang="en-US" sz="4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6200" dirty="0" smtClean="0"/>
              <a:t>Developing National Strategies to Phase Mercury Out of Thermometers and Sphygmomanometers  Including in the Context of the Minamata Convention on Mercury, WHO,</a:t>
            </a:r>
          </a:p>
          <a:p>
            <a:pPr marL="0" indent="0">
              <a:buNone/>
            </a:pPr>
            <a:r>
              <a:rPr lang="en-US" sz="4900" dirty="0" smtClean="0">
                <a:hlinkClick r:id="rId9"/>
              </a:rPr>
              <a:t>http://www.who.int/ipcs/assessment/public_health/WHOGuidanceReportonMercury2015.pdf</a:t>
            </a:r>
            <a:endParaRPr lang="en-US" sz="49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505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899642"/>
          </a:xfrm>
        </p:spPr>
        <p:txBody>
          <a:bodyPr>
            <a:normAutofit/>
          </a:bodyPr>
          <a:lstStyle/>
          <a:p>
            <a:r>
              <a:rPr lang="en-Z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Thank </a:t>
            </a:r>
            <a:r>
              <a:rPr lang="en-Z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y</a:t>
            </a:r>
            <a:r>
              <a:rPr lang="en-Z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ou for your attention!</a:t>
            </a:r>
            <a:endParaRPr lang="en-ZA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087" y="4149080"/>
            <a:ext cx="5631179" cy="1224136"/>
          </a:xfrm>
        </p:spPr>
        <p:txBody>
          <a:bodyPr>
            <a:noAutofit/>
          </a:bodyPr>
          <a:lstStyle/>
          <a:p>
            <a:pPr algn="l"/>
            <a:r>
              <a:rPr lang="en-ZA" dirty="0" smtClean="0">
                <a:latin typeface="Mongolian Baiti" pitchFamily="66" charset="0"/>
                <a:cs typeface="Mongolian Baiti" pitchFamily="66" charset="0"/>
              </a:rPr>
              <a:t>Rico Euripidou: 	</a:t>
            </a:r>
            <a:r>
              <a:rPr lang="en-ZA" dirty="0" smtClean="0">
                <a:latin typeface="Mongolian Baiti" pitchFamily="66" charset="0"/>
                <a:cs typeface="Mongolian Baiti" pitchFamily="66" charset="0"/>
                <a:hlinkClick r:id="rId2"/>
              </a:rPr>
              <a:t>rico@groundwork.org.za</a:t>
            </a:r>
            <a:r>
              <a:rPr lang="en-ZA" dirty="0" smtClean="0">
                <a:latin typeface="Mongolian Baiti" pitchFamily="66" charset="0"/>
                <a:cs typeface="Mongolian Baiti" pitchFamily="66" charset="0"/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68636" y="5589240"/>
            <a:ext cx="4972050" cy="10858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11384" y="2348880"/>
            <a:ext cx="2521232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data:image/jpeg;base64,/9j/4AAQSkZJRgABAQAAAQABAAD/2wCEAAkGBg8PDRINDRANDQ0MDA0NDA0NDw4NDQwMFBAVFBQQEhIXGyYeFyUjGRIUHzAgJicpLi0sFR4xQTAtNSYrMCkBCQoKDgwOFw8PGiwlHh4sLCwsKSksKSksKSwsKSkpLCwpKSkpNSopLCkpKSkpKSkpKSwqKSwsLCwyLCwsKSkpLP/AABEIAL0BCwMBIgACEQEDEQH/xAAcAAEBAQADAQEBAAAAAAAAAAAEAwABAgUGCAf/xAA5EAACAgECBAQDBgUDBQEAAAABAwACBBEhBRIxQRNRYXEGIjJSYnKBkaEHFCNjsULB8CRDc5LhFf/EABgBAQADAQAAAAAAAAAAAAAAAAABAgME/8QAHhEBAQEAAwEAAwEAAAAAAAAAAAECAxEhMRJBURP/2gAMAwEAAhEDEQA/AP4bNNNA0000DTTTQNNNNA05AnNaS1FQJ0XELVKLTFLRAktMUpEsrHjFY8CCseNVjy6caNTjQIJxo1ONEJxo5ONAOnGjk40QnGjk40A6caOTjS6caNVjwIKx41WPLqx4taIEVIilollpiKKgTWmIoqd60neBwKzmaaBpppoGmmmgfi6aaaBpppoGmmnetIHUCUouUoqIWmBJaYpaZVSItSIEVIjFY8srHjU40CCsaNTjRCcaNTjQIJxo5ONLpxo5ONAgnGjk40unGjlY0A6caNVjS6seNVjwIKx4xSJZaIpaYEVoilplKKl60gTouVFZzNA0000DTSD8ytTyAFjD0XTe35+X5zpTGNxz5R5a7kY9dhoO9yevudoCQR5iczwsji6Q0eAAK+GaWtX6LHmBry+eg136b7az08LJ5xrI7XuLJ2VNNNJUfi6aaaBpyBO1aS9FQJUXELTKrTFKRAitEWpEsrHjVY8CCseMTjy6caOTjQDpxo5ONEJxo5ONAOnGjk40QnGjU40CCcaOTjS6caNVjwIKx4xWPLqx4taIEVIilplVpiaKgSomIoud60naBwBOZpoGmnFrAAkkADcknQAepgr5jLg/y9Dao01bbStdzp8osRzf86wFPyaLGtyAO3c2PkB1MNq5hGoOOiwJLCahug9Cfl19NZFtEr+exLb0tU3yGWNKrI7Eg6D8O+vlPJ4j8SWtYhJsP7th82vmuh+n3Op9BItkXxi7vUeu/iGPiAhQtW9x01Nm3+9pbaoP2j18jPnc3ibHnQ/STr4ddTXXsbE73Pvt5ASWNg3YdTrudSTqST5kncz6HA4MK7kSnd06ZnHF7fa8vB4Rax5raz6TExuQaStFAdJ3lpOmHJyXbTTra8kWyzJ+NhWVoqUoqJWmBJaYlaJZaItWPAipEYrHl1Y8anGgHVjRycaXTjRycaAdONHJxohONHJxoB040cnGiE40anGgQTjRqseXVjxikQIKx4xSJZaIlaYEloiaJlaKlRSB1ouUAmmgaaaRyMutNjrax6UoDe9vyH+TAtBZXE601FBZtq9RQE1qfvEA/oN4bKs5ldbEJrqD4RFjzU7896+nbacO4qtfyUBVTT/TX9gOv+B7x2mS34o7G568zrXvewBXRfMsUt6V0J19wT7QvFOO0oOQ/OwDTwaW0C//AC3HQ/dG/tPKzuNNZqtPMqh2tYH+sweRuPpH3a/qZLA4Na2mo0Hl2lLr+OnHB17tJr25FgbHUV+itRyrX+Cvb36+s9Th3Au9p62FwmtB0no1oB0kTP7pvm6n44Qx8OtBsIiadLXmjmt7diZO7ZO7YZjoQqx0gXQ7Xw5fA/Na0RSseXVjxiseBBWPGqxpdONHJxoB040cnGl040cnGgQTjRycaXTjRycaBBONGpxohONGKx4EFY8arHllY8WtECKkRS0yq0xFFQJrVL0XO4rOYGAmmmgaaYmYmBoXPzqJrWzL1VS7BW7bfQsctjzW/wDXT3IiPErry6jm0101GunnpI5+Ct6rJbUWpcaWBgfOcN+L0ZmSU49/FXagvS46jXsdJ6reDix3g+HfDmJw4+IsWN2WC11Gt73uelKjqeh/Se2+7qL8XwjbQG1lV1u0AeQA0J9JHS03Z8CVwWg7R6setegnXDzKOoLrOoP6g+Rl46Lq3604Np1syQu2SqpdsOx0kx0K18CzHwjciRbkQbciBZuRDHIhXZMIcmB/N1Y8anGiE40cnGgHTjRycaITjRycaAdONHJxohONGpx4EE40arHllY8YpECKseLWiWWmJWmBJaYmipSipUVgdarneaaBppxawA1JAA6k7ATz/wD9arLlSLLN6gmxtYa1HcinU9YDXZFaDWx08h1J9h3gcniBFLMvdeIutSed/X0JGu3t1nh53EVuPg4tWZmVVg5nVbdSFWG2l2U6/grqenSTyErS0Pz2HNzK6GiBoFoPbSm4X7nWxhMl1eo9jhfF3MAsV1qmqza+U2xUWW12NV21NK6a72IJ8hIN44vm5U/NudWkfLr38Oh6/it+k8PKzn5VhznSgPyKpsqn5dz6melw7ghO9pn+Xfx1ThmJ3uvU4ZzsuKqrUVJNnsNhz176mvW2p13ieK4AqxfJkNTdl7itTzNXc6a6WJ+j0Pr3nznHOLX4TkVyxSrENQUsqbcmrATagFj8oOvn1GvkJ8K/+KWSWM8ZJKWaVsLsIqKjvzaka/T0HaXjm1134/pGD8SW5qsbU/8AS3anLpUamgJA8YDvympB9LW8tD43HP4vY1vEQqrwNAFsoLUta4ttyg6WPQbAd+41kv4ZUuwNyGc5q3uzUm5JJJ1J1O5PWfUs+HMPn8TwV853JFQCZKrzPgNjrJu94NS9hYKkaaa9du0+ku2R5hUctQAB0AkGOgVY6GY+Ra+EbkQLNyINuRINyIJ2TAQ7IgXZMg7JgXZMBDsmEOTCOyYQ5MBycaOTjS6caOTjQDpxo5WNLqxo1WPAgrHjFY8spEWtECKkRS0yq0xFFwJ0VLVpOwE5gaaaRflVpsdTY/TSo1tb8oFoZuaNeVY8S/fTalfxW6CQymEULMm9UJqNTXmA2+/ft7CeWc7Ifovh6/ASdjkMr89q+a1H0OvNb9DA54xxWiL1DyXNtvTGUOa1vStO/udoR2HbI5snM8PBxrACylEBjgNdKtbX5r9fort6mTtkY2IbeEBl5d9mtvbmrzD7bOtvw10HtAGjsi4uwm5G1dtK0r9mlRtUe0pddOjj4Lr2+QpvGeWvg4FP5dQHLzgCrbDyqBsse2/rJ4HB7XOpB3Op9TPX4dwHTewnuoxa1GwkdW/Wt5c8c6wDg8HrQbienRYHSdpiZeTpya1dfUM7BW9dlOpVi7jS1LgWqR6gz48fwm4ZVviVUBoeYV1JqD6AnafZ2ZD3dJVeU/jGDhK8K7KpsW+CpfNWlgRXm5tde4PU7bj858B47/MqNzqDW9q77EgHuIP4h+GE5dwyxvRg2NqWtXmHqAd5bh+EvGUFK2qP1MD0mPhG5Eg3Ig25EC7ciCbkyDsmCdkwLuyYF2TDuyYJ2TAu7JgXZMg7JgXZMC7smFOTCtyIU5ED+wpxo1WPLqx4taIEVY8WtEstMStUCS0xFFSlFygEDitJ2mmJgadGtrUc1iKjzMkMizDyorz76Fh2VX8+/sJm1Sgi77Fzj9FQOaxPkunb3/eB1N2M+n+iv7dx89h92vb3MBfiVaErxKeO4nS7LWPJW3ldmm/4a6n07xGRjOyKmzzXFQNzTXc182X1H6Agees8TM+IVK/p4FRY1HL/ADF6jkqP7VOn5nb0Mi2RfGNbvUIysda9H8RaWM+pSgOh/tJ12/EdT6jpPKzuNOyAVrHgIPVdD8zPVl+/sNveQRgsdc3ubXvY62vcm1j+c+j4fwMV3Imfd06pjHF7fa8fh3AidNRtPpcPhlaDpGLQKjaUl5nphyc2tuK10nM4Jk7slmLva8jdsnd0Kx8CzHQrHyLXwbciBduRBtyJBuRBNyYF3ZME7Jh3ZMC7JgIdkwLsmHdkwLsmAh2TAuyYd2TBNyICHZME3IkG5EG18CzciHL4djocugfqhaIpaZVapeq4E6Klq0nYCaBpp0a6tBzXIqB3MCnMGQOalwFEmtfCtW7GEdRqPp/zAUzKAPJQFjPsV7etj0EndY+rIsLDr4VDouv4j3/xG466rppSg113GoAqfvHqT+p9JNlVr1c41qKnmN76UpQ+g7fufaBqXbcaLATTtYj/AE/cp/udB6GedxDi2Lha9XZNhvXUWafx2P0j/gE8bjHxgxpK8TVa9SPG/wC5f1qP9Pv19p52Dwi1zqddzqSdyT5k95S6/jqxwfvfkbP4jkZlv6p+QHWqaahdfU/aPqZ6HDeA66GwnrYHBq0GpE9WiwOkiZ/dTvnkn44GxcCtB0iwJpwbTRy22/XM62vJ3ZIMdCFLth2OkWOhWvgWY+EbkSDciDbkQLtyIJ2TDuyYJ2TAu7JgXZMg7JgXZMC7smBdkyDsmBbkwEOyYFuTINyINuRAs3Ig25Ei18Kx0CrHwrHSTHSF2QKXbI+JOpM4gfs8VnaaaBwSANTsB1J6CfNfEXx3jYYI5hdgH0jfT38vz/efH/xk+MsrEejExreHVqS9ltN7DnNRUHt0Op69PWfOfC9eHNT/ADudduW8XtWuANaU5xvzMvuSDt0/SA1ufxPjbLeFbwsSh+e9z4OKunc3Yfq08v2nu/B78TCy642Ix+ZkuBrkPFrKxq1qOYiiup6acxIO+3WFysnIyhWjDXExKj+lioqKfL20qOn4jv69pThPBKqHKivJzDS1gSWXGuvzX6n2Gg9JW6kbY4db9/T+g5/xMjFryL/rNOpCqEaUJOvzWGw/cz5TLyn5l+Zx1APyLrstftX/AHO8VhcAJ7aT6HB4RWnaV903n+fF89ryuGcC6Gwn0OPiVoNhLUoB0naWmenPvku/rTTg2krtlmTva8hdsmx0Kx8CzHQrXyLXwbciBZuRBtyJB2RBOyYF3ZME7Jh3ZMC7JgIdkwLsmHdkwLsmAh2TAuyZB2TBNyIF3ZEE3IkG5EI18CzciEY+SY6Gu2BRjoe7ZOzJ0Jgc2vOs00DTTTQP2jNNNA+T+PvgJPFV0N72S5HN4Tajm0qdzUjuNv8A711+Q4N8Ajh9SOYvbY62ZagAr6Uqdf1Ov5T+tkQ7MKtjqQJFlaY1nN7sfGYPBbWOpB3OpJ3JPmTPpcDg1aDcT0V41a9BKysz005Oe6dKKA6Cd5pwbS7nc6zpZkndsOx0CrGwzHSLHwrXwLMfBtyJFuRBOyYF3ZEE7JkHZMC7JgIdkwLsmHdkwLsmAh2TAuyYd2TBOyYF3ZME3IkG5EE3IgXbkQbXyLXwrHQKsfDMdJXbIWZA73bJG041nEDTTTQNNNNA0000D9ozTTQNNNNA0xM4sZG94HezJBjpNjDDMYYFGOhWvkmtMG1pgVbkQbcmRc0wTmmBZ2TAuyZFzjAucYFnZMC7JknOMA5xgWdkwLsmSc0wTWmBVuTBtyJJrTBtaYFW5EIx8mxhhrsMCjHQ92zpe0nA5NpxNNA0000DTTTQNNNNA0000D//2Q=="/>
          <p:cNvSpPr>
            <a:spLocks noChangeAspect="1" noChangeArrowheads="1"/>
          </p:cNvSpPr>
          <p:nvPr/>
        </p:nvSpPr>
        <p:spPr bwMode="auto">
          <a:xfrm>
            <a:off x="63500" y="-874713"/>
            <a:ext cx="2543175" cy="1800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7" name="Picture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1036" y="5741640"/>
            <a:ext cx="4972050" cy="10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86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4952"/>
            <a:ext cx="7848871" cy="672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468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88" y="152399"/>
            <a:ext cx="6883512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B4AF2-C5BC-406C-B96A-666084F75CE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31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57" y="260648"/>
            <a:ext cx="87856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710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Mercury-added Products Banned by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</a:t>
            </a:r>
            <a:r>
              <a:rPr lang="en-US" dirty="0" smtClean="0"/>
              <a:t>atteries</a:t>
            </a:r>
          </a:p>
          <a:p>
            <a:r>
              <a:rPr lang="en-US" dirty="0"/>
              <a:t>Switches and </a:t>
            </a:r>
            <a:r>
              <a:rPr lang="en-US" dirty="0" smtClean="0"/>
              <a:t>relays </a:t>
            </a:r>
          </a:p>
          <a:p>
            <a:r>
              <a:rPr lang="en-US" dirty="0"/>
              <a:t>Cosmetics (</a:t>
            </a:r>
            <a:r>
              <a:rPr lang="en-US" dirty="0" smtClean="0"/>
              <a:t>w/mercury above 1 ppm</a:t>
            </a:r>
            <a:r>
              <a:rPr lang="en-US" dirty="0"/>
              <a:t>), including </a:t>
            </a:r>
            <a:r>
              <a:rPr lang="en-US" dirty="0" smtClean="0"/>
              <a:t>soaps </a:t>
            </a:r>
            <a:r>
              <a:rPr lang="en-US" dirty="0"/>
              <a:t>and </a:t>
            </a:r>
            <a:r>
              <a:rPr lang="en-US" dirty="0" smtClean="0"/>
              <a:t>cream</a:t>
            </a:r>
          </a:p>
          <a:p>
            <a:r>
              <a:rPr lang="en-US" dirty="0"/>
              <a:t>Pesticides, </a:t>
            </a:r>
            <a:r>
              <a:rPr lang="en-US" dirty="0" smtClean="0"/>
              <a:t>biocides, </a:t>
            </a:r>
            <a:r>
              <a:rPr lang="en-US" dirty="0"/>
              <a:t>topical </a:t>
            </a:r>
            <a:r>
              <a:rPr lang="en-US" dirty="0" smtClean="0"/>
              <a:t>antiseptics</a:t>
            </a:r>
          </a:p>
          <a:p>
            <a:r>
              <a:rPr lang="en-US" dirty="0"/>
              <a:t>N</a:t>
            </a:r>
            <a:r>
              <a:rPr lang="en-US" dirty="0" smtClean="0"/>
              <a:t>on-electronic </a:t>
            </a:r>
            <a:r>
              <a:rPr lang="en-US" dirty="0"/>
              <a:t>measuring </a:t>
            </a:r>
            <a:r>
              <a:rPr lang="en-US" dirty="0" smtClean="0"/>
              <a:t>devices, including barometers,</a:t>
            </a:r>
            <a:r>
              <a:rPr lang="en-US" dirty="0"/>
              <a:t> </a:t>
            </a:r>
            <a:r>
              <a:rPr lang="en-US" dirty="0" smtClean="0"/>
              <a:t>hydrometers,</a:t>
            </a:r>
            <a:r>
              <a:rPr lang="en-US" dirty="0"/>
              <a:t> </a:t>
            </a:r>
            <a:r>
              <a:rPr lang="en-US" dirty="0" smtClean="0"/>
              <a:t>manometers, thermometers, sphygmomanometers</a:t>
            </a:r>
          </a:p>
          <a:p>
            <a:r>
              <a:rPr lang="en-US" dirty="0" smtClean="0"/>
              <a:t>Limit mercury content of lamps 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2590800" cy="391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2833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b="1" dirty="0" smtClean="0"/>
              <a:t>Mercury Sources in Health Care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84313"/>
            <a:ext cx="5545137" cy="52292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dirty="0" smtClean="0"/>
              <a:t>Direct Uses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Devices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ZA" dirty="0" smtClean="0"/>
              <a:t>Thermometers, Sphygmomanometers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ZA" dirty="0" smtClean="0"/>
              <a:t>Gastro-intestinal tubes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Dental Amalgam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Laboratory Chemicals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Medication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Lighting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Switches and Relays 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ZA" dirty="0" smtClean="0"/>
              <a:t>Thermostats  e.g. in stoves, washing machines, fridges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ZA" dirty="0" smtClean="0"/>
              <a:t>Tilt switches   in vehicles, level switches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Batteries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dirty="0" smtClean="0"/>
              <a:t>Indirect Uses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Fossil Fuels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ZA" dirty="0" smtClean="0"/>
              <a:t>Boilers, incinerators, etc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ZA" dirty="0" smtClean="0"/>
              <a:t>Electricity used (coal-fired power stations)</a:t>
            </a:r>
          </a:p>
          <a:p>
            <a:pPr lvl="1" fontAlgn="auto">
              <a:spcAft>
                <a:spcPts val="0"/>
              </a:spcAft>
              <a:defRPr/>
            </a:pPr>
            <a:endParaRPr lang="en-ZA" dirty="0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25538"/>
            <a:ext cx="15462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268413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25538"/>
            <a:ext cx="145415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8636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997200"/>
            <a:ext cx="15621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581525"/>
            <a:ext cx="1989137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18446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321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Hg in Health care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Significant releases of mercury to the environment result from the use of </a:t>
            </a:r>
            <a:r>
              <a:rPr lang="en-US" b="1" u="sng" dirty="0" smtClean="0"/>
              <a:t>mercury added products</a:t>
            </a:r>
            <a:r>
              <a:rPr lang="en-US" dirty="0" smtClean="0"/>
              <a:t>, and from the </a:t>
            </a:r>
            <a:r>
              <a:rPr lang="en-US" b="1" u="sng" dirty="0" smtClean="0"/>
              <a:t>incineration of medical waste</a:t>
            </a:r>
            <a:r>
              <a:rPr lang="en-US" dirty="0" smtClean="0"/>
              <a:t>. Health-care facilities may be responsible for as much as 5% of all mercury released in wastewater.</a:t>
            </a:r>
          </a:p>
        </p:txBody>
      </p:sp>
      <p:pic>
        <p:nvPicPr>
          <p:cNvPr id="6146" name="Picture 2" descr="D:\My Documents\Workshops, Countries Visits, Working Sessions\Workshops\2014\Niamey, Nov14, Mercury\Images\thermome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9037" y="4725629"/>
            <a:ext cx="38671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16E48-0FA5-4B73-9217-C7E8291A0D52}" type="slidenum">
              <a:rPr lang="fr-FR" altLang="en-US" smtClean="0"/>
              <a:pPr/>
              <a:t>9</a:t>
            </a:fld>
            <a:endParaRPr lang="fr-F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943600"/>
            <a:ext cx="5280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434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1324</Words>
  <Application>Microsoft Office PowerPoint</Application>
  <PresentationFormat>On-screen Show (4:3)</PresentationFormat>
  <Paragraphs>173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 Portfolio Committee on Environmental Affairs Stakeholder Workshop on Minamata Convention on Mercury</vt:lpstr>
      <vt:lpstr>Slide 2</vt:lpstr>
      <vt:lpstr>Slide 3</vt:lpstr>
      <vt:lpstr>Slide 4</vt:lpstr>
      <vt:lpstr>Slide 5</vt:lpstr>
      <vt:lpstr>Slide 6</vt:lpstr>
      <vt:lpstr>Mercury-added Products Banned by 2020</vt:lpstr>
      <vt:lpstr>Mercury Sources in Health Care</vt:lpstr>
      <vt:lpstr>Hg in Health care</vt:lpstr>
      <vt:lpstr>WHO recommendation</vt:lpstr>
      <vt:lpstr>Mercury-free Products Are Increasingly Available  </vt:lpstr>
      <vt:lpstr>Mercury-free Batteries   </vt:lpstr>
      <vt:lpstr>Mercury-free Switches &amp; Relays </vt:lpstr>
      <vt:lpstr>Slide 14</vt:lpstr>
      <vt:lpstr>Mercury-free Cosmetics</vt:lpstr>
      <vt:lpstr>Banning Pesticides, Biocides and Topical Antiseptics Containing Mercury</vt:lpstr>
      <vt:lpstr>Mercury-free Measuring Devices are widely available!</vt:lpstr>
      <vt:lpstr>Limit Mercury Content of Lamps or Convert to Mercury-free Lamps</vt:lpstr>
      <vt:lpstr>Phase Down/Out Dental Amalgam</vt:lpstr>
      <vt:lpstr>So why do dentists support mercury-free dentistry? From my many dentist friends, here are the reasons I hear most freq...</vt:lpstr>
      <vt:lpstr>Global Initiative Launched by WHO and HCWH in 2008</vt:lpstr>
      <vt:lpstr>Five Strategic Foci</vt:lpstr>
      <vt:lpstr>Slide 23</vt:lpstr>
      <vt:lpstr>Use existing South African Minamata Initial Assessment (MIA) structures!</vt:lpstr>
      <vt:lpstr>Slide 25</vt:lpstr>
      <vt:lpstr>Slide 26</vt:lpstr>
      <vt:lpstr>Slide 27</vt:lpstr>
      <vt:lpstr>Slide 28</vt:lpstr>
      <vt:lpstr>Slide 29</vt:lpstr>
      <vt:lpstr>Western Cape</vt:lpstr>
      <vt:lpstr>Global Progress:  National, regional and megacity policy development </vt:lpstr>
      <vt:lpstr>Resources  </vt:lpstr>
      <vt:lpstr>Thank you for your attention!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Minamata Convention Article 4  provisions related to banning mercury-added products</dc:title>
  <dc:creator>Michael Bender</dc:creator>
  <cp:lastModifiedBy>PUMZA</cp:lastModifiedBy>
  <cp:revision>90</cp:revision>
  <dcterms:created xsi:type="dcterms:W3CDTF">2016-01-19T20:05:09Z</dcterms:created>
  <dcterms:modified xsi:type="dcterms:W3CDTF">2018-08-17T10:25:40Z</dcterms:modified>
</cp:coreProperties>
</file>