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57" r:id="rId3"/>
    <p:sldId id="258" r:id="rId4"/>
    <p:sldId id="274" r:id="rId5"/>
    <p:sldId id="259" r:id="rId6"/>
    <p:sldId id="260" r:id="rId7"/>
    <p:sldId id="261" r:id="rId8"/>
    <p:sldId id="262" r:id="rId9"/>
    <p:sldId id="270" r:id="rId10"/>
    <p:sldId id="271" r:id="rId11"/>
    <p:sldId id="263" r:id="rId12"/>
    <p:sldId id="273" r:id="rId13"/>
    <p:sldId id="264" r:id="rId14"/>
    <p:sldId id="272" r:id="rId15"/>
    <p:sldId id="265" r:id="rId16"/>
    <p:sldId id="266" r:id="rId17"/>
    <p:sldId id="267" r:id="rId18"/>
    <p:sldId id="268" r:id="rId19"/>
    <p:sldId id="269" r:id="rId2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1" autoAdjust="0"/>
    <p:restoredTop sz="94660"/>
  </p:normalViewPr>
  <p:slideViewPr>
    <p:cSldViewPr snapToGrid="0">
      <p:cViewPr varScale="1">
        <p:scale>
          <a:sx n="116" d="100"/>
          <a:sy n="116" d="100"/>
        </p:scale>
        <p:origin x="-390"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6B8116B-02C9-43AA-92E3-D2176A1FDCBD}" type="datetimeFigureOut">
              <a:rPr lang="en-ZA" smtClean="0"/>
              <a:pPr/>
              <a:t>2018/08/16</a:t>
            </a:fld>
            <a:endParaRPr lang="en-ZA"/>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797DE4B1-1400-456B-89FB-FC4EE5A17A23}" type="slidenum">
              <a:rPr lang="en-ZA" smtClean="0"/>
              <a:pPr/>
              <a:t>‹#›</a:t>
            </a:fld>
            <a:endParaRPr lang="en-ZA"/>
          </a:p>
        </p:txBody>
      </p:sp>
    </p:spTree>
    <p:extLst>
      <p:ext uri="{BB962C8B-B14F-4D97-AF65-F5344CB8AC3E}">
        <p14:creationId xmlns:p14="http://schemas.microsoft.com/office/powerpoint/2010/main" xmlns="" val="1843399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797DE4B1-1400-456B-89FB-FC4EE5A17A23}" type="slidenum">
              <a:rPr lang="en-ZA" smtClean="0"/>
              <a:pPr/>
              <a:t>9</a:t>
            </a:fld>
            <a:endParaRPr lang="en-ZA"/>
          </a:p>
        </p:txBody>
      </p:sp>
    </p:spTree>
    <p:extLst>
      <p:ext uri="{BB962C8B-B14F-4D97-AF65-F5344CB8AC3E}">
        <p14:creationId xmlns:p14="http://schemas.microsoft.com/office/powerpoint/2010/main" xmlns="" val="24460421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1465241-1823-4F10-A8AB-B85A374D4E90}" type="datetime1">
              <a:rPr lang="en-ZA" smtClean="0"/>
              <a:pPr/>
              <a:t>2018/08/16</a:t>
            </a:fld>
            <a:endParaRPr lang="en-ZA"/>
          </a:p>
        </p:txBody>
      </p:sp>
      <p:sp>
        <p:nvSpPr>
          <p:cNvPr id="5" name="Footer Placeholder 4"/>
          <p:cNvSpPr>
            <a:spLocks noGrp="1"/>
          </p:cNvSpPr>
          <p:nvPr>
            <p:ph type="ftr" sz="quarter" idx="11"/>
          </p:nvPr>
        </p:nvSpPr>
        <p:spPr>
          <a:xfrm>
            <a:off x="2692397" y="5037663"/>
            <a:ext cx="5214635" cy="279400"/>
          </a:xfrm>
        </p:spPr>
        <p:txBody>
          <a:bodyPr/>
          <a:lstStyle/>
          <a:p>
            <a:endParaRPr lang="en-ZA"/>
          </a:p>
        </p:txBody>
      </p:sp>
      <p:sp>
        <p:nvSpPr>
          <p:cNvPr id="6" name="Slide Number Placeholder 5"/>
          <p:cNvSpPr>
            <a:spLocks noGrp="1"/>
          </p:cNvSpPr>
          <p:nvPr>
            <p:ph type="sldNum" sz="quarter" idx="12"/>
          </p:nvPr>
        </p:nvSpPr>
        <p:spPr>
          <a:xfrm>
            <a:off x="8956900" y="5037663"/>
            <a:ext cx="551167" cy="279400"/>
          </a:xfrm>
        </p:spPr>
        <p:txBody>
          <a:bodyPr/>
          <a:lstStyle/>
          <a:p>
            <a:fld id="{BA8F12CE-1507-4976-B0DB-3D6529D73F98}" type="slidenum">
              <a:rPr lang="en-ZA" smtClean="0"/>
              <a:pPr/>
              <a:t>‹#›</a:t>
            </a:fld>
            <a:endParaRPr lang="en-ZA"/>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954627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A756F4-4352-4353-A75C-48A213548941}" type="datetime1">
              <a:rPr lang="en-ZA" smtClean="0"/>
              <a:pPr/>
              <a:t>2018/08/16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A8F12CE-1507-4976-B0DB-3D6529D73F98}" type="slidenum">
              <a:rPr lang="en-ZA" smtClean="0"/>
              <a:pPr/>
              <a:t>‹#›</a:t>
            </a:fld>
            <a:endParaRPr lang="en-ZA"/>
          </a:p>
        </p:txBody>
      </p:sp>
    </p:spTree>
    <p:extLst>
      <p:ext uri="{BB962C8B-B14F-4D97-AF65-F5344CB8AC3E}">
        <p14:creationId xmlns:p14="http://schemas.microsoft.com/office/powerpoint/2010/main" xmlns="" val="2771284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AB2AA1-312A-4F13-81CA-5508ED1A7916}" type="datetime1">
              <a:rPr lang="en-ZA" smtClean="0"/>
              <a:pPr/>
              <a:t>2018/08/16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A8F12CE-1507-4976-B0DB-3D6529D73F98}" type="slidenum">
              <a:rPr lang="en-ZA" smtClean="0"/>
              <a:pPr/>
              <a:t>‹#›</a:t>
            </a:fld>
            <a:endParaRPr lang="en-ZA"/>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133324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EBD5E9-4CA2-422E-B5F5-F3776C79E3E2}" type="datetime1">
              <a:rPr lang="en-ZA" smtClean="0"/>
              <a:pPr/>
              <a:t>2018/08/16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A8F12CE-1507-4976-B0DB-3D6529D73F98}" type="slidenum">
              <a:rPr lang="en-ZA" smtClean="0"/>
              <a:pPr/>
              <a:t>‹#›</a:t>
            </a:fld>
            <a:endParaRPr lang="en-Z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939084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8076BE-46BD-404D-8D81-5CB2C648DF73}" type="datetime1">
              <a:rPr lang="en-ZA" smtClean="0"/>
              <a:pPr/>
              <a:t>2018/08/16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A8F12CE-1507-4976-B0DB-3D6529D73F98}" type="slidenum">
              <a:rPr lang="en-ZA" smtClean="0"/>
              <a:pPr/>
              <a:t>‹#›</a:t>
            </a:fld>
            <a:endParaRPr lang="en-ZA"/>
          </a:p>
        </p:txBody>
      </p:sp>
    </p:spTree>
    <p:extLst>
      <p:ext uri="{BB962C8B-B14F-4D97-AF65-F5344CB8AC3E}">
        <p14:creationId xmlns:p14="http://schemas.microsoft.com/office/powerpoint/2010/main" xmlns="" val="1627070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D6B8DA-1EF8-4EC1-AF39-97AF699C0814}" type="datetime1">
              <a:rPr lang="en-ZA" smtClean="0"/>
              <a:pPr/>
              <a:t>2018/08/16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A8F12CE-1507-4976-B0DB-3D6529D73F98}" type="slidenum">
              <a:rPr lang="en-ZA" smtClean="0"/>
              <a:pPr/>
              <a:t>‹#›</a:t>
            </a:fld>
            <a:endParaRPr lang="en-Z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007037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B1FF5F-C816-4580-89FD-F619D8FE9F7B}" type="datetime1">
              <a:rPr lang="en-ZA" smtClean="0"/>
              <a:pPr/>
              <a:t>2018/08/16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A8F12CE-1507-4976-B0DB-3D6529D73F98}" type="slidenum">
              <a:rPr lang="en-ZA" smtClean="0"/>
              <a:pPr/>
              <a:t>‹#›</a:t>
            </a:fld>
            <a:endParaRPr lang="en-ZA"/>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274209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911B18-7180-4D9E-A497-3575540EA99E}" type="datetime1">
              <a:rPr lang="en-ZA" smtClean="0"/>
              <a:pPr/>
              <a:t>2018/08/16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A8F12CE-1507-4976-B0DB-3D6529D73F98}" type="slidenum">
              <a:rPr lang="en-ZA" smtClean="0"/>
              <a:pPr/>
              <a:t>‹#›</a:t>
            </a:fld>
            <a:endParaRPr lang="en-Z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437315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5AFFAA-1D1C-4B47-BA2C-A82E0BEDC129}" type="datetime1">
              <a:rPr lang="en-ZA" smtClean="0"/>
              <a:pPr/>
              <a:t>2018/08/16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A8F12CE-1507-4976-B0DB-3D6529D73F98}" type="slidenum">
              <a:rPr lang="en-ZA" smtClean="0"/>
              <a:pPr/>
              <a:t>‹#›</a:t>
            </a:fld>
            <a:endParaRPr lang="en-ZA"/>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310501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F17D3A-B981-43AB-B03F-40E1F8E37A15}" type="datetime1">
              <a:rPr lang="en-ZA" smtClean="0"/>
              <a:pPr/>
              <a:t>2018/08/16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A8F12CE-1507-4976-B0DB-3D6529D73F98}" type="slidenum">
              <a:rPr lang="en-ZA" smtClean="0"/>
              <a:pPr/>
              <a:t>‹#›</a:t>
            </a:fld>
            <a:endParaRPr lang="en-ZA"/>
          </a:p>
        </p:txBody>
      </p:sp>
    </p:spTree>
    <p:extLst>
      <p:ext uri="{BB962C8B-B14F-4D97-AF65-F5344CB8AC3E}">
        <p14:creationId xmlns:p14="http://schemas.microsoft.com/office/powerpoint/2010/main" xmlns="" val="1089244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39D46D-974F-40ED-B3FE-8129734AA3CC}" type="datetime1">
              <a:rPr lang="en-ZA" smtClean="0"/>
              <a:pPr/>
              <a:t>2018/08/16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A8F12CE-1507-4976-B0DB-3D6529D73F98}" type="slidenum">
              <a:rPr lang="en-ZA" smtClean="0"/>
              <a:pPr/>
              <a:t>‹#›</a:t>
            </a:fld>
            <a:endParaRPr lang="en-ZA"/>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120762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01F1BF6-0782-49BE-95A2-0AB233267063}" type="datetime1">
              <a:rPr lang="en-ZA" smtClean="0"/>
              <a:pPr/>
              <a:t>2018/08/16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A8F12CE-1507-4976-B0DB-3D6529D73F98}" type="slidenum">
              <a:rPr lang="en-ZA" smtClean="0"/>
              <a:pPr/>
              <a:t>‹#›</a:t>
            </a:fld>
            <a:endParaRPr lang="en-ZA"/>
          </a:p>
        </p:txBody>
      </p:sp>
    </p:spTree>
    <p:extLst>
      <p:ext uri="{BB962C8B-B14F-4D97-AF65-F5344CB8AC3E}">
        <p14:creationId xmlns:p14="http://schemas.microsoft.com/office/powerpoint/2010/main" xmlns="" val="4151836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248780A-1841-48C8-B8EB-BB594166B1D4}" type="datetime1">
              <a:rPr lang="en-ZA" smtClean="0"/>
              <a:pPr/>
              <a:t>2018/08/16</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BA8F12CE-1507-4976-B0DB-3D6529D73F98}" type="slidenum">
              <a:rPr lang="en-ZA" smtClean="0"/>
              <a:pPr/>
              <a:t>‹#›</a:t>
            </a:fld>
            <a:endParaRPr lang="en-ZA"/>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071311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98876B-82EA-4AF0-8255-5C50F0B6DE4B}" type="datetime1">
              <a:rPr lang="en-ZA" smtClean="0"/>
              <a:pPr/>
              <a:t>2018/08/16</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BA8F12CE-1507-4976-B0DB-3D6529D73F98}" type="slidenum">
              <a:rPr lang="en-ZA" smtClean="0"/>
              <a:pPr/>
              <a:t>‹#›</a:t>
            </a:fld>
            <a:endParaRPr lang="en-Z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699196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B8CE5A-EAC5-4D9C-9807-162E045B07A1}" type="datetime1">
              <a:rPr lang="en-ZA" smtClean="0"/>
              <a:pPr/>
              <a:t>2018/08/16</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BA8F12CE-1507-4976-B0DB-3D6529D73F98}" type="slidenum">
              <a:rPr lang="en-ZA" smtClean="0"/>
              <a:pPr/>
              <a:t>‹#›</a:t>
            </a:fld>
            <a:endParaRPr lang="en-ZA"/>
          </a:p>
        </p:txBody>
      </p:sp>
    </p:spTree>
    <p:extLst>
      <p:ext uri="{BB962C8B-B14F-4D97-AF65-F5344CB8AC3E}">
        <p14:creationId xmlns:p14="http://schemas.microsoft.com/office/powerpoint/2010/main" xmlns="" val="570219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6782F2-2CDF-42C6-9433-9B057C9C27B1}" type="datetime1">
              <a:rPr lang="en-ZA" smtClean="0"/>
              <a:pPr/>
              <a:t>2018/08/16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A8F12CE-1507-4976-B0DB-3D6529D73F98}" type="slidenum">
              <a:rPr lang="en-ZA" smtClean="0"/>
              <a:pPr/>
              <a:t>‹#›</a:t>
            </a:fld>
            <a:endParaRPr lang="en-ZA"/>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141144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AE50DF-DD1C-4E25-8F64-10298D19AC11}" type="datetime1">
              <a:rPr lang="en-ZA" smtClean="0"/>
              <a:pPr/>
              <a:t>2018/08/16</a:t>
            </a:fld>
            <a:endParaRPr lang="en-Z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8F12CE-1507-4976-B0DB-3D6529D73F98}" type="slidenum">
              <a:rPr lang="en-ZA" smtClean="0"/>
              <a:pPr/>
              <a:t>‹#›</a:t>
            </a:fld>
            <a:endParaRPr lang="en-ZA"/>
          </a:p>
        </p:txBody>
      </p:sp>
    </p:spTree>
    <p:extLst>
      <p:ext uri="{BB962C8B-B14F-4D97-AF65-F5344CB8AC3E}">
        <p14:creationId xmlns:p14="http://schemas.microsoft.com/office/powerpoint/2010/main" xmlns="" val="2266015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E1AAC8F-694C-4F57-8B46-7B8F21003B30}" type="datetime1">
              <a:rPr lang="en-ZA" smtClean="0"/>
              <a:pPr/>
              <a:t>2018/08/16</a:t>
            </a:fld>
            <a:endParaRPr lang="en-Z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Z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A8F12CE-1507-4976-B0DB-3D6529D73F98}" type="slidenum">
              <a:rPr lang="en-ZA" smtClean="0"/>
              <a:pPr/>
              <a:t>‹#›</a:t>
            </a:fld>
            <a:endParaRPr lang="en-ZA"/>
          </a:p>
        </p:txBody>
      </p:sp>
    </p:spTree>
    <p:extLst>
      <p:ext uri="{BB962C8B-B14F-4D97-AF65-F5344CB8AC3E}">
        <p14:creationId xmlns:p14="http://schemas.microsoft.com/office/powerpoint/2010/main" xmlns="" val="27829712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smtClean="0"/>
              <a:t>Briefing BY SANTACO on Taxi related crimes </a:t>
            </a:r>
            <a:endParaRPr lang="en-ZA" dirty="0"/>
          </a:p>
        </p:txBody>
      </p:sp>
      <p:sp>
        <p:nvSpPr>
          <p:cNvPr id="3" name="Subtitle 2"/>
          <p:cNvSpPr>
            <a:spLocks noGrp="1"/>
          </p:cNvSpPr>
          <p:nvPr>
            <p:ph type="subTitle" idx="1"/>
          </p:nvPr>
        </p:nvSpPr>
        <p:spPr/>
        <p:txBody>
          <a:bodyPr/>
          <a:lstStyle/>
          <a:p>
            <a:r>
              <a:rPr lang="en-ZA" dirty="0" smtClean="0"/>
              <a:t>Presented by the President of SANTACO, Philip Taaibosch, to the </a:t>
            </a:r>
            <a:r>
              <a:rPr lang="en-ZA" sz="2800" dirty="0" smtClean="0"/>
              <a:t>Parliamentary Portfolio Committee on Police </a:t>
            </a:r>
            <a:r>
              <a:rPr lang="en-ZA" dirty="0" smtClean="0"/>
              <a:t>– 10 August 2018</a:t>
            </a:r>
            <a:endParaRPr lang="en-Z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735725" y="4317998"/>
            <a:ext cx="1643983" cy="1913388"/>
          </a:xfrm>
          <a:prstGeom prst="rect">
            <a:avLst/>
          </a:prstGeom>
        </p:spPr>
      </p:pic>
      <p:sp>
        <p:nvSpPr>
          <p:cNvPr id="5" name="AutoShape 2" descr="Image result for gun shot vecto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6" name="Slide Number Placeholder 5"/>
          <p:cNvSpPr>
            <a:spLocks noGrp="1"/>
          </p:cNvSpPr>
          <p:nvPr>
            <p:ph type="sldNum" sz="quarter" idx="12"/>
          </p:nvPr>
        </p:nvSpPr>
        <p:spPr/>
        <p:txBody>
          <a:bodyPr/>
          <a:lstStyle/>
          <a:p>
            <a:fld id="{BA8F12CE-1507-4976-B0DB-3D6529D73F98}" type="slidenum">
              <a:rPr lang="en-ZA" smtClean="0"/>
              <a:pPr/>
              <a:t>1</a:t>
            </a:fld>
            <a:endParaRPr lang="en-ZA"/>
          </a:p>
        </p:txBody>
      </p:sp>
    </p:spTree>
    <p:extLst>
      <p:ext uri="{BB962C8B-B14F-4D97-AF65-F5344CB8AC3E}">
        <p14:creationId xmlns:p14="http://schemas.microsoft.com/office/powerpoint/2010/main" xmlns="" val="2587048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9262" y="5399458"/>
            <a:ext cx="1172278" cy="780098"/>
          </a:xfrm>
          <a:prstGeom prst="rect">
            <a:avLst/>
          </a:prstGeom>
        </p:spPr>
      </p:pic>
      <p:sp>
        <p:nvSpPr>
          <p:cNvPr id="2" name="Title 1"/>
          <p:cNvSpPr>
            <a:spLocks noGrp="1"/>
          </p:cNvSpPr>
          <p:nvPr>
            <p:ph type="title"/>
          </p:nvPr>
        </p:nvSpPr>
        <p:spPr/>
        <p:txBody>
          <a:bodyPr>
            <a:normAutofit/>
          </a:bodyPr>
          <a:lstStyle/>
          <a:p>
            <a:r>
              <a:rPr lang="en-ZA" dirty="0" smtClean="0"/>
              <a:t>Issuance of OLs </a:t>
            </a:r>
            <a:r>
              <a:rPr lang="en-ZA" dirty="0"/>
              <a:t>(cont.)</a:t>
            </a:r>
          </a:p>
        </p:txBody>
      </p:sp>
      <p:sp>
        <p:nvSpPr>
          <p:cNvPr id="3" name="Content Placeholder 2"/>
          <p:cNvSpPr>
            <a:spLocks noGrp="1"/>
          </p:cNvSpPr>
          <p:nvPr>
            <p:ph idx="1"/>
          </p:nvPr>
        </p:nvSpPr>
        <p:spPr/>
        <p:txBody>
          <a:bodyPr/>
          <a:lstStyle/>
          <a:p>
            <a:r>
              <a:rPr lang="en-ZA" dirty="0" smtClean="0"/>
              <a:t>The NLTA states that an OL must be issued within 6 months of submission of an application.</a:t>
            </a:r>
          </a:p>
          <a:p>
            <a:r>
              <a:rPr lang="en-ZA" dirty="0" smtClean="0"/>
              <a:t>In reality the current waiting period that minibus taxi operators are faced with for the renewal and/or issuing of a new OL can be up to 5 years.  </a:t>
            </a:r>
          </a:p>
          <a:p>
            <a:pPr marL="0" indent="0">
              <a:buNone/>
            </a:pPr>
            <a:r>
              <a:rPr lang="en-ZA" dirty="0" smtClean="0"/>
              <a:t>NOTE:  An OL is only valid for 7 years.</a:t>
            </a:r>
          </a:p>
          <a:p>
            <a:pPr marL="0" indent="0">
              <a:buNone/>
            </a:pPr>
            <a:r>
              <a:rPr lang="en-ZA" b="1" u="sng" dirty="0" smtClean="0"/>
              <a:t>The majority of disputes within the taxi industry emanate from matters around OL’s and allocation of routes.</a:t>
            </a:r>
          </a:p>
        </p:txBody>
      </p:sp>
      <p:sp>
        <p:nvSpPr>
          <p:cNvPr id="4" name="Slide Number Placeholder 3"/>
          <p:cNvSpPr>
            <a:spLocks noGrp="1"/>
          </p:cNvSpPr>
          <p:nvPr>
            <p:ph type="sldNum" sz="quarter" idx="12"/>
          </p:nvPr>
        </p:nvSpPr>
        <p:spPr/>
        <p:txBody>
          <a:bodyPr/>
          <a:lstStyle/>
          <a:p>
            <a:fld id="{BA8F12CE-1507-4976-B0DB-3D6529D73F98}" type="slidenum">
              <a:rPr lang="en-ZA" smtClean="0"/>
              <a:pPr/>
              <a:t>10</a:t>
            </a:fld>
            <a:endParaRPr lang="en-ZA"/>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920668" y="5399458"/>
            <a:ext cx="1271332" cy="1479670"/>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310458" y="711199"/>
            <a:ext cx="1172278" cy="780098"/>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9262" y="711199"/>
            <a:ext cx="1172278" cy="780098"/>
          </a:xfrm>
          <a:prstGeom prst="rect">
            <a:avLst/>
          </a:prstGeom>
        </p:spPr>
      </p:pic>
    </p:spTree>
    <p:extLst>
      <p:ext uri="{BB962C8B-B14F-4D97-AF65-F5344CB8AC3E}">
        <p14:creationId xmlns:p14="http://schemas.microsoft.com/office/powerpoint/2010/main" xmlns="" val="3485012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Other factors affecting issuance of OLs</a:t>
            </a:r>
            <a:endParaRPr lang="en-ZA" dirty="0"/>
          </a:p>
        </p:txBody>
      </p:sp>
      <p:sp>
        <p:nvSpPr>
          <p:cNvPr id="3" name="Content Placeholder 2"/>
          <p:cNvSpPr>
            <a:spLocks noGrp="1"/>
          </p:cNvSpPr>
          <p:nvPr>
            <p:ph idx="1"/>
          </p:nvPr>
        </p:nvSpPr>
        <p:spPr/>
        <p:txBody>
          <a:bodyPr>
            <a:normAutofit fontScale="92500" lnSpcReduction="10000"/>
          </a:bodyPr>
          <a:lstStyle/>
          <a:p>
            <a:pPr lvl="0"/>
            <a:r>
              <a:rPr lang="en-ZA" dirty="0" smtClean="0"/>
              <a:t>Bribery </a:t>
            </a:r>
            <a:r>
              <a:rPr lang="en-ZA" dirty="0"/>
              <a:t>and corruption between owners and law enforcement agencies;</a:t>
            </a:r>
          </a:p>
          <a:p>
            <a:r>
              <a:rPr lang="en-ZA" dirty="0" smtClean="0"/>
              <a:t>Government officials who have vested interests in the taxi industry and collusion in favour of those interests.</a:t>
            </a:r>
          </a:p>
          <a:p>
            <a:pPr lvl="1"/>
            <a:r>
              <a:rPr lang="en-ZA" dirty="0" smtClean="0"/>
              <a:t>The NTTT made an interim recommendation in 1996 that no person should be granted a permit, if they hold a position / is employed in a position that could result in a potential conflict of interest.  </a:t>
            </a:r>
          </a:p>
          <a:p>
            <a:pPr lvl="1"/>
            <a:r>
              <a:rPr lang="en-ZA" dirty="0" smtClean="0"/>
              <a:t>This matter is also dealt with in clause 13 (1) and 13 (2) of the NLTA which states that specific persons must </a:t>
            </a:r>
            <a:r>
              <a:rPr lang="en-ZA" b="1" u="sng" dirty="0" smtClean="0"/>
              <a:t>be impartial, have no direct financial or business interest in any sector of the public transport industry making specific mention of persons involved in the management and execution of public transport related law enforcemen</a:t>
            </a:r>
            <a:r>
              <a:rPr lang="en-ZA" dirty="0" smtClean="0"/>
              <a:t>t.  </a:t>
            </a: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310458" y="711199"/>
            <a:ext cx="1172278" cy="780098"/>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9262" y="5399458"/>
            <a:ext cx="1172278" cy="780098"/>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9262" y="711199"/>
            <a:ext cx="1172278" cy="780098"/>
          </a:xfrm>
          <a:prstGeom prst="rect">
            <a:avLst/>
          </a:prstGeom>
        </p:spPr>
      </p:pic>
      <p:sp>
        <p:nvSpPr>
          <p:cNvPr id="8" name="Slide Number Placeholder 7"/>
          <p:cNvSpPr>
            <a:spLocks noGrp="1"/>
          </p:cNvSpPr>
          <p:nvPr>
            <p:ph type="sldNum" sz="quarter" idx="12"/>
          </p:nvPr>
        </p:nvSpPr>
        <p:spPr/>
        <p:txBody>
          <a:bodyPr/>
          <a:lstStyle/>
          <a:p>
            <a:fld id="{BA8F12CE-1507-4976-B0DB-3D6529D73F98}" type="slidenum">
              <a:rPr lang="en-ZA" smtClean="0"/>
              <a:pPr/>
              <a:t>11</a:t>
            </a:fld>
            <a:endParaRPr lang="en-ZA"/>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920668" y="5399458"/>
            <a:ext cx="1271332" cy="1479670"/>
          </a:xfrm>
          <a:prstGeom prst="rect">
            <a:avLst/>
          </a:prstGeom>
        </p:spPr>
      </p:pic>
    </p:spTree>
    <p:extLst>
      <p:ext uri="{BB962C8B-B14F-4D97-AF65-F5344CB8AC3E}">
        <p14:creationId xmlns:p14="http://schemas.microsoft.com/office/powerpoint/2010/main" xmlns="" val="2851775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9262" y="5399458"/>
            <a:ext cx="1172278" cy="780098"/>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310458" y="711199"/>
            <a:ext cx="1172278" cy="780098"/>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9262" y="711199"/>
            <a:ext cx="1172278" cy="780098"/>
          </a:xfrm>
          <a:prstGeom prst="rect">
            <a:avLst/>
          </a:prstGeom>
        </p:spPr>
      </p:pic>
      <p:sp>
        <p:nvSpPr>
          <p:cNvPr id="2" name="Title 1"/>
          <p:cNvSpPr>
            <a:spLocks noGrp="1"/>
          </p:cNvSpPr>
          <p:nvPr>
            <p:ph type="title"/>
          </p:nvPr>
        </p:nvSpPr>
        <p:spPr/>
        <p:txBody>
          <a:bodyPr>
            <a:normAutofit/>
          </a:bodyPr>
          <a:lstStyle/>
          <a:p>
            <a:r>
              <a:rPr lang="en-ZA" dirty="0" smtClean="0"/>
              <a:t>Role of Law Enforcement Agencies (LEA)</a:t>
            </a:r>
            <a:endParaRPr lang="en-ZA" dirty="0"/>
          </a:p>
        </p:txBody>
      </p:sp>
      <p:sp>
        <p:nvSpPr>
          <p:cNvPr id="3" name="Content Placeholder 2"/>
          <p:cNvSpPr>
            <a:spLocks noGrp="1"/>
          </p:cNvSpPr>
          <p:nvPr>
            <p:ph idx="1"/>
          </p:nvPr>
        </p:nvSpPr>
        <p:spPr/>
        <p:txBody>
          <a:bodyPr>
            <a:normAutofit fontScale="92500" lnSpcReduction="20000"/>
          </a:bodyPr>
          <a:lstStyle/>
          <a:p>
            <a:r>
              <a:rPr lang="en-ZA" dirty="0" smtClean="0"/>
              <a:t>Law enforcement policy is reactive rather than proactive and there is a disconnect between the Department of Community Safety, LEA’s and the judiciary as well as other official structures within the provinces. *</a:t>
            </a:r>
          </a:p>
          <a:p>
            <a:r>
              <a:rPr lang="en-ZA" dirty="0" smtClean="0"/>
              <a:t>There is limited coherent common strategy among LEA’s on taxi violence.*</a:t>
            </a:r>
          </a:p>
          <a:p>
            <a:r>
              <a:rPr lang="en-ZA" dirty="0" smtClean="0"/>
              <a:t>There is a lack of implementation of rules and regulations concerning LEA’s under investigation for owning taxis. *</a:t>
            </a:r>
          </a:p>
          <a:p>
            <a:r>
              <a:rPr lang="en-ZA" dirty="0" smtClean="0"/>
              <a:t>Not all road-blocks targeting the taxi industry are convened in accordance with the SAPS Act sec (1) sub (8).*</a:t>
            </a:r>
          </a:p>
          <a:p>
            <a:pPr marL="0" indent="0">
              <a:buNone/>
            </a:pPr>
            <a:r>
              <a:rPr lang="en-ZA" i="1" dirty="0" smtClean="0"/>
              <a:t>(*Cited from the “</a:t>
            </a:r>
            <a:r>
              <a:rPr lang="en-ZA" i="1" dirty="0" err="1" smtClean="0"/>
              <a:t>Adhoc</a:t>
            </a:r>
            <a:r>
              <a:rPr lang="en-ZA" i="1" dirty="0" smtClean="0"/>
              <a:t> committee of inquiry on taxi permits and licensing report”)</a:t>
            </a:r>
            <a:endParaRPr lang="en-ZA" i="1" dirty="0"/>
          </a:p>
        </p:txBody>
      </p:sp>
      <p:sp>
        <p:nvSpPr>
          <p:cNvPr id="4" name="Slide Number Placeholder 3"/>
          <p:cNvSpPr>
            <a:spLocks noGrp="1"/>
          </p:cNvSpPr>
          <p:nvPr>
            <p:ph type="sldNum" sz="quarter" idx="12"/>
          </p:nvPr>
        </p:nvSpPr>
        <p:spPr/>
        <p:txBody>
          <a:bodyPr/>
          <a:lstStyle/>
          <a:p>
            <a:fld id="{BA8F12CE-1507-4976-B0DB-3D6529D73F98}" type="slidenum">
              <a:rPr lang="en-ZA" smtClean="0"/>
              <a:pPr/>
              <a:t>12</a:t>
            </a:fld>
            <a:endParaRPr lang="en-ZA"/>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920668" y="5399458"/>
            <a:ext cx="1271332" cy="1479670"/>
          </a:xfrm>
          <a:prstGeom prst="rect">
            <a:avLst/>
          </a:prstGeom>
        </p:spPr>
      </p:pic>
    </p:spTree>
    <p:extLst>
      <p:ext uri="{BB962C8B-B14F-4D97-AF65-F5344CB8AC3E}">
        <p14:creationId xmlns:p14="http://schemas.microsoft.com/office/powerpoint/2010/main" xmlns="" val="1839651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Violence in the Metered Taxi industry</a:t>
            </a:r>
            <a:endParaRPr lang="en-ZA" dirty="0"/>
          </a:p>
        </p:txBody>
      </p:sp>
      <p:sp>
        <p:nvSpPr>
          <p:cNvPr id="3" name="Content Placeholder 2"/>
          <p:cNvSpPr>
            <a:spLocks noGrp="1"/>
          </p:cNvSpPr>
          <p:nvPr>
            <p:ph idx="1"/>
          </p:nvPr>
        </p:nvSpPr>
        <p:spPr/>
        <p:txBody>
          <a:bodyPr>
            <a:normAutofit fontScale="92500" lnSpcReduction="10000"/>
          </a:bodyPr>
          <a:lstStyle/>
          <a:p>
            <a:pPr lvl="0"/>
            <a:r>
              <a:rPr lang="en-ZA" dirty="0"/>
              <a:t>When UBER entered the market the </a:t>
            </a:r>
            <a:r>
              <a:rPr lang="en-ZA" dirty="0" smtClean="0"/>
              <a:t>Metered </a:t>
            </a:r>
            <a:r>
              <a:rPr lang="en-ZA" dirty="0"/>
              <a:t>taxi industry immediately asked why they were not subjected to the same legislation that they </a:t>
            </a:r>
            <a:r>
              <a:rPr lang="en-ZA" dirty="0" smtClean="0"/>
              <a:t>are </a:t>
            </a:r>
            <a:r>
              <a:rPr lang="en-ZA" dirty="0"/>
              <a:t>subjected to.</a:t>
            </a:r>
          </a:p>
          <a:p>
            <a:pPr lvl="0"/>
            <a:r>
              <a:rPr lang="en-ZA" dirty="0" smtClean="0"/>
              <a:t>Currently the NLTA does not deal with e-hailing services and the National Land Transport Amendment Bill has been drafted to regulate e-hailing services.</a:t>
            </a:r>
          </a:p>
          <a:p>
            <a:pPr lvl="0"/>
            <a:r>
              <a:rPr lang="en-ZA" dirty="0" smtClean="0"/>
              <a:t>The </a:t>
            </a:r>
            <a:r>
              <a:rPr lang="en-ZA" dirty="0" err="1" smtClean="0"/>
              <a:t>NDoT</a:t>
            </a:r>
            <a:r>
              <a:rPr lang="en-ZA" dirty="0" smtClean="0"/>
              <a:t> sent out a practice note to the provinces advising them to deal with e-hailing OL applications as a Charter Service application, however some provinces are issuing them with Metered Taxi operating licenses.  </a:t>
            </a:r>
          </a:p>
          <a:p>
            <a:pPr lvl="1"/>
            <a:r>
              <a:rPr lang="en-ZA" dirty="0" smtClean="0"/>
              <a:t>Even in such cases the e-hailing service vehicles and operators do not have to comply with the same stringent rules and regulations.</a:t>
            </a:r>
            <a:endParaRPr lang="en-ZA" dirty="0"/>
          </a:p>
          <a:p>
            <a:endParaRPr lang="en-ZA"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310458" y="711199"/>
            <a:ext cx="1172278" cy="780098"/>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9262" y="5399458"/>
            <a:ext cx="1172278" cy="780098"/>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9262" y="711199"/>
            <a:ext cx="1172278" cy="780098"/>
          </a:xfrm>
          <a:prstGeom prst="rect">
            <a:avLst/>
          </a:prstGeom>
        </p:spPr>
      </p:pic>
      <p:sp>
        <p:nvSpPr>
          <p:cNvPr id="8" name="Slide Number Placeholder 7"/>
          <p:cNvSpPr>
            <a:spLocks noGrp="1"/>
          </p:cNvSpPr>
          <p:nvPr>
            <p:ph type="sldNum" sz="quarter" idx="12"/>
          </p:nvPr>
        </p:nvSpPr>
        <p:spPr/>
        <p:txBody>
          <a:bodyPr/>
          <a:lstStyle/>
          <a:p>
            <a:fld id="{BA8F12CE-1507-4976-B0DB-3D6529D73F98}" type="slidenum">
              <a:rPr lang="en-ZA" smtClean="0"/>
              <a:pPr/>
              <a:t>13</a:t>
            </a:fld>
            <a:endParaRPr lang="en-ZA"/>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920668" y="5399458"/>
            <a:ext cx="1271332" cy="1479670"/>
          </a:xfrm>
          <a:prstGeom prst="rect">
            <a:avLst/>
          </a:prstGeom>
        </p:spPr>
      </p:pic>
    </p:spTree>
    <p:extLst>
      <p:ext uri="{BB962C8B-B14F-4D97-AF65-F5344CB8AC3E}">
        <p14:creationId xmlns:p14="http://schemas.microsoft.com/office/powerpoint/2010/main" xmlns="" val="1067682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Taxi Investigative Task Teams</a:t>
            </a:r>
            <a:endParaRPr lang="en-ZA" dirty="0"/>
          </a:p>
        </p:txBody>
      </p:sp>
      <p:sp>
        <p:nvSpPr>
          <p:cNvPr id="3" name="Content Placeholder 2"/>
          <p:cNvSpPr>
            <a:spLocks noGrp="1"/>
          </p:cNvSpPr>
          <p:nvPr>
            <p:ph idx="1"/>
          </p:nvPr>
        </p:nvSpPr>
        <p:spPr/>
        <p:txBody>
          <a:bodyPr>
            <a:normAutofit fontScale="92500"/>
          </a:bodyPr>
          <a:lstStyle/>
          <a:p>
            <a:r>
              <a:rPr lang="en-ZA" dirty="0" smtClean="0"/>
              <a:t>On 16 </a:t>
            </a:r>
            <a:r>
              <a:rPr lang="en-ZA" dirty="0"/>
              <a:t>May 2016 MEC Ishmael </a:t>
            </a:r>
            <a:r>
              <a:rPr lang="en-ZA" dirty="0" err="1"/>
              <a:t>Vadi</a:t>
            </a:r>
            <a:r>
              <a:rPr lang="en-ZA" dirty="0"/>
              <a:t> </a:t>
            </a:r>
            <a:r>
              <a:rPr lang="en-ZA" dirty="0" smtClean="0"/>
              <a:t>launched the </a:t>
            </a:r>
            <a:r>
              <a:rPr lang="en-ZA" dirty="0"/>
              <a:t>Uber OL application process</a:t>
            </a:r>
            <a:r>
              <a:rPr lang="en-ZA" dirty="0" smtClean="0"/>
              <a:t>;</a:t>
            </a:r>
          </a:p>
          <a:p>
            <a:r>
              <a:rPr lang="en-ZA" dirty="0" smtClean="0"/>
              <a:t>Violence erupted thereafter between Metered taxi operators and Uber (e-hailing operators) due to what was perceived as anti-competitive practices by Uber as well as their encroachment on existing Metered taxi routes.</a:t>
            </a:r>
          </a:p>
          <a:p>
            <a:pPr lvl="0"/>
            <a:r>
              <a:rPr lang="en-ZA" dirty="0" smtClean="0"/>
              <a:t>This lead to the </a:t>
            </a:r>
            <a:r>
              <a:rPr lang="en-ZA" dirty="0"/>
              <a:t>statement released by Gauteng Premier David </a:t>
            </a:r>
            <a:r>
              <a:rPr lang="en-ZA" dirty="0" err="1"/>
              <a:t>Makhura</a:t>
            </a:r>
            <a:r>
              <a:rPr lang="en-ZA" dirty="0"/>
              <a:t> in Sept 2017 </a:t>
            </a:r>
            <a:r>
              <a:rPr lang="en-ZA" dirty="0" err="1" smtClean="0"/>
              <a:t>werein</a:t>
            </a:r>
            <a:r>
              <a:rPr lang="en-ZA" dirty="0" smtClean="0"/>
              <a:t> he </a:t>
            </a:r>
            <a:r>
              <a:rPr lang="en-ZA" dirty="0"/>
              <a:t>advised that a Special Police Task Force </a:t>
            </a:r>
            <a:r>
              <a:rPr lang="en-ZA" dirty="0" smtClean="0"/>
              <a:t>was </a:t>
            </a:r>
            <a:r>
              <a:rPr lang="en-ZA" dirty="0"/>
              <a:t>being co-ordinated with the National Police Department to look at the violence between </a:t>
            </a:r>
            <a:r>
              <a:rPr lang="en-ZA" dirty="0" smtClean="0"/>
              <a:t>the </a:t>
            </a:r>
            <a:r>
              <a:rPr lang="en-ZA" dirty="0"/>
              <a:t>2 </a:t>
            </a:r>
            <a:r>
              <a:rPr lang="en-ZA" dirty="0" smtClean="0"/>
              <a:t>parties.</a:t>
            </a:r>
          </a:p>
          <a:p>
            <a:pPr lvl="0"/>
            <a:endParaRPr lang="en-ZA" dirty="0"/>
          </a:p>
          <a:p>
            <a:endParaRPr lang="en-ZA" dirty="0"/>
          </a:p>
        </p:txBody>
      </p:sp>
      <p:sp>
        <p:nvSpPr>
          <p:cNvPr id="4" name="Slide Number Placeholder 3"/>
          <p:cNvSpPr>
            <a:spLocks noGrp="1"/>
          </p:cNvSpPr>
          <p:nvPr>
            <p:ph type="sldNum" sz="quarter" idx="12"/>
          </p:nvPr>
        </p:nvSpPr>
        <p:spPr/>
        <p:txBody>
          <a:bodyPr/>
          <a:lstStyle/>
          <a:p>
            <a:fld id="{BA8F12CE-1507-4976-B0DB-3D6529D73F98}" type="slidenum">
              <a:rPr lang="en-ZA" smtClean="0"/>
              <a:pPr/>
              <a:t>14</a:t>
            </a:fld>
            <a:endParaRPr lang="en-ZA"/>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920668" y="5399458"/>
            <a:ext cx="1271332" cy="147967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310458" y="802639"/>
            <a:ext cx="1172278" cy="78009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9262" y="5490898"/>
            <a:ext cx="1172278" cy="78009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9262" y="802639"/>
            <a:ext cx="1172278" cy="780098"/>
          </a:xfrm>
          <a:prstGeom prst="rect">
            <a:avLst/>
          </a:prstGeom>
        </p:spPr>
      </p:pic>
    </p:spTree>
    <p:extLst>
      <p:ext uri="{BB962C8B-B14F-4D97-AF65-F5344CB8AC3E}">
        <p14:creationId xmlns:p14="http://schemas.microsoft.com/office/powerpoint/2010/main" xmlns="" val="4086504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Taxi Investigative Task Teams (</a:t>
            </a:r>
            <a:r>
              <a:rPr lang="en-ZA" dirty="0" err="1" smtClean="0"/>
              <a:t>cont</a:t>
            </a:r>
            <a:r>
              <a:rPr lang="en-ZA" dirty="0" smtClean="0"/>
              <a:t>)</a:t>
            </a:r>
            <a:endParaRPr lang="en-ZA" dirty="0"/>
          </a:p>
        </p:txBody>
      </p:sp>
      <p:sp>
        <p:nvSpPr>
          <p:cNvPr id="3" name="Content Placeholder 2"/>
          <p:cNvSpPr>
            <a:spLocks noGrp="1"/>
          </p:cNvSpPr>
          <p:nvPr>
            <p:ph idx="1"/>
          </p:nvPr>
        </p:nvSpPr>
        <p:spPr/>
        <p:txBody>
          <a:bodyPr>
            <a:normAutofit/>
          </a:bodyPr>
          <a:lstStyle/>
          <a:p>
            <a:pPr lvl="0"/>
            <a:r>
              <a:rPr lang="en-ZA" dirty="0" smtClean="0"/>
              <a:t>There have over the years been various announcements by Government Ministers and officials regarding Special Task Teams assigned to investigate incidents of violence within the taxi industry however it should be noted that SANTACO have never been approached nor consulted with by any of these task teams, including the Special Police Task Force. </a:t>
            </a:r>
            <a:endParaRPr lang="en-ZA"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310458" y="711199"/>
            <a:ext cx="1172278" cy="780098"/>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9262" y="5399458"/>
            <a:ext cx="1172278" cy="780098"/>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9262" y="711199"/>
            <a:ext cx="1172278" cy="780098"/>
          </a:xfrm>
          <a:prstGeom prst="rect">
            <a:avLst/>
          </a:prstGeom>
        </p:spPr>
      </p:pic>
      <p:sp>
        <p:nvSpPr>
          <p:cNvPr id="8" name="Slide Number Placeholder 7"/>
          <p:cNvSpPr>
            <a:spLocks noGrp="1"/>
          </p:cNvSpPr>
          <p:nvPr>
            <p:ph type="sldNum" sz="quarter" idx="12"/>
          </p:nvPr>
        </p:nvSpPr>
        <p:spPr/>
        <p:txBody>
          <a:bodyPr/>
          <a:lstStyle/>
          <a:p>
            <a:fld id="{BA8F12CE-1507-4976-B0DB-3D6529D73F98}" type="slidenum">
              <a:rPr lang="en-ZA" smtClean="0"/>
              <a:pPr/>
              <a:t>15</a:t>
            </a:fld>
            <a:endParaRPr lang="en-ZA"/>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920668" y="5399458"/>
            <a:ext cx="1271332" cy="1479670"/>
          </a:xfrm>
          <a:prstGeom prst="rect">
            <a:avLst/>
          </a:prstGeom>
        </p:spPr>
      </p:pic>
    </p:spTree>
    <p:extLst>
      <p:ext uri="{BB962C8B-B14F-4D97-AF65-F5344CB8AC3E}">
        <p14:creationId xmlns:p14="http://schemas.microsoft.com/office/powerpoint/2010/main" xmlns="" val="4121487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310458" y="711199"/>
            <a:ext cx="1172278" cy="780098"/>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9262" y="711199"/>
            <a:ext cx="1172278" cy="780098"/>
          </a:xfrm>
          <a:prstGeom prst="rect">
            <a:avLst/>
          </a:prstGeom>
        </p:spPr>
      </p:pic>
      <p:sp>
        <p:nvSpPr>
          <p:cNvPr id="2" name="Title 1"/>
          <p:cNvSpPr>
            <a:spLocks noGrp="1"/>
          </p:cNvSpPr>
          <p:nvPr>
            <p:ph type="title"/>
          </p:nvPr>
        </p:nvSpPr>
        <p:spPr/>
        <p:txBody>
          <a:bodyPr>
            <a:normAutofit fontScale="90000"/>
          </a:bodyPr>
          <a:lstStyle/>
          <a:p>
            <a:r>
              <a:rPr lang="en-ZA" dirty="0" smtClean="0"/>
              <a:t>What SANTACO want </a:t>
            </a:r>
            <a:r>
              <a:rPr lang="en-ZA" dirty="0"/>
              <a:t>to achieve from </a:t>
            </a:r>
            <a:r>
              <a:rPr lang="en-ZA" dirty="0" smtClean="0"/>
              <a:t/>
            </a:r>
            <a:br>
              <a:rPr lang="en-ZA" dirty="0" smtClean="0"/>
            </a:br>
            <a:r>
              <a:rPr lang="en-ZA" dirty="0" smtClean="0"/>
              <a:t>todays briefing</a:t>
            </a:r>
            <a:r>
              <a:rPr lang="en-ZA" dirty="0"/>
              <a:t>:</a:t>
            </a:r>
            <a:br>
              <a:rPr lang="en-ZA" dirty="0"/>
            </a:br>
            <a:endParaRPr lang="en-ZA"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9262" y="5399458"/>
            <a:ext cx="1172278" cy="780098"/>
          </a:xfrm>
          <a:prstGeom prst="rect">
            <a:avLst/>
          </a:prstGeom>
        </p:spPr>
      </p:pic>
      <p:sp>
        <p:nvSpPr>
          <p:cNvPr id="3" name="Content Placeholder 2"/>
          <p:cNvSpPr>
            <a:spLocks noGrp="1"/>
          </p:cNvSpPr>
          <p:nvPr>
            <p:ph idx="1"/>
          </p:nvPr>
        </p:nvSpPr>
        <p:spPr/>
        <p:txBody>
          <a:bodyPr>
            <a:normAutofit fontScale="92500"/>
          </a:bodyPr>
          <a:lstStyle/>
          <a:p>
            <a:pPr lvl="0"/>
            <a:r>
              <a:rPr lang="en-ZA" dirty="0" smtClean="0"/>
              <a:t>Interaction and improved communications between the </a:t>
            </a:r>
            <a:r>
              <a:rPr lang="en-ZA" dirty="0"/>
              <a:t>stakeholders </a:t>
            </a:r>
            <a:r>
              <a:rPr lang="en-ZA" dirty="0" smtClean="0"/>
              <a:t>involved </a:t>
            </a:r>
            <a:r>
              <a:rPr lang="en-ZA" dirty="0"/>
              <a:t>in the taxi industry </a:t>
            </a:r>
            <a:r>
              <a:rPr lang="en-ZA" dirty="0" smtClean="0"/>
              <a:t>i.e. the Special Police Task Force, the </a:t>
            </a:r>
            <a:r>
              <a:rPr lang="en-ZA" dirty="0" err="1"/>
              <a:t>NDoT</a:t>
            </a:r>
            <a:r>
              <a:rPr lang="en-ZA" dirty="0"/>
              <a:t>, </a:t>
            </a:r>
            <a:r>
              <a:rPr lang="en-ZA" dirty="0" smtClean="0"/>
              <a:t> the Provincial DoT’s, </a:t>
            </a:r>
            <a:r>
              <a:rPr lang="en-ZA" dirty="0"/>
              <a:t>Law enforcement </a:t>
            </a:r>
            <a:r>
              <a:rPr lang="en-ZA" dirty="0" smtClean="0"/>
              <a:t>agencies as well as SANTACO.</a:t>
            </a:r>
            <a:endParaRPr lang="en-ZA" dirty="0"/>
          </a:p>
          <a:p>
            <a:pPr lvl="0"/>
            <a:r>
              <a:rPr lang="en-ZA" dirty="0"/>
              <a:t>Want to “name and shame” </a:t>
            </a:r>
            <a:r>
              <a:rPr lang="en-ZA" dirty="0" smtClean="0"/>
              <a:t>perpetrators of taxi violence.  In </a:t>
            </a:r>
            <a:r>
              <a:rPr lang="en-ZA" dirty="0"/>
              <a:t>the Colenso killing – why </a:t>
            </a:r>
            <a:r>
              <a:rPr lang="en-ZA" dirty="0" smtClean="0"/>
              <a:t>can’t </a:t>
            </a:r>
            <a:r>
              <a:rPr lang="en-ZA" dirty="0"/>
              <a:t>this person’s </a:t>
            </a:r>
            <a:r>
              <a:rPr lang="en-ZA" dirty="0" smtClean="0"/>
              <a:t>identity be </a:t>
            </a:r>
            <a:r>
              <a:rPr lang="en-ZA" dirty="0"/>
              <a:t>made available?  </a:t>
            </a:r>
            <a:endParaRPr lang="en-ZA" dirty="0" smtClean="0"/>
          </a:p>
          <a:p>
            <a:pPr lvl="0"/>
            <a:r>
              <a:rPr lang="en-ZA" dirty="0" smtClean="0"/>
              <a:t>SANTACO do not want any members of the taxi industry to take the law into their own </a:t>
            </a:r>
            <a:r>
              <a:rPr lang="en-ZA" dirty="0"/>
              <a:t>hands, but </a:t>
            </a:r>
            <a:r>
              <a:rPr lang="en-ZA" dirty="0" smtClean="0"/>
              <a:t>is of the opinion that authorities </a:t>
            </a:r>
            <a:r>
              <a:rPr lang="en-ZA" dirty="0"/>
              <a:t>need to show that they </a:t>
            </a:r>
            <a:r>
              <a:rPr lang="en-ZA" dirty="0" smtClean="0"/>
              <a:t>too are doing their part and not make it look like there is anyone who is protected. </a:t>
            </a:r>
            <a:endParaRPr lang="en-ZA" dirty="0"/>
          </a:p>
        </p:txBody>
      </p:sp>
      <p:sp>
        <p:nvSpPr>
          <p:cNvPr id="8" name="Slide Number Placeholder 7"/>
          <p:cNvSpPr>
            <a:spLocks noGrp="1"/>
          </p:cNvSpPr>
          <p:nvPr>
            <p:ph type="sldNum" sz="quarter" idx="12"/>
          </p:nvPr>
        </p:nvSpPr>
        <p:spPr/>
        <p:txBody>
          <a:bodyPr/>
          <a:lstStyle/>
          <a:p>
            <a:fld id="{BA8F12CE-1507-4976-B0DB-3D6529D73F98}" type="slidenum">
              <a:rPr lang="en-ZA" smtClean="0"/>
              <a:pPr/>
              <a:t>16</a:t>
            </a:fld>
            <a:endParaRPr lang="en-ZA"/>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920668" y="5399458"/>
            <a:ext cx="1271332" cy="1479670"/>
          </a:xfrm>
          <a:prstGeom prst="rect">
            <a:avLst/>
          </a:prstGeom>
        </p:spPr>
      </p:pic>
    </p:spTree>
    <p:extLst>
      <p:ext uri="{BB962C8B-B14F-4D97-AF65-F5344CB8AC3E}">
        <p14:creationId xmlns:p14="http://schemas.microsoft.com/office/powerpoint/2010/main" xmlns="" val="3511613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310458" y="711199"/>
            <a:ext cx="1172278" cy="780098"/>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9262" y="711199"/>
            <a:ext cx="1172278" cy="780098"/>
          </a:xfrm>
          <a:prstGeom prst="rect">
            <a:avLst/>
          </a:prstGeom>
        </p:spPr>
      </p:pic>
      <p:sp>
        <p:nvSpPr>
          <p:cNvPr id="2" name="Title 1"/>
          <p:cNvSpPr>
            <a:spLocks noGrp="1"/>
          </p:cNvSpPr>
          <p:nvPr>
            <p:ph type="title"/>
          </p:nvPr>
        </p:nvSpPr>
        <p:spPr/>
        <p:txBody>
          <a:bodyPr>
            <a:normAutofit fontScale="90000"/>
          </a:bodyPr>
          <a:lstStyle/>
          <a:p>
            <a:r>
              <a:rPr lang="en-ZA" dirty="0" smtClean="0"/>
              <a:t>What SANTACO want to achieve from </a:t>
            </a:r>
            <a:br>
              <a:rPr lang="en-ZA" dirty="0" smtClean="0"/>
            </a:br>
            <a:r>
              <a:rPr lang="en-ZA" dirty="0" smtClean="0"/>
              <a:t>today’s briefing</a:t>
            </a:r>
            <a:endParaRPr lang="en-ZA" dirty="0"/>
          </a:p>
        </p:txBody>
      </p:sp>
      <p:sp>
        <p:nvSpPr>
          <p:cNvPr id="3" name="Content Placeholder 2"/>
          <p:cNvSpPr>
            <a:spLocks noGrp="1"/>
          </p:cNvSpPr>
          <p:nvPr>
            <p:ph idx="1"/>
          </p:nvPr>
        </p:nvSpPr>
        <p:spPr/>
        <p:txBody>
          <a:bodyPr>
            <a:normAutofit/>
          </a:bodyPr>
          <a:lstStyle/>
          <a:p>
            <a:pPr lvl="0"/>
            <a:r>
              <a:rPr lang="en-ZA" dirty="0" smtClean="0"/>
              <a:t>SANTACO would like to be placed in a position where it is able to be proactive in all matters involving the taxi industry rather than being reactive.</a:t>
            </a:r>
            <a:endParaRPr lang="en-ZA" dirty="0"/>
          </a:p>
          <a:p>
            <a:pPr lvl="0"/>
            <a:r>
              <a:rPr lang="en-ZA" dirty="0"/>
              <a:t>As part of the strengthening of </a:t>
            </a:r>
            <a:r>
              <a:rPr lang="en-ZA" dirty="0" smtClean="0"/>
              <a:t>discipline within the taxi industry and its structures, SANTACO </a:t>
            </a:r>
            <a:r>
              <a:rPr lang="en-ZA" dirty="0"/>
              <a:t>wants to explore the </a:t>
            </a:r>
            <a:r>
              <a:rPr lang="en-ZA" dirty="0" smtClean="0"/>
              <a:t>possibility </a:t>
            </a:r>
            <a:r>
              <a:rPr lang="en-ZA" dirty="0"/>
              <a:t>that </a:t>
            </a:r>
            <a:r>
              <a:rPr lang="en-ZA" dirty="0" smtClean="0"/>
              <a:t>s 78 </a:t>
            </a:r>
            <a:r>
              <a:rPr lang="en-ZA" dirty="0"/>
              <a:t>of NLTA be </a:t>
            </a:r>
            <a:r>
              <a:rPr lang="en-ZA" dirty="0" smtClean="0"/>
              <a:t>broadened, in order to </a:t>
            </a:r>
            <a:r>
              <a:rPr lang="en-ZA" dirty="0"/>
              <a:t>include </a:t>
            </a:r>
            <a:r>
              <a:rPr lang="en-ZA" dirty="0" smtClean="0"/>
              <a:t>the possibility that where </a:t>
            </a:r>
            <a:r>
              <a:rPr lang="en-ZA" dirty="0"/>
              <a:t>a holder of an OL is found guilty of any criminal offence, </a:t>
            </a:r>
            <a:r>
              <a:rPr lang="en-ZA" dirty="0" smtClean="0"/>
              <a:t>that he/she also be subject to the loss of his </a:t>
            </a:r>
            <a:r>
              <a:rPr lang="en-ZA" dirty="0"/>
              <a:t>/her </a:t>
            </a:r>
            <a:r>
              <a:rPr lang="en-ZA" dirty="0" smtClean="0"/>
              <a:t>OL in terms of this section.</a:t>
            </a:r>
            <a:endParaRPr lang="en-ZA" dirty="0"/>
          </a:p>
          <a:p>
            <a:endParaRPr lang="en-ZA"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9262" y="5399458"/>
            <a:ext cx="1172278" cy="780098"/>
          </a:xfrm>
          <a:prstGeom prst="rect">
            <a:avLst/>
          </a:prstGeom>
        </p:spPr>
      </p:pic>
      <p:sp>
        <p:nvSpPr>
          <p:cNvPr id="8" name="Slide Number Placeholder 7"/>
          <p:cNvSpPr>
            <a:spLocks noGrp="1"/>
          </p:cNvSpPr>
          <p:nvPr>
            <p:ph type="sldNum" sz="quarter" idx="12"/>
          </p:nvPr>
        </p:nvSpPr>
        <p:spPr/>
        <p:txBody>
          <a:bodyPr/>
          <a:lstStyle/>
          <a:p>
            <a:fld id="{BA8F12CE-1507-4976-B0DB-3D6529D73F98}" type="slidenum">
              <a:rPr lang="en-ZA" smtClean="0"/>
              <a:pPr/>
              <a:t>17</a:t>
            </a:fld>
            <a:endParaRPr lang="en-ZA"/>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920668" y="5399458"/>
            <a:ext cx="1271332" cy="1479670"/>
          </a:xfrm>
          <a:prstGeom prst="rect">
            <a:avLst/>
          </a:prstGeom>
        </p:spPr>
      </p:pic>
    </p:spTree>
    <p:extLst>
      <p:ext uri="{BB962C8B-B14F-4D97-AF65-F5344CB8AC3E}">
        <p14:creationId xmlns:p14="http://schemas.microsoft.com/office/powerpoint/2010/main" xmlns="" val="1371465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310458" y="711199"/>
            <a:ext cx="1172278" cy="780098"/>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9262" y="711199"/>
            <a:ext cx="1172278" cy="780098"/>
          </a:xfrm>
          <a:prstGeom prst="rect">
            <a:avLst/>
          </a:prstGeom>
        </p:spPr>
      </p:pic>
      <p:sp>
        <p:nvSpPr>
          <p:cNvPr id="2" name="Title 1"/>
          <p:cNvSpPr>
            <a:spLocks noGrp="1"/>
          </p:cNvSpPr>
          <p:nvPr>
            <p:ph type="title"/>
          </p:nvPr>
        </p:nvSpPr>
        <p:spPr/>
        <p:txBody>
          <a:bodyPr>
            <a:noAutofit/>
          </a:bodyPr>
          <a:lstStyle/>
          <a:p>
            <a:r>
              <a:rPr lang="en-ZA" dirty="0" smtClean="0"/>
              <a:t>What is needed to achieve SANTACO’s objective?</a:t>
            </a:r>
            <a:endParaRPr lang="en-ZA" dirty="0"/>
          </a:p>
        </p:txBody>
      </p:sp>
      <p:sp>
        <p:nvSpPr>
          <p:cNvPr id="3" name="Content Placeholder 2"/>
          <p:cNvSpPr>
            <a:spLocks noGrp="1"/>
          </p:cNvSpPr>
          <p:nvPr>
            <p:ph idx="1"/>
          </p:nvPr>
        </p:nvSpPr>
        <p:spPr/>
        <p:txBody>
          <a:bodyPr/>
          <a:lstStyle/>
          <a:p>
            <a:r>
              <a:rPr lang="en-ZA" dirty="0" smtClean="0"/>
              <a:t>Assistance;</a:t>
            </a:r>
          </a:p>
          <a:p>
            <a:r>
              <a:rPr lang="en-ZA" dirty="0" smtClean="0"/>
              <a:t>Support;</a:t>
            </a:r>
          </a:p>
          <a:p>
            <a:r>
              <a:rPr lang="en-ZA" dirty="0" smtClean="0"/>
              <a:t>Collaboration;</a:t>
            </a:r>
          </a:p>
          <a:p>
            <a:r>
              <a:rPr lang="en-ZA" dirty="0" smtClean="0"/>
              <a:t>Cooperation.</a:t>
            </a:r>
          </a:p>
          <a:p>
            <a:endParaRPr lang="en-ZA" dirty="0" smtClean="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9262" y="5399458"/>
            <a:ext cx="1172278" cy="780098"/>
          </a:xfrm>
          <a:prstGeom prst="rect">
            <a:avLst/>
          </a:prstGeom>
        </p:spPr>
      </p:pic>
      <p:sp>
        <p:nvSpPr>
          <p:cNvPr id="8" name="Slide Number Placeholder 7"/>
          <p:cNvSpPr>
            <a:spLocks noGrp="1"/>
          </p:cNvSpPr>
          <p:nvPr>
            <p:ph type="sldNum" sz="quarter" idx="12"/>
          </p:nvPr>
        </p:nvSpPr>
        <p:spPr/>
        <p:txBody>
          <a:bodyPr/>
          <a:lstStyle/>
          <a:p>
            <a:fld id="{BA8F12CE-1507-4976-B0DB-3D6529D73F98}" type="slidenum">
              <a:rPr lang="en-ZA" smtClean="0"/>
              <a:pPr/>
              <a:t>18</a:t>
            </a:fld>
            <a:endParaRPr lang="en-ZA"/>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920668" y="5399458"/>
            <a:ext cx="1271332" cy="1479670"/>
          </a:xfrm>
          <a:prstGeom prst="rect">
            <a:avLst/>
          </a:prstGeom>
        </p:spPr>
      </p:pic>
    </p:spTree>
    <p:extLst>
      <p:ext uri="{BB962C8B-B14F-4D97-AF65-F5344CB8AC3E}">
        <p14:creationId xmlns:p14="http://schemas.microsoft.com/office/powerpoint/2010/main" xmlns="" val="2914641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Questions &amp; Answers</a:t>
            </a:r>
            <a:endParaRPr lang="en-ZA" dirty="0"/>
          </a:p>
        </p:txBody>
      </p:sp>
      <p:sp>
        <p:nvSpPr>
          <p:cNvPr id="3" name="Content Placeholder 2"/>
          <p:cNvSpPr>
            <a:spLocks noGrp="1"/>
          </p:cNvSpPr>
          <p:nvPr>
            <p:ph idx="1"/>
          </p:nvPr>
        </p:nvSpPr>
        <p:spPr/>
        <p:txBody>
          <a:bodyPr>
            <a:normAutofit/>
          </a:bodyPr>
          <a:lstStyle/>
          <a:p>
            <a:pPr marL="0" indent="0" algn="ctr">
              <a:buNone/>
            </a:pPr>
            <a:r>
              <a:rPr lang="en-ZA" sz="8000" dirty="0" smtClean="0"/>
              <a:t>Thank you for your time.</a:t>
            </a:r>
            <a:endParaRPr lang="en-ZA" sz="8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920668" y="5399458"/>
            <a:ext cx="1271332" cy="147967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310458" y="711199"/>
            <a:ext cx="1172278" cy="78009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9262" y="5399458"/>
            <a:ext cx="1172278" cy="78009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9262" y="711199"/>
            <a:ext cx="1172278" cy="780098"/>
          </a:xfrm>
          <a:prstGeom prst="rect">
            <a:avLst/>
          </a:prstGeom>
        </p:spPr>
      </p:pic>
      <p:sp>
        <p:nvSpPr>
          <p:cNvPr id="8" name="Slide Number Placeholder 7"/>
          <p:cNvSpPr>
            <a:spLocks noGrp="1"/>
          </p:cNvSpPr>
          <p:nvPr>
            <p:ph type="sldNum" sz="quarter" idx="12"/>
          </p:nvPr>
        </p:nvSpPr>
        <p:spPr/>
        <p:txBody>
          <a:bodyPr/>
          <a:lstStyle/>
          <a:p>
            <a:fld id="{BA8F12CE-1507-4976-B0DB-3D6529D73F98}" type="slidenum">
              <a:rPr lang="en-ZA" smtClean="0"/>
              <a:pPr/>
              <a:t>19</a:t>
            </a:fld>
            <a:endParaRPr lang="en-ZA"/>
          </a:p>
        </p:txBody>
      </p:sp>
    </p:spTree>
    <p:extLst>
      <p:ext uri="{BB962C8B-B14F-4D97-AF65-F5344CB8AC3E}">
        <p14:creationId xmlns:p14="http://schemas.microsoft.com/office/powerpoint/2010/main" xmlns="" val="4038945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9262" y="5399458"/>
            <a:ext cx="1172278" cy="780098"/>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9262" y="711199"/>
            <a:ext cx="1172278" cy="780098"/>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310458" y="711199"/>
            <a:ext cx="1172278" cy="780098"/>
          </a:xfrm>
          <a:prstGeom prst="rect">
            <a:avLst/>
          </a:prstGeom>
        </p:spPr>
      </p:pic>
      <p:sp>
        <p:nvSpPr>
          <p:cNvPr id="2" name="Title 1"/>
          <p:cNvSpPr>
            <a:spLocks noGrp="1"/>
          </p:cNvSpPr>
          <p:nvPr>
            <p:ph type="title"/>
          </p:nvPr>
        </p:nvSpPr>
        <p:spPr/>
        <p:txBody>
          <a:bodyPr>
            <a:normAutofit/>
          </a:bodyPr>
          <a:lstStyle/>
          <a:p>
            <a:r>
              <a:rPr lang="en-ZA" sz="3600" dirty="0" smtClean="0"/>
              <a:t>History of SANTACO &amp; formalisation of the taxi industry</a:t>
            </a:r>
            <a:endParaRPr lang="en-ZA" sz="3600" dirty="0"/>
          </a:p>
        </p:txBody>
      </p:sp>
      <p:sp>
        <p:nvSpPr>
          <p:cNvPr id="3" name="Content Placeholder 2"/>
          <p:cNvSpPr>
            <a:spLocks noGrp="1"/>
          </p:cNvSpPr>
          <p:nvPr>
            <p:ph idx="1"/>
          </p:nvPr>
        </p:nvSpPr>
        <p:spPr/>
        <p:txBody>
          <a:bodyPr>
            <a:normAutofit fontScale="70000" lnSpcReduction="20000"/>
          </a:bodyPr>
          <a:lstStyle/>
          <a:p>
            <a:pPr>
              <a:buBlip>
                <a:blip r:embed="rId3"/>
              </a:buBlip>
            </a:pPr>
            <a:r>
              <a:rPr lang="en-ZA" dirty="0"/>
              <a:t>During 1995 </a:t>
            </a:r>
            <a:r>
              <a:rPr lang="en-ZA" dirty="0" smtClean="0"/>
              <a:t>the National Taxi </a:t>
            </a:r>
            <a:r>
              <a:rPr lang="en-ZA" dirty="0"/>
              <a:t>Task Team </a:t>
            </a:r>
            <a:r>
              <a:rPr lang="en-ZA" dirty="0" smtClean="0"/>
              <a:t>(NTTT) was </a:t>
            </a:r>
            <a:r>
              <a:rPr lang="en-ZA" dirty="0"/>
              <a:t>set up by the then Minister of Transport, Mac </a:t>
            </a:r>
            <a:r>
              <a:rPr lang="en-ZA" dirty="0" err="1"/>
              <a:t>Maharaj</a:t>
            </a:r>
            <a:r>
              <a:rPr lang="en-ZA" dirty="0"/>
              <a:t>, </a:t>
            </a:r>
            <a:r>
              <a:rPr lang="en-ZA" dirty="0" smtClean="0"/>
              <a:t>a key recommendation of which was the formal establishment of a single </a:t>
            </a:r>
            <a:r>
              <a:rPr lang="en-ZA" dirty="0"/>
              <a:t>National </a:t>
            </a:r>
            <a:r>
              <a:rPr lang="en-ZA" dirty="0" smtClean="0"/>
              <a:t>representative taxi structure. </a:t>
            </a:r>
            <a:endParaRPr lang="en-ZA" dirty="0"/>
          </a:p>
          <a:p>
            <a:pPr>
              <a:buBlip>
                <a:blip r:embed="rId3"/>
              </a:buBlip>
            </a:pPr>
            <a:r>
              <a:rPr lang="en-ZA" dirty="0" smtClean="0"/>
              <a:t>SANTACO were founded in 2001, under the leadership and guidance of the late, Honourable Minister of Transport, </a:t>
            </a:r>
            <a:r>
              <a:rPr lang="en-ZA" dirty="0" err="1" smtClean="0"/>
              <a:t>Dulah</a:t>
            </a:r>
            <a:r>
              <a:rPr lang="en-ZA" dirty="0" smtClean="0"/>
              <a:t> Omar together with officials of the National Department of Transport.</a:t>
            </a:r>
          </a:p>
          <a:p>
            <a:pPr>
              <a:buBlip>
                <a:blip r:embed="rId3"/>
              </a:buBlip>
            </a:pPr>
            <a:r>
              <a:rPr lang="en-ZA" dirty="0" smtClean="0"/>
              <a:t>Democratically elected by an ALL inclusive representation vote taken by taxi industry leaders from ALL 9 provinces, in the interest of </a:t>
            </a:r>
            <a:r>
              <a:rPr lang="en-ZA" b="1" u="sng" dirty="0" smtClean="0"/>
              <a:t>Peace, unity, democracy, formalisation and economic empowerment,</a:t>
            </a:r>
            <a:r>
              <a:rPr lang="en-ZA" dirty="0" smtClean="0"/>
              <a:t> at the first historic elections held in Durban during September 2001.</a:t>
            </a:r>
          </a:p>
          <a:p>
            <a:pPr>
              <a:buBlip>
                <a:blip r:embed="rId3"/>
              </a:buBlip>
            </a:pPr>
            <a:r>
              <a:rPr lang="en-ZA" dirty="0" smtClean="0"/>
              <a:t>SANTACO remain today as the only National representative structure mandated by the taxi industry responsible for acting in the best interests of its taxi operator members through interaction with Government, parastatals and the private sector on matters affecting taxi operators and related to their broader operations.</a:t>
            </a:r>
            <a:endParaRPr lang="en-ZA" dirty="0"/>
          </a:p>
        </p:txBody>
      </p:sp>
      <p:sp>
        <p:nvSpPr>
          <p:cNvPr id="8" name="Slide Number Placeholder 7"/>
          <p:cNvSpPr>
            <a:spLocks noGrp="1"/>
          </p:cNvSpPr>
          <p:nvPr>
            <p:ph type="sldNum" sz="quarter" idx="12"/>
          </p:nvPr>
        </p:nvSpPr>
        <p:spPr/>
        <p:txBody>
          <a:bodyPr/>
          <a:lstStyle/>
          <a:p>
            <a:fld id="{BA8F12CE-1507-4976-B0DB-3D6529D73F98}" type="slidenum">
              <a:rPr lang="en-ZA" smtClean="0"/>
              <a:pPr/>
              <a:t>2</a:t>
            </a:fld>
            <a:endParaRPr lang="en-ZA"/>
          </a:p>
        </p:txBody>
      </p:sp>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920668" y="5399458"/>
            <a:ext cx="1271332" cy="1479670"/>
          </a:xfrm>
          <a:prstGeom prst="rect">
            <a:avLst/>
          </a:prstGeom>
        </p:spPr>
      </p:pic>
    </p:spTree>
    <p:extLst>
      <p:ext uri="{BB962C8B-B14F-4D97-AF65-F5344CB8AC3E}">
        <p14:creationId xmlns:p14="http://schemas.microsoft.com/office/powerpoint/2010/main" xmlns="" val="728287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9262" y="711199"/>
            <a:ext cx="1172278" cy="780098"/>
          </a:xfrm>
          <a:prstGeom prst="rect">
            <a:avLst/>
          </a:prstGeom>
        </p:spPr>
      </p:pic>
      <p:sp>
        <p:nvSpPr>
          <p:cNvPr id="2" name="Title 1"/>
          <p:cNvSpPr>
            <a:spLocks noGrp="1"/>
          </p:cNvSpPr>
          <p:nvPr>
            <p:ph type="title"/>
          </p:nvPr>
        </p:nvSpPr>
        <p:spPr/>
        <p:txBody>
          <a:bodyPr>
            <a:normAutofit/>
          </a:bodyPr>
          <a:lstStyle/>
          <a:p>
            <a:r>
              <a:rPr lang="en-ZA" dirty="0" smtClean="0"/>
              <a:t>Purpose of SANTACO’s Briefing today</a:t>
            </a:r>
            <a:endParaRPr lang="en-ZA" dirty="0"/>
          </a:p>
        </p:txBody>
      </p:sp>
      <p:sp>
        <p:nvSpPr>
          <p:cNvPr id="3" name="Content Placeholder 2"/>
          <p:cNvSpPr>
            <a:spLocks noGrp="1"/>
          </p:cNvSpPr>
          <p:nvPr>
            <p:ph idx="1"/>
          </p:nvPr>
        </p:nvSpPr>
        <p:spPr/>
        <p:txBody>
          <a:bodyPr>
            <a:normAutofit fontScale="70000" lnSpcReduction="20000"/>
          </a:bodyPr>
          <a:lstStyle/>
          <a:p>
            <a:pPr>
              <a:buBlip>
                <a:blip r:embed="rId3"/>
              </a:buBlip>
            </a:pPr>
            <a:r>
              <a:rPr lang="en-ZA" sz="3600" dirty="0" smtClean="0"/>
              <a:t>When </a:t>
            </a:r>
            <a:r>
              <a:rPr lang="en-ZA" sz="3600" dirty="0"/>
              <a:t>looking at taxi related crime, one has to be very </a:t>
            </a:r>
            <a:r>
              <a:rPr lang="en-ZA" sz="3600" dirty="0" smtClean="0"/>
              <a:t>cautious:</a:t>
            </a:r>
          </a:p>
          <a:p>
            <a:pPr lvl="1">
              <a:buBlip>
                <a:blip r:embed="rId3"/>
              </a:buBlip>
            </a:pPr>
            <a:r>
              <a:rPr lang="en-ZA" sz="3200" dirty="0" smtClean="0"/>
              <a:t>Is the </a:t>
            </a:r>
            <a:r>
              <a:rPr lang="en-ZA" sz="3200" dirty="0"/>
              <a:t>snatching of a handbag at a taxi rank a taxi related crime or an opportunistic crime? </a:t>
            </a:r>
            <a:endParaRPr lang="en-ZA" sz="3200" dirty="0" smtClean="0"/>
          </a:p>
          <a:p>
            <a:pPr lvl="1">
              <a:buBlip>
                <a:blip r:embed="rId3"/>
              </a:buBlip>
            </a:pPr>
            <a:r>
              <a:rPr lang="en-ZA" sz="3200" dirty="0" smtClean="0"/>
              <a:t>Officially SAPS do not keep statistics of crimes according to categories but have a “17-related” crimes scope and it is therefore impossible to differentiate one incidence of violence from another.</a:t>
            </a:r>
          </a:p>
          <a:p>
            <a:pPr lvl="1">
              <a:buBlip>
                <a:blip r:embed="rId3"/>
              </a:buBlip>
            </a:pPr>
            <a:r>
              <a:rPr lang="en-ZA" sz="3200" dirty="0" smtClean="0"/>
              <a:t>In </a:t>
            </a:r>
            <a:r>
              <a:rPr lang="en-ZA" sz="3200" dirty="0"/>
              <a:t>our mind we should deal with the violence that is currently taking place in the taxi industry, who </a:t>
            </a:r>
            <a:r>
              <a:rPr lang="en-ZA" sz="3200" dirty="0" smtClean="0"/>
              <a:t>are </a:t>
            </a:r>
            <a:r>
              <a:rPr lang="en-ZA" sz="3200" dirty="0"/>
              <a:t>the </a:t>
            </a:r>
            <a:r>
              <a:rPr lang="en-ZA" sz="3200" dirty="0" smtClean="0"/>
              <a:t>perpetrators thereof, what role are Enforcement </a:t>
            </a:r>
            <a:r>
              <a:rPr lang="en-ZA" sz="3200" dirty="0"/>
              <a:t>agencies </a:t>
            </a:r>
            <a:r>
              <a:rPr lang="en-ZA" sz="3200" dirty="0" smtClean="0"/>
              <a:t>playing and </a:t>
            </a:r>
            <a:r>
              <a:rPr lang="en-ZA" sz="3200" dirty="0"/>
              <a:t>what can be done to stop </a:t>
            </a:r>
            <a:r>
              <a:rPr lang="en-ZA" sz="3200" dirty="0" smtClean="0"/>
              <a:t>such incidents.</a:t>
            </a:r>
            <a:endParaRPr lang="en-ZA" sz="3200" dirty="0"/>
          </a:p>
          <a:p>
            <a:pPr>
              <a:buBlip>
                <a:blip r:embed="rId3"/>
              </a:buBlip>
            </a:pPr>
            <a:endParaRPr lang="en-ZA" sz="36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310458" y="711199"/>
            <a:ext cx="1172278" cy="780098"/>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9262" y="5399458"/>
            <a:ext cx="1172278" cy="780098"/>
          </a:xfrm>
          <a:prstGeom prst="rect">
            <a:avLst/>
          </a:prstGeom>
        </p:spPr>
      </p:pic>
      <p:sp>
        <p:nvSpPr>
          <p:cNvPr id="8" name="Slide Number Placeholder 7"/>
          <p:cNvSpPr>
            <a:spLocks noGrp="1"/>
          </p:cNvSpPr>
          <p:nvPr>
            <p:ph type="sldNum" sz="quarter" idx="12"/>
          </p:nvPr>
        </p:nvSpPr>
        <p:spPr/>
        <p:txBody>
          <a:bodyPr/>
          <a:lstStyle/>
          <a:p>
            <a:fld id="{BA8F12CE-1507-4976-B0DB-3D6529D73F98}" type="slidenum">
              <a:rPr lang="en-ZA" smtClean="0"/>
              <a:pPr/>
              <a:t>3</a:t>
            </a:fld>
            <a:endParaRPr lang="en-ZA"/>
          </a:p>
        </p:txBody>
      </p:sp>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920668" y="5399458"/>
            <a:ext cx="1271332" cy="1479670"/>
          </a:xfrm>
          <a:prstGeom prst="rect">
            <a:avLst/>
          </a:prstGeom>
        </p:spPr>
      </p:pic>
    </p:spTree>
    <p:extLst>
      <p:ext uri="{BB962C8B-B14F-4D97-AF65-F5344CB8AC3E}">
        <p14:creationId xmlns:p14="http://schemas.microsoft.com/office/powerpoint/2010/main" xmlns="" val="2899667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ZA" sz="4400" dirty="0"/>
              <a:t>Why </a:t>
            </a:r>
            <a:r>
              <a:rPr lang="en-ZA" sz="4400" dirty="0" smtClean="0"/>
              <a:t>are </a:t>
            </a:r>
            <a:r>
              <a:rPr lang="en-ZA" sz="4400" dirty="0"/>
              <a:t>Operating </a:t>
            </a:r>
            <a:r>
              <a:rPr lang="en-ZA" sz="4400" dirty="0" smtClean="0"/>
              <a:t>Licences (OL’s) </a:t>
            </a:r>
            <a:r>
              <a:rPr lang="en-ZA" sz="4400" dirty="0"/>
              <a:t>the main source of violence in the </a:t>
            </a:r>
            <a:r>
              <a:rPr lang="en-ZA" sz="4400" dirty="0" smtClean="0"/>
              <a:t>minibus and Metered taxi industry?</a:t>
            </a:r>
            <a:endParaRPr lang="en-ZA" sz="4400" dirty="0"/>
          </a:p>
          <a:p>
            <a:endParaRPr lang="en-ZA" dirty="0"/>
          </a:p>
        </p:txBody>
      </p:sp>
      <p:sp>
        <p:nvSpPr>
          <p:cNvPr id="4" name="Slide Number Placeholder 3"/>
          <p:cNvSpPr>
            <a:spLocks noGrp="1"/>
          </p:cNvSpPr>
          <p:nvPr>
            <p:ph type="sldNum" sz="quarter" idx="12"/>
          </p:nvPr>
        </p:nvSpPr>
        <p:spPr/>
        <p:txBody>
          <a:bodyPr/>
          <a:lstStyle/>
          <a:p>
            <a:fld id="{BA8F12CE-1507-4976-B0DB-3D6529D73F98}" type="slidenum">
              <a:rPr lang="en-ZA" smtClean="0"/>
              <a:pPr/>
              <a:t>4</a:t>
            </a:fld>
            <a:endParaRPr lang="en-ZA"/>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920668" y="5399458"/>
            <a:ext cx="1271332" cy="147967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310458" y="711199"/>
            <a:ext cx="1172278" cy="78009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9262" y="5399458"/>
            <a:ext cx="1172278" cy="78009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9262" y="711199"/>
            <a:ext cx="1172278" cy="780098"/>
          </a:xfrm>
          <a:prstGeom prst="rect">
            <a:avLst/>
          </a:prstGeom>
        </p:spPr>
      </p:pic>
    </p:spTree>
    <p:extLst>
      <p:ext uri="{BB962C8B-B14F-4D97-AF65-F5344CB8AC3E}">
        <p14:creationId xmlns:p14="http://schemas.microsoft.com/office/powerpoint/2010/main" xmlns="" val="3206975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9262" y="5399458"/>
            <a:ext cx="1172278" cy="780098"/>
          </a:xfrm>
          <a:prstGeom prst="rect">
            <a:avLst/>
          </a:prstGeom>
        </p:spPr>
      </p:pic>
      <p:sp>
        <p:nvSpPr>
          <p:cNvPr id="2" name="Title 1"/>
          <p:cNvSpPr>
            <a:spLocks noGrp="1"/>
          </p:cNvSpPr>
          <p:nvPr>
            <p:ph type="title"/>
          </p:nvPr>
        </p:nvSpPr>
        <p:spPr/>
        <p:txBody>
          <a:bodyPr>
            <a:normAutofit fontScale="90000"/>
          </a:bodyPr>
          <a:lstStyle/>
          <a:p>
            <a:r>
              <a:rPr lang="en-ZA" dirty="0" smtClean="0"/>
              <a:t>Legislation around OL’s </a:t>
            </a:r>
            <a:br>
              <a:rPr lang="en-ZA" dirty="0" smtClean="0"/>
            </a:br>
            <a:r>
              <a:rPr lang="en-ZA" sz="4000" dirty="0" smtClean="0"/>
              <a:t>(Minibus &amp; Metered taxis)</a:t>
            </a:r>
            <a:endParaRPr lang="en-ZA" sz="4000" dirty="0"/>
          </a:p>
        </p:txBody>
      </p:sp>
      <p:sp>
        <p:nvSpPr>
          <p:cNvPr id="3" name="Content Placeholder 2"/>
          <p:cNvSpPr>
            <a:spLocks noGrp="1"/>
          </p:cNvSpPr>
          <p:nvPr>
            <p:ph idx="1"/>
          </p:nvPr>
        </p:nvSpPr>
        <p:spPr>
          <a:xfrm>
            <a:off x="1295402" y="2628900"/>
            <a:ext cx="9601196" cy="3589868"/>
          </a:xfrm>
        </p:spPr>
        <p:txBody>
          <a:bodyPr>
            <a:normAutofit fontScale="92500" lnSpcReduction="10000"/>
          </a:bodyPr>
          <a:lstStyle/>
          <a:p>
            <a:pPr lvl="0"/>
            <a:r>
              <a:rPr lang="en-ZA" dirty="0" smtClean="0"/>
              <a:t>An </a:t>
            </a:r>
            <a:r>
              <a:rPr lang="en-ZA" dirty="0"/>
              <a:t>Operating Licence is described in the National Land Transport Act, 5 of 2009</a:t>
            </a:r>
            <a:r>
              <a:rPr lang="en-ZA" dirty="0" smtClean="0"/>
              <a:t>, (NLTA) </a:t>
            </a:r>
            <a:r>
              <a:rPr lang="en-ZA" dirty="0"/>
              <a:t>as a licence required by section 50 and granted and issued in accordance with this Act or the Transition Act. </a:t>
            </a:r>
          </a:p>
          <a:p>
            <a:pPr lvl="0"/>
            <a:r>
              <a:rPr lang="en-ZA" dirty="0"/>
              <a:t>An </a:t>
            </a:r>
            <a:r>
              <a:rPr lang="en-ZA" dirty="0" smtClean="0"/>
              <a:t>OL </a:t>
            </a:r>
            <a:r>
              <a:rPr lang="en-ZA" dirty="0"/>
              <a:t>must only be issued on </a:t>
            </a:r>
            <a:r>
              <a:rPr lang="en-ZA" dirty="0" smtClean="0"/>
              <a:t>application by </a:t>
            </a:r>
            <a:r>
              <a:rPr lang="en-ZA" dirty="0"/>
              <a:t>either the National Public Transport Regulator, a Provincial Regulatory Entity (PRE) or a municipality </a:t>
            </a:r>
            <a:r>
              <a:rPr lang="en-ZA" dirty="0" smtClean="0"/>
              <a:t>to </a:t>
            </a:r>
            <a:r>
              <a:rPr lang="en-ZA" dirty="0"/>
              <a:t>which the </a:t>
            </a:r>
            <a:r>
              <a:rPr lang="en-ZA" dirty="0" smtClean="0"/>
              <a:t>OL function </a:t>
            </a:r>
            <a:r>
              <a:rPr lang="en-ZA" dirty="0"/>
              <a:t>has been assigned to </a:t>
            </a:r>
            <a:r>
              <a:rPr lang="en-ZA" dirty="0" smtClean="0"/>
              <a:t>(s 51 </a:t>
            </a:r>
            <a:r>
              <a:rPr lang="en-ZA" dirty="0"/>
              <a:t>of NLTA).</a:t>
            </a:r>
          </a:p>
          <a:p>
            <a:pPr lvl="0"/>
            <a:r>
              <a:rPr lang="en-ZA" dirty="0"/>
              <a:t>Where the application for an OL concerns services provided for in an integrated transport plan, the provisions of that plan, where appropriate and where possible, will dictate the decision of the entity that is to decide on the approval of the application (s 50(3) NLTA).</a:t>
            </a:r>
          </a:p>
          <a:p>
            <a:endParaRPr lang="en-ZA"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310458" y="711199"/>
            <a:ext cx="1172278" cy="780098"/>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9262" y="711199"/>
            <a:ext cx="1172278" cy="780098"/>
          </a:xfrm>
          <a:prstGeom prst="rect">
            <a:avLst/>
          </a:prstGeom>
        </p:spPr>
      </p:pic>
      <p:sp>
        <p:nvSpPr>
          <p:cNvPr id="8" name="Slide Number Placeholder 7"/>
          <p:cNvSpPr>
            <a:spLocks noGrp="1"/>
          </p:cNvSpPr>
          <p:nvPr>
            <p:ph type="sldNum" sz="quarter" idx="12"/>
          </p:nvPr>
        </p:nvSpPr>
        <p:spPr/>
        <p:txBody>
          <a:bodyPr/>
          <a:lstStyle/>
          <a:p>
            <a:fld id="{BA8F12CE-1507-4976-B0DB-3D6529D73F98}" type="slidenum">
              <a:rPr lang="en-ZA" smtClean="0"/>
              <a:pPr/>
              <a:t>5</a:t>
            </a:fld>
            <a:endParaRPr lang="en-ZA"/>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920668" y="5399458"/>
            <a:ext cx="1271332" cy="1479670"/>
          </a:xfrm>
          <a:prstGeom prst="rect">
            <a:avLst/>
          </a:prstGeom>
        </p:spPr>
      </p:pic>
    </p:spTree>
    <p:extLst>
      <p:ext uri="{BB962C8B-B14F-4D97-AF65-F5344CB8AC3E}">
        <p14:creationId xmlns:p14="http://schemas.microsoft.com/office/powerpoint/2010/main" xmlns="" val="1408661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9262" y="5399458"/>
            <a:ext cx="1172278" cy="780098"/>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9262" y="711199"/>
            <a:ext cx="1172278" cy="780098"/>
          </a:xfrm>
          <a:prstGeom prst="rect">
            <a:avLst/>
          </a:prstGeom>
        </p:spPr>
      </p:pic>
      <p:sp>
        <p:nvSpPr>
          <p:cNvPr id="2" name="Title 1"/>
          <p:cNvSpPr>
            <a:spLocks noGrp="1"/>
          </p:cNvSpPr>
          <p:nvPr>
            <p:ph type="title"/>
          </p:nvPr>
        </p:nvSpPr>
        <p:spPr/>
        <p:txBody>
          <a:bodyPr>
            <a:normAutofit fontScale="90000"/>
          </a:bodyPr>
          <a:lstStyle/>
          <a:p>
            <a:r>
              <a:rPr lang="en-ZA" dirty="0"/>
              <a:t>Legislation around OL’s </a:t>
            </a:r>
            <a:br>
              <a:rPr lang="en-ZA" dirty="0"/>
            </a:br>
            <a:r>
              <a:rPr lang="en-ZA" sz="4000" dirty="0"/>
              <a:t>(Minibus &amp; </a:t>
            </a:r>
            <a:r>
              <a:rPr lang="en-ZA" sz="4000" dirty="0" smtClean="0"/>
              <a:t>Metered </a:t>
            </a:r>
            <a:r>
              <a:rPr lang="en-ZA" sz="4000" dirty="0"/>
              <a:t>taxis</a:t>
            </a:r>
            <a:r>
              <a:rPr lang="en-ZA" sz="4000" dirty="0" smtClean="0"/>
              <a:t>) (cont.)</a:t>
            </a:r>
            <a:endParaRPr lang="en-ZA" dirty="0"/>
          </a:p>
        </p:txBody>
      </p:sp>
      <p:sp>
        <p:nvSpPr>
          <p:cNvPr id="3" name="Content Placeholder 2"/>
          <p:cNvSpPr>
            <a:spLocks noGrp="1"/>
          </p:cNvSpPr>
          <p:nvPr>
            <p:ph idx="1"/>
          </p:nvPr>
        </p:nvSpPr>
        <p:spPr>
          <a:xfrm>
            <a:off x="1359480" y="2556932"/>
            <a:ext cx="9601196" cy="3318936"/>
          </a:xfrm>
        </p:spPr>
        <p:txBody>
          <a:bodyPr>
            <a:normAutofit/>
          </a:bodyPr>
          <a:lstStyle/>
          <a:p>
            <a:pPr lvl="0"/>
            <a:r>
              <a:rPr lang="en-ZA" dirty="0"/>
              <a:t>In terms of </a:t>
            </a:r>
            <a:r>
              <a:rPr lang="en-ZA" dirty="0" smtClean="0"/>
              <a:t>s </a:t>
            </a:r>
            <a:r>
              <a:rPr lang="en-ZA" dirty="0"/>
              <a:t>59 of the </a:t>
            </a:r>
            <a:r>
              <a:rPr lang="en-ZA" dirty="0" smtClean="0"/>
              <a:t>NLTA </a:t>
            </a:r>
            <a:r>
              <a:rPr lang="en-ZA" dirty="0"/>
              <a:t>the regulatory entities must, in the prescribed manner, give notice that an application for an OL has been received, giving the prescribed particulars as well as give interested persons the opportunity to comment and make representations within the prescribed period, all comments and representation must be considered. Where there are no relevant or substantial objections it may be disposed of summarily; where there are objections, further information must be requested or a hearing must be held in the prescribed manner before taking a decision on the </a:t>
            </a:r>
            <a:r>
              <a:rPr lang="en-ZA" dirty="0" smtClean="0"/>
              <a:t>matter</a:t>
            </a: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310458" y="711199"/>
            <a:ext cx="1172278" cy="780098"/>
          </a:xfrm>
          <a:prstGeom prst="rect">
            <a:avLst/>
          </a:prstGeom>
        </p:spPr>
      </p:pic>
      <p:sp>
        <p:nvSpPr>
          <p:cNvPr id="8" name="Slide Number Placeholder 7"/>
          <p:cNvSpPr>
            <a:spLocks noGrp="1"/>
          </p:cNvSpPr>
          <p:nvPr>
            <p:ph type="sldNum" sz="quarter" idx="12"/>
          </p:nvPr>
        </p:nvSpPr>
        <p:spPr/>
        <p:txBody>
          <a:bodyPr/>
          <a:lstStyle/>
          <a:p>
            <a:fld id="{BA8F12CE-1507-4976-B0DB-3D6529D73F98}" type="slidenum">
              <a:rPr lang="en-ZA" smtClean="0"/>
              <a:pPr/>
              <a:t>6</a:t>
            </a:fld>
            <a:endParaRPr lang="en-ZA"/>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920668" y="5399458"/>
            <a:ext cx="1271332" cy="1479670"/>
          </a:xfrm>
          <a:prstGeom prst="rect">
            <a:avLst/>
          </a:prstGeom>
        </p:spPr>
      </p:pic>
    </p:spTree>
    <p:extLst>
      <p:ext uri="{BB962C8B-B14F-4D97-AF65-F5344CB8AC3E}">
        <p14:creationId xmlns:p14="http://schemas.microsoft.com/office/powerpoint/2010/main" xmlns="" val="1260808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9262" y="5399458"/>
            <a:ext cx="1172278" cy="780098"/>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310458" y="711199"/>
            <a:ext cx="1172278" cy="780098"/>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9262" y="711199"/>
            <a:ext cx="1172278" cy="780098"/>
          </a:xfrm>
          <a:prstGeom prst="rect">
            <a:avLst/>
          </a:prstGeom>
        </p:spPr>
      </p:pic>
      <p:sp>
        <p:nvSpPr>
          <p:cNvPr id="2" name="Title 1"/>
          <p:cNvSpPr>
            <a:spLocks noGrp="1"/>
          </p:cNvSpPr>
          <p:nvPr>
            <p:ph type="title"/>
          </p:nvPr>
        </p:nvSpPr>
        <p:spPr/>
        <p:txBody>
          <a:bodyPr>
            <a:normAutofit/>
          </a:bodyPr>
          <a:lstStyle/>
          <a:p>
            <a:r>
              <a:rPr lang="en-ZA" dirty="0" smtClean="0"/>
              <a:t>Issuance of OL’s</a:t>
            </a:r>
            <a:endParaRPr lang="en-ZA" dirty="0"/>
          </a:p>
        </p:txBody>
      </p:sp>
      <p:sp>
        <p:nvSpPr>
          <p:cNvPr id="3" name="Content Placeholder 2"/>
          <p:cNvSpPr>
            <a:spLocks noGrp="1"/>
          </p:cNvSpPr>
          <p:nvPr>
            <p:ph idx="1"/>
          </p:nvPr>
        </p:nvSpPr>
        <p:spPr/>
        <p:txBody>
          <a:bodyPr>
            <a:normAutofit fontScale="85000" lnSpcReduction="20000"/>
          </a:bodyPr>
          <a:lstStyle/>
          <a:p>
            <a:pPr marL="0" indent="0">
              <a:buNone/>
            </a:pPr>
            <a:r>
              <a:rPr lang="en-ZA" b="1" u="sng" dirty="0"/>
              <a:t>How is an OL issued in practice</a:t>
            </a:r>
            <a:r>
              <a:rPr lang="en-ZA" dirty="0"/>
              <a:t>?</a:t>
            </a:r>
          </a:p>
          <a:p>
            <a:pPr lvl="0"/>
            <a:r>
              <a:rPr lang="en-ZA" dirty="0" smtClean="0"/>
              <a:t>There is a difference </a:t>
            </a:r>
            <a:r>
              <a:rPr lang="en-ZA" dirty="0"/>
              <a:t>in how the provinces </a:t>
            </a:r>
            <a:r>
              <a:rPr lang="en-ZA" dirty="0" smtClean="0"/>
              <a:t>operate with the process of issuing OL’s </a:t>
            </a:r>
            <a:r>
              <a:rPr lang="en-ZA" dirty="0"/>
              <a:t>– </a:t>
            </a:r>
            <a:r>
              <a:rPr lang="en-ZA" dirty="0" smtClean="0"/>
              <a:t>SANTACO raised </a:t>
            </a:r>
            <a:r>
              <a:rPr lang="en-ZA" dirty="0"/>
              <a:t>this matter </a:t>
            </a:r>
            <a:r>
              <a:rPr lang="en-ZA" dirty="0" smtClean="0"/>
              <a:t>during </a:t>
            </a:r>
            <a:r>
              <a:rPr lang="en-ZA" dirty="0"/>
              <a:t>the public hearings into the Land Based Passenger Transport Sector by the office of the Competition Commission, held on the 4</a:t>
            </a:r>
            <a:r>
              <a:rPr lang="en-ZA" baseline="30000" dirty="0"/>
              <a:t>th</a:t>
            </a:r>
            <a:r>
              <a:rPr lang="en-ZA" dirty="0"/>
              <a:t> of June </a:t>
            </a:r>
            <a:r>
              <a:rPr lang="en-ZA" dirty="0" smtClean="0"/>
              <a:t>2018 as this was leading to confusion and conflict.</a:t>
            </a:r>
            <a:endParaRPr lang="en-ZA" dirty="0"/>
          </a:p>
          <a:p>
            <a:pPr lvl="0"/>
            <a:r>
              <a:rPr lang="en-ZA" dirty="0"/>
              <a:t>Currently </a:t>
            </a:r>
            <a:r>
              <a:rPr lang="en-ZA" dirty="0" smtClean="0"/>
              <a:t>SANTACO </a:t>
            </a:r>
            <a:r>
              <a:rPr lang="en-ZA" dirty="0"/>
              <a:t>has no say in the decision by for instance a PRE deals with the issuing of OL’s</a:t>
            </a:r>
          </a:p>
          <a:p>
            <a:pPr lvl="0"/>
            <a:r>
              <a:rPr lang="en-ZA" dirty="0"/>
              <a:t>Part of the problem is also the fact that neither </a:t>
            </a:r>
            <a:r>
              <a:rPr lang="en-ZA" dirty="0" smtClean="0"/>
              <a:t>SANTACO </a:t>
            </a:r>
            <a:r>
              <a:rPr lang="en-ZA" dirty="0"/>
              <a:t>nor the Associations are recognised in the NLTA – DOUBLE EDGED SWORD- </a:t>
            </a:r>
            <a:r>
              <a:rPr lang="en-ZA" dirty="0" err="1"/>
              <a:t>Govt</a:t>
            </a:r>
            <a:r>
              <a:rPr lang="en-ZA" dirty="0"/>
              <a:t> want the taxi industry to be organised, yet at the same time </a:t>
            </a:r>
            <a:r>
              <a:rPr lang="en-ZA" dirty="0" smtClean="0"/>
              <a:t>are not afforded the official opportunity to make submissions in matters that impact the industry i.e. routes and OL’s</a:t>
            </a:r>
            <a:endParaRPr lang="en-ZA" dirty="0"/>
          </a:p>
        </p:txBody>
      </p:sp>
      <p:sp>
        <p:nvSpPr>
          <p:cNvPr id="8" name="Slide Number Placeholder 7"/>
          <p:cNvSpPr>
            <a:spLocks noGrp="1"/>
          </p:cNvSpPr>
          <p:nvPr>
            <p:ph type="sldNum" sz="quarter" idx="12"/>
          </p:nvPr>
        </p:nvSpPr>
        <p:spPr/>
        <p:txBody>
          <a:bodyPr/>
          <a:lstStyle/>
          <a:p>
            <a:fld id="{BA8F12CE-1507-4976-B0DB-3D6529D73F98}" type="slidenum">
              <a:rPr lang="en-ZA" smtClean="0"/>
              <a:pPr/>
              <a:t>7</a:t>
            </a:fld>
            <a:endParaRPr lang="en-ZA"/>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920668" y="5399458"/>
            <a:ext cx="1271332" cy="1479670"/>
          </a:xfrm>
          <a:prstGeom prst="rect">
            <a:avLst/>
          </a:prstGeom>
        </p:spPr>
      </p:pic>
    </p:spTree>
    <p:extLst>
      <p:ext uri="{BB962C8B-B14F-4D97-AF65-F5344CB8AC3E}">
        <p14:creationId xmlns:p14="http://schemas.microsoft.com/office/powerpoint/2010/main" xmlns="" val="3715157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9262" y="5399458"/>
            <a:ext cx="1172278" cy="780098"/>
          </a:xfrm>
          <a:prstGeom prst="rect">
            <a:avLst/>
          </a:prstGeom>
        </p:spPr>
      </p:pic>
      <p:sp>
        <p:nvSpPr>
          <p:cNvPr id="2" name="Title 1"/>
          <p:cNvSpPr>
            <a:spLocks noGrp="1"/>
          </p:cNvSpPr>
          <p:nvPr>
            <p:ph type="title"/>
          </p:nvPr>
        </p:nvSpPr>
        <p:spPr/>
        <p:txBody>
          <a:bodyPr>
            <a:normAutofit/>
          </a:bodyPr>
          <a:lstStyle/>
          <a:p>
            <a:r>
              <a:rPr lang="en-ZA" dirty="0" smtClean="0"/>
              <a:t>Issuance of OLs (cont.)</a:t>
            </a:r>
            <a:endParaRPr lang="en-ZA" dirty="0"/>
          </a:p>
        </p:txBody>
      </p:sp>
      <p:sp>
        <p:nvSpPr>
          <p:cNvPr id="3" name="Content Placeholder 2"/>
          <p:cNvSpPr>
            <a:spLocks noGrp="1"/>
          </p:cNvSpPr>
          <p:nvPr>
            <p:ph idx="1"/>
          </p:nvPr>
        </p:nvSpPr>
        <p:spPr/>
        <p:txBody>
          <a:bodyPr>
            <a:normAutofit fontScale="77500" lnSpcReduction="20000"/>
          </a:bodyPr>
          <a:lstStyle/>
          <a:p>
            <a:pPr lvl="0"/>
            <a:r>
              <a:rPr lang="en-ZA" dirty="0"/>
              <a:t>In our mind a clear example of </a:t>
            </a:r>
            <a:r>
              <a:rPr lang="en-ZA" dirty="0" smtClean="0"/>
              <a:t>such failure to consult was consequently played out in </a:t>
            </a:r>
            <a:r>
              <a:rPr lang="en-ZA" dirty="0"/>
              <a:t>the “Africa Mall” </a:t>
            </a:r>
            <a:r>
              <a:rPr lang="en-ZA" dirty="0" smtClean="0"/>
              <a:t>killings. </a:t>
            </a:r>
          </a:p>
          <a:p>
            <a:pPr lvl="1"/>
            <a:r>
              <a:rPr lang="en-ZA" dirty="0" smtClean="0"/>
              <a:t>OL’s were </a:t>
            </a:r>
            <a:r>
              <a:rPr lang="en-ZA" dirty="0"/>
              <a:t>issued on an existing route that was already in operation. </a:t>
            </a:r>
            <a:r>
              <a:rPr lang="en-ZA" dirty="0" smtClean="0"/>
              <a:t>The PRE invited operators to apply for the route but did not first consult with the taxi associations that are already operational on the routes in the direct area.</a:t>
            </a:r>
          </a:p>
          <a:p>
            <a:pPr lvl="1"/>
            <a:r>
              <a:rPr lang="en-ZA" dirty="0" smtClean="0"/>
              <a:t>SANTACO are of the opinion that if the associations were consulted the </a:t>
            </a:r>
            <a:r>
              <a:rPr lang="en-ZA" dirty="0"/>
              <a:t>violence would never have erupted on the route. </a:t>
            </a:r>
            <a:endParaRPr lang="en-ZA" dirty="0" smtClean="0"/>
          </a:p>
          <a:p>
            <a:pPr marL="0" indent="0">
              <a:buNone/>
            </a:pPr>
            <a:r>
              <a:rPr lang="en-ZA" dirty="0"/>
              <a:t>Gauteng Provincial Department of </a:t>
            </a:r>
            <a:r>
              <a:rPr lang="en-ZA" dirty="0" smtClean="0"/>
              <a:t>Transport in their </a:t>
            </a:r>
            <a:r>
              <a:rPr lang="en-ZA" dirty="0"/>
              <a:t>presentation </a:t>
            </a:r>
            <a:r>
              <a:rPr lang="en-ZA" dirty="0" smtClean="0"/>
              <a:t>to the Competition Commission on the 6</a:t>
            </a:r>
            <a:r>
              <a:rPr lang="en-ZA" baseline="30000" dirty="0" smtClean="0"/>
              <a:t>th</a:t>
            </a:r>
            <a:r>
              <a:rPr lang="en-ZA" dirty="0" smtClean="0"/>
              <a:t> of June 2018 submitted that:</a:t>
            </a:r>
            <a:endParaRPr lang="en-ZA" dirty="0"/>
          </a:p>
          <a:p>
            <a:r>
              <a:rPr lang="en-ZA" dirty="0" smtClean="0"/>
              <a:t>Municipalities </a:t>
            </a:r>
            <a:r>
              <a:rPr lang="en-ZA" dirty="0"/>
              <a:t>may </a:t>
            </a:r>
            <a:r>
              <a:rPr lang="en-ZA" dirty="0" smtClean="0"/>
              <a:t>request a </a:t>
            </a:r>
            <a:r>
              <a:rPr lang="en-ZA" dirty="0"/>
              <a:t>PRE to impose moratorium where </a:t>
            </a:r>
            <a:r>
              <a:rPr lang="en-ZA" dirty="0" smtClean="0"/>
              <a:t>the market </a:t>
            </a:r>
            <a:r>
              <a:rPr lang="en-ZA" dirty="0"/>
              <a:t>is saturated in relation to certain routes, but that it is subject to </a:t>
            </a:r>
            <a:r>
              <a:rPr lang="en-ZA" dirty="0" smtClean="0"/>
              <a:t>the municipality having </a:t>
            </a:r>
            <a:r>
              <a:rPr lang="en-ZA" dirty="0"/>
              <a:t>an acceptable integrated Transport Plan that clearly indicates why no new OL applications should be allowed</a:t>
            </a:r>
            <a:r>
              <a:rPr lang="en-ZA" dirty="0" smtClean="0"/>
              <a:t>.</a:t>
            </a:r>
            <a:endParaRPr lang="en-ZA" dirty="0"/>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310458" y="711199"/>
            <a:ext cx="1172278" cy="780098"/>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9262" y="711199"/>
            <a:ext cx="1172278" cy="780098"/>
          </a:xfrm>
          <a:prstGeom prst="rect">
            <a:avLst/>
          </a:prstGeom>
        </p:spPr>
      </p:pic>
      <p:sp>
        <p:nvSpPr>
          <p:cNvPr id="4" name="Slide Number Placeholder 3"/>
          <p:cNvSpPr>
            <a:spLocks noGrp="1"/>
          </p:cNvSpPr>
          <p:nvPr>
            <p:ph type="sldNum" sz="quarter" idx="12"/>
          </p:nvPr>
        </p:nvSpPr>
        <p:spPr/>
        <p:txBody>
          <a:bodyPr/>
          <a:lstStyle/>
          <a:p>
            <a:fld id="{BA8F12CE-1507-4976-B0DB-3D6529D73F98}" type="slidenum">
              <a:rPr lang="en-ZA" smtClean="0"/>
              <a:pPr/>
              <a:t>8</a:t>
            </a:fld>
            <a:endParaRPr lang="en-ZA"/>
          </a:p>
        </p:txBody>
      </p:sp>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920668" y="5399458"/>
            <a:ext cx="1271332" cy="1479670"/>
          </a:xfrm>
          <a:prstGeom prst="rect">
            <a:avLst/>
          </a:prstGeom>
        </p:spPr>
      </p:pic>
    </p:spTree>
    <p:extLst>
      <p:ext uri="{BB962C8B-B14F-4D97-AF65-F5344CB8AC3E}">
        <p14:creationId xmlns:p14="http://schemas.microsoft.com/office/powerpoint/2010/main" xmlns="" val="4249896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9262" y="5399458"/>
            <a:ext cx="1172278" cy="780098"/>
          </a:xfrm>
          <a:prstGeom prst="rect">
            <a:avLst/>
          </a:prstGeom>
        </p:spPr>
      </p:pic>
      <p:sp>
        <p:nvSpPr>
          <p:cNvPr id="2" name="Title 1"/>
          <p:cNvSpPr>
            <a:spLocks noGrp="1"/>
          </p:cNvSpPr>
          <p:nvPr>
            <p:ph type="title"/>
          </p:nvPr>
        </p:nvSpPr>
        <p:spPr/>
        <p:txBody>
          <a:bodyPr>
            <a:normAutofit/>
          </a:bodyPr>
          <a:lstStyle/>
          <a:p>
            <a:r>
              <a:rPr lang="en-ZA" dirty="0" smtClean="0"/>
              <a:t>Issuance of OLs </a:t>
            </a:r>
            <a:r>
              <a:rPr lang="en-ZA" dirty="0"/>
              <a:t>(cont.)</a:t>
            </a:r>
          </a:p>
        </p:txBody>
      </p:sp>
      <p:sp>
        <p:nvSpPr>
          <p:cNvPr id="3" name="Content Placeholder 2"/>
          <p:cNvSpPr>
            <a:spLocks noGrp="1"/>
          </p:cNvSpPr>
          <p:nvPr>
            <p:ph idx="1"/>
          </p:nvPr>
        </p:nvSpPr>
        <p:spPr/>
        <p:txBody>
          <a:bodyPr>
            <a:normAutofit fontScale="77500" lnSpcReduction="20000"/>
          </a:bodyPr>
          <a:lstStyle/>
          <a:p>
            <a:pPr marL="0" indent="0">
              <a:buNone/>
            </a:pPr>
            <a:r>
              <a:rPr lang="en-ZA" dirty="0"/>
              <a:t>They then </a:t>
            </a:r>
            <a:r>
              <a:rPr lang="en-ZA" dirty="0" smtClean="0"/>
              <a:t>also stated:</a:t>
            </a:r>
          </a:p>
          <a:p>
            <a:r>
              <a:rPr lang="en-ZA" dirty="0" smtClean="0"/>
              <a:t>“</a:t>
            </a:r>
            <a:r>
              <a:rPr lang="en-ZA" b="1" dirty="0"/>
              <a:t>Similarly, the lack of proactive planning in respect of new residential and commercial developments has further resulted in turf battles over new lucrative routes. The opening of the Mall of Africa is a case in point</a:t>
            </a:r>
            <a:r>
              <a:rPr lang="en-ZA" dirty="0"/>
              <a:t>”</a:t>
            </a:r>
          </a:p>
          <a:p>
            <a:pPr lvl="0"/>
            <a:r>
              <a:rPr lang="en-ZA" dirty="0"/>
              <a:t>The Ad-Hoc Committee on Taxi Permits and </a:t>
            </a:r>
            <a:r>
              <a:rPr lang="en-ZA" dirty="0" smtClean="0"/>
              <a:t>OLs </a:t>
            </a:r>
            <a:r>
              <a:rPr lang="en-ZA" dirty="0"/>
              <a:t>compiled and adopted a report </a:t>
            </a:r>
            <a:r>
              <a:rPr lang="en-ZA" dirty="0" smtClean="0"/>
              <a:t>during </a:t>
            </a:r>
            <a:r>
              <a:rPr lang="en-ZA" dirty="0"/>
              <a:t>November 2016 regarding challenges surrounding the delays in the issuance of taxi permits and licenses </a:t>
            </a:r>
            <a:r>
              <a:rPr lang="en-ZA" dirty="0" smtClean="0"/>
              <a:t>and advised that this was </a:t>
            </a:r>
            <a:r>
              <a:rPr lang="en-ZA" dirty="0"/>
              <a:t>largely due to the system used to capture </a:t>
            </a:r>
            <a:r>
              <a:rPr lang="en-ZA" dirty="0" smtClean="0"/>
              <a:t>OLs </a:t>
            </a:r>
            <a:r>
              <a:rPr lang="en-ZA" dirty="0"/>
              <a:t>on the National Land Transport Information System (NLTIS) being not fully functional. i.e. downtime and slowness.</a:t>
            </a:r>
          </a:p>
          <a:p>
            <a:r>
              <a:rPr lang="en-ZA" dirty="0" smtClean="0"/>
              <a:t>In </a:t>
            </a:r>
            <a:r>
              <a:rPr lang="en-ZA" dirty="0"/>
              <a:t>the </a:t>
            </a:r>
            <a:r>
              <a:rPr lang="en-ZA" dirty="0" smtClean="0"/>
              <a:t>committee’s </a:t>
            </a:r>
            <a:r>
              <a:rPr lang="en-ZA" dirty="0"/>
              <a:t>mind </a:t>
            </a:r>
            <a:r>
              <a:rPr lang="en-ZA" dirty="0" smtClean="0"/>
              <a:t>this was one of the contributors to </a:t>
            </a:r>
            <a:r>
              <a:rPr lang="en-ZA" dirty="0"/>
              <a:t>taxi violence/wars between associations and taxi </a:t>
            </a:r>
            <a:r>
              <a:rPr lang="en-ZA" dirty="0" smtClean="0"/>
              <a:t>operators, illegal taxi operations, illegal acquisition of permits and licenses.</a:t>
            </a:r>
            <a:endParaRPr lang="en-ZA" dirty="0"/>
          </a:p>
        </p:txBody>
      </p:sp>
      <p:sp>
        <p:nvSpPr>
          <p:cNvPr id="4" name="Slide Number Placeholder 3"/>
          <p:cNvSpPr>
            <a:spLocks noGrp="1"/>
          </p:cNvSpPr>
          <p:nvPr>
            <p:ph type="sldNum" sz="quarter" idx="12"/>
          </p:nvPr>
        </p:nvSpPr>
        <p:spPr/>
        <p:txBody>
          <a:bodyPr/>
          <a:lstStyle/>
          <a:p>
            <a:fld id="{BA8F12CE-1507-4976-B0DB-3D6529D73F98}" type="slidenum">
              <a:rPr lang="en-ZA" smtClean="0"/>
              <a:pPr/>
              <a:t>9</a:t>
            </a:fld>
            <a:endParaRPr lang="en-ZA"/>
          </a:p>
        </p:txBody>
      </p:sp>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920668" y="5399458"/>
            <a:ext cx="1271332" cy="147967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310458" y="711199"/>
            <a:ext cx="1172278" cy="78009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9262" y="711199"/>
            <a:ext cx="1172278" cy="780098"/>
          </a:xfrm>
          <a:prstGeom prst="rect">
            <a:avLst/>
          </a:prstGeom>
        </p:spPr>
      </p:pic>
    </p:spTree>
    <p:extLst>
      <p:ext uri="{BB962C8B-B14F-4D97-AF65-F5344CB8AC3E}">
        <p14:creationId xmlns:p14="http://schemas.microsoft.com/office/powerpoint/2010/main" xmlns="" val="119682186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497</TotalTime>
  <Words>1883</Words>
  <Application>Microsoft Office PowerPoint</Application>
  <PresentationFormat>Custom</PresentationFormat>
  <Paragraphs>96</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Organic</vt:lpstr>
      <vt:lpstr>Briefing BY SANTACO on Taxi related crimes </vt:lpstr>
      <vt:lpstr>History of SANTACO &amp; formalisation of the taxi industry</vt:lpstr>
      <vt:lpstr>Purpose of SANTACO’s Briefing today</vt:lpstr>
      <vt:lpstr>Slide 4</vt:lpstr>
      <vt:lpstr>Legislation around OL’s  (Minibus &amp; Metered taxis)</vt:lpstr>
      <vt:lpstr>Legislation around OL’s  (Minibus &amp; Metered taxis) (cont.)</vt:lpstr>
      <vt:lpstr>Issuance of OL’s</vt:lpstr>
      <vt:lpstr>Issuance of OLs (cont.)</vt:lpstr>
      <vt:lpstr>Issuance of OLs (cont.)</vt:lpstr>
      <vt:lpstr>Issuance of OLs (cont.)</vt:lpstr>
      <vt:lpstr>Other factors affecting issuance of OLs</vt:lpstr>
      <vt:lpstr>Role of Law Enforcement Agencies (LEA)</vt:lpstr>
      <vt:lpstr>Violence in the Metered Taxi industry</vt:lpstr>
      <vt:lpstr>Taxi Investigative Task Teams</vt:lpstr>
      <vt:lpstr>Taxi Investigative Task Teams (cont)</vt:lpstr>
      <vt:lpstr>What SANTACO want to achieve from  todays briefing: </vt:lpstr>
      <vt:lpstr>What SANTACO want to achieve from  today’s briefing</vt:lpstr>
      <vt:lpstr>What is needed to achieve SANTACO’s objective?</vt:lpstr>
      <vt:lpstr>Questions &amp; Answers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Sandra Peto</dc:creator>
  <cp:lastModifiedBy>PUMZA</cp:lastModifiedBy>
  <cp:revision>38</cp:revision>
  <cp:lastPrinted>2018-08-09T11:32:01Z</cp:lastPrinted>
  <dcterms:created xsi:type="dcterms:W3CDTF">2018-08-08T11:12:58Z</dcterms:created>
  <dcterms:modified xsi:type="dcterms:W3CDTF">2018-08-16T09:45:22Z</dcterms:modified>
</cp:coreProperties>
</file>