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95"/>
  </p:notesMasterIdLst>
  <p:handoutMasterIdLst>
    <p:handoutMasterId r:id="rId96"/>
  </p:handoutMasterIdLst>
  <p:sldIdLst>
    <p:sldId id="279" r:id="rId3"/>
    <p:sldId id="581" r:id="rId4"/>
    <p:sldId id="259" r:id="rId5"/>
    <p:sldId id="296" r:id="rId6"/>
    <p:sldId id="487" r:id="rId7"/>
    <p:sldId id="488" r:id="rId8"/>
    <p:sldId id="562" r:id="rId9"/>
    <p:sldId id="563" r:id="rId10"/>
    <p:sldId id="406" r:id="rId11"/>
    <p:sldId id="457" r:id="rId12"/>
    <p:sldId id="458" r:id="rId13"/>
    <p:sldId id="571" r:id="rId14"/>
    <p:sldId id="525" r:id="rId15"/>
    <p:sldId id="572" r:id="rId16"/>
    <p:sldId id="491" r:id="rId17"/>
    <p:sldId id="573" r:id="rId18"/>
    <p:sldId id="527" r:id="rId19"/>
    <p:sldId id="574" r:id="rId20"/>
    <p:sldId id="498" r:id="rId21"/>
    <p:sldId id="528" r:id="rId22"/>
    <p:sldId id="521" r:id="rId23"/>
    <p:sldId id="492" r:id="rId24"/>
    <p:sldId id="529" r:id="rId25"/>
    <p:sldId id="499" r:id="rId26"/>
    <p:sldId id="437" r:id="rId27"/>
    <p:sldId id="438" r:id="rId28"/>
    <p:sldId id="439" r:id="rId29"/>
    <p:sldId id="514" r:id="rId30"/>
    <p:sldId id="442" r:id="rId31"/>
    <p:sldId id="444" r:id="rId32"/>
    <p:sldId id="561" r:id="rId33"/>
    <p:sldId id="445" r:id="rId34"/>
    <p:sldId id="419" r:id="rId35"/>
    <p:sldId id="421" r:id="rId36"/>
    <p:sldId id="452" r:id="rId37"/>
    <p:sldId id="530" r:id="rId38"/>
    <p:sldId id="422" r:id="rId39"/>
    <p:sldId id="424" r:id="rId40"/>
    <p:sldId id="516" r:id="rId41"/>
    <p:sldId id="425" r:id="rId42"/>
    <p:sldId id="556" r:id="rId43"/>
    <p:sldId id="426" r:id="rId44"/>
    <p:sldId id="427" r:id="rId45"/>
    <p:sldId id="428" r:id="rId46"/>
    <p:sldId id="568" r:id="rId47"/>
    <p:sldId id="429" r:id="rId48"/>
    <p:sldId id="557" r:id="rId49"/>
    <p:sldId id="430" r:id="rId50"/>
    <p:sldId id="564" r:id="rId51"/>
    <p:sldId id="565" r:id="rId52"/>
    <p:sldId id="566" r:id="rId53"/>
    <p:sldId id="567" r:id="rId54"/>
    <p:sldId id="431" r:id="rId55"/>
    <p:sldId id="518" r:id="rId56"/>
    <p:sldId id="500" r:id="rId57"/>
    <p:sldId id="579" r:id="rId58"/>
    <p:sldId id="580" r:id="rId59"/>
    <p:sldId id="570" r:id="rId60"/>
    <p:sldId id="501" r:id="rId61"/>
    <p:sldId id="575" r:id="rId62"/>
    <p:sldId id="558" r:id="rId63"/>
    <p:sldId id="576" r:id="rId64"/>
    <p:sldId id="502" r:id="rId65"/>
    <p:sldId id="531" r:id="rId66"/>
    <p:sldId id="503" r:id="rId67"/>
    <p:sldId id="577" r:id="rId68"/>
    <p:sldId id="504" r:id="rId69"/>
    <p:sldId id="535" r:id="rId70"/>
    <p:sldId id="536" r:id="rId71"/>
    <p:sldId id="537" r:id="rId72"/>
    <p:sldId id="540" r:id="rId73"/>
    <p:sldId id="541" r:id="rId74"/>
    <p:sldId id="542" r:id="rId75"/>
    <p:sldId id="543" r:id="rId76"/>
    <p:sldId id="578" r:id="rId77"/>
    <p:sldId id="544" r:id="rId78"/>
    <p:sldId id="545" r:id="rId79"/>
    <p:sldId id="546" r:id="rId80"/>
    <p:sldId id="547" r:id="rId81"/>
    <p:sldId id="548" r:id="rId82"/>
    <p:sldId id="549" r:id="rId83"/>
    <p:sldId id="550" r:id="rId84"/>
    <p:sldId id="551" r:id="rId85"/>
    <p:sldId id="552" r:id="rId86"/>
    <p:sldId id="481" r:id="rId87"/>
    <p:sldId id="482" r:id="rId88"/>
    <p:sldId id="483" r:id="rId89"/>
    <p:sldId id="484" r:id="rId90"/>
    <p:sldId id="485" r:id="rId91"/>
    <p:sldId id="532" r:id="rId92"/>
    <p:sldId id="436" r:id="rId93"/>
    <p:sldId id="350" r:id="rId9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vanNiekerk" initials="P" lastIdx="33" clrIdx="0">
    <p:extLst>
      <p:ext uri="{19B8F6BF-5375-455C-9EA6-DF929625EA0E}">
        <p15:presenceInfo xmlns:p15="http://schemas.microsoft.com/office/powerpoint/2012/main" userId="PvanNiekerk" providerId="None"/>
      </p:ext>
    </p:extLst>
  </p:cmAuthor>
  <p:cmAuthor id="2" name="TMqikiqwa" initials="T" lastIdx="6" clrIdx="1">
    <p:extLst>
      <p:ext uri="{19B8F6BF-5375-455C-9EA6-DF929625EA0E}">
        <p15:presenceInfo xmlns:p15="http://schemas.microsoft.com/office/powerpoint/2012/main" userId="TMqikiqwa" providerId="None"/>
      </p:ext>
    </p:extLst>
  </p:cmAuthor>
  <p:cmAuthor id="3" name="P van Niekerk" initials="PvN" lastIdx="78" clrIdx="2">
    <p:extLst>
      <p:ext uri="{19B8F6BF-5375-455C-9EA6-DF929625EA0E}">
        <p15:presenceInfo xmlns:p15="http://schemas.microsoft.com/office/powerpoint/2012/main" userId="P van Niekerk" providerId="None"/>
      </p:ext>
    </p:extLst>
  </p:cmAuthor>
  <p:cmAuthor id="4" name="Itumeleng Rabotapi" initials="IR" lastIdx="53" clrIdx="3">
    <p:extLst>
      <p:ext uri="{19B8F6BF-5375-455C-9EA6-DF929625EA0E}">
        <p15:presenceInfo xmlns:p15="http://schemas.microsoft.com/office/powerpoint/2012/main" userId="Itumeleng Rabotapi" providerId="None"/>
      </p:ext>
    </p:extLst>
  </p:cmAuthor>
  <p:cmAuthor id="5" name="Mramphele" initials="M" lastIdx="7" clrIdx="4">
    <p:extLst>
      <p:ext uri="{19B8F6BF-5375-455C-9EA6-DF929625EA0E}">
        <p15:presenceInfo xmlns:p15="http://schemas.microsoft.com/office/powerpoint/2012/main" userId="Mramphe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000"/>
    <a:srgbClr val="F26500"/>
    <a:srgbClr val="F26522"/>
    <a:srgbClr val="F1995D"/>
    <a:srgbClr val="876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94660"/>
  </p:normalViewPr>
  <p:slideViewPr>
    <p:cSldViewPr snapToGrid="0">
      <p:cViewPr varScale="1">
        <p:scale>
          <a:sx n="73" d="100"/>
          <a:sy n="73" d="100"/>
        </p:scale>
        <p:origin x="1362" y="78"/>
      </p:cViewPr>
      <p:guideLst/>
    </p:cSldViewPr>
  </p:slideViewPr>
  <p:notesTextViewPr>
    <p:cViewPr>
      <p:scale>
        <a:sx n="1" d="1"/>
        <a:sy n="1" d="1"/>
      </p:scale>
      <p:origin x="0" y="0"/>
    </p:cViewPr>
  </p:notesTextViewPr>
  <p:sorterViewPr>
    <p:cViewPr>
      <p:scale>
        <a:sx n="68" d="100"/>
        <a:sy n="68" d="100"/>
      </p:scale>
      <p:origin x="0" y="-660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Mqikiqwa\Desktop\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Mqikiqwa\Desktop\Book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Narrow" panose="020B0606020202030204" pitchFamily="34" charset="0"/>
                <a:ea typeface="+mn-ea"/>
                <a:cs typeface="+mn-cs"/>
              </a:defRPr>
            </a:pPr>
            <a:r>
              <a:rPr lang="en-US" sz="1800" b="1" i="0" baseline="0" dirty="0">
                <a:solidFill>
                  <a:schemeClr val="tx1"/>
                </a:solidFill>
                <a:effectLst/>
                <a:latin typeface="Arial Narrow" panose="020B0606020202030204" pitchFamily="34" charset="0"/>
              </a:rPr>
              <a:t>Quarter 3 Branches Performance Overview</a:t>
            </a:r>
            <a:endParaRPr lang="en-ZA" dirty="0">
              <a:solidFill>
                <a:schemeClr val="tx1"/>
              </a:solidFill>
              <a:effectLst/>
              <a:latin typeface="Arial Narrow" panose="020B060602020203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Narrow" panose="020B0606020202030204" pitchFamily="34"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66504778103864E-2"/>
          <c:y val="0.13091532096553679"/>
          <c:w val="0.8248913349923922"/>
          <c:h val="0.62557025601700378"/>
        </c:manualLayout>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2D2B-497C-9A30-09D3FB77332B}"/>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2D2B-497C-9A30-09D3FB77332B}"/>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2D2B-497C-9A30-09D3FB77332B}"/>
              </c:ext>
            </c:extLst>
          </c:dPt>
          <c:dPt>
            <c:idx val="3"/>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2D2B-497C-9A30-09D3FB77332B}"/>
              </c:ext>
            </c:extLst>
          </c:dPt>
          <c:dLbls>
            <c:dLbl>
              <c:idx val="0"/>
              <c:layout>
                <c:manualLayout>
                  <c:x val="-0.24323422489719823"/>
                  <c:y val="-0.2532525181232386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D2B-497C-9A30-09D3FB77332B}"/>
                </c:ext>
              </c:extLst>
            </c:dLbl>
            <c:dLbl>
              <c:idx val="1"/>
              <c:layout>
                <c:manualLayout>
                  <c:x val="0.1328963307294638"/>
                  <c:y val="5.31661552355173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D2B-497C-9A30-09D3FB77332B}"/>
                </c:ext>
              </c:extLst>
            </c:dLbl>
            <c:dLbl>
              <c:idx val="3"/>
              <c:delete val="1"/>
              <c:extLst>
                <c:ext xmlns:c15="http://schemas.microsoft.com/office/drawing/2012/chart" uri="{CE6537A1-D6FC-4f65-9D91-7224C49458BB}"/>
                <c:ext xmlns:c16="http://schemas.microsoft.com/office/drawing/2014/chart" uri="{C3380CC4-5D6E-409C-BE32-E72D297353CC}">
                  <c16:uniqueId val="{00000007-2D2B-497C-9A30-09D3FB77332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Sheet3!$A$36:$D$36</c:f>
              <c:strCache>
                <c:ptCount val="4"/>
                <c:pt idx="0">
                  <c:v>Achieved</c:v>
                </c:pt>
                <c:pt idx="1">
                  <c:v>Not Achieved; However significant work done</c:v>
                </c:pt>
                <c:pt idx="2">
                  <c:v>Not achieved; intervention required</c:v>
                </c:pt>
                <c:pt idx="3">
                  <c:v>Insufficient information to express opinion</c:v>
                </c:pt>
              </c:strCache>
            </c:strRef>
          </c:cat>
          <c:val>
            <c:numRef>
              <c:f>Sheet3!$A$37:$D$37</c:f>
              <c:numCache>
                <c:formatCode>0.00%</c:formatCode>
                <c:ptCount val="4"/>
                <c:pt idx="0">
                  <c:v>0.77941176470588236</c:v>
                </c:pt>
                <c:pt idx="1">
                  <c:v>0.14705882352941177</c:v>
                </c:pt>
                <c:pt idx="2">
                  <c:v>7.3529411764705885E-2</c:v>
                </c:pt>
                <c:pt idx="3">
                  <c:v>0</c:v>
                </c:pt>
              </c:numCache>
            </c:numRef>
          </c:val>
          <c:extLst>
            <c:ext xmlns:c16="http://schemas.microsoft.com/office/drawing/2014/chart" uri="{C3380CC4-5D6E-409C-BE32-E72D297353CC}">
              <c16:uniqueId val="{00000008-2D2B-497C-9A30-09D3FB77332B}"/>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60421178802057074"/>
          <c:y val="0.76041469445694498"/>
          <c:w val="0.37424174579103553"/>
          <c:h val="0.227926632371227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Narrow" panose="020B0606020202030204" pitchFamily="34" charset="0"/>
                <a:ea typeface="+mn-ea"/>
                <a:cs typeface="+mn-cs"/>
              </a:defRPr>
            </a:pPr>
            <a:r>
              <a:rPr lang="en-US" sz="1800" b="1" i="0" baseline="0" dirty="0">
                <a:solidFill>
                  <a:schemeClr val="tx1"/>
                </a:solidFill>
                <a:effectLst/>
                <a:latin typeface="Arial Narrow" panose="020B0606020202030204" pitchFamily="34" charset="0"/>
              </a:rPr>
              <a:t>Quarter 4 Branches Performance Overview</a:t>
            </a:r>
            <a:endParaRPr lang="en-ZA" dirty="0">
              <a:solidFill>
                <a:schemeClr val="tx1"/>
              </a:solidFill>
              <a:effectLst/>
              <a:latin typeface="Arial Narrow" panose="020B060602020203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Narrow" panose="020B0606020202030204" pitchFamily="34"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638545458848875E-2"/>
          <c:y val="0.13150694943045055"/>
          <c:w val="0.83905953516767484"/>
          <c:h val="0.62883384864481762"/>
        </c:manualLayout>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D603-4970-94CD-71B2A211BA2F}"/>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D603-4970-94CD-71B2A211BA2F}"/>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D603-4970-94CD-71B2A211BA2F}"/>
              </c:ext>
            </c:extLst>
          </c:dPt>
          <c:dPt>
            <c:idx val="3"/>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D603-4970-94CD-71B2A211BA2F}"/>
              </c:ext>
            </c:extLst>
          </c:dPt>
          <c:dLbls>
            <c:dLbl>
              <c:idx val="0"/>
              <c:layout>
                <c:manualLayout>
                  <c:x val="-0.14122382940034425"/>
                  <c:y val="-0.3524405733863780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603-4970-94CD-71B2A211BA2F}"/>
                </c:ext>
              </c:extLst>
            </c:dLbl>
            <c:dLbl>
              <c:idx val="1"/>
              <c:layout>
                <c:manualLayout>
                  <c:x val="6.873008044301411E-2"/>
                  <c:y val="6.89396251168356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603-4970-94CD-71B2A211BA2F}"/>
                </c:ext>
              </c:extLst>
            </c:dLbl>
            <c:dLbl>
              <c:idx val="2"/>
              <c:layout>
                <c:manualLayout>
                  <c:x val="4.0552394068235326E-2"/>
                  <c:y val="2.46052492972973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603-4970-94CD-71B2A211BA2F}"/>
                </c:ext>
              </c:extLst>
            </c:dLbl>
            <c:dLbl>
              <c:idx val="3"/>
              <c:delete val="1"/>
              <c:extLst>
                <c:ext xmlns:c15="http://schemas.microsoft.com/office/drawing/2012/chart" uri="{CE6537A1-D6FC-4f65-9D91-7224C49458BB}"/>
                <c:ext xmlns:c16="http://schemas.microsoft.com/office/drawing/2014/chart" uri="{C3380CC4-5D6E-409C-BE32-E72D297353CC}">
                  <c16:uniqueId val="{00000007-D603-4970-94CD-71B2A211BA2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Sheet3!$A$42:$D$42</c:f>
              <c:strCache>
                <c:ptCount val="4"/>
                <c:pt idx="0">
                  <c:v>Achieved</c:v>
                </c:pt>
                <c:pt idx="1">
                  <c:v>Not Achieved; However significant work done</c:v>
                </c:pt>
                <c:pt idx="2">
                  <c:v>Not achieved; intervention required</c:v>
                </c:pt>
                <c:pt idx="3">
                  <c:v>Insufficient information to express opinion</c:v>
                </c:pt>
              </c:strCache>
            </c:strRef>
          </c:cat>
          <c:val>
            <c:numRef>
              <c:f>Sheet3!$A$43:$D$43</c:f>
              <c:numCache>
                <c:formatCode>0.00%</c:formatCode>
                <c:ptCount val="4"/>
                <c:pt idx="0">
                  <c:v>0.8970588235294118</c:v>
                </c:pt>
                <c:pt idx="1">
                  <c:v>5.8823529411764705E-2</c:v>
                </c:pt>
                <c:pt idx="2">
                  <c:v>4.4117647058823532E-2</c:v>
                </c:pt>
                <c:pt idx="3">
                  <c:v>0</c:v>
                </c:pt>
              </c:numCache>
            </c:numRef>
          </c:val>
          <c:extLst>
            <c:ext xmlns:c16="http://schemas.microsoft.com/office/drawing/2014/chart" uri="{C3380CC4-5D6E-409C-BE32-E72D297353CC}">
              <c16:uniqueId val="{00000008-D603-4970-94CD-71B2A211BA2F}"/>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59516811481638088"/>
          <c:y val="0.77647381079957611"/>
          <c:w val="0.38262475040015087"/>
          <c:h val="0.1991138513586571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909981361025523E-2"/>
          <c:y val="3.1683810463331595E-2"/>
          <c:w val="0.95080499448438516"/>
          <c:h val="0.82804264967058006"/>
        </c:manualLayout>
      </c:layout>
      <c:barChart>
        <c:barDir val="col"/>
        <c:grouping val="clustered"/>
        <c:varyColors val="0"/>
        <c:ser>
          <c:idx val="1"/>
          <c:order val="1"/>
          <c:tx>
            <c:strRef>
              <c:f>Sheet1!$C$1</c:f>
              <c:strCache>
                <c:ptCount val="1"/>
                <c:pt idx="0">
                  <c:v>Column3</c:v>
                </c:pt>
              </c:strCache>
            </c:strRef>
          </c:tx>
          <c:spPr>
            <a:solidFill>
              <a:schemeClr val="accent2"/>
            </a:solidFill>
            <a:ln>
              <a:noFill/>
            </a:ln>
            <a:effectLst/>
          </c:spPr>
          <c:invertIfNegative val="0"/>
          <c:dLbls>
            <c:dLbl>
              <c:idx val="1"/>
              <c:layout/>
              <c:tx>
                <c:rich>
                  <a:bodyPr/>
                  <a:lstStyle/>
                  <a:p>
                    <a:r>
                      <a:rPr lang="en-US" dirty="0" smtClean="0"/>
                      <a:t>12.5%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C0B-4DE9-B914-75FF81CD91BF}"/>
                </c:ext>
              </c:extLst>
            </c:dLbl>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13 Domestic</c:v>
                </c:pt>
                <c:pt idx="1">
                  <c:v>2 International</c:v>
                </c:pt>
              </c:strCache>
            </c:strRef>
          </c:cat>
          <c:val>
            <c:numRef>
              <c:f>Sheet1!$C$2:$C$3</c:f>
              <c:numCache>
                <c:formatCode>General</c:formatCode>
                <c:ptCount val="2"/>
                <c:pt idx="1">
                  <c:v>2</c:v>
                </c:pt>
              </c:numCache>
            </c:numRef>
          </c:val>
          <c:extLst>
            <c:ext xmlns:c16="http://schemas.microsoft.com/office/drawing/2014/chart" uri="{C3380CC4-5D6E-409C-BE32-E72D297353CC}">
              <c16:uniqueId val="{00000001-4C0B-4DE9-B914-75FF81CD91BF}"/>
            </c:ext>
          </c:extLst>
        </c:ser>
        <c:dLbls>
          <c:showLegendKey val="0"/>
          <c:showVal val="0"/>
          <c:showCatName val="0"/>
          <c:showSerName val="0"/>
          <c:showPercent val="0"/>
          <c:showBubbleSize val="0"/>
        </c:dLbls>
        <c:gapWidth val="150"/>
        <c:axId val="216476912"/>
        <c:axId val="216478592"/>
      </c:barChar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layout>
                <c:manualLayout>
                  <c:x val="-4.428290228876519E-17"/>
                  <c:y val="-3.1396098881171646E-17"/>
                </c:manualLayout>
              </c:layout>
              <c:tx>
                <c:rich>
                  <a:bodyPr/>
                  <a:lstStyle/>
                  <a:p>
                    <a:r>
                      <a:rPr lang="en-US" dirty="0" smtClean="0"/>
                      <a:t>87.5%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C0B-4DE9-B914-75FF81CD91BF}"/>
                </c:ext>
              </c:extLst>
            </c:dLbl>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13 Domestic</c:v>
                </c:pt>
                <c:pt idx="1">
                  <c:v>2 International</c:v>
                </c:pt>
              </c:strCache>
            </c:strRef>
          </c:cat>
          <c:val>
            <c:numRef>
              <c:f>Sheet1!$B$2:$B$3</c:f>
              <c:numCache>
                <c:formatCode>General</c:formatCode>
                <c:ptCount val="2"/>
                <c:pt idx="0">
                  <c:v>13</c:v>
                </c:pt>
              </c:numCache>
            </c:numRef>
          </c:val>
          <c:extLst>
            <c:ext xmlns:c16="http://schemas.microsoft.com/office/drawing/2014/chart" uri="{C3380CC4-5D6E-409C-BE32-E72D297353CC}">
              <c16:uniqueId val="{00000003-4C0B-4DE9-B914-75FF81CD91BF}"/>
            </c:ext>
          </c:extLst>
        </c:ser>
        <c:dLbls>
          <c:showLegendKey val="0"/>
          <c:showVal val="0"/>
          <c:showCatName val="0"/>
          <c:showSerName val="0"/>
          <c:showPercent val="0"/>
          <c:showBubbleSize val="0"/>
        </c:dLbls>
        <c:gapWidth val="150"/>
        <c:axId val="216481392"/>
        <c:axId val="216480832"/>
      </c:barChart>
      <c:dateAx>
        <c:axId val="2164769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500" b="1" i="1" u="none" strike="noStrike" kern="1200" baseline="0">
                <a:ln>
                  <a:solidFill>
                    <a:schemeClr val="bg2">
                      <a:lumMod val="90000"/>
                    </a:schemeClr>
                  </a:solidFill>
                </a:ln>
                <a:solidFill>
                  <a:schemeClr val="tx1"/>
                </a:solidFill>
                <a:latin typeface="Arial" panose="020B0604020202020204" pitchFamily="34" charset="0"/>
                <a:ea typeface="+mn-ea"/>
                <a:cs typeface="+mn-cs"/>
              </a:defRPr>
            </a:pPr>
            <a:endParaRPr lang="en-US"/>
          </a:p>
        </c:txPr>
        <c:crossAx val="216478592"/>
        <c:crosses val="autoZero"/>
        <c:auto val="0"/>
        <c:lblOffset val="100"/>
        <c:baseTimeUnit val="days"/>
      </c:dateAx>
      <c:valAx>
        <c:axId val="216478592"/>
        <c:scaling>
          <c:orientation val="minMax"/>
          <c:max val="16"/>
          <c:min val="0"/>
        </c:scaling>
        <c:delete val="0"/>
        <c:axPos val="l"/>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mn-cs"/>
              </a:defRPr>
            </a:pPr>
            <a:endParaRPr lang="en-US"/>
          </a:p>
        </c:txPr>
        <c:crossAx val="216476912"/>
        <c:crosses val="autoZero"/>
        <c:crossBetween val="between"/>
      </c:valAx>
      <c:valAx>
        <c:axId val="216480832"/>
        <c:scaling>
          <c:orientation val="minMax"/>
        </c:scaling>
        <c:delete val="1"/>
        <c:axPos val="r"/>
        <c:numFmt formatCode="General" sourceLinked="1"/>
        <c:majorTickMark val="out"/>
        <c:minorTickMark val="none"/>
        <c:tickLblPos val="nextTo"/>
        <c:crossAx val="216481392"/>
        <c:crosses val="max"/>
        <c:crossBetween val="between"/>
      </c:valAx>
      <c:catAx>
        <c:axId val="216481392"/>
        <c:scaling>
          <c:orientation val="minMax"/>
        </c:scaling>
        <c:delete val="1"/>
        <c:axPos val="b"/>
        <c:numFmt formatCode="General" sourceLinked="1"/>
        <c:majorTickMark val="out"/>
        <c:minorTickMark val="none"/>
        <c:tickLblPos val="nextTo"/>
        <c:crossAx val="216480832"/>
        <c:crosses val="autoZero"/>
        <c:auto val="1"/>
        <c:lblAlgn val="ctr"/>
        <c:lblOffset val="100"/>
        <c:noMultiLvlLbl val="0"/>
      </c:catAx>
      <c:spPr>
        <a:noFill/>
        <a:ln w="31750">
          <a:solidFill>
            <a:srgbClr val="FF0000"/>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3"/>
          <c:order val="3"/>
          <c:tx>
            <c:strRef>
              <c:f>Sheet1!$E$1</c:f>
              <c:strCache>
                <c:ptCount val="1"/>
                <c:pt idx="0">
                  <c:v>Series 4</c:v>
                </c:pt>
              </c:strCache>
            </c:strRef>
          </c:tx>
          <c:spPr>
            <a:solidFill>
              <a:schemeClr val="accent4"/>
            </a:solidFill>
            <a:ln>
              <a:noFill/>
            </a:ln>
            <a:effectLst/>
          </c:spPr>
          <c:invertIfNegative val="0"/>
          <c:dLbls>
            <c:dLbl>
              <c:idx val="3"/>
              <c:layout/>
              <c:tx>
                <c:rich>
                  <a:bodyPr/>
                  <a:lstStyle/>
                  <a:p>
                    <a:r>
                      <a:rPr lang="en-US" dirty="0" smtClean="0"/>
                      <a:t>33%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1A9-4353-B786-31027D1592F0}"/>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3 Theft</c:v>
                </c:pt>
                <c:pt idx="1">
                  <c:v>2 Poor Service</c:v>
                </c:pt>
                <c:pt idx="2">
                  <c:v>1 Racial Discrimination</c:v>
                </c:pt>
                <c:pt idx="3">
                  <c:v>5 Refund</c:v>
                </c:pt>
                <c:pt idx="4">
                  <c:v>3 Compensation</c:v>
                </c:pt>
                <c:pt idx="5">
                  <c:v>1 Written Apology</c:v>
                </c:pt>
              </c:strCache>
            </c:strRef>
          </c:cat>
          <c:val>
            <c:numRef>
              <c:f>Sheet1!$E$2:$E$7</c:f>
              <c:numCache>
                <c:formatCode>General</c:formatCode>
                <c:ptCount val="6"/>
                <c:pt idx="3">
                  <c:v>5</c:v>
                </c:pt>
              </c:numCache>
            </c:numRef>
          </c:val>
          <c:extLst>
            <c:ext xmlns:c16="http://schemas.microsoft.com/office/drawing/2014/chart" uri="{C3380CC4-5D6E-409C-BE32-E72D297353CC}">
              <c16:uniqueId val="{00000001-71A9-4353-B786-31027D1592F0}"/>
            </c:ext>
          </c:extLst>
        </c:ser>
        <c:ser>
          <c:idx val="4"/>
          <c:order val="4"/>
          <c:tx>
            <c:strRef>
              <c:f>Sheet1!$F$1</c:f>
              <c:strCache>
                <c:ptCount val="1"/>
                <c:pt idx="0">
                  <c:v>Series 5</c:v>
                </c:pt>
              </c:strCache>
            </c:strRef>
          </c:tx>
          <c:spPr>
            <a:solidFill>
              <a:schemeClr val="accent5"/>
            </a:solidFill>
            <a:ln>
              <a:noFill/>
            </a:ln>
            <a:effectLst/>
          </c:spPr>
          <c:invertIfNegative val="0"/>
          <c:dLbls>
            <c:dLbl>
              <c:idx val="4"/>
              <c:layout/>
              <c:tx>
                <c:rich>
                  <a:bodyPr/>
                  <a:lstStyle/>
                  <a:p>
                    <a:r>
                      <a:rPr lang="en-US" dirty="0" smtClean="0"/>
                      <a:t>20%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1A9-4353-B786-31027D1592F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3 Theft</c:v>
                </c:pt>
                <c:pt idx="1">
                  <c:v>2 Poor Service</c:v>
                </c:pt>
                <c:pt idx="2">
                  <c:v>1 Racial Discrimination</c:v>
                </c:pt>
                <c:pt idx="3">
                  <c:v>5 Refund</c:v>
                </c:pt>
                <c:pt idx="4">
                  <c:v>3 Compensation</c:v>
                </c:pt>
                <c:pt idx="5">
                  <c:v>1 Written Apology</c:v>
                </c:pt>
              </c:strCache>
            </c:strRef>
          </c:cat>
          <c:val>
            <c:numRef>
              <c:f>Sheet1!$F$2:$F$7</c:f>
              <c:numCache>
                <c:formatCode>General</c:formatCode>
                <c:ptCount val="6"/>
                <c:pt idx="4">
                  <c:v>3</c:v>
                </c:pt>
              </c:numCache>
            </c:numRef>
          </c:val>
          <c:extLst>
            <c:ext xmlns:c16="http://schemas.microsoft.com/office/drawing/2014/chart" uri="{C3380CC4-5D6E-409C-BE32-E72D297353CC}">
              <c16:uniqueId val="{00000003-71A9-4353-B786-31027D1592F0}"/>
            </c:ext>
          </c:extLst>
        </c:ser>
        <c:dLbls>
          <c:showLegendKey val="0"/>
          <c:showVal val="0"/>
          <c:showCatName val="0"/>
          <c:showSerName val="0"/>
          <c:showPercent val="0"/>
          <c:showBubbleSize val="0"/>
        </c:dLbls>
        <c:gapWidth val="43"/>
        <c:overlap val="40"/>
        <c:axId val="216488672"/>
        <c:axId val="216489232"/>
      </c:barChar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5-71A9-4353-B786-31027D1592F0}"/>
              </c:ext>
            </c:extLst>
          </c:dPt>
          <c:dLbls>
            <c:dLbl>
              <c:idx val="0"/>
              <c:layout/>
              <c:tx>
                <c:rich>
                  <a:bodyPr/>
                  <a:lstStyle/>
                  <a:p>
                    <a:r>
                      <a:rPr lang="en-US" dirty="0" smtClean="0"/>
                      <a:t>20%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1A9-4353-B786-31027D1592F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3 Theft</c:v>
                </c:pt>
                <c:pt idx="1">
                  <c:v>2 Poor Service</c:v>
                </c:pt>
                <c:pt idx="2">
                  <c:v>1 Racial Discrimination</c:v>
                </c:pt>
                <c:pt idx="3">
                  <c:v>5 Refund</c:v>
                </c:pt>
                <c:pt idx="4">
                  <c:v>3 Compensation</c:v>
                </c:pt>
                <c:pt idx="5">
                  <c:v>1 Written Apology</c:v>
                </c:pt>
              </c:strCache>
            </c:strRef>
          </c:cat>
          <c:val>
            <c:numRef>
              <c:f>Sheet1!$B$2:$B$7</c:f>
              <c:numCache>
                <c:formatCode>General</c:formatCode>
                <c:ptCount val="6"/>
                <c:pt idx="0">
                  <c:v>3</c:v>
                </c:pt>
              </c:numCache>
            </c:numRef>
          </c:val>
          <c:extLst>
            <c:ext xmlns:c16="http://schemas.microsoft.com/office/drawing/2014/chart" uri="{C3380CC4-5D6E-409C-BE32-E72D297353CC}">
              <c16:uniqueId val="{00000006-71A9-4353-B786-31027D1592F0}"/>
            </c:ext>
          </c:extLst>
        </c:ser>
        <c:ser>
          <c:idx val="1"/>
          <c:order val="1"/>
          <c:tx>
            <c:strRef>
              <c:f>Sheet1!$C$1</c:f>
              <c:strCache>
                <c:ptCount val="1"/>
                <c:pt idx="0">
                  <c:v>Series 2</c:v>
                </c:pt>
              </c:strCache>
            </c:strRef>
          </c:tx>
          <c:spPr>
            <a:solidFill>
              <a:schemeClr val="accent2"/>
            </a:solidFill>
            <a:ln>
              <a:noFill/>
            </a:ln>
            <a:effectLst/>
          </c:spPr>
          <c:invertIfNegative val="0"/>
          <c:dLbls>
            <c:dLbl>
              <c:idx val="1"/>
              <c:layout/>
              <c:tx>
                <c:rich>
                  <a:bodyPr/>
                  <a:lstStyle/>
                  <a:p>
                    <a:r>
                      <a:rPr lang="en-US" dirty="0" smtClean="0"/>
                      <a:t>13%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1A9-4353-B786-31027D1592F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3 Theft</c:v>
                </c:pt>
                <c:pt idx="1">
                  <c:v>2 Poor Service</c:v>
                </c:pt>
                <c:pt idx="2">
                  <c:v>1 Racial Discrimination</c:v>
                </c:pt>
                <c:pt idx="3">
                  <c:v>5 Refund</c:v>
                </c:pt>
                <c:pt idx="4">
                  <c:v>3 Compensation</c:v>
                </c:pt>
                <c:pt idx="5">
                  <c:v>1 Written Apology</c:v>
                </c:pt>
              </c:strCache>
            </c:strRef>
          </c:cat>
          <c:val>
            <c:numRef>
              <c:f>Sheet1!$C$2:$C$7</c:f>
              <c:numCache>
                <c:formatCode>General</c:formatCode>
                <c:ptCount val="6"/>
                <c:pt idx="1">
                  <c:v>2</c:v>
                </c:pt>
              </c:numCache>
            </c:numRef>
          </c:val>
          <c:extLst>
            <c:ext xmlns:c16="http://schemas.microsoft.com/office/drawing/2014/chart" uri="{C3380CC4-5D6E-409C-BE32-E72D297353CC}">
              <c16:uniqueId val="{00000008-71A9-4353-B786-31027D1592F0}"/>
            </c:ext>
          </c:extLst>
        </c:ser>
        <c:ser>
          <c:idx val="2"/>
          <c:order val="2"/>
          <c:tx>
            <c:strRef>
              <c:f>Sheet1!$D$1</c:f>
              <c:strCache>
                <c:ptCount val="1"/>
                <c:pt idx="0">
                  <c:v>Series 3</c:v>
                </c:pt>
              </c:strCache>
            </c:strRef>
          </c:tx>
          <c:spPr>
            <a:solidFill>
              <a:schemeClr val="accent3"/>
            </a:solidFill>
            <a:ln>
              <a:noFill/>
            </a:ln>
            <a:effectLst/>
          </c:spPr>
          <c:invertIfNegative val="0"/>
          <c:dLbls>
            <c:dLbl>
              <c:idx val="2"/>
              <c:layout/>
              <c:tx>
                <c:rich>
                  <a:bodyPr/>
                  <a:lstStyle/>
                  <a:p>
                    <a:r>
                      <a:rPr lang="en-US" dirty="0" smtClean="0"/>
                      <a:t>7%</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1A9-4353-B786-31027D1592F0}"/>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3 Theft</c:v>
                </c:pt>
                <c:pt idx="1">
                  <c:v>2 Poor Service</c:v>
                </c:pt>
                <c:pt idx="2">
                  <c:v>1 Racial Discrimination</c:v>
                </c:pt>
                <c:pt idx="3">
                  <c:v>5 Refund</c:v>
                </c:pt>
                <c:pt idx="4">
                  <c:v>3 Compensation</c:v>
                </c:pt>
                <c:pt idx="5">
                  <c:v>1 Written Apology</c:v>
                </c:pt>
              </c:strCache>
            </c:strRef>
          </c:cat>
          <c:val>
            <c:numRef>
              <c:f>Sheet1!$D$2:$D$7</c:f>
              <c:numCache>
                <c:formatCode>General</c:formatCode>
                <c:ptCount val="6"/>
                <c:pt idx="2">
                  <c:v>1</c:v>
                </c:pt>
              </c:numCache>
            </c:numRef>
          </c:val>
          <c:extLst>
            <c:ext xmlns:c16="http://schemas.microsoft.com/office/drawing/2014/chart" uri="{C3380CC4-5D6E-409C-BE32-E72D297353CC}">
              <c16:uniqueId val="{0000000A-71A9-4353-B786-31027D1592F0}"/>
            </c:ext>
          </c:extLst>
        </c:ser>
        <c:ser>
          <c:idx val="5"/>
          <c:order val="5"/>
          <c:tx>
            <c:strRef>
              <c:f>Sheet1!$G$1</c:f>
              <c:strCache>
                <c:ptCount val="1"/>
                <c:pt idx="0">
                  <c:v>Series 6</c:v>
                </c:pt>
              </c:strCache>
            </c:strRef>
          </c:tx>
          <c:spPr>
            <a:solidFill>
              <a:schemeClr val="accent6"/>
            </a:solidFill>
            <a:ln>
              <a:noFill/>
            </a:ln>
            <a:effectLst/>
          </c:spPr>
          <c:invertIfNegative val="0"/>
          <c:dLbls>
            <c:dLbl>
              <c:idx val="5"/>
              <c:layout/>
              <c:tx>
                <c:rich>
                  <a:bodyPr/>
                  <a:lstStyle/>
                  <a:p>
                    <a:r>
                      <a:rPr lang="en-US" dirty="0" smtClean="0"/>
                      <a:t>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1A9-4353-B786-31027D1592F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3 Theft</c:v>
                </c:pt>
                <c:pt idx="1">
                  <c:v>2 Poor Service</c:v>
                </c:pt>
                <c:pt idx="2">
                  <c:v>1 Racial Discrimination</c:v>
                </c:pt>
                <c:pt idx="3">
                  <c:v>5 Refund</c:v>
                </c:pt>
                <c:pt idx="4">
                  <c:v>3 Compensation</c:v>
                </c:pt>
                <c:pt idx="5">
                  <c:v>1 Written Apology</c:v>
                </c:pt>
              </c:strCache>
            </c:strRef>
          </c:cat>
          <c:val>
            <c:numRef>
              <c:f>Sheet1!$G$2:$G$7</c:f>
              <c:numCache>
                <c:formatCode>General</c:formatCode>
                <c:ptCount val="6"/>
                <c:pt idx="5">
                  <c:v>1</c:v>
                </c:pt>
              </c:numCache>
            </c:numRef>
          </c:val>
          <c:extLst>
            <c:ext xmlns:c16="http://schemas.microsoft.com/office/drawing/2014/chart" uri="{C3380CC4-5D6E-409C-BE32-E72D297353CC}">
              <c16:uniqueId val="{0000000C-71A9-4353-B786-31027D1592F0}"/>
            </c:ext>
          </c:extLst>
        </c:ser>
        <c:dLbls>
          <c:showLegendKey val="0"/>
          <c:showVal val="0"/>
          <c:showCatName val="0"/>
          <c:showSerName val="0"/>
          <c:showPercent val="0"/>
          <c:showBubbleSize val="0"/>
        </c:dLbls>
        <c:gapWidth val="0"/>
        <c:overlap val="40"/>
        <c:axId val="217252448"/>
        <c:axId val="217251328"/>
      </c:barChart>
      <c:catAx>
        <c:axId val="21648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mn-cs"/>
              </a:defRPr>
            </a:pPr>
            <a:endParaRPr lang="en-US"/>
          </a:p>
        </c:txPr>
        <c:crossAx val="216489232"/>
        <c:crosses val="autoZero"/>
        <c:auto val="1"/>
        <c:lblAlgn val="ctr"/>
        <c:lblOffset val="100"/>
        <c:noMultiLvlLbl val="0"/>
      </c:catAx>
      <c:valAx>
        <c:axId val="216489232"/>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mn-cs"/>
              </a:defRPr>
            </a:pPr>
            <a:endParaRPr lang="en-US"/>
          </a:p>
        </c:txPr>
        <c:crossAx val="216488672"/>
        <c:crosses val="autoZero"/>
        <c:crossBetween val="between"/>
        <c:majorUnit val="1"/>
      </c:valAx>
      <c:valAx>
        <c:axId val="217251328"/>
        <c:scaling>
          <c:orientation val="minMax"/>
        </c:scaling>
        <c:delete val="1"/>
        <c:axPos val="r"/>
        <c:numFmt formatCode="General" sourceLinked="1"/>
        <c:majorTickMark val="out"/>
        <c:minorTickMark val="none"/>
        <c:tickLblPos val="nextTo"/>
        <c:crossAx val="217252448"/>
        <c:crosses val="max"/>
        <c:crossBetween val="between"/>
      </c:valAx>
      <c:catAx>
        <c:axId val="217252448"/>
        <c:scaling>
          <c:orientation val="minMax"/>
        </c:scaling>
        <c:delete val="1"/>
        <c:axPos val="b"/>
        <c:numFmt formatCode="General" sourceLinked="1"/>
        <c:majorTickMark val="out"/>
        <c:minorTickMark val="none"/>
        <c:tickLblPos val="nextTo"/>
        <c:crossAx val="217251328"/>
        <c:crosses val="autoZero"/>
        <c:auto val="1"/>
        <c:lblAlgn val="ctr"/>
        <c:lblOffset val="100"/>
        <c:noMultiLvlLbl val="0"/>
      </c:catAx>
      <c:spPr>
        <a:noFill/>
        <a:ln w="22225">
          <a:noFill/>
        </a:ln>
        <a:effectLst/>
      </c:spPr>
    </c:plotArea>
    <c:plotVisOnly val="1"/>
    <c:dispBlanksAs val="gap"/>
    <c:showDLblsOverMax val="0"/>
  </c:chart>
  <c:spPr>
    <a:noFill/>
    <a:ln w="28575">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38100">
          <a:solidFill>
            <a:schemeClr val="tx1"/>
          </a:solidFill>
        </a:ln>
        <a:effectLst/>
        <a:sp3d contourW="38100">
          <a:contourClr>
            <a:schemeClr val="tx1"/>
          </a:contourClr>
        </a:sp3d>
      </c:spPr>
    </c:sideWall>
    <c:backWall>
      <c:thickness val="0"/>
      <c:spPr>
        <a:solidFill>
          <a:schemeClr val="bg1"/>
        </a:solidFill>
        <a:ln w="38100">
          <a:solidFill>
            <a:schemeClr val="tx1"/>
          </a:solidFill>
        </a:ln>
        <a:effectLst/>
        <a:sp3d contourW="38100">
          <a:contourClr>
            <a:schemeClr val="tx1"/>
          </a:contourClr>
        </a:sp3d>
      </c:spPr>
    </c:backWall>
    <c:plotArea>
      <c:layout>
        <c:manualLayout>
          <c:layoutTarget val="inner"/>
          <c:xMode val="edge"/>
          <c:yMode val="edge"/>
          <c:x val="6.6875542517969566E-2"/>
          <c:y val="2.987947592761088E-2"/>
          <c:w val="0.9250750313819468"/>
          <c:h val="0.62423179523760763"/>
        </c:manualLayout>
      </c:layout>
      <c:bar3DChart>
        <c:barDir val="col"/>
        <c:grouping val="stacked"/>
        <c:varyColors val="0"/>
        <c:ser>
          <c:idx val="0"/>
          <c:order val="0"/>
          <c:tx>
            <c:strRef>
              <c:f>Sheet1!$B$1</c:f>
              <c:strCache>
                <c:ptCount val="1"/>
                <c:pt idx="0">
                  <c:v>Series 1</c:v>
                </c:pt>
              </c:strCache>
            </c:strRef>
          </c:tx>
          <c:spPr>
            <a:solidFill>
              <a:schemeClr val="accent1"/>
            </a:solidFill>
            <a:ln>
              <a:noFill/>
            </a:ln>
            <a:effectLst/>
            <a:sp3d/>
          </c:spPr>
          <c:invertIfNegative val="0"/>
          <c:dLbls>
            <c:dLbl>
              <c:idx val="0"/>
              <c:layout>
                <c:manualLayout>
                  <c:x val="3.3816425120772944E-2"/>
                  <c:y val="-0.27661450441934698"/>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r>
                      <a:rPr lang="en-US" dirty="0" smtClean="0">
                        <a:solidFill>
                          <a:schemeClr val="tx1"/>
                        </a:solidFill>
                      </a:rPr>
                      <a:t>27%</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98F-4F59-8DE2-F61F514AB60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4 NORTH WEST</c:v>
                </c:pt>
                <c:pt idx="1">
                  <c:v>0 LIMPOPO</c:v>
                </c:pt>
                <c:pt idx="2">
                  <c:v>1 FREE STATE</c:v>
                </c:pt>
                <c:pt idx="3">
                  <c:v>0 NORTHERN CAPE</c:v>
                </c:pt>
                <c:pt idx="4">
                  <c:v>3 GAUTENG</c:v>
                </c:pt>
                <c:pt idx="5">
                  <c:v>4 WESTERN CAPE</c:v>
                </c:pt>
                <c:pt idx="6">
                  <c:v>0 MPUMALANGA</c:v>
                </c:pt>
                <c:pt idx="7">
                  <c:v>3 KZN</c:v>
                </c:pt>
                <c:pt idx="8">
                  <c:v>0 EASTERN CAPE</c:v>
                </c:pt>
              </c:strCache>
            </c:strRef>
          </c:cat>
          <c:val>
            <c:numRef>
              <c:f>Sheet1!$B$2:$B$10</c:f>
              <c:numCache>
                <c:formatCode>General</c:formatCode>
                <c:ptCount val="9"/>
                <c:pt idx="0">
                  <c:v>4</c:v>
                </c:pt>
              </c:numCache>
            </c:numRef>
          </c:val>
          <c:extLst>
            <c:ext xmlns:c16="http://schemas.microsoft.com/office/drawing/2014/chart" uri="{C3380CC4-5D6E-409C-BE32-E72D297353CC}">
              <c16:uniqueId val="{00000001-698F-4F59-8DE2-F61F514AB600}"/>
            </c:ext>
          </c:extLst>
        </c:ser>
        <c:ser>
          <c:idx val="1"/>
          <c:order val="1"/>
          <c:tx>
            <c:strRef>
              <c:f>Sheet1!$C$1</c:f>
              <c:strCache>
                <c:ptCount val="1"/>
                <c:pt idx="0">
                  <c:v>Series 2</c:v>
                </c:pt>
              </c:strCache>
            </c:strRef>
          </c:tx>
          <c:spPr>
            <a:solidFill>
              <a:schemeClr val="accent2"/>
            </a:solidFill>
            <a:ln>
              <a:noFill/>
            </a:ln>
            <a:effectLst/>
            <a:sp3d/>
          </c:spPr>
          <c:invertIfNegative val="0"/>
          <c:cat>
            <c:strRef>
              <c:f>Sheet1!$A$2:$A$10</c:f>
              <c:strCache>
                <c:ptCount val="9"/>
                <c:pt idx="0">
                  <c:v>4 NORTH WEST</c:v>
                </c:pt>
                <c:pt idx="1">
                  <c:v>0 LIMPOPO</c:v>
                </c:pt>
                <c:pt idx="2">
                  <c:v>1 FREE STATE</c:v>
                </c:pt>
                <c:pt idx="3">
                  <c:v>0 NORTHERN CAPE</c:v>
                </c:pt>
                <c:pt idx="4">
                  <c:v>3 GAUTENG</c:v>
                </c:pt>
                <c:pt idx="5">
                  <c:v>4 WESTERN CAPE</c:v>
                </c:pt>
                <c:pt idx="6">
                  <c:v>0 MPUMALANGA</c:v>
                </c:pt>
                <c:pt idx="7">
                  <c:v>3 KZN</c:v>
                </c:pt>
                <c:pt idx="8">
                  <c:v>0 EASTERN CAPE</c:v>
                </c:pt>
              </c:strCache>
            </c:strRef>
          </c:cat>
          <c:val>
            <c:numRef>
              <c:f>Sheet1!$C$2:$C$10</c:f>
              <c:numCache>
                <c:formatCode>General</c:formatCode>
                <c:ptCount val="9"/>
                <c:pt idx="1">
                  <c:v>0</c:v>
                </c:pt>
              </c:numCache>
            </c:numRef>
          </c:val>
          <c:extLst>
            <c:ext xmlns:c16="http://schemas.microsoft.com/office/drawing/2014/chart" uri="{C3380CC4-5D6E-409C-BE32-E72D297353CC}">
              <c16:uniqueId val="{00000002-698F-4F59-8DE2-F61F514AB600}"/>
            </c:ext>
          </c:extLst>
        </c:ser>
        <c:ser>
          <c:idx val="2"/>
          <c:order val="2"/>
          <c:tx>
            <c:strRef>
              <c:f>Sheet1!$D$1</c:f>
              <c:strCache>
                <c:ptCount val="1"/>
                <c:pt idx="0">
                  <c:v>Series 3</c:v>
                </c:pt>
              </c:strCache>
            </c:strRef>
          </c:tx>
          <c:spPr>
            <a:solidFill>
              <a:schemeClr val="accent3"/>
            </a:solidFill>
            <a:ln>
              <a:noFill/>
            </a:ln>
            <a:effectLst/>
            <a:sp3d/>
          </c:spPr>
          <c:invertIfNegative val="0"/>
          <c:dLbls>
            <c:dLbl>
              <c:idx val="2"/>
              <c:layout>
                <c:manualLayout>
                  <c:x val="6.0386473429951248E-3"/>
                  <c:y val="-9.5671181979623848E-2"/>
                </c:manualLayout>
              </c:layout>
              <c:tx>
                <c:rich>
                  <a:bodyPr/>
                  <a:lstStyle/>
                  <a:p>
                    <a:r>
                      <a:rPr lang="en-US" dirty="0" smtClean="0"/>
                      <a:t>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98F-4F59-8DE2-F61F514AB60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4 NORTH WEST</c:v>
                </c:pt>
                <c:pt idx="1">
                  <c:v>0 LIMPOPO</c:v>
                </c:pt>
                <c:pt idx="2">
                  <c:v>1 FREE STATE</c:v>
                </c:pt>
                <c:pt idx="3">
                  <c:v>0 NORTHERN CAPE</c:v>
                </c:pt>
                <c:pt idx="4">
                  <c:v>3 GAUTENG</c:v>
                </c:pt>
                <c:pt idx="5">
                  <c:v>4 WESTERN CAPE</c:v>
                </c:pt>
                <c:pt idx="6">
                  <c:v>0 MPUMALANGA</c:v>
                </c:pt>
                <c:pt idx="7">
                  <c:v>3 KZN</c:v>
                </c:pt>
                <c:pt idx="8">
                  <c:v>0 EASTERN CAPE</c:v>
                </c:pt>
              </c:strCache>
            </c:strRef>
          </c:cat>
          <c:val>
            <c:numRef>
              <c:f>Sheet1!$D$2:$D$10</c:f>
              <c:numCache>
                <c:formatCode>General</c:formatCode>
                <c:ptCount val="9"/>
                <c:pt idx="2">
                  <c:v>1</c:v>
                </c:pt>
              </c:numCache>
            </c:numRef>
          </c:val>
          <c:extLst>
            <c:ext xmlns:c16="http://schemas.microsoft.com/office/drawing/2014/chart" uri="{C3380CC4-5D6E-409C-BE32-E72D297353CC}">
              <c16:uniqueId val="{00000004-698F-4F59-8DE2-F61F514AB600}"/>
            </c:ext>
          </c:extLst>
        </c:ser>
        <c:ser>
          <c:idx val="3"/>
          <c:order val="3"/>
          <c:tx>
            <c:strRef>
              <c:f>Sheet1!$E$1</c:f>
              <c:strCache>
                <c:ptCount val="1"/>
                <c:pt idx="0">
                  <c:v>Series 4</c:v>
                </c:pt>
              </c:strCache>
            </c:strRef>
          </c:tx>
          <c:spPr>
            <a:solidFill>
              <a:schemeClr val="accent4"/>
            </a:solidFill>
            <a:ln>
              <a:noFill/>
            </a:ln>
            <a:effectLst/>
            <a:sp3d/>
          </c:spPr>
          <c:invertIfNegative val="0"/>
          <c:cat>
            <c:strRef>
              <c:f>Sheet1!$A$2:$A$10</c:f>
              <c:strCache>
                <c:ptCount val="9"/>
                <c:pt idx="0">
                  <c:v>4 NORTH WEST</c:v>
                </c:pt>
                <c:pt idx="1">
                  <c:v>0 LIMPOPO</c:v>
                </c:pt>
                <c:pt idx="2">
                  <c:v>1 FREE STATE</c:v>
                </c:pt>
                <c:pt idx="3">
                  <c:v>0 NORTHERN CAPE</c:v>
                </c:pt>
                <c:pt idx="4">
                  <c:v>3 GAUTENG</c:v>
                </c:pt>
                <c:pt idx="5">
                  <c:v>4 WESTERN CAPE</c:v>
                </c:pt>
                <c:pt idx="6">
                  <c:v>0 MPUMALANGA</c:v>
                </c:pt>
                <c:pt idx="7">
                  <c:v>3 KZN</c:v>
                </c:pt>
                <c:pt idx="8">
                  <c:v>0 EASTERN CAPE</c:v>
                </c:pt>
              </c:strCache>
            </c:strRef>
          </c:cat>
          <c:val>
            <c:numRef>
              <c:f>Sheet1!$E$2:$E$10</c:f>
              <c:numCache>
                <c:formatCode>General</c:formatCode>
                <c:ptCount val="9"/>
                <c:pt idx="3">
                  <c:v>0</c:v>
                </c:pt>
              </c:numCache>
            </c:numRef>
          </c:val>
          <c:extLst>
            <c:ext xmlns:c16="http://schemas.microsoft.com/office/drawing/2014/chart" uri="{C3380CC4-5D6E-409C-BE32-E72D297353CC}">
              <c16:uniqueId val="{00000005-698F-4F59-8DE2-F61F514AB600}"/>
            </c:ext>
          </c:extLst>
        </c:ser>
        <c:ser>
          <c:idx val="4"/>
          <c:order val="4"/>
          <c:tx>
            <c:strRef>
              <c:f>Sheet1!$F$1</c:f>
              <c:strCache>
                <c:ptCount val="1"/>
                <c:pt idx="0">
                  <c:v>Series 5</c:v>
                </c:pt>
              </c:strCache>
            </c:strRef>
          </c:tx>
          <c:spPr>
            <a:solidFill>
              <a:schemeClr val="accent5"/>
            </a:solidFill>
            <a:ln>
              <a:noFill/>
            </a:ln>
            <a:effectLst/>
            <a:sp3d/>
          </c:spPr>
          <c:invertIfNegative val="0"/>
          <c:dLbls>
            <c:dLbl>
              <c:idx val="4"/>
              <c:layout>
                <c:manualLayout>
                  <c:x val="8.4541062801931476E-3"/>
                  <c:y val="-0.22461929682172538"/>
                </c:manualLayout>
              </c:layout>
              <c:tx>
                <c:rich>
                  <a:bodyPr/>
                  <a:lstStyle/>
                  <a:p>
                    <a:r>
                      <a:rPr lang="en-US" sz="2000" b="1" i="0" baseline="0" dirty="0" smtClean="0"/>
                      <a:t>20%</a:t>
                    </a:r>
                    <a:endParaRPr lang="en-US" sz="2000" b="1" i="0" baseline="0"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98F-4F59-8DE2-F61F514AB60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4 NORTH WEST</c:v>
                </c:pt>
                <c:pt idx="1">
                  <c:v>0 LIMPOPO</c:v>
                </c:pt>
                <c:pt idx="2">
                  <c:v>1 FREE STATE</c:v>
                </c:pt>
                <c:pt idx="3">
                  <c:v>0 NORTHERN CAPE</c:v>
                </c:pt>
                <c:pt idx="4">
                  <c:v>3 GAUTENG</c:v>
                </c:pt>
                <c:pt idx="5">
                  <c:v>4 WESTERN CAPE</c:v>
                </c:pt>
                <c:pt idx="6">
                  <c:v>0 MPUMALANGA</c:v>
                </c:pt>
                <c:pt idx="7">
                  <c:v>3 KZN</c:v>
                </c:pt>
                <c:pt idx="8">
                  <c:v>0 EASTERN CAPE</c:v>
                </c:pt>
              </c:strCache>
            </c:strRef>
          </c:cat>
          <c:val>
            <c:numRef>
              <c:f>Sheet1!$F$2:$F$10</c:f>
              <c:numCache>
                <c:formatCode>General</c:formatCode>
                <c:ptCount val="9"/>
                <c:pt idx="4">
                  <c:v>3</c:v>
                </c:pt>
              </c:numCache>
            </c:numRef>
          </c:val>
          <c:extLst>
            <c:ext xmlns:c16="http://schemas.microsoft.com/office/drawing/2014/chart" uri="{C3380CC4-5D6E-409C-BE32-E72D297353CC}">
              <c16:uniqueId val="{00000007-698F-4F59-8DE2-F61F514AB600}"/>
            </c:ext>
          </c:extLst>
        </c:ser>
        <c:ser>
          <c:idx val="5"/>
          <c:order val="5"/>
          <c:tx>
            <c:strRef>
              <c:f>Sheet1!$G$1</c:f>
              <c:strCache>
                <c:ptCount val="1"/>
                <c:pt idx="0">
                  <c:v>Series 6</c:v>
                </c:pt>
              </c:strCache>
            </c:strRef>
          </c:tx>
          <c:spPr>
            <a:solidFill>
              <a:schemeClr val="accent6"/>
            </a:solidFill>
            <a:ln>
              <a:noFill/>
            </a:ln>
            <a:effectLst/>
            <a:sp3d/>
          </c:spPr>
          <c:invertIfNegative val="0"/>
          <c:dLbls>
            <c:dLbl>
              <c:idx val="5"/>
              <c:layout>
                <c:manualLayout>
                  <c:x val="9.6618357487922701E-3"/>
                  <c:y val="-0.28285392933106157"/>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mn-cs"/>
                      </a:defRPr>
                    </a:pPr>
                    <a:r>
                      <a:rPr lang="en-US" dirty="0" smtClean="0">
                        <a:solidFill>
                          <a:schemeClr val="tx1"/>
                        </a:solidFill>
                      </a:rPr>
                      <a:t>27%</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98F-4F59-8DE2-F61F514AB6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4 NORTH WEST</c:v>
                </c:pt>
                <c:pt idx="1">
                  <c:v>0 LIMPOPO</c:v>
                </c:pt>
                <c:pt idx="2">
                  <c:v>1 FREE STATE</c:v>
                </c:pt>
                <c:pt idx="3">
                  <c:v>0 NORTHERN CAPE</c:v>
                </c:pt>
                <c:pt idx="4">
                  <c:v>3 GAUTENG</c:v>
                </c:pt>
                <c:pt idx="5">
                  <c:v>4 WESTERN CAPE</c:v>
                </c:pt>
                <c:pt idx="6">
                  <c:v>0 MPUMALANGA</c:v>
                </c:pt>
                <c:pt idx="7">
                  <c:v>3 KZN</c:v>
                </c:pt>
                <c:pt idx="8">
                  <c:v>0 EASTERN CAPE</c:v>
                </c:pt>
              </c:strCache>
            </c:strRef>
          </c:cat>
          <c:val>
            <c:numRef>
              <c:f>Sheet1!$G$2:$G$10</c:f>
              <c:numCache>
                <c:formatCode>General</c:formatCode>
                <c:ptCount val="9"/>
                <c:pt idx="5">
                  <c:v>4</c:v>
                </c:pt>
              </c:numCache>
            </c:numRef>
          </c:val>
          <c:extLst>
            <c:ext xmlns:c16="http://schemas.microsoft.com/office/drawing/2014/chart" uri="{C3380CC4-5D6E-409C-BE32-E72D297353CC}">
              <c16:uniqueId val="{00000009-698F-4F59-8DE2-F61F514AB600}"/>
            </c:ext>
          </c:extLst>
        </c:ser>
        <c:ser>
          <c:idx val="6"/>
          <c:order val="6"/>
          <c:tx>
            <c:strRef>
              <c:f>Sheet1!$H$1</c:f>
              <c:strCache>
                <c:ptCount val="1"/>
                <c:pt idx="0">
                  <c:v>Series 7</c:v>
                </c:pt>
              </c:strCache>
            </c:strRef>
          </c:tx>
          <c:spPr>
            <a:solidFill>
              <a:schemeClr val="accent1">
                <a:lumMod val="60000"/>
              </a:schemeClr>
            </a:solidFill>
            <a:ln>
              <a:noFill/>
            </a:ln>
            <a:effectLst/>
            <a:sp3d/>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A-698F-4F59-8DE2-F61F514AB6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4 NORTH WEST</c:v>
                </c:pt>
                <c:pt idx="1">
                  <c:v>0 LIMPOPO</c:v>
                </c:pt>
                <c:pt idx="2">
                  <c:v>1 FREE STATE</c:v>
                </c:pt>
                <c:pt idx="3">
                  <c:v>0 NORTHERN CAPE</c:v>
                </c:pt>
                <c:pt idx="4">
                  <c:v>3 GAUTENG</c:v>
                </c:pt>
                <c:pt idx="5">
                  <c:v>4 WESTERN CAPE</c:v>
                </c:pt>
                <c:pt idx="6">
                  <c:v>0 MPUMALANGA</c:v>
                </c:pt>
                <c:pt idx="7">
                  <c:v>3 KZN</c:v>
                </c:pt>
                <c:pt idx="8">
                  <c:v>0 EASTERN CAPE</c:v>
                </c:pt>
              </c:strCache>
            </c:strRef>
          </c:cat>
          <c:val>
            <c:numRef>
              <c:f>Sheet1!$H$2:$H$10</c:f>
              <c:numCache>
                <c:formatCode>General</c:formatCode>
                <c:ptCount val="9"/>
                <c:pt idx="6">
                  <c:v>0</c:v>
                </c:pt>
              </c:numCache>
            </c:numRef>
          </c:val>
          <c:extLst>
            <c:ext xmlns:c16="http://schemas.microsoft.com/office/drawing/2014/chart" uri="{C3380CC4-5D6E-409C-BE32-E72D297353CC}">
              <c16:uniqueId val="{0000000B-698F-4F59-8DE2-F61F514AB600}"/>
            </c:ext>
          </c:extLst>
        </c:ser>
        <c:ser>
          <c:idx val="7"/>
          <c:order val="7"/>
          <c:tx>
            <c:strRef>
              <c:f>Sheet1!$I$1</c:f>
              <c:strCache>
                <c:ptCount val="1"/>
                <c:pt idx="0">
                  <c:v>Series 8</c:v>
                </c:pt>
              </c:strCache>
            </c:strRef>
          </c:tx>
          <c:spPr>
            <a:solidFill>
              <a:schemeClr val="accent2">
                <a:lumMod val="60000"/>
              </a:schemeClr>
            </a:solidFill>
            <a:ln>
              <a:noFill/>
            </a:ln>
            <a:effectLst/>
            <a:sp3d/>
          </c:spPr>
          <c:invertIfNegative val="0"/>
          <c:dLbls>
            <c:dLbl>
              <c:idx val="7"/>
              <c:layout>
                <c:manualLayout>
                  <c:x val="1.0869565217391304E-2"/>
                  <c:y val="-0.22253948851782052"/>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mn-cs"/>
                      </a:defRPr>
                    </a:pPr>
                    <a:r>
                      <a:rPr lang="en-US" dirty="0" smtClean="0">
                        <a:solidFill>
                          <a:schemeClr val="tx1"/>
                        </a:solidFill>
                      </a:rPr>
                      <a:t>20%</a:t>
                    </a:r>
                    <a:endParaRPr lang="en-US"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698F-4F59-8DE2-F61F514AB6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4 NORTH WEST</c:v>
                </c:pt>
                <c:pt idx="1">
                  <c:v>0 LIMPOPO</c:v>
                </c:pt>
                <c:pt idx="2">
                  <c:v>1 FREE STATE</c:v>
                </c:pt>
                <c:pt idx="3">
                  <c:v>0 NORTHERN CAPE</c:v>
                </c:pt>
                <c:pt idx="4">
                  <c:v>3 GAUTENG</c:v>
                </c:pt>
                <c:pt idx="5">
                  <c:v>4 WESTERN CAPE</c:v>
                </c:pt>
                <c:pt idx="6">
                  <c:v>0 MPUMALANGA</c:v>
                </c:pt>
                <c:pt idx="7">
                  <c:v>3 KZN</c:v>
                </c:pt>
                <c:pt idx="8">
                  <c:v>0 EASTERN CAPE</c:v>
                </c:pt>
              </c:strCache>
            </c:strRef>
          </c:cat>
          <c:val>
            <c:numRef>
              <c:f>Sheet1!$I$2:$I$10</c:f>
              <c:numCache>
                <c:formatCode>General</c:formatCode>
                <c:ptCount val="9"/>
                <c:pt idx="7">
                  <c:v>3</c:v>
                </c:pt>
              </c:numCache>
            </c:numRef>
          </c:val>
          <c:extLst>
            <c:ext xmlns:c16="http://schemas.microsoft.com/office/drawing/2014/chart" uri="{C3380CC4-5D6E-409C-BE32-E72D297353CC}">
              <c16:uniqueId val="{0000000D-698F-4F59-8DE2-F61F514AB600}"/>
            </c:ext>
          </c:extLst>
        </c:ser>
        <c:ser>
          <c:idx val="8"/>
          <c:order val="8"/>
          <c:tx>
            <c:strRef>
              <c:f>Sheet1!$J$1</c:f>
              <c:strCache>
                <c:ptCount val="1"/>
                <c:pt idx="0">
                  <c:v>Series 9</c:v>
                </c:pt>
              </c:strCache>
            </c:strRef>
          </c:tx>
          <c:spPr>
            <a:solidFill>
              <a:schemeClr val="accent3">
                <a:lumMod val="60000"/>
              </a:schemeClr>
            </a:solidFill>
            <a:ln>
              <a:noFill/>
            </a:ln>
            <a:effectLst/>
            <a:sp3d/>
          </c:spPr>
          <c:invertIfNegative val="0"/>
          <c:cat>
            <c:strRef>
              <c:f>Sheet1!$A$2:$A$10</c:f>
              <c:strCache>
                <c:ptCount val="9"/>
                <c:pt idx="0">
                  <c:v>4 NORTH WEST</c:v>
                </c:pt>
                <c:pt idx="1">
                  <c:v>0 LIMPOPO</c:v>
                </c:pt>
                <c:pt idx="2">
                  <c:v>1 FREE STATE</c:v>
                </c:pt>
                <c:pt idx="3">
                  <c:v>0 NORTHERN CAPE</c:v>
                </c:pt>
                <c:pt idx="4">
                  <c:v>3 GAUTENG</c:v>
                </c:pt>
                <c:pt idx="5">
                  <c:v>4 WESTERN CAPE</c:v>
                </c:pt>
                <c:pt idx="6">
                  <c:v>0 MPUMALANGA</c:v>
                </c:pt>
                <c:pt idx="7">
                  <c:v>3 KZN</c:v>
                </c:pt>
                <c:pt idx="8">
                  <c:v>0 EASTERN CAPE</c:v>
                </c:pt>
              </c:strCache>
            </c:strRef>
          </c:cat>
          <c:val>
            <c:numRef>
              <c:f>Sheet1!$J$2:$J$10</c:f>
              <c:numCache>
                <c:formatCode>General</c:formatCode>
                <c:ptCount val="9"/>
                <c:pt idx="8">
                  <c:v>0</c:v>
                </c:pt>
              </c:numCache>
            </c:numRef>
          </c:val>
          <c:extLst>
            <c:ext xmlns:c16="http://schemas.microsoft.com/office/drawing/2014/chart" uri="{C3380CC4-5D6E-409C-BE32-E72D297353CC}">
              <c16:uniqueId val="{0000000E-698F-4F59-8DE2-F61F514AB600}"/>
            </c:ext>
          </c:extLst>
        </c:ser>
        <c:dLbls>
          <c:showLegendKey val="0"/>
          <c:showVal val="0"/>
          <c:showCatName val="0"/>
          <c:showSerName val="0"/>
          <c:showPercent val="0"/>
          <c:showBubbleSize val="0"/>
        </c:dLbls>
        <c:gapWidth val="150"/>
        <c:shape val="box"/>
        <c:axId val="221426576"/>
        <c:axId val="221427136"/>
        <c:axId val="0"/>
      </c:bar3DChart>
      <c:catAx>
        <c:axId val="2214265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mn-cs"/>
              </a:defRPr>
            </a:pPr>
            <a:endParaRPr lang="en-US"/>
          </a:p>
        </c:txPr>
        <c:crossAx val="221427136"/>
        <c:crosses val="autoZero"/>
        <c:auto val="1"/>
        <c:lblAlgn val="ctr"/>
        <c:lblOffset val="100"/>
        <c:noMultiLvlLbl val="0"/>
      </c:catAx>
      <c:valAx>
        <c:axId val="221427136"/>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mn-cs"/>
              </a:defRPr>
            </a:pPr>
            <a:endParaRPr lang="en-US"/>
          </a:p>
        </c:txPr>
        <c:crossAx val="221426576"/>
        <c:crosses val="autoZero"/>
        <c:crossBetween val="between"/>
        <c:majorUnit val="1"/>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76149682090073E-2"/>
          <c:y val="2.7713761290855173E-2"/>
          <c:w val="0.94715765148921605"/>
          <c:h val="0.88030141533477746"/>
        </c:manualLayout>
      </c:layout>
      <c:bar3DChart>
        <c:barDir val="col"/>
        <c:grouping val="stacked"/>
        <c:varyColors val="0"/>
        <c:ser>
          <c:idx val="0"/>
          <c:order val="0"/>
          <c:tx>
            <c:strRef>
              <c:f>Sheet1!$B$1</c:f>
              <c:strCache>
                <c:ptCount val="1"/>
                <c:pt idx="0">
                  <c:v>Series 1</c:v>
                </c:pt>
              </c:strCache>
            </c:strRef>
          </c:tx>
          <c:spPr>
            <a:solidFill>
              <a:schemeClr val="accent1"/>
            </a:solidFill>
            <a:ln>
              <a:noFill/>
            </a:ln>
            <a:effectLst/>
            <a:sp3d/>
          </c:spPr>
          <c:invertIfNegative val="0"/>
          <c:dLbls>
            <c:dLbl>
              <c:idx val="0"/>
              <c:layout>
                <c:manualLayout>
                  <c:x val="2.0531400966183531E-2"/>
                  <c:y val="-0.328564587361728"/>
                </c:manualLayout>
              </c:layout>
              <c:tx>
                <c:rich>
                  <a:bodyPr/>
                  <a:lstStyle/>
                  <a:p>
                    <a:r>
                      <a:rPr lang="en-US" dirty="0" smtClean="0"/>
                      <a:t>40%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55C-4338-81DD-2CCC8B0B022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In-progress</c:v>
                </c:pt>
                <c:pt idx="1">
                  <c:v>7 Referred</c:v>
                </c:pt>
                <c:pt idx="2">
                  <c:v>2 Closed</c:v>
                </c:pt>
              </c:strCache>
            </c:strRef>
          </c:cat>
          <c:val>
            <c:numRef>
              <c:f>Sheet1!$B$2:$B$4</c:f>
              <c:numCache>
                <c:formatCode>General</c:formatCode>
                <c:ptCount val="3"/>
                <c:pt idx="0">
                  <c:v>6</c:v>
                </c:pt>
              </c:numCache>
            </c:numRef>
          </c:val>
          <c:extLst>
            <c:ext xmlns:c16="http://schemas.microsoft.com/office/drawing/2014/chart" uri="{C3380CC4-5D6E-409C-BE32-E72D297353CC}">
              <c16:uniqueId val="{00000001-455C-4338-81DD-2CCC8B0B0225}"/>
            </c:ext>
          </c:extLst>
        </c:ser>
        <c:ser>
          <c:idx val="1"/>
          <c:order val="1"/>
          <c:tx>
            <c:strRef>
              <c:f>Sheet1!$C$1</c:f>
              <c:strCache>
                <c:ptCount val="1"/>
                <c:pt idx="0">
                  <c:v>Series 2</c:v>
                </c:pt>
              </c:strCache>
            </c:strRef>
          </c:tx>
          <c:spPr>
            <a:solidFill>
              <a:schemeClr val="accent2">
                <a:lumMod val="75000"/>
              </a:schemeClr>
            </a:solidFill>
            <a:ln>
              <a:noFill/>
            </a:ln>
            <a:effectLst/>
            <a:sp3d/>
          </c:spPr>
          <c:invertIfNegative val="0"/>
          <c:dLbls>
            <c:dLbl>
              <c:idx val="1"/>
              <c:layout>
                <c:manualLayout>
                  <c:x val="3.3816425120772944E-2"/>
                  <c:y val="-0.35775430325606239"/>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mn-cs"/>
                      </a:defRPr>
                    </a:pPr>
                    <a:r>
                      <a:rPr lang="en-US" sz="2000" b="1" i="0" baseline="0" dirty="0" smtClean="0"/>
                      <a:t>47%</a:t>
                    </a:r>
                    <a:endParaRPr lang="en-US" sz="2000" b="1" i="0" baseline="0" dirty="0"/>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55C-4338-81DD-2CCC8B0B022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6 In-progress</c:v>
                </c:pt>
                <c:pt idx="1">
                  <c:v>7 Referred</c:v>
                </c:pt>
                <c:pt idx="2">
                  <c:v>2 Closed</c:v>
                </c:pt>
              </c:strCache>
            </c:strRef>
          </c:cat>
          <c:val>
            <c:numRef>
              <c:f>Sheet1!$C$2:$C$4</c:f>
              <c:numCache>
                <c:formatCode>General</c:formatCode>
                <c:ptCount val="3"/>
                <c:pt idx="1">
                  <c:v>7</c:v>
                </c:pt>
              </c:numCache>
            </c:numRef>
          </c:val>
          <c:extLst>
            <c:ext xmlns:c16="http://schemas.microsoft.com/office/drawing/2014/chart" uri="{C3380CC4-5D6E-409C-BE32-E72D297353CC}">
              <c16:uniqueId val="{00000003-455C-4338-81DD-2CCC8B0B0225}"/>
            </c:ext>
          </c:extLst>
        </c:ser>
        <c:ser>
          <c:idx val="2"/>
          <c:order val="2"/>
          <c:tx>
            <c:strRef>
              <c:f>Sheet1!$D$1</c:f>
              <c:strCache>
                <c:ptCount val="1"/>
                <c:pt idx="0">
                  <c:v>Column1</c:v>
                </c:pt>
              </c:strCache>
            </c:strRef>
          </c:tx>
          <c:spPr>
            <a:solidFill>
              <a:schemeClr val="accent3"/>
            </a:solidFill>
            <a:ln>
              <a:noFill/>
            </a:ln>
            <a:effectLst/>
            <a:sp3d/>
          </c:spPr>
          <c:invertIfNegative val="0"/>
          <c:dLbls>
            <c:dLbl>
              <c:idx val="2"/>
              <c:layout>
                <c:manualLayout>
                  <c:x val="3.140096618357479E-2"/>
                  <c:y val="-0.16901322931922061"/>
                </c:manualLayout>
              </c:layout>
              <c:tx>
                <c:rich>
                  <a:bodyPr/>
                  <a:lstStyle/>
                  <a:p>
                    <a:r>
                      <a:rPr lang="en-US" dirty="0" smtClean="0"/>
                      <a:t>13%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55C-4338-81DD-2CCC8B0B0225}"/>
                </c:ext>
              </c:extLst>
            </c:dLbl>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In-progress</c:v>
                </c:pt>
                <c:pt idx="1">
                  <c:v>7 Referred</c:v>
                </c:pt>
                <c:pt idx="2">
                  <c:v>2 Closed</c:v>
                </c:pt>
              </c:strCache>
            </c:strRef>
          </c:cat>
          <c:val>
            <c:numRef>
              <c:f>Sheet1!$D$2:$D$4</c:f>
              <c:numCache>
                <c:formatCode>General</c:formatCode>
                <c:ptCount val="3"/>
                <c:pt idx="2">
                  <c:v>2</c:v>
                </c:pt>
              </c:numCache>
            </c:numRef>
          </c:val>
          <c:extLst>
            <c:ext xmlns:c16="http://schemas.microsoft.com/office/drawing/2014/chart" uri="{C3380CC4-5D6E-409C-BE32-E72D297353CC}">
              <c16:uniqueId val="{00000005-455C-4338-81DD-2CCC8B0B0225}"/>
            </c:ext>
          </c:extLst>
        </c:ser>
        <c:ser>
          <c:idx val="3"/>
          <c:order val="3"/>
          <c:tx>
            <c:strRef>
              <c:f>Sheet1!$E$1</c:f>
              <c:strCache>
                <c:ptCount val="1"/>
                <c:pt idx="0">
                  <c:v>Column2</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In-progress</c:v>
                </c:pt>
                <c:pt idx="1">
                  <c:v>7 Referred</c:v>
                </c:pt>
                <c:pt idx="2">
                  <c:v>2 Closed</c:v>
                </c:pt>
              </c:strCache>
            </c:strRef>
          </c:cat>
          <c:val>
            <c:numRef>
              <c:f>Sheet1!$E$2:$E$4</c:f>
              <c:numCache>
                <c:formatCode>General</c:formatCode>
                <c:ptCount val="3"/>
              </c:numCache>
            </c:numRef>
          </c:val>
          <c:extLst>
            <c:ext xmlns:c16="http://schemas.microsoft.com/office/drawing/2014/chart" uri="{C3380CC4-5D6E-409C-BE32-E72D297353CC}">
              <c16:uniqueId val="{00000006-455C-4338-81DD-2CCC8B0B0225}"/>
            </c:ext>
          </c:extLst>
        </c:ser>
        <c:ser>
          <c:idx val="4"/>
          <c:order val="4"/>
          <c:tx>
            <c:strRef>
              <c:f>Sheet1!$F$1</c:f>
              <c:strCache>
                <c:ptCount val="1"/>
                <c:pt idx="0">
                  <c:v>Column3</c:v>
                </c:pt>
              </c:strCache>
            </c:strRef>
          </c:tx>
          <c:spPr>
            <a:solidFill>
              <a:schemeClr val="accent5"/>
            </a:solidFill>
            <a:ln>
              <a:noFill/>
            </a:ln>
            <a:effectLst/>
            <a:sp3d/>
          </c:spPr>
          <c:invertIfNegative val="0"/>
          <c:cat>
            <c:strRef>
              <c:f>Sheet1!$A$2:$A$4</c:f>
              <c:strCache>
                <c:ptCount val="3"/>
                <c:pt idx="0">
                  <c:v>6 In-progress</c:v>
                </c:pt>
                <c:pt idx="1">
                  <c:v>7 Referred</c:v>
                </c:pt>
                <c:pt idx="2">
                  <c:v>2 Closed</c:v>
                </c:pt>
              </c:strCache>
            </c:strRef>
          </c:cat>
          <c:val>
            <c:numRef>
              <c:f>Sheet1!$F$2:$F$4</c:f>
              <c:numCache>
                <c:formatCode>General</c:formatCode>
                <c:ptCount val="3"/>
              </c:numCache>
            </c:numRef>
          </c:val>
          <c:extLst>
            <c:ext xmlns:c16="http://schemas.microsoft.com/office/drawing/2014/chart" uri="{C3380CC4-5D6E-409C-BE32-E72D297353CC}">
              <c16:uniqueId val="{00000007-455C-4338-81DD-2CCC8B0B0225}"/>
            </c:ext>
          </c:extLst>
        </c:ser>
        <c:ser>
          <c:idx val="5"/>
          <c:order val="5"/>
          <c:tx>
            <c:strRef>
              <c:f>Sheet1!$G$1</c:f>
              <c:strCache>
                <c:ptCount val="1"/>
                <c:pt idx="0">
                  <c:v>Column4</c:v>
                </c:pt>
              </c:strCache>
            </c:strRef>
          </c:tx>
          <c:spPr>
            <a:solidFill>
              <a:schemeClr val="accent6"/>
            </a:solidFill>
            <a:ln>
              <a:noFill/>
            </a:ln>
            <a:effectLst/>
            <a:sp3d/>
          </c:spPr>
          <c:invertIfNegative val="0"/>
          <c:cat>
            <c:strRef>
              <c:f>Sheet1!$A$2:$A$4</c:f>
              <c:strCache>
                <c:ptCount val="3"/>
                <c:pt idx="0">
                  <c:v>6 In-progress</c:v>
                </c:pt>
                <c:pt idx="1">
                  <c:v>7 Referred</c:v>
                </c:pt>
                <c:pt idx="2">
                  <c:v>2 Closed</c:v>
                </c:pt>
              </c:strCache>
            </c:strRef>
          </c:cat>
          <c:val>
            <c:numRef>
              <c:f>Sheet1!$G$2:$G$4</c:f>
              <c:numCache>
                <c:formatCode>General</c:formatCode>
                <c:ptCount val="3"/>
              </c:numCache>
            </c:numRef>
          </c:val>
          <c:extLst>
            <c:ext xmlns:c16="http://schemas.microsoft.com/office/drawing/2014/chart" uri="{C3380CC4-5D6E-409C-BE32-E72D297353CC}">
              <c16:uniqueId val="{00000008-455C-4338-81DD-2CCC8B0B0225}"/>
            </c:ext>
          </c:extLst>
        </c:ser>
        <c:ser>
          <c:idx val="6"/>
          <c:order val="6"/>
          <c:tx>
            <c:strRef>
              <c:f>Sheet1!$H$1</c:f>
              <c:strCache>
                <c:ptCount val="1"/>
                <c:pt idx="0">
                  <c:v>Column5</c:v>
                </c:pt>
              </c:strCache>
            </c:strRef>
          </c:tx>
          <c:spPr>
            <a:solidFill>
              <a:schemeClr val="accent1">
                <a:lumMod val="60000"/>
              </a:schemeClr>
            </a:solidFill>
            <a:ln>
              <a:noFill/>
            </a:ln>
            <a:effectLst/>
            <a:sp3d/>
          </c:spPr>
          <c:invertIfNegative val="0"/>
          <c:cat>
            <c:strRef>
              <c:f>Sheet1!$A$2:$A$4</c:f>
              <c:strCache>
                <c:ptCount val="3"/>
                <c:pt idx="0">
                  <c:v>6 In-progress</c:v>
                </c:pt>
                <c:pt idx="1">
                  <c:v>7 Referred</c:v>
                </c:pt>
                <c:pt idx="2">
                  <c:v>2 Closed</c:v>
                </c:pt>
              </c:strCache>
            </c:strRef>
          </c:cat>
          <c:val>
            <c:numRef>
              <c:f>Sheet1!$H$2:$H$4</c:f>
              <c:numCache>
                <c:formatCode>General</c:formatCode>
                <c:ptCount val="3"/>
              </c:numCache>
            </c:numRef>
          </c:val>
          <c:extLst>
            <c:ext xmlns:c16="http://schemas.microsoft.com/office/drawing/2014/chart" uri="{C3380CC4-5D6E-409C-BE32-E72D297353CC}">
              <c16:uniqueId val="{00000009-455C-4338-81DD-2CCC8B0B0225}"/>
            </c:ext>
          </c:extLst>
        </c:ser>
        <c:dLbls>
          <c:showLegendKey val="0"/>
          <c:showVal val="0"/>
          <c:showCatName val="0"/>
          <c:showSerName val="0"/>
          <c:showPercent val="0"/>
          <c:showBubbleSize val="0"/>
        </c:dLbls>
        <c:gapWidth val="150"/>
        <c:shape val="box"/>
        <c:axId val="210078240"/>
        <c:axId val="123392128"/>
        <c:axId val="0"/>
      </c:bar3DChart>
      <c:catAx>
        <c:axId val="210078240"/>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mn-cs"/>
              </a:defRPr>
            </a:pPr>
            <a:endParaRPr lang="en-US"/>
          </a:p>
        </c:txPr>
        <c:crossAx val="123392128"/>
        <c:crosses val="autoZero"/>
        <c:auto val="1"/>
        <c:lblAlgn val="ctr"/>
        <c:lblOffset val="100"/>
        <c:noMultiLvlLbl val="0"/>
      </c:catAx>
      <c:valAx>
        <c:axId val="123392128"/>
        <c:scaling>
          <c:orientation val="minMax"/>
          <c:max val="10"/>
        </c:scaling>
        <c:delete val="0"/>
        <c:axPos val="l"/>
        <c:majorGridlines>
          <c:spPr>
            <a:ln w="19050" cap="flat" cmpd="sng" algn="ctr">
              <a:solidFill>
                <a:schemeClr val="bg2">
                  <a:lumMod val="90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mn-cs"/>
              </a:defRPr>
            </a:pPr>
            <a:endParaRPr lang="en-US"/>
          </a:p>
        </c:txPr>
        <c:crossAx val="210078240"/>
        <c:crosses val="autoZero"/>
        <c:crossBetween val="between"/>
        <c:majorUnit val="2"/>
      </c:valAx>
      <c:spPr>
        <a:noFill/>
        <a:ln>
          <a:noFill/>
        </a:ln>
        <a:effectLst/>
      </c:spPr>
    </c:plotArea>
    <c:plotVisOnly val="1"/>
    <c:dispBlanksAs val="gap"/>
    <c:showDLblsOverMax val="0"/>
  </c:chart>
  <c:spPr>
    <a:solidFill>
      <a:schemeClr val="bg1"/>
    </a:solidFill>
    <a:ln w="3810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604" cy="46639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970160" y="0"/>
            <a:ext cx="3038604" cy="466390"/>
          </a:xfrm>
          <a:prstGeom prst="rect">
            <a:avLst/>
          </a:prstGeom>
        </p:spPr>
        <p:txBody>
          <a:bodyPr vert="horz" lIns="91440" tIns="45720" rIns="91440" bIns="45720" rtlCol="0"/>
          <a:lstStyle>
            <a:lvl1pPr algn="r">
              <a:defRPr sz="1200"/>
            </a:lvl1pPr>
          </a:lstStyle>
          <a:p>
            <a:fld id="{2E977D7D-3C05-451C-8AB8-7460922E2CCD}" type="datetimeFigureOut">
              <a:rPr lang="en-ZA" smtClean="0"/>
              <a:t>2018/08/15</a:t>
            </a:fld>
            <a:endParaRPr lang="en-ZA" dirty="0"/>
          </a:p>
        </p:txBody>
      </p:sp>
      <p:sp>
        <p:nvSpPr>
          <p:cNvPr id="4" name="Footer Placeholder 3"/>
          <p:cNvSpPr>
            <a:spLocks noGrp="1"/>
          </p:cNvSpPr>
          <p:nvPr>
            <p:ph type="ftr" sz="quarter" idx="2"/>
          </p:nvPr>
        </p:nvSpPr>
        <p:spPr>
          <a:xfrm>
            <a:off x="2" y="8830010"/>
            <a:ext cx="3038604" cy="466390"/>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160" y="8830010"/>
            <a:ext cx="3038604" cy="466390"/>
          </a:xfrm>
          <a:prstGeom prst="rect">
            <a:avLst/>
          </a:prstGeom>
        </p:spPr>
        <p:txBody>
          <a:bodyPr vert="horz" lIns="91440" tIns="45720" rIns="91440" bIns="45720" rtlCol="0" anchor="b"/>
          <a:lstStyle>
            <a:lvl1pPr algn="r">
              <a:defRPr sz="1200"/>
            </a:lvl1pPr>
          </a:lstStyle>
          <a:p>
            <a:fld id="{B43726ED-32F9-4F4F-8791-9F43B497CC33}" type="slidenum">
              <a:rPr lang="en-ZA" smtClean="0"/>
              <a:t>‹#›</a:t>
            </a:fld>
            <a:endParaRPr lang="en-ZA" dirty="0"/>
          </a:p>
        </p:txBody>
      </p:sp>
    </p:spTree>
    <p:extLst>
      <p:ext uri="{BB962C8B-B14F-4D97-AF65-F5344CB8AC3E}">
        <p14:creationId xmlns:p14="http://schemas.microsoft.com/office/powerpoint/2010/main" val="90192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643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970939" y="2"/>
            <a:ext cx="3037840" cy="466435"/>
          </a:xfrm>
          <a:prstGeom prst="rect">
            <a:avLst/>
          </a:prstGeom>
        </p:spPr>
        <p:txBody>
          <a:bodyPr vert="horz" lIns="91440" tIns="45720" rIns="91440" bIns="45720" rtlCol="0"/>
          <a:lstStyle>
            <a:lvl1pPr algn="r">
              <a:defRPr sz="1200"/>
            </a:lvl1pPr>
          </a:lstStyle>
          <a:p>
            <a:fld id="{63597F0C-5600-4E51-AFA2-926859C0B40D}" type="datetimeFigureOut">
              <a:rPr lang="en-ZA" smtClean="0"/>
              <a:t>2018/08/15</a:t>
            </a:fld>
            <a:endParaRPr lang="en-ZA" dirty="0"/>
          </a:p>
        </p:txBody>
      </p:sp>
      <p:sp>
        <p:nvSpPr>
          <p:cNvPr id="4" name="Slide Image Placeholder 3"/>
          <p:cNvSpPr>
            <a:spLocks noGrp="1" noRot="1" noChangeAspect="1"/>
          </p:cNvSpPr>
          <p:nvPr>
            <p:ph type="sldImg" idx="2"/>
          </p:nvPr>
        </p:nvSpPr>
        <p:spPr>
          <a:xfrm>
            <a:off x="1414463" y="1163638"/>
            <a:ext cx="4181475" cy="3135312"/>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701041" y="4473897"/>
            <a:ext cx="5608320" cy="366045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8829972"/>
            <a:ext cx="3037840" cy="466434"/>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9" y="8829972"/>
            <a:ext cx="3037840" cy="466434"/>
          </a:xfrm>
          <a:prstGeom prst="rect">
            <a:avLst/>
          </a:prstGeom>
        </p:spPr>
        <p:txBody>
          <a:bodyPr vert="horz" lIns="91440" tIns="45720" rIns="91440" bIns="45720" rtlCol="0" anchor="b"/>
          <a:lstStyle>
            <a:lvl1pPr algn="r">
              <a:defRPr sz="1200"/>
            </a:lvl1pPr>
          </a:lstStyle>
          <a:p>
            <a:fld id="{06402EDC-0BE1-4820-B591-570EC25993C5}" type="slidenum">
              <a:rPr lang="en-ZA" smtClean="0"/>
              <a:t>‹#›</a:t>
            </a:fld>
            <a:endParaRPr lang="en-ZA" dirty="0"/>
          </a:p>
        </p:txBody>
      </p:sp>
    </p:spTree>
    <p:extLst>
      <p:ext uri="{BB962C8B-B14F-4D97-AF65-F5344CB8AC3E}">
        <p14:creationId xmlns:p14="http://schemas.microsoft.com/office/powerpoint/2010/main" val="371356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415257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4</a:t>
            </a:fld>
            <a:endParaRPr lang="en-ZA" dirty="0"/>
          </a:p>
        </p:txBody>
      </p:sp>
    </p:spTree>
    <p:extLst>
      <p:ext uri="{BB962C8B-B14F-4D97-AF65-F5344CB8AC3E}">
        <p14:creationId xmlns:p14="http://schemas.microsoft.com/office/powerpoint/2010/main" val="25793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9</a:t>
            </a:fld>
            <a:endParaRPr lang="en-ZA" dirty="0">
              <a:solidFill>
                <a:prstClr val="black"/>
              </a:solidFill>
            </a:endParaRPr>
          </a:p>
        </p:txBody>
      </p:sp>
    </p:spTree>
    <p:extLst>
      <p:ext uri="{BB962C8B-B14F-4D97-AF65-F5344CB8AC3E}">
        <p14:creationId xmlns:p14="http://schemas.microsoft.com/office/powerpoint/2010/main" val="2842468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02EDC-0BE1-4820-B591-570EC25993C5}" type="slidenum">
              <a:rPr lang="en-ZA" smtClean="0"/>
              <a:t>43</a:t>
            </a:fld>
            <a:endParaRPr lang="en-ZA" dirty="0"/>
          </a:p>
        </p:txBody>
      </p:sp>
    </p:spTree>
    <p:extLst>
      <p:ext uri="{BB962C8B-B14F-4D97-AF65-F5344CB8AC3E}">
        <p14:creationId xmlns:p14="http://schemas.microsoft.com/office/powerpoint/2010/main" val="78846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02EDC-0BE1-4820-B591-570EC25993C5}" type="slidenum">
              <a:rPr lang="en-ZA" smtClean="0"/>
              <a:t>86</a:t>
            </a:fld>
            <a:endParaRPr lang="en-ZA" dirty="0"/>
          </a:p>
        </p:txBody>
      </p:sp>
    </p:spTree>
    <p:extLst>
      <p:ext uri="{BB962C8B-B14F-4D97-AF65-F5344CB8AC3E}">
        <p14:creationId xmlns:p14="http://schemas.microsoft.com/office/powerpoint/2010/main" val="303622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2017-18 Quarter 4 Report – Actual Data</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348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smtClean="0"/>
              <a:t>2017-18 Quarter 4 Report – Actual Data</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8310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smtClean="0"/>
              <a:t>2017-18 Quarter 4 Report – Actual Data</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21167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2017-18 Quarter 4 Report – Actual Data</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3457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2017-18 Quarter 4 Report – Actual Data</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1977536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2017-18 Quarter 4 Report – Actual Data</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8226447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2017-18 Quarter 4 Report – Actual Data</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466440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2017-18 Quarter 4 Report – Actual Data</a:t>
            </a:r>
            <a:endParaRPr lang="en-ZA" dirty="0">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497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2017-18 Quarter 4 Report – Actual Data</a:t>
            </a:r>
            <a:endParaRPr lang="en-ZA" dirty="0">
              <a:solidFill>
                <a:prstClr val="black"/>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706432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2017-18 Quarter 4 Report – Actual Data</a:t>
            </a:r>
            <a:endParaRPr lang="en-ZA" dirty="0">
              <a:solidFill>
                <a:prstClr val="black"/>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22666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2017-18 Quarter 4 Report – Actual Data</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67628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2017-18 Quarter 4 Report – Actual Data</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99434712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2017-18 Quarter 4 Report – Actual Data</a:t>
            </a:r>
            <a:endParaRPr lang="en-ZA" dirty="0">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2086773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2017-18 Quarter 4 Report – Actual Data</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185660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ZA" dirty="0" smtClean="0">
                <a:solidFill>
                  <a:prstClr val="black"/>
                </a:solidFill>
              </a:rPr>
              <a:t>2017-18 Quarter 4 Report – Actual Data</a:t>
            </a:r>
            <a:endParaRPr lang="en-ZA"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val="339253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smtClean="0">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smtClean="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2017-18 Quarter 4 Report – Actual Data</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2864299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t>2017-18 Quarter 4 Report – Actual Data</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5437465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ZA" dirty="0" smtClean="0"/>
              <a:t>2017-18 Quarter 4 Report – Actual Data</a:t>
            </a:r>
            <a:endParaRPr lang="en-ZA"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36331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ZA" dirty="0" smtClean="0"/>
              <a:t>2017-18 Quarter 4 Report – Actual Data</a:t>
            </a:r>
            <a:endParaRPr lang="en-ZA"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9546238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ZA" dirty="0" smtClean="0"/>
              <a:t>2017-18 Quarter 4 Report – Actual Data</a:t>
            </a:r>
            <a:endParaRPr lang="en-ZA"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4861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t>2017-18 Quarter 4 Report – Actual Data</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39793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ZA" dirty="0" smtClean="0"/>
              <a:t>2017-18 Quarter 4 Report – Actual Data</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73063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2017-18 Quarter 4 Report – Actual Data</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33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r>
              <a:rPr lang="en-ZA" sz="900" i="1" dirty="0" smtClean="0">
                <a:solidFill>
                  <a:prstClr val="white">
                    <a:lumMod val="65000"/>
                  </a:prstClr>
                </a:solidFill>
                <a:latin typeface="Arial" panose="020B0604020202020204" pitchFamily="34" charset="0"/>
                <a:cs typeface="Arial" panose="020B0604020202020204" pitchFamily="34" charset="0"/>
              </a:rPr>
              <a:t>2017-18 Quarter 4 Report – Actual Data</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a:t>
            </a:fld>
            <a:endParaRPr lang="en-ZA" sz="900"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961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739588" y="2794690"/>
            <a:ext cx="7772400" cy="6612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ZA" b="1" dirty="0">
              <a:latin typeface="Arial Narrow" panose="020B0606020202030204" pitchFamily="34" charset="0"/>
              <a:cs typeface="Arial" panose="020B0604020202020204" pitchFamily="34" charset="0"/>
            </a:endParaRPr>
          </a:p>
        </p:txBody>
      </p:sp>
      <p:sp>
        <p:nvSpPr>
          <p:cNvPr id="5" name="Subtitle 2"/>
          <p:cNvSpPr txBox="1">
            <a:spLocks/>
          </p:cNvSpPr>
          <p:nvPr/>
        </p:nvSpPr>
        <p:spPr bwMode="auto">
          <a:xfrm>
            <a:off x="401653" y="707866"/>
            <a:ext cx="8110335" cy="357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ctr" rtl="0" eaLnBrk="0" fontAlgn="base" hangingPunct="0">
              <a:spcBef>
                <a:spcPct val="20000"/>
              </a:spcBef>
              <a:spcAft>
                <a:spcPct val="0"/>
              </a:spcAft>
              <a:buFont typeface="Arial"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US" sz="4300" b="1" dirty="0">
                <a:solidFill>
                  <a:schemeClr val="tx1"/>
                </a:solidFill>
                <a:latin typeface="Arial Narrow" pitchFamily="34" charset="0"/>
              </a:rPr>
              <a:t>Briefing to the Portfolio </a:t>
            </a:r>
            <a:r>
              <a:rPr lang="en-US" sz="4300" b="1" dirty="0" smtClean="0">
                <a:solidFill>
                  <a:schemeClr val="tx1"/>
                </a:solidFill>
                <a:latin typeface="Arial Narrow" pitchFamily="34" charset="0"/>
              </a:rPr>
              <a:t>Committee</a:t>
            </a:r>
          </a:p>
          <a:p>
            <a:pPr lvl="0"/>
            <a:r>
              <a:rPr lang="en-US" sz="4300" b="1" dirty="0" smtClean="0">
                <a:solidFill>
                  <a:schemeClr val="tx1"/>
                </a:solidFill>
                <a:latin typeface="Arial Narrow" pitchFamily="34" charset="0"/>
              </a:rPr>
              <a:t> </a:t>
            </a:r>
            <a:r>
              <a:rPr lang="en-US" sz="4300" b="1" dirty="0">
                <a:solidFill>
                  <a:schemeClr val="tx1"/>
                </a:solidFill>
                <a:latin typeface="Arial Narrow" pitchFamily="34" charset="0"/>
              </a:rPr>
              <a:t>on Tourism</a:t>
            </a:r>
            <a:br>
              <a:rPr lang="en-US" sz="4300" b="1" dirty="0">
                <a:solidFill>
                  <a:schemeClr val="tx1"/>
                </a:solidFill>
                <a:latin typeface="Arial Narrow" pitchFamily="34" charset="0"/>
              </a:rPr>
            </a:br>
            <a:r>
              <a:rPr lang="en-US" sz="4300" b="1" dirty="0">
                <a:solidFill>
                  <a:schemeClr val="tx1"/>
                </a:solidFill>
                <a:latin typeface="Arial Narrow" pitchFamily="34" charset="0"/>
              </a:rPr>
              <a:t/>
            </a:r>
            <a:br>
              <a:rPr lang="en-US" sz="4300" b="1" dirty="0">
                <a:solidFill>
                  <a:schemeClr val="tx1"/>
                </a:solidFill>
                <a:latin typeface="Arial Narrow" pitchFamily="34" charset="0"/>
              </a:rPr>
            </a:br>
            <a:r>
              <a:rPr lang="en-US" sz="4300" b="1" dirty="0" smtClean="0">
                <a:solidFill>
                  <a:schemeClr val="tx1"/>
                </a:solidFill>
                <a:latin typeface="Arial Narrow" pitchFamily="34" charset="0"/>
              </a:rPr>
              <a:t>2017/18 Quarterly </a:t>
            </a:r>
            <a:r>
              <a:rPr lang="en-US" sz="4300" b="1" dirty="0">
                <a:solidFill>
                  <a:schemeClr val="tx1"/>
                </a:solidFill>
                <a:latin typeface="Arial Narrow" pitchFamily="34" charset="0"/>
              </a:rPr>
              <a:t>Report – </a:t>
            </a:r>
            <a:r>
              <a:rPr lang="en-US" sz="4300" b="1" dirty="0" smtClean="0">
                <a:solidFill>
                  <a:schemeClr val="tx1"/>
                </a:solidFill>
                <a:latin typeface="Arial Narrow" pitchFamily="34" charset="0"/>
              </a:rPr>
              <a:t>Quarter </a:t>
            </a:r>
            <a:r>
              <a:rPr lang="en-US" sz="4300" b="1" dirty="0">
                <a:solidFill>
                  <a:schemeClr val="tx1"/>
                </a:solidFill>
                <a:latin typeface="Arial Narrow" pitchFamily="34" charset="0"/>
              </a:rPr>
              <a:t>4</a:t>
            </a:r>
            <a:r>
              <a:rPr lang="en-US" sz="4300" b="1" dirty="0" smtClean="0">
                <a:solidFill>
                  <a:schemeClr val="tx1"/>
                </a:solidFill>
                <a:latin typeface="Arial Narrow" pitchFamily="34" charset="0"/>
              </a:rPr>
              <a:t> </a:t>
            </a:r>
          </a:p>
          <a:p>
            <a:pPr lvl="0"/>
            <a:endParaRPr lang="en-US" sz="4300" b="1" dirty="0">
              <a:solidFill>
                <a:schemeClr val="tx1"/>
              </a:solidFill>
              <a:latin typeface="Arial Narrow" pitchFamily="34" charset="0"/>
            </a:endParaRPr>
          </a:p>
          <a:p>
            <a:pPr lvl="0"/>
            <a:r>
              <a:rPr lang="en-US" sz="4300" b="1" dirty="0" smtClean="0">
                <a:solidFill>
                  <a:schemeClr val="tx1"/>
                </a:solidFill>
                <a:latin typeface="Arial Narrow" pitchFamily="34" charset="0"/>
              </a:rPr>
              <a:t>Performance </a:t>
            </a:r>
            <a:r>
              <a:rPr lang="en-US" sz="4300" b="1" dirty="0">
                <a:solidFill>
                  <a:schemeClr val="tx1"/>
                </a:solidFill>
                <a:latin typeface="Arial Narrow" pitchFamily="34" charset="0"/>
              </a:rPr>
              <a:t>Report </a:t>
            </a:r>
            <a:r>
              <a:rPr lang="en-US" sz="4300" b="1" dirty="0" smtClean="0">
                <a:solidFill>
                  <a:schemeClr val="tx1"/>
                </a:solidFill>
                <a:latin typeface="Arial Narrow" pitchFamily="34" charset="0"/>
              </a:rPr>
              <a:t>(Actual)</a:t>
            </a:r>
            <a:endParaRPr lang="en-US" sz="4300" b="1" dirty="0">
              <a:solidFill>
                <a:schemeClr val="tx1"/>
              </a:solidFill>
              <a:latin typeface="Arial Narrow" pitchFamily="34" charset="0"/>
            </a:endParaRPr>
          </a:p>
          <a:p>
            <a:pPr lvl="0"/>
            <a:r>
              <a:rPr lang="en-US" sz="4300" b="1" dirty="0" smtClean="0">
                <a:solidFill>
                  <a:schemeClr val="tx1"/>
                </a:solidFill>
                <a:latin typeface="Arial Narrow" pitchFamily="34" charset="0"/>
              </a:rPr>
              <a:t>15 August 2018</a:t>
            </a:r>
          </a:p>
          <a:p>
            <a:pPr eaLnBrk="1" fontAlgn="auto" hangingPunct="1">
              <a:spcAft>
                <a:spcPts val="0"/>
              </a:spcAft>
              <a:defRPr/>
            </a:pPr>
            <a:endParaRPr lang="en-ZA" dirty="0">
              <a:solidFill>
                <a:schemeClr val="tx1"/>
              </a:solidFill>
              <a:latin typeface="Arial Narrow" pitchFamily="34" charset="0"/>
            </a:endParaRPr>
          </a:p>
        </p:txBody>
      </p:sp>
    </p:spTree>
    <p:extLst>
      <p:ext uri="{BB962C8B-B14F-4D97-AF65-F5344CB8AC3E}">
        <p14:creationId xmlns:p14="http://schemas.microsoft.com/office/powerpoint/2010/main" val="3300407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3" name="Footer Placeholder 1"/>
          <p:cNvSpPr>
            <a:spLocks noGrp="1"/>
          </p:cNvSpPr>
          <p:nvPr>
            <p:ph type="ftr" sz="quarter" idx="11"/>
          </p:nvPr>
        </p:nvSpPr>
        <p:spPr>
          <a:xfrm>
            <a:off x="774357" y="5895032"/>
            <a:ext cx="5717059"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
        <p:nvSpPr>
          <p:cNvPr id="4" name="Rectangle 3"/>
          <p:cNvSpPr/>
          <p:nvPr/>
        </p:nvSpPr>
        <p:spPr>
          <a:xfrm>
            <a:off x="393108" y="1370739"/>
            <a:ext cx="8426152" cy="2554545"/>
          </a:xfrm>
          <a:prstGeom prst="rect">
            <a:avLst/>
          </a:prstGeom>
          <a:noFill/>
        </p:spPr>
        <p:txBody>
          <a:bodyPr wrap="square">
            <a:spAutoFit/>
          </a:bodyPr>
          <a:lstStyle/>
          <a:p>
            <a:pPr algn="ctr" eaLnBrk="0" hangingPunct="0">
              <a:defRPr/>
            </a:pPr>
            <a:r>
              <a:rPr lang="en-US" sz="4000" b="1" kern="0" dirty="0" smtClean="0">
                <a:solidFill>
                  <a:prstClr val="black"/>
                </a:solidFill>
                <a:latin typeface="Arial Narrow" pitchFamily="34" charset="0"/>
              </a:rPr>
              <a:t>2.2	PROGRAMME 2</a:t>
            </a:r>
          </a:p>
          <a:p>
            <a:pPr algn="ctr" eaLnBrk="0" hangingPunct="0">
              <a:defRPr/>
            </a:pPr>
            <a:endParaRPr lang="en-US" sz="4000" b="1" kern="0" dirty="0">
              <a:solidFill>
                <a:prstClr val="black"/>
              </a:solidFill>
              <a:latin typeface="Arial Narrow" pitchFamily="34" charset="0"/>
            </a:endParaRPr>
          </a:p>
          <a:p>
            <a:pPr algn="ctr" eaLnBrk="0" hangingPunct="0">
              <a:defRPr/>
            </a:pPr>
            <a:r>
              <a:rPr lang="en-US" sz="4000" b="1" kern="0" dirty="0" smtClean="0">
                <a:solidFill>
                  <a:prstClr val="black"/>
                </a:solidFill>
                <a:latin typeface="Arial Narrow" pitchFamily="34" charset="0"/>
              </a:rPr>
              <a:t>Tourism Research, Policy  and International Relations </a:t>
            </a:r>
            <a:endParaRPr lang="en-US" sz="4000" b="1" kern="0" dirty="0">
              <a:solidFill>
                <a:prstClr val="black"/>
              </a:solidFill>
              <a:latin typeface="Arial Narrow" pitchFamily="34" charset="0"/>
            </a:endParaRPr>
          </a:p>
        </p:txBody>
      </p:sp>
    </p:spTree>
    <p:extLst>
      <p:ext uri="{BB962C8B-B14F-4D97-AF65-F5344CB8AC3E}">
        <p14:creationId xmlns:p14="http://schemas.microsoft.com/office/powerpoint/2010/main" val="2585683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156260494"/>
              </p:ext>
            </p:extLst>
          </p:nvPr>
        </p:nvGraphicFramePr>
        <p:xfrm>
          <a:off x="328532" y="132564"/>
          <a:ext cx="8532006" cy="5201463"/>
        </p:xfrm>
        <a:graphic>
          <a:graphicData uri="http://schemas.openxmlformats.org/drawingml/2006/table">
            <a:tbl>
              <a:tblPr>
                <a:tableStyleId>{8A107856-5554-42FB-B03E-39F5DBC370BA}</a:tableStyleId>
              </a:tblPr>
              <a:tblGrid>
                <a:gridCol w="1472276">
                  <a:extLst>
                    <a:ext uri="{9D8B030D-6E8A-4147-A177-3AD203B41FA5}">
                      <a16:colId xmlns:a16="http://schemas.microsoft.com/office/drawing/2014/main" val="20000"/>
                    </a:ext>
                  </a:extLst>
                </a:gridCol>
                <a:gridCol w="1278294">
                  <a:extLst>
                    <a:ext uri="{9D8B030D-6E8A-4147-A177-3AD203B41FA5}">
                      <a16:colId xmlns:a16="http://schemas.microsoft.com/office/drawing/2014/main" val="20001"/>
                    </a:ext>
                  </a:extLst>
                </a:gridCol>
                <a:gridCol w="2351314">
                  <a:extLst>
                    <a:ext uri="{9D8B030D-6E8A-4147-A177-3AD203B41FA5}">
                      <a16:colId xmlns:a16="http://schemas.microsoft.com/office/drawing/2014/main" val="20003"/>
                    </a:ext>
                  </a:extLst>
                </a:gridCol>
                <a:gridCol w="1399592">
                  <a:extLst>
                    <a:ext uri="{9D8B030D-6E8A-4147-A177-3AD203B41FA5}">
                      <a16:colId xmlns:a16="http://schemas.microsoft.com/office/drawing/2014/main" val="20004"/>
                    </a:ext>
                  </a:extLst>
                </a:gridCol>
                <a:gridCol w="2030530">
                  <a:extLst>
                    <a:ext uri="{9D8B030D-6E8A-4147-A177-3AD203B41FA5}">
                      <a16:colId xmlns:a16="http://schemas.microsoft.com/office/drawing/2014/main" val="3029815415"/>
                    </a:ext>
                  </a:extLst>
                </a:gridCol>
              </a:tblGrid>
              <a:tr h="550831">
                <a:tc gridSpan="5">
                  <a:txBody>
                    <a:bodyPr/>
                    <a:lstStyle/>
                    <a:p>
                      <a:pPr algn="just"/>
                      <a:r>
                        <a:rPr lang="en-ZA" sz="1300" b="1" kern="1200" dirty="0" smtClean="0">
                          <a:latin typeface="Arial Narrow" panose="020B0606020202030204" pitchFamily="34" charset="0"/>
                        </a:rPr>
                        <a:t>Strategic objective: To enhance understanding and awareness of the value of tourism and its opportunities.</a:t>
                      </a:r>
                      <a:endParaRPr lang="en-GB" sz="1300" b="1" kern="1200" dirty="0" smtClean="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0000"/>
                  </a:ext>
                </a:extLst>
              </a:tr>
              <a:tr h="388732">
                <a:tc rowSpan="2">
                  <a:txBody>
                    <a:bodyPr/>
                    <a:lstStyle/>
                    <a:p>
                      <a:pPr algn="ctr">
                        <a:lnSpc>
                          <a:spcPct val="100000"/>
                        </a:lnSpc>
                      </a:pPr>
                      <a:r>
                        <a:rPr lang="en-US" sz="1300" b="1" kern="1200" dirty="0" smtClean="0">
                          <a:solidFill>
                            <a:schemeClr val="dk1"/>
                          </a:solidFill>
                          <a:latin typeface="Arial Narrow" panose="020B0606020202030204" pitchFamily="34" charset="0"/>
                          <a:ea typeface="+mn-ea"/>
                          <a:cs typeface="+mn-cs"/>
                        </a:rPr>
                        <a:t>Key Performance Indicator</a:t>
                      </a:r>
                      <a:endParaRPr lang="en-US" sz="1300" b="1" kern="1200" dirty="0">
                        <a:solidFill>
                          <a:schemeClr val="dk1"/>
                        </a:solidFill>
                        <a:latin typeface="Arial Narrow" panose="020B0606020202030204" pitchFamily="34" charset="0"/>
                        <a:ea typeface="+mn-ea"/>
                        <a:cs typeface="+mn-cs"/>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kern="1200" dirty="0" smtClean="0">
                          <a:solidFill>
                            <a:schemeClr val="dk1"/>
                          </a:solidFill>
                          <a:latin typeface="Arial Narrow" panose="020B0606020202030204" pitchFamily="34" charset="0"/>
                          <a:ea typeface="+mn-ea"/>
                          <a:cs typeface="+mn-cs"/>
                        </a:rPr>
                        <a:t>Annual Target</a:t>
                      </a:r>
                      <a:endParaRPr lang="en-US" sz="1300" b="1" kern="1200" dirty="0">
                        <a:solidFill>
                          <a:schemeClr val="dk1"/>
                        </a:solidFill>
                        <a:latin typeface="Arial Narrow" panose="020B0606020202030204" pitchFamily="34" charset="0"/>
                        <a:ea typeface="+mn-ea"/>
                        <a:cs typeface="+mn-cs"/>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noProof="0" dirty="0" smtClean="0">
                          <a:solidFill>
                            <a:schemeClr val="dk1"/>
                          </a:solidFill>
                          <a:latin typeface="Arial Narrow" panose="020B0606020202030204" pitchFamily="34" charset="0"/>
                          <a:ea typeface="+mn-ea"/>
                          <a:cs typeface="+mn-cs"/>
                        </a:rPr>
                        <a:t>Quarterly Targets</a:t>
                      </a: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615776">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43928">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a:tabLst>
                          <a:tab pos="0" algn="l"/>
                        </a:tabLst>
                        <a:defRPr/>
                      </a:pPr>
                      <a:r>
                        <a:rPr kumimoji="0" lang="en-US" sz="1300" b="0" i="0" u="none" strike="noStrike" kern="1200" cap="none" spc="0" normalizeH="0" baseline="0" noProof="0" dirty="0" smtClean="0">
                          <a:ln>
                            <a:noFill/>
                          </a:ln>
                          <a:solidFill>
                            <a:srgbClr val="000000"/>
                          </a:solidFill>
                          <a:effectLst/>
                          <a:uLnTx/>
                          <a:uFillTx/>
                          <a:latin typeface="Arial Narrow"/>
                        </a:rPr>
                        <a:t>Number of platforms facilitated to improve tourism-sector stakeholder engagement and NTSS implementation</a:t>
                      </a:r>
                      <a:r>
                        <a:rPr kumimoji="0" lang="en-ZA" sz="1300" b="0" i="0" u="none" strike="noStrike" kern="1200" cap="none" spc="0" normalizeH="0" baseline="0" noProof="0" dirty="0" smtClean="0">
                          <a:ln>
                            <a:noFill/>
                          </a:ln>
                          <a:solidFill>
                            <a:srgbClr val="000000"/>
                          </a:solidFill>
                          <a:effectLst/>
                          <a:uLnTx/>
                          <a:uFillTx/>
                          <a:latin typeface="Arial Narrow"/>
                        </a:rPr>
                        <a:t>.</a:t>
                      </a:r>
                      <a:endParaRPr kumimoji="0" lang="en-US" sz="1300" b="0" i="0" u="none" strike="noStrike" kern="1200" cap="none" spc="0" normalizeH="0" baseline="0" noProof="0" dirty="0" smtClean="0">
                        <a:ln>
                          <a:noFill/>
                        </a:ln>
                        <a:solidFill>
                          <a:srgbClr val="000000"/>
                        </a:solidFill>
                        <a:effectLst/>
                        <a:uLnTx/>
                        <a:uFillTx/>
                        <a:latin typeface="Arial Narrow"/>
                      </a:endParaRPr>
                    </a:p>
                    <a:p>
                      <a:pPr marL="182880" indent="-182880" algn="just" fontAlgn="t">
                        <a:buFont typeface="+mj-lt"/>
                        <a:buAutoNum type="arabicPeriod"/>
                      </a:pPr>
                      <a:endParaRPr lang="en-ZA" sz="1300" b="0" i="0" u="none" strike="noStrike" dirty="0" smtClean="0">
                        <a:solidFill>
                          <a:srgbClr val="000000"/>
                        </a:solidFill>
                        <a:latin typeface="Arial Narrow" panose="020B0606020202030204" pitchFamily="34" charset="0"/>
                      </a:endParaRPr>
                    </a:p>
                  </a:txBody>
                  <a:tcPr marL="86400" marR="86400" marT="0" marB="0">
                    <a:solidFill>
                      <a:schemeClr val="bg1"/>
                    </a:solidFill>
                  </a:tcPr>
                </a:tc>
                <a:tc gridSpan="4">
                  <a:txBody>
                    <a:bodyPr/>
                    <a:lstStyle/>
                    <a:p>
                      <a:pPr algn="just" fontAlgn="t"/>
                      <a:r>
                        <a:rPr lang="en-US" sz="1300" b="1" i="0" u="none" strike="noStrike" dirty="0" smtClean="0">
                          <a:solidFill>
                            <a:srgbClr val="000000"/>
                          </a:solidFill>
                          <a:effectLst/>
                          <a:latin typeface="Arial Narrow" panose="020B0606020202030204" pitchFamily="34" charset="0"/>
                        </a:rPr>
                        <a:t>Three platforms created:</a:t>
                      </a:r>
                    </a:p>
                  </a:txBody>
                  <a:tcPr marL="85725" marR="86400" marT="9525" marB="0">
                    <a:solidFill>
                      <a:schemeClr val="bg1"/>
                    </a:solidFill>
                  </a:tcPr>
                </a:tc>
                <a:tc hMerge="1">
                  <a:txBody>
                    <a:bodyPr/>
                    <a:lstStyle/>
                    <a:p>
                      <a:endParaRPr lang="en-ZA" dirty="0"/>
                    </a:p>
                  </a:txBody>
                  <a:tcPr marR="90000" marT="0" marB="0">
                    <a:solidFill>
                      <a:schemeClr val="bg1"/>
                    </a:solidFill>
                  </a:tcPr>
                </a:tc>
                <a:tc hMerge="1">
                  <a:txBody>
                    <a:bodyPr/>
                    <a:lstStyle/>
                    <a:p>
                      <a:endParaRPr lang="en-ZA"/>
                    </a:p>
                  </a:txBody>
                  <a:tcPr marR="90000" marT="7620" marB="0">
                    <a:solidFill>
                      <a:schemeClr val="bg1"/>
                    </a:solidFill>
                  </a:tcPr>
                </a:tc>
                <a:tc hMerge="1">
                  <a:txBody>
                    <a:bodyPr/>
                    <a:lstStyle/>
                    <a:p>
                      <a:endParaRPr lang="en-ZA" dirty="0"/>
                    </a:p>
                  </a:txBody>
                  <a:tcPr marR="90000" marT="0" marB="0">
                    <a:solidFill>
                      <a:schemeClr val="bg1"/>
                    </a:solidFill>
                  </a:tcPr>
                </a:tc>
                <a:extLst>
                  <a:ext uri="{0D108BD9-81ED-4DB2-BD59-A6C34878D82A}">
                    <a16:rowId xmlns:a16="http://schemas.microsoft.com/office/drawing/2014/main" val="10003"/>
                  </a:ext>
                </a:extLst>
              </a:tr>
              <a:tr h="3402196">
                <a:tc vMerge="1">
                  <a:txBody>
                    <a:bodyPr/>
                    <a:lstStyle/>
                    <a:p>
                      <a:endParaRPr lang="en-ZA"/>
                    </a:p>
                  </a:txBody>
                  <a:tcPr/>
                </a:tc>
                <a:tc>
                  <a:txBody>
                    <a:bodyPr/>
                    <a:lstStyle/>
                    <a:p>
                      <a:pPr marL="174625" marR="0" lvl="0" indent="-174625" algn="just" defTabSz="914400" rtl="0" eaLnBrk="1" fontAlgn="t" latinLnBrk="0" hangingPunct="1">
                        <a:lnSpc>
                          <a:spcPct val="100000"/>
                        </a:lnSpc>
                        <a:spcBef>
                          <a:spcPts val="0"/>
                        </a:spcBef>
                        <a:spcAft>
                          <a:spcPts val="0"/>
                        </a:spcAft>
                        <a:buClrTx/>
                        <a:buSzTx/>
                        <a:buFont typeface="+mj-lt"/>
                        <a:buAutoNum type="arabicParenR"/>
                        <a:tabLst/>
                        <a:defRPr/>
                      </a:pPr>
                      <a:r>
                        <a:rPr kumimoji="0" lang="en-US"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Annual National Tourism Stakeholder Forum hosted.</a:t>
                      </a:r>
                    </a:p>
                    <a:p>
                      <a:pPr marL="0" indent="0" algn="just" fontAlgn="t">
                        <a:buFont typeface="+mj-lt"/>
                        <a:buNone/>
                      </a:pPr>
                      <a:endParaRPr lang="en-US" sz="1300" b="0" i="0" u="none" strike="noStrike" dirty="0" smtClean="0">
                        <a:solidFill>
                          <a:srgbClr val="000000"/>
                        </a:solidFill>
                        <a:effectLst/>
                        <a:latin typeface="Arial Narrow" panose="020B0606020202030204" pitchFamily="34" charset="0"/>
                      </a:endParaRPr>
                    </a:p>
                  </a:txBody>
                  <a:tcPr marL="85725" marR="86400" marT="9525"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Outcomes </a:t>
                      </a:r>
                      <a:r>
                        <a:rPr lang="en-ZA" sz="1300" b="0" i="0" u="none" strike="noStrike" dirty="0">
                          <a:solidFill>
                            <a:srgbClr val="000000"/>
                          </a:solidFill>
                          <a:effectLst/>
                          <a:latin typeface="Arial Narrow" panose="020B0606020202030204" pitchFamily="34" charset="0"/>
                        </a:rPr>
                        <a:t>of the National Tourism Stakeholders Forum</a:t>
                      </a:r>
                      <a:br>
                        <a:rPr lang="en-ZA" sz="1300" b="0" i="0" u="none" strike="noStrike" dirty="0">
                          <a:solidFill>
                            <a:srgbClr val="000000"/>
                          </a:solidFill>
                          <a:effectLst/>
                          <a:latin typeface="Arial Narrow" panose="020B0606020202030204" pitchFamily="34" charset="0"/>
                        </a:rPr>
                      </a:br>
                      <a:r>
                        <a:rPr lang="en-ZA" sz="1300" b="0" i="0" u="none" strike="noStrike" dirty="0">
                          <a:solidFill>
                            <a:srgbClr val="000000"/>
                          </a:solidFill>
                          <a:effectLst/>
                          <a:latin typeface="Arial Narrow" panose="020B0606020202030204" pitchFamily="34" charset="0"/>
                        </a:rPr>
                        <a:t>meeting were implemented.</a:t>
                      </a:r>
                      <a:br>
                        <a:rPr lang="en-ZA" sz="1300" b="0" i="0" u="none" strike="noStrike" dirty="0">
                          <a:solidFill>
                            <a:srgbClr val="000000"/>
                          </a:solidFill>
                          <a:effectLst/>
                          <a:latin typeface="Arial Narrow" panose="020B0606020202030204" pitchFamily="34" charset="0"/>
                        </a:rPr>
                      </a:br>
                      <a:r>
                        <a:rPr lang="en-ZA" sz="1300" b="0" i="0" u="none" strike="noStrike" dirty="0">
                          <a:solidFill>
                            <a:srgbClr val="000000"/>
                          </a:solidFill>
                          <a:effectLst/>
                          <a:latin typeface="Arial Narrow" panose="020B0606020202030204" pitchFamily="34" charset="0"/>
                        </a:rPr>
                        <a:t>NTSF report detailing key discussions and resolutions of the NTSF meeting has been finalised. An action list outlining key resolutions was circulated to respective stakeholders to effect the implementation of the resolutions. Monitoring the implementation of the resolutions is ongoing and progress update tracked.</a:t>
                      </a:r>
                    </a:p>
                  </a:txBody>
                  <a:tcPr marR="90000"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No target for the period under review.</a:t>
                      </a:r>
                    </a:p>
                  </a:txBody>
                  <a:tcPr marR="90000" marT="762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No target for the period under review.</a:t>
                      </a:r>
                    </a:p>
                  </a:txBody>
                  <a:tcPr marR="90000" marT="0" marB="0">
                    <a:solidFill>
                      <a:schemeClr val="bg1"/>
                    </a:solidFill>
                  </a:tcPr>
                </a:tc>
                <a:extLst>
                  <a:ext uri="{0D108BD9-81ED-4DB2-BD59-A6C34878D82A}">
                    <a16:rowId xmlns:a16="http://schemas.microsoft.com/office/drawing/2014/main" val="10004"/>
                  </a:ext>
                </a:extLst>
              </a:tr>
            </a:tbl>
          </a:graphicData>
        </a:graphic>
      </p:graphicFrame>
      <p:sp>
        <p:nvSpPr>
          <p:cNvPr id="13" name="Footer Placeholder 1"/>
          <p:cNvSpPr>
            <a:spLocks noGrp="1"/>
          </p:cNvSpPr>
          <p:nvPr>
            <p:ph type="ftr" sz="quarter" idx="11"/>
          </p:nvPr>
        </p:nvSpPr>
        <p:spPr>
          <a:xfrm>
            <a:off x="838201" y="5903270"/>
            <a:ext cx="2806699"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3263967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40289366"/>
              </p:ext>
            </p:extLst>
          </p:nvPr>
        </p:nvGraphicFramePr>
        <p:xfrm>
          <a:off x="328532" y="132567"/>
          <a:ext cx="8532006" cy="5550604"/>
        </p:xfrm>
        <a:graphic>
          <a:graphicData uri="http://schemas.openxmlformats.org/drawingml/2006/table">
            <a:tbl>
              <a:tblPr>
                <a:tableStyleId>{8A107856-5554-42FB-B03E-39F5DBC370BA}</a:tableStyleId>
              </a:tblPr>
              <a:tblGrid>
                <a:gridCol w="1349797">
                  <a:extLst>
                    <a:ext uri="{9D8B030D-6E8A-4147-A177-3AD203B41FA5}">
                      <a16:colId xmlns:a16="http://schemas.microsoft.com/office/drawing/2014/main" val="20000"/>
                    </a:ext>
                  </a:extLst>
                </a:gridCol>
                <a:gridCol w="1238491">
                  <a:extLst>
                    <a:ext uri="{9D8B030D-6E8A-4147-A177-3AD203B41FA5}">
                      <a16:colId xmlns:a16="http://schemas.microsoft.com/office/drawing/2014/main" val="20001"/>
                    </a:ext>
                  </a:extLst>
                </a:gridCol>
                <a:gridCol w="1655180">
                  <a:extLst>
                    <a:ext uri="{9D8B030D-6E8A-4147-A177-3AD203B41FA5}">
                      <a16:colId xmlns:a16="http://schemas.microsoft.com/office/drawing/2014/main" val="20002"/>
                    </a:ext>
                  </a:extLst>
                </a:gridCol>
                <a:gridCol w="1088020">
                  <a:extLst>
                    <a:ext uri="{9D8B030D-6E8A-4147-A177-3AD203B41FA5}">
                      <a16:colId xmlns:a16="http://schemas.microsoft.com/office/drawing/2014/main" val="20003"/>
                    </a:ext>
                  </a:extLst>
                </a:gridCol>
                <a:gridCol w="3200518">
                  <a:extLst>
                    <a:ext uri="{9D8B030D-6E8A-4147-A177-3AD203B41FA5}">
                      <a16:colId xmlns:a16="http://schemas.microsoft.com/office/drawing/2014/main" val="20004"/>
                    </a:ext>
                  </a:extLst>
                </a:gridCol>
              </a:tblGrid>
              <a:tr h="248575">
                <a:tc gridSpan="5">
                  <a:txBody>
                    <a:bodyPr/>
                    <a:lstStyle/>
                    <a:p>
                      <a:pPr algn="just"/>
                      <a:r>
                        <a:rPr lang="en-ZA" sz="1300" b="1" kern="1200" dirty="0" smtClean="0">
                          <a:latin typeface="Arial Narrow" panose="020B0606020202030204" pitchFamily="34" charset="0"/>
                        </a:rPr>
                        <a:t>Strategic objective: To enhance understanding and awareness of the value of tourism and its opportunities.</a:t>
                      </a:r>
                      <a:endParaRPr lang="en-GB" sz="1300" b="1" kern="1200" dirty="0" smtClean="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6084">
                <a:tc rowSpan="2">
                  <a:txBody>
                    <a:bodyPr/>
                    <a:lstStyle/>
                    <a:p>
                      <a:pPr algn="ctr">
                        <a:lnSpc>
                          <a:spcPct val="100000"/>
                        </a:lnSpc>
                      </a:pPr>
                      <a:r>
                        <a:rPr lang="en-US" sz="1300" b="1" kern="1200" dirty="0" smtClean="0">
                          <a:solidFill>
                            <a:schemeClr val="dk1"/>
                          </a:solidFill>
                          <a:latin typeface="Arial Narrow" panose="020B0606020202030204" pitchFamily="34" charset="0"/>
                          <a:ea typeface="+mn-ea"/>
                          <a:cs typeface="+mn-cs"/>
                        </a:rPr>
                        <a:t>Key Performance Indicator</a:t>
                      </a:r>
                      <a:endParaRPr lang="en-US" sz="1300" b="1" kern="1200" dirty="0">
                        <a:solidFill>
                          <a:schemeClr val="dk1"/>
                        </a:solidFill>
                        <a:latin typeface="Arial Narrow" panose="020B0606020202030204" pitchFamily="34" charset="0"/>
                        <a:ea typeface="+mn-ea"/>
                        <a:cs typeface="+mn-cs"/>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kern="1200" dirty="0" smtClean="0">
                          <a:solidFill>
                            <a:schemeClr val="dk1"/>
                          </a:solidFill>
                          <a:latin typeface="Arial Narrow" panose="020B0606020202030204" pitchFamily="34" charset="0"/>
                          <a:ea typeface="+mn-ea"/>
                          <a:cs typeface="+mn-cs"/>
                        </a:rPr>
                        <a:t>Annual Target</a:t>
                      </a:r>
                      <a:endParaRPr lang="en-US" sz="1300" b="1" kern="1200" dirty="0">
                        <a:solidFill>
                          <a:schemeClr val="dk1"/>
                        </a:solidFill>
                        <a:latin typeface="Arial Narrow" panose="020B0606020202030204" pitchFamily="34" charset="0"/>
                        <a:ea typeface="+mn-ea"/>
                        <a:cs typeface="+mn-cs"/>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noProof="0" dirty="0" smtClean="0">
                          <a:solidFill>
                            <a:schemeClr val="dk1"/>
                          </a:solidFill>
                          <a:latin typeface="Arial Narrow" panose="020B0606020202030204" pitchFamily="34" charset="0"/>
                          <a:ea typeface="+mn-ea"/>
                          <a:cs typeface="+mn-cs"/>
                        </a:rPr>
                        <a:t>Quarterly Targets</a:t>
                      </a: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50718">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12324">
                <a:tc rowSpan="2">
                  <a:txBody>
                    <a:bodyPr/>
                    <a:lstStyle/>
                    <a:p>
                      <a:pPr marL="173038" marR="0" lvl="0" indent="-173038" algn="just" defTabSz="914400" rtl="0" eaLnBrk="1" fontAlgn="t" latinLnBrk="0" hangingPunct="1">
                        <a:lnSpc>
                          <a:spcPct val="100000"/>
                        </a:lnSpc>
                        <a:spcBef>
                          <a:spcPts val="0"/>
                        </a:spcBef>
                        <a:spcAft>
                          <a:spcPts val="0"/>
                        </a:spcAft>
                        <a:buClrTx/>
                        <a:buSzTx/>
                        <a:buFont typeface="+mj-lt"/>
                        <a:buAutoNum type="arabicPeriod"/>
                        <a:tabLst>
                          <a:tab pos="0" algn="l"/>
                        </a:tabLst>
                        <a:defRPr/>
                      </a:pPr>
                      <a:r>
                        <a:rPr kumimoji="0" lang="en-US" sz="1300" b="0" i="0" u="none" strike="noStrike" kern="1200" cap="none" spc="0" normalizeH="0" baseline="0" noProof="0" dirty="0" smtClean="0">
                          <a:ln>
                            <a:noFill/>
                          </a:ln>
                          <a:solidFill>
                            <a:srgbClr val="000000"/>
                          </a:solidFill>
                          <a:effectLst/>
                          <a:uLnTx/>
                          <a:uFillTx/>
                          <a:latin typeface="Arial Narrow"/>
                        </a:rPr>
                        <a:t>Number of platforms facilitated to improve tourism-sector stakeholder engagement and NTSS implementation</a:t>
                      </a:r>
                      <a:r>
                        <a:rPr kumimoji="0" lang="en-ZA" sz="1300" b="0" i="0" u="none" strike="noStrike" kern="1200" cap="none" spc="0" normalizeH="0" baseline="0" noProof="0" dirty="0" smtClean="0">
                          <a:ln>
                            <a:noFill/>
                          </a:ln>
                          <a:solidFill>
                            <a:srgbClr val="000000"/>
                          </a:solidFill>
                          <a:effectLst/>
                          <a:uLnTx/>
                          <a:uFillTx/>
                          <a:latin typeface="Arial Narrow"/>
                        </a:rPr>
                        <a:t>.</a:t>
                      </a:r>
                      <a:endParaRPr kumimoji="0" lang="en-US" sz="1300" b="0" i="0" u="none" strike="noStrike" kern="1200" cap="none" spc="0" normalizeH="0" baseline="0" noProof="0" dirty="0" smtClean="0">
                        <a:ln>
                          <a:noFill/>
                        </a:ln>
                        <a:solidFill>
                          <a:srgbClr val="000000"/>
                        </a:solidFill>
                        <a:effectLst/>
                        <a:uLnTx/>
                        <a:uFillTx/>
                        <a:latin typeface="Arial Narrow"/>
                      </a:endParaRPr>
                    </a:p>
                    <a:p>
                      <a:pPr marL="182880" indent="-182880" algn="just" fontAlgn="t">
                        <a:buFont typeface="+mj-lt"/>
                        <a:buAutoNum type="arabicPeriod"/>
                      </a:pPr>
                      <a:endParaRPr lang="en-ZA" sz="1300" b="0" i="0" u="none" strike="noStrike" dirty="0" smtClean="0">
                        <a:solidFill>
                          <a:srgbClr val="000000"/>
                        </a:solidFill>
                        <a:latin typeface="Arial Narrow" panose="020B0606020202030204" pitchFamily="34" charset="0"/>
                      </a:endParaRPr>
                    </a:p>
                  </a:txBody>
                  <a:tcPr marL="86400" marR="86400" marT="0" marB="0">
                    <a:solidFill>
                      <a:schemeClr val="bg1"/>
                    </a:solidFill>
                  </a:tcPr>
                </a:tc>
                <a:tc gridSpan="4">
                  <a:txBody>
                    <a:bodyPr/>
                    <a:lstStyle/>
                    <a:p>
                      <a:pPr algn="just" fontAlgn="t"/>
                      <a:r>
                        <a:rPr lang="en-US" sz="1300" b="1" i="0" u="none" strike="noStrike" dirty="0" smtClean="0">
                          <a:solidFill>
                            <a:srgbClr val="000000"/>
                          </a:solidFill>
                          <a:effectLst/>
                          <a:latin typeface="Arial Narrow" panose="020B0606020202030204" pitchFamily="34" charset="0"/>
                        </a:rPr>
                        <a:t>Three platforms created … continued:</a:t>
                      </a:r>
                    </a:p>
                  </a:txBody>
                  <a:tcPr marL="85725" marR="86400" marT="9525"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142903">
                <a:tc vMerge="1">
                  <a:txBody>
                    <a:bodyPr/>
                    <a:lstStyle/>
                    <a:p>
                      <a:pPr marL="0" marR="0" lvl="0" indent="0" algn="just" defTabSz="914400" rtl="0" eaLnBrk="1" fontAlgn="t" latinLnBrk="0" hangingPunct="1">
                        <a:lnSpc>
                          <a:spcPct val="100000"/>
                        </a:lnSpc>
                        <a:spcBef>
                          <a:spcPts val="0"/>
                        </a:spcBef>
                        <a:spcAft>
                          <a:spcPts val="0"/>
                        </a:spcAft>
                        <a:buClrTx/>
                        <a:buSzTx/>
                        <a:buFont typeface="+mj-lt"/>
                        <a:buNone/>
                        <a:tabLst>
                          <a:tab pos="0" algn="l"/>
                        </a:tabLst>
                        <a:defRPr/>
                      </a:pPr>
                      <a:endParaRPr lang="en-US" sz="1200" b="0" i="0" u="none" strike="noStrike" kern="1200" noProof="0" dirty="0" smtClean="0">
                        <a:solidFill>
                          <a:srgbClr val="000000"/>
                        </a:solidFill>
                        <a:effectLst/>
                        <a:latin typeface="Arial Narrow" panose="020B0606020202030204" pitchFamily="34" charset="0"/>
                        <a:ea typeface="+mn-ea"/>
                        <a:cs typeface="+mn-cs"/>
                      </a:endParaRPr>
                    </a:p>
                  </a:txBody>
                  <a:tcPr marL="86400" marR="86400" marT="0" marB="0">
                    <a:solidFill>
                      <a:schemeClr val="bg1"/>
                    </a:solidFill>
                  </a:tcPr>
                </a:tc>
                <a:tc>
                  <a:txBody>
                    <a:bodyPr/>
                    <a:lstStyle/>
                    <a:p>
                      <a:pPr marL="174625" indent="-174625" algn="just" defTabSz="914400" rtl="0" eaLnBrk="1" fontAlgn="t" latinLnBrk="0" hangingPunct="1">
                        <a:buFont typeface="+mj-lt"/>
                        <a:buAutoNum type="arabicParenR" startAt="2"/>
                      </a:pPr>
                      <a:r>
                        <a:rPr lang="en-US" sz="1300" b="0" i="0" u="none" strike="noStrike" kern="1200" dirty="0" smtClean="0">
                          <a:solidFill>
                            <a:srgbClr val="000000"/>
                          </a:solidFill>
                          <a:effectLst/>
                          <a:latin typeface="Arial Narrow" panose="020B0606020202030204" pitchFamily="34" charset="0"/>
                          <a:ea typeface="+mn-ea"/>
                          <a:cs typeface="+mn-cs"/>
                        </a:rPr>
                        <a:t>Annual Public Lecture hosted.</a:t>
                      </a:r>
                    </a:p>
                  </a:txBody>
                  <a:tcPr marL="85725" marR="86400" marT="9525"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Report on the public lecture developed. The report formed part of the Tourism Month exit report which will be submitted for discussion at MINMEC.</a:t>
                      </a:r>
                      <a:endParaRPr lang="en-ZA" sz="1300" b="0" i="0" u="none" strike="noStrike" dirty="0">
                        <a:solidFill>
                          <a:srgbClr val="000000"/>
                        </a:solidFill>
                        <a:effectLst/>
                        <a:latin typeface="Arial Narrow" panose="020B0606020202030204" pitchFamily="34" charset="0"/>
                      </a:endParaRPr>
                    </a:p>
                  </a:txBody>
                  <a:tcPr marR="90000" marT="7620"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Concept document for the 2018/19 public lecture developed.</a:t>
                      </a:r>
                      <a:endParaRPr lang="en-ZA" sz="1300" b="0" i="0" u="none" strike="noStrike" dirty="0">
                        <a:solidFill>
                          <a:srgbClr val="000000"/>
                        </a:solidFill>
                        <a:effectLst/>
                        <a:latin typeface="Arial Narrow" panose="020B0606020202030204" pitchFamily="34" charset="0"/>
                      </a:endParaRPr>
                    </a:p>
                  </a:txBody>
                  <a:tcPr marR="90000" marT="0" marB="0">
                    <a:solidFill>
                      <a:schemeClr val="bg1"/>
                    </a:solidFill>
                  </a:tcPr>
                </a:tc>
                <a:tc>
                  <a:txBody>
                    <a:bodyPr/>
                    <a:lstStyle/>
                    <a:p>
                      <a:pPr algn="just"/>
                      <a:r>
                        <a:rPr lang="en-ZA" sz="1300" b="0" i="0" u="none" strike="noStrike" kern="1200" dirty="0" smtClean="0">
                          <a:solidFill>
                            <a:srgbClr val="000000"/>
                          </a:solidFill>
                          <a:effectLst/>
                          <a:latin typeface="Arial Narrow" panose="020B0606020202030204" pitchFamily="34" charset="0"/>
                          <a:ea typeface="+mn-ea"/>
                          <a:cs typeface="+mn-cs"/>
                        </a:rPr>
                        <a:t>Concept document for the 2018/19 public lecture was developed.</a:t>
                      </a:r>
                    </a:p>
                    <a:p>
                      <a:pPr algn="just"/>
                      <a:endParaRPr lang="en-ZA" sz="1300" b="0" i="0" u="none" strike="noStrike" kern="1200" dirty="0" smtClean="0">
                        <a:solidFill>
                          <a:srgbClr val="000000"/>
                        </a:solidFill>
                        <a:effectLst/>
                        <a:latin typeface="Arial Narrow" panose="020B0606020202030204" pitchFamily="34" charset="0"/>
                        <a:ea typeface="+mn-ea"/>
                        <a:cs typeface="+mn-cs"/>
                      </a:endParaRPr>
                    </a:p>
                    <a:p>
                      <a:pPr algn="just"/>
                      <a:r>
                        <a:rPr lang="en-ZA" sz="1300" b="0" i="0" u="none" strike="noStrike" kern="1200" dirty="0" smtClean="0">
                          <a:solidFill>
                            <a:srgbClr val="000000"/>
                          </a:solidFill>
                          <a:effectLst/>
                          <a:latin typeface="Arial Narrow" panose="020B0606020202030204" pitchFamily="34" charset="0"/>
                          <a:ea typeface="+mn-ea"/>
                          <a:cs typeface="+mn-cs"/>
                        </a:rPr>
                        <a:t>The Lecture is an annual event as part of the World Tourism Day celebrations. It is aimed at raising awareness among the international and domestic community about the importance of tourism - its social, environmental and economic values. It is a platform for government, private sector and academics to address various issues affecting the tourism sector.</a:t>
                      </a:r>
                      <a:r>
                        <a:rPr lang="en-ZA" sz="1300" b="0" i="0" u="none" strike="noStrike" kern="1200" baseline="0" dirty="0" smtClean="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2018 Lecture will focus on how digital transformation affects the tourism sector in South Africa. </a:t>
                      </a:r>
                    </a:p>
                    <a:p>
                      <a:pPr algn="just"/>
                      <a:endParaRPr lang="en-ZA" sz="1300" b="0" i="0" u="none" strike="noStrike" kern="1200" dirty="0" smtClean="0">
                        <a:solidFill>
                          <a:srgbClr val="000000"/>
                        </a:solidFill>
                        <a:effectLst/>
                        <a:latin typeface="Arial Narrow" panose="020B0606020202030204" pitchFamily="34" charset="0"/>
                        <a:ea typeface="+mn-ea"/>
                        <a:cs typeface="+mn-cs"/>
                      </a:endParaRPr>
                    </a:p>
                    <a:p>
                      <a:pPr algn="just"/>
                      <a:r>
                        <a:rPr lang="en-ZA" sz="1300" b="0" i="0" u="none" strike="noStrike" kern="1200" dirty="0" smtClean="0">
                          <a:solidFill>
                            <a:srgbClr val="000000"/>
                          </a:solidFill>
                          <a:effectLst/>
                          <a:latin typeface="Arial Narrow" panose="020B0606020202030204" pitchFamily="34" charset="0"/>
                          <a:ea typeface="+mn-ea"/>
                          <a:cs typeface="+mn-cs"/>
                        </a:rPr>
                        <a:t>The Concept document addresses, amongst others, the</a:t>
                      </a:r>
                      <a:r>
                        <a:rPr lang="en-ZA" sz="1300" b="0" i="0" u="none" strike="noStrike" kern="1200" baseline="0" dirty="0" smtClean="0">
                          <a:solidFill>
                            <a:srgbClr val="000000"/>
                          </a:solidFill>
                          <a:effectLst/>
                          <a:latin typeface="Arial Narrow" panose="020B0606020202030204" pitchFamily="34" charset="0"/>
                          <a:ea typeface="+mn-ea"/>
                          <a:cs typeface="+mn-cs"/>
                        </a:rPr>
                        <a:t> following</a:t>
                      </a:r>
                      <a:r>
                        <a:rPr lang="en-ZA" sz="1300" b="0" i="0" u="none" strike="noStrike" kern="1200" dirty="0" smtClean="0">
                          <a:solidFill>
                            <a:srgbClr val="000000"/>
                          </a:solidFill>
                          <a:effectLst/>
                          <a:latin typeface="Arial Narrow" panose="020B0606020202030204" pitchFamily="34" charset="0"/>
                          <a:ea typeface="+mn-ea"/>
                          <a:cs typeface="+mn-cs"/>
                        </a:rPr>
                        <a:t>: theme and objectives; approach for hosting the Lecture; proposed programme; focus area for Lecture delivered by key-note speaker and panel discussions; delegates; planning; budget; coordination; etc.  </a:t>
                      </a:r>
                    </a:p>
                  </a:txBody>
                  <a:tcPr marR="90000" marT="7620" marB="0">
                    <a:solidFill>
                      <a:schemeClr val="bg1"/>
                    </a:solidFill>
                  </a:tcPr>
                </a:tc>
                <a:extLst>
                  <a:ext uri="{0D108BD9-81ED-4DB2-BD59-A6C34878D82A}">
                    <a16:rowId xmlns:a16="http://schemas.microsoft.com/office/drawing/2014/main" val="2020785867"/>
                  </a:ext>
                </a:extLst>
              </a:tr>
            </a:tbl>
          </a:graphicData>
        </a:graphic>
      </p:graphicFrame>
      <p:sp>
        <p:nvSpPr>
          <p:cNvPr id="13" name="Footer Placeholder 1"/>
          <p:cNvSpPr>
            <a:spLocks noGrp="1"/>
          </p:cNvSpPr>
          <p:nvPr>
            <p:ph type="ftr" sz="quarter" idx="11"/>
          </p:nvPr>
        </p:nvSpPr>
        <p:spPr>
          <a:xfrm>
            <a:off x="838201" y="5903270"/>
            <a:ext cx="2806699"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874684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663461063"/>
              </p:ext>
            </p:extLst>
          </p:nvPr>
        </p:nvGraphicFramePr>
        <p:xfrm>
          <a:off x="383862" y="147075"/>
          <a:ext cx="8394192" cy="5696677"/>
        </p:xfrm>
        <a:graphic>
          <a:graphicData uri="http://schemas.openxmlformats.org/drawingml/2006/table">
            <a:tbl>
              <a:tblPr>
                <a:tableStyleId>{8A107856-5554-42FB-B03E-39F5DBC370BA}</a:tableStyleId>
              </a:tblPr>
              <a:tblGrid>
                <a:gridCol w="1408176">
                  <a:extLst>
                    <a:ext uri="{9D8B030D-6E8A-4147-A177-3AD203B41FA5}">
                      <a16:colId xmlns:a16="http://schemas.microsoft.com/office/drawing/2014/main" val="20000"/>
                    </a:ext>
                  </a:extLst>
                </a:gridCol>
                <a:gridCol w="1206656">
                  <a:extLst>
                    <a:ext uri="{9D8B030D-6E8A-4147-A177-3AD203B41FA5}">
                      <a16:colId xmlns:a16="http://schemas.microsoft.com/office/drawing/2014/main" val="20001"/>
                    </a:ext>
                  </a:extLst>
                </a:gridCol>
                <a:gridCol w="1689216">
                  <a:extLst>
                    <a:ext uri="{9D8B030D-6E8A-4147-A177-3AD203B41FA5}">
                      <a16:colId xmlns:a16="http://schemas.microsoft.com/office/drawing/2014/main" val="20002"/>
                    </a:ext>
                  </a:extLst>
                </a:gridCol>
                <a:gridCol w="1322925">
                  <a:extLst>
                    <a:ext uri="{9D8B030D-6E8A-4147-A177-3AD203B41FA5}">
                      <a16:colId xmlns:a16="http://schemas.microsoft.com/office/drawing/2014/main" val="4006054578"/>
                    </a:ext>
                  </a:extLst>
                </a:gridCol>
                <a:gridCol w="2767219">
                  <a:extLst>
                    <a:ext uri="{9D8B030D-6E8A-4147-A177-3AD203B41FA5}">
                      <a16:colId xmlns:a16="http://schemas.microsoft.com/office/drawing/2014/main" val="20004"/>
                    </a:ext>
                  </a:extLst>
                </a:gridCol>
              </a:tblGrid>
              <a:tr h="268304">
                <a:tc gridSpan="5">
                  <a:txBody>
                    <a:bodyPr/>
                    <a:lstStyle/>
                    <a:p>
                      <a:pPr algn="just"/>
                      <a:r>
                        <a:rPr lang="en-ZA" sz="1200" b="1" kern="1200" dirty="0" smtClean="0">
                          <a:latin typeface="Arial Narrow" panose="020B0606020202030204" pitchFamily="34" charset="0"/>
                        </a:rPr>
                        <a:t>Strategic objective: To enhance understanding and awareness of the value of tourism and its opportunities.</a:t>
                      </a:r>
                      <a:endParaRPr lang="en-GB" sz="1200" b="1" kern="1200" dirty="0" smtClean="0">
                        <a:solidFill>
                          <a:schemeClr val="tx1"/>
                        </a:solidFill>
                        <a:latin typeface="Arial Narrow"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58094">
                <a:tc rowSpan="2">
                  <a:txBody>
                    <a:bodyPr/>
                    <a:lstStyle/>
                    <a:p>
                      <a:pPr algn="ctr">
                        <a:lnSpc>
                          <a:spcPct val="100000"/>
                        </a:lnSpc>
                      </a:pPr>
                      <a:r>
                        <a:rPr lang="en-US" sz="1200" b="1" dirty="0" smtClean="0">
                          <a:latin typeface="Arial Narrow" panose="020B0606020202030204" pitchFamily="34" charset="0"/>
                        </a:rPr>
                        <a:t>Key</a:t>
                      </a:r>
                      <a:r>
                        <a:rPr lang="en-US" sz="1200" b="1" baseline="0" dirty="0" smtClean="0">
                          <a:latin typeface="Arial Narrow" panose="020B0606020202030204" pitchFamily="34" charset="0"/>
                        </a:rPr>
                        <a:t> Performance Indicator</a:t>
                      </a:r>
                      <a:endParaRPr lang="en-US" sz="12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latin typeface="Arial Narrow" panose="020B0606020202030204" pitchFamily="34" charset="0"/>
                        </a:rPr>
                        <a:t>Annual Target</a:t>
                      </a:r>
                      <a:endParaRPr lang="en-US" sz="1200" b="1" dirty="0">
                        <a:solidFill>
                          <a:schemeClr val="tx1"/>
                        </a:solidFill>
                        <a:latin typeface="Arial Narrow" pitchFamily="34" charset="0"/>
                        <a:cs typeface="Arial" pitchFamily="34" charset="0"/>
                      </a:endParaRPr>
                    </a:p>
                  </a:txBody>
                  <a:tcPr anchor="ctr">
                    <a:lnT w="19050" cap="flat" cmpd="sng" algn="ctr">
                      <a:solidFill>
                        <a:srgbClr val="F26500"/>
                      </a:solidFill>
                      <a:prstDash val="solid"/>
                      <a:round/>
                      <a:headEnd type="none" w="med" len="med"/>
                      <a:tailEnd type="none" w="med" len="med"/>
                    </a:lnT>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30157">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3 Performance – </a:t>
                      </a:r>
                      <a:r>
                        <a:rPr lang="en-ZA" sz="1200" b="1" kern="1200" dirty="0" smtClean="0">
                          <a:solidFill>
                            <a:schemeClr val="dk1"/>
                          </a:solidFill>
                          <a:latin typeface="Arial Narrow" panose="020B0606020202030204" pitchFamily="34" charset="0"/>
                          <a:ea typeface="+mn-ea"/>
                          <a:cs typeface="+mn-cs"/>
                        </a:rPr>
                        <a:t>Actual </a:t>
                      </a:r>
                      <a:r>
                        <a:rPr lang="en-US" sz="12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Performance – 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dk1"/>
                        </a:solidFill>
                        <a:latin typeface="Arial Narrow" panose="020B0606020202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40389">
                <a:tc rowSpan="2">
                  <a:txBody>
                    <a:bodyPr/>
                    <a:lstStyle/>
                    <a:p>
                      <a:pPr marL="176213" marR="0" lvl="0" indent="-176213" algn="just" defTabSz="914400" rtl="0" eaLnBrk="1" fontAlgn="t" latinLnBrk="0" hangingPunct="1">
                        <a:lnSpc>
                          <a:spcPct val="100000"/>
                        </a:lnSpc>
                        <a:spcBef>
                          <a:spcPts val="0"/>
                        </a:spcBef>
                        <a:spcAft>
                          <a:spcPts val="0"/>
                        </a:spcAft>
                        <a:buClrTx/>
                        <a:buSzTx/>
                        <a:buFont typeface="+mj-lt"/>
                        <a:buAutoNum type="arabicPeriod"/>
                        <a:tabLst>
                          <a:tab pos="0" algn="l"/>
                        </a:tabLst>
                        <a:defRPr/>
                      </a:pPr>
                      <a:r>
                        <a:rPr lang="en-US" sz="1200" b="0" i="0" u="none" strike="noStrike" kern="1200" noProof="0" dirty="0" smtClean="0">
                          <a:solidFill>
                            <a:srgbClr val="000000"/>
                          </a:solidFill>
                          <a:effectLst/>
                          <a:latin typeface="Arial Narrow" panose="020B0606020202030204" pitchFamily="34" charset="0"/>
                          <a:ea typeface="+mn-ea"/>
                          <a:cs typeface="+mn-cs"/>
                        </a:rPr>
                        <a:t>Number of platforms facilitated to improve tourism-sector stakeholder engagement and NTSS implementation</a:t>
                      </a:r>
                      <a:r>
                        <a:rPr lang="en-ZA" sz="1200" b="0" i="0" u="none" strike="noStrike" kern="1200" noProof="0" dirty="0" smtClean="0">
                          <a:solidFill>
                            <a:srgbClr val="000000"/>
                          </a:solidFill>
                          <a:effectLst/>
                          <a:latin typeface="Arial Narrow" panose="020B0606020202030204" pitchFamily="34" charset="0"/>
                          <a:ea typeface="+mn-ea"/>
                          <a:cs typeface="+mn-cs"/>
                        </a:rPr>
                        <a:t>.</a:t>
                      </a:r>
                      <a:endParaRPr lang="en-US" sz="1200" b="0" i="0" u="none" strike="noStrike" kern="1200" noProof="0" dirty="0" smtClean="0">
                        <a:solidFill>
                          <a:srgbClr val="000000"/>
                        </a:solidFill>
                        <a:effectLst/>
                        <a:latin typeface="Arial Narrow" panose="020B0606020202030204" pitchFamily="34" charset="0"/>
                        <a:ea typeface="+mn-ea"/>
                        <a:cs typeface="+mn-cs"/>
                      </a:endParaRPr>
                    </a:p>
                    <a:p>
                      <a:pPr marL="182880" indent="-182880" algn="just" fontAlgn="t">
                        <a:buFont typeface="+mj-lt"/>
                        <a:buAutoNum type="arabicPeriod"/>
                      </a:pPr>
                      <a:endParaRPr lang="en-ZA" sz="1200" b="0" i="0" u="none" strike="noStrike" kern="1200" dirty="0" smtClean="0">
                        <a:solidFill>
                          <a:srgbClr val="000000"/>
                        </a:solidFill>
                        <a:effectLst/>
                        <a:latin typeface="Arial Narrow" panose="020B0606020202030204" pitchFamily="34" charset="0"/>
                        <a:ea typeface="+mn-ea"/>
                        <a:cs typeface="+mn-cs"/>
                      </a:endParaRPr>
                    </a:p>
                  </a:txBody>
                  <a:tcPr marL="86400" marR="86400" marT="0" marB="0">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1200" b="1" i="0" u="none" strike="noStrike" kern="1200" noProof="0" dirty="0" smtClean="0">
                          <a:solidFill>
                            <a:srgbClr val="000000"/>
                          </a:solidFill>
                          <a:effectLst/>
                          <a:latin typeface="Arial Narrow" panose="020B0606020202030204" pitchFamily="34" charset="0"/>
                          <a:ea typeface="+mn-ea"/>
                          <a:cs typeface="+mn-cs"/>
                        </a:rPr>
                        <a:t>Three platforms created …</a:t>
                      </a:r>
                      <a:r>
                        <a:rPr lang="en-US" sz="1200" b="1" i="0" u="none" strike="noStrike" kern="1200" baseline="0" noProof="0" dirty="0" smtClean="0">
                          <a:solidFill>
                            <a:srgbClr val="000000"/>
                          </a:solidFill>
                          <a:effectLst/>
                          <a:latin typeface="Arial Narrow" panose="020B0606020202030204" pitchFamily="34" charset="0"/>
                          <a:ea typeface="+mn-ea"/>
                          <a:cs typeface="+mn-cs"/>
                        </a:rPr>
                        <a:t> c</a:t>
                      </a:r>
                      <a:r>
                        <a:rPr lang="en-US" sz="1200" b="1" i="0" u="none" strike="noStrike" kern="1200" noProof="0" dirty="0" smtClean="0">
                          <a:solidFill>
                            <a:srgbClr val="000000"/>
                          </a:solidFill>
                          <a:effectLst/>
                          <a:latin typeface="Arial Narrow" panose="020B0606020202030204" pitchFamily="34" charset="0"/>
                          <a:ea typeface="+mn-ea"/>
                          <a:cs typeface="+mn-cs"/>
                        </a:rPr>
                        <a:t>ontinued:</a:t>
                      </a: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4456464">
                <a:tc vMerge="1">
                  <a:txBody>
                    <a:bodyPr/>
                    <a:lstStyle/>
                    <a:p>
                      <a:pPr marL="182880" indent="-182880" algn="just" fontAlgn="t">
                        <a:buFont typeface="+mj-lt"/>
                        <a:buAutoNum type="arabicPeriod"/>
                      </a:pPr>
                      <a:endParaRPr lang="en-ZA" sz="1400" b="0" i="0" u="none" strike="noStrike" kern="1200" dirty="0" smtClean="0">
                        <a:solidFill>
                          <a:srgbClr val="000000"/>
                        </a:solidFill>
                        <a:effectLst/>
                        <a:latin typeface="Arial Narrow" panose="020B0606020202030204" pitchFamily="34" charset="0"/>
                        <a:ea typeface="+mn-ea"/>
                        <a:cs typeface="+mn-cs"/>
                      </a:endParaRPr>
                    </a:p>
                  </a:txBody>
                  <a:tcPr marL="86400" marR="86400" marT="0" marB="0">
                    <a:solidFill>
                      <a:schemeClr val="bg1"/>
                    </a:solidFill>
                  </a:tcPr>
                </a:tc>
                <a:tc>
                  <a:txBody>
                    <a:bodyPr/>
                    <a:lstStyle/>
                    <a:p>
                      <a:pPr marL="176213" marR="0" indent="-176213" algn="just" defTabSz="914400" rtl="0" eaLnBrk="1" fontAlgn="t" latinLnBrk="0" hangingPunct="1">
                        <a:lnSpc>
                          <a:spcPct val="100000"/>
                        </a:lnSpc>
                        <a:spcBef>
                          <a:spcPts val="0"/>
                        </a:spcBef>
                        <a:spcAft>
                          <a:spcPts val="0"/>
                        </a:spcAft>
                        <a:buClrTx/>
                        <a:buSzTx/>
                        <a:buFont typeface="+mj-lt"/>
                        <a:buAutoNum type="arabicParenR" startAt="3"/>
                        <a:tabLst/>
                        <a:defRPr/>
                      </a:pPr>
                      <a:r>
                        <a:rPr kumimoji="0" lang="en-US" sz="12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Annual Tourism Research Seminar hosted.</a:t>
                      </a:r>
                      <a:endParaRPr lang="en-ZA" sz="1200" b="0" i="0" u="none" strike="noStrike" kern="1200" dirty="0" smtClean="0">
                        <a:solidFill>
                          <a:srgbClr val="000000"/>
                        </a:solidFill>
                        <a:effectLst/>
                        <a:latin typeface="Arial Narrow" panose="020B0606020202030204" pitchFamily="34" charset="0"/>
                        <a:ea typeface="+mn-ea"/>
                        <a:cs typeface="+mn-cs"/>
                      </a:endParaRPr>
                    </a:p>
                  </a:txBody>
                  <a:tcPr marL="85725" marR="86400" marT="9525" marB="0">
                    <a:solidFill>
                      <a:schemeClr val="bg1"/>
                    </a:solidFill>
                  </a:tcPr>
                </a:tc>
                <a:tc>
                  <a:txBody>
                    <a:bodyPr/>
                    <a:lstStyle/>
                    <a:p>
                      <a:pPr algn="just" fontAlgn="t"/>
                      <a:r>
                        <a:rPr lang="en-ZA" sz="1200" b="0" i="0" u="none" strike="noStrike" dirty="0" smtClean="0">
                          <a:solidFill>
                            <a:srgbClr val="000000"/>
                          </a:solidFill>
                          <a:effectLst/>
                          <a:latin typeface="Arial Narrow" panose="020B0606020202030204" pitchFamily="34" charset="0"/>
                        </a:rPr>
                        <a:t>Plans and logistical arrangements for the Research Seminar were done:  “Save the date” notification, RSVP form, invitation letter and content for the webpage have been developed.</a:t>
                      </a:r>
                    </a:p>
                    <a:p>
                      <a:pPr algn="just" fontAlgn="t"/>
                      <a:r>
                        <a:rPr lang="en-ZA" sz="1200" b="0" i="0" u="none" strike="noStrike" dirty="0" smtClean="0">
                          <a:solidFill>
                            <a:srgbClr val="000000"/>
                          </a:solidFill>
                          <a:effectLst/>
                          <a:latin typeface="Arial Narrow" panose="020B0606020202030204" pitchFamily="34" charset="0"/>
                        </a:rPr>
                        <a:t/>
                      </a:r>
                      <a:br>
                        <a:rPr lang="en-ZA" sz="1200" b="0" i="0" u="none" strike="noStrike" dirty="0" smtClean="0">
                          <a:solidFill>
                            <a:srgbClr val="000000"/>
                          </a:solidFill>
                          <a:effectLst/>
                          <a:latin typeface="Arial Narrow" panose="020B0606020202030204" pitchFamily="34" charset="0"/>
                        </a:rPr>
                      </a:br>
                      <a:r>
                        <a:rPr lang="en-ZA" sz="1200" b="0" i="0" u="none" strike="noStrike" dirty="0" smtClean="0">
                          <a:solidFill>
                            <a:srgbClr val="000000"/>
                          </a:solidFill>
                          <a:effectLst/>
                          <a:latin typeface="Arial Narrow" panose="020B0606020202030204" pitchFamily="34" charset="0"/>
                        </a:rPr>
                        <a:t>Stakeholder database has been cleaned and updated. Potential venues have been identified and responses have been received from UNISA, UJ, UP, NRF and CSIR.  Poster boards specification for students research exhibition have been sourced.  Implementation plan was developed.</a:t>
                      </a:r>
                    </a:p>
                    <a:p>
                      <a:pPr algn="just" fontAlgn="t"/>
                      <a:endParaRPr lang="en-ZA" sz="1200" b="0" i="0" u="none" strike="noStrike" dirty="0" smtClean="0">
                        <a:solidFill>
                          <a:srgbClr val="000000"/>
                        </a:solidFill>
                        <a:effectLst/>
                        <a:latin typeface="Arial Narrow" panose="020B0606020202030204" pitchFamily="34" charset="0"/>
                      </a:endParaRPr>
                    </a:p>
                  </a:txBody>
                  <a:tcPr marL="85725" marR="86400" marT="9525" marB="0">
                    <a:solidFill>
                      <a:schemeClr val="bg1"/>
                    </a:solidFill>
                  </a:tcPr>
                </a:tc>
                <a:tc>
                  <a:txBody>
                    <a:bodyPr/>
                    <a:lstStyle/>
                    <a:p>
                      <a:pPr algn="just" fontAlgn="t"/>
                      <a:r>
                        <a:rPr lang="en-ZA" sz="1200" b="0" i="0" u="none" strike="noStrike" dirty="0" smtClean="0">
                          <a:solidFill>
                            <a:srgbClr val="000000"/>
                          </a:solidFill>
                          <a:effectLst/>
                          <a:latin typeface="Arial Narrow" panose="020B0606020202030204" pitchFamily="34" charset="0"/>
                        </a:rPr>
                        <a:t>Hosting of the 2017/18 National Tourism Research Seminar.</a:t>
                      </a:r>
                      <a:endParaRPr lang="en-ZA" sz="1200" b="0" i="0" u="none" strike="noStrike" dirty="0">
                        <a:solidFill>
                          <a:srgbClr val="000000"/>
                        </a:solidFill>
                        <a:effectLst/>
                        <a:latin typeface="Arial Narrow" panose="020B0606020202030204" pitchFamily="34" charset="0"/>
                      </a:endParaRPr>
                    </a:p>
                  </a:txBody>
                  <a:tcPr marR="90000" marT="0" marB="0">
                    <a:solidFill>
                      <a:schemeClr val="bg1"/>
                    </a:solidFill>
                  </a:tcPr>
                </a:tc>
                <a:tc>
                  <a:txBody>
                    <a:bodyPr/>
                    <a:lstStyle/>
                    <a:p>
                      <a:pPr algn="just" fontAlgn="t"/>
                      <a:r>
                        <a:rPr lang="en-ZA" sz="1200" b="0" i="0" u="none" strike="noStrike" dirty="0" smtClean="0">
                          <a:solidFill>
                            <a:srgbClr val="000000"/>
                          </a:solidFill>
                          <a:effectLst/>
                          <a:latin typeface="Arial Narrow" panose="020B0606020202030204" pitchFamily="34" charset="0"/>
                        </a:rPr>
                        <a:t>National Tourism Research Seminar was hosted on 23 March 2018</a:t>
                      </a:r>
                      <a:r>
                        <a:rPr lang="en-ZA" sz="1200" b="0" i="0" u="none" strike="noStrike" baseline="0" dirty="0" smtClean="0">
                          <a:solidFill>
                            <a:srgbClr val="000000"/>
                          </a:solidFill>
                          <a:effectLst/>
                          <a:latin typeface="Arial Narrow" panose="020B0606020202030204" pitchFamily="34" charset="0"/>
                        </a:rPr>
                        <a:t> </a:t>
                      </a:r>
                      <a:r>
                        <a:rPr lang="en-ZA" sz="1200" b="0" i="0" u="none" strike="noStrike" dirty="0" smtClean="0">
                          <a:solidFill>
                            <a:srgbClr val="000000"/>
                          </a:solidFill>
                          <a:effectLst/>
                          <a:latin typeface="Arial Narrow" panose="020B0606020202030204" pitchFamily="34" charset="0"/>
                        </a:rPr>
                        <a:t>at the School of Tourism and Hospitality at University</a:t>
                      </a:r>
                      <a:r>
                        <a:rPr lang="en-ZA" sz="1200" b="0" i="0" u="none" strike="noStrike" baseline="0" dirty="0" smtClean="0">
                          <a:solidFill>
                            <a:srgbClr val="000000"/>
                          </a:solidFill>
                          <a:effectLst/>
                          <a:latin typeface="Arial Narrow" panose="020B0606020202030204" pitchFamily="34" charset="0"/>
                        </a:rPr>
                        <a:t> of Johannesburg </a:t>
                      </a:r>
                      <a:r>
                        <a:rPr lang="en-ZA" sz="1200" b="0" i="0" u="none" strike="noStrike" dirty="0" smtClean="0">
                          <a:solidFill>
                            <a:srgbClr val="000000"/>
                          </a:solidFill>
                          <a:effectLst/>
                          <a:latin typeface="Arial Narrow" panose="020B0606020202030204" pitchFamily="34" charset="0"/>
                        </a:rPr>
                        <a:t>and attended by 143 delegates from various organisations. Audience comprised of tourism practitioners, researchers, sector representatives, academics and other stakeholders interested in tourism research. </a:t>
                      </a:r>
                    </a:p>
                    <a:p>
                      <a:pPr algn="just" fontAlgn="t"/>
                      <a:endParaRPr lang="en-ZA" sz="1200" b="0" i="0" u="none" strike="noStrike" dirty="0" smtClean="0">
                        <a:solidFill>
                          <a:srgbClr val="000000"/>
                        </a:solidFill>
                        <a:effectLst/>
                        <a:latin typeface="Arial Narrow" panose="020B0606020202030204" pitchFamily="34" charset="0"/>
                      </a:endParaRPr>
                    </a:p>
                    <a:p>
                      <a:pPr algn="just" fontAlgn="t"/>
                      <a:r>
                        <a:rPr lang="en-ZA" sz="1200" b="0" i="0" u="none" strike="noStrike" dirty="0" smtClean="0">
                          <a:solidFill>
                            <a:srgbClr val="000000"/>
                          </a:solidFill>
                          <a:effectLst/>
                          <a:latin typeface="Arial Narrow" panose="020B0606020202030204" pitchFamily="34" charset="0"/>
                        </a:rPr>
                        <a:t>The Seminar was held to disseminate the findings of 5 five research studies conducted by UP, UNIVEN and (UKZN). Research studies presented were: A policy review of the tourist guiding sector in South Africa; Governance and coordination involved in coastal and marine tourism in South Africa: challenges and opportunities; Development of a framework to assess the economic impact of coastal and marine tourism (CMT) in RSA; Sustainability of rural tourism products in RSA: a case study of selected tourism products; Demand and supply market analysis for destination development. </a:t>
                      </a:r>
                    </a:p>
                  </a:txBody>
                  <a:tcPr marR="90000" marT="0" marB="0">
                    <a:solidFill>
                      <a:schemeClr val="bg1"/>
                    </a:solidFill>
                  </a:tcPr>
                </a:tc>
                <a:extLst>
                  <a:ext uri="{0D108BD9-81ED-4DB2-BD59-A6C34878D82A}">
                    <a16:rowId xmlns:a16="http://schemas.microsoft.com/office/drawing/2014/main" val="10005"/>
                  </a:ext>
                </a:extLst>
              </a:tr>
            </a:tbl>
          </a:graphicData>
        </a:graphic>
      </p:graphicFrame>
      <p:sp>
        <p:nvSpPr>
          <p:cNvPr id="13" name="Footer Placeholder 1"/>
          <p:cNvSpPr>
            <a:spLocks noGrp="1"/>
          </p:cNvSpPr>
          <p:nvPr>
            <p:ph type="ftr" sz="quarter" idx="11"/>
          </p:nvPr>
        </p:nvSpPr>
        <p:spPr>
          <a:xfrm>
            <a:off x="838201" y="5903270"/>
            <a:ext cx="2806699"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33554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886794"/>
            <a:ext cx="274021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210403167"/>
              </p:ext>
            </p:extLst>
          </p:nvPr>
        </p:nvGraphicFramePr>
        <p:xfrm>
          <a:off x="290722" y="200326"/>
          <a:ext cx="8575049" cy="5638510"/>
        </p:xfrm>
        <a:graphic>
          <a:graphicData uri="http://schemas.openxmlformats.org/drawingml/2006/table">
            <a:tbl>
              <a:tblPr>
                <a:tableStyleId>{8A107856-5554-42FB-B03E-39F5DBC370BA}</a:tableStyleId>
              </a:tblPr>
              <a:tblGrid>
                <a:gridCol w="1213075">
                  <a:extLst>
                    <a:ext uri="{9D8B030D-6E8A-4147-A177-3AD203B41FA5}">
                      <a16:colId xmlns:a16="http://schemas.microsoft.com/office/drawing/2014/main" val="20000"/>
                    </a:ext>
                  </a:extLst>
                </a:gridCol>
                <a:gridCol w="1561374">
                  <a:extLst>
                    <a:ext uri="{9D8B030D-6E8A-4147-A177-3AD203B41FA5}">
                      <a16:colId xmlns:a16="http://schemas.microsoft.com/office/drawing/2014/main" val="20001"/>
                    </a:ext>
                  </a:extLst>
                </a:gridCol>
                <a:gridCol w="1339403">
                  <a:extLst>
                    <a:ext uri="{9D8B030D-6E8A-4147-A177-3AD203B41FA5}">
                      <a16:colId xmlns:a16="http://schemas.microsoft.com/office/drawing/2014/main" val="3036317304"/>
                    </a:ext>
                  </a:extLst>
                </a:gridCol>
                <a:gridCol w="1378040">
                  <a:extLst>
                    <a:ext uri="{9D8B030D-6E8A-4147-A177-3AD203B41FA5}">
                      <a16:colId xmlns:a16="http://schemas.microsoft.com/office/drawing/2014/main" val="1832395320"/>
                    </a:ext>
                  </a:extLst>
                </a:gridCol>
                <a:gridCol w="3083157">
                  <a:extLst>
                    <a:ext uri="{9D8B030D-6E8A-4147-A177-3AD203B41FA5}">
                      <a16:colId xmlns:a16="http://schemas.microsoft.com/office/drawing/2014/main" val="3223331642"/>
                    </a:ext>
                  </a:extLst>
                </a:gridCol>
              </a:tblGrid>
              <a:tr h="259027">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ZA" sz="1200" b="1" i="0" u="none" strike="noStrike" kern="1200" dirty="0" smtClean="0">
                          <a:solidFill>
                            <a:srgbClr val="000000"/>
                          </a:solidFill>
                          <a:effectLst/>
                          <a:latin typeface="Arial Narrow" panose="020B0606020202030204" pitchFamily="34" charset="0"/>
                          <a:ea typeface="+mn-ea"/>
                          <a:cs typeface="+mn-cs"/>
                        </a:rPr>
                        <a:t>Strategic objective: To create an enabling legislative and regulatory environment for tourism development and growth.</a:t>
                      </a:r>
                    </a:p>
                  </a:txBody>
                  <a:tcPr marL="86400" marR="86400" marT="45724" marB="45724" anchor="ctr" horzOverflow="overflow">
                    <a:solidFill>
                      <a:srgbClr val="F1995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59019">
                <a:tc rowSpan="2">
                  <a:txBody>
                    <a:bodyPr/>
                    <a:lstStyle/>
                    <a:p>
                      <a:pPr marR="0" lvl="0" algn="ctr" defTabSz="914400" rtl="0" eaLnBrk="1" fontAlgn="auto" latinLnBrk="0" hangingPunct="1">
                        <a:lnSpc>
                          <a:spcPct val="100000"/>
                        </a:lnSpc>
                        <a:spcBef>
                          <a:spcPts val="0"/>
                        </a:spcBef>
                        <a:spcAft>
                          <a:spcPts val="0"/>
                        </a:spcAft>
                        <a:buClrTx/>
                        <a:buSzTx/>
                        <a:tabLst/>
                        <a:defRPr/>
                      </a:pPr>
                      <a:r>
                        <a:rPr lang="en-US" sz="1200" b="1" i="0" u="none" strike="noStrike" kern="1200" dirty="0" smtClean="0">
                          <a:solidFill>
                            <a:srgbClr val="000000"/>
                          </a:solidFill>
                          <a:effectLst/>
                          <a:latin typeface="Arial Narrow" panose="020B0606020202030204" pitchFamily="34" charset="0"/>
                          <a:ea typeface="+mn-ea"/>
                          <a:cs typeface="+mn-cs"/>
                        </a:rPr>
                        <a:t>Key Performance Indicator</a:t>
                      </a:r>
                      <a:endParaRPr lang="en-US" sz="1200" b="1" i="0" u="none" strike="noStrike" kern="1200" dirty="0">
                        <a:solidFill>
                          <a:srgbClr val="000000"/>
                        </a:solidFill>
                        <a:effectLst/>
                        <a:latin typeface="Arial Narrow" panose="020B0606020202030204" pitchFamily="34" charset="0"/>
                        <a:ea typeface="+mn-ea"/>
                        <a:cs typeface="+mn-cs"/>
                      </a:endParaRPr>
                    </a:p>
                  </a:txBody>
                  <a:tcPr anchor="ctr">
                    <a:solidFill>
                      <a:schemeClr val="accent2">
                        <a:lumMod val="40000"/>
                        <a:lumOff val="6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tabLst/>
                        <a:defRPr/>
                      </a:pPr>
                      <a:r>
                        <a:rPr lang="en-US" sz="1200" b="1" i="0" u="none" strike="noStrike" kern="1200" dirty="0" smtClean="0">
                          <a:solidFill>
                            <a:srgbClr val="000000"/>
                          </a:solidFill>
                          <a:effectLst/>
                          <a:latin typeface="Arial Narrow" panose="020B0606020202030204" pitchFamily="34" charset="0"/>
                          <a:ea typeface="+mn-ea"/>
                          <a:cs typeface="+mn-cs"/>
                        </a:rPr>
                        <a:t>Annual Target</a:t>
                      </a:r>
                      <a:endParaRPr lang="en-US" sz="1200" b="1" i="0" u="none" strike="noStrike" kern="1200" dirty="0">
                        <a:solidFill>
                          <a:srgbClr val="000000"/>
                        </a:solidFill>
                        <a:effectLst/>
                        <a:latin typeface="Arial Narrow" panose="020B0606020202030204" pitchFamily="34" charset="0"/>
                        <a:ea typeface="+mn-ea"/>
                        <a:cs typeface="+mn-cs"/>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noProof="0" dirty="0" smtClean="0">
                          <a:solidFill>
                            <a:srgbClr val="000000"/>
                          </a:solidFill>
                          <a:effectLst/>
                          <a:latin typeface="Arial Narrow" panose="020B0606020202030204" pitchFamily="34" charset="0"/>
                          <a:ea typeface="+mn-ea"/>
                          <a:cs typeface="+mn-cs"/>
                        </a:rPr>
                        <a:t>Quarterly Targets</a:t>
                      </a: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604378">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3 Performance – </a:t>
                      </a:r>
                      <a:r>
                        <a:rPr lang="en-ZA" sz="1200" b="1" kern="1200" dirty="0" smtClean="0">
                          <a:solidFill>
                            <a:schemeClr val="dk1"/>
                          </a:solidFill>
                          <a:latin typeface="Arial Narrow" panose="020B0606020202030204" pitchFamily="34" charset="0"/>
                          <a:ea typeface="+mn-ea"/>
                          <a:cs typeface="+mn-cs"/>
                        </a:rPr>
                        <a:t>Actual </a:t>
                      </a:r>
                      <a:r>
                        <a:rPr lang="en-US" sz="12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dk1"/>
                        </a:solidFill>
                        <a:latin typeface="Arial Narrow" panose="020B0606020202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43542">
                <a:tc rowSpan="4">
                  <a:txBody>
                    <a:bodyPr/>
                    <a:lstStyle/>
                    <a:p>
                      <a:pPr marL="173038" marR="0" lvl="0" indent="-173038" algn="just" defTabSz="914400" rtl="0" eaLnBrk="1" fontAlgn="auto" latinLnBrk="0" hangingPunct="1">
                        <a:lnSpc>
                          <a:spcPct val="100000"/>
                        </a:lnSpc>
                        <a:spcBef>
                          <a:spcPts val="0"/>
                        </a:spcBef>
                        <a:spcAft>
                          <a:spcPts val="0"/>
                        </a:spcAft>
                        <a:buClrTx/>
                        <a:buSzTx/>
                        <a:buFont typeface="+mj-lt"/>
                        <a:buAutoNum type="arabicPeriod" startAt="2"/>
                        <a:tabLst/>
                        <a:defRPr/>
                      </a:pPr>
                      <a:r>
                        <a:rPr lang="en-US" sz="1200" b="0" i="0" u="none" strike="noStrike" kern="1200" noProof="0" dirty="0" smtClean="0">
                          <a:solidFill>
                            <a:srgbClr val="000000"/>
                          </a:solidFill>
                          <a:effectLst/>
                          <a:latin typeface="Arial Narrow" panose="020B0606020202030204" pitchFamily="34" charset="0"/>
                          <a:ea typeface="+mn-ea"/>
                          <a:cs typeface="+mn-cs"/>
                        </a:rPr>
                        <a:t>Number of policy bulletins developed.</a:t>
                      </a:r>
                      <a:endParaRPr lang="en-ZA" sz="1200" b="0" i="0" u="none" strike="noStrike" kern="1200" noProof="0" dirty="0" smtClean="0">
                        <a:solidFill>
                          <a:srgbClr val="000000"/>
                        </a:solidFill>
                        <a:effectLst/>
                        <a:latin typeface="Arial Narrow" panose="020B0606020202030204" pitchFamily="34" charset="0"/>
                        <a:ea typeface="+mn-ea"/>
                        <a:cs typeface="+mn-cs"/>
                      </a:endParaRPr>
                    </a:p>
                    <a:p>
                      <a:pPr marL="173038" marR="0" lvl="0" indent="-173038" algn="just"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b="0" i="0" u="none" strike="noStrike" kern="1200" dirty="0">
                        <a:solidFill>
                          <a:srgbClr val="000000"/>
                        </a:solidFill>
                        <a:effectLst/>
                        <a:latin typeface="Arial Narrow" panose="020B0606020202030204" pitchFamily="34" charset="0"/>
                        <a:ea typeface="+mn-ea"/>
                        <a:cs typeface="+mn-cs"/>
                      </a:endParaRPr>
                    </a:p>
                  </a:txBody>
                  <a:tcPr marL="86400" marR="86400" marT="0" marB="0">
                    <a:solidFill>
                      <a:schemeClr val="bg1"/>
                    </a:solidFill>
                  </a:tcPr>
                </a:tc>
                <a:tc gridSpan="4">
                  <a:txBody>
                    <a:bodyPr/>
                    <a:lstStyle/>
                    <a:p>
                      <a:pPr marR="0" lvl="0" algn="just" defTabSz="914400" rtl="0" eaLnBrk="1" fontAlgn="auto" latinLnBrk="0" hangingPunct="1">
                        <a:lnSpc>
                          <a:spcPct val="100000"/>
                        </a:lnSpc>
                        <a:spcBef>
                          <a:spcPts val="0"/>
                        </a:spcBef>
                        <a:spcAft>
                          <a:spcPts val="0"/>
                        </a:spcAft>
                        <a:buClrTx/>
                        <a:buSzTx/>
                        <a:tabLst/>
                        <a:defRPr/>
                      </a:pPr>
                      <a:r>
                        <a:rPr lang="en-US" sz="1200" b="1" i="0" u="none" strike="noStrike" kern="1200" dirty="0" smtClean="0">
                          <a:solidFill>
                            <a:srgbClr val="000000"/>
                          </a:solidFill>
                          <a:effectLst/>
                          <a:latin typeface="Arial Narrow" panose="020B0606020202030204" pitchFamily="34" charset="0"/>
                          <a:ea typeface="+mn-ea"/>
                          <a:cs typeface="+mn-cs"/>
                        </a:rPr>
                        <a:t>Two policy development initiatives:</a:t>
                      </a:r>
                    </a:p>
                  </a:txBody>
                  <a:tcPr marL="86400" marR="86400" marT="0"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525233">
                <a:tc vMerge="1">
                  <a:txBody>
                    <a:bodyPr/>
                    <a:lstStyle/>
                    <a:p>
                      <a:endParaRPr lang="en-ZA"/>
                    </a:p>
                  </a:txBody>
                  <a:tcPr/>
                </a:tc>
                <a:tc rowSpan="2">
                  <a:txBody>
                    <a:bodyPr/>
                    <a:lstStyle/>
                    <a:p>
                      <a:pPr marL="265113" marR="0" lvl="0" indent="-265113" algn="just" defTabSz="914400" rtl="0" eaLnBrk="1" fontAlgn="auto" latinLnBrk="0" hangingPunct="1">
                        <a:lnSpc>
                          <a:spcPct val="100000"/>
                        </a:lnSpc>
                        <a:spcBef>
                          <a:spcPts val="0"/>
                        </a:spcBef>
                        <a:spcAft>
                          <a:spcPts val="0"/>
                        </a:spcAft>
                        <a:buClrTx/>
                        <a:buSzTx/>
                        <a:buFont typeface="+mj-lt"/>
                        <a:buAutoNum type="arabicParenR"/>
                        <a:tabLst/>
                        <a:defRPr/>
                      </a:pPr>
                      <a:r>
                        <a:rPr kumimoji="0" lang="en-US" sz="12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Two tourism policy bulletins published.</a:t>
                      </a:r>
                    </a:p>
                    <a:p>
                      <a:pPr algn="just"/>
                      <a:endParaRPr lang="en-ZA" sz="1200" dirty="0"/>
                    </a:p>
                  </a:txBody>
                  <a:tcPr marL="86400" marR="86400" marT="0" marB="0">
                    <a:solidFill>
                      <a:schemeClr val="bg1"/>
                    </a:solidFill>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Progress report on tracking of global and national policy developments with impact to tourism was developed.</a:t>
                      </a:r>
                    </a:p>
                    <a:p>
                      <a:pPr algn="just"/>
                      <a:endParaRPr lang="en-ZA" sz="1200" dirty="0"/>
                    </a:p>
                  </a:txBody>
                  <a:tcPr marR="90000" marT="0" marB="0">
                    <a:solidFill>
                      <a:schemeClr val="bg1"/>
                    </a:solidFill>
                  </a:tcPr>
                </a:tc>
                <a:tc>
                  <a:txBody>
                    <a:bodyPr/>
                    <a:lstStyle/>
                    <a:p>
                      <a:pPr algn="just" fontAlgn="t"/>
                      <a:r>
                        <a:rPr kumimoji="0" lang="en-ZA" sz="1200" b="0" i="0" u="none" strike="noStrike" kern="1200" cap="none" spc="0" normalizeH="0" baseline="0" dirty="0">
                          <a:ln>
                            <a:noFill/>
                          </a:ln>
                          <a:solidFill>
                            <a:prstClr val="black"/>
                          </a:solidFill>
                          <a:effectLst/>
                          <a:uLnTx/>
                          <a:uFillTx/>
                          <a:latin typeface="Arial Narrow" panose="020B0606020202030204" pitchFamily="34" charset="0"/>
                          <a:ea typeface="+mn-ea"/>
                          <a:cs typeface="+mn-cs"/>
                        </a:rPr>
                        <a:t>Proactive tracking of policy developments</a:t>
                      </a:r>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a:t>
                      </a:r>
                    </a:p>
                    <a:p>
                      <a:pPr algn="just" fontAlgn="t"/>
                      <a:endParaRPr kumimoji="0" lang="en-ZA" sz="1200" b="0"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marR="90000" marT="7620" marB="0">
                    <a:lnB w="12700" cap="flat" cmpd="sng" algn="ctr">
                      <a:solidFill>
                        <a:srgbClr val="F1995D"/>
                      </a:solidFill>
                      <a:prstDash val="solid"/>
                      <a:round/>
                      <a:headEnd type="none" w="med" len="med"/>
                      <a:tailEnd type="none" w="med" len="med"/>
                    </a:lnB>
                    <a:solidFill>
                      <a:schemeClr val="bg1"/>
                    </a:solidFill>
                  </a:tcPr>
                </a:tc>
                <a:tc rowSpan="2">
                  <a:txBody>
                    <a:bodyPr/>
                    <a:lstStyle/>
                    <a:p>
                      <a:pPr algn="just"/>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Policy developments were proactively tracked, and one Tourism Policy Bulletin was published. </a:t>
                      </a:r>
                    </a:p>
                    <a:p>
                      <a:pPr algn="just"/>
                      <a:endPar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Policy developments covered range from tourism, transport, immigration, bylaws and international agreements.  Amongst others, the following national policy and legislative developments are covered: NTSS, Draft Maritime Transport Strategy, Indigenous Knowledge Bill introduced in Parliament, AARTO, Critical Infrastructure Protection Bill, etc.</a:t>
                      </a:r>
                    </a:p>
                    <a:p>
                      <a:pPr algn="just"/>
                      <a:endPar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endParaRPr>
                    </a:p>
                    <a:p>
                      <a:pPr algn="just"/>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The Tourism Policy Bulletin aims to provide overview of recent policy developments across sectors, with a view to inform tourism stakeholders and encourage proactive responses. </a:t>
                      </a:r>
                    </a:p>
                    <a:p>
                      <a:pPr algn="just"/>
                      <a:endPar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endParaRPr>
                    </a:p>
                  </a:txBody>
                  <a:tcPr marR="90000" marT="0" marB="0">
                    <a:solidFill>
                      <a:schemeClr val="bg1"/>
                    </a:solidFill>
                  </a:tcPr>
                </a:tc>
                <a:extLst>
                  <a:ext uri="{0D108BD9-81ED-4DB2-BD59-A6C34878D82A}">
                    <a16:rowId xmlns:a16="http://schemas.microsoft.com/office/drawing/2014/main" val="4245832307"/>
                  </a:ext>
                </a:extLst>
              </a:tr>
              <a:tr h="226723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fontAlgn="t"/>
                      <a:r>
                        <a:rPr kumimoji="0" lang="en-ZA" sz="1200" b="0" i="0" u="none" strike="noStrike" kern="1200" cap="none" spc="0" normalizeH="0" baseline="0" dirty="0">
                          <a:ln>
                            <a:noFill/>
                          </a:ln>
                          <a:solidFill>
                            <a:prstClr val="black"/>
                          </a:solidFill>
                          <a:effectLst/>
                          <a:uLnTx/>
                          <a:uFillTx/>
                          <a:latin typeface="Arial Narrow" panose="020B0606020202030204" pitchFamily="34" charset="0"/>
                          <a:ea typeface="+mn-ea"/>
                          <a:cs typeface="+mn-cs"/>
                        </a:rPr>
                        <a:t>One Tourism Policy Bulletin published.</a:t>
                      </a:r>
                    </a:p>
                  </a:txBody>
                  <a:tcPr marR="90000" marT="7620" marB="0">
                    <a:lnT w="12700" cap="flat" cmpd="sng" algn="ctr">
                      <a:solidFill>
                        <a:srgbClr val="F1995D"/>
                      </a:solidFill>
                      <a:prstDash val="solid"/>
                      <a:round/>
                      <a:headEnd type="none" w="med" len="med"/>
                      <a:tailEnd type="none" w="med" len="med"/>
                    </a:lnT>
                    <a:solidFill>
                      <a:schemeClr val="bg1"/>
                    </a:solidFill>
                  </a:tcPr>
                </a:tc>
                <a:tc vMerge="1">
                  <a:txBody>
                    <a:bodyPr/>
                    <a:lstStyle/>
                    <a:p>
                      <a:endParaRPr lang="en-ZA"/>
                    </a:p>
                  </a:txBody>
                  <a:tcPr/>
                </a:tc>
                <a:extLst>
                  <a:ext uri="{0D108BD9-81ED-4DB2-BD59-A6C34878D82A}">
                    <a16:rowId xmlns:a16="http://schemas.microsoft.com/office/drawing/2014/main" val="10005"/>
                  </a:ext>
                </a:extLst>
              </a:tr>
              <a:tr h="1208755">
                <a:tc vMerge="1">
                  <a:txBody>
                    <a:bodyPr/>
                    <a:lstStyle/>
                    <a:p>
                      <a:pPr marL="182880" marR="0" lvl="0" indent="-182880" algn="just" defTabSz="914400" rtl="0" eaLnBrk="1" fontAlgn="auto" latinLnBrk="0" hangingPunct="1">
                        <a:lnSpc>
                          <a:spcPct val="100000"/>
                        </a:lnSpc>
                        <a:spcBef>
                          <a:spcPts val="0"/>
                        </a:spcBef>
                        <a:spcAft>
                          <a:spcPts val="0"/>
                        </a:spcAft>
                        <a:buClrTx/>
                        <a:buSzTx/>
                        <a:buFont typeface="+mj-lt"/>
                        <a:buAutoNum type="arabicPeriod" startAt="2"/>
                        <a:tabLst/>
                        <a:defRPr/>
                      </a:pPr>
                      <a:endParaRPr lang="en-US" sz="1400" b="0" i="0" u="none" strike="noStrike" kern="1200" dirty="0">
                        <a:solidFill>
                          <a:srgbClr val="000000"/>
                        </a:solidFill>
                        <a:effectLst/>
                        <a:latin typeface="Arial Narrow" panose="020B0606020202030204" pitchFamily="34" charset="0"/>
                        <a:ea typeface="+mn-ea"/>
                        <a:cs typeface="+mn-cs"/>
                      </a:endParaRPr>
                    </a:p>
                  </a:txBody>
                  <a:tcPr marL="86400" marR="86400" marT="0" marB="0">
                    <a:solidFill>
                      <a:schemeClr val="bg1"/>
                    </a:solidFill>
                  </a:tcPr>
                </a:tc>
                <a:tc>
                  <a:txBody>
                    <a:bodyPr/>
                    <a:lstStyle/>
                    <a:p>
                      <a:pPr marL="268288" marR="0" lvl="0" indent="-268288" algn="just" defTabSz="914400" rtl="0" eaLnBrk="1" fontAlgn="t" latinLnBrk="0" hangingPunct="1">
                        <a:lnSpc>
                          <a:spcPct val="100000"/>
                        </a:lnSpc>
                        <a:spcBef>
                          <a:spcPts val="0"/>
                        </a:spcBef>
                        <a:spcAft>
                          <a:spcPts val="0"/>
                        </a:spcAft>
                        <a:buClrTx/>
                        <a:buSzTx/>
                        <a:buFont typeface="+mj-lt"/>
                        <a:buAutoNum type="arabicParenR" startAt="2"/>
                        <a:tabLst/>
                        <a:defRPr/>
                      </a:pPr>
                      <a:r>
                        <a:rPr kumimoji="0" lang="en-US" sz="1200" b="0" i="0" u="none" strike="noStrike" kern="1200" cap="none" spc="0" normalizeH="0" baseline="0" noProof="0" dirty="0" smtClean="0">
                          <a:ln>
                            <a:noFill/>
                          </a:ln>
                          <a:solidFill>
                            <a:srgbClr val="000000"/>
                          </a:solidFill>
                          <a:effectLst/>
                          <a:uLnTx/>
                          <a:uFillTx/>
                          <a:latin typeface="Arial Narrow"/>
                          <a:ea typeface="+mn-ea"/>
                          <a:cs typeface="+mn-cs"/>
                        </a:rPr>
                        <a:t>Policy position in relation to negative unintended implications of developments in the sharing economy.</a:t>
                      </a:r>
                      <a:endParaRPr kumimoji="0" lang="en-ZA" sz="1200" b="0" i="0" u="none" strike="noStrike" kern="1200" cap="none" spc="0" normalizeH="0" baseline="0" noProof="0" dirty="0" smtClean="0">
                        <a:ln>
                          <a:noFill/>
                        </a:ln>
                        <a:solidFill>
                          <a:srgbClr val="000000"/>
                        </a:solidFill>
                        <a:effectLst/>
                        <a:uLnTx/>
                        <a:uFillTx/>
                        <a:latin typeface="Arial Narrow"/>
                        <a:ea typeface="+mn-ea"/>
                        <a:cs typeface="+mn-cs"/>
                      </a:endParaRPr>
                    </a:p>
                  </a:txBody>
                  <a:tcPr marL="86400" marR="86400" marT="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No target for the period under review.</a:t>
                      </a:r>
                    </a:p>
                  </a:txBody>
                  <a:tcPr marR="90000" marT="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No target for the period under review.</a:t>
                      </a:r>
                    </a:p>
                  </a:txBody>
                  <a:tcPr marR="90000" marT="7620" marB="0">
                    <a:solidFill>
                      <a:schemeClr val="bg1"/>
                    </a:solidFill>
                  </a:tcPr>
                </a:tc>
                <a:tc>
                  <a:txBody>
                    <a:bodyPr/>
                    <a:lstStyle/>
                    <a:p>
                      <a:pPr algn="just"/>
                      <a:r>
                        <a:rPr kumimoji="0" lang="en-ZA" sz="12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No target during the period under review.</a:t>
                      </a:r>
                      <a:endParaRPr kumimoji="0" lang="en-ZA" sz="1200" b="0"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marR="90000" marT="0" marB="0">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59891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886794"/>
            <a:ext cx="274021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253579158"/>
              </p:ext>
            </p:extLst>
          </p:nvPr>
        </p:nvGraphicFramePr>
        <p:xfrm>
          <a:off x="211163" y="327632"/>
          <a:ext cx="8615489" cy="5395436"/>
        </p:xfrm>
        <a:graphic>
          <a:graphicData uri="http://schemas.openxmlformats.org/drawingml/2006/table">
            <a:tbl>
              <a:tblPr>
                <a:tableStyleId>{8A107856-5554-42FB-B03E-39F5DBC370BA}</a:tableStyleId>
              </a:tblPr>
              <a:tblGrid>
                <a:gridCol w="1449686">
                  <a:extLst>
                    <a:ext uri="{9D8B030D-6E8A-4147-A177-3AD203B41FA5}">
                      <a16:colId xmlns:a16="http://schemas.microsoft.com/office/drawing/2014/main" val="20000"/>
                    </a:ext>
                  </a:extLst>
                </a:gridCol>
                <a:gridCol w="1511559">
                  <a:extLst>
                    <a:ext uri="{9D8B030D-6E8A-4147-A177-3AD203B41FA5}">
                      <a16:colId xmlns:a16="http://schemas.microsoft.com/office/drawing/2014/main" val="20001"/>
                    </a:ext>
                  </a:extLst>
                </a:gridCol>
                <a:gridCol w="1843345">
                  <a:extLst>
                    <a:ext uri="{9D8B030D-6E8A-4147-A177-3AD203B41FA5}">
                      <a16:colId xmlns:a16="http://schemas.microsoft.com/office/drawing/2014/main" val="20003"/>
                    </a:ext>
                  </a:extLst>
                </a:gridCol>
                <a:gridCol w="1573306">
                  <a:extLst>
                    <a:ext uri="{9D8B030D-6E8A-4147-A177-3AD203B41FA5}">
                      <a16:colId xmlns:a16="http://schemas.microsoft.com/office/drawing/2014/main" val="20004"/>
                    </a:ext>
                  </a:extLst>
                </a:gridCol>
                <a:gridCol w="2237593">
                  <a:extLst>
                    <a:ext uri="{9D8B030D-6E8A-4147-A177-3AD203B41FA5}">
                      <a16:colId xmlns:a16="http://schemas.microsoft.com/office/drawing/2014/main" val="20005"/>
                    </a:ext>
                  </a:extLst>
                </a:gridCol>
              </a:tblGrid>
              <a:tr h="351499">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Strategic objective: </a:t>
                      </a:r>
                      <a:r>
                        <a:rPr kumimoji="0" lang="en-US" sz="14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To provide knowledge services to inform policy, planning and decision making.</a:t>
                      </a:r>
                      <a:endParaRPr kumimoji="0" lang="en-ZA" sz="1400" b="1" i="0" u="none" strike="noStrike" kern="1200" cap="none" spc="0" normalizeH="0" baseline="0" noProof="0" dirty="0" smtClean="0">
                        <a:ln>
                          <a:noFill/>
                        </a:ln>
                        <a:solidFill>
                          <a:prstClr val="black"/>
                        </a:solidFill>
                        <a:effectLst/>
                        <a:uLnTx/>
                        <a:uFillTx/>
                        <a:latin typeface="Arial Narrow" pitchFamily="34" charset="0"/>
                        <a:cs typeface="Arial" pitchFamily="34" charset="0"/>
                      </a:endParaRPr>
                    </a:p>
                  </a:txBody>
                  <a:tcPr marL="86400" marR="86400" marT="45724" marB="45724" anchor="ctr" horzOverflow="overflow">
                    <a:solidFill>
                      <a:srgbClr val="F1995D"/>
                    </a:solidFill>
                  </a:tcPr>
                </a:tc>
                <a:tc hMerge="1">
                  <a:txBody>
                    <a:bodyPr/>
                    <a:lstStyle/>
                    <a:p>
                      <a:endParaRPr lang="en-ZA"/>
                    </a:p>
                  </a:txBody>
                  <a:tcPr/>
                </a:tc>
                <a:tc hMerge="1">
                  <a:txBody>
                    <a:bodyPr/>
                    <a:lstStyle/>
                    <a:p>
                      <a:pPr algn="just" fontAlgn="t"/>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22036">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531990">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 Actual Data</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49431">
                <a:tc rowSpan="3">
                  <a:txBody>
                    <a:bodyPr/>
                    <a:lstStyle/>
                    <a:p>
                      <a:pPr marL="115888" marR="0" lvl="0" indent="-115888" algn="just" defTabSz="914400" rtl="0" eaLnBrk="1" fontAlgn="t" latinLnBrk="0" hangingPunct="1">
                        <a:lnSpc>
                          <a:spcPct val="100000"/>
                        </a:lnSpc>
                        <a:spcBef>
                          <a:spcPts val="0"/>
                        </a:spcBef>
                        <a:spcAft>
                          <a:spcPts val="0"/>
                        </a:spcAft>
                        <a:buClrTx/>
                        <a:buSzTx/>
                        <a:buFont typeface="+mj-lt"/>
                        <a:buAutoNum type="arabicPeriod" startAt="3"/>
                        <a:tabLst/>
                        <a:defRPr/>
                      </a:pPr>
                      <a:r>
                        <a:rPr lang="en-US" sz="1400" b="0" i="0" u="none" strike="noStrike" kern="1200" noProof="0" dirty="0" smtClean="0">
                          <a:solidFill>
                            <a:srgbClr val="000000"/>
                          </a:solidFill>
                          <a:effectLst/>
                          <a:latin typeface="Arial Narrow" panose="020B0606020202030204" pitchFamily="34" charset="0"/>
                          <a:ea typeface="+mn-ea"/>
                          <a:cs typeface="+mn-cs"/>
                        </a:rPr>
                        <a:t>Number of monitoring and evaluation reports on tourism projects and initiatives developed.</a:t>
                      </a:r>
                      <a:endParaRPr lang="en-ZA" sz="1400" b="0" i="0" u="none" strike="noStrike" kern="1200" noProof="0" dirty="0" smtClean="0">
                        <a:solidFill>
                          <a:srgbClr val="000000"/>
                        </a:solidFill>
                        <a:effectLst/>
                        <a:latin typeface="Arial Narrow" panose="020B0606020202030204" pitchFamily="34" charset="0"/>
                        <a:ea typeface="+mn-ea"/>
                        <a:cs typeface="+mn-cs"/>
                      </a:endParaRPr>
                    </a:p>
                    <a:p>
                      <a:pPr marL="0" indent="0" algn="just" fontAlgn="t">
                        <a:buFont typeface="+mj-lt"/>
                        <a:buNone/>
                      </a:pPr>
                      <a:endParaRPr lang="en-US" sz="1400" b="0" i="0" u="none" strike="noStrike" kern="1200" dirty="0">
                        <a:solidFill>
                          <a:srgbClr val="000000"/>
                        </a:solidFill>
                        <a:effectLst/>
                        <a:latin typeface="Arial Narrow" panose="020B0606020202030204" pitchFamily="34" charset="0"/>
                        <a:ea typeface="+mn-ea"/>
                        <a:cs typeface="+mn-cs"/>
                      </a:endParaRPr>
                    </a:p>
                  </a:txBody>
                  <a:tcPr marL="86400" marR="86400" marT="0" marB="0">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Four reports developed:</a:t>
                      </a:r>
                    </a:p>
                  </a:txBody>
                  <a:tcPr marL="86400" marR="86400" marT="9525" marB="0">
                    <a:solidFill>
                      <a:schemeClr val="bg1"/>
                    </a:solidFill>
                  </a:tcPr>
                </a:tc>
                <a:tc hMerge="1">
                  <a:txBody>
                    <a:bodyPr/>
                    <a:lstStyle/>
                    <a:p>
                      <a:endParaRPr lang="en-ZA"/>
                    </a:p>
                  </a:txBody>
                  <a:tcPr marL="86400" marR="86400" marT="9525" marB="0">
                    <a:solidFill>
                      <a:schemeClr val="bg1"/>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1004639">
                <a:tc vMerge="1">
                  <a:txBody>
                    <a:bodyPr/>
                    <a:lstStyle/>
                    <a:p>
                      <a:endParaRPr lang="en-ZA"/>
                    </a:p>
                  </a:txBody>
                  <a:tcPr/>
                </a:tc>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arenR"/>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2016 State of Tourism (STR).</a:t>
                      </a:r>
                    </a:p>
                    <a:p>
                      <a:endParaRPr lang="en-ZA" dirty="0"/>
                    </a:p>
                  </a:txBody>
                  <a:tcPr marL="86400" marR="86400" marT="9525" marB="0">
                    <a:solidFill>
                      <a:schemeClr val="bg1"/>
                    </a:solidFill>
                  </a:tcPr>
                </a:tc>
                <a:tc>
                  <a:txBody>
                    <a:bodyPr/>
                    <a:lstStyle/>
                    <a:p>
                      <a:pPr algn="just" fontAlgn="t"/>
                      <a:r>
                        <a:rPr lang="en-ZA" sz="1400" b="0" i="0" u="none" strike="noStrike" dirty="0" smtClean="0">
                          <a:solidFill>
                            <a:srgbClr val="000000"/>
                          </a:solidFill>
                          <a:effectLst/>
                          <a:latin typeface="Arial Narrow" panose="020B0606020202030204" pitchFamily="34" charset="0"/>
                        </a:rPr>
                        <a:t>The data collection for</a:t>
                      </a:r>
                      <a:br>
                        <a:rPr lang="en-ZA" sz="1400" b="0" i="0" u="none" strike="noStrike" dirty="0" smtClean="0">
                          <a:solidFill>
                            <a:srgbClr val="000000"/>
                          </a:solidFill>
                          <a:effectLst/>
                          <a:latin typeface="Arial Narrow" panose="020B0606020202030204" pitchFamily="34" charset="0"/>
                        </a:rPr>
                      </a:br>
                      <a:r>
                        <a:rPr lang="en-ZA" sz="1400" b="0" i="0" u="none" strike="noStrike" dirty="0" smtClean="0">
                          <a:solidFill>
                            <a:srgbClr val="000000"/>
                          </a:solidFill>
                          <a:effectLst/>
                          <a:latin typeface="Arial Narrow" panose="020B0606020202030204" pitchFamily="34" charset="0"/>
                        </a:rPr>
                        <a:t>2016/17 STR has been </a:t>
                      </a:r>
                      <a:br>
                        <a:rPr lang="en-ZA" sz="1400" b="0" i="0" u="none" strike="noStrike" dirty="0" smtClean="0">
                          <a:solidFill>
                            <a:srgbClr val="000000"/>
                          </a:solidFill>
                          <a:effectLst/>
                          <a:latin typeface="Arial Narrow" panose="020B0606020202030204" pitchFamily="34" charset="0"/>
                        </a:rPr>
                      </a:br>
                      <a:r>
                        <a:rPr lang="en-ZA" sz="1400" b="0" i="0" u="none" strike="noStrike" dirty="0" smtClean="0">
                          <a:solidFill>
                            <a:srgbClr val="000000"/>
                          </a:solidFill>
                          <a:effectLst/>
                          <a:latin typeface="Arial Narrow" panose="020B0606020202030204" pitchFamily="34" charset="0"/>
                        </a:rPr>
                        <a:t>conducted and includes the data that is available to-date. </a:t>
                      </a:r>
                    </a:p>
                    <a:p>
                      <a:pPr algn="just" fontAlgn="t"/>
                      <a:endParaRPr lang="en-ZA" sz="1400" b="0" i="0" u="none" strike="noStrike" dirty="0">
                        <a:solidFill>
                          <a:srgbClr val="000000"/>
                        </a:solidFill>
                        <a:effectLst/>
                        <a:latin typeface="Arial Narrow" panose="020B0606020202030204" pitchFamily="34" charset="0"/>
                      </a:endParaRPr>
                    </a:p>
                  </a:txBody>
                  <a:tcPr marL="86400" marR="86400" marT="9525" marB="0">
                    <a:lnB w="12700" cap="flat" cmpd="sng" algn="ctr">
                      <a:solidFill>
                        <a:srgbClr val="F1995D"/>
                      </a:solidFill>
                      <a:prstDash val="solid"/>
                      <a:round/>
                      <a:headEnd type="none" w="med" len="med"/>
                      <a:tailEnd type="none" w="med" len="med"/>
                    </a:lnB>
                    <a:solidFill>
                      <a:schemeClr val="bg1"/>
                    </a:solidFill>
                  </a:tcPr>
                </a:tc>
                <a:tc rowSpan="2">
                  <a:txBody>
                    <a:bodyPr/>
                    <a:lstStyle/>
                    <a:p>
                      <a:pPr algn="just" fontAlgn="t"/>
                      <a:r>
                        <a:rPr lang="en-ZA" sz="1400" b="0" i="0" u="none" strike="noStrike" dirty="0" smtClean="0">
                          <a:solidFill>
                            <a:srgbClr val="000000"/>
                          </a:solidFill>
                          <a:effectLst/>
                          <a:latin typeface="Arial Narrow" panose="020B0606020202030204" pitchFamily="34" charset="0"/>
                        </a:rPr>
                        <a:t>Final 2016/17 STR developed.</a:t>
                      </a:r>
                      <a:endParaRPr lang="en-ZA" sz="1400" b="0" i="0" u="none" strike="noStrike" dirty="0">
                        <a:solidFill>
                          <a:srgbClr val="000000"/>
                        </a:solidFill>
                        <a:effectLst/>
                        <a:latin typeface="Arial Narrow" panose="020B0606020202030204" pitchFamily="34" charset="0"/>
                      </a:endParaRPr>
                    </a:p>
                  </a:txBody>
                  <a:tcPr marR="90000" marT="0" marB="0">
                    <a:solidFill>
                      <a:schemeClr val="bg1"/>
                    </a:solidFill>
                  </a:tcPr>
                </a:tc>
                <a:tc rowSpan="2">
                  <a:txBody>
                    <a:bodyPr/>
                    <a:lstStyle/>
                    <a:p>
                      <a:pPr algn="just" fontAlgn="t"/>
                      <a:r>
                        <a:rPr lang="en-ZA" sz="1400" b="0" i="0" u="none" strike="noStrike" dirty="0" smtClean="0">
                          <a:solidFill>
                            <a:srgbClr val="000000"/>
                          </a:solidFill>
                          <a:effectLst/>
                          <a:latin typeface="Arial Narrow" panose="020B0606020202030204" pitchFamily="34" charset="0"/>
                        </a:rPr>
                        <a:t>Final 2016/17 STR was developed</a:t>
                      </a:r>
                      <a:r>
                        <a:rPr lang="en-ZA" sz="1400" b="0" i="0" u="none" strike="noStrike" baseline="0" dirty="0" smtClean="0">
                          <a:solidFill>
                            <a:srgbClr val="000000"/>
                          </a:solidFill>
                          <a:effectLst/>
                          <a:latin typeface="Arial Narrow" panose="020B0606020202030204" pitchFamily="34" charset="0"/>
                        </a:rPr>
                        <a:t> </a:t>
                      </a:r>
                      <a:r>
                        <a:rPr kumimoji="0" lang="en-ZA" sz="14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and is available on the department’s website.</a:t>
                      </a:r>
                      <a:endParaRPr lang="en-ZA" sz="1400" b="0" i="0" u="none" strike="noStrike" dirty="0" smtClean="0">
                        <a:solidFill>
                          <a:schemeClr val="tx1"/>
                        </a:solidFill>
                        <a:effectLst/>
                        <a:latin typeface="Arial Narrow" panose="020B0606020202030204" pitchFamily="34" charset="0"/>
                      </a:endParaRPr>
                    </a:p>
                    <a:p>
                      <a:pPr algn="just" fontAlgn="t"/>
                      <a:endParaRPr lang="en-ZA" sz="1400" b="0" i="0" u="none" strike="noStrike" dirty="0" smtClean="0">
                        <a:solidFill>
                          <a:srgbClr val="000000"/>
                        </a:solidFill>
                        <a:effectLst/>
                        <a:latin typeface="Arial Narrow" panose="020B060602020203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en-ZA" sz="1400" b="0" i="0" u="none" strike="noStrike" kern="1200" noProof="0" dirty="0" smtClean="0">
                          <a:solidFill>
                            <a:srgbClr val="000000"/>
                          </a:solidFill>
                          <a:effectLst/>
                          <a:latin typeface="Arial Narrow" panose="020B0606020202030204" pitchFamily="34" charset="0"/>
                          <a:ea typeface="+mn-ea"/>
                          <a:cs typeface="+mn-cs"/>
                        </a:rPr>
                        <a:t>The STR provides detailed annual performance of tourism industry in SA and globally, focusing on tourism key sub-sectors. The report focuses on the analysis of global tourist arrivals, economic impact of tourism globally, and global aircraft and passenger movement, tourist arrivals in SA, spending, length of stay, geographical spread, contribution of tourism to employment and GDP, etc.</a:t>
                      </a:r>
                    </a:p>
                  </a:txBody>
                  <a:tcPr marR="90000" marT="0" marB="0">
                    <a:solidFill>
                      <a:schemeClr val="bg1"/>
                    </a:solidFill>
                  </a:tcPr>
                </a:tc>
                <a:extLst>
                  <a:ext uri="{0D108BD9-81ED-4DB2-BD59-A6C34878D82A}">
                    <a16:rowId xmlns:a16="http://schemas.microsoft.com/office/drawing/2014/main" val="3319403856"/>
                  </a:ext>
                </a:extLst>
              </a:tr>
              <a:tr h="797267">
                <a:tc vMerge="1">
                  <a:txBody>
                    <a:bodyPr/>
                    <a:lstStyle/>
                    <a:p>
                      <a:endParaRPr lang="en-ZA"/>
                    </a:p>
                  </a:txBody>
                  <a:tcPr/>
                </a:tc>
                <a:tc vMerge="1">
                  <a:txBody>
                    <a:bodyPr/>
                    <a:lstStyle/>
                    <a:p>
                      <a:endParaRPr lang="en-ZA" dirty="0"/>
                    </a:p>
                  </a:txBody>
                  <a:tcPr marL="86400" marR="86400" marT="9525" marB="0">
                    <a:lnT w="12700" cap="flat" cmpd="sng" algn="ctr">
                      <a:solidFill>
                        <a:srgbClr val="F1995D"/>
                      </a:solidFill>
                      <a:prstDash val="solid"/>
                      <a:round/>
                      <a:headEnd type="none" w="med" len="med"/>
                      <a:tailEnd type="none" w="med" len="med"/>
                    </a:lnT>
                    <a:solidFill>
                      <a:schemeClr val="bg1"/>
                    </a:solidFill>
                  </a:tcPr>
                </a:tc>
                <a:tc>
                  <a:txBody>
                    <a:bodyPr/>
                    <a:lstStyle/>
                    <a:p>
                      <a:pPr algn="just" fontAlgn="t"/>
                      <a:r>
                        <a:rPr lang="en-ZA" sz="1400" b="0" i="0" u="none" strike="noStrike" dirty="0" smtClean="0">
                          <a:solidFill>
                            <a:srgbClr val="000000"/>
                          </a:solidFill>
                          <a:effectLst/>
                          <a:latin typeface="Arial Narrow" panose="020B0606020202030204" pitchFamily="34" charset="0"/>
                        </a:rPr>
                        <a:t>Draft </a:t>
                      </a:r>
                      <a:r>
                        <a:rPr lang="en-ZA" sz="1400" b="0" i="0" u="none" strike="noStrike" dirty="0">
                          <a:solidFill>
                            <a:srgbClr val="000000"/>
                          </a:solidFill>
                          <a:effectLst/>
                          <a:latin typeface="Arial Narrow" panose="020B0606020202030204" pitchFamily="34" charset="0"/>
                        </a:rPr>
                        <a:t>2016/17 STR  developed which is based on the latest statistics available.</a:t>
                      </a:r>
                    </a:p>
                  </a:txBody>
                  <a:tcPr marR="90000" marT="0" marB="0">
                    <a:lnT w="12700" cap="flat" cmpd="sng" algn="ctr">
                      <a:solidFill>
                        <a:srgbClr val="F1995D"/>
                      </a:solidFill>
                      <a:prstDash val="solid"/>
                      <a:round/>
                      <a:headEnd type="none" w="med" len="med"/>
                      <a:tailEnd type="none" w="med" len="med"/>
                    </a:lnT>
                    <a:solidFill>
                      <a:schemeClr val="bg1"/>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7310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886794"/>
            <a:ext cx="274021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1778600978"/>
              </p:ext>
            </p:extLst>
          </p:nvPr>
        </p:nvGraphicFramePr>
        <p:xfrm>
          <a:off x="316467" y="108097"/>
          <a:ext cx="8615489" cy="5699768"/>
        </p:xfrm>
        <a:graphic>
          <a:graphicData uri="http://schemas.openxmlformats.org/drawingml/2006/table">
            <a:tbl>
              <a:tblPr>
                <a:tableStyleId>{8A107856-5554-42FB-B03E-39F5DBC370BA}</a:tableStyleId>
              </a:tblPr>
              <a:tblGrid>
                <a:gridCol w="1449686">
                  <a:extLst>
                    <a:ext uri="{9D8B030D-6E8A-4147-A177-3AD203B41FA5}">
                      <a16:colId xmlns:a16="http://schemas.microsoft.com/office/drawing/2014/main" val="20000"/>
                    </a:ext>
                  </a:extLst>
                </a:gridCol>
                <a:gridCol w="1511559">
                  <a:extLst>
                    <a:ext uri="{9D8B030D-6E8A-4147-A177-3AD203B41FA5}">
                      <a16:colId xmlns:a16="http://schemas.microsoft.com/office/drawing/2014/main" val="20001"/>
                    </a:ext>
                  </a:extLst>
                </a:gridCol>
                <a:gridCol w="1789557">
                  <a:extLst>
                    <a:ext uri="{9D8B030D-6E8A-4147-A177-3AD203B41FA5}">
                      <a16:colId xmlns:a16="http://schemas.microsoft.com/office/drawing/2014/main" val="20003"/>
                    </a:ext>
                  </a:extLst>
                </a:gridCol>
                <a:gridCol w="1640541">
                  <a:extLst>
                    <a:ext uri="{9D8B030D-6E8A-4147-A177-3AD203B41FA5}">
                      <a16:colId xmlns:a16="http://schemas.microsoft.com/office/drawing/2014/main" val="20004"/>
                    </a:ext>
                  </a:extLst>
                </a:gridCol>
                <a:gridCol w="2224146">
                  <a:extLst>
                    <a:ext uri="{9D8B030D-6E8A-4147-A177-3AD203B41FA5}">
                      <a16:colId xmlns:a16="http://schemas.microsoft.com/office/drawing/2014/main" val="20005"/>
                    </a:ext>
                  </a:extLst>
                </a:gridCol>
              </a:tblGrid>
              <a:tr h="274681">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Strategic objective: </a:t>
                      </a:r>
                      <a:r>
                        <a:rPr kumimoji="0" lang="en-US" sz="14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To provide knowledge services to inform policy, planning and decision making.</a:t>
                      </a:r>
                      <a:endParaRPr kumimoji="0" lang="en-ZA" sz="1400" b="1" i="0" u="none" strike="noStrike" kern="1200" cap="none" spc="0" normalizeH="0" baseline="0" noProof="0" dirty="0" smtClean="0">
                        <a:ln>
                          <a:noFill/>
                        </a:ln>
                        <a:solidFill>
                          <a:prstClr val="black"/>
                        </a:solidFill>
                        <a:effectLst/>
                        <a:uLnTx/>
                        <a:uFillTx/>
                        <a:latin typeface="Arial Narrow" pitchFamily="34" charset="0"/>
                        <a:cs typeface="Arial" pitchFamily="34" charset="0"/>
                      </a:endParaRPr>
                    </a:p>
                  </a:txBody>
                  <a:tcPr marL="86400" marR="86400" marT="45724" marB="45724" anchor="ctr" horzOverflow="overflow">
                    <a:solidFill>
                      <a:srgbClr val="F1995D"/>
                    </a:solidFill>
                  </a:tcPr>
                </a:tc>
                <a:tc hMerge="1">
                  <a:txBody>
                    <a:bodyPr/>
                    <a:lstStyle/>
                    <a:p>
                      <a:endParaRPr lang="en-ZA"/>
                    </a:p>
                  </a:txBody>
                  <a:tcPr/>
                </a:tc>
                <a:tc hMerge="1">
                  <a:txBody>
                    <a:bodyPr/>
                    <a:lstStyle/>
                    <a:p>
                      <a:pPr algn="just" fontAlgn="t"/>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74674">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645483">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3 Performance – </a:t>
                      </a:r>
                      <a:r>
                        <a:rPr lang="en-ZA" sz="1400" b="1" kern="1200" dirty="0" smtClean="0">
                          <a:solidFill>
                            <a:schemeClr val="dk1"/>
                          </a:solidFill>
                          <a:latin typeface="Arial Narrow" panose="020B0606020202030204" pitchFamily="34" charset="0"/>
                          <a:ea typeface="+mn-ea"/>
                          <a:cs typeface="+mn-cs"/>
                        </a:rPr>
                        <a:t>Actual </a:t>
                      </a:r>
                      <a:r>
                        <a:rPr lang="en-US" sz="14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dk1"/>
                        </a:solidFill>
                        <a:latin typeface="Arial Narrow" panose="020B0606020202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00855">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3"/>
                        <a:tabLst/>
                        <a:defRPr/>
                      </a:pPr>
                      <a:r>
                        <a:rPr lang="en-US" sz="1400" b="0" i="0" u="none" strike="noStrike" kern="1200" noProof="0" dirty="0" smtClean="0">
                          <a:solidFill>
                            <a:srgbClr val="000000"/>
                          </a:solidFill>
                          <a:effectLst/>
                          <a:latin typeface="Arial Narrow" panose="020B0606020202030204" pitchFamily="34" charset="0"/>
                          <a:ea typeface="+mn-ea"/>
                          <a:cs typeface="+mn-cs"/>
                        </a:rPr>
                        <a:t>Number of monitoring and evaluation reports on tourism projects and initiatives developed.</a:t>
                      </a:r>
                      <a:endParaRPr lang="en-ZA" sz="1400" b="0" i="0" u="none" strike="noStrike" kern="1200" noProof="0" dirty="0" smtClean="0">
                        <a:solidFill>
                          <a:srgbClr val="000000"/>
                        </a:solidFill>
                        <a:effectLst/>
                        <a:latin typeface="Arial Narrow" panose="020B0606020202030204" pitchFamily="34" charset="0"/>
                        <a:ea typeface="+mn-ea"/>
                        <a:cs typeface="+mn-cs"/>
                      </a:endParaRPr>
                    </a:p>
                    <a:p>
                      <a:pPr marL="0" indent="0" algn="just" fontAlgn="t">
                        <a:buFont typeface="+mj-lt"/>
                        <a:buNone/>
                      </a:pPr>
                      <a:endParaRPr lang="en-US" sz="1400" b="0" i="0" u="none" strike="noStrike" kern="1200" dirty="0">
                        <a:solidFill>
                          <a:srgbClr val="000000"/>
                        </a:solidFill>
                        <a:effectLst/>
                        <a:latin typeface="Arial Narrow" panose="020B0606020202030204" pitchFamily="34" charset="0"/>
                        <a:ea typeface="+mn-ea"/>
                        <a:cs typeface="+mn-cs"/>
                      </a:endParaRPr>
                    </a:p>
                  </a:txBody>
                  <a:tcPr marL="86400" marR="86400" marT="0" marB="0">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Four reports developed … continued:</a:t>
                      </a:r>
                    </a:p>
                  </a:txBody>
                  <a:tcPr marL="86400" marR="86400" marT="9525" marB="0">
                    <a:solidFill>
                      <a:schemeClr val="bg1"/>
                    </a:solidFill>
                  </a:tcPr>
                </a:tc>
                <a:tc hMerge="1">
                  <a:txBody>
                    <a:bodyPr/>
                    <a:lstStyle/>
                    <a:p>
                      <a:endParaRPr lang="en-ZA"/>
                    </a:p>
                  </a:txBody>
                  <a:tcPr marL="86400" marR="86400" marT="9525" marB="0">
                    <a:solidFill>
                      <a:schemeClr val="bg1"/>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725033">
                <a:tc vMerge="1">
                  <a:txBody>
                    <a:bodyPr/>
                    <a:lstStyle/>
                    <a:p>
                      <a:pPr marL="182880" indent="-182880" algn="just" fontAlgn="t">
                        <a:buFont typeface="+mj-lt"/>
                        <a:buAutoNum type="arabicPeriod" startAt="3"/>
                      </a:pPr>
                      <a:endParaRPr lang="en-US" sz="1400" b="0" i="0" u="none" strike="noStrike" kern="1200" dirty="0">
                        <a:solidFill>
                          <a:srgbClr val="000000"/>
                        </a:solidFill>
                        <a:effectLst/>
                        <a:latin typeface="Arial Narrow" panose="020B0606020202030204" pitchFamily="34" charset="0"/>
                        <a:ea typeface="+mn-ea"/>
                        <a:cs typeface="+mn-cs"/>
                      </a:endParaRPr>
                    </a:p>
                  </a:txBody>
                  <a:tcPr marL="86400" marR="86400" marT="0" marB="0">
                    <a:solidFill>
                      <a:schemeClr val="bg1"/>
                    </a:solidFill>
                  </a:tcPr>
                </a:tc>
                <a:tc>
                  <a:txBody>
                    <a:bodyPr/>
                    <a:lstStyle/>
                    <a:p>
                      <a:pPr marL="173038" indent="-173038" algn="just" fontAlgn="t">
                        <a:buFont typeface="+mj-lt"/>
                        <a:buAutoNum type="arabicParenR" startAt="2"/>
                      </a:pPr>
                      <a:r>
                        <a:rPr lang="en-ZA" sz="1400" b="0" i="0" u="none" strike="noStrike" kern="1200" dirty="0" smtClean="0">
                          <a:solidFill>
                            <a:srgbClr val="000000"/>
                          </a:solidFill>
                          <a:effectLst/>
                          <a:latin typeface="Arial Narrow" panose="020B0606020202030204" pitchFamily="34" charset="0"/>
                          <a:ea typeface="+mn-ea"/>
                          <a:cs typeface="+mn-cs"/>
                        </a:rPr>
                        <a:t>Evaluation report on Food Safety Programme.</a:t>
                      </a:r>
                    </a:p>
                    <a:p>
                      <a:pPr marL="173038" indent="-173038" algn="just" fontAlgn="t">
                        <a:buFont typeface="+mj-lt"/>
                        <a:buNone/>
                      </a:pPr>
                      <a:r>
                        <a:rPr lang="en-ZA" sz="1400" b="0" i="0" u="none" strike="noStrike" kern="1200" dirty="0" smtClean="0">
                          <a:solidFill>
                            <a:srgbClr val="000000"/>
                          </a:solidFill>
                          <a:effectLst/>
                          <a:latin typeface="Arial Narrow" panose="020B0606020202030204" pitchFamily="34" charset="0"/>
                          <a:ea typeface="+mn-ea"/>
                          <a:cs typeface="+mn-cs"/>
                        </a:rPr>
                        <a:t>    (FSP)</a:t>
                      </a:r>
                    </a:p>
                  </a:txBody>
                  <a:tcPr marL="86400" marR="86400" marT="9525" marB="0">
                    <a:solidFill>
                      <a:schemeClr val="bg1"/>
                    </a:solidFill>
                  </a:tcPr>
                </a:tc>
                <a:tc>
                  <a:txBody>
                    <a:bodyPr/>
                    <a:lstStyle/>
                    <a:p>
                      <a:pPr algn="just" fontAlgn="t"/>
                      <a:r>
                        <a:rPr lang="en-ZA" sz="1400" b="0" i="0" u="none" strike="noStrike" kern="1200" dirty="0" smtClean="0">
                          <a:solidFill>
                            <a:srgbClr val="000000"/>
                          </a:solidFill>
                          <a:effectLst/>
                          <a:latin typeface="Arial Narrow" panose="020B0606020202030204" pitchFamily="34" charset="0"/>
                          <a:ea typeface="+mn-ea"/>
                          <a:cs typeface="+mn-cs"/>
                        </a:rPr>
                        <a:t>Data </a:t>
                      </a:r>
                      <a:r>
                        <a:rPr lang="en-ZA" sz="1400" b="0" i="0" u="none" strike="noStrike" kern="1200" dirty="0">
                          <a:solidFill>
                            <a:srgbClr val="000000"/>
                          </a:solidFill>
                          <a:effectLst/>
                          <a:latin typeface="Arial Narrow" panose="020B0606020202030204" pitchFamily="34" charset="0"/>
                          <a:ea typeface="+mn-ea"/>
                          <a:cs typeface="+mn-cs"/>
                        </a:rPr>
                        <a:t>collection started in November 2017. Data was collected from Host Employers, Food safety Assurers. Focus Group Discussion was conducted with FEDHASA and Project Owners (Chief: Tourism Sector HR Development).</a:t>
                      </a:r>
                    </a:p>
                  </a:txBody>
                  <a:tcPr marR="90000" marT="0" marB="0">
                    <a:solidFill>
                      <a:schemeClr val="bg1"/>
                    </a:solidFill>
                  </a:tcPr>
                </a:tc>
                <a:tc>
                  <a:txBody>
                    <a:bodyPr/>
                    <a:lstStyle/>
                    <a:p>
                      <a:pPr algn="just" fontAlgn="t"/>
                      <a:r>
                        <a:rPr lang="en-ZA" sz="1400" b="0" i="0" u="none" strike="noStrike" dirty="0" smtClean="0">
                          <a:solidFill>
                            <a:srgbClr val="000000"/>
                          </a:solidFill>
                          <a:effectLst/>
                          <a:latin typeface="Arial Narrow" panose="020B0606020202030204" pitchFamily="34" charset="0"/>
                        </a:rPr>
                        <a:t>Report on the evaluation of Food Safety Programme prepared.</a:t>
                      </a:r>
                      <a:endParaRPr lang="en-ZA" sz="1400" b="0" i="0" u="none" strike="noStrike" dirty="0">
                        <a:solidFill>
                          <a:srgbClr val="000000"/>
                        </a:solidFill>
                        <a:effectLst/>
                        <a:latin typeface="Arial Narrow" panose="020B0606020202030204" pitchFamily="34" charset="0"/>
                      </a:endParaRPr>
                    </a:p>
                  </a:txBody>
                  <a:tcPr marR="90000" marT="0" marB="0">
                    <a:solidFill>
                      <a:schemeClr val="bg1"/>
                    </a:solidFill>
                  </a:tcPr>
                </a:tc>
                <a:tc>
                  <a:txBody>
                    <a:bodyPr/>
                    <a:lstStyle/>
                    <a:p>
                      <a:pPr algn="just" fontAlgn="t"/>
                      <a:r>
                        <a:rPr lang="en-ZA" sz="1400" b="0" i="0" u="none" strike="noStrike" kern="1200" dirty="0" smtClean="0">
                          <a:solidFill>
                            <a:srgbClr val="000000"/>
                          </a:solidFill>
                          <a:effectLst/>
                          <a:latin typeface="Arial Narrow" panose="020B0606020202030204" pitchFamily="34" charset="0"/>
                          <a:ea typeface="+mn-ea"/>
                          <a:cs typeface="+mn-cs"/>
                        </a:rPr>
                        <a:t>Report on the evaluation of Food Safety Programme (FSP) was prepared.</a:t>
                      </a:r>
                    </a:p>
                    <a:p>
                      <a:pPr algn="just" fontAlgn="t"/>
                      <a:endParaRPr lang="en-ZA" sz="1400" b="0" i="0" u="none" strike="noStrike" kern="1200" dirty="0" smtClean="0">
                        <a:solidFill>
                          <a:srgbClr val="000000"/>
                        </a:solidFill>
                        <a:effectLst/>
                        <a:latin typeface="Arial Narrow" panose="020B0606020202030204" pitchFamily="34" charset="0"/>
                        <a:ea typeface="+mn-ea"/>
                        <a:cs typeface="+mn-cs"/>
                      </a:endParaRPr>
                    </a:p>
                    <a:p>
                      <a:pPr algn="just">
                        <a:lnSpc>
                          <a:spcPct val="107000"/>
                        </a:lnSpc>
                        <a:spcAft>
                          <a:spcPts val="800"/>
                        </a:spcAft>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Report covers background of the pilot FSP; comparisons of the FSP pilot project with the current FSP project;  evaluation methodology, findings and discussions; and recommendations.</a:t>
                      </a:r>
                    </a:p>
                    <a:p>
                      <a:pPr algn="just">
                        <a:lnSpc>
                          <a:spcPct val="107000"/>
                        </a:lnSpc>
                        <a:spcAft>
                          <a:spcPts val="800"/>
                        </a:spcAft>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FSP is implemented to address the needs of unemployed people and first-time entrants to the labour market, and to skill the unemployed youth to ensure they are employable within the hospitality industry.</a:t>
                      </a:r>
                    </a:p>
                  </a:txBody>
                  <a:tcPr marR="90000" marT="0"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8129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950555"/>
            <a:ext cx="274021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2585716008"/>
              </p:ext>
            </p:extLst>
          </p:nvPr>
        </p:nvGraphicFramePr>
        <p:xfrm>
          <a:off x="258056" y="224005"/>
          <a:ext cx="8615489" cy="5557786"/>
        </p:xfrm>
        <a:graphic>
          <a:graphicData uri="http://schemas.openxmlformats.org/drawingml/2006/table">
            <a:tbl>
              <a:tblPr>
                <a:tableStyleId>{8A107856-5554-42FB-B03E-39F5DBC370BA}</a:tableStyleId>
              </a:tblPr>
              <a:tblGrid>
                <a:gridCol w="1421454">
                  <a:extLst>
                    <a:ext uri="{9D8B030D-6E8A-4147-A177-3AD203B41FA5}">
                      <a16:colId xmlns:a16="http://schemas.microsoft.com/office/drawing/2014/main" val="20000"/>
                    </a:ext>
                  </a:extLst>
                </a:gridCol>
                <a:gridCol w="1426761">
                  <a:extLst>
                    <a:ext uri="{9D8B030D-6E8A-4147-A177-3AD203B41FA5}">
                      <a16:colId xmlns:a16="http://schemas.microsoft.com/office/drawing/2014/main" val="20001"/>
                    </a:ext>
                  </a:extLst>
                </a:gridCol>
                <a:gridCol w="1707776">
                  <a:extLst>
                    <a:ext uri="{9D8B030D-6E8A-4147-A177-3AD203B41FA5}">
                      <a16:colId xmlns:a16="http://schemas.microsoft.com/office/drawing/2014/main" val="20002"/>
                    </a:ext>
                  </a:extLst>
                </a:gridCol>
                <a:gridCol w="1411941">
                  <a:extLst>
                    <a:ext uri="{9D8B030D-6E8A-4147-A177-3AD203B41FA5}">
                      <a16:colId xmlns:a16="http://schemas.microsoft.com/office/drawing/2014/main" val="20003"/>
                    </a:ext>
                  </a:extLst>
                </a:gridCol>
                <a:gridCol w="2647557">
                  <a:extLst>
                    <a:ext uri="{9D8B030D-6E8A-4147-A177-3AD203B41FA5}">
                      <a16:colId xmlns:a16="http://schemas.microsoft.com/office/drawing/2014/main" val="20004"/>
                    </a:ext>
                  </a:extLst>
                </a:gridCol>
              </a:tblGrid>
              <a:tr h="345543">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Strategic objective: </a:t>
                      </a:r>
                      <a:r>
                        <a:rPr kumimoji="0" lang="en-US"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To provide knowledge services to inform policy, planning and decision making.</a:t>
                      </a:r>
                      <a:endParaRPr kumimoji="0" lang="en-ZA"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endParaRPr>
                    </a:p>
                  </a:txBody>
                  <a:tcPr marL="86400" marR="86400" marT="45724" marB="45724" anchor="ctr" horzOverflow="overflow">
                    <a:solidFill>
                      <a:srgbClr val="F1995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80832">
                <a:tc rowSpan="2">
                  <a:txBody>
                    <a:bodyPr/>
                    <a:lstStyle/>
                    <a:p>
                      <a:pPr algn="ctr">
                        <a:lnSpc>
                          <a:spcPct val="100000"/>
                        </a:lnSpc>
                      </a:pPr>
                      <a:r>
                        <a:rPr lang="en-US" sz="1300" b="1" dirty="0" smtClean="0">
                          <a:latin typeface="Arial Narrow" panose="020B0606020202030204" pitchFamily="34" charset="0"/>
                        </a:rPr>
                        <a:t>Key</a:t>
                      </a:r>
                      <a:r>
                        <a:rPr lang="en-US" sz="1300" b="1" baseline="0" dirty="0" smtClean="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72980">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74483">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3"/>
                        <a:tabLst/>
                        <a:defRPr/>
                      </a:pPr>
                      <a:r>
                        <a:rPr kumimoji="0" lang="en-US" sz="1300" b="0" i="0" u="none" strike="noStrike" kern="1200" cap="none" spc="0" normalizeH="0" baseline="0" noProof="0" dirty="0" smtClean="0">
                          <a:ln>
                            <a:noFill/>
                          </a:ln>
                          <a:solidFill>
                            <a:prstClr val="black"/>
                          </a:solidFill>
                          <a:effectLst/>
                          <a:uLnTx/>
                          <a:uFillTx/>
                          <a:latin typeface="Arial Narrow"/>
                          <a:ea typeface="+mn-ea"/>
                          <a:cs typeface="+mn-cs"/>
                        </a:rPr>
                        <a:t>Number of monitoring and evaluation reports on tourism projects and initiatives developed.</a:t>
                      </a:r>
                      <a:endParaRPr kumimoji="0" lang="en-ZA" sz="1300" b="0" i="0" u="none" strike="noStrike" kern="1200" cap="none" spc="0" normalizeH="0" baseline="0" noProof="0" dirty="0" smtClean="0">
                        <a:ln>
                          <a:noFill/>
                        </a:ln>
                        <a:solidFill>
                          <a:prstClr val="black"/>
                        </a:solidFill>
                        <a:effectLst/>
                        <a:uLnTx/>
                        <a:uFillTx/>
                        <a:latin typeface="Arial Narrow"/>
                        <a:ea typeface="+mn-ea"/>
                        <a:cs typeface="+mn-cs"/>
                      </a:endParaRPr>
                    </a:p>
                    <a:p>
                      <a:pPr marL="182880" indent="-182880" algn="just" fontAlgn="t">
                        <a:lnSpc>
                          <a:spcPct val="100000"/>
                        </a:lnSpc>
                        <a:spcAft>
                          <a:spcPts val="0"/>
                        </a:spcAft>
                        <a:buFont typeface="+mj-lt"/>
                        <a:buAutoNum type="arabicPeriod" startAt="3"/>
                      </a:pPr>
                      <a:endParaRPr lang="en-US" sz="1300" b="0" i="0" u="none" strike="noStrike" dirty="0">
                        <a:solidFill>
                          <a:srgbClr val="000000"/>
                        </a:solidFill>
                        <a:latin typeface="Arial Narrow" panose="020B0606020202030204" pitchFamily="34" charset="0"/>
                      </a:endParaRPr>
                    </a:p>
                  </a:txBody>
                  <a:tcPr marL="86400" marR="86400" marT="0" marB="0">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Four reports developed … continued: </a:t>
                      </a:r>
                    </a:p>
                  </a:txBody>
                  <a:tcPr marL="86400" marR="86400" marT="7620"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1866657">
                <a:tc vMerge="1">
                  <a:txBody>
                    <a:bodyPr/>
                    <a:lstStyle/>
                    <a:p>
                      <a:endParaRPr lang="en-ZA"/>
                    </a:p>
                  </a:txBody>
                  <a:tcPr/>
                </a:tc>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arenR" startAt="3"/>
                        <a:tabLst/>
                        <a:defRPr/>
                      </a:pP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Evaluation report on Tourism Incentive Programme (Market Access Incentive).</a:t>
                      </a:r>
                    </a:p>
                  </a:txBody>
                  <a:tcPr marL="86400" marR="86400" marT="7620" marB="0">
                    <a:solidFill>
                      <a:schemeClr val="bg1"/>
                    </a:solidFill>
                  </a:tcPr>
                </a:tc>
                <a:tc>
                  <a:txBody>
                    <a:bodyPr/>
                    <a:lstStyle/>
                    <a:p>
                      <a:pPr algn="just" fontAlgn="t">
                        <a:lnSpc>
                          <a:spcPct val="100000"/>
                        </a:lnSpc>
                        <a:spcAft>
                          <a:spcPts val="0"/>
                        </a:spcAft>
                      </a:pPr>
                      <a:r>
                        <a:rPr lang="en-ZA" sz="1300" b="0" i="0" u="none" strike="noStrike" dirty="0" smtClean="0">
                          <a:solidFill>
                            <a:srgbClr val="000000"/>
                          </a:solidFill>
                          <a:effectLst/>
                          <a:latin typeface="Arial Narrow" panose="020B0606020202030204" pitchFamily="34" charset="0"/>
                        </a:rPr>
                        <a:t>Data </a:t>
                      </a:r>
                      <a:r>
                        <a:rPr lang="en-ZA" sz="1300" b="0" i="0" u="none" strike="noStrike" dirty="0">
                          <a:solidFill>
                            <a:srgbClr val="000000"/>
                          </a:solidFill>
                          <a:effectLst/>
                          <a:latin typeface="Arial Narrow" panose="020B0606020202030204" pitchFamily="34" charset="0"/>
                        </a:rPr>
                        <a:t>collection started in November 2017. Data was collected from Tourism Enterprises that applied for support irrespective of whether their applications were rejected or not. A Focus Group discussion was conducted with Project Owners.</a:t>
                      </a:r>
                    </a:p>
                  </a:txBody>
                  <a:tcPr marR="90000" marT="0" marB="0">
                    <a:solidFill>
                      <a:schemeClr val="bg1"/>
                    </a:solidFill>
                  </a:tcPr>
                </a:tc>
                <a:tc>
                  <a:txBody>
                    <a:bodyPr/>
                    <a:lstStyle/>
                    <a:p>
                      <a:pPr algn="just" fontAlgn="t">
                        <a:lnSpc>
                          <a:spcPct val="100000"/>
                        </a:lnSpc>
                        <a:spcAft>
                          <a:spcPts val="0"/>
                        </a:spcAft>
                      </a:pPr>
                      <a:r>
                        <a:rPr lang="en-ZA" sz="1300" b="0" i="0" u="none" strike="noStrike" dirty="0" smtClean="0">
                          <a:solidFill>
                            <a:srgbClr val="000000"/>
                          </a:solidFill>
                          <a:effectLst/>
                          <a:latin typeface="Arial Narrow" panose="020B0606020202030204" pitchFamily="34" charset="0"/>
                        </a:rPr>
                        <a:t>Report on the evaluation of the Tourism Incentive Programme (market access incentive) prepared.</a:t>
                      </a:r>
                      <a:endParaRPr lang="en-ZA" sz="1300" b="0" i="0" u="none" strike="noStrike" dirty="0">
                        <a:solidFill>
                          <a:srgbClr val="000000"/>
                        </a:solidFill>
                        <a:effectLst/>
                        <a:latin typeface="Arial Narrow" panose="020B0606020202030204" pitchFamily="34" charset="0"/>
                      </a:endParaRPr>
                    </a:p>
                  </a:txBody>
                  <a:tcPr marR="90000" marT="0" marB="0">
                    <a:solidFill>
                      <a:schemeClr val="bg1"/>
                    </a:solidFill>
                  </a:tcPr>
                </a:tc>
                <a:tc>
                  <a:txBody>
                    <a:bodyPr/>
                    <a:lstStyle/>
                    <a:p>
                      <a:pPr algn="just">
                        <a:lnSpc>
                          <a:spcPct val="100000"/>
                        </a:lnSpc>
                        <a:spcAft>
                          <a:spcPts val="0"/>
                        </a:spcAft>
                      </a:pPr>
                      <a:r>
                        <a:rPr lang="en-ZA" sz="1300" b="0" i="0" u="none" strike="noStrike" kern="1200" dirty="0" smtClean="0">
                          <a:solidFill>
                            <a:srgbClr val="000000"/>
                          </a:solidFill>
                          <a:effectLst/>
                          <a:latin typeface="Arial Narrow" panose="020B0606020202030204" pitchFamily="34" charset="0"/>
                          <a:ea typeface="+mn-ea"/>
                          <a:cs typeface="+mn-cs"/>
                        </a:rPr>
                        <a:t>Report on the evaluation of the Tourism Incentive Programme (market access incentive) was prepared.</a:t>
                      </a:r>
                    </a:p>
                    <a:p>
                      <a:pPr algn="just">
                        <a:lnSpc>
                          <a:spcPct val="100000"/>
                        </a:lnSpc>
                        <a:spcAft>
                          <a:spcPts val="0"/>
                        </a:spcAft>
                      </a:pPr>
                      <a:endParaRPr lang="en-ZA" sz="1300" b="0" i="0" u="none" strike="noStrike" kern="1200" dirty="0" smtClean="0">
                        <a:solidFill>
                          <a:srgbClr val="000000"/>
                        </a:solidFill>
                        <a:effectLst/>
                        <a:latin typeface="Arial Narrow" panose="020B0606020202030204" pitchFamily="34" charset="0"/>
                        <a:ea typeface="+mn-ea"/>
                        <a:cs typeface="+mn-cs"/>
                      </a:endParaRPr>
                    </a:p>
                    <a:p>
                      <a:pPr algn="just">
                        <a:lnSpc>
                          <a:spcPct val="100000"/>
                        </a:lnSpc>
                        <a:spcAft>
                          <a:spcPts val="0"/>
                        </a:spcAft>
                      </a:pPr>
                      <a:r>
                        <a:rPr lang="en-ZA" sz="1300" b="0" i="0" u="none" strike="noStrike" kern="1200" dirty="0" smtClean="0">
                          <a:solidFill>
                            <a:srgbClr val="000000"/>
                          </a:solidFill>
                          <a:effectLst/>
                          <a:latin typeface="Arial Narrow" panose="020B0606020202030204" pitchFamily="34" charset="0"/>
                          <a:ea typeface="+mn-ea"/>
                          <a:cs typeface="+mn-cs"/>
                        </a:rPr>
                        <a:t>The report covers reviewed literature on International Market Access Programme (IMASP), evaluation methodology; findings; recommendations (improving application and communication processes, possibility of a representative in each trade fair, need for a briefing session before attendance at a trade show).</a:t>
                      </a:r>
                    </a:p>
                    <a:p>
                      <a:pPr algn="just">
                        <a:lnSpc>
                          <a:spcPct val="100000"/>
                        </a:lnSpc>
                        <a:spcAft>
                          <a:spcPts val="0"/>
                        </a:spcAft>
                      </a:pPr>
                      <a:endParaRPr lang="en-ZA" sz="1300" b="0" i="0" u="none" strike="noStrike" kern="1200" dirty="0" smtClean="0">
                        <a:solidFill>
                          <a:srgbClr val="000000"/>
                        </a:solidFill>
                        <a:effectLst/>
                        <a:latin typeface="Arial Narrow" panose="020B0606020202030204" pitchFamily="34" charset="0"/>
                        <a:ea typeface="+mn-ea"/>
                        <a:cs typeface="+mn-cs"/>
                      </a:endParaRPr>
                    </a:p>
                    <a:p>
                      <a:pPr marL="0" algn="just" defTabSz="914400" rtl="0" eaLnBrk="1" latinLnBrk="0" hangingPunct="1">
                        <a:lnSpc>
                          <a:spcPct val="100000"/>
                        </a:lnSpc>
                        <a:spcAft>
                          <a:spcPts val="0"/>
                        </a:spcAft>
                      </a:pPr>
                      <a:r>
                        <a:rPr lang="en-ZA" sz="1300" b="0" i="0" u="none" strike="noStrike" kern="1200" dirty="0" smtClean="0">
                          <a:solidFill>
                            <a:srgbClr val="000000"/>
                          </a:solidFill>
                          <a:effectLst/>
                          <a:latin typeface="Arial Narrow" panose="020B0606020202030204" pitchFamily="34" charset="0"/>
                          <a:ea typeface="+mn-ea"/>
                          <a:cs typeface="+mn-cs"/>
                        </a:rPr>
                        <a:t>The TIP (Market Access) is designed to contribute towards achieving the objectives of the NDP and NTSS by providing subsidies to enterprises in order to access both new and existing markets by attending international and national trade platforms.</a:t>
                      </a:r>
                    </a:p>
                  </a:txBody>
                  <a:tcPr marR="90000" marT="0" marB="0">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27343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950555"/>
            <a:ext cx="274021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574596009"/>
              </p:ext>
            </p:extLst>
          </p:nvPr>
        </p:nvGraphicFramePr>
        <p:xfrm>
          <a:off x="270367" y="115813"/>
          <a:ext cx="8615489" cy="5626426"/>
        </p:xfrm>
        <a:graphic>
          <a:graphicData uri="http://schemas.openxmlformats.org/drawingml/2006/table">
            <a:tbl>
              <a:tblPr>
                <a:tableStyleId>{8A107856-5554-42FB-B03E-39F5DBC370BA}</a:tableStyleId>
              </a:tblPr>
              <a:tblGrid>
                <a:gridCol w="1421454">
                  <a:extLst>
                    <a:ext uri="{9D8B030D-6E8A-4147-A177-3AD203B41FA5}">
                      <a16:colId xmlns:a16="http://schemas.microsoft.com/office/drawing/2014/main" val="20000"/>
                    </a:ext>
                  </a:extLst>
                </a:gridCol>
                <a:gridCol w="1520890">
                  <a:extLst>
                    <a:ext uri="{9D8B030D-6E8A-4147-A177-3AD203B41FA5}">
                      <a16:colId xmlns:a16="http://schemas.microsoft.com/office/drawing/2014/main" val="20001"/>
                    </a:ext>
                  </a:extLst>
                </a:gridCol>
                <a:gridCol w="1694329">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2378616">
                  <a:extLst>
                    <a:ext uri="{9D8B030D-6E8A-4147-A177-3AD203B41FA5}">
                      <a16:colId xmlns:a16="http://schemas.microsoft.com/office/drawing/2014/main" val="20004"/>
                    </a:ext>
                  </a:extLst>
                </a:gridCol>
              </a:tblGrid>
              <a:tr h="288351">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Strategic objective: </a:t>
                      </a:r>
                      <a:r>
                        <a:rPr kumimoji="0" lang="en-US" sz="14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To provide knowledge services to inform policy, planning and decision making.</a:t>
                      </a:r>
                      <a:endParaRPr kumimoji="0" lang="en-ZA" sz="1400" b="1" i="0" u="none" strike="noStrike" kern="1200" cap="none" spc="0" normalizeH="0" baseline="0" noProof="0" dirty="0" smtClean="0">
                        <a:ln>
                          <a:noFill/>
                        </a:ln>
                        <a:solidFill>
                          <a:prstClr val="black"/>
                        </a:solidFill>
                        <a:effectLst/>
                        <a:uLnTx/>
                        <a:uFillTx/>
                        <a:latin typeface="Arial Narrow" pitchFamily="34" charset="0"/>
                        <a:cs typeface="Arial" pitchFamily="34" charset="0"/>
                      </a:endParaRPr>
                    </a:p>
                  </a:txBody>
                  <a:tcPr marL="86400" marR="86400" marT="45724" marB="45724" anchor="ctr" horzOverflow="overflow">
                    <a:solidFill>
                      <a:srgbClr val="F1995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88344">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692025">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3 Performance – </a:t>
                      </a:r>
                      <a:r>
                        <a:rPr lang="en-ZA" sz="1400" b="1" kern="1200" dirty="0" smtClean="0">
                          <a:solidFill>
                            <a:schemeClr val="dk1"/>
                          </a:solidFill>
                          <a:latin typeface="Arial Narrow" panose="020B0606020202030204" pitchFamily="34" charset="0"/>
                          <a:ea typeface="+mn-ea"/>
                          <a:cs typeface="+mn-cs"/>
                        </a:rPr>
                        <a:t>Actual </a:t>
                      </a:r>
                      <a:r>
                        <a:rPr lang="en-US" sz="14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09049">
                <a:tc rowSpan="2">
                  <a:txBody>
                    <a:bodyPr/>
                    <a:lstStyle/>
                    <a:p>
                      <a:pPr marL="173038" marR="0" lvl="0" indent="-173038" algn="just" defTabSz="914400" rtl="0" eaLnBrk="1" fontAlgn="t" latinLnBrk="0" hangingPunct="1">
                        <a:lnSpc>
                          <a:spcPct val="100000"/>
                        </a:lnSpc>
                        <a:spcBef>
                          <a:spcPts val="0"/>
                        </a:spcBef>
                        <a:spcAft>
                          <a:spcPts val="0"/>
                        </a:spcAft>
                        <a:buClrTx/>
                        <a:buSzTx/>
                        <a:buFont typeface="+mj-lt"/>
                        <a:buAutoNum type="arabicPeriod" startAt="3"/>
                        <a:tabLst/>
                        <a:defRPr/>
                      </a:pPr>
                      <a:r>
                        <a:rPr kumimoji="0" lang="en-US"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Number of monitoring and evaluation reports on tourism projects and initiatives developed.</a:t>
                      </a:r>
                      <a:endPar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182880" indent="-182880" algn="just" fontAlgn="t">
                        <a:buFont typeface="+mj-lt"/>
                        <a:buAutoNum type="arabicPeriod" startAt="3"/>
                      </a:pPr>
                      <a:endParaRPr lang="en-US" sz="1400" b="0" i="0" u="none" strike="noStrike" dirty="0">
                        <a:solidFill>
                          <a:srgbClr val="000000"/>
                        </a:solidFill>
                        <a:latin typeface="Arial Narrow" panose="020B0606020202030204" pitchFamily="34" charset="0"/>
                      </a:endParaRPr>
                    </a:p>
                  </a:txBody>
                  <a:tcPr marL="86400" marR="86400" marT="0" marB="0">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Four reports developed … continued: </a:t>
                      </a:r>
                    </a:p>
                  </a:txBody>
                  <a:tcPr marL="86400" marR="86400" marT="7620"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3828425">
                <a:tc vMerge="1">
                  <a:txBody>
                    <a:bodyPr/>
                    <a:lstStyle/>
                    <a:p>
                      <a:endParaRPr lang="en-ZA"/>
                    </a:p>
                  </a:txBody>
                  <a:tcPr/>
                </a:tc>
                <a:tc>
                  <a:txBody>
                    <a:bodyPr/>
                    <a:lstStyle/>
                    <a:p>
                      <a:pPr marL="342900" indent="-342900" algn="just" fontAlgn="t">
                        <a:buFont typeface="+mj-lt"/>
                        <a:buAutoNum type="arabicParenR" startAt="4"/>
                      </a:pPr>
                      <a:r>
                        <a:rPr lang="en-ZA" sz="1400" b="0" i="0" u="none" strike="noStrike" kern="1200" dirty="0" smtClean="0">
                          <a:solidFill>
                            <a:srgbClr val="000000"/>
                          </a:solidFill>
                          <a:effectLst/>
                          <a:latin typeface="Arial Narrow" panose="020B0606020202030204" pitchFamily="34" charset="0"/>
                          <a:ea typeface="+mn-ea"/>
                          <a:cs typeface="+mn-cs"/>
                        </a:rPr>
                        <a:t>2016/17 </a:t>
                      </a:r>
                      <a:r>
                        <a:rPr lang="en-ZA" sz="1400" b="0" i="0" u="none" strike="noStrike" kern="1200" dirty="0">
                          <a:solidFill>
                            <a:srgbClr val="000000"/>
                          </a:solidFill>
                          <a:effectLst/>
                          <a:latin typeface="Arial Narrow" panose="020B0606020202030204" pitchFamily="34" charset="0"/>
                          <a:ea typeface="+mn-ea"/>
                          <a:cs typeface="+mn-cs"/>
                        </a:rPr>
                        <a:t>National Tourism Sector Strategy (NTSS) implementation report.</a:t>
                      </a:r>
                    </a:p>
                  </a:txBody>
                  <a:tcPr marL="86400" marR="86400" marT="7620" marB="0">
                    <a:solidFill>
                      <a:schemeClr val="bg1"/>
                    </a:solidFill>
                  </a:tcPr>
                </a:tc>
                <a:tc>
                  <a:txBody>
                    <a:bodyPr/>
                    <a:lstStyle/>
                    <a:p>
                      <a:pPr algn="just" fontAlgn="t"/>
                      <a:r>
                        <a:rPr lang="en-ZA" sz="1400" b="0" i="0" u="none" strike="noStrike" dirty="0" smtClean="0">
                          <a:solidFill>
                            <a:srgbClr val="000000"/>
                          </a:solidFill>
                          <a:effectLst/>
                          <a:latin typeface="Arial Narrow" panose="020B0606020202030204" pitchFamily="34" charset="0"/>
                        </a:rPr>
                        <a:t>Consultations </a:t>
                      </a:r>
                      <a:r>
                        <a:rPr lang="en-ZA" sz="1400" b="0" i="0" u="none" strike="noStrike" dirty="0">
                          <a:solidFill>
                            <a:srgbClr val="000000"/>
                          </a:solidFill>
                          <a:effectLst/>
                          <a:latin typeface="Arial Narrow" panose="020B0606020202030204" pitchFamily="34" charset="0"/>
                        </a:rPr>
                        <a:t>on the draft NTSS implementation Report were </a:t>
                      </a:r>
                      <a:r>
                        <a:rPr lang="en-ZA" sz="1400" b="0" i="0" u="none" strike="noStrike" dirty="0" smtClean="0">
                          <a:solidFill>
                            <a:srgbClr val="000000"/>
                          </a:solidFill>
                          <a:effectLst/>
                          <a:latin typeface="Arial Narrow" panose="020B0606020202030204" pitchFamily="34" charset="0"/>
                        </a:rPr>
                        <a:t>undertaken.</a:t>
                      </a:r>
                      <a:r>
                        <a:rPr lang="en-ZA" sz="1400" b="0" i="0" u="none" strike="noStrike" baseline="0" dirty="0" smtClean="0">
                          <a:solidFill>
                            <a:srgbClr val="000000"/>
                          </a:solidFill>
                          <a:effectLst/>
                          <a:latin typeface="Arial Narrow" panose="020B0606020202030204" pitchFamily="34" charset="0"/>
                        </a:rPr>
                        <a:t> </a:t>
                      </a:r>
                      <a:r>
                        <a:rPr lang="en-ZA" sz="1400" b="0" i="0" u="none" strike="noStrike" dirty="0" smtClean="0">
                          <a:solidFill>
                            <a:srgbClr val="000000"/>
                          </a:solidFill>
                          <a:effectLst/>
                          <a:latin typeface="Arial Narrow" panose="020B0606020202030204" pitchFamily="34" charset="0"/>
                        </a:rPr>
                        <a:t>The </a:t>
                      </a:r>
                      <a:r>
                        <a:rPr lang="en-ZA" sz="1400" b="0" i="0" u="none" strike="noStrike" dirty="0">
                          <a:solidFill>
                            <a:srgbClr val="000000"/>
                          </a:solidFill>
                          <a:effectLst/>
                          <a:latin typeface="Arial Narrow" panose="020B0606020202030204" pitchFamily="34" charset="0"/>
                        </a:rPr>
                        <a:t>Draft NTSS Implementation Report was circulated to the Branches, SAT as well as the TBCSA for further inputs. New information has been integrated to strengthen the report and narrow the gaps that had been identified</a:t>
                      </a:r>
                      <a:r>
                        <a:rPr lang="en-ZA" sz="1400" b="0" i="0" u="none" strike="noStrike" dirty="0" smtClean="0">
                          <a:solidFill>
                            <a:srgbClr val="000000"/>
                          </a:solidFill>
                          <a:effectLst/>
                          <a:latin typeface="Arial Narrow" panose="020B0606020202030204" pitchFamily="34" charset="0"/>
                        </a:rPr>
                        <a:t>.</a:t>
                      </a:r>
                      <a:endParaRPr lang="en-ZA" sz="1400" b="0" i="0" u="none" strike="noStrike" dirty="0">
                        <a:solidFill>
                          <a:srgbClr val="000000"/>
                        </a:solidFill>
                        <a:effectLst/>
                        <a:latin typeface="Arial Narrow" panose="020B0606020202030204" pitchFamily="34" charset="0"/>
                      </a:endParaRPr>
                    </a:p>
                  </a:txBody>
                  <a:tcPr marR="90000" marT="0" marB="0">
                    <a:solidFill>
                      <a:schemeClr val="bg1"/>
                    </a:solidFill>
                  </a:tcPr>
                </a:tc>
                <a:tc>
                  <a:txBody>
                    <a:bodyPr/>
                    <a:lstStyle/>
                    <a:p>
                      <a:pPr algn="just" fontAlgn="t"/>
                      <a:r>
                        <a:rPr lang="en-ZA" sz="1400" b="0" i="0" u="none" strike="noStrike" dirty="0" smtClean="0">
                          <a:solidFill>
                            <a:srgbClr val="000000"/>
                          </a:solidFill>
                          <a:effectLst/>
                          <a:latin typeface="Arial Narrow" panose="020B0606020202030204" pitchFamily="34" charset="0"/>
                        </a:rPr>
                        <a:t>2016/17 NTSS implementation</a:t>
                      </a:r>
                    </a:p>
                    <a:p>
                      <a:pPr algn="just" fontAlgn="t"/>
                      <a:r>
                        <a:rPr lang="en-ZA" sz="1400" b="0" i="0" u="none" strike="noStrike" dirty="0" smtClean="0">
                          <a:solidFill>
                            <a:srgbClr val="000000"/>
                          </a:solidFill>
                          <a:effectLst/>
                          <a:latin typeface="Arial Narrow" panose="020B0606020202030204" pitchFamily="34" charset="0"/>
                        </a:rPr>
                        <a:t>report finalised.</a:t>
                      </a:r>
                      <a:endParaRPr lang="en-ZA" sz="1400" b="0" i="0" u="none" strike="noStrike" dirty="0">
                        <a:solidFill>
                          <a:srgbClr val="000000"/>
                        </a:solidFill>
                        <a:effectLst/>
                        <a:latin typeface="Arial Narrow" panose="020B0606020202030204" pitchFamily="34" charset="0"/>
                      </a:endParaRPr>
                    </a:p>
                  </a:txBody>
                  <a:tcPr marR="90000" marT="0" marB="0">
                    <a:solidFill>
                      <a:schemeClr val="bg1"/>
                    </a:solidFill>
                  </a:tcPr>
                </a:tc>
                <a:tc>
                  <a:txBody>
                    <a:bodyPr/>
                    <a:lstStyle/>
                    <a:p>
                      <a:pPr algn="just" fontAlgn="t"/>
                      <a:r>
                        <a:rPr lang="en-ZA" sz="1400" b="0" i="0" u="none" strike="noStrike" dirty="0" smtClean="0">
                          <a:solidFill>
                            <a:srgbClr val="000000"/>
                          </a:solidFill>
                          <a:effectLst/>
                          <a:latin typeface="Arial Narrow" panose="020B0606020202030204" pitchFamily="34" charset="0"/>
                        </a:rPr>
                        <a:t>2016/17 NTSS implementation</a:t>
                      </a:r>
                    </a:p>
                    <a:p>
                      <a:pPr algn="just" fontAlgn="t"/>
                      <a:r>
                        <a:rPr lang="en-ZA" sz="1400" b="0" i="0" u="none" strike="noStrike" dirty="0" smtClean="0">
                          <a:solidFill>
                            <a:srgbClr val="000000"/>
                          </a:solidFill>
                          <a:effectLst/>
                          <a:latin typeface="Arial Narrow" panose="020B0606020202030204" pitchFamily="34" charset="0"/>
                        </a:rPr>
                        <a:t>report was finalised.</a:t>
                      </a:r>
                    </a:p>
                    <a:p>
                      <a:pPr algn="just" fontAlgn="t"/>
                      <a:endParaRPr lang="en-ZA" sz="1400" b="0" i="0" u="none" strike="noStrike" dirty="0" smtClean="0">
                        <a:solidFill>
                          <a:srgbClr val="000000"/>
                        </a:solidFill>
                        <a:effectLst/>
                        <a:latin typeface="Arial Narrow" panose="020B0606020202030204" pitchFamily="34" charset="0"/>
                      </a:endParaRPr>
                    </a:p>
                    <a:p>
                      <a:pPr algn="just">
                        <a:lnSpc>
                          <a:spcPct val="107000"/>
                        </a:lnSpc>
                        <a:spcAft>
                          <a:spcPts val="0"/>
                        </a:spcAft>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The report covers tourism performance (global and national), tourism growth and the economy, visitor experience and the brand, sustainability and good governance, other key achievements.</a:t>
                      </a:r>
                    </a:p>
                    <a:p>
                      <a:pPr algn="just">
                        <a:lnSpc>
                          <a:spcPct val="107000"/>
                        </a:lnSpc>
                        <a:spcAft>
                          <a:spcPts val="0"/>
                        </a:spcAft>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n-ZA" sz="1400" dirty="0" smtClean="0">
                          <a:effectLst/>
                          <a:latin typeface="Arial Narrow" panose="020B0606020202030204" pitchFamily="34" charset="0"/>
                          <a:ea typeface="Calibri" panose="020F0502020204030204" pitchFamily="34" charset="0"/>
                          <a:cs typeface="Times New Roman" panose="02020603050405020304" pitchFamily="18" charset="0"/>
                        </a:rPr>
                        <a:t>The NTSS Implementation report is developed annually to track progress made towards the achievement of the NTSS objectives and targets. It serves as monitoring mechanism for NTSS implementation. </a:t>
                      </a:r>
                    </a:p>
                  </a:txBody>
                  <a:tcPr marR="90000" marT="0" marB="0">
                    <a:solidFill>
                      <a:schemeClr val="bg1"/>
                    </a:solidFill>
                  </a:tcPr>
                </a:tc>
                <a:extLst>
                  <a:ext uri="{0D108BD9-81ED-4DB2-BD59-A6C34878D82A}">
                    <a16:rowId xmlns:a16="http://schemas.microsoft.com/office/drawing/2014/main" val="2027294923"/>
                  </a:ext>
                </a:extLst>
              </a:tr>
            </a:tbl>
          </a:graphicData>
        </a:graphic>
      </p:graphicFrame>
    </p:spTree>
    <p:extLst>
      <p:ext uri="{BB962C8B-B14F-4D97-AF65-F5344CB8AC3E}">
        <p14:creationId xmlns:p14="http://schemas.microsoft.com/office/powerpoint/2010/main" val="87152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886794"/>
            <a:ext cx="274021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4265883929"/>
              </p:ext>
            </p:extLst>
          </p:nvPr>
        </p:nvGraphicFramePr>
        <p:xfrm>
          <a:off x="246283" y="203311"/>
          <a:ext cx="8639056" cy="5623568"/>
        </p:xfrm>
        <a:graphic>
          <a:graphicData uri="http://schemas.openxmlformats.org/drawingml/2006/table">
            <a:tbl>
              <a:tblPr>
                <a:tableStyleId>{8A107856-5554-42FB-B03E-39F5DBC370BA}</a:tableStyleId>
              </a:tblPr>
              <a:tblGrid>
                <a:gridCol w="1505990">
                  <a:extLst>
                    <a:ext uri="{9D8B030D-6E8A-4147-A177-3AD203B41FA5}">
                      <a16:colId xmlns:a16="http://schemas.microsoft.com/office/drawing/2014/main" val="20000"/>
                    </a:ext>
                  </a:extLst>
                </a:gridCol>
                <a:gridCol w="1328240">
                  <a:extLst>
                    <a:ext uri="{9D8B030D-6E8A-4147-A177-3AD203B41FA5}">
                      <a16:colId xmlns:a16="http://schemas.microsoft.com/office/drawing/2014/main" val="20001"/>
                    </a:ext>
                  </a:extLst>
                </a:gridCol>
                <a:gridCol w="1922929">
                  <a:extLst>
                    <a:ext uri="{9D8B030D-6E8A-4147-A177-3AD203B41FA5}">
                      <a16:colId xmlns:a16="http://schemas.microsoft.com/office/drawing/2014/main" val="20003"/>
                    </a:ext>
                  </a:extLst>
                </a:gridCol>
                <a:gridCol w="1465729">
                  <a:extLst>
                    <a:ext uri="{9D8B030D-6E8A-4147-A177-3AD203B41FA5}">
                      <a16:colId xmlns:a16="http://schemas.microsoft.com/office/drawing/2014/main" val="20004"/>
                    </a:ext>
                  </a:extLst>
                </a:gridCol>
                <a:gridCol w="2416168">
                  <a:extLst>
                    <a:ext uri="{9D8B030D-6E8A-4147-A177-3AD203B41FA5}">
                      <a16:colId xmlns:a16="http://schemas.microsoft.com/office/drawing/2014/main" val="3906202193"/>
                    </a:ext>
                  </a:extLst>
                </a:gridCol>
              </a:tblGrid>
              <a:tr h="271699">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Strategic objective: </a:t>
                      </a:r>
                      <a:r>
                        <a:rPr kumimoji="0" lang="en-US"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To provide knowledge services to inform policy, planning and decision making.</a:t>
                      </a:r>
                      <a:endParaRPr kumimoji="0" lang="en-ZA"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endParaRPr>
                    </a:p>
                  </a:txBody>
                  <a:tcPr marL="86400" marR="86400" marT="45724" marB="45724" anchor="ctr" horzOverflow="overflow">
                    <a:solidFill>
                      <a:srgbClr val="F1995D"/>
                    </a:solidFill>
                  </a:tcPr>
                </a:tc>
                <a:tc hMerge="1">
                  <a:txBody>
                    <a:bodyPr/>
                    <a:lstStyle/>
                    <a:p>
                      <a:endParaRPr lang="en-ZA"/>
                    </a:p>
                  </a:txBody>
                  <a:tcPr/>
                </a:tc>
                <a:tc hMerge="1">
                  <a:txBody>
                    <a:bodyPr/>
                    <a:lstStyle/>
                    <a:p>
                      <a:pPr algn="just" fontAlgn="t"/>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val="10000"/>
                  </a:ext>
                </a:extLst>
              </a:tr>
              <a:tr h="271691">
                <a:tc rowSpan="2">
                  <a:txBody>
                    <a:bodyPr/>
                    <a:lstStyle/>
                    <a:p>
                      <a:pPr algn="ctr">
                        <a:lnSpc>
                          <a:spcPct val="100000"/>
                        </a:lnSpc>
                      </a:pPr>
                      <a:r>
                        <a:rPr lang="en-US" sz="1300" b="1" dirty="0" smtClean="0">
                          <a:latin typeface="Arial Narrow" panose="020B0606020202030204" pitchFamily="34" charset="0"/>
                        </a:rPr>
                        <a:t>Key</a:t>
                      </a:r>
                      <a:r>
                        <a:rPr lang="en-US" sz="1300" b="1" baseline="0" dirty="0" smtClean="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Narrow"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457585">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Actual Data </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4275562">
                <a:tc>
                  <a:txBody>
                    <a:bodyPr/>
                    <a:lstStyle/>
                    <a:p>
                      <a:pPr marL="173038" marR="0" lvl="0" indent="-173038" algn="just" defTabSz="914400" rtl="0" eaLnBrk="1" fontAlgn="t" latinLnBrk="0" hangingPunct="1">
                        <a:lnSpc>
                          <a:spcPct val="100000"/>
                        </a:lnSpc>
                        <a:spcBef>
                          <a:spcPts val="0"/>
                        </a:spcBef>
                        <a:spcAft>
                          <a:spcPts val="0"/>
                        </a:spcAft>
                        <a:buClrTx/>
                        <a:buSzTx/>
                        <a:buFont typeface="Arial" panose="020B0604020202020204" pitchFamily="34" charset="0"/>
                        <a:buAutoNum type="arabicPeriod" startAt="4"/>
                        <a:tabLst>
                          <a:tab pos="173038" algn="l"/>
                        </a:tabLst>
                        <a:defRPr/>
                      </a:pPr>
                      <a:r>
                        <a:rPr lang="en-US" sz="1300" b="0" i="0" u="none" strike="noStrike" kern="1200" noProof="0" dirty="0" smtClean="0">
                          <a:solidFill>
                            <a:srgbClr val="000000"/>
                          </a:solidFill>
                          <a:effectLst/>
                          <a:latin typeface="Arial Narrow" panose="020B0606020202030204" pitchFamily="34" charset="0"/>
                          <a:ea typeface="+mn-ea"/>
                          <a:cs typeface="+mn-cs"/>
                        </a:rPr>
                        <a:t>Number of information systems and frameworks developed and maintained.</a:t>
                      </a:r>
                    </a:p>
                    <a:p>
                      <a:pPr marR="0" algn="just" defTabSz="914400" rtl="0" eaLnBrk="1" fontAlgn="t" latinLnBrk="0" hangingPunct="1">
                        <a:lnSpc>
                          <a:spcPct val="100000"/>
                        </a:lnSpc>
                        <a:spcBef>
                          <a:spcPts val="0"/>
                        </a:spcBef>
                        <a:spcAft>
                          <a:spcPts val="0"/>
                        </a:spcAft>
                        <a:buClrTx/>
                        <a:buSzTx/>
                        <a:buFont typeface="Arial" panose="020B0604020202020204" pitchFamily="34" charset="0"/>
                        <a:tabLst/>
                        <a:defRPr/>
                      </a:pPr>
                      <a:endParaRPr lang="en-ZA" sz="1300" b="0" i="0" u="none" strike="noStrike" kern="1200" dirty="0">
                        <a:solidFill>
                          <a:srgbClr val="000000"/>
                        </a:solidFill>
                        <a:effectLst/>
                        <a:latin typeface="Arial Narrow" panose="020B0606020202030204" pitchFamily="34" charset="0"/>
                        <a:ea typeface="+mn-ea"/>
                        <a:cs typeface="+mn-cs"/>
                      </a:endParaRPr>
                    </a:p>
                  </a:txBody>
                  <a:tcPr marL="86400" marR="8640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300" b="0" i="0" u="none" strike="noStrike" kern="1200" dirty="0" smtClean="0">
                          <a:solidFill>
                            <a:srgbClr val="000000"/>
                          </a:solidFill>
                          <a:effectLst/>
                          <a:latin typeface="Arial Narrow" panose="020B0606020202030204" pitchFamily="34" charset="0"/>
                          <a:ea typeface="+mn-ea"/>
                          <a:cs typeface="+mn-cs"/>
                        </a:rPr>
                        <a:t>Concept on the design and implementation plan of the National Tourism Information and Monitoring System (NTIMS) developed.</a:t>
                      </a:r>
                    </a:p>
                  </a:txBody>
                  <a:tcPr marL="85725" marR="86400" marT="9525"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Consultations on the</a:t>
                      </a:r>
                      <a:br>
                        <a:rPr lang="en-ZA" sz="1300" b="0" i="0" u="none" strike="noStrike" dirty="0" smtClean="0">
                          <a:solidFill>
                            <a:srgbClr val="000000"/>
                          </a:solidFill>
                          <a:effectLst/>
                          <a:latin typeface="Arial Narrow" panose="020B0606020202030204" pitchFamily="34" charset="0"/>
                        </a:rPr>
                      </a:br>
                      <a:r>
                        <a:rPr lang="en-ZA" sz="1300" b="0" i="0" u="none" strike="noStrike" dirty="0" smtClean="0">
                          <a:solidFill>
                            <a:srgbClr val="000000"/>
                          </a:solidFill>
                          <a:effectLst/>
                          <a:latin typeface="Arial Narrow" panose="020B0606020202030204" pitchFamily="34" charset="0"/>
                        </a:rPr>
                        <a:t>draft concept for NTIMS</a:t>
                      </a:r>
                      <a:br>
                        <a:rPr lang="en-ZA" sz="1300" b="0" i="0" u="none" strike="noStrike" dirty="0" smtClean="0">
                          <a:solidFill>
                            <a:srgbClr val="000000"/>
                          </a:solidFill>
                          <a:effectLst/>
                          <a:latin typeface="Arial Narrow" panose="020B0606020202030204" pitchFamily="34" charset="0"/>
                        </a:rPr>
                      </a:br>
                      <a:r>
                        <a:rPr lang="en-ZA" sz="1300" b="0" i="0" u="none" strike="noStrike" dirty="0" smtClean="0">
                          <a:solidFill>
                            <a:srgbClr val="000000"/>
                          </a:solidFill>
                          <a:effectLst/>
                          <a:latin typeface="Arial Narrow" panose="020B0606020202030204" pitchFamily="34" charset="0"/>
                        </a:rPr>
                        <a:t>conducted. The draft concept was presented at 18 stakeholder consultation sessions. The meetings were attended by Provincial Tourism Managers, Ward Councillors, District &amp; Local Municipal Managers, Tourism Associations’ General Managers, Regional Tourism Officers, Local Tourism Officers, tourism administrative staff and tourism business representatives.</a:t>
                      </a:r>
                      <a:endParaRPr lang="en-ZA" sz="1300" b="0" i="0" u="none" strike="noStrike" dirty="0">
                        <a:solidFill>
                          <a:srgbClr val="000000"/>
                        </a:solidFill>
                        <a:effectLst/>
                        <a:latin typeface="Arial Narrow" panose="020B0606020202030204" pitchFamily="34" charset="0"/>
                      </a:endParaRPr>
                    </a:p>
                  </a:txBody>
                  <a:tcPr marL="85725" marR="86400" marT="9525"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Concept for the development of the NTIMS finalised.</a:t>
                      </a:r>
                      <a:endParaRPr lang="en-ZA" sz="1300" b="0" i="0" u="none" strike="noStrike" dirty="0">
                        <a:solidFill>
                          <a:srgbClr val="000000"/>
                        </a:solidFill>
                        <a:effectLst/>
                        <a:latin typeface="Arial Narrow" panose="020B0606020202030204" pitchFamily="34" charset="0"/>
                      </a:endParaRPr>
                    </a:p>
                  </a:txBody>
                  <a:tcPr marR="90000" marT="0"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Concept for the development of the NTIMS was finalised.</a:t>
                      </a:r>
                    </a:p>
                    <a:p>
                      <a:pPr algn="just" fontAlgn="t"/>
                      <a:endParaRPr lang="en-ZA" sz="1300" b="0" i="0" u="none" strike="noStrike" dirty="0" smtClean="0">
                        <a:solidFill>
                          <a:srgbClr val="000000"/>
                        </a:solidFill>
                        <a:effectLst/>
                        <a:latin typeface="Arial Narrow" panose="020B0606020202030204" pitchFamily="34" charset="0"/>
                      </a:endParaRPr>
                    </a:p>
                    <a:p>
                      <a:pPr algn="just">
                        <a:lnSpc>
                          <a:spcPct val="100000"/>
                        </a:lnSpc>
                        <a:spcAft>
                          <a:spcPts val="0"/>
                        </a:spcAft>
                      </a:pPr>
                      <a:r>
                        <a:rPr lang="en-ZA" sz="1300" b="0" i="0" u="none" strike="noStrike" kern="1200" dirty="0" smtClean="0">
                          <a:solidFill>
                            <a:srgbClr val="000000"/>
                          </a:solidFill>
                          <a:effectLst/>
                          <a:latin typeface="Arial Narrow" panose="020B0606020202030204" pitchFamily="34" charset="0"/>
                          <a:ea typeface="+mn-ea"/>
                          <a:cs typeface="+mn-cs"/>
                        </a:rPr>
                        <a:t>The Concept document addresses the initial development; proposed website structure; website structure (front); database structure (back); business intelligence; high level business, functional and technical requirements, etc.</a:t>
                      </a:r>
                      <a:r>
                        <a:rPr lang="en-ZA" sz="1300" dirty="0" smtClean="0">
                          <a:effectLst/>
                          <a:latin typeface="Arial Narrow" panose="020B0606020202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n-ZA" sz="1300" dirty="0" smtClean="0">
                          <a:effectLst/>
                          <a:latin typeface="Arial Narrow" panose="020B0606020202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n-ZA" sz="1300" b="0" i="0" u="none" strike="noStrike" kern="1200" dirty="0" smtClean="0">
                          <a:solidFill>
                            <a:srgbClr val="000000"/>
                          </a:solidFill>
                          <a:effectLst/>
                          <a:latin typeface="Arial Narrow" panose="020B0606020202030204" pitchFamily="34" charset="0"/>
                          <a:ea typeface="+mn-ea"/>
                          <a:cs typeface="+mn-cs"/>
                        </a:rPr>
                        <a:t>NTIMS is developed to provide accurate, reliable, useful, timely tourism sector data and market intelligence to guide strategic planning and monitoring. It is informed by international best practices for national tourism information systems based on stakeholder information needs assessments to inform the scope for implementation.</a:t>
                      </a:r>
                    </a:p>
                    <a:p>
                      <a:pPr algn="just">
                        <a:lnSpc>
                          <a:spcPct val="100000"/>
                        </a:lnSpc>
                        <a:spcAft>
                          <a:spcPts val="0"/>
                        </a:spcAft>
                      </a:pPr>
                      <a:endParaRPr lang="en-ZA" sz="1300" b="0" i="0" u="none" strike="noStrike" kern="1200" dirty="0" smtClean="0">
                        <a:solidFill>
                          <a:srgbClr val="000000"/>
                        </a:solidFill>
                        <a:effectLst/>
                        <a:latin typeface="Arial Narrow" panose="020B0606020202030204" pitchFamily="34" charset="0"/>
                        <a:ea typeface="+mn-ea"/>
                        <a:cs typeface="+mn-cs"/>
                      </a:endParaRPr>
                    </a:p>
                  </a:txBody>
                  <a:tcPr marR="9000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76594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ZA" sz="900" i="1" smtClean="0">
                <a:solidFill>
                  <a:prstClr val="white">
                    <a:lumMod val="65000"/>
                  </a:prstClr>
                </a:solidFill>
                <a:latin typeface="Arial" panose="020B0604020202020204" pitchFamily="34" charset="0"/>
                <a:cs typeface="Arial" panose="020B0604020202020204" pitchFamily="34" charset="0"/>
              </a:rPr>
              <a:t>2017-18 Quarter 4 Report – Actual Data</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4233602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886794"/>
            <a:ext cx="274021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2727903172"/>
              </p:ext>
            </p:extLst>
          </p:nvPr>
        </p:nvGraphicFramePr>
        <p:xfrm>
          <a:off x="340117" y="224005"/>
          <a:ext cx="8483608" cy="5699522"/>
        </p:xfrm>
        <a:graphic>
          <a:graphicData uri="http://schemas.openxmlformats.org/drawingml/2006/table">
            <a:tbl>
              <a:tblPr>
                <a:tableStyleId>{8A107856-5554-42FB-B03E-39F5DBC370BA}</a:tableStyleId>
              </a:tblPr>
              <a:tblGrid>
                <a:gridCol w="1180773">
                  <a:extLst>
                    <a:ext uri="{9D8B030D-6E8A-4147-A177-3AD203B41FA5}">
                      <a16:colId xmlns:a16="http://schemas.microsoft.com/office/drawing/2014/main" val="20000"/>
                    </a:ext>
                  </a:extLst>
                </a:gridCol>
                <a:gridCol w="1101012">
                  <a:extLst>
                    <a:ext uri="{9D8B030D-6E8A-4147-A177-3AD203B41FA5}">
                      <a16:colId xmlns:a16="http://schemas.microsoft.com/office/drawing/2014/main" val="20001"/>
                    </a:ext>
                  </a:extLst>
                </a:gridCol>
                <a:gridCol w="2286274">
                  <a:extLst>
                    <a:ext uri="{9D8B030D-6E8A-4147-A177-3AD203B41FA5}">
                      <a16:colId xmlns:a16="http://schemas.microsoft.com/office/drawing/2014/main" val="20003"/>
                    </a:ext>
                  </a:extLst>
                </a:gridCol>
                <a:gridCol w="1569897">
                  <a:extLst>
                    <a:ext uri="{9D8B030D-6E8A-4147-A177-3AD203B41FA5}">
                      <a16:colId xmlns:a16="http://schemas.microsoft.com/office/drawing/2014/main" val="20004"/>
                    </a:ext>
                  </a:extLst>
                </a:gridCol>
                <a:gridCol w="2345652">
                  <a:extLst>
                    <a:ext uri="{9D8B030D-6E8A-4147-A177-3AD203B41FA5}">
                      <a16:colId xmlns:a16="http://schemas.microsoft.com/office/drawing/2014/main" val="3280343154"/>
                    </a:ext>
                  </a:extLst>
                </a:gridCol>
              </a:tblGrid>
              <a:tr h="263715">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Strategic objective: </a:t>
                      </a:r>
                      <a:r>
                        <a:rPr kumimoji="0" lang="en-US" sz="12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To provide knowledge services to inform policy, planning and decision making.</a:t>
                      </a:r>
                      <a:endParaRPr kumimoji="0" lang="en-ZA" sz="1200" b="1" i="0" u="none" strike="noStrike" kern="1200" cap="none" spc="0" normalizeH="0" baseline="0" noProof="0" dirty="0" smtClean="0">
                        <a:ln>
                          <a:noFill/>
                        </a:ln>
                        <a:solidFill>
                          <a:prstClr val="black"/>
                        </a:solidFill>
                        <a:effectLst/>
                        <a:uLnTx/>
                        <a:uFillTx/>
                        <a:latin typeface="Arial Narrow" pitchFamily="34" charset="0"/>
                        <a:cs typeface="Arial" pitchFamily="34" charset="0"/>
                      </a:endParaRPr>
                    </a:p>
                  </a:txBody>
                  <a:tcPr marL="86400" marR="86400" marT="45724" marB="45724" anchor="ctr" horzOverflow="overflow">
                    <a:solidFill>
                      <a:srgbClr val="F1995D"/>
                    </a:solidFill>
                  </a:tcPr>
                </a:tc>
                <a:tc hMerge="1">
                  <a:txBody>
                    <a:bodyPr/>
                    <a:lstStyle/>
                    <a:p>
                      <a:endParaRPr lang="en-ZA"/>
                    </a:p>
                  </a:txBody>
                  <a:tcPr/>
                </a:tc>
                <a:tc hMerge="1">
                  <a:txBody>
                    <a:bodyPr/>
                    <a:lstStyle/>
                    <a:p>
                      <a:pPr algn="just" fontAlgn="t"/>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val="10000"/>
                  </a:ext>
                </a:extLst>
              </a:tr>
              <a:tr h="263708">
                <a:tc rowSpan="2">
                  <a:txBody>
                    <a:bodyPr/>
                    <a:lstStyle/>
                    <a:p>
                      <a:pPr algn="ctr">
                        <a:lnSpc>
                          <a:spcPct val="100000"/>
                        </a:lnSpc>
                      </a:pPr>
                      <a:r>
                        <a:rPr lang="en-US" sz="1200" b="1" dirty="0" smtClean="0">
                          <a:latin typeface="Arial Narrow" panose="020B0606020202030204" pitchFamily="34" charset="0"/>
                        </a:rPr>
                        <a:t>Key</a:t>
                      </a:r>
                      <a:r>
                        <a:rPr lang="en-US" sz="1200" b="1" baseline="0" dirty="0" smtClean="0">
                          <a:latin typeface="Arial Narrow" panose="020B0606020202030204" pitchFamily="34" charset="0"/>
                        </a:rPr>
                        <a:t> Performance Indicator</a:t>
                      </a:r>
                      <a:endParaRPr lang="en-US" sz="12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latin typeface="Arial Narrow" panose="020B0606020202030204" pitchFamily="34" charset="0"/>
                        </a:rPr>
                        <a:t>Annual Target</a:t>
                      </a:r>
                      <a:endParaRPr lang="en-US" sz="12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Narrow"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624572">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3 Performance – </a:t>
                      </a:r>
                      <a:r>
                        <a:rPr lang="en-ZA" sz="1200" b="1" kern="1200" dirty="0" smtClean="0">
                          <a:solidFill>
                            <a:schemeClr val="dk1"/>
                          </a:solidFill>
                          <a:latin typeface="Arial Narrow" panose="020B0606020202030204" pitchFamily="34" charset="0"/>
                          <a:ea typeface="+mn-ea"/>
                          <a:cs typeface="+mn-cs"/>
                        </a:rPr>
                        <a:t>Actual </a:t>
                      </a:r>
                      <a:r>
                        <a:rPr lang="en-US" sz="12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 </a:t>
                      </a: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dk1"/>
                        </a:solidFill>
                        <a:latin typeface="Arial Narrow" panose="020B0606020202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4510794">
                <a:tc>
                  <a:txBody>
                    <a:bodyPr/>
                    <a:lstStyle/>
                    <a:p>
                      <a:pPr marL="228600" marR="0" lvl="0" indent="-228600" algn="just" defTabSz="914400" rtl="0" eaLnBrk="1" fontAlgn="t" latinLnBrk="0" hangingPunct="1">
                        <a:lnSpc>
                          <a:spcPct val="100000"/>
                        </a:lnSpc>
                        <a:spcBef>
                          <a:spcPts val="0"/>
                        </a:spcBef>
                        <a:spcAft>
                          <a:spcPts val="0"/>
                        </a:spcAft>
                        <a:buClrTx/>
                        <a:buSzTx/>
                        <a:buFont typeface="+mj-lt"/>
                        <a:buAutoNum type="arabicPeriod" startAt="4"/>
                        <a:tabLst/>
                        <a:defRPr/>
                      </a:pPr>
                      <a:r>
                        <a:rPr lang="en-US" sz="1200" b="0" i="0" u="none" strike="noStrike" kern="1200" noProof="0" dirty="0" smtClean="0">
                          <a:solidFill>
                            <a:srgbClr val="000000"/>
                          </a:solidFill>
                          <a:effectLst/>
                          <a:latin typeface="Arial Narrow" panose="020B0606020202030204" pitchFamily="34" charset="0"/>
                          <a:ea typeface="+mn-ea"/>
                          <a:cs typeface="+mn-cs"/>
                        </a:rPr>
                        <a:t>Number of information systems and frameworks developed and maintained.</a:t>
                      </a:r>
                    </a:p>
                    <a:p>
                      <a:pPr marL="0" algn="just" defTabSz="914400" rtl="0" eaLnBrk="1" fontAlgn="t" latinLnBrk="0" hangingPunct="1"/>
                      <a:endParaRPr lang="en-ZA" sz="1200" b="0" i="0" u="none" strike="noStrike" kern="1200" dirty="0">
                        <a:solidFill>
                          <a:srgbClr val="000000"/>
                        </a:solidFill>
                        <a:effectLst/>
                        <a:latin typeface="Arial Narrow" panose="020B0606020202030204" pitchFamily="34" charset="0"/>
                        <a:ea typeface="+mn-ea"/>
                        <a:cs typeface="+mn-cs"/>
                      </a:endParaRPr>
                    </a:p>
                  </a:txBody>
                  <a:tcPr marL="86400" marR="86400" marT="0" marB="0">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200" b="0" i="0" u="none" strike="noStrike" kern="1200" dirty="0" smtClean="0">
                          <a:solidFill>
                            <a:srgbClr val="000000"/>
                          </a:solidFill>
                          <a:effectLst/>
                          <a:latin typeface="Arial Narrow" panose="020B0606020202030204" pitchFamily="34" charset="0"/>
                          <a:ea typeface="+mn-ea"/>
                          <a:cs typeface="+mn-cs"/>
                        </a:rPr>
                        <a:t>Training of youth as data capturers for collection the NTIMS data (2 per municipality).</a:t>
                      </a:r>
                    </a:p>
                  </a:txBody>
                  <a:tcPr marL="85725" marR="86400" marT="9525" marB="0">
                    <a:solidFill>
                      <a:schemeClr val="bg1"/>
                    </a:solidFill>
                  </a:tcPr>
                </a:tc>
                <a:tc>
                  <a:txBody>
                    <a:bodyPr/>
                    <a:lstStyle/>
                    <a:p>
                      <a:pPr algn="just" fontAlgn="t"/>
                      <a:r>
                        <a:rPr lang="en-ZA" sz="1200" b="0" i="0" u="none" strike="noStrike" dirty="0" smtClean="0">
                          <a:solidFill>
                            <a:schemeClr val="tx1"/>
                          </a:solidFill>
                          <a:effectLst/>
                          <a:latin typeface="Arial Narrow" panose="020B0606020202030204" pitchFamily="34" charset="0"/>
                        </a:rPr>
                        <a:t>Progress report on the</a:t>
                      </a:r>
                      <a:br>
                        <a:rPr lang="en-ZA" sz="1200" b="0" i="0" u="none" strike="noStrike" dirty="0" smtClean="0">
                          <a:solidFill>
                            <a:schemeClr val="tx1"/>
                          </a:solidFill>
                          <a:effectLst/>
                          <a:latin typeface="Arial Narrow" panose="020B0606020202030204" pitchFamily="34" charset="0"/>
                        </a:rPr>
                      </a:br>
                      <a:r>
                        <a:rPr lang="en-ZA" sz="1200" b="0" i="0" u="none" strike="noStrike" dirty="0" smtClean="0">
                          <a:solidFill>
                            <a:schemeClr val="tx1"/>
                          </a:solidFill>
                          <a:effectLst/>
                          <a:latin typeface="Arial Narrow" panose="020B0606020202030204" pitchFamily="34" charset="0"/>
                        </a:rPr>
                        <a:t>implementation of the training programmes was developed.</a:t>
                      </a:r>
                    </a:p>
                    <a:p>
                      <a:pPr algn="just" fontAlgn="t"/>
                      <a:r>
                        <a:rPr lang="en-ZA" sz="1200" b="0" i="0" u="none" strike="noStrike" dirty="0" smtClean="0">
                          <a:solidFill>
                            <a:schemeClr val="tx1"/>
                          </a:solidFill>
                          <a:effectLst/>
                          <a:latin typeface="Arial Narrow" panose="020B0606020202030204" pitchFamily="34" charset="0"/>
                        </a:rPr>
                        <a:t>During Quarter three (3) of the 2017/18 financial  year, the Department published a tender for the appointment of service providers for training of youth in data collection . The tender closed in December 2017  and the Bid Evaluation Committee  was concluded in the same month, for which all the bid proposals evaluated failed to meet the minimum required score for functionality. Then, the department formally,  through a letter to Statistics South Africa (Stats SA), requested  a partnership and assistance  with regards to training of youth on data collection and capturing. </a:t>
                      </a:r>
                      <a:endParaRPr lang="en-ZA" sz="1200" b="0" i="0" u="none" strike="noStrike" dirty="0">
                        <a:solidFill>
                          <a:schemeClr val="tx1"/>
                        </a:solidFill>
                        <a:effectLst/>
                        <a:latin typeface="Arial Narrow" panose="020B0606020202030204" pitchFamily="34" charset="0"/>
                      </a:endParaRPr>
                    </a:p>
                  </a:txBody>
                  <a:tcPr marL="85725" marR="86400" marT="9525" marB="0">
                    <a:solidFill>
                      <a:schemeClr val="bg1"/>
                    </a:solidFill>
                  </a:tcPr>
                </a:tc>
                <a:tc>
                  <a:txBody>
                    <a:bodyPr/>
                    <a:lstStyle/>
                    <a:p>
                      <a:pPr algn="just" fontAlgn="t"/>
                      <a:r>
                        <a:rPr lang="en-ZA" sz="1200" b="0" i="0" u="none" strike="noStrike" dirty="0" smtClean="0">
                          <a:solidFill>
                            <a:srgbClr val="000000"/>
                          </a:solidFill>
                          <a:effectLst/>
                          <a:latin typeface="Arial Narrow" panose="020B0606020202030204" pitchFamily="34" charset="0"/>
                        </a:rPr>
                        <a:t>Final report developed on the implementation of the training programmes for data capturers for collection of the NTIMS data.</a:t>
                      </a:r>
                      <a:endParaRPr lang="en-ZA" sz="1200" b="0" i="0" u="none" strike="noStrike" dirty="0">
                        <a:solidFill>
                          <a:srgbClr val="000000"/>
                        </a:solidFill>
                        <a:effectLst/>
                        <a:latin typeface="Arial Narrow" panose="020B0606020202030204" pitchFamily="34" charset="0"/>
                      </a:endParaRPr>
                    </a:p>
                  </a:txBody>
                  <a:tcPr marR="90000" marT="0" marB="0">
                    <a:solidFill>
                      <a:schemeClr val="bg1"/>
                    </a:solidFill>
                  </a:tcPr>
                </a:tc>
                <a:tc>
                  <a:txBody>
                    <a:bodyPr/>
                    <a:lstStyle/>
                    <a:p>
                      <a:pPr algn="just" fontAlgn="t"/>
                      <a:r>
                        <a:rPr lang="en-ZA" sz="1200" b="0" i="0" u="none" strike="noStrike" dirty="0" smtClean="0">
                          <a:solidFill>
                            <a:srgbClr val="000000"/>
                          </a:solidFill>
                          <a:effectLst/>
                          <a:latin typeface="Arial Narrow" panose="020B0606020202030204" pitchFamily="34" charset="0"/>
                        </a:rPr>
                        <a:t>Final report on the implementation of the training programmes for data capturers for collection of the NTIMS data was developed.</a:t>
                      </a:r>
                    </a:p>
                    <a:p>
                      <a:pPr algn="just">
                        <a:spcAft>
                          <a:spcPts val="0"/>
                        </a:spcAft>
                      </a:pPr>
                      <a:endParaRPr lang="en-ZA" sz="1200" b="0" i="0" u="none" strike="noStrike" kern="1200" dirty="0" smtClean="0">
                        <a:solidFill>
                          <a:srgbClr val="000000"/>
                        </a:solidFill>
                        <a:effectLst/>
                        <a:latin typeface="Arial Narrow" panose="020B0606020202030204" pitchFamily="34" charset="0"/>
                        <a:ea typeface="+mn-ea"/>
                        <a:cs typeface="+mn-cs"/>
                      </a:endParaRPr>
                    </a:p>
                    <a:p>
                      <a:pPr algn="just">
                        <a:spcAft>
                          <a:spcPts val="0"/>
                        </a:spcAft>
                      </a:pPr>
                      <a:r>
                        <a:rPr lang="en-ZA" sz="1200" b="0" i="0" u="none" strike="noStrike" kern="1200" dirty="0" smtClean="0">
                          <a:solidFill>
                            <a:schemeClr val="tx1"/>
                          </a:solidFill>
                          <a:effectLst/>
                          <a:latin typeface="Arial Narrow" panose="020B0606020202030204" pitchFamily="34" charset="0"/>
                          <a:ea typeface="+mn-ea"/>
                          <a:cs typeface="+mn-cs"/>
                        </a:rPr>
                        <a:t>The report covers stakeholder consultations and institutional arrangements, recruitment and selection process, appointment of service providers, partnership between the Department and StatsSA, training of the trainer and youth programme.</a:t>
                      </a:r>
                    </a:p>
                    <a:p>
                      <a:pPr algn="just">
                        <a:spcAft>
                          <a:spcPts val="0"/>
                        </a:spcAft>
                      </a:pPr>
                      <a:r>
                        <a:rPr lang="en-ZA" sz="1200" dirty="0" smtClean="0">
                          <a:solidFill>
                            <a:srgbClr val="000000"/>
                          </a:solidFill>
                          <a:effectLst/>
                          <a:latin typeface="Arial" panose="020B0604020202020204" pitchFamily="34" charset="0"/>
                          <a:ea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Data capturers will collect data and information from tourism businesses, services and products required to support the development of the NTIMS, for full understanding </a:t>
                      </a: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of entire tourism footprint-geographic spread, size, nature and characteristics of the tourism sector, particularly the extent and variety of offerings and businesses (NTSS:2016-2026).</a:t>
                      </a:r>
                    </a:p>
                  </a:txBody>
                  <a:tcPr marR="90000" marT="0"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05429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886794"/>
            <a:ext cx="274021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3650458059"/>
              </p:ext>
            </p:extLst>
          </p:nvPr>
        </p:nvGraphicFramePr>
        <p:xfrm>
          <a:off x="258056" y="183969"/>
          <a:ext cx="8536321" cy="5351770"/>
        </p:xfrm>
        <a:graphic>
          <a:graphicData uri="http://schemas.openxmlformats.org/drawingml/2006/table">
            <a:tbl>
              <a:tblPr>
                <a:tableStyleId>{8A107856-5554-42FB-B03E-39F5DBC370BA}</a:tableStyleId>
              </a:tblPr>
              <a:tblGrid>
                <a:gridCol w="1611085">
                  <a:extLst>
                    <a:ext uri="{9D8B030D-6E8A-4147-A177-3AD203B41FA5}">
                      <a16:colId xmlns:a16="http://schemas.microsoft.com/office/drawing/2014/main" val="20000"/>
                    </a:ext>
                  </a:extLst>
                </a:gridCol>
                <a:gridCol w="1317812">
                  <a:extLst>
                    <a:ext uri="{9D8B030D-6E8A-4147-A177-3AD203B41FA5}">
                      <a16:colId xmlns:a16="http://schemas.microsoft.com/office/drawing/2014/main" val="20001"/>
                    </a:ext>
                  </a:extLst>
                </a:gridCol>
                <a:gridCol w="1640541">
                  <a:extLst>
                    <a:ext uri="{9D8B030D-6E8A-4147-A177-3AD203B41FA5}">
                      <a16:colId xmlns:a16="http://schemas.microsoft.com/office/drawing/2014/main" val="20003"/>
                    </a:ext>
                  </a:extLst>
                </a:gridCol>
                <a:gridCol w="1508912">
                  <a:extLst>
                    <a:ext uri="{9D8B030D-6E8A-4147-A177-3AD203B41FA5}">
                      <a16:colId xmlns:a16="http://schemas.microsoft.com/office/drawing/2014/main" val="20004"/>
                    </a:ext>
                  </a:extLst>
                </a:gridCol>
                <a:gridCol w="2457971">
                  <a:extLst>
                    <a:ext uri="{9D8B030D-6E8A-4147-A177-3AD203B41FA5}">
                      <a16:colId xmlns:a16="http://schemas.microsoft.com/office/drawing/2014/main" val="2380172728"/>
                    </a:ext>
                  </a:extLst>
                </a:gridCol>
              </a:tblGrid>
              <a:tr h="298393">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ZA"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Strategic objective: </a:t>
                      </a:r>
                      <a:r>
                        <a:rPr kumimoji="0" lang="en-US"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rPr>
                        <a:t>To provide knowledge services to inform policy, planning and decision making.</a:t>
                      </a:r>
                      <a:endParaRPr kumimoji="0" lang="en-ZA" sz="1300" b="1" i="0" u="none" strike="noStrike" kern="1200" cap="none" spc="0" normalizeH="0" baseline="0" noProof="0" dirty="0" smtClean="0">
                        <a:ln>
                          <a:noFill/>
                        </a:ln>
                        <a:solidFill>
                          <a:prstClr val="black"/>
                        </a:solidFill>
                        <a:effectLst/>
                        <a:uLnTx/>
                        <a:uFillTx/>
                        <a:latin typeface="Arial Narrow" pitchFamily="34" charset="0"/>
                        <a:cs typeface="Arial" pitchFamily="34" charset="0"/>
                      </a:endParaRPr>
                    </a:p>
                  </a:txBody>
                  <a:tcPr marL="86400" marR="86400" marT="45724" marB="45724" anchor="ctr" horzOverflow="overflow">
                    <a:solidFill>
                      <a:srgbClr val="F1995D"/>
                    </a:solidFill>
                  </a:tcPr>
                </a:tc>
                <a:tc hMerge="1">
                  <a:txBody>
                    <a:bodyPr/>
                    <a:lstStyle/>
                    <a:p>
                      <a:endParaRPr lang="en-ZA"/>
                    </a:p>
                  </a:txBody>
                  <a:tcPr/>
                </a:tc>
                <a:tc hMerge="1">
                  <a:txBody>
                    <a:bodyPr/>
                    <a:lstStyle/>
                    <a:p>
                      <a:pPr algn="just" fontAlgn="t"/>
                      <a:endParaRPr lang="en-US" sz="1600" b="0" i="0" u="none" strike="noStrike" dirty="0">
                        <a:solidFill>
                          <a:srgbClr val="000000"/>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endParaRPr lang="en-US" sz="1600" b="0" i="0" u="none" strike="noStrike" dirty="0">
                        <a:solidFill>
                          <a:schemeClr val="tx1"/>
                        </a:solidFill>
                        <a:latin typeface="Arial Narrow"/>
                      </a:endParaRPr>
                    </a:p>
                  </a:txBody>
                  <a:tcPr marL="86400" marR="86400"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val="10000"/>
                  </a:ext>
                </a:extLst>
              </a:tr>
              <a:tr h="284375">
                <a:tc rowSpan="2">
                  <a:txBody>
                    <a:bodyPr/>
                    <a:lstStyle/>
                    <a:p>
                      <a:pPr algn="ctr">
                        <a:lnSpc>
                          <a:spcPct val="100000"/>
                        </a:lnSpc>
                      </a:pPr>
                      <a:r>
                        <a:rPr lang="en-US" sz="1300" b="1" dirty="0" smtClean="0">
                          <a:latin typeface="Arial Narrow" panose="020B0606020202030204" pitchFamily="34" charset="0"/>
                        </a:rPr>
                        <a:t>Key</a:t>
                      </a:r>
                      <a:r>
                        <a:rPr lang="en-US" sz="1300" b="1" baseline="0" dirty="0" smtClean="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Narrow" pitchFamily="34" charset="0"/>
                        <a:cs typeface="Arial" pitchFamily="34"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641646">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4078017">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4"/>
                        <a:tabLst/>
                        <a:defRPr/>
                      </a:pPr>
                      <a:r>
                        <a:rPr kumimoji="0" lang="en-US" sz="1300" b="0" i="0" u="none" strike="noStrike" kern="1200" cap="none" spc="0" normalizeH="0" baseline="0" noProof="0" dirty="0" smtClean="0">
                          <a:ln>
                            <a:noFill/>
                          </a:ln>
                          <a:solidFill>
                            <a:srgbClr val="000000"/>
                          </a:solidFill>
                          <a:effectLst/>
                          <a:uLnTx/>
                          <a:uFillTx/>
                          <a:latin typeface="Arial Narrow" panose="020B0606020202030204" pitchFamily="34" charset="0"/>
                        </a:rPr>
                        <a:t>Number of information systems and frameworks developed and maintained.</a:t>
                      </a:r>
                    </a:p>
                    <a:p>
                      <a:endParaRPr lang="en-ZA" sz="1300" dirty="0">
                        <a:latin typeface="Arial Narrow" panose="020B0606020202030204" pitchFamily="34" charset="0"/>
                      </a:endParaRPr>
                    </a:p>
                  </a:txBody>
                  <a:tcPr marL="86400" marR="86400" marT="0" marB="0">
                    <a:solidFill>
                      <a:schemeClr val="bg1"/>
                    </a:solidFill>
                  </a:tcPr>
                </a:tc>
                <a:tc>
                  <a:txBody>
                    <a:bodyPr/>
                    <a:lstStyle/>
                    <a:p>
                      <a:pPr marL="0" indent="0" algn="just" defTabSz="914400" rtl="0" eaLnBrk="1" fontAlgn="t" latinLnBrk="0" hangingPunct="1">
                        <a:buFont typeface="Arial" panose="020B0604020202020204" pitchFamily="34" charset="0"/>
                        <a:buNone/>
                      </a:pPr>
                      <a:r>
                        <a:rPr lang="en-ZA" sz="1300" b="0" i="0" u="none" strike="noStrike" kern="1200" dirty="0" smtClean="0">
                          <a:solidFill>
                            <a:srgbClr val="000000"/>
                          </a:solidFill>
                          <a:effectLst/>
                          <a:latin typeface="Arial Narrow" panose="020B0606020202030204" pitchFamily="34" charset="0"/>
                          <a:ea typeface="+mn-ea"/>
                          <a:cs typeface="+mn-cs"/>
                        </a:rPr>
                        <a:t>Two mobile</a:t>
                      </a:r>
                      <a:r>
                        <a:rPr lang="en-ZA" sz="1300" b="0" i="0" u="none" strike="noStrike" kern="1200" baseline="0" dirty="0" smtClean="0">
                          <a:solidFill>
                            <a:srgbClr val="000000"/>
                          </a:solidFill>
                          <a:effectLst/>
                          <a:latin typeface="Arial Narrow" panose="020B0606020202030204" pitchFamily="34" charset="0"/>
                          <a:ea typeface="+mn-ea"/>
                          <a:cs typeface="+mn-cs"/>
                        </a:rPr>
                        <a:t> </a:t>
                      </a:r>
                      <a:r>
                        <a:rPr lang="en-ZA" sz="1300" b="0" i="0" u="none" strike="noStrike" kern="1200" dirty="0" smtClean="0">
                          <a:solidFill>
                            <a:srgbClr val="000000"/>
                          </a:solidFill>
                          <a:effectLst/>
                          <a:latin typeface="Arial Narrow" panose="020B0606020202030204" pitchFamily="34" charset="0"/>
                          <a:ea typeface="+mn-ea"/>
                          <a:cs typeface="+mn-cs"/>
                        </a:rPr>
                        <a:t>applications maintained (Tourist Guides &amp; VICs).</a:t>
                      </a:r>
                      <a:endParaRPr lang="en-ZA" sz="1300" b="0" i="0" u="none" strike="noStrike" kern="1200" dirty="0">
                        <a:solidFill>
                          <a:srgbClr val="000000"/>
                        </a:solidFill>
                        <a:effectLst/>
                        <a:latin typeface="Arial Narrow" panose="020B0606020202030204" pitchFamily="34" charset="0"/>
                        <a:ea typeface="+mn-ea"/>
                        <a:cs typeface="+mn-cs"/>
                      </a:endParaRPr>
                    </a:p>
                  </a:txBody>
                  <a:tcPr marL="85725" marR="86400" marT="9525"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Report on the two maintained mobile applications was developed. Advanced search functionality is being added to enable the user to search on the applications (Apps) not only by name and registration number, but also by guide type and spoken language in a particular province.</a:t>
                      </a:r>
                      <a:endParaRPr lang="en-ZA" sz="1300" b="0" i="0" u="none" strike="noStrike" dirty="0">
                        <a:solidFill>
                          <a:srgbClr val="000000"/>
                        </a:solidFill>
                        <a:effectLst/>
                        <a:latin typeface="Arial Narrow" panose="020B0606020202030204" pitchFamily="34" charset="0"/>
                      </a:endParaRPr>
                    </a:p>
                  </a:txBody>
                  <a:tcPr marL="85725" marR="86400" marT="9525"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Report on the two maintained mobile applications developed.</a:t>
                      </a:r>
                      <a:endParaRPr lang="en-ZA" sz="1300" b="0" i="0" u="none" strike="noStrike" dirty="0">
                        <a:solidFill>
                          <a:srgbClr val="000000"/>
                        </a:solidFill>
                        <a:effectLst/>
                        <a:latin typeface="Arial Narrow" panose="020B0606020202030204" pitchFamily="34" charset="0"/>
                      </a:endParaRPr>
                    </a:p>
                  </a:txBody>
                  <a:tcPr marR="90000" marT="0"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Report on the two maintained mobile applications was developed.</a:t>
                      </a:r>
                    </a:p>
                    <a:p>
                      <a:pPr algn="just" fontAlgn="t"/>
                      <a:endParaRPr lang="en-ZA" sz="1300" b="0" i="0" u="none" strike="noStrike" dirty="0" smtClean="0">
                        <a:solidFill>
                          <a:srgbClr val="000000"/>
                        </a:solidFill>
                        <a:effectLst/>
                        <a:latin typeface="Arial Narrow" panose="020B0606020202030204" pitchFamily="34" charset="0"/>
                      </a:endParaRPr>
                    </a:p>
                    <a:p>
                      <a:pPr algn="just">
                        <a:spcAft>
                          <a:spcPts val="0"/>
                        </a:spcAft>
                      </a:pPr>
                      <a:r>
                        <a:rPr lang="en-ZA" sz="1300" dirty="0" smtClean="0">
                          <a:solidFill>
                            <a:srgbClr val="000000"/>
                          </a:solidFill>
                          <a:effectLst/>
                          <a:latin typeface="Arial Narrow" panose="020B0606020202030204" pitchFamily="34" charset="0"/>
                          <a:ea typeface="Calibri" panose="020F0502020204030204" pitchFamily="34" charset="0"/>
                        </a:rPr>
                        <a:t>The report covers maintenance (enhancement and support) of SA Travel Guide Directory (Visitor Information Centre (VIC)) and Tourist Guide Directory Mobile Applications.</a:t>
                      </a:r>
                    </a:p>
                    <a:p>
                      <a:pPr algn="just">
                        <a:spcAft>
                          <a:spcPts val="0"/>
                        </a:spcAft>
                      </a:pPr>
                      <a:r>
                        <a:rPr lang="en-ZA" sz="1300" dirty="0" smtClean="0">
                          <a:solidFill>
                            <a:srgbClr val="000000"/>
                          </a:solidFill>
                          <a:effectLst/>
                          <a:latin typeface="Arial Narrow" panose="020B0606020202030204" pitchFamily="34" charset="0"/>
                          <a:ea typeface="Calibri" panose="020F0502020204030204" pitchFamily="34" charset="0"/>
                        </a:rPr>
                        <a:t> </a:t>
                      </a:r>
                    </a:p>
                    <a:p>
                      <a:pPr algn="just">
                        <a:spcAft>
                          <a:spcPts val="0"/>
                        </a:spcAft>
                      </a:pPr>
                      <a:r>
                        <a:rPr lang="en-ZA" sz="1300" dirty="0" smtClean="0">
                          <a:solidFill>
                            <a:srgbClr val="000000"/>
                          </a:solidFill>
                          <a:effectLst/>
                          <a:latin typeface="Arial Narrow" panose="020B0606020202030204" pitchFamily="34" charset="0"/>
                          <a:ea typeface="Calibri" panose="020F0502020204030204" pitchFamily="34" charset="0"/>
                        </a:rPr>
                        <a:t>The aim of the two mobile applications is to disseminate content for both Tourist Guide and VIC Databases which stored within the Tourism Knowledge Portal. Development of mobile applications enables Department to meet information needs of technology savvy tourist, travelling with handheld internet connected mobile devices for accessing information.</a:t>
                      </a:r>
                    </a:p>
                  </a:txBody>
                  <a:tcPr marR="9000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5860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487544" y="5949828"/>
            <a:ext cx="274021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2925636971"/>
              </p:ext>
            </p:extLst>
          </p:nvPr>
        </p:nvGraphicFramePr>
        <p:xfrm>
          <a:off x="348201" y="217659"/>
          <a:ext cx="8437808" cy="5413716"/>
        </p:xfrm>
        <a:graphic>
          <a:graphicData uri="http://schemas.openxmlformats.org/drawingml/2006/table">
            <a:tbl>
              <a:tblPr>
                <a:tableStyleId>{8A107856-5554-42FB-B03E-39F5DBC370BA}</a:tableStyleId>
              </a:tblPr>
              <a:tblGrid>
                <a:gridCol w="1413364">
                  <a:extLst>
                    <a:ext uri="{9D8B030D-6E8A-4147-A177-3AD203B41FA5}">
                      <a16:colId xmlns:a16="http://schemas.microsoft.com/office/drawing/2014/main" val="20000"/>
                    </a:ext>
                  </a:extLst>
                </a:gridCol>
                <a:gridCol w="1398494">
                  <a:extLst>
                    <a:ext uri="{9D8B030D-6E8A-4147-A177-3AD203B41FA5}">
                      <a16:colId xmlns:a16="http://schemas.microsoft.com/office/drawing/2014/main" val="20001"/>
                    </a:ext>
                  </a:extLst>
                </a:gridCol>
                <a:gridCol w="1730487">
                  <a:extLst>
                    <a:ext uri="{9D8B030D-6E8A-4147-A177-3AD203B41FA5}">
                      <a16:colId xmlns:a16="http://schemas.microsoft.com/office/drawing/2014/main" val="20002"/>
                    </a:ext>
                  </a:extLst>
                </a:gridCol>
                <a:gridCol w="1106842">
                  <a:extLst>
                    <a:ext uri="{9D8B030D-6E8A-4147-A177-3AD203B41FA5}">
                      <a16:colId xmlns:a16="http://schemas.microsoft.com/office/drawing/2014/main" val="20003"/>
                    </a:ext>
                  </a:extLst>
                </a:gridCol>
                <a:gridCol w="2788621">
                  <a:extLst>
                    <a:ext uri="{9D8B030D-6E8A-4147-A177-3AD203B41FA5}">
                      <a16:colId xmlns:a16="http://schemas.microsoft.com/office/drawing/2014/main" val="20004"/>
                    </a:ext>
                  </a:extLst>
                </a:gridCol>
              </a:tblGrid>
              <a:tr h="444068">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a:t>
                      </a:r>
                      <a:r>
                        <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mn-cs"/>
                        </a:rPr>
                        <a:t>To enhance regional tourism integration.</a:t>
                      </a:r>
                      <a:endParaRPr kumimoji="0" lang="en-GB" sz="13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86400" marR="86400" marT="45724" marB="45724" anchor="ctr" horzOverflow="overflow">
                    <a:solidFill>
                      <a:srgbClr val="F1995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99452">
                <a:tc rowSpan="2">
                  <a:txBody>
                    <a:bodyPr/>
                    <a:lstStyle/>
                    <a:p>
                      <a:pPr algn="ctr">
                        <a:lnSpc>
                          <a:spcPct val="100000"/>
                        </a:lnSpc>
                      </a:pPr>
                      <a:r>
                        <a:rPr lang="en-US" sz="1300" b="1" dirty="0" smtClean="0">
                          <a:latin typeface="Arial Narrow" panose="020B0606020202030204" pitchFamily="34" charset="0"/>
                        </a:rPr>
                        <a:t>Key</a:t>
                      </a:r>
                      <a:r>
                        <a:rPr lang="en-US" sz="1300" b="1" baseline="0" dirty="0" smtClean="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537705">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72529">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5"/>
                        <a:tabLst/>
                        <a:defRPr/>
                      </a:pPr>
                      <a:r>
                        <a:rPr kumimoji="0" lang="en-US" sz="1300" b="0" i="0" u="none" strike="noStrike" kern="1200" cap="none" spc="0" normalizeH="0" baseline="0" noProof="0" dirty="0" smtClean="0">
                          <a:ln>
                            <a:noFill/>
                          </a:ln>
                          <a:solidFill>
                            <a:prstClr val="black"/>
                          </a:solidFill>
                          <a:effectLst/>
                          <a:uLnTx/>
                          <a:uFillTx/>
                          <a:latin typeface="Arial Narrow"/>
                        </a:rPr>
                        <a:t>Number of initiatives facilitated in multilateral fora.</a:t>
                      </a:r>
                    </a:p>
                    <a:p>
                      <a:pPr marL="182880" indent="-182880" algn="just" fontAlgn="t">
                        <a:buFont typeface="+mj-lt"/>
                        <a:buAutoNum type="arabicPeriod" startAt="3"/>
                      </a:pPr>
                      <a:endParaRPr lang="en-US" sz="1300" b="0" i="0" u="none" strike="noStrike" dirty="0">
                        <a:solidFill>
                          <a:srgbClr val="000000"/>
                        </a:solidFill>
                        <a:latin typeface="Arial Narrow" panose="020B0606020202030204" pitchFamily="34" charset="0"/>
                      </a:endParaRPr>
                    </a:p>
                  </a:txBody>
                  <a:tcPr marL="86400" marR="86400" marT="0" marB="0">
                    <a:solidFill>
                      <a:schemeClr val="bg1"/>
                    </a:solidFill>
                  </a:tcPr>
                </a:tc>
                <a:tc gridSpan="4">
                  <a:txBody>
                    <a:bodyPr/>
                    <a:lstStyle/>
                    <a:p>
                      <a:pPr algn="just"/>
                      <a:r>
                        <a:rPr lang="en-ZA" sz="1300" b="1" i="0" u="none" strike="noStrike" baseline="0" dirty="0" smtClean="0">
                          <a:latin typeface="Arial Narrow" panose="020B0606020202030204" pitchFamily="34" charset="0"/>
                        </a:rPr>
                        <a:t>Two initiatives:</a:t>
                      </a:r>
                    </a:p>
                  </a:txBody>
                  <a:tcPr marL="85725" marR="86400" marT="9525" marB="0">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059396">
                <a:tc vMerge="1">
                  <a:txBody>
                    <a:bodyPr/>
                    <a:lstStyle/>
                    <a:p>
                      <a:pPr marL="182880" indent="-182880" algn="just" fontAlgn="t">
                        <a:buFont typeface="+mj-lt"/>
                        <a:buAutoNum type="arabicPeriod" startAt="3"/>
                      </a:pPr>
                      <a:endParaRPr lang="en-US" sz="1400" b="0" i="0" u="none" strike="noStrike" dirty="0">
                        <a:solidFill>
                          <a:srgbClr val="000000"/>
                        </a:solidFill>
                        <a:latin typeface="Arial Narrow" panose="020B0606020202030204" pitchFamily="34" charset="0"/>
                      </a:endParaRPr>
                    </a:p>
                  </a:txBody>
                  <a:tcPr marL="86400" marR="86400"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Draft plan for hosting of a tourism work stream during the 2018/19 BRICS summit developed.</a:t>
                      </a:r>
                    </a:p>
                    <a:p>
                      <a:pPr marL="0" indent="0" algn="just">
                        <a:buFont typeface="Arial" panose="020B0604020202020204" pitchFamily="34" charset="0"/>
                        <a:buNone/>
                      </a:pPr>
                      <a:endParaRPr lang="en-ZA" sz="1300" b="0" i="0" u="none" strike="noStrike" baseline="0" dirty="0" smtClean="0">
                        <a:latin typeface="Arial Narrow" panose="020B0606020202030204" pitchFamily="34" charset="0"/>
                      </a:endParaRPr>
                    </a:p>
                  </a:txBody>
                  <a:tcPr marL="85725" marR="86400" marT="9525" marB="0">
                    <a:solidFill>
                      <a:schemeClr val="bg1"/>
                    </a:solidFill>
                  </a:tcPr>
                </a:tc>
                <a:tc>
                  <a:txBody>
                    <a:bodyPr/>
                    <a:lstStyle/>
                    <a:p>
                      <a:pPr marL="0" indent="0" algn="just" fontAlgn="t">
                        <a:buFont typeface="Arial" panose="020B0604020202020204" pitchFamily="34" charset="0"/>
                        <a:buNone/>
                      </a:pPr>
                      <a:r>
                        <a:rPr lang="en-ZA" sz="1300" b="0" i="0" u="none" strike="noStrike" dirty="0" smtClean="0">
                          <a:solidFill>
                            <a:srgbClr val="000000"/>
                          </a:solidFill>
                          <a:effectLst/>
                          <a:latin typeface="Arial Narrow" panose="020B0606020202030204" pitchFamily="34" charset="0"/>
                        </a:rPr>
                        <a:t>Stakeholder consultation was finalised through the following:</a:t>
                      </a:r>
                    </a:p>
                    <a:p>
                      <a:pPr marL="0" indent="0" algn="just" fontAlgn="t">
                        <a:buFont typeface="Arial" panose="020B0604020202020204" pitchFamily="34" charset="0"/>
                        <a:buNone/>
                      </a:pPr>
                      <a:endParaRPr lang="en-ZA" sz="1300" b="0" i="0" u="none" strike="noStrike" dirty="0" smtClean="0">
                        <a:solidFill>
                          <a:srgbClr val="000000"/>
                        </a:solidFill>
                        <a:effectLst/>
                        <a:latin typeface="Arial Narrow" panose="020B0606020202030204" pitchFamily="34" charset="0"/>
                      </a:endParaRPr>
                    </a:p>
                    <a:p>
                      <a:pPr marL="171450" indent="-171450" algn="just" fontAlgn="t">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Consolidation of internal and external stakeholders report. </a:t>
                      </a:r>
                    </a:p>
                    <a:p>
                      <a:pPr marL="171450" indent="-171450" algn="just" fontAlgn="t">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Circulation of the consolidated stakeholder report internally for comments.</a:t>
                      </a:r>
                    </a:p>
                    <a:p>
                      <a:pPr marL="171450" indent="-171450" algn="just" fontAlgn="t">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Incorporation of comments / inputs into the report. </a:t>
                      </a:r>
                    </a:p>
                    <a:p>
                      <a:pPr marL="171450" indent="-171450" algn="just" fontAlgn="t">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Finalisation of stakeholders</a:t>
                      </a:r>
                      <a:r>
                        <a:rPr lang="en-ZA" sz="1300" b="0" i="0" u="none" strike="noStrike" baseline="0" dirty="0" smtClean="0">
                          <a:solidFill>
                            <a:srgbClr val="000000"/>
                          </a:solidFill>
                          <a:effectLst/>
                          <a:latin typeface="Arial Narrow" panose="020B0606020202030204" pitchFamily="34" charset="0"/>
                        </a:rPr>
                        <a:t> </a:t>
                      </a:r>
                      <a:r>
                        <a:rPr lang="en-ZA" sz="1300" b="0" i="0" u="none" strike="noStrike" dirty="0" smtClean="0">
                          <a:solidFill>
                            <a:srgbClr val="000000"/>
                          </a:solidFill>
                          <a:effectLst/>
                          <a:latin typeface="Arial Narrow" panose="020B0606020202030204" pitchFamily="34" charset="0"/>
                        </a:rPr>
                        <a:t>report.</a:t>
                      </a:r>
                      <a:r>
                        <a:rPr lang="en-ZA" sz="1300" b="0" i="0" u="none" strike="noStrike" baseline="0" dirty="0" smtClean="0">
                          <a:solidFill>
                            <a:srgbClr val="000000"/>
                          </a:solidFill>
                          <a:effectLst/>
                          <a:latin typeface="Arial Narrow" panose="020B0606020202030204" pitchFamily="34" charset="0"/>
                        </a:rPr>
                        <a:t> </a:t>
                      </a:r>
                      <a:endParaRPr lang="en-ZA" sz="1300" b="0" i="0" u="none" strike="noStrike" dirty="0">
                        <a:solidFill>
                          <a:srgbClr val="000000"/>
                        </a:solidFill>
                        <a:effectLst/>
                        <a:latin typeface="Arial Narrow" panose="020B0606020202030204" pitchFamily="34" charset="0"/>
                      </a:endParaRPr>
                    </a:p>
                  </a:txBody>
                  <a:tcPr marL="85725" marR="86400" marT="9525"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Draft plan developed. </a:t>
                      </a:r>
                      <a:endParaRPr lang="en-ZA" sz="1300" b="0" i="0" u="none" strike="noStrike" dirty="0">
                        <a:solidFill>
                          <a:srgbClr val="000000"/>
                        </a:solidFill>
                        <a:effectLst/>
                        <a:latin typeface="Arial Narrow" panose="020B0606020202030204" pitchFamily="34" charset="0"/>
                      </a:endParaRPr>
                    </a:p>
                  </a:txBody>
                  <a:tcPr marR="90000" marT="0" marB="0">
                    <a:solidFill>
                      <a:schemeClr val="bg1"/>
                    </a:solidFill>
                  </a:tcPr>
                </a:tc>
                <a:tc>
                  <a:txBody>
                    <a:bodyPr/>
                    <a:lstStyle/>
                    <a:p>
                      <a:pPr marL="0" indent="0" algn="just" fontAlgn="t">
                        <a:buFont typeface="Arial" panose="020B0604020202020204" pitchFamily="34" charset="0"/>
                        <a:buNone/>
                      </a:pPr>
                      <a:r>
                        <a:rPr lang="en-ZA" sz="1300" b="0" i="0" u="none" strike="noStrike" dirty="0" smtClean="0">
                          <a:solidFill>
                            <a:srgbClr val="000000"/>
                          </a:solidFill>
                          <a:effectLst/>
                          <a:latin typeface="Arial Narrow" panose="020B0606020202030204" pitchFamily="34" charset="0"/>
                        </a:rPr>
                        <a:t>Draft plan for hosting of a Tourism Workstream during the 2018/19 BRICS was developed.</a:t>
                      </a:r>
                    </a:p>
                    <a:p>
                      <a:pPr marL="0" indent="0" algn="just" fontAlgn="t">
                        <a:buFont typeface="Arial" panose="020B0604020202020204" pitchFamily="34" charset="0"/>
                        <a:buNone/>
                      </a:pPr>
                      <a:endParaRPr lang="en-ZA" sz="1300" b="0" i="0" u="none" strike="noStrike" dirty="0" smtClean="0">
                        <a:solidFill>
                          <a:srgbClr val="000000"/>
                        </a:solidFill>
                        <a:effectLst/>
                        <a:latin typeface="Arial Narrow" panose="020B0606020202030204" pitchFamily="34" charset="0"/>
                      </a:endParaRPr>
                    </a:p>
                    <a:p>
                      <a:pPr algn="just">
                        <a:lnSpc>
                          <a:spcPct val="107000"/>
                        </a:lnSpc>
                        <a:spcAft>
                          <a:spcPts val="0"/>
                        </a:spcAft>
                      </a:pPr>
                      <a:r>
                        <a:rPr lang="en-ZA" sz="1300" dirty="0" smtClean="0">
                          <a:solidFill>
                            <a:srgbClr val="000000"/>
                          </a:solidFill>
                          <a:effectLst/>
                          <a:latin typeface="Arial Narrow" panose="020B0606020202030204" pitchFamily="34" charset="0"/>
                          <a:ea typeface="Calibri" panose="020F0502020204030204" pitchFamily="34" charset="0"/>
                        </a:rPr>
                        <a:t>Draft</a:t>
                      </a:r>
                      <a:r>
                        <a:rPr lang="en-ZA" sz="1300" baseline="0" dirty="0" smtClean="0">
                          <a:solidFill>
                            <a:srgbClr val="000000"/>
                          </a:solidFill>
                          <a:effectLst/>
                          <a:latin typeface="Arial Narrow" panose="020B0606020202030204" pitchFamily="34" charset="0"/>
                          <a:ea typeface="Calibri" panose="020F0502020204030204" pitchFamily="34" charset="0"/>
                        </a:rPr>
                        <a:t> plan c</a:t>
                      </a:r>
                      <a:r>
                        <a:rPr lang="en-ZA" sz="1300" dirty="0" smtClean="0">
                          <a:solidFill>
                            <a:srgbClr val="000000"/>
                          </a:solidFill>
                          <a:effectLst/>
                          <a:latin typeface="Arial Narrow" panose="020B0606020202030204" pitchFamily="34" charset="0"/>
                          <a:ea typeface="Calibri" panose="020F0502020204030204" pitchFamily="34" charset="0"/>
                        </a:rPr>
                        <a:t>overs institutional arrangement; strategic importance; tourism in BRICS; SA’s chairmanship of BRICS, Department’s plan for BRICS (establishment of tourism work stream within BRICS, stakeholder consultation on the proposed tourism work stream, internal and external stakeholder consultation); way forward and proposed action (BRICS tourism concept document and Terms of Reference, SA BRICS Tourism Task Team, convening of BRICS Tourism Senior Officials Meeting, Forum of Tourism Ministers).</a:t>
                      </a:r>
                    </a:p>
                    <a:p>
                      <a:pPr algn="just">
                        <a:lnSpc>
                          <a:spcPct val="107000"/>
                        </a:lnSpc>
                        <a:spcAft>
                          <a:spcPts val="0"/>
                        </a:spcAft>
                      </a:pPr>
                      <a:endParaRPr lang="en-ZA" sz="1300" dirty="0" smtClean="0">
                        <a:solidFill>
                          <a:srgbClr val="000000"/>
                        </a:solidFill>
                        <a:effectLst/>
                        <a:latin typeface="Arial" panose="020B0604020202020204" pitchFamily="34" charset="0"/>
                        <a:ea typeface="Calibri" panose="020F0502020204030204" pitchFamily="34" charset="0"/>
                      </a:endParaRPr>
                    </a:p>
                  </a:txBody>
                  <a:tcPr marR="90000" marT="0"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27486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886794"/>
            <a:ext cx="274021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2584355817"/>
              </p:ext>
            </p:extLst>
          </p:nvPr>
        </p:nvGraphicFramePr>
        <p:xfrm>
          <a:off x="373965" y="294942"/>
          <a:ext cx="8429676" cy="5467760"/>
        </p:xfrm>
        <a:graphic>
          <a:graphicData uri="http://schemas.openxmlformats.org/drawingml/2006/table">
            <a:tbl>
              <a:tblPr>
                <a:tableStyleId>{8A107856-5554-42FB-B03E-39F5DBC370BA}</a:tableStyleId>
              </a:tblPr>
              <a:tblGrid>
                <a:gridCol w="1594224">
                  <a:extLst>
                    <a:ext uri="{9D8B030D-6E8A-4147-A177-3AD203B41FA5}">
                      <a16:colId xmlns:a16="http://schemas.microsoft.com/office/drawing/2014/main" val="20000"/>
                    </a:ext>
                  </a:extLst>
                </a:gridCol>
                <a:gridCol w="1469492">
                  <a:extLst>
                    <a:ext uri="{9D8B030D-6E8A-4147-A177-3AD203B41FA5}">
                      <a16:colId xmlns:a16="http://schemas.microsoft.com/office/drawing/2014/main" val="20001"/>
                    </a:ext>
                  </a:extLst>
                </a:gridCol>
                <a:gridCol w="1388962">
                  <a:extLst>
                    <a:ext uri="{9D8B030D-6E8A-4147-A177-3AD203B41FA5}">
                      <a16:colId xmlns:a16="http://schemas.microsoft.com/office/drawing/2014/main" val="20002"/>
                    </a:ext>
                  </a:extLst>
                </a:gridCol>
                <a:gridCol w="1435261">
                  <a:extLst>
                    <a:ext uri="{9D8B030D-6E8A-4147-A177-3AD203B41FA5}">
                      <a16:colId xmlns:a16="http://schemas.microsoft.com/office/drawing/2014/main" val="20003"/>
                    </a:ext>
                  </a:extLst>
                </a:gridCol>
                <a:gridCol w="2541737">
                  <a:extLst>
                    <a:ext uri="{9D8B030D-6E8A-4147-A177-3AD203B41FA5}">
                      <a16:colId xmlns:a16="http://schemas.microsoft.com/office/drawing/2014/main" val="20004"/>
                    </a:ext>
                  </a:extLst>
                </a:gridCol>
              </a:tblGrid>
              <a:tr h="343886">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a:t>
                      </a:r>
                      <a:r>
                        <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To enhance regional tourism integration.</a:t>
                      </a:r>
                      <a:endParaRPr kumimoji="0" lang="en-GB" sz="14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86400" marR="86400" marT="45724" marB="45724" anchor="ctr" horzOverflow="overflow">
                    <a:solidFill>
                      <a:srgbClr val="F1995D"/>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5116">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baseline="0" noProof="0" dirty="0" smtClean="0">
                          <a:solidFill>
                            <a:schemeClr val="dk1"/>
                          </a:solidFill>
                          <a:latin typeface="Arial Narrow" panose="020B0606020202030204" pitchFamily="34" charset="0"/>
                          <a:ea typeface="+mn-ea"/>
                          <a:cs typeface="+mn-cs"/>
                        </a:rPr>
                        <a:t>Quarterly Targets</a:t>
                      </a: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84279">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3 Performance – </a:t>
                      </a:r>
                      <a:r>
                        <a:rPr lang="en-ZA" sz="1400" b="1" kern="1200" dirty="0" smtClean="0">
                          <a:solidFill>
                            <a:schemeClr val="dk1"/>
                          </a:solidFill>
                          <a:latin typeface="Arial Narrow" panose="020B0606020202030204" pitchFamily="34" charset="0"/>
                          <a:ea typeface="+mn-ea"/>
                          <a:cs typeface="+mn-cs"/>
                        </a:rPr>
                        <a:t>Actual </a:t>
                      </a:r>
                      <a:r>
                        <a:rPr lang="en-US" sz="14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47074">
                <a:tc rowSpan="2">
                  <a:txBody>
                    <a:bodyPr/>
                    <a:lstStyle/>
                    <a:p>
                      <a:pPr marL="173038" marR="0" lvl="0" indent="-173038" algn="just" defTabSz="914400" rtl="0" eaLnBrk="1" fontAlgn="t" latinLnBrk="0" hangingPunct="1">
                        <a:lnSpc>
                          <a:spcPct val="100000"/>
                        </a:lnSpc>
                        <a:spcBef>
                          <a:spcPts val="0"/>
                        </a:spcBef>
                        <a:spcAft>
                          <a:spcPts val="0"/>
                        </a:spcAft>
                        <a:buClrTx/>
                        <a:buSzTx/>
                        <a:buFont typeface="+mj-lt"/>
                        <a:buAutoNum type="arabicPeriod" startAt="5"/>
                        <a:tabLst/>
                        <a:defRPr/>
                      </a:pPr>
                      <a:r>
                        <a:rPr kumimoji="0" lang="en-US" sz="1400" b="0" i="0" u="none" strike="noStrike" kern="1200" cap="none" spc="0" normalizeH="0" baseline="0" noProof="0" dirty="0" smtClean="0">
                          <a:ln>
                            <a:noFill/>
                          </a:ln>
                          <a:solidFill>
                            <a:prstClr val="black"/>
                          </a:solidFill>
                          <a:effectLst/>
                          <a:uLnTx/>
                          <a:uFillTx/>
                          <a:latin typeface="Arial Narrow"/>
                        </a:rPr>
                        <a:t>Number of initiatives facilitated in multilateral fora.</a:t>
                      </a:r>
                    </a:p>
                    <a:p>
                      <a:pPr marL="182880" indent="-182880" algn="just" fontAlgn="t">
                        <a:buFont typeface="+mj-lt"/>
                        <a:buAutoNum type="arabicPeriod" startAt="3"/>
                      </a:pPr>
                      <a:endParaRPr lang="en-US" sz="1400" b="0" i="0" u="none" strike="noStrike" dirty="0">
                        <a:solidFill>
                          <a:srgbClr val="000000"/>
                        </a:solidFill>
                        <a:latin typeface="Arial Narrow" panose="020B0606020202030204" pitchFamily="34" charset="0"/>
                      </a:endParaRPr>
                    </a:p>
                  </a:txBody>
                  <a:tcPr marL="86400" marR="86400" marT="0" marB="0">
                    <a:solidFill>
                      <a:schemeClr val="bg1"/>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Two initiatives … continued:</a:t>
                      </a:r>
                    </a:p>
                  </a:txBody>
                  <a:tcPr marL="85725" marR="86400" marT="9525"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592466">
                <a:tc vMerge="1">
                  <a:txBody>
                    <a:bodyPr/>
                    <a:lstStyle/>
                    <a:p>
                      <a:pPr marL="182880" indent="-182880" algn="just" fontAlgn="t">
                        <a:buFont typeface="+mj-lt"/>
                        <a:buAutoNum type="arabicPeriod" startAt="3"/>
                      </a:pPr>
                      <a:endParaRPr lang="en-US" sz="1600" b="0" i="0" u="none" strike="noStrike" dirty="0">
                        <a:solidFill>
                          <a:srgbClr val="000000"/>
                        </a:solidFill>
                        <a:latin typeface="Arial Narrow" panose="020B0606020202030204" pitchFamily="34" charset="0"/>
                      </a:endParaRPr>
                    </a:p>
                  </a:txBody>
                  <a:tcPr marL="86400" marR="86400"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Final plan for the </a:t>
                      </a: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hosting of a Tourism Workstream during South Africa’s chairship of IORA developed.</a:t>
                      </a:r>
                      <a:endParaRPr kumimoji="0" lang="en-US"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txBody>
                  <a:tcPr marL="85725" marR="86400" marT="9525" marB="0">
                    <a:solidFill>
                      <a:schemeClr val="bg1"/>
                    </a:solidFill>
                  </a:tcPr>
                </a:tc>
                <a:tc>
                  <a:txBody>
                    <a:bodyPr/>
                    <a:lstStyle/>
                    <a:p>
                      <a:pPr algn="just" fontAlgn="t"/>
                      <a:r>
                        <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Report on rolling out of the implementation plan was developed.</a:t>
                      </a:r>
                      <a:endParaRPr kumimoji="0" lang="en-ZA" sz="1400" b="0"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marL="85725" marR="86400" marT="9525" marB="0">
                    <a:solidFill>
                      <a:schemeClr val="bg1"/>
                    </a:solidFill>
                  </a:tcPr>
                </a:tc>
                <a:tc>
                  <a:txBody>
                    <a:bodyPr/>
                    <a:lstStyle/>
                    <a:p>
                      <a:pPr algn="just" fontAlgn="t"/>
                      <a:r>
                        <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Rolling out of the hosting implementation plan.</a:t>
                      </a:r>
                      <a:endParaRPr kumimoji="0" lang="en-ZA" sz="1400" b="0" i="0" u="none" strike="noStrike" kern="1200" cap="none" spc="0" normalizeH="0" baseline="0" dirty="0">
                        <a:ln>
                          <a:noFill/>
                        </a:ln>
                        <a:solidFill>
                          <a:prstClr val="black"/>
                        </a:solidFill>
                        <a:effectLst/>
                        <a:uLnTx/>
                        <a:uFillTx/>
                        <a:latin typeface="Arial Narrow" panose="020B0606020202030204" pitchFamily="34" charset="0"/>
                        <a:ea typeface="+mn-ea"/>
                        <a:cs typeface="+mn-cs"/>
                      </a:endParaRPr>
                    </a:p>
                  </a:txBody>
                  <a:tcPr marR="90000" marT="0" marB="0">
                    <a:solidFill>
                      <a:schemeClr val="bg1"/>
                    </a:solidFill>
                  </a:tcPr>
                </a:tc>
                <a:tc>
                  <a:txBody>
                    <a:bodyPr/>
                    <a:lstStyle/>
                    <a:p>
                      <a:pPr algn="just" fontAlgn="t"/>
                      <a:r>
                        <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Report on the rolling out of the hosting implementation plan was developed.</a:t>
                      </a:r>
                    </a:p>
                    <a:p>
                      <a:pPr algn="just" fontAlgn="t"/>
                      <a:endPar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endParaRPr>
                    </a:p>
                    <a:p>
                      <a:pPr algn="just">
                        <a:spcAft>
                          <a:spcPts val="0"/>
                        </a:spcAft>
                      </a:pPr>
                      <a:r>
                        <a:rPr lang="en-ZA" sz="1400" dirty="0" smtClean="0">
                          <a:solidFill>
                            <a:srgbClr val="000000"/>
                          </a:solidFill>
                          <a:effectLst/>
                          <a:latin typeface="Arial Narrow" panose="020B0606020202030204" pitchFamily="34" charset="0"/>
                          <a:ea typeface="Calibri" panose="020F0502020204030204" pitchFamily="34" charset="0"/>
                        </a:rPr>
                        <a:t>The report covers strategic importance: organisational structure; Tourism in IORA; Department’s plan for IORA</a:t>
                      </a:r>
                    </a:p>
                    <a:p>
                      <a:pPr algn="just">
                        <a:spcAft>
                          <a:spcPts val="0"/>
                        </a:spcAft>
                      </a:pPr>
                      <a:r>
                        <a:rPr lang="en-ZA" sz="1400" dirty="0" smtClean="0">
                          <a:solidFill>
                            <a:srgbClr val="000000"/>
                          </a:solidFill>
                          <a:effectLst/>
                          <a:latin typeface="Arial Narrow" panose="020B0606020202030204" pitchFamily="34" charset="0"/>
                          <a:ea typeface="Calibri" panose="020F0502020204030204" pitchFamily="34" charset="0"/>
                        </a:rPr>
                        <a:t> (CMT workshop - 6 May 2018, </a:t>
                      </a:r>
                    </a:p>
                    <a:p>
                      <a:pPr algn="just">
                        <a:spcAft>
                          <a:spcPts val="0"/>
                        </a:spcAft>
                      </a:pPr>
                      <a:r>
                        <a:rPr lang="en-ZA" sz="1400" dirty="0" smtClean="0">
                          <a:solidFill>
                            <a:srgbClr val="000000"/>
                          </a:solidFill>
                          <a:effectLst/>
                          <a:latin typeface="Arial Narrow" panose="020B0606020202030204" pitchFamily="34" charset="0"/>
                          <a:ea typeface="Calibri" panose="020F0502020204030204" pitchFamily="34" charset="0"/>
                        </a:rPr>
                        <a:t>2nd IORA Tourism Ministers meeting, 3rd IORA Tourism experts and senior officials meeting - 7 May 2018);</a:t>
                      </a:r>
                    </a:p>
                    <a:p>
                      <a:pPr algn="just">
                        <a:spcAft>
                          <a:spcPts val="0"/>
                        </a:spcAft>
                      </a:pPr>
                      <a:r>
                        <a:rPr lang="en-ZA" sz="1400" dirty="0" smtClean="0">
                          <a:solidFill>
                            <a:srgbClr val="000000"/>
                          </a:solidFill>
                          <a:effectLst/>
                          <a:latin typeface="Arial Narrow" panose="020B0606020202030204" pitchFamily="34" charset="0"/>
                          <a:ea typeface="Calibri" panose="020F0502020204030204" pitchFamily="34" charset="0"/>
                        </a:rPr>
                        <a:t>-hosting implementation plan (technical planning meetings,  logistical arrangements, financial implications).</a:t>
                      </a:r>
                      <a:endParaRPr lang="en-ZA" sz="1400" dirty="0" smtClean="0">
                        <a:solidFill>
                          <a:srgbClr val="000000"/>
                        </a:solidFill>
                        <a:effectLst/>
                        <a:latin typeface="Arial" panose="020B0604020202020204" pitchFamily="34" charset="0"/>
                        <a:ea typeface="Calibri" panose="020F0502020204030204" pitchFamily="34" charset="0"/>
                      </a:endParaRPr>
                    </a:p>
                    <a:p>
                      <a:pPr algn="just">
                        <a:spcAft>
                          <a:spcPts val="0"/>
                        </a:spcAft>
                      </a:pPr>
                      <a:endParaRPr lang="en-ZA" sz="1400" dirty="0" smtClean="0">
                        <a:solidFill>
                          <a:srgbClr val="000000"/>
                        </a:solidFill>
                        <a:effectLst/>
                        <a:latin typeface="Arial Narrow" panose="020B0606020202030204" pitchFamily="34" charset="0"/>
                        <a:ea typeface="Calibri" panose="020F0502020204030204" pitchFamily="34" charset="0"/>
                      </a:endParaRPr>
                    </a:p>
                  </a:txBody>
                  <a:tcPr marR="90000" marT="0"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64006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10990" y="5886794"/>
            <a:ext cx="274021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2024904452"/>
              </p:ext>
            </p:extLst>
          </p:nvPr>
        </p:nvGraphicFramePr>
        <p:xfrm>
          <a:off x="258055" y="89540"/>
          <a:ext cx="8643899" cy="5482249"/>
        </p:xfrm>
        <a:graphic>
          <a:graphicData uri="http://schemas.openxmlformats.org/drawingml/2006/table">
            <a:tbl>
              <a:tblPr>
                <a:tableStyleId>{8A107856-5554-42FB-B03E-39F5DBC370BA}</a:tableStyleId>
              </a:tblPr>
              <a:tblGrid>
                <a:gridCol w="1223504">
                  <a:extLst>
                    <a:ext uri="{9D8B030D-6E8A-4147-A177-3AD203B41FA5}">
                      <a16:colId xmlns:a16="http://schemas.microsoft.com/office/drawing/2014/main" val="20000"/>
                    </a:ext>
                  </a:extLst>
                </a:gridCol>
                <a:gridCol w="1319514">
                  <a:extLst>
                    <a:ext uri="{9D8B030D-6E8A-4147-A177-3AD203B41FA5}">
                      <a16:colId xmlns:a16="http://schemas.microsoft.com/office/drawing/2014/main" val="20001"/>
                    </a:ext>
                  </a:extLst>
                </a:gridCol>
                <a:gridCol w="1423686">
                  <a:extLst>
                    <a:ext uri="{9D8B030D-6E8A-4147-A177-3AD203B41FA5}">
                      <a16:colId xmlns:a16="http://schemas.microsoft.com/office/drawing/2014/main" val="20002"/>
                    </a:ext>
                  </a:extLst>
                </a:gridCol>
                <a:gridCol w="1261641">
                  <a:extLst>
                    <a:ext uri="{9D8B030D-6E8A-4147-A177-3AD203B41FA5}">
                      <a16:colId xmlns:a16="http://schemas.microsoft.com/office/drawing/2014/main" val="20003"/>
                    </a:ext>
                  </a:extLst>
                </a:gridCol>
                <a:gridCol w="3415554">
                  <a:extLst>
                    <a:ext uri="{9D8B030D-6E8A-4147-A177-3AD203B41FA5}">
                      <a16:colId xmlns:a16="http://schemas.microsoft.com/office/drawing/2014/main" val="20004"/>
                    </a:ext>
                  </a:extLst>
                </a:gridCol>
              </a:tblGrid>
              <a:tr h="265387">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a:t>
                      </a:r>
                      <a:r>
                        <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mn-cs"/>
                        </a:rPr>
                        <a:t>To enhance regional tourism integration.</a:t>
                      </a:r>
                      <a:endParaRPr kumimoji="0" lang="en-GB" sz="1300" b="1" i="0" u="none" strike="noStrike" kern="1200" cap="none" spc="0" normalizeH="0" baseline="0" noProof="0" dirty="0" smtClean="0">
                        <a:ln>
                          <a:noFill/>
                        </a:ln>
                        <a:solidFill>
                          <a:prstClr val="black"/>
                        </a:solidFill>
                        <a:effectLst/>
                        <a:uLnTx/>
                        <a:uFillTx/>
                        <a:latin typeface="Arial Narrow" pitchFamily="34" charset="0"/>
                        <a:ea typeface="+mn-ea"/>
                        <a:cs typeface="+mn-cs"/>
                      </a:endParaRPr>
                    </a:p>
                  </a:txBody>
                  <a:tcPr marL="86400" marR="86400" marT="45724" marB="45724" anchor="ctr" horzOverflow="overflow">
                    <a:solidFill>
                      <a:srgbClr val="F1995D"/>
                    </a:solidFill>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5379">
                <a:tc rowSpan="2">
                  <a:txBody>
                    <a:bodyPr/>
                    <a:lstStyle/>
                    <a:p>
                      <a:pPr algn="ctr">
                        <a:lnSpc>
                          <a:spcPct val="100000"/>
                        </a:lnSpc>
                      </a:pPr>
                      <a:r>
                        <a:rPr lang="en-US" sz="1300" b="1" dirty="0" smtClean="0">
                          <a:latin typeface="Arial Narrow" panose="020B0606020202030204" pitchFamily="34" charset="0"/>
                        </a:rPr>
                        <a:t>Key</a:t>
                      </a:r>
                      <a:r>
                        <a:rPr lang="en-US" sz="1300" b="1" baseline="0" dirty="0" smtClean="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28530">
                <a:tc vMerge="1">
                  <a:txBody>
                    <a:bodyPr/>
                    <a:lstStyle/>
                    <a:p>
                      <a:endParaRPr lang="en-ZA"/>
                    </a:p>
                  </a:txBody>
                  <a:tcPr/>
                </a:tc>
                <a:tc vMerge="1">
                  <a:txBody>
                    <a:bodyPr/>
                    <a:lstStyle/>
                    <a:p>
                      <a:pPr marL="0" indent="0" algn="ctr">
                        <a:lnSpc>
                          <a:spcPct val="100000"/>
                        </a:lnSpc>
                        <a:tabLst>
                          <a:tab pos="534988" algn="l"/>
                          <a:tab pos="1614488" algn="l"/>
                        </a:tabLst>
                      </a:pPr>
                      <a:endParaRPr lang="en-US" sz="12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190305">
                <a:tc rowSpan="3">
                  <a:txBody>
                    <a:bodyPr/>
                    <a:lstStyle/>
                    <a:p>
                      <a:pPr marL="173038" indent="-173038" algn="just" fontAlgn="t">
                        <a:buFont typeface="+mj-lt"/>
                        <a:buAutoNum type="arabicPeriod" startAt="6"/>
                      </a:pPr>
                      <a:r>
                        <a:rPr lang="en-US" sz="1300" b="0" i="0" u="none" strike="noStrike" dirty="0" smtClean="0">
                          <a:solidFill>
                            <a:schemeClr val="tx1"/>
                          </a:solidFill>
                          <a:latin typeface="Arial Narrow"/>
                        </a:rPr>
                        <a:t>Number of initiatives facilitated for regional integration.</a:t>
                      </a:r>
                      <a:endParaRPr lang="en-US" sz="1300" b="0" i="0" u="none" strike="noStrike" dirty="0">
                        <a:solidFill>
                          <a:schemeClr val="tx1"/>
                        </a:solidFill>
                        <a:latin typeface="Arial Narrow"/>
                      </a:endParaRPr>
                    </a:p>
                  </a:txBody>
                  <a:tcPr marL="86400" marR="86400" marT="0" marB="0">
                    <a:solidFill>
                      <a:schemeClr val="bg1"/>
                    </a:solidFill>
                  </a:tcPr>
                </a:tc>
                <a:tc gridSpan="4">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Two initiatives:</a:t>
                      </a:r>
                    </a:p>
                  </a:txBody>
                  <a:tcPr marL="85725" marR="86400" marT="9525" marB="0">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185887">
                <a:tc vMerge="1">
                  <a:txBody>
                    <a:bodyPr/>
                    <a:lstStyle/>
                    <a:p>
                      <a:endParaRPr lang="en-ZA"/>
                    </a:p>
                  </a:txBody>
                  <a:tcPr/>
                </a:tc>
                <a:tc>
                  <a:txBody>
                    <a:bodyPr/>
                    <a:lstStyle/>
                    <a:p>
                      <a:pPr marL="0" indent="0" algn="just">
                        <a:buFont typeface="Arial" panose="020B0604020202020204" pitchFamily="34" charset="0"/>
                        <a:buNone/>
                      </a:pP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Ministerial Session at the 2017 Tourism Indaba hosted.</a:t>
                      </a:r>
                      <a:endParaRPr kumimoji="0" lang="en-US" sz="13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txBody>
                  <a:tcPr marL="85725" marR="86400" marT="9525" marB="0">
                    <a:solidFill>
                      <a:schemeClr val="bg1"/>
                    </a:solidFill>
                  </a:tcPr>
                </a:tc>
                <a:tc>
                  <a:txBody>
                    <a:bodyPr/>
                    <a:lstStyle/>
                    <a:p>
                      <a:pPr algn="just" fontAlgn="t"/>
                      <a:r>
                        <a:rPr lang="en-ZA" sz="1300" b="0" i="0" u="none" strike="noStrike" kern="1200" dirty="0" smtClean="0">
                          <a:solidFill>
                            <a:srgbClr val="000000"/>
                          </a:solidFill>
                          <a:effectLst/>
                          <a:latin typeface="Arial Narrow" panose="020B0606020202030204" pitchFamily="34" charset="0"/>
                          <a:ea typeface="+mn-ea"/>
                          <a:cs typeface="+mn-cs"/>
                        </a:rPr>
                        <a:t>Draft </a:t>
                      </a:r>
                      <a:r>
                        <a:rPr lang="en-ZA" sz="1300" b="0" i="0" u="none" strike="noStrike" kern="1200" dirty="0">
                          <a:solidFill>
                            <a:srgbClr val="000000"/>
                          </a:solidFill>
                          <a:effectLst/>
                          <a:latin typeface="Arial Narrow" panose="020B0606020202030204" pitchFamily="34" charset="0"/>
                          <a:ea typeface="+mn-ea"/>
                          <a:cs typeface="+mn-cs"/>
                        </a:rPr>
                        <a:t>concept document for the SADC tourism ministerial meeting was developed.</a:t>
                      </a:r>
                    </a:p>
                  </a:txBody>
                  <a:tcPr marR="90000" marT="7620"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Final concept document for the 2018 Indaba developed.</a:t>
                      </a:r>
                      <a:endParaRPr lang="en-ZA" sz="1300" b="0" i="0" u="none" strike="noStrike" dirty="0">
                        <a:solidFill>
                          <a:srgbClr val="000000"/>
                        </a:solidFill>
                        <a:effectLst/>
                        <a:latin typeface="Arial Narrow" panose="020B0606020202030204" pitchFamily="34" charset="0"/>
                      </a:endParaRPr>
                    </a:p>
                  </a:txBody>
                  <a:tcPr marR="90000" marT="0" marB="0">
                    <a:solidFill>
                      <a:schemeClr val="bg1"/>
                    </a:solidFill>
                  </a:tcPr>
                </a:tc>
                <a:tc>
                  <a:txBody>
                    <a:bodyPr/>
                    <a:lstStyle/>
                    <a:p>
                      <a:pPr algn="just"/>
                      <a:r>
                        <a:rPr lang="en-ZA" sz="1300" b="0" i="0" u="none" strike="noStrike" kern="1200" dirty="0" smtClean="0">
                          <a:solidFill>
                            <a:srgbClr val="000000"/>
                          </a:solidFill>
                          <a:effectLst/>
                          <a:latin typeface="Arial Narrow" panose="020B0606020202030204" pitchFamily="34" charset="0"/>
                          <a:ea typeface="+mn-ea"/>
                          <a:cs typeface="+mn-cs"/>
                        </a:rPr>
                        <a:t>Final concept document for the 2018 Indaba developed.</a:t>
                      </a:r>
                    </a:p>
                    <a:p>
                      <a:pPr algn="just"/>
                      <a:endParaRPr lang="en-ZA" sz="1300" b="0" i="0" u="none" strike="noStrike" kern="1200" dirty="0" smtClean="0">
                        <a:solidFill>
                          <a:srgbClr val="000000"/>
                        </a:solidFill>
                        <a:effectLst/>
                        <a:latin typeface="Arial Narrow" panose="020B0606020202030204" pitchFamily="34" charset="0"/>
                        <a:ea typeface="+mn-ea"/>
                        <a:cs typeface="+mn-cs"/>
                      </a:endParaRPr>
                    </a:p>
                    <a:p>
                      <a:pPr algn="just"/>
                      <a:r>
                        <a:rPr lang="en-ZA" sz="1300" b="0" i="0" u="sng" strike="noStrike" kern="1200" dirty="0" smtClean="0">
                          <a:solidFill>
                            <a:srgbClr val="000000"/>
                          </a:solidFill>
                          <a:effectLst/>
                          <a:latin typeface="Arial Narrow" panose="020B0606020202030204" pitchFamily="34" charset="0"/>
                          <a:ea typeface="+mn-ea"/>
                          <a:cs typeface="+mn-cs"/>
                        </a:rPr>
                        <a:t>The Concept document addresses the following: </a:t>
                      </a:r>
                      <a:r>
                        <a:rPr lang="en-ZA" sz="1300" b="0" i="0" u="none" strike="noStrike" kern="1200" dirty="0" smtClean="0">
                          <a:solidFill>
                            <a:srgbClr val="000000"/>
                          </a:solidFill>
                          <a:effectLst/>
                          <a:latin typeface="Arial Narrow" panose="020B0606020202030204" pitchFamily="34" charset="0"/>
                          <a:ea typeface="+mn-ea"/>
                          <a:cs typeface="+mn-cs"/>
                        </a:rPr>
                        <a:t>Proposed theme for Indaba 2018 Ministerial Session; Discussion under the theme; proposed speakers;  proposed changes following 2017 indaba report; format of the session; moderator; proposed programme; logistical arrangements (venue, guest list); implications (financial, legal, communications).</a:t>
                      </a:r>
                    </a:p>
                    <a:p>
                      <a:pPr algn="just"/>
                      <a:endParaRPr lang="en-ZA" sz="1300" b="0" i="0" u="none" strike="noStrike" kern="1200" dirty="0" smtClean="0">
                        <a:solidFill>
                          <a:srgbClr val="000000"/>
                        </a:solidFill>
                        <a:effectLst/>
                        <a:latin typeface="Arial Narrow" panose="020B0606020202030204" pitchFamily="34" charset="0"/>
                        <a:ea typeface="+mn-ea"/>
                        <a:cs typeface="+mn-cs"/>
                      </a:endParaRPr>
                    </a:p>
                  </a:txBody>
                  <a:tcPr marR="90000" marT="7620" marB="0">
                    <a:solidFill>
                      <a:schemeClr val="bg1"/>
                    </a:solidFill>
                  </a:tcPr>
                </a:tc>
                <a:extLst>
                  <a:ext uri="{0D108BD9-81ED-4DB2-BD59-A6C34878D82A}">
                    <a16:rowId xmlns:a16="http://schemas.microsoft.com/office/drawing/2014/main" val="10005"/>
                  </a:ext>
                </a:extLst>
              </a:tr>
              <a:tr h="1822736">
                <a:tc vMerge="1">
                  <a:txBody>
                    <a:bodyPr/>
                    <a:lstStyle/>
                    <a:p>
                      <a:endParaRPr lang="en-ZA"/>
                    </a:p>
                  </a:txBody>
                  <a:tcPr>
                    <a:solidFill>
                      <a:schemeClr val="bg1"/>
                    </a:solidFill>
                  </a:tcPr>
                </a:tc>
                <a:tc>
                  <a:txBody>
                    <a:bodyPr/>
                    <a:lstStyle/>
                    <a:p>
                      <a:pPr algn="just" fontAlgn="t"/>
                      <a:r>
                        <a:rPr lang="en-ZA" sz="1300" b="0" i="0" u="none" strike="noStrike" dirty="0">
                          <a:solidFill>
                            <a:srgbClr val="000000"/>
                          </a:solidFill>
                          <a:effectLst/>
                          <a:latin typeface="Arial Narrow" panose="020B0606020202030204" pitchFamily="34" charset="0"/>
                        </a:rPr>
                        <a:t>Sharing of Best Practices Workshop targeted at African countries with whom SA signed tourism agreements hosted.</a:t>
                      </a:r>
                    </a:p>
                  </a:txBody>
                  <a:tcPr marL="86400" marR="86400" marT="7620" marB="0">
                    <a:solidFill>
                      <a:schemeClr val="bg1"/>
                    </a:solidFill>
                  </a:tcPr>
                </a:tc>
                <a:tc>
                  <a:txBody>
                    <a:bodyPr/>
                    <a:lstStyle/>
                    <a:p>
                      <a:pPr algn="just" fontAlgn="t"/>
                      <a:r>
                        <a:rPr lang="en-ZA" sz="1300" b="0" i="0" u="none" strike="noStrike" kern="1200" dirty="0" smtClean="0">
                          <a:solidFill>
                            <a:srgbClr val="000000"/>
                          </a:solidFill>
                          <a:effectLst/>
                          <a:latin typeface="Arial Narrow" panose="020B0606020202030204" pitchFamily="34" charset="0"/>
                          <a:ea typeface="+mn-ea"/>
                          <a:cs typeface="+mn-cs"/>
                        </a:rPr>
                        <a:t>Delegates </a:t>
                      </a:r>
                      <a:r>
                        <a:rPr lang="en-ZA" sz="1300" b="0" i="0" u="none" strike="noStrike" kern="1200" dirty="0">
                          <a:solidFill>
                            <a:srgbClr val="000000"/>
                          </a:solidFill>
                          <a:effectLst/>
                          <a:latin typeface="Arial Narrow" panose="020B0606020202030204" pitchFamily="34" charset="0"/>
                          <a:ea typeface="+mn-ea"/>
                          <a:cs typeface="+mn-cs"/>
                        </a:rPr>
                        <a:t>were invited to participate at the </a:t>
                      </a:r>
                      <a:r>
                        <a:rPr lang="en-ZA" sz="1300" b="0" i="0" u="none" strike="noStrike" kern="1200" dirty="0" smtClean="0">
                          <a:solidFill>
                            <a:srgbClr val="000000"/>
                          </a:solidFill>
                          <a:effectLst/>
                          <a:latin typeface="Arial Narrow" panose="020B0606020202030204" pitchFamily="34" charset="0"/>
                          <a:ea typeface="+mn-ea"/>
                          <a:cs typeface="+mn-cs"/>
                        </a:rPr>
                        <a:t>workshop through letters.</a:t>
                      </a:r>
                      <a:endParaRPr lang="en-ZA" sz="1300" b="0" i="0" u="none" strike="noStrike" kern="1200" dirty="0">
                        <a:solidFill>
                          <a:srgbClr val="000000"/>
                        </a:solidFill>
                        <a:effectLst/>
                        <a:latin typeface="Arial Narrow" panose="020B0606020202030204" pitchFamily="34" charset="0"/>
                        <a:ea typeface="+mn-ea"/>
                        <a:cs typeface="+mn-cs"/>
                      </a:endParaRPr>
                    </a:p>
                  </a:txBody>
                  <a:tcPr marR="90000" marT="7620" marB="0">
                    <a:solidFill>
                      <a:schemeClr val="bg1"/>
                    </a:solidFill>
                  </a:tcPr>
                </a:tc>
                <a:tc>
                  <a:txBody>
                    <a:bodyPr/>
                    <a:lstStyle/>
                    <a:p>
                      <a:pPr algn="just" fontAlgn="t"/>
                      <a:r>
                        <a:rPr lang="en-ZA" sz="1300" b="0" i="0" u="none" strike="noStrike" dirty="0" smtClean="0">
                          <a:solidFill>
                            <a:srgbClr val="000000"/>
                          </a:solidFill>
                          <a:effectLst/>
                          <a:latin typeface="Arial Narrow" panose="020B0606020202030204" pitchFamily="34" charset="0"/>
                        </a:rPr>
                        <a:t>Sharing of Best Practices Workshop hosted.</a:t>
                      </a:r>
                      <a:endParaRPr lang="en-ZA" sz="1300" b="0" i="0" u="none" strike="noStrike" dirty="0">
                        <a:solidFill>
                          <a:srgbClr val="000000"/>
                        </a:solidFill>
                        <a:effectLst/>
                        <a:latin typeface="Arial Narrow" panose="020B0606020202030204" pitchFamily="34" charset="0"/>
                      </a:endParaRPr>
                    </a:p>
                  </a:txBody>
                  <a:tcPr marR="90000"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Sharing of Best Practices Workshop was hosted </a:t>
                      </a:r>
                      <a:r>
                        <a:rPr kumimoji="0" lang="en-ZA" sz="13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from 19 to 23 February 2018 in Mpumalanga.</a:t>
                      </a:r>
                    </a:p>
                    <a:p>
                      <a:pPr algn="just"/>
                      <a:endParaRPr lang="en-ZA" sz="1300" b="0" i="0" u="none" strike="noStrike" kern="1200" dirty="0" smtClean="0">
                        <a:solidFill>
                          <a:srgbClr val="000000"/>
                        </a:solidFill>
                        <a:effectLst/>
                        <a:latin typeface="Arial Narrow" panose="020B0606020202030204" pitchFamily="34" charset="0"/>
                        <a:ea typeface="+mn-ea"/>
                        <a:cs typeface="+mn-cs"/>
                      </a:endParaRPr>
                    </a:p>
                    <a:p>
                      <a:pPr algn="just">
                        <a:spcAft>
                          <a:spcPts val="0"/>
                        </a:spcAft>
                      </a:pPr>
                      <a:r>
                        <a:rPr lang="en-ZA" sz="1300" dirty="0" smtClean="0">
                          <a:solidFill>
                            <a:srgbClr val="000000"/>
                          </a:solidFill>
                          <a:effectLst/>
                          <a:latin typeface="Arial Narrow" panose="020B0606020202030204" pitchFamily="34" charset="0"/>
                          <a:ea typeface="Calibri" panose="020F0502020204030204" pitchFamily="34" charset="0"/>
                        </a:rPr>
                        <a:t>The workshop programme included presentations on management of tourism statistics; promotion of tourism along the heritage and cultural sites; sustainable tourism; grading and classification systems of tourism; investment opportunities, etc.</a:t>
                      </a:r>
                      <a:endParaRPr lang="en-ZA" sz="1300" dirty="0" smtClean="0">
                        <a:solidFill>
                          <a:srgbClr val="000000"/>
                        </a:solidFill>
                        <a:effectLst/>
                        <a:latin typeface="Arial" panose="020B0604020202020204" pitchFamily="34" charset="0"/>
                        <a:ea typeface="Calibri" panose="020F0502020204030204" pitchFamily="34" charset="0"/>
                      </a:endParaRPr>
                    </a:p>
                  </a:txBody>
                  <a:tcPr marR="90000" marT="7620"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24647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398247" y="5991226"/>
            <a:ext cx="4184822"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
        <p:nvSpPr>
          <p:cNvPr id="4" name="Rectangle 3"/>
          <p:cNvSpPr/>
          <p:nvPr/>
        </p:nvSpPr>
        <p:spPr>
          <a:xfrm>
            <a:off x="162370" y="1533951"/>
            <a:ext cx="8785077" cy="1938992"/>
          </a:xfrm>
          <a:prstGeom prst="rect">
            <a:avLst/>
          </a:prstGeom>
          <a:noFill/>
        </p:spPr>
        <p:txBody>
          <a:bodyPr wrap="square">
            <a:spAutoFit/>
          </a:bodyPr>
          <a:lstStyle/>
          <a:p>
            <a:pPr algn="ctr" eaLnBrk="0" hangingPunct="0">
              <a:defRPr/>
            </a:pPr>
            <a:r>
              <a:rPr lang="en-US" sz="4000" b="1" kern="0" dirty="0" smtClean="0">
                <a:solidFill>
                  <a:prstClr val="black"/>
                </a:solidFill>
                <a:latin typeface="Arial Narrow" pitchFamily="34" charset="0"/>
              </a:rPr>
              <a:t>2.3	PROGRAMME 3</a:t>
            </a:r>
          </a:p>
          <a:p>
            <a:pPr algn="ctr" eaLnBrk="0" hangingPunct="0">
              <a:defRPr/>
            </a:pPr>
            <a:endParaRPr lang="en-US" sz="4000" b="1" kern="0" dirty="0">
              <a:solidFill>
                <a:prstClr val="black"/>
              </a:solidFill>
              <a:latin typeface="Arial Narrow" pitchFamily="34" charset="0"/>
            </a:endParaRPr>
          </a:p>
          <a:p>
            <a:pPr algn="ctr" eaLnBrk="0" hangingPunct="0">
              <a:defRPr/>
            </a:pPr>
            <a:r>
              <a:rPr lang="en-ZA" sz="4000" b="1" dirty="0" smtClean="0">
                <a:solidFill>
                  <a:prstClr val="black"/>
                </a:solidFill>
                <a:latin typeface="Arial Narrow" pitchFamily="34" charset="0"/>
              </a:rPr>
              <a:t>DESTINATION DEVELOPMENT</a:t>
            </a:r>
            <a:endParaRPr lang="en-ZA" sz="4000" b="1" dirty="0">
              <a:solidFill>
                <a:prstClr val="black"/>
              </a:solidFill>
              <a:latin typeface="Arial Narrow" pitchFamily="34" charset="0"/>
            </a:endParaRPr>
          </a:p>
        </p:txBody>
      </p:sp>
    </p:spTree>
    <p:extLst>
      <p:ext uri="{BB962C8B-B14F-4D97-AF65-F5344CB8AC3E}">
        <p14:creationId xmlns:p14="http://schemas.microsoft.com/office/powerpoint/2010/main" val="1222597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367837" y="5899150"/>
            <a:ext cx="6183587" cy="282574"/>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534135295"/>
              </p:ext>
            </p:extLst>
          </p:nvPr>
        </p:nvGraphicFramePr>
        <p:xfrm>
          <a:off x="154546" y="190433"/>
          <a:ext cx="8860664" cy="5527396"/>
        </p:xfrm>
        <a:graphic>
          <a:graphicData uri="http://schemas.openxmlformats.org/drawingml/2006/table">
            <a:tbl>
              <a:tblPr>
                <a:tableStyleId>{8A107856-5554-42FB-B03E-39F5DBC370BA}</a:tableStyleId>
              </a:tblPr>
              <a:tblGrid>
                <a:gridCol w="1287888">
                  <a:extLst>
                    <a:ext uri="{9D8B030D-6E8A-4147-A177-3AD203B41FA5}">
                      <a16:colId xmlns:a16="http://schemas.microsoft.com/office/drawing/2014/main" val="20000"/>
                    </a:ext>
                  </a:extLst>
                </a:gridCol>
                <a:gridCol w="2103331">
                  <a:extLst>
                    <a:ext uri="{9D8B030D-6E8A-4147-A177-3AD203B41FA5}">
                      <a16:colId xmlns:a16="http://schemas.microsoft.com/office/drawing/2014/main" val="20001"/>
                    </a:ext>
                  </a:extLst>
                </a:gridCol>
                <a:gridCol w="1764118">
                  <a:extLst>
                    <a:ext uri="{9D8B030D-6E8A-4147-A177-3AD203B41FA5}">
                      <a16:colId xmlns:a16="http://schemas.microsoft.com/office/drawing/2014/main" val="20003"/>
                    </a:ext>
                  </a:extLst>
                </a:gridCol>
                <a:gridCol w="1452282">
                  <a:extLst>
                    <a:ext uri="{9D8B030D-6E8A-4147-A177-3AD203B41FA5}">
                      <a16:colId xmlns:a16="http://schemas.microsoft.com/office/drawing/2014/main" val="20004"/>
                    </a:ext>
                  </a:extLst>
                </a:gridCol>
                <a:gridCol w="2253045">
                  <a:extLst>
                    <a:ext uri="{9D8B030D-6E8A-4147-A177-3AD203B41FA5}">
                      <a16:colId xmlns:a16="http://schemas.microsoft.com/office/drawing/2014/main" val="3222375640"/>
                    </a:ext>
                  </a:extLst>
                </a:gridCol>
              </a:tblGrid>
              <a:tr h="342932">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a:t>
                      </a:r>
                      <a:r>
                        <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mn-cs"/>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38144">
                <a:tc rowSpan="2">
                  <a:txBody>
                    <a:bodyPr/>
                    <a:lstStyle/>
                    <a:p>
                      <a:pPr algn="ctr">
                        <a:lnSpc>
                          <a:spcPct val="100000"/>
                        </a:lnSpc>
                      </a:pPr>
                      <a:r>
                        <a:rPr lang="en-US" sz="1300" b="1" dirty="0" smtClean="0">
                          <a:latin typeface="Arial Narrow" panose="020B0606020202030204" pitchFamily="34" charset="0"/>
                        </a:rPr>
                        <a:t>Key</a:t>
                      </a:r>
                      <a:r>
                        <a:rPr lang="en-US" sz="1300" b="1" baseline="0" dirty="0" smtClean="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583804">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 4 Performance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kern="1200" dirty="0" smtClean="0">
                        <a:solidFill>
                          <a:schemeClr val="dk1"/>
                        </a:solidFill>
                        <a:latin typeface="Arial Narrow" panose="020B0606020202030204" pitchFamily="34" charset="0"/>
                        <a:ea typeface="+mn-ea"/>
                        <a:cs typeface="+mn-cs"/>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236132">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31775" marR="0" lvl="0" indent="-231775" algn="just" defTabSz="914400" rtl="0" eaLnBrk="1" fontAlgn="auto" latinLnBrk="0" hangingPunct="1">
                        <a:lnSpc>
                          <a:spcPct val="100000"/>
                        </a:lnSpc>
                        <a:spcBef>
                          <a:spcPts val="0"/>
                        </a:spcBef>
                        <a:spcAft>
                          <a:spcPts val="0"/>
                        </a:spcAft>
                        <a:buClrTx/>
                        <a:buSzTx/>
                        <a:buFont typeface="+mj-lt"/>
                        <a:buAutoNum type="arabicPeriod"/>
                        <a:tabLst/>
                        <a:defRPr/>
                      </a:pPr>
                      <a:r>
                        <a:rPr lang="en-ZA" sz="1300" b="0" i="0" u="none" strike="noStrike" baseline="0" dirty="0" smtClean="0">
                          <a:latin typeface="Arial Narrow" panose="020B0606020202030204" pitchFamily="34" charset="0"/>
                        </a:rPr>
                        <a:t>Number of destination enhancement initiatives implemented.</a:t>
                      </a:r>
                      <a:endParaRPr lang="en-US" sz="1300" b="0" kern="1200" dirty="0" smtClean="0">
                        <a:solidFill>
                          <a:schemeClr val="tx1"/>
                        </a:solidFill>
                        <a:latin typeface="Arial Narrow" pitchFamily="34" charset="0"/>
                        <a:ea typeface="+mn-ea"/>
                        <a:cs typeface="+mn-cs"/>
                      </a:endParaRPr>
                    </a:p>
                  </a:txBody>
                  <a:tcPr marL="86409" marR="86400" marT="45713" marB="45713" horzOverflow="overflow">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indent="0" algn="just">
                        <a:buFont typeface="Arial" panose="020B0604020202020204" pitchFamily="34" charset="0"/>
                        <a:buNone/>
                      </a:pPr>
                      <a:r>
                        <a:rPr lang="en-ZA" sz="1300" b="1" i="0" u="none" strike="noStrike" baseline="0" dirty="0" smtClean="0">
                          <a:latin typeface="Arial Narrow" panose="020B0606020202030204" pitchFamily="34" charset="0"/>
                        </a:rPr>
                        <a:t>Monitor the implementation of Four destination  initiatives</a:t>
                      </a:r>
                      <a:r>
                        <a:rPr lang="en-ZA" sz="1300" b="1" i="1" u="none" strike="noStrike" baseline="0" dirty="0" smtClean="0">
                          <a:latin typeface="Arial Narrow" panose="020B0606020202030204" pitchFamily="34" charset="0"/>
                        </a:rPr>
                        <a:t>:</a:t>
                      </a:r>
                    </a:p>
                    <a:p>
                      <a:pPr marL="115888" indent="-115888" algn="just">
                        <a:buFont typeface="Arial" panose="020B0604020202020204" pitchFamily="34" charset="0"/>
                        <a:buChar char="•"/>
                      </a:pPr>
                      <a:r>
                        <a:rPr lang="en-ZA" sz="1300" b="0" i="0" u="none" strike="noStrike" baseline="0" dirty="0" smtClean="0">
                          <a:solidFill>
                            <a:schemeClr val="tx1"/>
                          </a:solidFill>
                          <a:latin typeface="Arial Narrow" panose="020B0606020202030204" pitchFamily="34" charset="0"/>
                        </a:rPr>
                        <a:t>Shangoni Gate tourism development in Kruger National Park</a:t>
                      </a:r>
                    </a:p>
                    <a:p>
                      <a:pPr marL="115888" indent="-115888" algn="just">
                        <a:buFont typeface="Arial" panose="020B0604020202020204" pitchFamily="34" charset="0"/>
                        <a:buChar char="•"/>
                      </a:pPr>
                      <a:r>
                        <a:rPr lang="en-ZA" sz="1300" b="0" i="0" u="none" strike="noStrike" baseline="0" dirty="0" smtClean="0">
                          <a:solidFill>
                            <a:schemeClr val="tx1"/>
                          </a:solidFill>
                          <a:latin typeface="Arial Narrow" panose="020B0606020202030204" pitchFamily="34" charset="0"/>
                        </a:rPr>
                        <a:t>Phalaborwa Wild Activity Hub in Kruger National Park.</a:t>
                      </a:r>
                    </a:p>
                    <a:p>
                      <a:pPr marL="115888" indent="-115888" algn="just">
                        <a:buFont typeface="Arial" panose="020B0604020202020204" pitchFamily="34" charset="0"/>
                        <a:buChar char="•"/>
                      </a:pPr>
                      <a:r>
                        <a:rPr lang="en-ZA" sz="1300" b="0" i="0" u="none" strike="noStrike" baseline="0" dirty="0" smtClean="0">
                          <a:latin typeface="Arial Narrow" panose="020B0606020202030204" pitchFamily="34" charset="0"/>
                        </a:rPr>
                        <a:t>National Heritage Monument Park Interpretation Centre.</a:t>
                      </a:r>
                    </a:p>
                    <a:p>
                      <a:pPr marL="115888" indent="-115888" algn="just">
                        <a:buFont typeface="Arial" panose="020B0604020202020204" pitchFamily="34" charset="0"/>
                        <a:buNone/>
                      </a:pPr>
                      <a:endParaRPr lang="en-ZA" sz="1300" b="0" i="0" u="none" strike="noStrike" baseline="0" dirty="0" smtClean="0">
                        <a:latin typeface="Arial Narrow" panose="020B0606020202030204" pitchFamily="34" charset="0"/>
                      </a:endParaRPr>
                    </a:p>
                    <a:p>
                      <a:pPr marL="115888" indent="-115888" algn="just">
                        <a:buFont typeface="Arial" panose="020B0604020202020204" pitchFamily="34" charset="0"/>
                        <a:buChar char="•"/>
                      </a:pPr>
                      <a:r>
                        <a:rPr lang="en-ZA" sz="1300" b="0" i="0" u="none" strike="noStrike" baseline="0" dirty="0" smtClean="0">
                          <a:latin typeface="Arial Narrow" panose="020B0606020202030204" pitchFamily="34" charset="0"/>
                        </a:rPr>
                        <a:t>Signage at identified National Heritage sites: (SANParks </a:t>
                      </a:r>
                      <a:r>
                        <a:rPr lang="en-ZA" sz="1300" b="0" i="0" u="none" strike="noStrike" baseline="0" dirty="0" smtClean="0">
                          <a:solidFill>
                            <a:schemeClr val="tx1"/>
                          </a:solidFill>
                          <a:latin typeface="Arial Narrow" panose="020B0606020202030204" pitchFamily="34" charset="0"/>
                        </a:rPr>
                        <a:t>Kgalagadi</a:t>
                      </a:r>
                      <a:r>
                        <a:rPr lang="en-ZA" sz="1300" b="0" i="0" u="none" strike="noStrike" baseline="0" dirty="0" smtClean="0">
                          <a:latin typeface="Arial Narrow" panose="020B0606020202030204" pitchFamily="34" charset="0"/>
                        </a:rPr>
                        <a:t> Transfrontier Park, Golden Gate National Park, Gugulethu Seven Memorial, and the Sarah Baartman Heritage Site).</a:t>
                      </a:r>
                    </a:p>
                  </a:txBody>
                  <a:tcPr marL="85725" marR="86400" marT="9525" marB="0">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fontAlgn="t"/>
                      <a:r>
                        <a:rPr lang="en-ZA" sz="1300" b="0" i="0" u="none" strike="noStrike" dirty="0" smtClean="0">
                          <a:solidFill>
                            <a:srgbClr val="000000"/>
                          </a:solidFill>
                          <a:effectLst/>
                          <a:latin typeface="Arial Narrow" panose="020B0606020202030204" pitchFamily="34" charset="0"/>
                        </a:rPr>
                        <a:t>Implementation progress report on four destination enhancement projects in terms of construction progress, Memoranda of Agreements concluded,</a:t>
                      </a:r>
                      <a:br>
                        <a:rPr lang="en-ZA" sz="1300" b="0" i="0" u="none" strike="noStrike" dirty="0" smtClean="0">
                          <a:solidFill>
                            <a:srgbClr val="000000"/>
                          </a:solidFill>
                          <a:effectLst/>
                          <a:latin typeface="Arial Narrow" panose="020B0606020202030204" pitchFamily="34" charset="0"/>
                        </a:rPr>
                      </a:br>
                      <a:r>
                        <a:rPr lang="en-ZA" sz="1300" b="0" i="0" u="none" strike="noStrike" dirty="0" smtClean="0">
                          <a:solidFill>
                            <a:srgbClr val="000000"/>
                          </a:solidFill>
                          <a:effectLst/>
                          <a:latin typeface="Arial Narrow" panose="020B0606020202030204" pitchFamily="34" charset="0"/>
                        </a:rPr>
                        <a:t>management of transferred funds, signage erected, stakeholder meetings and site visits developed.</a:t>
                      </a:r>
                      <a:endParaRPr lang="en-ZA" sz="1300" b="0" i="0" u="none" strike="noStrike" dirty="0">
                        <a:solidFill>
                          <a:srgbClr val="000000"/>
                        </a:solidFill>
                        <a:effectLst/>
                        <a:latin typeface="Arial Narrow" panose="020B0606020202030204" pitchFamily="34" charset="0"/>
                      </a:endParaRPr>
                    </a:p>
                  </a:txBody>
                  <a:tcPr marL="85725" marR="86400" marT="9525" marB="0">
                    <a:noFill/>
                  </a:tcPr>
                </a:tc>
                <a:tc>
                  <a:txBody>
                    <a:bodyPr/>
                    <a:lstStyle/>
                    <a:p>
                      <a:pPr algn="just" fontAlgn="t"/>
                      <a:r>
                        <a:rPr lang="en-ZA" sz="1300" b="0" i="0" u="none" strike="noStrike" dirty="0" smtClean="0">
                          <a:solidFill>
                            <a:srgbClr val="000000"/>
                          </a:solidFill>
                          <a:effectLst/>
                          <a:latin typeface="Arial Narrow" panose="020B0606020202030204" pitchFamily="34" charset="0"/>
                        </a:rPr>
                        <a:t>Implementation progress report on four destination enhancement</a:t>
                      </a:r>
                    </a:p>
                    <a:p>
                      <a:pPr algn="just" fontAlgn="t"/>
                      <a:r>
                        <a:rPr lang="en-ZA" sz="1300" b="0" i="0" u="none" strike="noStrike" dirty="0" smtClean="0">
                          <a:solidFill>
                            <a:srgbClr val="000000"/>
                          </a:solidFill>
                          <a:effectLst/>
                          <a:latin typeface="Arial Narrow" panose="020B0606020202030204" pitchFamily="34" charset="0"/>
                        </a:rPr>
                        <a:t>projects in terms of construction</a:t>
                      </a:r>
                    </a:p>
                    <a:p>
                      <a:pPr algn="just" fontAlgn="t"/>
                      <a:r>
                        <a:rPr lang="en-ZA" sz="1300" b="0" i="0" u="none" strike="noStrike" dirty="0" smtClean="0">
                          <a:solidFill>
                            <a:srgbClr val="000000"/>
                          </a:solidFill>
                          <a:effectLst/>
                          <a:latin typeface="Arial Narrow" panose="020B0606020202030204" pitchFamily="34" charset="0"/>
                        </a:rPr>
                        <a:t>progress, Memoranda of Agreements concluded, management of transferred funds,</a:t>
                      </a:r>
                    </a:p>
                    <a:p>
                      <a:pPr algn="just" fontAlgn="t"/>
                      <a:r>
                        <a:rPr lang="en-ZA" sz="1300" b="0" i="0" u="none" strike="noStrike" dirty="0" smtClean="0">
                          <a:solidFill>
                            <a:srgbClr val="000000"/>
                          </a:solidFill>
                          <a:effectLst/>
                          <a:latin typeface="Arial Narrow" panose="020B0606020202030204" pitchFamily="34" charset="0"/>
                        </a:rPr>
                        <a:t>signage erected, stakeholder</a:t>
                      </a:r>
                    </a:p>
                    <a:p>
                      <a:pPr algn="just" fontAlgn="t"/>
                      <a:r>
                        <a:rPr lang="en-ZA" sz="1300" b="0" i="0" u="none" strike="noStrike" dirty="0" smtClean="0">
                          <a:solidFill>
                            <a:srgbClr val="000000"/>
                          </a:solidFill>
                          <a:effectLst/>
                          <a:latin typeface="Arial Narrow" panose="020B0606020202030204" pitchFamily="34" charset="0"/>
                        </a:rPr>
                        <a:t>meetings and site visits.</a:t>
                      </a:r>
                      <a:endParaRPr lang="en-ZA" sz="1300" b="0" i="0" u="none" strike="noStrike" dirty="0">
                        <a:solidFill>
                          <a:srgbClr val="000000"/>
                        </a:solidFill>
                        <a:effectLst/>
                        <a:latin typeface="Arial Narrow" panose="020B0606020202030204" pitchFamily="34" charset="0"/>
                      </a:endParaRPr>
                    </a:p>
                  </a:txBody>
                  <a:tcPr marR="90000" marT="0" marB="0">
                    <a:noFill/>
                  </a:tcPr>
                </a:tc>
                <a:tc>
                  <a:txBody>
                    <a:bodyPr/>
                    <a:lstStyle/>
                    <a:p>
                      <a:pPr marL="0" algn="just" defTabSz="914400" rtl="0" eaLnBrk="1" fontAlgn="t" latinLnBrk="0" hangingPunct="1"/>
                      <a:r>
                        <a:rPr lang="en-ZA" sz="1300" b="0" i="0" u="none" strike="noStrike" kern="1200" dirty="0" smtClean="0">
                          <a:solidFill>
                            <a:srgbClr val="000000"/>
                          </a:solidFill>
                          <a:effectLst/>
                          <a:latin typeface="Arial Narrow" panose="020B0606020202030204" pitchFamily="34" charset="0"/>
                          <a:ea typeface="+mn-ea"/>
                          <a:cs typeface="+mn-cs"/>
                        </a:rPr>
                        <a:t>Implementation progress report on four destination enhancement projects  completed and site visits were conducted.</a:t>
                      </a:r>
                    </a:p>
                    <a:p>
                      <a:pPr marL="0" algn="just" defTabSz="914400" rtl="0" eaLnBrk="1" fontAlgn="t" latinLnBrk="0" hangingPunct="1"/>
                      <a:endParaRPr lang="en-ZA" sz="1300" b="0" i="0" u="none" strike="noStrike" kern="1200" dirty="0" smtClean="0">
                        <a:solidFill>
                          <a:srgbClr val="000000"/>
                        </a:solidFill>
                        <a:effectLst/>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sng" strike="noStrike" kern="1200" noProof="0" dirty="0" smtClean="0">
                          <a:solidFill>
                            <a:srgbClr val="000000"/>
                          </a:solidFill>
                          <a:effectLst/>
                          <a:latin typeface="Arial Narrow" panose="020B0606020202030204" pitchFamily="34" charset="0"/>
                          <a:ea typeface="+mn-ea"/>
                          <a:cs typeface="+mn-cs"/>
                        </a:rPr>
                        <a:t>The report cover progress made at </a:t>
                      </a:r>
                      <a:r>
                        <a:rPr lang="en-ZA" sz="1300" b="0" i="0" u="none" strike="noStrike" kern="1200" noProof="0" dirty="0" smtClean="0">
                          <a:solidFill>
                            <a:srgbClr val="000000"/>
                          </a:solidFill>
                          <a:effectLst/>
                          <a:latin typeface="Arial Narrow" panose="020B0606020202030204" pitchFamily="34" charset="0"/>
                          <a:ea typeface="+mn-ea"/>
                          <a:cs typeface="+mn-cs"/>
                        </a:rPr>
                        <a:t>Shangoni Gate, Phalaborwa Wild Activity Hub, National Heritage Monument Park Interpretation Centre, and Signage at identified Heritage sites. </a:t>
                      </a:r>
                      <a:endParaRPr lang="en-ZA" sz="1300" b="0" i="0" u="none" strike="noStrike" kern="1200" dirty="0" smtClean="0">
                        <a:solidFill>
                          <a:srgbClr val="000000"/>
                        </a:solidFill>
                        <a:effectLst/>
                        <a:latin typeface="Arial Narrow" panose="020B0606020202030204" pitchFamily="34" charset="0"/>
                        <a:ea typeface="+mn-ea"/>
                        <a:cs typeface="+mn-cs"/>
                      </a:endParaRPr>
                    </a:p>
                    <a:p>
                      <a:pPr marL="0" algn="just" defTabSz="914400" rtl="0" eaLnBrk="1" fontAlgn="t" latinLnBrk="0" hangingPunct="1"/>
                      <a:endParaRPr lang="en-ZA" sz="1300" b="0" i="0" u="none" strike="noStrike" kern="1200" dirty="0" smtClean="0">
                        <a:solidFill>
                          <a:srgbClr val="000000"/>
                        </a:solidFill>
                        <a:effectLst/>
                        <a:latin typeface="Arial Narrow" panose="020B0606020202030204" pitchFamily="34" charset="0"/>
                        <a:ea typeface="+mn-ea"/>
                        <a:cs typeface="+mn-cs"/>
                      </a:endParaRPr>
                    </a:p>
                    <a:p>
                      <a:pPr marL="0" algn="just" defTabSz="914400" rtl="0" eaLnBrk="1" fontAlgn="t" latinLnBrk="0" hangingPunct="1"/>
                      <a:r>
                        <a:rPr lang="en-ZA" sz="1300" b="0" i="0" u="sng" strike="noStrike" kern="1200" dirty="0" smtClean="0">
                          <a:solidFill>
                            <a:srgbClr val="000000"/>
                          </a:solidFill>
                          <a:effectLst/>
                          <a:latin typeface="Arial Narrow" panose="020B0606020202030204" pitchFamily="34" charset="0"/>
                          <a:ea typeface="+mn-ea"/>
                          <a:cs typeface="+mn-cs"/>
                        </a:rPr>
                        <a:t>Implementation progress report on Tourism Signage </a:t>
                      </a:r>
                      <a:r>
                        <a:rPr lang="en-ZA" sz="1300" b="0" i="0" u="none" strike="noStrike" kern="1200" dirty="0" smtClean="0">
                          <a:solidFill>
                            <a:srgbClr val="000000"/>
                          </a:solidFill>
                          <a:effectLst/>
                          <a:latin typeface="Arial Narrow" panose="020B0606020202030204" pitchFamily="34" charset="0"/>
                          <a:ea typeface="+mn-ea"/>
                          <a:cs typeface="+mn-cs"/>
                        </a:rPr>
                        <a:t>at identified National Heritage sites: (SANParks Kgalagadi Transfrontier Park, Golden Gate National Park, Gugulethu Seven Memorial</a:t>
                      </a:r>
                      <a:r>
                        <a:rPr lang="en-ZA" sz="1300" b="0" i="0" u="none" strike="noStrike" kern="1200" baseline="0" dirty="0" smtClean="0">
                          <a:solidFill>
                            <a:srgbClr val="000000"/>
                          </a:solidFill>
                          <a:effectLst/>
                          <a:latin typeface="Arial Narrow" panose="020B0606020202030204" pitchFamily="34" charset="0"/>
                          <a:ea typeface="+mn-ea"/>
                          <a:cs typeface="+mn-cs"/>
                        </a:rPr>
                        <a:t> and</a:t>
                      </a:r>
                      <a:r>
                        <a:rPr lang="en-ZA" sz="1300" b="0" i="0" u="none" strike="noStrike" kern="1200" dirty="0" smtClean="0">
                          <a:solidFill>
                            <a:srgbClr val="000000"/>
                          </a:solidFill>
                          <a:effectLst/>
                          <a:latin typeface="Arial Narrow" panose="020B0606020202030204" pitchFamily="34" charset="0"/>
                          <a:ea typeface="+mn-ea"/>
                          <a:cs typeface="+mn-cs"/>
                        </a:rPr>
                        <a:t> the Sarah Baartman Heritage Site) was completed.</a:t>
                      </a:r>
                    </a:p>
                    <a:p>
                      <a:pPr marL="0" algn="just" defTabSz="914400" rtl="0" eaLnBrk="1" fontAlgn="t" latinLnBrk="0" hangingPunct="1"/>
                      <a:endParaRPr lang="en-ZA" sz="1300" b="0" i="0" u="none" strike="noStrike" kern="1200" dirty="0" smtClean="0">
                        <a:solidFill>
                          <a:srgbClr val="000000"/>
                        </a:solidFill>
                        <a:effectLst/>
                        <a:latin typeface="Arial Narrow" panose="020B0606020202030204" pitchFamily="34" charset="0"/>
                        <a:ea typeface="+mn-ea"/>
                        <a:cs typeface="+mn-cs"/>
                      </a:endParaRPr>
                    </a:p>
                  </a:txBody>
                  <a:tcPr marR="90000" marT="0" marB="0">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47113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345906" y="5879885"/>
            <a:ext cx="2956353" cy="384561"/>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134672526"/>
              </p:ext>
            </p:extLst>
          </p:nvPr>
        </p:nvGraphicFramePr>
        <p:xfrm>
          <a:off x="205947" y="387361"/>
          <a:ext cx="8757749" cy="3829942"/>
        </p:xfrm>
        <a:graphic>
          <a:graphicData uri="http://schemas.openxmlformats.org/drawingml/2006/table">
            <a:tbl>
              <a:tblPr>
                <a:tableStyleId>{8A107856-5554-42FB-B03E-39F5DBC370BA}</a:tableStyleId>
              </a:tblPr>
              <a:tblGrid>
                <a:gridCol w="1594861">
                  <a:extLst>
                    <a:ext uri="{9D8B030D-6E8A-4147-A177-3AD203B41FA5}">
                      <a16:colId xmlns:a16="http://schemas.microsoft.com/office/drawing/2014/main" val="20000"/>
                    </a:ext>
                  </a:extLst>
                </a:gridCol>
                <a:gridCol w="1847461">
                  <a:extLst>
                    <a:ext uri="{9D8B030D-6E8A-4147-A177-3AD203B41FA5}">
                      <a16:colId xmlns:a16="http://schemas.microsoft.com/office/drawing/2014/main" val="20001"/>
                    </a:ext>
                  </a:extLst>
                </a:gridCol>
                <a:gridCol w="2127380">
                  <a:extLst>
                    <a:ext uri="{9D8B030D-6E8A-4147-A177-3AD203B41FA5}">
                      <a16:colId xmlns:a16="http://schemas.microsoft.com/office/drawing/2014/main" val="20003"/>
                    </a:ext>
                  </a:extLst>
                </a:gridCol>
                <a:gridCol w="1632857">
                  <a:extLst>
                    <a:ext uri="{9D8B030D-6E8A-4147-A177-3AD203B41FA5}">
                      <a16:colId xmlns:a16="http://schemas.microsoft.com/office/drawing/2014/main" val="20004"/>
                    </a:ext>
                  </a:extLst>
                </a:gridCol>
                <a:gridCol w="1555190">
                  <a:extLst>
                    <a:ext uri="{9D8B030D-6E8A-4147-A177-3AD203B41FA5}">
                      <a16:colId xmlns:a16="http://schemas.microsoft.com/office/drawing/2014/main" val="1785896633"/>
                    </a:ext>
                  </a:extLst>
                </a:gridCol>
              </a:tblGrid>
              <a:tr h="320388">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a:t>
                      </a:r>
                      <a:r>
                        <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mn-cs"/>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90662">
                <a:tc rowSpan="2">
                  <a:txBody>
                    <a:bodyPr/>
                    <a:lstStyle/>
                    <a:p>
                      <a:pPr algn="ctr">
                        <a:lnSpc>
                          <a:spcPct val="100000"/>
                        </a:lnSpc>
                      </a:pPr>
                      <a:r>
                        <a:rPr lang="en-US" sz="1600" b="1" dirty="0" smtClean="0">
                          <a:latin typeface="Arial Narrow" panose="020B0606020202030204" pitchFamily="34" charset="0"/>
                        </a:rPr>
                        <a:t>Key</a:t>
                      </a:r>
                      <a:r>
                        <a:rPr lang="en-US" sz="1600" b="1" baseline="0" dirty="0" smtClean="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smtClean="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22780">
                <a:tc vMerge="1">
                  <a:txBody>
                    <a:bodyPr/>
                    <a:lstStyle/>
                    <a:p>
                      <a:endParaRPr lang="en-ZA"/>
                    </a:p>
                  </a:txBody>
                  <a:tcPr/>
                </a:tc>
                <a:tc vMerge="1">
                  <a:txBody>
                    <a:bodyPr/>
                    <a:lstStyle/>
                    <a:p>
                      <a:pPr marL="0" indent="0" algn="ctr">
                        <a:lnSpc>
                          <a:spcPct val="100000"/>
                        </a:lnSpc>
                        <a:tabLst>
                          <a:tab pos="534988" algn="l"/>
                          <a:tab pos="1614488" algn="l"/>
                        </a:tabLst>
                      </a:pP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3 Performance – </a:t>
                      </a:r>
                      <a:r>
                        <a:rPr lang="en-ZA" sz="1600" b="1" kern="1200" dirty="0" smtClean="0">
                          <a:solidFill>
                            <a:schemeClr val="dk1"/>
                          </a:solidFill>
                          <a:latin typeface="Arial Narrow" panose="020B0606020202030204" pitchFamily="34" charset="0"/>
                          <a:ea typeface="+mn-ea"/>
                          <a:cs typeface="+mn-cs"/>
                        </a:rPr>
                        <a:t>Actual </a:t>
                      </a:r>
                      <a:r>
                        <a:rPr lang="en-US" sz="16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Performance – </a:t>
                      </a: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Arial Narrow" panose="020B0606020202030204" pitchFamily="34" charset="0"/>
                        <a:ea typeface="+mn-ea"/>
                        <a:cs typeface="+mn-cs"/>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210747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ZA" sz="1600" b="0" i="0" u="none" strike="noStrike" kern="1200" cap="none" spc="0" normalizeH="0" baseline="0" noProof="0" dirty="0" smtClean="0">
                          <a:ln>
                            <a:noFill/>
                          </a:ln>
                          <a:solidFill>
                            <a:prstClr val="black"/>
                          </a:solidFill>
                          <a:effectLst/>
                          <a:uLnTx/>
                          <a:uFillTx/>
                          <a:latin typeface="Arial Narrow" panose="020B0606020202030204" pitchFamily="34" charset="0"/>
                        </a:rPr>
                        <a:t>Number of destination enhancement initiatives implemented.</a:t>
                      </a:r>
                      <a:endParaRPr kumimoji="0" lang="en-US" sz="16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600" b="0" kern="1200" dirty="0" smtClean="0">
                        <a:solidFill>
                          <a:schemeClr val="tx1"/>
                        </a:solidFill>
                        <a:latin typeface="Arial Narrow" pitchFamily="34" charset="0"/>
                        <a:ea typeface="+mn-ea"/>
                        <a:cs typeface="+mn-cs"/>
                      </a:endParaRPr>
                    </a:p>
                  </a:txBody>
                  <a:tcPr marL="86409" marR="86400" marT="45713" marB="45713" horzOverflow="overflow">
                    <a:solidFill>
                      <a:schemeClr val="bg1"/>
                    </a:solidFill>
                  </a:tcPr>
                </a:tc>
                <a:tc>
                  <a:txBody>
                    <a:bodyPr/>
                    <a:lstStyle/>
                    <a:p>
                      <a:pPr algn="just" fontAlgn="t"/>
                      <a:r>
                        <a:rPr lang="en-ZA" sz="1600" b="0" i="0" u="none" strike="noStrike" dirty="0">
                          <a:solidFill>
                            <a:srgbClr val="000000"/>
                          </a:solidFill>
                          <a:effectLst/>
                          <a:latin typeface="Arial Narrow" panose="020B0606020202030204" pitchFamily="34" charset="0"/>
                        </a:rPr>
                        <a:t>One programme (facilitating the implementation of the Blue Flag programme at additional 25  South African beaches).</a:t>
                      </a:r>
                    </a:p>
                  </a:txBody>
                  <a:tcPr marL="86400" marR="86400" marT="7620" marB="0">
                    <a:solidFill>
                      <a:schemeClr val="bg1"/>
                    </a:solidFill>
                  </a:tcPr>
                </a:tc>
                <a:tc>
                  <a:txBody>
                    <a:bodyPr/>
                    <a:lstStyle/>
                    <a:p>
                      <a:pPr algn="just" fontAlgn="t"/>
                      <a:r>
                        <a:rPr lang="en-ZA" sz="1600" b="0" i="0" u="none" strike="noStrike" dirty="0" smtClean="0">
                          <a:solidFill>
                            <a:schemeClr val="tx1"/>
                          </a:solidFill>
                          <a:effectLst/>
                          <a:latin typeface="Arial Narrow" panose="020B0606020202030204" pitchFamily="34" charset="0"/>
                        </a:rPr>
                        <a:t>Monitoring for the implementation of the Blue flag Programme took place for the 50 Beaches. The SLA was vetted and the business plan for the additional 25 beaches plan approved</a:t>
                      </a:r>
                      <a:r>
                        <a:rPr lang="en-ZA" sz="1600" b="0" i="0" u="none" strike="noStrike" baseline="0" dirty="0" smtClean="0">
                          <a:solidFill>
                            <a:schemeClr val="tx1"/>
                          </a:solidFill>
                          <a:effectLst/>
                          <a:latin typeface="Arial Narrow" panose="020B0606020202030204" pitchFamily="34" charset="0"/>
                        </a:rPr>
                        <a:t>.</a:t>
                      </a:r>
                      <a:endParaRPr lang="en-ZA" sz="1600" b="0" i="0" u="none" strike="noStrike" dirty="0">
                        <a:solidFill>
                          <a:schemeClr val="tx1"/>
                        </a:solidFill>
                        <a:effectLst/>
                        <a:latin typeface="Arial Narrow" panose="020B0606020202030204" pitchFamily="34" charset="0"/>
                      </a:endParaRPr>
                    </a:p>
                  </a:txBody>
                  <a:tcPr marL="86400" marR="86400" marT="7620" marB="0">
                    <a:solidFill>
                      <a:schemeClr val="bg1"/>
                    </a:solidFill>
                  </a:tcPr>
                </a:tc>
                <a:tc>
                  <a:txBody>
                    <a:bodyPr/>
                    <a:lstStyle/>
                    <a:p>
                      <a:pPr algn="just" fontAlgn="t"/>
                      <a:r>
                        <a:rPr lang="en-ZA" sz="1600" b="0" i="0" u="none" strike="noStrike" dirty="0" smtClean="0">
                          <a:solidFill>
                            <a:schemeClr val="tx1"/>
                          </a:solidFill>
                          <a:effectLst/>
                          <a:latin typeface="Arial Narrow" panose="020B0606020202030204" pitchFamily="34" charset="0"/>
                        </a:rPr>
                        <a:t>Monitor the implementation</a:t>
                      </a:r>
                    </a:p>
                    <a:p>
                      <a:pPr algn="just" fontAlgn="t"/>
                      <a:r>
                        <a:rPr lang="en-ZA" sz="1600" b="0" i="0" u="none" strike="noStrike" dirty="0" smtClean="0">
                          <a:solidFill>
                            <a:schemeClr val="tx1"/>
                          </a:solidFill>
                          <a:effectLst/>
                          <a:latin typeface="Arial Narrow" panose="020B0606020202030204" pitchFamily="34" charset="0"/>
                        </a:rPr>
                        <a:t>of the Blue Flag Programme at the 75 beaches.</a:t>
                      </a:r>
                      <a:endParaRPr lang="en-ZA" sz="1600" b="0" i="0" u="none" strike="noStrike" dirty="0">
                        <a:solidFill>
                          <a:schemeClr val="tx1"/>
                        </a:solidFill>
                        <a:effectLst/>
                        <a:latin typeface="Arial Narrow" panose="020B0606020202030204" pitchFamily="34" charset="0"/>
                      </a:endParaRPr>
                    </a:p>
                  </a:txBody>
                  <a:tcPr marR="90000" marT="0" marB="0">
                    <a:solidFill>
                      <a:schemeClr val="bg1"/>
                    </a:solidFill>
                  </a:tcPr>
                </a:tc>
                <a:tc>
                  <a:txBody>
                    <a:bodyPr/>
                    <a:lstStyle/>
                    <a:p>
                      <a:pPr algn="just" fontAlgn="t"/>
                      <a:r>
                        <a:rPr lang="en-ZA" sz="1600" b="0" i="0" u="none" strike="noStrike" dirty="0" smtClean="0">
                          <a:solidFill>
                            <a:srgbClr val="000000"/>
                          </a:solidFill>
                          <a:effectLst/>
                          <a:latin typeface="Arial Narrow" panose="020B0606020202030204" pitchFamily="34" charset="0"/>
                        </a:rPr>
                        <a:t>Implementation</a:t>
                      </a:r>
                      <a:r>
                        <a:rPr lang="en-ZA" sz="1600" b="0" i="0" u="none" strike="noStrike" baseline="0" dirty="0" smtClean="0">
                          <a:solidFill>
                            <a:srgbClr val="000000"/>
                          </a:solidFill>
                          <a:effectLst/>
                          <a:latin typeface="Arial Narrow" panose="020B0606020202030204" pitchFamily="34" charset="0"/>
                        </a:rPr>
                        <a:t> of the Blue Flag </a:t>
                      </a:r>
                      <a:r>
                        <a:rPr lang="en-ZA" sz="1600" b="0" i="0" u="none" strike="noStrike" dirty="0" smtClean="0">
                          <a:solidFill>
                            <a:srgbClr val="000000"/>
                          </a:solidFill>
                          <a:effectLst/>
                          <a:latin typeface="Arial Narrow" panose="020B0606020202030204" pitchFamily="34" charset="0"/>
                        </a:rPr>
                        <a:t>Programme at 75 beaches was monitored.</a:t>
                      </a:r>
                      <a:endParaRPr lang="en-ZA" sz="1600" b="0" i="0" u="none" strike="noStrike" dirty="0">
                        <a:solidFill>
                          <a:srgbClr val="000000"/>
                        </a:solidFill>
                        <a:effectLst/>
                        <a:latin typeface="Arial Narrow" panose="020B0606020202030204" pitchFamily="34" charset="0"/>
                      </a:endParaRPr>
                    </a:p>
                  </a:txBody>
                  <a:tcPr marR="90000" marT="0"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9173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05947" y="5971790"/>
            <a:ext cx="2956353" cy="384561"/>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937750464"/>
              </p:ext>
            </p:extLst>
          </p:nvPr>
        </p:nvGraphicFramePr>
        <p:xfrm>
          <a:off x="300205" y="323817"/>
          <a:ext cx="8613528" cy="5581178"/>
        </p:xfrm>
        <a:graphic>
          <a:graphicData uri="http://schemas.openxmlformats.org/drawingml/2006/table">
            <a:tbl>
              <a:tblPr>
                <a:tableStyleId>{8A107856-5554-42FB-B03E-39F5DBC370BA}</a:tableStyleId>
              </a:tblPr>
              <a:tblGrid>
                <a:gridCol w="1205807">
                  <a:extLst>
                    <a:ext uri="{9D8B030D-6E8A-4147-A177-3AD203B41FA5}">
                      <a16:colId xmlns:a16="http://schemas.microsoft.com/office/drawing/2014/main" val="20000"/>
                    </a:ext>
                  </a:extLst>
                </a:gridCol>
                <a:gridCol w="1493134">
                  <a:extLst>
                    <a:ext uri="{9D8B030D-6E8A-4147-A177-3AD203B41FA5}">
                      <a16:colId xmlns:a16="http://schemas.microsoft.com/office/drawing/2014/main" val="20001"/>
                    </a:ext>
                  </a:extLst>
                </a:gridCol>
                <a:gridCol w="2384223">
                  <a:extLst>
                    <a:ext uri="{9D8B030D-6E8A-4147-A177-3AD203B41FA5}">
                      <a16:colId xmlns:a16="http://schemas.microsoft.com/office/drawing/2014/main" val="20003"/>
                    </a:ext>
                  </a:extLst>
                </a:gridCol>
                <a:gridCol w="1661375">
                  <a:extLst>
                    <a:ext uri="{9D8B030D-6E8A-4147-A177-3AD203B41FA5}">
                      <a16:colId xmlns:a16="http://schemas.microsoft.com/office/drawing/2014/main" val="20004"/>
                    </a:ext>
                  </a:extLst>
                </a:gridCol>
                <a:gridCol w="1868989">
                  <a:extLst>
                    <a:ext uri="{9D8B030D-6E8A-4147-A177-3AD203B41FA5}">
                      <a16:colId xmlns:a16="http://schemas.microsoft.com/office/drawing/2014/main" val="3850336324"/>
                    </a:ext>
                  </a:extLst>
                </a:gridCol>
              </a:tblGrid>
              <a:tr h="354493">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a:t>
                      </a:r>
                      <a:r>
                        <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86583">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04811">
                <a:tc vMerge="1">
                  <a:txBody>
                    <a:bodyPr/>
                    <a:lstStyle/>
                    <a:p>
                      <a:endParaRPr lang="en-ZA"/>
                    </a:p>
                  </a:txBody>
                  <a:tcPr/>
                </a:tc>
                <a:tc vMerge="1">
                  <a:txBody>
                    <a:bodyPr/>
                    <a:lstStyle/>
                    <a:p>
                      <a:pPr marL="0" indent="0" algn="ctr">
                        <a:lnSpc>
                          <a:spcPct val="100000"/>
                        </a:lnSpc>
                        <a:tabLst>
                          <a:tab pos="534988" algn="l"/>
                          <a:tab pos="1614488" algn="l"/>
                        </a:tabLst>
                      </a:pPr>
                      <a:endParaRPr lang="en-US" sz="15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3 Performance – </a:t>
                      </a:r>
                    </a:p>
                    <a:p>
                      <a:pPr marL="0" marR="0" indent="0" algn="ctr"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dk1"/>
                          </a:solidFill>
                          <a:latin typeface="Arial Narrow" panose="020B0606020202030204" pitchFamily="34" charset="0"/>
                          <a:ea typeface="+mn-ea"/>
                          <a:cs typeface="+mn-cs"/>
                        </a:rPr>
                        <a:t>Actual </a:t>
                      </a:r>
                      <a:r>
                        <a:rPr lang="en-US" sz="14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Performance - </a:t>
                      </a: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dk1"/>
                        </a:solidFill>
                        <a:latin typeface="Arial Narrow" panose="020B0606020202030204" pitchFamily="34" charset="0"/>
                        <a:ea typeface="+mn-ea"/>
                        <a:cs typeface="+mn-cs"/>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351359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15888" marR="0" lvl="0" indent="-115888" algn="just" defTabSz="914400" rtl="0" eaLnBrk="1" fontAlgn="auto" latinLnBrk="0" hangingPunct="1">
                        <a:lnSpc>
                          <a:spcPct val="100000"/>
                        </a:lnSpc>
                        <a:spcBef>
                          <a:spcPts val="0"/>
                        </a:spcBef>
                        <a:spcAft>
                          <a:spcPts val="0"/>
                        </a:spcAft>
                        <a:buClrTx/>
                        <a:buSzTx/>
                        <a:buFont typeface="+mj-lt"/>
                        <a:buAutoNum type="arabicPeriod"/>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rPr>
                        <a:t>Number of destination enhancement initiatives implemented.</a:t>
                      </a:r>
                      <a:endParaRPr kumimoji="0" lang="en-US" sz="14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kern="1200" dirty="0" smtClean="0">
                        <a:solidFill>
                          <a:schemeClr val="tx1"/>
                        </a:solidFill>
                        <a:latin typeface="Arial Narrow" pitchFamily="34" charset="0"/>
                        <a:ea typeface="+mn-ea"/>
                        <a:cs typeface="+mn-cs"/>
                      </a:endParaRPr>
                    </a:p>
                  </a:txBody>
                  <a:tcPr marL="86409" marR="86400" marT="45713" marB="45713" horzOverflow="overflow">
                    <a:solidFill>
                      <a:schemeClr val="bg1"/>
                    </a:solidFill>
                  </a:tcPr>
                </a:tc>
                <a:tc>
                  <a:txBody>
                    <a:bodyPr/>
                    <a:lstStyle/>
                    <a:p>
                      <a:pPr marL="0" indent="0" algn="just">
                        <a:buFont typeface="Arial" panose="020B0604020202020204" pitchFamily="34" charset="0"/>
                        <a:buNone/>
                      </a:pPr>
                      <a:r>
                        <a:rPr lang="en-US" sz="1400" b="1" i="0" u="none" strike="noStrike" kern="1200" baseline="0" dirty="0" smtClean="0">
                          <a:solidFill>
                            <a:schemeClr val="dk1"/>
                          </a:solidFill>
                          <a:latin typeface="Arial Narrow" panose="020B0606020202030204" pitchFamily="34" charset="0"/>
                          <a:ea typeface="+mn-ea"/>
                          <a:cs typeface="+mn-cs"/>
                        </a:rPr>
                        <a:t>One route  development project supported:</a:t>
                      </a:r>
                    </a:p>
                    <a:p>
                      <a:pPr marL="0" indent="0" algn="just">
                        <a:buFont typeface="Arial" panose="020B0604020202020204" pitchFamily="34" charset="0"/>
                        <a:buNone/>
                      </a:pPr>
                      <a:endParaRPr lang="en-US" sz="1400" b="1" i="0" u="none" strike="noStrike" kern="1200" baseline="0" dirty="0" smtClean="0">
                        <a:solidFill>
                          <a:schemeClr val="dk1"/>
                        </a:solidFill>
                        <a:latin typeface="Arial Narrow" panose="020B0606020202030204" pitchFamily="34" charset="0"/>
                        <a:ea typeface="+mn-ea"/>
                        <a:cs typeface="+mn-cs"/>
                      </a:endParaRPr>
                    </a:p>
                    <a:p>
                      <a:pPr marL="285750" indent="-285750" algn="just">
                        <a:buFont typeface="Arial" panose="020B0604020202020204" pitchFamily="34" charset="0"/>
                        <a:buChar char="•"/>
                      </a:pPr>
                      <a:r>
                        <a:rPr lang="en-US" sz="1400" b="0" i="0" u="none" strike="noStrike" kern="1200" baseline="0" dirty="0" smtClean="0">
                          <a:solidFill>
                            <a:schemeClr val="dk1"/>
                          </a:solidFill>
                          <a:latin typeface="Arial Narrow" panose="020B0606020202030204" pitchFamily="34" charset="0"/>
                          <a:ea typeface="+mn-ea"/>
                          <a:cs typeface="+mn-cs"/>
                        </a:rPr>
                        <a:t>Indi-Atlantic Route.</a:t>
                      </a:r>
                      <a:endParaRPr lang="en-US" sz="1400" b="0" i="0" u="none" strike="noStrike" kern="1200" baseline="0" dirty="0">
                        <a:solidFill>
                          <a:schemeClr val="dk1"/>
                        </a:solidFill>
                        <a:latin typeface="Arial Narrow" panose="020B0606020202030204" pitchFamily="34" charset="0"/>
                        <a:ea typeface=""/>
                        <a:cs typeface=""/>
                      </a:endParaRPr>
                    </a:p>
                  </a:txBody>
                  <a:tcPr marL="86400" marR="86400" marT="9525" marB="0">
                    <a:solidFill>
                      <a:schemeClr val="bg1"/>
                    </a:solidFill>
                  </a:tcPr>
                </a:tc>
                <a:tc>
                  <a:txBody>
                    <a:bodyPr/>
                    <a:lstStyle/>
                    <a:p>
                      <a:pPr marL="0" marR="0" lvl="0" indent="0" algn="just" defTabSz="914400" rtl="0" eaLnBrk="1" fontAlgn="t" latinLnBrk="0" hangingPunct="1">
                        <a:lnSpc>
                          <a:spcPct val="100000"/>
                        </a:lnSpc>
                        <a:spcBef>
                          <a:spcPts val="95"/>
                        </a:spcBef>
                        <a:spcAft>
                          <a:spcPts val="95"/>
                        </a:spcAft>
                        <a:buClrTx/>
                        <a:buSzTx/>
                        <a:buFont typeface="Arial" panose="020B0604020202020204" pitchFamily="34" charset="0"/>
                        <a:buNone/>
                        <a:tabLst/>
                        <a:defRPr/>
                      </a:pPr>
                      <a:r>
                        <a:rPr lang="en-ZA" sz="1400" b="0" i="0" u="none" strike="noStrike" kern="1200" baseline="0" noProof="0" dirty="0" smtClean="0">
                          <a:solidFill>
                            <a:schemeClr val="tx1"/>
                          </a:solidFill>
                          <a:latin typeface="Arial Narrow" panose="020B0606020202030204" pitchFamily="34" charset="0"/>
                          <a:ea typeface=""/>
                          <a:cs typeface=""/>
                        </a:rPr>
                        <a:t>Service provider has been appointed by 10 October 2017. All Supply Chain Management processes were complied with. Consultation with key stakeholders in:</a:t>
                      </a:r>
                    </a:p>
                    <a:p>
                      <a:pPr marL="285750" marR="0" lvl="0" indent="-285750" algn="just" defTabSz="914400" rtl="0" eaLnBrk="1" fontAlgn="t" latinLnBrk="0" hangingPunct="1">
                        <a:lnSpc>
                          <a:spcPct val="100000"/>
                        </a:lnSpc>
                        <a:spcBef>
                          <a:spcPts val="95"/>
                        </a:spcBef>
                        <a:spcAft>
                          <a:spcPts val="95"/>
                        </a:spcAft>
                        <a:buClrTx/>
                        <a:buSzTx/>
                        <a:buFont typeface="Arial" panose="020B0604020202020204" pitchFamily="34" charset="0"/>
                        <a:buChar char="•"/>
                        <a:tabLst/>
                        <a:defRPr/>
                      </a:pPr>
                      <a:r>
                        <a:rPr lang="en-ZA" sz="1400" b="0" i="0" u="none" strike="noStrike" kern="1200" baseline="0" noProof="0" dirty="0" smtClean="0">
                          <a:solidFill>
                            <a:schemeClr val="tx1"/>
                          </a:solidFill>
                          <a:latin typeface="Arial Narrow" panose="020B0606020202030204" pitchFamily="34" charset="0"/>
                          <a:ea typeface=""/>
                          <a:cs typeface=""/>
                        </a:rPr>
                        <a:t>Eastern Cape (8 November 2017), KwaZulu-Natal (20 – 21 November 2017),</a:t>
                      </a:r>
                    </a:p>
                    <a:p>
                      <a:pPr marL="285750" marR="0" lvl="0" indent="-285750" algn="just" defTabSz="914400" rtl="0" eaLnBrk="1" fontAlgn="t" latinLnBrk="0" hangingPunct="1">
                        <a:lnSpc>
                          <a:spcPct val="100000"/>
                        </a:lnSpc>
                        <a:spcBef>
                          <a:spcPts val="95"/>
                        </a:spcBef>
                        <a:spcAft>
                          <a:spcPts val="95"/>
                        </a:spcAft>
                        <a:buClrTx/>
                        <a:buSzTx/>
                        <a:buFont typeface="Arial" panose="020B0604020202020204" pitchFamily="34" charset="0"/>
                        <a:buChar char="•"/>
                        <a:tabLst/>
                        <a:defRPr/>
                      </a:pPr>
                      <a:r>
                        <a:rPr lang="en-ZA" sz="1400" b="0" i="0" u="none" strike="noStrike" kern="1200" baseline="0" noProof="0" dirty="0" smtClean="0">
                          <a:solidFill>
                            <a:schemeClr val="tx1"/>
                          </a:solidFill>
                          <a:latin typeface="Arial Narrow" panose="020B0606020202030204" pitchFamily="34" charset="0"/>
                          <a:ea typeface=""/>
                          <a:cs typeface=""/>
                        </a:rPr>
                        <a:t>Northern Cape (6 December 2017) and</a:t>
                      </a:r>
                    </a:p>
                    <a:p>
                      <a:pPr marL="285750" marR="0" lvl="0" indent="-285750" algn="just" defTabSz="914400" rtl="0" eaLnBrk="1" fontAlgn="t" latinLnBrk="0" hangingPunct="1">
                        <a:lnSpc>
                          <a:spcPct val="100000"/>
                        </a:lnSpc>
                        <a:spcBef>
                          <a:spcPts val="95"/>
                        </a:spcBef>
                        <a:spcAft>
                          <a:spcPts val="95"/>
                        </a:spcAft>
                        <a:buClrTx/>
                        <a:buSzTx/>
                        <a:buFont typeface="Arial" panose="020B0604020202020204" pitchFamily="34" charset="0"/>
                        <a:buChar char="•"/>
                        <a:tabLst/>
                        <a:defRPr/>
                      </a:pPr>
                      <a:r>
                        <a:rPr lang="en-ZA" sz="1400" b="0" i="0" u="none" strike="noStrike" kern="1200" baseline="0" noProof="0" dirty="0" smtClean="0">
                          <a:solidFill>
                            <a:schemeClr val="tx1"/>
                          </a:solidFill>
                          <a:latin typeface="Arial Narrow" panose="020B0606020202030204" pitchFamily="34" charset="0"/>
                          <a:ea typeface=""/>
                          <a:cs typeface=""/>
                        </a:rPr>
                        <a:t>Western Cape (23 November 2017) </a:t>
                      </a:r>
                    </a:p>
                    <a:p>
                      <a:pPr marL="0" marR="0" lvl="0" indent="0" algn="just" defTabSz="914400" rtl="0" eaLnBrk="1" fontAlgn="t" latinLnBrk="0" hangingPunct="1">
                        <a:lnSpc>
                          <a:spcPct val="100000"/>
                        </a:lnSpc>
                        <a:spcBef>
                          <a:spcPts val="95"/>
                        </a:spcBef>
                        <a:spcAft>
                          <a:spcPts val="95"/>
                        </a:spcAft>
                        <a:buClrTx/>
                        <a:buSzTx/>
                        <a:buFont typeface="Arial" panose="020B0604020202020204" pitchFamily="34" charset="0"/>
                        <a:buNone/>
                        <a:tabLst/>
                        <a:defRPr/>
                      </a:pPr>
                      <a:r>
                        <a:rPr lang="en-ZA" sz="1400" b="0" i="0" u="none" strike="noStrike" kern="1200" baseline="0" noProof="0" dirty="0" smtClean="0">
                          <a:solidFill>
                            <a:schemeClr val="tx1"/>
                          </a:solidFill>
                          <a:latin typeface="Arial Narrow" panose="020B0606020202030204" pitchFamily="34" charset="0"/>
                          <a:ea typeface=""/>
                          <a:cs typeface=""/>
                        </a:rPr>
                        <a:t> took place during the period under review to introduce Service Provider and commence with the analysis.</a:t>
                      </a:r>
                    </a:p>
                    <a:p>
                      <a:pPr marL="285750" marR="0" lvl="0" indent="-285750" algn="just" defTabSz="914400" rtl="0" eaLnBrk="1" fontAlgn="t" latinLnBrk="0" hangingPunct="1">
                        <a:lnSpc>
                          <a:spcPct val="100000"/>
                        </a:lnSpc>
                        <a:spcBef>
                          <a:spcPts val="95"/>
                        </a:spcBef>
                        <a:spcAft>
                          <a:spcPts val="95"/>
                        </a:spcAft>
                        <a:buClrTx/>
                        <a:buSzTx/>
                        <a:buFont typeface="Arial" panose="020B0604020202020204" pitchFamily="34" charset="0"/>
                        <a:buChar char="•"/>
                        <a:tabLst/>
                        <a:defRPr/>
                      </a:pPr>
                      <a:r>
                        <a:rPr lang="en-ZA" sz="1400" b="0" i="0" u="none" strike="noStrike" kern="1200" baseline="0" noProof="0" dirty="0" smtClean="0">
                          <a:solidFill>
                            <a:schemeClr val="tx1"/>
                          </a:solidFill>
                          <a:latin typeface="Arial Narrow" panose="020B0606020202030204" pitchFamily="34" charset="0"/>
                          <a:ea typeface=""/>
                          <a:cs typeface=""/>
                        </a:rPr>
                        <a:t>Draft demand and supply analysis report was finalised. </a:t>
                      </a:r>
                      <a:endParaRPr lang="en-US" sz="1400" b="0" i="0" u="none" strike="noStrike" kern="1200" baseline="0" noProof="0" dirty="0" smtClean="0">
                        <a:solidFill>
                          <a:schemeClr val="tx1"/>
                        </a:solidFill>
                        <a:latin typeface="Arial Narrow" panose="020B0606020202030204" pitchFamily="34" charset="0"/>
                        <a:ea typeface=""/>
                        <a:cs typeface=""/>
                      </a:endParaRPr>
                    </a:p>
                  </a:txBody>
                  <a:tcPr marL="86400" marR="86400" marT="9525" marB="0">
                    <a:solidFill>
                      <a:schemeClr val="bg1"/>
                    </a:solidFill>
                  </a:tcPr>
                </a:tc>
                <a:tc>
                  <a:txBody>
                    <a:bodyPr/>
                    <a:lstStyle/>
                    <a:p>
                      <a:pPr algn="just" fontAlgn="t"/>
                      <a:r>
                        <a:rPr lang="en-ZA" sz="1400" b="0" i="0" u="none" strike="noStrike" dirty="0" smtClean="0">
                          <a:solidFill>
                            <a:srgbClr val="000000"/>
                          </a:solidFill>
                          <a:effectLst/>
                          <a:latin typeface="Arial Narrow" panose="020B0606020202030204" pitchFamily="34" charset="0"/>
                        </a:rPr>
                        <a:t>Consolidated Demand and Supply analysis report with implementation plan.</a:t>
                      </a:r>
                      <a:endParaRPr lang="en-ZA" sz="1400" b="0" i="0" u="none" strike="noStrike" dirty="0">
                        <a:solidFill>
                          <a:srgbClr val="000000"/>
                        </a:solidFill>
                        <a:effectLst/>
                        <a:latin typeface="Arial Narrow" panose="020B0606020202030204" pitchFamily="34" charset="0"/>
                      </a:endParaRPr>
                    </a:p>
                  </a:txBody>
                  <a:tcPr marR="90000" marT="0" marB="0">
                    <a:solidFill>
                      <a:schemeClr val="bg1"/>
                    </a:solidFill>
                  </a:tcPr>
                </a:tc>
                <a:tc>
                  <a:txBody>
                    <a:bodyPr/>
                    <a:lstStyle/>
                    <a:p>
                      <a:pPr marL="0" marR="0" lvl="0" indent="0" algn="just" defTabSz="914400" rtl="0" eaLnBrk="1" fontAlgn="t" latinLnBrk="0" hangingPunct="1">
                        <a:lnSpc>
                          <a:spcPct val="100000"/>
                        </a:lnSpc>
                        <a:spcBef>
                          <a:spcPts val="95"/>
                        </a:spcBef>
                        <a:spcAft>
                          <a:spcPts val="95"/>
                        </a:spcAft>
                        <a:buClrTx/>
                        <a:buSzTx/>
                        <a:buFont typeface="Arial" panose="020B0604020202020204" pitchFamily="34" charset="0"/>
                        <a:buNone/>
                        <a:tabLst/>
                        <a:defRPr/>
                      </a:pPr>
                      <a:r>
                        <a:rPr lang="en-ZA" sz="1400" b="0" i="0" u="none" strike="noStrike" kern="1200" baseline="0" noProof="0" dirty="0" smtClean="0">
                          <a:solidFill>
                            <a:schemeClr val="tx1"/>
                          </a:solidFill>
                          <a:latin typeface="Arial Narrow" panose="020B0606020202030204" pitchFamily="34" charset="0"/>
                          <a:ea typeface=""/>
                          <a:cs typeface=""/>
                        </a:rPr>
                        <a:t>Consolidated Demand and Supply analysis report with implementation plan was developed.</a:t>
                      </a:r>
                    </a:p>
                    <a:p>
                      <a:pPr marL="0" marR="0" lvl="0" indent="0" algn="just" defTabSz="914400" rtl="0" eaLnBrk="1" fontAlgn="t" latinLnBrk="0" hangingPunct="1">
                        <a:lnSpc>
                          <a:spcPct val="100000"/>
                        </a:lnSpc>
                        <a:spcBef>
                          <a:spcPts val="95"/>
                        </a:spcBef>
                        <a:spcAft>
                          <a:spcPts val="95"/>
                        </a:spcAft>
                        <a:buClrTx/>
                        <a:buSzTx/>
                        <a:buFont typeface="Arial" panose="020B0604020202020204" pitchFamily="34" charset="0"/>
                        <a:buNone/>
                        <a:tabLst/>
                        <a:defRPr/>
                      </a:pPr>
                      <a:endParaRPr lang="en-ZA" sz="1400" b="0" i="0" u="none" strike="noStrike" kern="1200" baseline="0" noProof="0" dirty="0" smtClean="0">
                        <a:solidFill>
                          <a:schemeClr val="tx1"/>
                        </a:solidFill>
                        <a:latin typeface="Arial Narrow" panose="020B0606020202030204" pitchFamily="34" charset="0"/>
                        <a:ea typeface=""/>
                        <a:cs typeface=""/>
                      </a:endParaRPr>
                    </a:p>
                    <a:p>
                      <a:pPr algn="just">
                        <a:lnSpc>
                          <a:spcPct val="107000"/>
                        </a:lnSpc>
                        <a:spcAft>
                          <a:spcPts val="0"/>
                        </a:spcAft>
                      </a:pPr>
                      <a:r>
                        <a:rPr lang="en-ZA" sz="1400" dirty="0" smtClean="0">
                          <a:solidFill>
                            <a:srgbClr val="000000"/>
                          </a:solidFill>
                          <a:effectLst/>
                          <a:latin typeface="Arial Narrow" panose="020B0606020202030204" pitchFamily="34" charset="0"/>
                          <a:ea typeface="Calibri" panose="020F0502020204030204" pitchFamily="34" charset="0"/>
                          <a:cs typeface="Calibri" panose="020F0502020204030204" pitchFamily="34" charset="0"/>
                        </a:rPr>
                        <a:t>The report covers strategic context; national laws and regulations; provincial laws and regulations; Indi-Atlantic route concept; national coastal and marine tourism; Indi-Atlantic route demand and supply profiles; implementation plan.</a:t>
                      </a:r>
                      <a:endParaRPr lang="en-US" sz="1400" b="0" i="0" u="none" strike="noStrike" kern="1200" baseline="0" noProof="0" dirty="0" smtClean="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p>
                      <a:pPr algn="just">
                        <a:lnSpc>
                          <a:spcPct val="107000"/>
                        </a:lnSpc>
                        <a:spcAft>
                          <a:spcPts val="0"/>
                        </a:spcAft>
                      </a:pP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85725" marR="86400" marT="0" marB="0">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60660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29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16132" y="6064074"/>
            <a:ext cx="3204881" cy="292277"/>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597516343"/>
              </p:ext>
            </p:extLst>
          </p:nvPr>
        </p:nvGraphicFramePr>
        <p:xfrm>
          <a:off x="323983" y="224005"/>
          <a:ext cx="8477386" cy="5695335"/>
        </p:xfrm>
        <a:graphic>
          <a:graphicData uri="http://schemas.openxmlformats.org/drawingml/2006/table">
            <a:tbl>
              <a:tblPr>
                <a:tableStyleId>{8A107856-5554-42FB-B03E-39F5DBC370BA}</a:tableStyleId>
              </a:tblPr>
              <a:tblGrid>
                <a:gridCol w="1453302">
                  <a:extLst>
                    <a:ext uri="{9D8B030D-6E8A-4147-A177-3AD203B41FA5}">
                      <a16:colId xmlns:a16="http://schemas.microsoft.com/office/drawing/2014/main" val="20000"/>
                    </a:ext>
                  </a:extLst>
                </a:gridCol>
                <a:gridCol w="1210614">
                  <a:extLst>
                    <a:ext uri="{9D8B030D-6E8A-4147-A177-3AD203B41FA5}">
                      <a16:colId xmlns:a16="http://schemas.microsoft.com/office/drawing/2014/main" val="20001"/>
                    </a:ext>
                  </a:extLst>
                </a:gridCol>
                <a:gridCol w="1326524">
                  <a:extLst>
                    <a:ext uri="{9D8B030D-6E8A-4147-A177-3AD203B41FA5}">
                      <a16:colId xmlns:a16="http://schemas.microsoft.com/office/drawing/2014/main" val="20004"/>
                    </a:ext>
                  </a:extLst>
                </a:gridCol>
                <a:gridCol w="1236371">
                  <a:extLst>
                    <a:ext uri="{9D8B030D-6E8A-4147-A177-3AD203B41FA5}">
                      <a16:colId xmlns:a16="http://schemas.microsoft.com/office/drawing/2014/main" val="20005"/>
                    </a:ext>
                  </a:extLst>
                </a:gridCol>
                <a:gridCol w="3250575">
                  <a:extLst>
                    <a:ext uri="{9D8B030D-6E8A-4147-A177-3AD203B41FA5}">
                      <a16:colId xmlns:a16="http://schemas.microsoft.com/office/drawing/2014/main" val="1077463996"/>
                    </a:ext>
                  </a:extLst>
                </a:gridCol>
              </a:tblGrid>
              <a:tr h="391815">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a:t>
                      </a:r>
                      <a:r>
                        <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To diversify and enhance tourism offerings.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78551">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73537">
                <a:tc vMerge="1">
                  <a:txBody>
                    <a:bodyPr/>
                    <a:lstStyle/>
                    <a:p>
                      <a:endParaRPr lang="en-ZA"/>
                    </a:p>
                  </a:txBody>
                  <a:tcPr/>
                </a:tc>
                <a:tc vMerge="1">
                  <a:txBody>
                    <a:bodyPr/>
                    <a:lstStyle/>
                    <a:p>
                      <a:pPr marL="0" indent="0" algn="ctr">
                        <a:lnSpc>
                          <a:spcPct val="100000"/>
                        </a:lnSpc>
                        <a:tabLst>
                          <a:tab pos="534988" algn="l"/>
                          <a:tab pos="1614488" algn="l"/>
                        </a:tabLst>
                      </a:pPr>
                      <a:endParaRPr lang="en-US" sz="13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3 Performance – </a:t>
                      </a:r>
                      <a:r>
                        <a:rPr lang="en-ZA" sz="1400" b="1" kern="1200" dirty="0" smtClean="0">
                          <a:solidFill>
                            <a:schemeClr val="dk1"/>
                          </a:solidFill>
                          <a:latin typeface="Arial Narrow" panose="020B0606020202030204" pitchFamily="34" charset="0"/>
                          <a:ea typeface="+mn-ea"/>
                          <a:cs typeface="+mn-cs"/>
                        </a:rPr>
                        <a:t>Actual </a:t>
                      </a:r>
                      <a:r>
                        <a:rPr lang="en-US" sz="14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Performance – </a:t>
                      </a: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dk1"/>
                        </a:solidFill>
                        <a:latin typeface="Arial Narrow" panose="020B0606020202030204" pitchFamily="34" charset="0"/>
                        <a:ea typeface="+mn-ea"/>
                        <a:cs typeface="+mn-cs"/>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865259">
                <a:tc row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rPr>
                        <a:t>Number of destination enhancement initiatives implemented.</a:t>
                      </a:r>
                      <a:endParaRPr kumimoji="0" lang="en-US" sz="14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kern="1200" dirty="0" smtClean="0">
                        <a:solidFill>
                          <a:schemeClr val="tx1"/>
                        </a:solidFill>
                        <a:latin typeface="Arial Narrow" pitchFamily="34" charset="0"/>
                        <a:ea typeface="+mn-ea"/>
                        <a:cs typeface="+mn-cs"/>
                      </a:endParaRPr>
                    </a:p>
                  </a:txBody>
                  <a:tcPr marL="86409" marR="86400" marT="45713" marB="45713" horzOverflow="overflow">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a:r>
                        <a:rPr lang="en-ZA" sz="1400" b="0" i="0" u="none" strike="noStrike" baseline="0" dirty="0" smtClean="0">
                          <a:latin typeface="Arial Narrow" panose="020B0606020202030204" pitchFamily="34" charset="0"/>
                        </a:rPr>
                        <a:t>Destination planning manual developed.</a:t>
                      </a:r>
                      <a:endParaRPr lang="en-US" sz="1400" b="0" i="0" u="none" strike="noStrike" kern="1200" baseline="0" dirty="0">
                        <a:solidFill>
                          <a:schemeClr val="dk1"/>
                        </a:solidFill>
                        <a:latin typeface="Arial Narrow" panose="020B0606020202030204" pitchFamily="34" charset="0"/>
                        <a:ea typeface=""/>
                        <a:cs typeface=""/>
                      </a:endParaRPr>
                    </a:p>
                  </a:txBody>
                  <a:tcPr marL="86400" marR="86400" marT="9525" marB="0">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Draft </a:t>
                      </a:r>
                      <a:r>
                        <a:rPr lang="en-ZA" sz="1400" b="0" i="0" u="none" strike="noStrike" dirty="0">
                          <a:solidFill>
                            <a:srgbClr val="000000"/>
                          </a:solidFill>
                          <a:effectLst/>
                          <a:latin typeface="Arial Narrow" panose="020B0606020202030204" pitchFamily="34" charset="0"/>
                        </a:rPr>
                        <a:t>Destination Planning manual was developed.</a:t>
                      </a:r>
                    </a:p>
                  </a:txBody>
                  <a:tcPr marR="90000" marT="0" marB="0">
                    <a:noFill/>
                  </a:tcPr>
                </a:tc>
                <a:tc>
                  <a:txBody>
                    <a:bodyPr/>
                    <a:lstStyle/>
                    <a:p>
                      <a:pPr algn="just" fontAlgn="t"/>
                      <a:r>
                        <a:rPr lang="en-ZA" sz="1400" b="0" i="0" u="none" strike="noStrike" kern="1200" dirty="0">
                          <a:solidFill>
                            <a:srgbClr val="000000"/>
                          </a:solidFill>
                          <a:effectLst/>
                          <a:latin typeface="Arial Narrow" panose="020B0606020202030204" pitchFamily="34" charset="0"/>
                          <a:ea typeface="+mn-ea"/>
                          <a:cs typeface="+mn-cs"/>
                        </a:rPr>
                        <a:t>Destination Planning manual finalised.</a:t>
                      </a:r>
                    </a:p>
                  </a:txBody>
                  <a:tcPr marR="90000" marT="7620" marB="0">
                    <a:noFill/>
                  </a:tcPr>
                </a:tc>
                <a:tc>
                  <a:txBody>
                    <a:bodyPr/>
                    <a:lstStyle/>
                    <a:p>
                      <a:pPr algn="just"/>
                      <a:r>
                        <a:rPr lang="en-ZA" sz="1400" b="0" i="0" u="none" strike="noStrike" kern="1200" dirty="0" smtClean="0">
                          <a:solidFill>
                            <a:srgbClr val="000000"/>
                          </a:solidFill>
                          <a:effectLst/>
                          <a:latin typeface="Arial Narrow" panose="020B0606020202030204" pitchFamily="34" charset="0"/>
                          <a:ea typeface="+mn-ea"/>
                          <a:cs typeface="+mn-cs"/>
                        </a:rPr>
                        <a:t>Destination Manual was finalised.</a:t>
                      </a:r>
                      <a:r>
                        <a:rPr lang="en-ZA" sz="1400" b="0" i="0" u="none" strike="noStrike" kern="1200" baseline="0" dirty="0" smtClean="0">
                          <a:solidFill>
                            <a:srgbClr val="000000"/>
                          </a:solidFill>
                          <a:effectLst/>
                          <a:latin typeface="Arial Narrow" panose="020B0606020202030204" pitchFamily="34" charset="0"/>
                          <a:ea typeface="+mn-ea"/>
                          <a:cs typeface="+mn-cs"/>
                        </a:rPr>
                        <a:t> </a:t>
                      </a:r>
                    </a:p>
                    <a:p>
                      <a:pPr algn="just"/>
                      <a:endParaRPr lang="en-ZA" sz="1400" b="0" i="0" u="none" strike="noStrike" kern="1200" baseline="0" dirty="0" smtClean="0">
                        <a:solidFill>
                          <a:srgbClr val="000000"/>
                        </a:solidFill>
                        <a:effectLst/>
                        <a:latin typeface="Arial Narrow" panose="020B0606020202030204" pitchFamily="34" charset="0"/>
                        <a:ea typeface="+mn-ea"/>
                        <a:cs typeface="+mn-cs"/>
                      </a:endParaRPr>
                    </a:p>
                    <a:p>
                      <a:pPr algn="just"/>
                      <a:r>
                        <a:rPr lang="en-ZA" sz="1400" b="0" i="0" u="sng" strike="noStrike" kern="1200" baseline="0" dirty="0" smtClean="0">
                          <a:solidFill>
                            <a:srgbClr val="000000"/>
                          </a:solidFill>
                          <a:effectLst/>
                          <a:latin typeface="Arial Narrow" panose="020B0606020202030204" pitchFamily="34" charset="0"/>
                          <a:ea typeface="+mn-ea"/>
                          <a:cs typeface="+mn-cs"/>
                        </a:rPr>
                        <a:t>The manual addresses the following</a:t>
                      </a:r>
                      <a:r>
                        <a:rPr lang="en-ZA" sz="1400" b="0" i="0" u="none" strike="noStrike" kern="1200" baseline="0" dirty="0" smtClean="0">
                          <a:solidFill>
                            <a:srgbClr val="000000"/>
                          </a:solidFill>
                          <a:effectLst/>
                          <a:latin typeface="Arial Narrow" panose="020B0606020202030204" pitchFamily="34" charset="0"/>
                          <a:ea typeface="+mn-ea"/>
                          <a:cs typeface="+mn-cs"/>
                        </a:rPr>
                        <a:t>: W</a:t>
                      </a:r>
                      <a:r>
                        <a:rPr lang="en-ZA" sz="1400" b="0" i="0" u="none" strike="noStrike" kern="1200" baseline="0" dirty="0" smtClean="0">
                          <a:solidFill>
                            <a:schemeClr val="tx1"/>
                          </a:solidFill>
                          <a:effectLst/>
                          <a:latin typeface="Arial Narrow" panose="020B0606020202030204" pitchFamily="34" charset="0"/>
                          <a:ea typeface="+mn-ea"/>
                          <a:cs typeface="+mn-cs"/>
                        </a:rPr>
                        <a:t>hat is tourism? T</a:t>
                      </a:r>
                      <a:r>
                        <a:rPr lang="en-ZA" sz="1400" b="0" i="0" u="none" strike="noStrike" kern="1200" baseline="0" dirty="0" smtClean="0">
                          <a:solidFill>
                            <a:srgbClr val="000000"/>
                          </a:solidFill>
                          <a:effectLst/>
                          <a:latin typeface="Arial Narrow" panose="020B0606020202030204" pitchFamily="34" charset="0"/>
                          <a:ea typeface="+mn-ea"/>
                          <a:cs typeface="+mn-cs"/>
                        </a:rPr>
                        <a:t>ourism destination planning; the need to do tourism destination planning; legislation and policy affecting tourism; responsibilities in tourism destination planning; integration of tourism destination planning; tourism development funding; getting tourism into the IDP process. </a:t>
                      </a:r>
                    </a:p>
                    <a:p>
                      <a:pPr algn="just"/>
                      <a:endParaRPr lang="en-ZA" sz="1400" b="0" i="0" u="none" strike="noStrike" kern="1200" baseline="0" dirty="0" smtClean="0">
                        <a:solidFill>
                          <a:srgbClr val="000000"/>
                        </a:solidFill>
                        <a:effectLst/>
                        <a:latin typeface="Arial Narrow" panose="020B0606020202030204" pitchFamily="34" charset="0"/>
                        <a:ea typeface="+mn-ea"/>
                        <a:cs typeface="+mn-cs"/>
                      </a:endParaRPr>
                    </a:p>
                  </a:txBody>
                  <a:tcPr marR="90000" marT="0" marB="0">
                    <a:noFill/>
                  </a:tcPr>
                </a:tc>
                <a:extLst>
                  <a:ext uri="{0D108BD9-81ED-4DB2-BD59-A6C34878D82A}">
                    <a16:rowId xmlns:a16="http://schemas.microsoft.com/office/drawing/2014/main" val="10004"/>
                  </a:ext>
                </a:extLst>
              </a:tr>
              <a:tr h="1110343">
                <a:tc vMerge="1">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kern="1200" dirty="0" smtClean="0">
                        <a:solidFill>
                          <a:schemeClr val="tx1"/>
                        </a:solidFill>
                        <a:latin typeface="Arial Narrow" pitchFamily="34" charset="0"/>
                        <a:ea typeface="+mn-ea"/>
                        <a:cs typeface="+mn-cs"/>
                      </a:endParaRPr>
                    </a:p>
                  </a:txBody>
                  <a:tcPr marL="86409" marR="86400" marT="45713" marB="45713" horzOverflow="overflow">
                    <a:noFill/>
                  </a:tcPr>
                </a:tc>
                <a:tc>
                  <a:txBody>
                    <a:bodyPr/>
                    <a:lstStyle/>
                    <a:p>
                      <a:pPr algn="just"/>
                      <a:r>
                        <a:rPr lang="en-ZA" sz="1400" b="0" i="0" u="none" strike="noStrike" baseline="0" dirty="0" smtClean="0">
                          <a:latin typeface="Arial Narrow" panose="020B0606020202030204" pitchFamily="34" charset="0"/>
                        </a:rPr>
                        <a:t>Methodology for the development of tourism precincts.</a:t>
                      </a:r>
                      <a:endParaRPr lang="en-US" sz="1400" b="0" i="0" u="none" strike="noStrike" kern="1200" baseline="0" dirty="0">
                        <a:solidFill>
                          <a:schemeClr val="dk1"/>
                        </a:solidFill>
                        <a:latin typeface="Arial Narrow" panose="020B0606020202030204" pitchFamily="34" charset="0"/>
                        <a:ea typeface=""/>
                        <a:cs typeface=""/>
                      </a:endParaRPr>
                    </a:p>
                  </a:txBody>
                  <a:tcPr marL="86400" marR="86400" marT="9525" marB="0">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Draft </a:t>
                      </a:r>
                      <a:r>
                        <a:rPr lang="en-ZA" sz="1400" b="0" i="0" u="none" strike="noStrike" dirty="0">
                          <a:solidFill>
                            <a:srgbClr val="000000"/>
                          </a:solidFill>
                          <a:effectLst/>
                          <a:latin typeface="Arial Narrow" panose="020B0606020202030204" pitchFamily="34" charset="0"/>
                        </a:rPr>
                        <a:t>tourism precinct methodology was developed.</a:t>
                      </a:r>
                    </a:p>
                  </a:txBody>
                  <a:tcPr marR="90000" marT="0" marB="0">
                    <a:noFill/>
                  </a:tcPr>
                </a:tc>
                <a:tc>
                  <a:txBody>
                    <a:bodyPr/>
                    <a:lstStyle/>
                    <a:p>
                      <a:pPr algn="just" fontAlgn="t"/>
                      <a:r>
                        <a:rPr lang="en-ZA" sz="1400" b="0" i="0" u="none" strike="noStrike" kern="1200" dirty="0">
                          <a:solidFill>
                            <a:srgbClr val="000000"/>
                          </a:solidFill>
                          <a:effectLst/>
                          <a:latin typeface="Arial Narrow" panose="020B0606020202030204" pitchFamily="34" charset="0"/>
                          <a:ea typeface="+mn-ea"/>
                          <a:cs typeface="+mn-cs"/>
                        </a:rPr>
                        <a:t>Precinct methodology finalised.</a:t>
                      </a:r>
                    </a:p>
                  </a:txBody>
                  <a:tcPr marR="90000" marT="7620" marB="0">
                    <a:noFill/>
                  </a:tcPr>
                </a:tc>
                <a:tc>
                  <a:txBody>
                    <a:bodyPr/>
                    <a:lstStyle/>
                    <a:p>
                      <a:pPr algn="just"/>
                      <a:r>
                        <a:rPr lang="en-ZA" sz="1400" b="0" i="0" u="none" strike="noStrike" kern="1200" dirty="0" smtClean="0">
                          <a:solidFill>
                            <a:srgbClr val="000000"/>
                          </a:solidFill>
                          <a:effectLst/>
                          <a:latin typeface="Arial Narrow" panose="020B0606020202030204" pitchFamily="34" charset="0"/>
                          <a:ea typeface="+mn-ea"/>
                          <a:cs typeface="+mn-cs"/>
                        </a:rPr>
                        <a:t>Precinct methodology was  finalised.</a:t>
                      </a:r>
                    </a:p>
                    <a:p>
                      <a:pPr algn="just"/>
                      <a:endParaRPr lang="en-ZA" sz="1400" b="0" i="0" u="none" strike="noStrike" kern="1200" dirty="0" smtClean="0">
                        <a:solidFill>
                          <a:srgbClr val="000000"/>
                        </a:solidFill>
                        <a:effectLst/>
                        <a:latin typeface="Arial Narrow" panose="020B0606020202030204" pitchFamily="34" charset="0"/>
                        <a:ea typeface="+mn-ea"/>
                        <a:cs typeface="+mn-cs"/>
                      </a:endParaRPr>
                    </a:p>
                    <a:p>
                      <a:pPr algn="just"/>
                      <a:r>
                        <a:rPr lang="en-ZA" sz="1400" b="0" i="0" u="sng" strike="noStrike" kern="1200" dirty="0" smtClean="0">
                          <a:solidFill>
                            <a:srgbClr val="000000"/>
                          </a:solidFill>
                          <a:effectLst/>
                          <a:latin typeface="Arial Narrow" panose="020B0606020202030204" pitchFamily="34" charset="0"/>
                          <a:ea typeface="+mn-ea"/>
                          <a:cs typeface="+mn-cs"/>
                        </a:rPr>
                        <a:t>Methodology addresses the following: tourism precinct</a:t>
                      </a:r>
                      <a:r>
                        <a:rPr lang="en-ZA" sz="1400" b="0" i="0" u="none" strike="noStrike" kern="1200" dirty="0" smtClean="0">
                          <a:solidFill>
                            <a:srgbClr val="000000"/>
                          </a:solidFill>
                          <a:effectLst/>
                          <a:latin typeface="Arial Narrow" panose="020B0606020202030204" pitchFamily="34" charset="0"/>
                          <a:ea typeface="+mn-ea"/>
                          <a:cs typeface="+mn-cs"/>
                        </a:rPr>
                        <a:t> (definitions, characteristics, types, form, destination mix, identification);  tourism precincts as catalysts for urban renewal and economic development (benefits,  of tourism precincts potential risks).</a:t>
                      </a:r>
                    </a:p>
                    <a:p>
                      <a:pPr algn="just"/>
                      <a:r>
                        <a:rPr lang="en-ZA" sz="1400" b="0" i="0" u="none" strike="noStrike" kern="1200" dirty="0" smtClean="0">
                          <a:solidFill>
                            <a:srgbClr val="000000"/>
                          </a:solidFill>
                          <a:effectLst/>
                          <a:latin typeface="Arial Narrow" panose="020B0606020202030204" pitchFamily="34" charset="0"/>
                          <a:ea typeface="+mn-ea"/>
                          <a:cs typeface="+mn-cs"/>
                        </a:rPr>
                        <a:t>  </a:t>
                      </a: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0" marB="0">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41673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2" name="Rectangle 1"/>
          <p:cNvSpPr/>
          <p:nvPr/>
        </p:nvSpPr>
        <p:spPr>
          <a:xfrm>
            <a:off x="727032" y="162260"/>
            <a:ext cx="7465782" cy="523220"/>
          </a:xfrm>
          <a:prstGeom prst="rect">
            <a:avLst/>
          </a:prstGeom>
        </p:spPr>
        <p:txBody>
          <a:bodyPr wrap="square">
            <a:spAutoFit/>
          </a:bodyPr>
          <a:lstStyle/>
          <a:p>
            <a:pPr algn="ctr"/>
            <a:r>
              <a:rPr lang="en-US" sz="2800" b="1" dirty="0">
                <a:latin typeface="Arial Narrow" pitchFamily="34" charset="0"/>
              </a:rPr>
              <a:t>C</a:t>
            </a:r>
            <a:r>
              <a:rPr lang="en-US" sz="2800" b="1" dirty="0" smtClean="0">
                <a:latin typeface="Arial Narrow" pitchFamily="34" charset="0"/>
              </a:rPr>
              <a:t>ontents</a:t>
            </a:r>
            <a:endParaRPr lang="en-US" sz="1600" dirty="0">
              <a:latin typeface="Arial Narrow" pitchFamily="34" charset="0"/>
            </a:endParaRPr>
          </a:p>
        </p:txBody>
      </p:sp>
      <p:sp>
        <p:nvSpPr>
          <p:cNvPr id="12" name="Content Placeholder 2"/>
          <p:cNvSpPr>
            <a:spLocks noGrp="1"/>
          </p:cNvSpPr>
          <p:nvPr>
            <p:ph idx="1"/>
          </p:nvPr>
        </p:nvSpPr>
        <p:spPr>
          <a:xfrm>
            <a:off x="572568" y="875763"/>
            <a:ext cx="8306512" cy="4958367"/>
          </a:xfrm>
        </p:spPr>
        <p:txBody>
          <a:bodyPr>
            <a:noAutofit/>
          </a:bodyPr>
          <a:lstStyle/>
          <a:p>
            <a:pPr marL="514350" indent="-514350" algn="just">
              <a:lnSpc>
                <a:spcPct val="150000"/>
              </a:lnSpc>
              <a:buFont typeface="+mj-lt"/>
              <a:buAutoNum type="arabicPeriod"/>
            </a:pPr>
            <a:r>
              <a:rPr lang="en-US" sz="1800" dirty="0" smtClean="0">
                <a:latin typeface="Arial Narrow" pitchFamily="34" charset="0"/>
              </a:rPr>
              <a:t>Performance Overview. </a:t>
            </a:r>
          </a:p>
          <a:p>
            <a:pPr marL="514350" indent="-514350" algn="just">
              <a:lnSpc>
                <a:spcPct val="150000"/>
              </a:lnSpc>
              <a:buFont typeface="+mj-lt"/>
              <a:buAutoNum type="arabicPeriod"/>
            </a:pPr>
            <a:r>
              <a:rPr lang="en-US" sz="1800" dirty="0" smtClean="0">
                <a:latin typeface="Arial Narrow" pitchFamily="34" charset="0"/>
              </a:rPr>
              <a:t>Programme Performance Information.</a:t>
            </a:r>
          </a:p>
          <a:p>
            <a:pPr marL="457200" lvl="1" indent="0" algn="just">
              <a:lnSpc>
                <a:spcPct val="150000"/>
              </a:lnSpc>
              <a:buNone/>
              <a:tabLst>
                <a:tab pos="1252538" algn="l"/>
              </a:tabLst>
            </a:pPr>
            <a:r>
              <a:rPr lang="en-US" sz="1800" dirty="0" smtClean="0">
                <a:solidFill>
                  <a:prstClr val="black"/>
                </a:solidFill>
                <a:latin typeface="Arial Narrow" pitchFamily="34" charset="0"/>
              </a:rPr>
              <a:t>2.2</a:t>
            </a:r>
            <a:r>
              <a:rPr lang="en-US" sz="1800" dirty="0">
                <a:solidFill>
                  <a:prstClr val="black"/>
                </a:solidFill>
                <a:latin typeface="Arial Narrow" pitchFamily="34" charset="0"/>
              </a:rPr>
              <a:t>	Programme 2: Tourism </a:t>
            </a:r>
            <a:r>
              <a:rPr lang="en-US" sz="1800" dirty="0" smtClean="0">
                <a:solidFill>
                  <a:prstClr val="black"/>
                </a:solidFill>
                <a:latin typeface="Arial Narrow" pitchFamily="34" charset="0"/>
              </a:rPr>
              <a:t>Research, Policy and International Relations (TRP&amp;IR).</a:t>
            </a:r>
            <a:endParaRPr lang="en-US" sz="1800" dirty="0">
              <a:solidFill>
                <a:prstClr val="black"/>
              </a:solidFill>
              <a:latin typeface="Arial Narrow" pitchFamily="34" charset="0"/>
            </a:endParaRPr>
          </a:p>
          <a:p>
            <a:pPr marL="457200" lvl="1" indent="0" algn="just">
              <a:lnSpc>
                <a:spcPct val="150000"/>
              </a:lnSpc>
              <a:buNone/>
              <a:tabLst>
                <a:tab pos="1252538" algn="l"/>
              </a:tabLst>
            </a:pPr>
            <a:r>
              <a:rPr lang="en-US" sz="1800" dirty="0" smtClean="0">
                <a:solidFill>
                  <a:prstClr val="black"/>
                </a:solidFill>
                <a:latin typeface="Arial Narrow" pitchFamily="34" charset="0"/>
              </a:rPr>
              <a:t>2.3</a:t>
            </a:r>
            <a:r>
              <a:rPr lang="en-US" sz="1800" dirty="0">
                <a:solidFill>
                  <a:prstClr val="black"/>
                </a:solidFill>
                <a:latin typeface="Arial Narrow" pitchFamily="34" charset="0"/>
              </a:rPr>
              <a:t>	Programme 3: Destination </a:t>
            </a:r>
            <a:r>
              <a:rPr lang="en-US" sz="1800" dirty="0" smtClean="0">
                <a:solidFill>
                  <a:prstClr val="black"/>
                </a:solidFill>
                <a:latin typeface="Arial Narrow" pitchFamily="34" charset="0"/>
              </a:rPr>
              <a:t>Development (DD).</a:t>
            </a:r>
            <a:endParaRPr lang="en-US" sz="1800" dirty="0">
              <a:solidFill>
                <a:prstClr val="black"/>
              </a:solidFill>
              <a:latin typeface="Arial Narrow" pitchFamily="34" charset="0"/>
            </a:endParaRPr>
          </a:p>
          <a:p>
            <a:pPr marL="457200" lvl="1" indent="0" algn="just">
              <a:lnSpc>
                <a:spcPct val="150000"/>
              </a:lnSpc>
              <a:buNone/>
              <a:tabLst>
                <a:tab pos="1252538" algn="l"/>
              </a:tabLst>
            </a:pPr>
            <a:r>
              <a:rPr lang="en-US" sz="1800" dirty="0" smtClean="0">
                <a:solidFill>
                  <a:prstClr val="black"/>
                </a:solidFill>
                <a:latin typeface="Arial Narrow" pitchFamily="34" charset="0"/>
              </a:rPr>
              <a:t>2.4</a:t>
            </a:r>
            <a:r>
              <a:rPr lang="en-US" sz="1800" dirty="0">
                <a:solidFill>
                  <a:prstClr val="black"/>
                </a:solidFill>
                <a:latin typeface="Arial Narrow" pitchFamily="34" charset="0"/>
              </a:rPr>
              <a:t>	</a:t>
            </a:r>
            <a:r>
              <a:rPr lang="en-US" sz="1800" dirty="0" err="1">
                <a:solidFill>
                  <a:prstClr val="black"/>
                </a:solidFill>
                <a:latin typeface="Arial Narrow" pitchFamily="34" charset="0"/>
              </a:rPr>
              <a:t>Programme</a:t>
            </a:r>
            <a:r>
              <a:rPr lang="en-US" sz="1800" dirty="0">
                <a:solidFill>
                  <a:prstClr val="black"/>
                </a:solidFill>
                <a:latin typeface="Arial Narrow" pitchFamily="34" charset="0"/>
              </a:rPr>
              <a:t> </a:t>
            </a:r>
            <a:r>
              <a:rPr lang="en-US" sz="1800" dirty="0" smtClean="0">
                <a:solidFill>
                  <a:prstClr val="black"/>
                </a:solidFill>
                <a:latin typeface="Arial Narrow" pitchFamily="34" charset="0"/>
              </a:rPr>
              <a:t>4:Tourism Sector Support Services.(TSSS)</a:t>
            </a:r>
          </a:p>
          <a:p>
            <a:pPr marL="457200" lvl="1" indent="0" algn="just">
              <a:lnSpc>
                <a:spcPct val="150000"/>
              </a:lnSpc>
              <a:buNone/>
              <a:tabLst>
                <a:tab pos="1252538" algn="l"/>
              </a:tabLst>
            </a:pPr>
            <a:r>
              <a:rPr lang="en-US" sz="1800" dirty="0" smtClean="0">
                <a:solidFill>
                  <a:prstClr val="black"/>
                </a:solidFill>
                <a:latin typeface="Arial Narrow" pitchFamily="34" charset="0"/>
              </a:rPr>
              <a:t>2.1 	Programme </a:t>
            </a:r>
            <a:r>
              <a:rPr lang="en-US" sz="1800" dirty="0">
                <a:solidFill>
                  <a:prstClr val="black"/>
                </a:solidFill>
                <a:latin typeface="Arial Narrow" pitchFamily="34" charset="0"/>
              </a:rPr>
              <a:t>1: Corporate Management  (CM</a:t>
            </a:r>
            <a:r>
              <a:rPr lang="en-US" sz="1800" dirty="0" smtClean="0">
                <a:solidFill>
                  <a:prstClr val="black"/>
                </a:solidFill>
                <a:latin typeface="Arial Narrow" pitchFamily="34" charset="0"/>
              </a:rPr>
              <a:t>)</a:t>
            </a:r>
            <a:endParaRPr lang="en-US" sz="1800" dirty="0">
              <a:solidFill>
                <a:prstClr val="black"/>
              </a:solidFill>
              <a:latin typeface="Arial Narrow" pitchFamily="34" charset="0"/>
            </a:endParaRPr>
          </a:p>
          <a:p>
            <a:pPr marL="457200" lvl="1" indent="0" algn="just">
              <a:lnSpc>
                <a:spcPct val="150000"/>
              </a:lnSpc>
              <a:buNone/>
              <a:tabLst>
                <a:tab pos="1252538" algn="l"/>
              </a:tabLst>
            </a:pPr>
            <a:r>
              <a:rPr lang="en-US" sz="1800" dirty="0">
                <a:solidFill>
                  <a:prstClr val="black"/>
                </a:solidFill>
                <a:latin typeface="Arial Narrow" pitchFamily="34" charset="0"/>
              </a:rPr>
              <a:t>	(including Service Delivery Information).</a:t>
            </a:r>
          </a:p>
          <a:p>
            <a:pPr marL="514350" indent="-514350" algn="just">
              <a:lnSpc>
                <a:spcPct val="150000"/>
              </a:lnSpc>
              <a:buFont typeface="+mj-lt"/>
              <a:buAutoNum type="arabicPeriod" startAt="3"/>
            </a:pPr>
            <a:r>
              <a:rPr lang="en-US" sz="1800" dirty="0" smtClean="0">
                <a:solidFill>
                  <a:prstClr val="black"/>
                </a:solidFill>
                <a:latin typeface="Arial Narrow" pitchFamily="34" charset="0"/>
              </a:rPr>
              <a:t>Human </a:t>
            </a:r>
            <a:r>
              <a:rPr lang="en-US" sz="1800" dirty="0">
                <a:solidFill>
                  <a:prstClr val="black"/>
                </a:solidFill>
                <a:latin typeface="Arial Narrow" pitchFamily="34" charset="0"/>
              </a:rPr>
              <a:t>Resource </a:t>
            </a:r>
            <a:r>
              <a:rPr lang="en-US" sz="1800" dirty="0" smtClean="0">
                <a:solidFill>
                  <a:prstClr val="black"/>
                </a:solidFill>
                <a:latin typeface="Arial Narrow" pitchFamily="34" charset="0"/>
              </a:rPr>
              <a:t>Information</a:t>
            </a:r>
            <a:r>
              <a:rPr lang="en-US" sz="1800" dirty="0" smtClean="0">
                <a:latin typeface="Arial Narrow" pitchFamily="34" charset="0"/>
              </a:rPr>
              <a:t>.</a:t>
            </a:r>
          </a:p>
          <a:p>
            <a:pPr marL="514350" indent="-514350" algn="just">
              <a:lnSpc>
                <a:spcPct val="150000"/>
              </a:lnSpc>
              <a:buFont typeface="+mj-lt"/>
              <a:buAutoNum type="arabicPeriod" startAt="3"/>
            </a:pPr>
            <a:r>
              <a:rPr lang="en-US" sz="1800" dirty="0" smtClean="0">
                <a:solidFill>
                  <a:prstClr val="black"/>
                </a:solidFill>
                <a:latin typeface="Arial Narrow" pitchFamily="34" charset="0"/>
              </a:rPr>
              <a:t>Financial Information.</a:t>
            </a:r>
          </a:p>
          <a:p>
            <a:pPr marL="514350" indent="-514350" algn="just">
              <a:lnSpc>
                <a:spcPct val="150000"/>
              </a:lnSpc>
              <a:buFont typeface="+mj-lt"/>
              <a:buAutoNum type="arabicPeriod" startAt="3"/>
            </a:pPr>
            <a:r>
              <a:rPr lang="en-US" sz="1800" dirty="0" smtClean="0">
                <a:solidFill>
                  <a:prstClr val="black"/>
                </a:solidFill>
                <a:latin typeface="Arial Narrow" pitchFamily="34" charset="0"/>
              </a:rPr>
              <a:t>Acronyms</a:t>
            </a:r>
            <a:endParaRPr lang="en-US" sz="1800" dirty="0">
              <a:solidFill>
                <a:prstClr val="black"/>
              </a:solidFill>
              <a:latin typeface="Arial Narrow" pitchFamily="34" charset="0"/>
            </a:endParaRPr>
          </a:p>
          <a:p>
            <a:pPr marL="0" indent="0" algn="just">
              <a:lnSpc>
                <a:spcPct val="160000"/>
              </a:lnSpc>
              <a:buNone/>
            </a:pPr>
            <a:endParaRPr lang="en-US" sz="2000" dirty="0" smtClean="0">
              <a:latin typeface="Arial Narrow" pitchFamily="34" charset="0"/>
            </a:endParaRPr>
          </a:p>
          <a:p>
            <a:pPr marL="0" indent="0" algn="just">
              <a:lnSpc>
                <a:spcPct val="160000"/>
              </a:lnSpc>
              <a:buNone/>
            </a:pPr>
            <a:endParaRPr lang="en-US" sz="2000" dirty="0">
              <a:latin typeface="Arial Narrow" pitchFamily="34" charset="0"/>
            </a:endParaRPr>
          </a:p>
          <a:p>
            <a:pPr marL="0" indent="0" algn="just">
              <a:lnSpc>
                <a:spcPct val="160000"/>
              </a:lnSpc>
              <a:buNone/>
            </a:pPr>
            <a:endParaRPr lang="en-US" sz="2000" dirty="0" smtClean="0">
              <a:latin typeface="Arial Narrow" pitchFamily="34" charset="0"/>
            </a:endParaRPr>
          </a:p>
          <a:p>
            <a:pPr marL="0" indent="0" algn="just">
              <a:lnSpc>
                <a:spcPct val="160000"/>
              </a:lnSpc>
              <a:buNone/>
            </a:pPr>
            <a:endParaRPr lang="en-US" sz="2000" dirty="0" smtClean="0">
              <a:latin typeface="Arial Narrow" pitchFamily="34" charset="0"/>
            </a:endParaRPr>
          </a:p>
          <a:p>
            <a:pPr marL="457200" lvl="1" indent="0" algn="just">
              <a:buNone/>
            </a:pPr>
            <a:endParaRPr lang="en-US" dirty="0" smtClean="0">
              <a:latin typeface="Arial Narrow" pitchFamily="34" charset="0"/>
            </a:endParaRPr>
          </a:p>
          <a:p>
            <a:pPr marL="0" indent="0">
              <a:buNone/>
            </a:pPr>
            <a:endParaRPr lang="en-US" sz="2000" dirty="0">
              <a:latin typeface="Arial Narrow" pitchFamily="34" charset="0"/>
            </a:endParaRPr>
          </a:p>
        </p:txBody>
      </p:sp>
      <p:sp>
        <p:nvSpPr>
          <p:cNvPr id="13" name="Footer Placeholder 1"/>
          <p:cNvSpPr>
            <a:spLocks noGrp="1"/>
          </p:cNvSpPr>
          <p:nvPr>
            <p:ph type="ftr" sz="quarter" idx="11"/>
          </p:nvPr>
        </p:nvSpPr>
        <p:spPr>
          <a:xfrm>
            <a:off x="727032" y="5991226"/>
            <a:ext cx="5527589"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809176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190579" y="5903200"/>
            <a:ext cx="3204881"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493672395"/>
              </p:ext>
            </p:extLst>
          </p:nvPr>
        </p:nvGraphicFramePr>
        <p:xfrm>
          <a:off x="190579" y="152175"/>
          <a:ext cx="8773116" cy="5532067"/>
        </p:xfrm>
        <a:graphic>
          <a:graphicData uri="http://schemas.openxmlformats.org/drawingml/2006/table">
            <a:tbl>
              <a:tblPr>
                <a:tableStyleId>{8A107856-5554-42FB-B03E-39F5DBC370BA}</a:tableStyleId>
              </a:tblPr>
              <a:tblGrid>
                <a:gridCol w="1128935">
                  <a:extLst>
                    <a:ext uri="{9D8B030D-6E8A-4147-A177-3AD203B41FA5}">
                      <a16:colId xmlns:a16="http://schemas.microsoft.com/office/drawing/2014/main" val="20000"/>
                    </a:ext>
                  </a:extLst>
                </a:gridCol>
                <a:gridCol w="1643605">
                  <a:extLst>
                    <a:ext uri="{9D8B030D-6E8A-4147-A177-3AD203B41FA5}">
                      <a16:colId xmlns:a16="http://schemas.microsoft.com/office/drawing/2014/main" val="20001"/>
                    </a:ext>
                  </a:extLst>
                </a:gridCol>
                <a:gridCol w="2943695">
                  <a:extLst>
                    <a:ext uri="{9D8B030D-6E8A-4147-A177-3AD203B41FA5}">
                      <a16:colId xmlns:a16="http://schemas.microsoft.com/office/drawing/2014/main" val="20003"/>
                    </a:ext>
                  </a:extLst>
                </a:gridCol>
                <a:gridCol w="1303283">
                  <a:extLst>
                    <a:ext uri="{9D8B030D-6E8A-4147-A177-3AD203B41FA5}">
                      <a16:colId xmlns:a16="http://schemas.microsoft.com/office/drawing/2014/main" val="20004"/>
                    </a:ext>
                  </a:extLst>
                </a:gridCol>
                <a:gridCol w="1753598">
                  <a:extLst>
                    <a:ext uri="{9D8B030D-6E8A-4147-A177-3AD203B41FA5}">
                      <a16:colId xmlns:a16="http://schemas.microsoft.com/office/drawing/2014/main" val="2267281469"/>
                    </a:ext>
                  </a:extLst>
                </a:gridCol>
              </a:tblGrid>
              <a:tr h="223932">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Narrow" pitchFamily="34" charset="0"/>
                          <a:ea typeface="+mn-ea"/>
                          <a:cs typeface="+mn-cs"/>
                        </a:rPr>
                        <a:t>Strategic objective: </a:t>
                      </a:r>
                      <a:r>
                        <a:rPr kumimoji="0" lang="en-US" sz="1100" b="1" i="0" u="none" strike="noStrike" kern="1200" cap="none" spc="0" normalizeH="0" baseline="0" noProof="0" dirty="0" smtClean="0">
                          <a:ln>
                            <a:noFill/>
                          </a:ln>
                          <a:solidFill>
                            <a:prstClr val="black"/>
                          </a:solidFill>
                          <a:effectLst/>
                          <a:uLnTx/>
                          <a:uFillTx/>
                          <a:latin typeface="Arial Narrow" pitchFamily="34" charset="0"/>
                          <a:ea typeface="+mn-ea"/>
                          <a:cs typeface="+mn-cs"/>
                        </a:rPr>
                        <a:t>To create employment opportunities by implementing tourism projects.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79915">
                <a:tc rowSpan="2">
                  <a:txBody>
                    <a:bodyPr/>
                    <a:lstStyle/>
                    <a:p>
                      <a:pPr algn="ctr">
                        <a:lnSpc>
                          <a:spcPct val="100000"/>
                        </a:lnSpc>
                      </a:pPr>
                      <a:r>
                        <a:rPr lang="en-US" sz="1100" b="1" dirty="0" smtClean="0">
                          <a:latin typeface="Arial Narrow" panose="020B0606020202030204" pitchFamily="34" charset="0"/>
                        </a:rPr>
                        <a:t>Key</a:t>
                      </a:r>
                      <a:r>
                        <a:rPr lang="en-US" sz="1100" b="1" baseline="0" dirty="0" smtClean="0">
                          <a:latin typeface="Arial Narrow" panose="020B0606020202030204" pitchFamily="34" charset="0"/>
                        </a:rPr>
                        <a:t> Performance Indicator</a:t>
                      </a:r>
                      <a:endParaRPr lang="en-US" sz="11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100" b="1" dirty="0" smtClean="0">
                          <a:latin typeface="Arial Narrow" panose="020B0606020202030204" pitchFamily="34" charset="0"/>
                        </a:rPr>
                        <a:t>Annual Target</a:t>
                      </a:r>
                      <a:endParaRPr lang="en-US" sz="11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1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500861">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Arial Narrow" panose="020B0606020202030204" pitchFamily="34" charset="0"/>
                          <a:ea typeface="+mn-ea"/>
                          <a:cs typeface="+mn-cs"/>
                        </a:rPr>
                        <a:t>Quarter 3 Performance – </a:t>
                      </a:r>
                      <a:r>
                        <a:rPr lang="en-ZA" sz="1100" b="1" kern="1200" dirty="0" smtClean="0">
                          <a:solidFill>
                            <a:schemeClr val="dk1"/>
                          </a:solidFill>
                          <a:latin typeface="Arial Narrow" panose="020B0606020202030204" pitchFamily="34" charset="0"/>
                          <a:ea typeface="+mn-ea"/>
                          <a:cs typeface="+mn-cs"/>
                        </a:rPr>
                        <a:t>Actual </a:t>
                      </a:r>
                      <a:r>
                        <a:rPr lang="en-US" sz="11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Arial Narrow" panose="020B0606020202030204" pitchFamily="34" charset="0"/>
                          <a:ea typeface="+mn-ea"/>
                          <a:cs typeface="+mn-cs"/>
                        </a:rPr>
                        <a:t>Quarter 4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latin typeface="Arial Narrow" panose="020B0606020202030204" pitchFamily="34" charset="0"/>
                          <a:ea typeface="+mn-ea"/>
                          <a:cs typeface="+mn-cs"/>
                        </a:rPr>
                        <a:t> </a:t>
                      </a:r>
                      <a:r>
                        <a:rPr kumimoji="0" lang="en-US" sz="11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kern="1200" dirty="0" smtClean="0">
                        <a:solidFill>
                          <a:schemeClr val="dk1"/>
                        </a:solidFill>
                        <a:latin typeface="Arial Narrow" panose="020B0606020202030204" pitchFamily="34" charset="0"/>
                        <a:ea typeface="+mn-ea"/>
                        <a:cs typeface="+mn-cs"/>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4433860">
                <a:tc>
                  <a:txBody>
                    <a:bodyPr/>
                    <a:lstStyle/>
                    <a:p>
                      <a:pPr marL="115888" marR="0" lvl="0" indent="-115888" algn="just"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400" b="0" i="0" u="none" strike="noStrike" kern="1200" cap="none" spc="0" normalizeH="0" baseline="0" noProof="0" dirty="0" smtClean="0">
                          <a:ln>
                            <a:noFill/>
                          </a:ln>
                          <a:solidFill>
                            <a:prstClr val="black"/>
                          </a:solidFill>
                          <a:effectLst/>
                          <a:uLnTx/>
                          <a:uFillTx/>
                          <a:latin typeface="Arial Narrow" panose="020B0606020202030204" pitchFamily="34" charset="0"/>
                        </a:rPr>
                        <a:t>Number of Working for Tourism projects funded through EPWP.</a:t>
                      </a:r>
                      <a:endParaRPr kumimoji="0" lang="en-US" sz="14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400" b="0" kern="1200" dirty="0" smtClean="0">
                        <a:solidFill>
                          <a:schemeClr val="tx1"/>
                        </a:solidFill>
                        <a:latin typeface="Arial Narrow" pitchFamily="34" charset="0"/>
                        <a:ea typeface="+mn-ea"/>
                        <a:cs typeface="+mn-cs"/>
                      </a:endParaRPr>
                    </a:p>
                  </a:txBody>
                  <a:tcPr marL="86409" marR="86400" marT="45713" marB="45713" horzOverflow="overflow">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rPr>
                        <a:t>Seven projects funded: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rPr>
                        <a:t>NW Letlamoreng Dam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rPr>
                        <a:t>Phiphidi Waterfall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rPr>
                        <a:t>Platfontein Game Farm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rPr>
                        <a:t>National Youth Chefs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rPr>
                        <a:t>Sommelier Training Course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rPr>
                        <a:t>Youth in Hospitality Service Training Programme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rPr>
                        <a:t>Food Safety Programme</a:t>
                      </a:r>
                      <a:endParaRPr kumimoji="0" lang="en-US" sz="1400" b="0" i="0" u="none" strike="noStrike" kern="1200" cap="none" spc="0" normalizeH="0" baseline="0" noProof="0" dirty="0" smtClean="0">
                        <a:ln>
                          <a:noFill/>
                        </a:ln>
                        <a:solidFill>
                          <a:prstClr val="black"/>
                        </a:solidFill>
                        <a:effectLst/>
                        <a:uLnTx/>
                        <a:uFillTx/>
                        <a:latin typeface="Arial Narrow" panose="020B0606020202030204" pitchFamily="34" charset="0"/>
                        <a:ea typeface=""/>
                        <a:cs typeface=""/>
                      </a:endParaRPr>
                    </a:p>
                    <a:p>
                      <a:pPr marL="342900" indent="-342900" algn="just" fontAlgn="t">
                        <a:buFont typeface="+mj-lt"/>
                        <a:buAutoNum type="arabicPeriod" startAt="3"/>
                      </a:pPr>
                      <a:endParaRPr lang="en-ZA" sz="1400" u="none" strike="noStrike" dirty="0" smtClean="0">
                        <a:effectLst/>
                        <a:latin typeface="Arial Narrow" panose="020B0606020202030204" pitchFamily="34" charset="0"/>
                      </a:endParaRPr>
                    </a:p>
                  </a:txBody>
                  <a:tcPr marL="85725" marR="86400" marT="9525" marB="0">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There was no request for payment for the NW Letlamoreng Dam and the Sommelier Training project.  </a:t>
                      </a:r>
                    </a:p>
                    <a:p>
                      <a:pPr algn="just" fontAlgn="t"/>
                      <a:r>
                        <a:rPr lang="en-ZA" sz="1200" b="0" i="0" u="none" strike="noStrike" dirty="0" smtClean="0">
                          <a:solidFill>
                            <a:srgbClr val="000000"/>
                          </a:solidFill>
                          <a:effectLst/>
                          <a:latin typeface="Arial Narrow" panose="020B0606020202030204" pitchFamily="34" charset="0"/>
                        </a:rPr>
                        <a:t>                                                                       </a:t>
                      </a:r>
                    </a:p>
                    <a:p>
                      <a:pPr algn="just" fontAlgn="t"/>
                      <a:r>
                        <a:rPr lang="en-ZA" sz="1400" b="0" i="0" u="none" strike="noStrike" dirty="0" smtClean="0">
                          <a:solidFill>
                            <a:schemeClr val="tx1"/>
                          </a:solidFill>
                          <a:effectLst/>
                          <a:latin typeface="Arial Narrow" panose="020B0606020202030204" pitchFamily="34" charset="0"/>
                        </a:rPr>
                        <a:t>Payments were made to the following projects</a:t>
                      </a:r>
                      <a:r>
                        <a:rPr lang="en-ZA" sz="1400" b="0" i="0" u="none" strike="noStrike" baseline="0" dirty="0" smtClean="0">
                          <a:solidFill>
                            <a:schemeClr val="tx1"/>
                          </a:solidFill>
                          <a:effectLst/>
                          <a:latin typeface="Arial Narrow" panose="020B0606020202030204" pitchFamily="34" charset="0"/>
                        </a:rPr>
                        <a:t> </a:t>
                      </a:r>
                      <a:r>
                        <a:rPr lang="en-ZA" sz="1400" b="0" i="0" u="none" strike="noStrike" dirty="0" smtClean="0">
                          <a:solidFill>
                            <a:schemeClr val="tx1"/>
                          </a:solidFill>
                          <a:effectLst/>
                          <a:latin typeface="Arial Narrow" panose="020B0606020202030204" pitchFamily="34" charset="0"/>
                        </a:rPr>
                        <a:t>during this quarter: </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LP Phiphidi project </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NC Platfontein Lodge project;</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National Chefs Training Programme, </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Food Safety Programme,</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EC Hospitality Youth Programme,</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FS Hospitality Youth Programme,</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GP Hospitality Youth Programme, </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KZN Hospitality Youth Programme; </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LP Hospitality Youth Programme, </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MP Hospitality Youth Programme,</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NC Hospitality Youth Programme,</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NW Hospitality Youth Programme,  and</a:t>
                      </a:r>
                    </a:p>
                    <a:p>
                      <a:pPr marL="171450" indent="-171450"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WC Hospitality Youth, Programme.</a:t>
                      </a:r>
                      <a:endParaRPr lang="en-ZA" sz="1400" b="0" i="0" u="none" strike="noStrike" dirty="0">
                        <a:solidFill>
                          <a:srgbClr val="000000"/>
                        </a:solidFill>
                        <a:effectLst/>
                        <a:latin typeface="Arial Narrow" panose="020B0606020202030204" pitchFamily="34" charset="0"/>
                      </a:endParaRPr>
                    </a:p>
                  </a:txBody>
                  <a:tcPr marL="86400" marR="86400" marT="7620" marB="0">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Transfer payments based on satisfactory progress reports.</a:t>
                      </a:r>
                      <a:endParaRPr lang="en-ZA" sz="1400" b="0" i="0" u="none" strike="noStrike" dirty="0">
                        <a:solidFill>
                          <a:srgbClr val="000000"/>
                        </a:solidFill>
                        <a:effectLst/>
                        <a:latin typeface="Arial Narrow" panose="020B0606020202030204" pitchFamily="34" charset="0"/>
                      </a:endParaRPr>
                    </a:p>
                  </a:txBody>
                  <a:tcPr marR="90000" marT="0" marB="0">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There was no request for payment for the NW Letlamoreng Dam, LP Phiphidi Waterfall.</a:t>
                      </a:r>
                    </a:p>
                    <a:p>
                      <a:pPr algn="just" fontAlgn="t"/>
                      <a:endParaRPr lang="en-ZA" sz="1400" b="0" i="0" u="none" strike="noStrike" dirty="0" smtClean="0">
                        <a:solidFill>
                          <a:srgbClr val="000000"/>
                        </a:solidFill>
                        <a:effectLst/>
                        <a:latin typeface="Arial Narrow" panose="020B0606020202030204" pitchFamily="34" charset="0"/>
                      </a:endParaRPr>
                    </a:p>
                  </a:txBody>
                  <a:tcPr marR="90000" marT="0" marB="0">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96588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190579" y="5903200"/>
            <a:ext cx="3204881"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866367707"/>
              </p:ext>
            </p:extLst>
          </p:nvPr>
        </p:nvGraphicFramePr>
        <p:xfrm>
          <a:off x="190579" y="116429"/>
          <a:ext cx="8773116" cy="5730240"/>
        </p:xfrm>
        <a:graphic>
          <a:graphicData uri="http://schemas.openxmlformats.org/drawingml/2006/table">
            <a:tbl>
              <a:tblPr>
                <a:tableStyleId>{8A107856-5554-42FB-B03E-39F5DBC370BA}</a:tableStyleId>
              </a:tblPr>
              <a:tblGrid>
                <a:gridCol w="1348971">
                  <a:extLst>
                    <a:ext uri="{9D8B030D-6E8A-4147-A177-3AD203B41FA5}">
                      <a16:colId xmlns:a16="http://schemas.microsoft.com/office/drawing/2014/main" val="20000"/>
                    </a:ext>
                  </a:extLst>
                </a:gridCol>
                <a:gridCol w="1548883">
                  <a:extLst>
                    <a:ext uri="{9D8B030D-6E8A-4147-A177-3AD203B41FA5}">
                      <a16:colId xmlns:a16="http://schemas.microsoft.com/office/drawing/2014/main" val="20001"/>
                    </a:ext>
                  </a:extLst>
                </a:gridCol>
                <a:gridCol w="1800808">
                  <a:extLst>
                    <a:ext uri="{9D8B030D-6E8A-4147-A177-3AD203B41FA5}">
                      <a16:colId xmlns:a16="http://schemas.microsoft.com/office/drawing/2014/main" val="20003"/>
                    </a:ext>
                  </a:extLst>
                </a:gridCol>
                <a:gridCol w="1483567">
                  <a:extLst>
                    <a:ext uri="{9D8B030D-6E8A-4147-A177-3AD203B41FA5}">
                      <a16:colId xmlns:a16="http://schemas.microsoft.com/office/drawing/2014/main" val="20004"/>
                    </a:ext>
                  </a:extLst>
                </a:gridCol>
                <a:gridCol w="2590887">
                  <a:extLst>
                    <a:ext uri="{9D8B030D-6E8A-4147-A177-3AD203B41FA5}">
                      <a16:colId xmlns:a16="http://schemas.microsoft.com/office/drawing/2014/main" val="2267281469"/>
                    </a:ext>
                  </a:extLst>
                </a:gridCol>
              </a:tblGrid>
              <a:tr h="191453">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00" b="1" i="0" u="none" strike="noStrike" kern="1200" cap="none" spc="0" normalizeH="0" baseline="0" noProof="0" dirty="0" smtClean="0">
                          <a:ln>
                            <a:noFill/>
                          </a:ln>
                          <a:solidFill>
                            <a:schemeClr val="tx1"/>
                          </a:solidFill>
                          <a:effectLst/>
                          <a:uLnTx/>
                          <a:uFillTx/>
                          <a:latin typeface="Arial Narrow" pitchFamily="34" charset="0"/>
                          <a:ea typeface="+mn-ea"/>
                          <a:cs typeface="+mn-cs"/>
                        </a:rPr>
                        <a:t>Strategic objective: </a:t>
                      </a:r>
                      <a:r>
                        <a:rPr kumimoji="0" lang="en-US" sz="1300" b="1" i="0" u="none" strike="noStrike" kern="1200" cap="none" spc="0" normalizeH="0" baseline="0" noProof="0" dirty="0" smtClean="0">
                          <a:ln>
                            <a:noFill/>
                          </a:ln>
                          <a:solidFill>
                            <a:schemeClr val="tx1"/>
                          </a:solidFill>
                          <a:effectLst/>
                          <a:uLnTx/>
                          <a:uFillTx/>
                          <a:latin typeface="Arial Narrow" pitchFamily="34" charset="0"/>
                          <a:ea typeface="+mn-ea"/>
                          <a:cs typeface="+mn-cs"/>
                        </a:rPr>
                        <a:t>To create employment opportunities by implementing tourism projects.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79815">
                <a:tc rowSpan="2">
                  <a:txBody>
                    <a:bodyPr/>
                    <a:lstStyle/>
                    <a:p>
                      <a:pPr algn="ctr">
                        <a:lnSpc>
                          <a:spcPct val="100000"/>
                        </a:lnSpc>
                      </a:pPr>
                      <a:r>
                        <a:rPr lang="en-US" sz="1300" b="1" dirty="0" smtClean="0">
                          <a:solidFill>
                            <a:schemeClr val="tx1"/>
                          </a:solidFill>
                          <a:latin typeface="Arial Narrow" panose="020B0606020202030204" pitchFamily="34" charset="0"/>
                        </a:rPr>
                        <a:t>Key</a:t>
                      </a:r>
                      <a:r>
                        <a:rPr lang="en-US" sz="1300" b="1" baseline="0" dirty="0" smtClean="0">
                          <a:solidFill>
                            <a:schemeClr val="tx1"/>
                          </a:solidFill>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smtClean="0">
                        <a:ln>
                          <a:noFill/>
                        </a:ln>
                        <a:solidFill>
                          <a:schemeClr val="tx1"/>
                        </a:solidFill>
                        <a:effectLst/>
                        <a:uLnTx/>
                        <a:uFillTx/>
                        <a:latin typeface="Arial Narrow" pitchFamily="34" charset="0"/>
                        <a:ea typeface="+mn-ea"/>
                        <a:cs typeface="Arial" pitchFamily="34" charset="0"/>
                      </a:endParaRP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71268">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4594861">
                <a:tc>
                  <a:txBody>
                    <a:bodyPr/>
                    <a:lstStyle/>
                    <a:p>
                      <a:pPr marL="115888" marR="0" lvl="0" indent="-115888" algn="just" defTabSz="914400" rtl="0" eaLnBrk="1" fontAlgn="auto" latinLnBrk="0" hangingPunct="1">
                        <a:lnSpc>
                          <a:spcPct val="100000"/>
                        </a:lnSpc>
                        <a:spcBef>
                          <a:spcPts val="0"/>
                        </a:spcBef>
                        <a:spcAft>
                          <a:spcPts val="0"/>
                        </a:spcAft>
                        <a:buClrTx/>
                        <a:buSzTx/>
                        <a:buFont typeface="+mj-lt"/>
                        <a:buAutoNum type="arabicPeriod" startAt="2"/>
                        <a:tabLst/>
                        <a:defRPr/>
                      </a:pPr>
                      <a:r>
                        <a:rPr kumimoji="0" lang="en-US" sz="1200" b="0" i="0" u="none" strike="noStrike" kern="1200" cap="none" spc="0" normalizeH="0" baseline="0" noProof="0" dirty="0" smtClean="0">
                          <a:ln>
                            <a:noFill/>
                          </a:ln>
                          <a:solidFill>
                            <a:schemeClr val="tx1"/>
                          </a:solidFill>
                          <a:effectLst/>
                          <a:uLnTx/>
                          <a:uFillTx/>
                          <a:latin typeface="Arial Narrow" panose="020B0606020202030204" pitchFamily="34" charset="0"/>
                        </a:rPr>
                        <a:t>Number of Working for Tourism projects funded through EPWP.</a:t>
                      </a:r>
                      <a:endParaRPr kumimoji="0" lang="en-US" sz="12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1200" b="0" kern="1200" dirty="0" smtClean="0">
                        <a:solidFill>
                          <a:schemeClr val="tx1"/>
                        </a:solidFill>
                        <a:latin typeface="Arial Narrow" pitchFamily="34" charset="0"/>
                        <a:ea typeface="+mn-ea"/>
                        <a:cs typeface="+mn-cs"/>
                      </a:endParaRPr>
                    </a:p>
                  </a:txBody>
                  <a:tcPr marL="86409" marR="86400" marT="45713" marB="45713" horzOverflow="overflow">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rPr>
                        <a:t>Seven projects funded:</a:t>
                      </a:r>
                    </a:p>
                    <a:p>
                      <a:pPr marL="115888" marR="0" lvl="0" indent="-1158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rPr>
                        <a:t>NW Letlamoreng Dam</a:t>
                      </a:r>
                    </a:p>
                    <a:p>
                      <a:pPr marL="115888" marR="0" lvl="0" indent="-1158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rPr>
                        <a:t>Phiphidi Waterfall</a:t>
                      </a:r>
                    </a:p>
                    <a:p>
                      <a:pPr marL="115888" marR="0" lvl="0" indent="-1158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rPr>
                        <a:t>Platfontein Game Farm</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endParaRPr>
                    </a:p>
                    <a:p>
                      <a:pPr marL="115888" marR="0" lvl="0" indent="-1158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rPr>
                        <a:t>National Youth Chefs</a:t>
                      </a:r>
                    </a:p>
                    <a:p>
                      <a:pPr marL="115888" marR="0" lvl="0" indent="-1158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rPr>
                        <a:t>Sommelier Training Course</a:t>
                      </a:r>
                    </a:p>
                    <a:p>
                      <a:pPr marL="115888" marR="0" lvl="0" indent="-1158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rPr>
                        <a:t>Youth in Hospitality Service Training Programme</a:t>
                      </a:r>
                    </a:p>
                    <a:p>
                      <a:pPr marL="115888" marR="0" lvl="0" indent="-1158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rPr>
                        <a:t>Food Safety Programme</a:t>
                      </a:r>
                      <a:endParaRPr kumimoji="0" lang="en-US" sz="1200" b="0" i="0"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endParaRPr>
                    </a:p>
                    <a:p>
                      <a:pPr marL="342900" indent="-342900" algn="just" fontAlgn="t">
                        <a:buFont typeface="+mj-lt"/>
                        <a:buAutoNum type="arabicPeriod" startAt="3"/>
                      </a:pPr>
                      <a:endParaRPr lang="en-ZA" sz="1200" u="none" strike="noStrike" dirty="0" smtClean="0">
                        <a:solidFill>
                          <a:schemeClr val="tx1"/>
                        </a:solidFill>
                        <a:effectLst/>
                        <a:latin typeface="Arial Narrow" panose="020B0606020202030204" pitchFamily="34" charset="0"/>
                      </a:endParaRPr>
                    </a:p>
                  </a:txBody>
                  <a:tcPr marL="85725" marR="86400" marT="9525" marB="0">
                    <a:noFill/>
                  </a:tcPr>
                </a:tc>
                <a:tc>
                  <a:txBody>
                    <a:bodyPr/>
                    <a:lstStyle/>
                    <a:p>
                      <a:pPr algn="just" fontAlgn="t"/>
                      <a:r>
                        <a:rPr lang="en-ZA" sz="1200" b="1" i="0" u="none" strike="noStrike" dirty="0" smtClean="0">
                          <a:solidFill>
                            <a:srgbClr val="000000"/>
                          </a:solidFill>
                          <a:effectLst/>
                          <a:latin typeface="Arial Narrow" panose="020B0606020202030204" pitchFamily="34" charset="0"/>
                        </a:rPr>
                        <a:t>NC Platfontein </a:t>
                      </a:r>
                      <a:r>
                        <a:rPr lang="en-ZA" sz="1200" b="0" i="0" u="none" strike="noStrike" dirty="0" smtClean="0">
                          <a:solidFill>
                            <a:srgbClr val="000000"/>
                          </a:solidFill>
                          <a:effectLst/>
                          <a:latin typeface="Arial Narrow" panose="020B0606020202030204" pitchFamily="34" charset="0"/>
                        </a:rPr>
                        <a:t>- Monitoring of implementation was done. The Project Manager conducted a site visit on the 16th November 2017. Construction is progressing well. </a:t>
                      </a:r>
                    </a:p>
                    <a:p>
                      <a:pPr algn="just" fontAlgn="t"/>
                      <a:r>
                        <a:rPr lang="en-ZA" sz="1200" b="0" i="0" u="none" strike="noStrike" dirty="0" smtClean="0">
                          <a:solidFill>
                            <a:srgbClr val="000000"/>
                          </a:solidFill>
                          <a:effectLst/>
                          <a:latin typeface="Arial Narrow" panose="020B0606020202030204" pitchFamily="34" charset="0"/>
                        </a:rPr>
                        <a:t>                                              </a:t>
                      </a:r>
                      <a:br>
                        <a:rPr lang="en-ZA" sz="1200" b="0" i="0" u="none" strike="noStrike" dirty="0" smtClean="0">
                          <a:solidFill>
                            <a:srgbClr val="000000"/>
                          </a:solidFill>
                          <a:effectLst/>
                          <a:latin typeface="Arial Narrow" panose="020B0606020202030204" pitchFamily="34" charset="0"/>
                        </a:rPr>
                      </a:br>
                      <a:r>
                        <a:rPr lang="en-ZA" sz="1200" b="1" i="0" u="none" strike="noStrike" dirty="0" smtClean="0">
                          <a:solidFill>
                            <a:srgbClr val="000000"/>
                          </a:solidFill>
                          <a:effectLst/>
                          <a:latin typeface="Arial Narrow" panose="020B0606020202030204" pitchFamily="34" charset="0"/>
                        </a:rPr>
                        <a:t>LP Phiphidi Waterfall project </a:t>
                      </a:r>
                      <a:r>
                        <a:rPr lang="en-ZA" sz="1200" b="0" i="0" u="none" strike="noStrike" dirty="0" smtClean="0">
                          <a:solidFill>
                            <a:srgbClr val="000000"/>
                          </a:solidFill>
                          <a:effectLst/>
                          <a:latin typeface="Arial Narrow" panose="020B0606020202030204" pitchFamily="34" charset="0"/>
                        </a:rPr>
                        <a:t>- Monitoring of implementation was done on the 27 October and  12 December 2017. Construction is progressing well. </a:t>
                      </a:r>
                    </a:p>
                    <a:p>
                      <a:pPr algn="just" fontAlgn="t"/>
                      <a:endParaRPr lang="en-ZA" sz="1200" b="0" i="0" u="none" strike="noStrike" dirty="0" smtClean="0">
                        <a:solidFill>
                          <a:srgbClr val="000000"/>
                        </a:solidFill>
                        <a:effectLst/>
                        <a:latin typeface="Arial Narrow" panose="020B0606020202030204" pitchFamily="34" charset="0"/>
                      </a:endParaRPr>
                    </a:p>
                    <a:p>
                      <a:pPr algn="just" fontAlgn="t"/>
                      <a:r>
                        <a:rPr lang="en-ZA" sz="1200" b="1" i="0" u="none" strike="noStrike" dirty="0" smtClean="0">
                          <a:solidFill>
                            <a:srgbClr val="000000"/>
                          </a:solidFill>
                          <a:effectLst/>
                          <a:latin typeface="Arial Narrow" panose="020B0606020202030204" pitchFamily="34" charset="0"/>
                        </a:rPr>
                        <a:t>Training programmes</a:t>
                      </a:r>
                      <a:r>
                        <a:rPr lang="en-ZA" sz="1200" b="0" i="0" u="none" strike="noStrike" dirty="0" smtClean="0">
                          <a:solidFill>
                            <a:srgbClr val="000000"/>
                          </a:solidFill>
                          <a:effectLst/>
                          <a:latin typeface="Arial Narrow" panose="020B0606020202030204" pitchFamily="34" charset="0"/>
                        </a:rPr>
                        <a:t>-                                                Monitoring of the National Youth Chefs Programme, Wine Service Programme,  Hospitality Youth Programme and Food Safety Programme projects was done. </a:t>
                      </a:r>
                      <a:endParaRPr lang="en-ZA" sz="1200" b="0" i="0" u="none" strike="noStrike" dirty="0">
                        <a:solidFill>
                          <a:srgbClr val="000000"/>
                        </a:solidFill>
                        <a:effectLst/>
                        <a:latin typeface="Arial Narrow" panose="020B0606020202030204" pitchFamily="34" charset="0"/>
                      </a:endParaRPr>
                    </a:p>
                  </a:txBody>
                  <a:tcPr marL="86400" marR="86400" marT="0" marB="0">
                    <a:noFill/>
                  </a:tcPr>
                </a:tc>
                <a:tc>
                  <a:txBody>
                    <a:bodyPr/>
                    <a:lstStyle/>
                    <a:p>
                      <a:pPr algn="just" fontAlgn="t"/>
                      <a:r>
                        <a:rPr lang="en-ZA" sz="1200" b="0" i="0" u="none" strike="noStrike" dirty="0" smtClean="0">
                          <a:solidFill>
                            <a:srgbClr val="000000"/>
                          </a:solidFill>
                          <a:effectLst/>
                          <a:latin typeface="Arial Narrow" panose="020B0606020202030204" pitchFamily="34" charset="0"/>
                        </a:rPr>
                        <a:t>Monitor implementation of projects.</a:t>
                      </a:r>
                      <a:endParaRPr lang="en-ZA" sz="1200" b="0" i="0" u="none" strike="noStrike" dirty="0">
                        <a:solidFill>
                          <a:srgbClr val="000000"/>
                        </a:solidFill>
                        <a:effectLst/>
                        <a:latin typeface="Arial Narrow" panose="020B0606020202030204" pitchFamily="34" charset="0"/>
                      </a:endParaRPr>
                    </a:p>
                  </a:txBody>
                  <a:tcPr marR="90000" marT="0" marB="0">
                    <a:noFill/>
                  </a:tcPr>
                </a:tc>
                <a:tc>
                  <a:txBody>
                    <a:bodyPr/>
                    <a:lstStyle/>
                    <a:p>
                      <a:pPr algn="just" fontAlgn="t"/>
                      <a:r>
                        <a:rPr lang="en-ZA" sz="1200" b="0" i="0" u="none" strike="noStrike" dirty="0" smtClean="0">
                          <a:solidFill>
                            <a:srgbClr val="000000"/>
                          </a:solidFill>
                          <a:effectLst/>
                          <a:latin typeface="Arial Narrow" panose="020B0606020202030204" pitchFamily="34" charset="0"/>
                        </a:rPr>
                        <a:t>Implementation of projects was monitored as follows:</a:t>
                      </a:r>
                    </a:p>
                    <a:p>
                      <a:pPr algn="just" fontAlgn="t"/>
                      <a:endParaRPr lang="en-ZA" sz="1200" b="0" i="0" u="none" strike="noStrike" dirty="0" smtClean="0">
                        <a:solidFill>
                          <a:srgbClr val="000000"/>
                        </a:solidFill>
                        <a:effectLst/>
                        <a:latin typeface="Arial Narrow" panose="020B0606020202030204" pitchFamily="34" charset="0"/>
                      </a:endParaRPr>
                    </a:p>
                    <a:p>
                      <a:pPr marL="171450" indent="-171450" algn="just" fontAlgn="t">
                        <a:buFont typeface="Arial" panose="020B0604020202020204" pitchFamily="34" charset="0"/>
                        <a:buChar char="•"/>
                      </a:pPr>
                      <a:r>
                        <a:rPr lang="en-ZA" sz="1200" b="1" i="0" u="none" strike="noStrike" dirty="0" smtClean="0">
                          <a:solidFill>
                            <a:srgbClr val="000000"/>
                          </a:solidFill>
                          <a:effectLst/>
                          <a:latin typeface="Arial Narrow" panose="020B0606020202030204" pitchFamily="34" charset="0"/>
                        </a:rPr>
                        <a:t>NW Letlamoreng Dam</a:t>
                      </a:r>
                      <a:r>
                        <a:rPr lang="en-ZA" sz="1200" b="0" i="0" u="none" strike="noStrike" dirty="0" smtClean="0">
                          <a:solidFill>
                            <a:srgbClr val="000000"/>
                          </a:solidFill>
                          <a:effectLst/>
                          <a:latin typeface="Arial Narrow" panose="020B0606020202030204" pitchFamily="34" charset="0"/>
                        </a:rPr>
                        <a:t>- The  project is in the planning phase and has not moved to the construction phase. There was no need for monitoring visit as the project files were submitted to GTAC for technical evaluation and advice. Planning is on hold pending the management decision on the project.</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200" b="1" i="0" u="none" strike="noStrike" dirty="0" smtClean="0">
                          <a:solidFill>
                            <a:srgbClr val="000000"/>
                          </a:solidFill>
                          <a:effectLst/>
                          <a:latin typeface="Arial Narrow" panose="020B0606020202030204" pitchFamily="34" charset="0"/>
                        </a:rPr>
                        <a:t>LP </a:t>
                      </a:r>
                      <a:r>
                        <a:rPr lang="en-ZA" sz="1200" b="1" i="0" u="none" strike="noStrike" dirty="0" err="1" smtClean="0">
                          <a:solidFill>
                            <a:srgbClr val="000000"/>
                          </a:solidFill>
                          <a:effectLst/>
                          <a:latin typeface="Arial Narrow" panose="020B0606020202030204" pitchFamily="34" charset="0"/>
                        </a:rPr>
                        <a:t>Phiphidi</a:t>
                      </a:r>
                      <a:r>
                        <a:rPr lang="en-ZA" sz="1200" b="1" i="0" u="none" strike="noStrike" dirty="0" smtClean="0">
                          <a:solidFill>
                            <a:srgbClr val="000000"/>
                          </a:solidFill>
                          <a:effectLst/>
                          <a:latin typeface="Arial Narrow" panose="020B0606020202030204" pitchFamily="34" charset="0"/>
                        </a:rPr>
                        <a:t> Waterfall project </a:t>
                      </a:r>
                      <a:r>
                        <a:rPr lang="en-ZA" sz="1200" b="0" i="0" u="none" strike="noStrike" dirty="0" smtClean="0">
                          <a:solidFill>
                            <a:srgbClr val="000000"/>
                          </a:solidFill>
                          <a:effectLst/>
                          <a:latin typeface="Arial Narrow" panose="020B0606020202030204" pitchFamily="34" charset="0"/>
                        </a:rPr>
                        <a:t>- Monitoring of implementation was done on the 22 February 2018. Construction is progressing well.                                                                                        </a:t>
                      </a:r>
                    </a:p>
                    <a:p>
                      <a:pPr marL="171450" indent="-171450" algn="just" fontAlgn="t">
                        <a:buFont typeface="Arial" panose="020B0604020202020204" pitchFamily="34" charset="0"/>
                        <a:buChar char="•"/>
                      </a:pPr>
                      <a:r>
                        <a:rPr lang="en-ZA" sz="1200" b="1" i="0" u="none" strike="noStrike" dirty="0" smtClean="0">
                          <a:solidFill>
                            <a:srgbClr val="000000"/>
                          </a:solidFill>
                          <a:effectLst/>
                          <a:latin typeface="Arial Narrow" panose="020B0606020202030204" pitchFamily="34" charset="0"/>
                        </a:rPr>
                        <a:t>NC Platfontein</a:t>
                      </a:r>
                      <a:r>
                        <a:rPr lang="en-ZA" sz="1200" b="0" i="0" u="none" strike="noStrike" dirty="0" smtClean="0">
                          <a:solidFill>
                            <a:srgbClr val="000000"/>
                          </a:solidFill>
                          <a:effectLst/>
                          <a:latin typeface="Arial Narrow" panose="020B0606020202030204" pitchFamily="34" charset="0"/>
                        </a:rPr>
                        <a:t>- Monitoring of implementation was done. The Project Manager conducted a site visit on the 20 February 2018. Construction is progressing well.                                     </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Training programmes</a:t>
                      </a:r>
                      <a:r>
                        <a:rPr kumimoji="0" lang="en-ZA" sz="12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Monitoring of the National Youth Chefs Programme, </a:t>
                      </a: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Wine Service Programme/ Sommerlier Training Course,  </a:t>
                      </a:r>
                      <a:r>
                        <a:rPr kumimoji="0" lang="en-ZA" sz="12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Hospitality Youth Programme and Food Safety Programme projects was done</a:t>
                      </a:r>
                      <a:r>
                        <a:rPr lang="en-ZA" sz="1200" b="0" i="0" u="none" strike="noStrike" dirty="0" smtClean="0">
                          <a:solidFill>
                            <a:srgbClr val="000000"/>
                          </a:solidFill>
                          <a:effectLst/>
                          <a:latin typeface="Arial Narrow" panose="020B0606020202030204" pitchFamily="34" charset="0"/>
                        </a:rPr>
                        <a:t>                                                                                                                                                                                                                                                                                                        </a:t>
                      </a:r>
                      <a:endParaRPr lang="en-ZA" sz="1200" b="0" i="0" u="none" strike="noStrike" dirty="0">
                        <a:solidFill>
                          <a:srgbClr val="000000"/>
                        </a:solidFill>
                        <a:effectLst/>
                        <a:latin typeface="Arial Narrow" panose="020B0606020202030204" pitchFamily="34" charset="0"/>
                      </a:endParaRPr>
                    </a:p>
                  </a:txBody>
                  <a:tcPr marR="90000" marT="0" marB="0">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62377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52433" y="6052457"/>
            <a:ext cx="3057612" cy="303894"/>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1054369"/>
              </p:ext>
            </p:extLst>
          </p:nvPr>
        </p:nvGraphicFramePr>
        <p:xfrm>
          <a:off x="475862" y="321208"/>
          <a:ext cx="8266922" cy="5282362"/>
        </p:xfrm>
        <a:graphic>
          <a:graphicData uri="http://schemas.openxmlformats.org/drawingml/2006/table">
            <a:tbl>
              <a:tblPr>
                <a:tableStyleId>{8A107856-5554-42FB-B03E-39F5DBC370BA}</a:tableStyleId>
              </a:tblPr>
              <a:tblGrid>
                <a:gridCol w="1594676">
                  <a:extLst>
                    <a:ext uri="{9D8B030D-6E8A-4147-A177-3AD203B41FA5}">
                      <a16:colId xmlns:a16="http://schemas.microsoft.com/office/drawing/2014/main" val="20000"/>
                    </a:ext>
                  </a:extLst>
                </a:gridCol>
                <a:gridCol w="882869">
                  <a:extLst>
                    <a:ext uri="{9D8B030D-6E8A-4147-A177-3AD203B41FA5}">
                      <a16:colId xmlns:a16="http://schemas.microsoft.com/office/drawing/2014/main" val="20001"/>
                    </a:ext>
                  </a:extLst>
                </a:gridCol>
                <a:gridCol w="2217683">
                  <a:extLst>
                    <a:ext uri="{9D8B030D-6E8A-4147-A177-3AD203B41FA5}">
                      <a16:colId xmlns:a16="http://schemas.microsoft.com/office/drawing/2014/main" val="20003"/>
                    </a:ext>
                  </a:extLst>
                </a:gridCol>
                <a:gridCol w="1198179">
                  <a:extLst>
                    <a:ext uri="{9D8B030D-6E8A-4147-A177-3AD203B41FA5}">
                      <a16:colId xmlns:a16="http://schemas.microsoft.com/office/drawing/2014/main" val="20004"/>
                    </a:ext>
                  </a:extLst>
                </a:gridCol>
                <a:gridCol w="2373515">
                  <a:extLst>
                    <a:ext uri="{9D8B030D-6E8A-4147-A177-3AD203B41FA5}">
                      <a16:colId xmlns:a16="http://schemas.microsoft.com/office/drawing/2014/main" val="4275823500"/>
                    </a:ext>
                  </a:extLst>
                </a:gridCol>
              </a:tblGrid>
              <a:tr h="356162">
                <a:tc gridSpan="5">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1" kern="1200" baseline="0" noProof="0" dirty="0" smtClean="0">
                          <a:solidFill>
                            <a:schemeClr val="dk1"/>
                          </a:solidFill>
                          <a:latin typeface="Arial Narrow" panose="020B0606020202030204" pitchFamily="34" charset="0"/>
                          <a:ea typeface="+mn-ea"/>
                          <a:cs typeface="+mn-cs"/>
                        </a:rPr>
                        <a:t>Strategic objective: </a:t>
                      </a:r>
                      <a:r>
                        <a:rPr lang="en-US" sz="1600" b="1" kern="1200" baseline="0" noProof="0" dirty="0" smtClean="0">
                          <a:solidFill>
                            <a:schemeClr val="dk1"/>
                          </a:solidFill>
                          <a:latin typeface="Arial Narrow" panose="020B0606020202030204" pitchFamily="34" charset="0"/>
                          <a:ea typeface="+mn-ea"/>
                          <a:cs typeface="+mn-cs"/>
                        </a:rPr>
                        <a:t>To create employment opportunities by implementing tourism projects.</a:t>
                      </a:r>
                    </a:p>
                  </a:txBody>
                  <a:tcPr marL="86400" marR="86400" marT="0" marB="0" anchor="ctr" horzOverflow="overflow">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62654">
                <a:tc rowSpan="2">
                  <a:txBody>
                    <a:bodyPr/>
                    <a:lstStyle/>
                    <a:p>
                      <a:pPr algn="ctr">
                        <a:lnSpc>
                          <a:spcPct val="100000"/>
                        </a:lnSpc>
                      </a:pPr>
                      <a:r>
                        <a:rPr lang="en-US" sz="1600" b="1" dirty="0" smtClean="0">
                          <a:latin typeface="Arial Narrow" panose="020B0606020202030204" pitchFamily="34" charset="0"/>
                        </a:rPr>
                        <a:t>Key</a:t>
                      </a:r>
                      <a:r>
                        <a:rPr lang="en-US" sz="1600" b="1" baseline="0" dirty="0" smtClean="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kern="1200" baseline="0" dirty="0" smtClean="0">
                          <a:solidFill>
                            <a:schemeClr val="dk1"/>
                          </a:solidFill>
                          <a:latin typeface="Arial Narrow" panose="020B0606020202030204" pitchFamily="34" charset="0"/>
                          <a:ea typeface="+mn-ea"/>
                          <a:cs typeface="+mn-cs"/>
                        </a:rPr>
                        <a:t>Annual Target</a:t>
                      </a:r>
                      <a:endParaRPr lang="en-US" sz="1600" b="1" kern="1200" baseline="0" dirty="0">
                        <a:solidFill>
                          <a:schemeClr val="dk1"/>
                        </a:solidFill>
                        <a:latin typeface="Arial Narrow" panose="020B0606020202030204" pitchFamily="34" charset="0"/>
                        <a:ea typeface="+mn-ea"/>
                        <a:cs typeface="+mn-cs"/>
                      </a:endParaRPr>
                    </a:p>
                  </a:txBody>
                  <a:tcPr anchor="c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baseline="0" noProof="0" dirty="0" smtClean="0">
                          <a:solidFill>
                            <a:schemeClr val="dk1"/>
                          </a:solidFill>
                          <a:latin typeface="Arial Narrow" panose="020B0606020202030204" pitchFamily="34" charset="0"/>
                          <a:ea typeface="+mn-ea"/>
                          <a:cs typeface="+mn-cs"/>
                        </a:rPr>
                        <a:t>Quarterly Targets</a:t>
                      </a:r>
                    </a:p>
                  </a:txBody>
                  <a:tcPr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775897">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3 Performance – </a:t>
                      </a:r>
                      <a:r>
                        <a:rPr lang="en-ZA" sz="1400" b="1" kern="1200" dirty="0" smtClean="0">
                          <a:solidFill>
                            <a:schemeClr val="dk1"/>
                          </a:solidFill>
                          <a:latin typeface="Arial Narrow" panose="020B0606020202030204" pitchFamily="34" charset="0"/>
                          <a:ea typeface="+mn-ea"/>
                          <a:cs typeface="+mn-cs"/>
                        </a:rPr>
                        <a:t>Actual </a:t>
                      </a:r>
                      <a:r>
                        <a:rPr lang="en-US" sz="1400" b="1" kern="1200" dirty="0" smtClean="0">
                          <a:solidFill>
                            <a:schemeClr val="dk1"/>
                          </a:solidFill>
                          <a:latin typeface="Arial Narrow" panose="020B0606020202030204" pitchFamily="34" charset="0"/>
                          <a:ea typeface="+mn-ea"/>
                          <a:cs typeface="+mn-cs"/>
                        </a:rPr>
                        <a:t>Data </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Targets</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Performance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8764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68275" marR="0" lvl="0" indent="-168275" algn="just" defTabSz="914400" rtl="0" eaLnBrk="1" fontAlgn="auto" latinLnBrk="0" hangingPunct="1">
                        <a:lnSpc>
                          <a:spcPct val="100000"/>
                        </a:lnSpc>
                        <a:spcBef>
                          <a:spcPts val="0"/>
                        </a:spcBef>
                        <a:spcAft>
                          <a:spcPts val="0"/>
                        </a:spcAft>
                        <a:buClrTx/>
                        <a:buSzTx/>
                        <a:buFont typeface="+mj-lt"/>
                        <a:buAutoNum type="arabicPeriod" startAt="3"/>
                        <a:tabLst/>
                        <a:defRPr/>
                      </a:pPr>
                      <a:r>
                        <a:rPr lang="en-US" sz="1600" b="0" i="0" u="none" strike="noStrike" baseline="0" dirty="0" smtClean="0">
                          <a:latin typeface="Arial Narrow" panose="020B0606020202030204" pitchFamily="34" charset="0"/>
                        </a:rPr>
                        <a:t>Number of full-time equivalent jobs (FTE) created through Working for Tourism programme per year.</a:t>
                      </a:r>
                      <a:endParaRPr lang="en-US" sz="1600" b="0" kern="1200" dirty="0" smtClean="0">
                        <a:solidFill>
                          <a:schemeClr val="tx1"/>
                        </a:solidFill>
                        <a:latin typeface="Arial Narrow" pitchFamily="34" charset="0"/>
                        <a:ea typeface="+mn-ea"/>
                        <a:cs typeface="+mn-cs"/>
                      </a:endParaRPr>
                    </a:p>
                  </a:txBody>
                  <a:tcPr marL="86409" marR="86400" marT="45713" marB="45713" horzOverflow="overflow">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a:r>
                        <a:rPr lang="en-US" sz="1600" b="0" i="0" u="none" strike="noStrike" baseline="0" dirty="0" smtClean="0">
                          <a:latin typeface="Arial Narrow" panose="020B0606020202030204" pitchFamily="34" charset="0"/>
                        </a:rPr>
                        <a:t>3 085 FTE jobs created.</a:t>
                      </a:r>
                      <a:endParaRPr lang="en-US" sz="1600" b="0" i="0" u="none" strike="noStrike" kern="1200" baseline="0" dirty="0">
                        <a:solidFill>
                          <a:schemeClr val="dk1"/>
                        </a:solidFill>
                        <a:latin typeface="Arial Narrow" panose="020B0606020202030204" pitchFamily="34" charset="0"/>
                        <a:ea typeface=""/>
                        <a:cs typeface=""/>
                      </a:endParaRPr>
                    </a:p>
                  </a:txBody>
                  <a:tcPr marL="85725" marR="86400" marT="9525" marB="0">
                    <a:no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just" fontAlgn="t"/>
                      <a:r>
                        <a:rPr kumimoji="0" lang="en-ZA" sz="1600" b="0" i="0" u="none" strike="noStrike" kern="1200" cap="none" spc="0" normalizeH="0" baseline="0" dirty="0" smtClean="0">
                          <a:ln>
                            <a:noFill/>
                          </a:ln>
                          <a:solidFill>
                            <a:prstClr val="black"/>
                          </a:solidFill>
                          <a:effectLst/>
                          <a:uLnTx/>
                          <a:uFillTx/>
                          <a:latin typeface="Arial Narrow" panose="020B0606020202030204" pitchFamily="34" charset="0"/>
                          <a:ea typeface=""/>
                          <a:cs typeface=""/>
                        </a:rPr>
                        <a:t>902 </a:t>
                      </a:r>
                      <a:r>
                        <a:rPr lang="en-US" sz="1600" b="0" i="0" u="none" strike="noStrike" baseline="0" dirty="0" smtClean="0">
                          <a:latin typeface="Arial Narrow" panose="020B0606020202030204" pitchFamily="34" charset="0"/>
                        </a:rPr>
                        <a:t>full-time equivalent jobs (FTE) were created </a:t>
                      </a:r>
                      <a:r>
                        <a:rPr kumimoji="0" lang="en-ZA" sz="1600" b="0" i="0" u="none" strike="noStrike" kern="1200" cap="none" spc="0" normalizeH="0" baseline="0" dirty="0" smtClean="0">
                          <a:ln>
                            <a:noFill/>
                          </a:ln>
                          <a:solidFill>
                            <a:prstClr val="black"/>
                          </a:solidFill>
                          <a:effectLst/>
                          <a:uLnTx/>
                          <a:uFillTx/>
                          <a:latin typeface="Arial Narrow" panose="020B0606020202030204" pitchFamily="34" charset="0"/>
                          <a:ea typeface=""/>
                          <a:cs typeface=""/>
                        </a:rPr>
                        <a:t>through Working for Tourism programme</a:t>
                      </a:r>
                      <a:r>
                        <a:rPr lang="en-US" sz="1600" b="0" i="0" u="none" strike="noStrike" baseline="0" dirty="0" smtClean="0">
                          <a:latin typeface="Arial Narrow" panose="020B0606020202030204" pitchFamily="34" charset="0"/>
                        </a:rPr>
                        <a:t>. </a:t>
                      </a:r>
                    </a:p>
                    <a:p>
                      <a:pPr algn="just" fontAlgn="t"/>
                      <a:endParaRPr lang="en-US" sz="1600" b="0" i="0" u="none" strike="noStrike" baseline="0" dirty="0" smtClean="0">
                        <a:latin typeface="Arial Narrow" panose="020B060602020203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1" i="1"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Reason for Variance:</a:t>
                      </a:r>
                    </a:p>
                    <a:p>
                      <a:pPr algn="just" fontAlgn="t"/>
                      <a:r>
                        <a:rPr kumimoji="0" lang="en-ZA" sz="1600" b="0" i="0" u="none" strike="noStrike" kern="1200" cap="none" spc="0" normalizeH="0" baseline="0" dirty="0" smtClean="0">
                          <a:ln>
                            <a:noFill/>
                          </a:ln>
                          <a:solidFill>
                            <a:prstClr val="black"/>
                          </a:solidFill>
                          <a:effectLst/>
                          <a:uLnTx/>
                          <a:uFillTx/>
                          <a:latin typeface="Arial Narrow" panose="020B0606020202030204" pitchFamily="34" charset="0"/>
                          <a:ea typeface=""/>
                          <a:cs typeface=""/>
                        </a:rPr>
                        <a:t>Seven (7) </a:t>
                      </a:r>
                      <a:r>
                        <a:rPr kumimoji="0" lang="en-ZA" sz="1600" b="0" i="0" u="none" strike="noStrike" kern="1200" cap="none" spc="0" normalizeH="0" baseline="0" dirty="0" smtClean="0">
                          <a:ln>
                            <a:noFill/>
                          </a:ln>
                          <a:solidFill>
                            <a:schemeClr val="tx1"/>
                          </a:solidFill>
                          <a:effectLst/>
                          <a:uLnTx/>
                          <a:uFillTx/>
                          <a:latin typeface="Arial Narrow" panose="020B0606020202030204" pitchFamily="34" charset="0"/>
                          <a:ea typeface=""/>
                          <a:cs typeface=""/>
                        </a:rPr>
                        <a:t> projects were approved, implemented and reported  on </a:t>
                      </a:r>
                      <a:r>
                        <a:rPr kumimoji="0" lang="en-ZA" sz="1600" b="0" i="0" u="none" strike="noStrike" kern="1200" cap="none" spc="0" normalizeH="0" baseline="0" dirty="0" smtClean="0">
                          <a:ln>
                            <a:noFill/>
                          </a:ln>
                          <a:solidFill>
                            <a:prstClr val="black"/>
                          </a:solidFill>
                          <a:effectLst/>
                          <a:uLnTx/>
                          <a:uFillTx/>
                          <a:latin typeface="Arial Narrow" panose="020B0606020202030204" pitchFamily="34" charset="0"/>
                          <a:ea typeface=""/>
                          <a:cs typeface=""/>
                        </a:rPr>
                        <a:t>during the period under review. These projects have contributed an additional of 131 FTE's. </a:t>
                      </a:r>
                      <a:endParaRPr kumimoji="0" lang="en-ZA" sz="1600" b="0" i="0" u="none" strike="noStrike" kern="1200" cap="none" spc="0" normalizeH="0" baseline="0" dirty="0">
                        <a:ln>
                          <a:noFill/>
                        </a:ln>
                        <a:solidFill>
                          <a:prstClr val="black"/>
                        </a:solidFill>
                        <a:effectLst/>
                        <a:uLnTx/>
                        <a:uFillTx/>
                        <a:latin typeface="Arial Narrow" panose="020B0606020202030204" pitchFamily="34" charset="0"/>
                        <a:ea typeface=""/>
                        <a:cs typeface=""/>
                      </a:endParaRPr>
                    </a:p>
                  </a:txBody>
                  <a:tcPr marL="85725" marR="86400" marT="9525" marB="0">
                    <a:noFill/>
                  </a:tcPr>
                </a:tc>
                <a:tc>
                  <a:txBody>
                    <a:bodyPr/>
                    <a:lstStyle/>
                    <a:p>
                      <a:pPr algn="just" fontAlgn="t"/>
                      <a:r>
                        <a:rPr kumimoji="0" lang="en-ZA" sz="1600" b="0" i="0" u="none" strike="noStrike" kern="1200" cap="none" spc="0" normalizeH="0" baseline="0" dirty="0" smtClean="0">
                          <a:ln>
                            <a:noFill/>
                          </a:ln>
                          <a:solidFill>
                            <a:prstClr val="black"/>
                          </a:solidFill>
                          <a:effectLst/>
                          <a:uLnTx/>
                          <a:uFillTx/>
                          <a:latin typeface="Arial Narrow" panose="020B0606020202030204" pitchFamily="34" charset="0"/>
                          <a:ea typeface=""/>
                          <a:cs typeface=""/>
                        </a:rPr>
                        <a:t>1 080</a:t>
                      </a:r>
                      <a:endParaRPr kumimoji="0" lang="en-ZA" sz="1600" b="0" i="0" u="none" strike="noStrike" kern="1200" cap="none" spc="0" normalizeH="0" baseline="0" dirty="0">
                        <a:ln>
                          <a:noFill/>
                        </a:ln>
                        <a:solidFill>
                          <a:prstClr val="black"/>
                        </a:solidFill>
                        <a:effectLst/>
                        <a:uLnTx/>
                        <a:uFillTx/>
                        <a:latin typeface="Arial Narrow" panose="020B0606020202030204" pitchFamily="34" charset="0"/>
                        <a:ea typeface=""/>
                        <a:cs typeface=""/>
                      </a:endParaRPr>
                    </a:p>
                  </a:txBody>
                  <a:tcPr marR="90000" marT="0" marB="0">
                    <a:noFill/>
                  </a:tcPr>
                </a:tc>
                <a:tc>
                  <a:txBody>
                    <a:bodyPr/>
                    <a:lstStyle/>
                    <a:p>
                      <a:pPr algn="just" fontAlgn="t"/>
                      <a:r>
                        <a:rPr kumimoji="0" lang="en-ZA" sz="1600" b="0" i="0" u="none" strike="noStrike" kern="1200" cap="none" spc="0" normalizeH="0" baseline="0" dirty="0" smtClean="0">
                          <a:ln>
                            <a:noFill/>
                          </a:ln>
                          <a:solidFill>
                            <a:prstClr val="black"/>
                          </a:solidFill>
                          <a:effectLst/>
                          <a:uLnTx/>
                          <a:uFillTx/>
                          <a:latin typeface="Arial Narrow" panose="020B0606020202030204" pitchFamily="34" charset="0"/>
                          <a:ea typeface=""/>
                          <a:cs typeface=""/>
                        </a:rPr>
                        <a:t>832 full-time equivalent jobs were created.</a:t>
                      </a:r>
                    </a:p>
                    <a:p>
                      <a:pPr algn="just" fontAlgn="t"/>
                      <a:endParaRPr kumimoji="0" lang="en-ZA" sz="1600" b="0" i="0" u="none" strike="noStrike" kern="1200" cap="none" spc="0" normalizeH="0" baseline="0" dirty="0" smtClean="0">
                        <a:ln>
                          <a:noFill/>
                        </a:ln>
                        <a:solidFill>
                          <a:prstClr val="black"/>
                        </a:solidFill>
                        <a:effectLst/>
                        <a:uLnTx/>
                        <a:uFillTx/>
                        <a:latin typeface="Arial Narrow" panose="020B0606020202030204" pitchFamily="34" charset="0"/>
                        <a:ea typeface=""/>
                        <a:cs typeface=""/>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1" i="1"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Reason for Variance:</a:t>
                      </a:r>
                    </a:p>
                    <a:p>
                      <a:pPr algn="just" fontAlgn="t"/>
                      <a:r>
                        <a:rPr kumimoji="0" lang="en-ZA" sz="1600" b="0" i="0" u="none" strike="noStrike" kern="1200" cap="none" spc="0" normalizeH="0" baseline="0" dirty="0" smtClean="0">
                          <a:ln>
                            <a:noFill/>
                          </a:ln>
                          <a:solidFill>
                            <a:prstClr val="black"/>
                          </a:solidFill>
                          <a:effectLst/>
                          <a:uLnTx/>
                          <a:uFillTx/>
                          <a:latin typeface="Arial Narrow" panose="020B0606020202030204" pitchFamily="34" charset="0"/>
                          <a:ea typeface=""/>
                          <a:cs typeface=""/>
                        </a:rPr>
                        <a:t>922 learners completed their learnership at the end of quarter 3.</a:t>
                      </a:r>
                    </a:p>
                    <a:p>
                      <a:pPr algn="just" fontAlgn="t"/>
                      <a:endParaRPr kumimoji="0" lang="en-ZA" sz="1600" b="0" i="0" u="none" strike="noStrike" kern="1200" cap="none" spc="0" normalizeH="0" baseline="0" dirty="0" smtClean="0">
                        <a:ln>
                          <a:noFill/>
                        </a:ln>
                        <a:solidFill>
                          <a:prstClr val="black"/>
                        </a:solidFill>
                        <a:effectLst/>
                        <a:uLnTx/>
                        <a:uFillTx/>
                        <a:latin typeface="Arial Narrow" panose="020B0606020202030204" pitchFamily="34" charset="0"/>
                        <a:ea typeface=""/>
                        <a:cs typeface=""/>
                      </a:endParaRPr>
                    </a:p>
                    <a:p>
                      <a:pPr algn="just" fontAlgn="t"/>
                      <a:r>
                        <a:rPr kumimoji="0" lang="en-ZA" sz="1600" b="0" i="0" u="none" strike="noStrike" kern="1200" cap="none" spc="0" normalizeH="0" baseline="0" dirty="0" smtClean="0">
                          <a:ln>
                            <a:noFill/>
                          </a:ln>
                          <a:solidFill>
                            <a:prstClr val="black"/>
                          </a:solidFill>
                          <a:effectLst/>
                          <a:uLnTx/>
                          <a:uFillTx/>
                          <a:latin typeface="Arial Narrow" panose="020B0606020202030204" pitchFamily="34" charset="0"/>
                          <a:ea typeface=""/>
                          <a:cs typeface=""/>
                        </a:rPr>
                        <a:t>There were some drop-outs across various skills development programmes.</a:t>
                      </a:r>
                      <a:endParaRPr kumimoji="0" lang="en-ZA" sz="1600" b="0" i="0" u="none" strike="noStrike" kern="1200" cap="none" spc="0" normalizeH="0" baseline="0" dirty="0">
                        <a:ln>
                          <a:noFill/>
                        </a:ln>
                        <a:solidFill>
                          <a:prstClr val="black"/>
                        </a:solidFill>
                        <a:effectLst/>
                        <a:uLnTx/>
                        <a:uFillTx/>
                        <a:latin typeface="Arial Narrow" panose="020B0606020202030204" pitchFamily="34" charset="0"/>
                        <a:ea typeface=""/>
                        <a:cs typeface=""/>
                      </a:endParaRPr>
                    </a:p>
                  </a:txBody>
                  <a:tcPr marR="90000" marT="0" marB="0">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1647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873211" y="5911507"/>
            <a:ext cx="283519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
        <p:nvSpPr>
          <p:cNvPr id="2" name="Rectangle 1"/>
          <p:cNvSpPr/>
          <p:nvPr/>
        </p:nvSpPr>
        <p:spPr>
          <a:xfrm>
            <a:off x="401651" y="1781086"/>
            <a:ext cx="8453591" cy="1938992"/>
          </a:xfrm>
          <a:prstGeom prst="rect">
            <a:avLst/>
          </a:prstGeom>
        </p:spPr>
        <p:txBody>
          <a:bodyPr wrap="square">
            <a:spAutoFit/>
          </a:bodyPr>
          <a:lstStyle/>
          <a:p>
            <a:pPr algn="ctr" eaLnBrk="0" hangingPunct="0">
              <a:defRPr/>
            </a:pPr>
            <a:r>
              <a:rPr lang="en-US" sz="4000" b="1" kern="0" dirty="0">
                <a:solidFill>
                  <a:prstClr val="black"/>
                </a:solidFill>
                <a:latin typeface="Arial Narrow" pitchFamily="34" charset="0"/>
              </a:rPr>
              <a:t>2</a:t>
            </a:r>
            <a:r>
              <a:rPr lang="en-US" sz="4000" b="1" kern="0" dirty="0" smtClean="0">
                <a:solidFill>
                  <a:prstClr val="black"/>
                </a:solidFill>
                <a:latin typeface="Arial Narrow" pitchFamily="34" charset="0"/>
              </a:rPr>
              <a:t>.4	PROGRAMME 4</a:t>
            </a:r>
          </a:p>
          <a:p>
            <a:pPr algn="ctr" eaLnBrk="0" hangingPunct="0">
              <a:defRPr/>
            </a:pPr>
            <a:endParaRPr lang="en-US" sz="4000" b="1" kern="0" dirty="0">
              <a:solidFill>
                <a:prstClr val="black"/>
              </a:solidFill>
              <a:latin typeface="Arial Narrow" pitchFamily="34" charset="0"/>
            </a:endParaRPr>
          </a:p>
          <a:p>
            <a:pPr algn="ctr" eaLnBrk="0" hangingPunct="0">
              <a:defRPr/>
            </a:pPr>
            <a:r>
              <a:rPr lang="en-US" sz="4000" b="1" kern="0" dirty="0" smtClean="0">
                <a:solidFill>
                  <a:prstClr val="black"/>
                </a:solidFill>
                <a:latin typeface="Arial Narrow" pitchFamily="34" charset="0"/>
              </a:rPr>
              <a:t>Tourism Sector Support Services (TSSS)</a:t>
            </a:r>
            <a:endParaRPr lang="en-US" sz="4000" b="1" kern="0" dirty="0">
              <a:solidFill>
                <a:prstClr val="black"/>
              </a:solidFill>
              <a:latin typeface="Arial Narrow" pitchFamily="34" charset="0"/>
            </a:endParaRPr>
          </a:p>
        </p:txBody>
      </p:sp>
    </p:spTree>
    <p:extLst>
      <p:ext uri="{BB962C8B-B14F-4D97-AF65-F5344CB8AC3E}">
        <p14:creationId xmlns:p14="http://schemas.microsoft.com/office/powerpoint/2010/main" val="523642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33809" y="6074229"/>
            <a:ext cx="2991708" cy="282122"/>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997378258"/>
              </p:ext>
            </p:extLst>
          </p:nvPr>
        </p:nvGraphicFramePr>
        <p:xfrm>
          <a:off x="233809" y="224005"/>
          <a:ext cx="8655859" cy="5524216"/>
        </p:xfrm>
        <a:graphic>
          <a:graphicData uri="http://schemas.openxmlformats.org/drawingml/2006/table">
            <a:tbl>
              <a:tblPr/>
              <a:tblGrid>
                <a:gridCol w="1618140">
                  <a:extLst>
                    <a:ext uri="{9D8B030D-6E8A-4147-A177-3AD203B41FA5}">
                      <a16:colId xmlns:a16="http://schemas.microsoft.com/office/drawing/2014/main" val="20000"/>
                    </a:ext>
                  </a:extLst>
                </a:gridCol>
                <a:gridCol w="2393480">
                  <a:extLst>
                    <a:ext uri="{9D8B030D-6E8A-4147-A177-3AD203B41FA5}">
                      <a16:colId xmlns:a16="http://schemas.microsoft.com/office/drawing/2014/main" val="20001"/>
                    </a:ext>
                  </a:extLst>
                </a:gridCol>
                <a:gridCol w="1460427">
                  <a:extLst>
                    <a:ext uri="{9D8B030D-6E8A-4147-A177-3AD203B41FA5}">
                      <a16:colId xmlns:a16="http://schemas.microsoft.com/office/drawing/2014/main" val="20003"/>
                    </a:ext>
                  </a:extLst>
                </a:gridCol>
                <a:gridCol w="1316736">
                  <a:extLst>
                    <a:ext uri="{9D8B030D-6E8A-4147-A177-3AD203B41FA5}">
                      <a16:colId xmlns:a16="http://schemas.microsoft.com/office/drawing/2014/main" val="20004"/>
                    </a:ext>
                  </a:extLst>
                </a:gridCol>
                <a:gridCol w="1867076">
                  <a:extLst>
                    <a:ext uri="{9D8B030D-6E8A-4147-A177-3AD203B41FA5}">
                      <a16:colId xmlns:a16="http://schemas.microsoft.com/office/drawing/2014/main" val="20005"/>
                    </a:ext>
                  </a:extLst>
                </a:gridCol>
              </a:tblGrid>
              <a:tr h="304516">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000000"/>
                          </a:solidFill>
                          <a:effectLst/>
                          <a:uLnTx/>
                          <a:uFillTx/>
                          <a:latin typeface="Arial Narrow"/>
                        </a:rPr>
                        <a:t>Strategic objective: </a:t>
                      </a:r>
                      <a:r>
                        <a:rPr kumimoji="0" lang="en-ZA" sz="1500" b="1" i="0" u="none" strike="noStrike" kern="1200" cap="none" spc="0" normalizeH="0" baseline="0" noProof="0" dirty="0" smtClean="0">
                          <a:ln>
                            <a:noFill/>
                          </a:ln>
                          <a:solidFill>
                            <a:srgbClr val="000000"/>
                          </a:solidFill>
                          <a:effectLst/>
                          <a:uLnTx/>
                          <a:uFillTx/>
                          <a:latin typeface="Arial Narrow"/>
                        </a:rPr>
                        <a:t>To accelerate the transformation of the tourism sector.</a:t>
                      </a:r>
                      <a:endParaRPr kumimoji="0" lang="en-US" sz="15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00964">
                <a:tc rowSpan="2">
                  <a:txBody>
                    <a:bodyPr/>
                    <a:lstStyle/>
                    <a:p>
                      <a:pPr algn="ctr">
                        <a:lnSpc>
                          <a:spcPct val="100000"/>
                        </a:lnSpc>
                      </a:pPr>
                      <a:r>
                        <a:rPr lang="en-US" sz="1500" b="1" dirty="0" smtClean="0">
                          <a:solidFill>
                            <a:schemeClr val="tx1"/>
                          </a:solidFill>
                          <a:latin typeface="Arial Narrow" pitchFamily="34" charset="0"/>
                          <a:cs typeface="Arial" pitchFamily="34" charset="0"/>
                        </a:rPr>
                        <a:t>Key</a:t>
                      </a:r>
                      <a:r>
                        <a:rPr lang="en-US" sz="1500" b="1" baseline="0" dirty="0" smtClean="0">
                          <a:solidFill>
                            <a:schemeClr val="tx1"/>
                          </a:solidFill>
                          <a:latin typeface="Arial Narrow" pitchFamily="34" charset="0"/>
                          <a:cs typeface="Arial" pitchFamily="34" charset="0"/>
                        </a:rPr>
                        <a:t> Performance Indicator</a:t>
                      </a:r>
                      <a:endParaRPr lang="en-US" sz="15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smtClean="0">
                          <a:solidFill>
                            <a:schemeClr val="tx1"/>
                          </a:solidFill>
                          <a:latin typeface="Arial Narrow" pitchFamily="34" charset="0"/>
                          <a:cs typeface="Arial" pitchFamily="34" charset="0"/>
                        </a:rPr>
                        <a:t>Annual Target</a:t>
                      </a:r>
                      <a:endParaRPr lang="en-US" sz="15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500" b="1" dirty="0" smtClean="0">
                          <a:solidFill>
                            <a:schemeClr val="tx1"/>
                          </a:solidFill>
                          <a:latin typeface="Arial Narrow" pitchFamily="34" charset="0"/>
                          <a:cs typeface="Arial" pitchFamily="34" charset="0"/>
                        </a:rPr>
                        <a:t>Quarterly </a:t>
                      </a:r>
                      <a:r>
                        <a:rPr lang="en-US" sz="1500" b="1" baseline="0" dirty="0" smtClean="0">
                          <a:solidFill>
                            <a:schemeClr val="tx1"/>
                          </a:solidFill>
                          <a:latin typeface="Arial Narrow" pitchFamily="34" charset="0"/>
                          <a:cs typeface="Arial" pitchFamily="34" charset="0"/>
                        </a:rPr>
                        <a:t> </a:t>
                      </a:r>
                      <a:r>
                        <a:rPr lang="en-US" sz="1500" b="1" dirty="0" smtClean="0">
                          <a:solidFill>
                            <a:schemeClr val="tx1"/>
                          </a:solidFill>
                          <a:latin typeface="Arial Narrow" pitchFamily="34" charset="0"/>
                          <a:cs typeface="Arial" pitchFamily="34" charset="0"/>
                        </a:rPr>
                        <a:t>Targets</a:t>
                      </a:r>
                      <a:endParaRPr lang="en-US" sz="15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945887">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Arial Narrow" panose="020B0606020202030204" pitchFamily="34" charset="0"/>
                          <a:ea typeface="+mn-ea"/>
                          <a:cs typeface="+mn-cs"/>
                        </a:rPr>
                        <a:t>Quarter 3 Performance – </a:t>
                      </a:r>
                      <a:r>
                        <a:rPr lang="en-ZA" sz="1500" b="1" kern="1200" dirty="0" smtClean="0">
                          <a:solidFill>
                            <a:schemeClr val="dk1"/>
                          </a:solidFill>
                          <a:latin typeface="Arial Narrow" panose="020B0606020202030204" pitchFamily="34" charset="0"/>
                          <a:ea typeface="+mn-ea"/>
                          <a:cs typeface="+mn-cs"/>
                        </a:rPr>
                        <a:t>Actual </a:t>
                      </a:r>
                      <a:r>
                        <a:rPr lang="en-US" sz="15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Arial Narrow" panose="020B0606020202030204" pitchFamily="34" charset="0"/>
                          <a:ea typeface="+mn-ea"/>
                          <a:cs typeface="+mn-cs"/>
                        </a:rPr>
                        <a:t>Quarter 4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Arial Narrow" panose="020B0606020202030204" pitchFamily="34" charset="0"/>
                          <a:ea typeface="+mn-ea"/>
                          <a:cs typeface="+mn-cs"/>
                        </a:rPr>
                        <a:t> </a:t>
                      </a:r>
                      <a:r>
                        <a:rPr kumimoji="0" lang="en-US" sz="15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5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2800">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3038" lvl="0" indent="-173038" algn="just">
                        <a:lnSpc>
                          <a:spcPct val="115000"/>
                        </a:lnSpc>
                        <a:spcAft>
                          <a:spcPts val="0"/>
                        </a:spcAft>
                        <a:buFont typeface="+mj-lt"/>
                        <a:buAutoNum type="arabicPeriod"/>
                      </a:pPr>
                      <a:r>
                        <a:rPr lang="en-ZA" sz="1500" kern="1200" dirty="0" smtClean="0">
                          <a:solidFill>
                            <a:schemeClr val="tx1"/>
                          </a:solidFill>
                          <a:latin typeface="Arial Narrow" pitchFamily="34" charset="0"/>
                          <a:ea typeface="+mn-ea"/>
                          <a:cs typeface="+mn-cs"/>
                        </a:rPr>
                        <a:t>Number of initiatives supported to promote B-BBEE implementation.</a:t>
                      </a:r>
                      <a:endParaRPr lang="en-US" sz="1500" dirty="0">
                        <a:solidFill>
                          <a:schemeClr val="tx1"/>
                        </a:solidFill>
                        <a:latin typeface="Arial Narrow" pitchFamily="34" charset="0"/>
                        <a:ea typeface="Calibri"/>
                        <a:cs typeface="Times New Roman"/>
                      </a:endParaRPr>
                    </a:p>
                  </a:txBody>
                  <a:tcPr marL="86399" marR="86399"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Four initiatives supported to promote B-BBEE implementation:</a:t>
                      </a:r>
                      <a:r>
                        <a:rPr kumimoji="0" lang="en-ZA" sz="15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439591">
                <a:tc vMerge="1">
                  <a:txBody>
                    <a:bodyPr/>
                    <a:lstStyle/>
                    <a:p>
                      <a:pPr marL="342900" lvl="0" indent="-342900" algn="just">
                        <a:lnSpc>
                          <a:spcPct val="115000"/>
                        </a:lnSpc>
                        <a:spcAft>
                          <a:spcPts val="0"/>
                        </a:spcAft>
                        <a:buFont typeface="+mj-lt"/>
                        <a:buAutoNum type="arabicPeriod"/>
                      </a:pPr>
                      <a:endParaRPr lang="en-US" sz="1600" dirty="0">
                        <a:solidFill>
                          <a:schemeClr val="tx1"/>
                        </a:solidFill>
                        <a:latin typeface="Arial Narrow" pitchFamily="34" charset="0"/>
                        <a:ea typeface="Calibri"/>
                        <a:cs typeface="Times New Roman"/>
                      </a:endParaRPr>
                    </a:p>
                  </a:txBody>
                  <a:tcPr marL="86399" marR="86399"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176213" marR="0" lvl="0" indent="-176213" algn="just" defTabSz="914400" rtl="0" eaLnBrk="1" fontAlgn="t" latinLnBrk="0" hangingPunct="1">
                        <a:lnSpc>
                          <a:spcPct val="100000"/>
                        </a:lnSpc>
                        <a:spcBef>
                          <a:spcPts val="0"/>
                        </a:spcBef>
                        <a:spcAft>
                          <a:spcPts val="0"/>
                        </a:spcAft>
                        <a:buClrTx/>
                        <a:buSzTx/>
                        <a:buFont typeface="+mj-lt"/>
                        <a:buAutoNum type="arabicParenR"/>
                        <a:tabLst/>
                        <a:defRPr/>
                      </a:pPr>
                      <a:r>
                        <a:rPr kumimoji="0" lang="en-ZA" sz="15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Monitoring report on the implementation of the amended tourism B-BBEE sector code developed.</a:t>
                      </a:r>
                      <a:r>
                        <a:rPr lang="en-ZA" sz="1500" b="0" i="0" u="none" strike="noStrike" dirty="0" smtClean="0">
                          <a:solidFill>
                            <a:srgbClr val="000000"/>
                          </a:solidFill>
                          <a:effectLst/>
                          <a:latin typeface="Arial Narrow" panose="020B0606020202030204" pitchFamily="34" charset="0"/>
                        </a:rPr>
                        <a:t>                                                                                                                                                                                                                                                                                                                                                                           </a:t>
                      </a:r>
                      <a:endParaRPr lang="en-ZA" sz="1500" b="0" i="0" u="none" strike="noStrike" dirty="0">
                        <a:solidFill>
                          <a:srgbClr val="000000"/>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500" b="0" i="0" u="none" strike="noStrike" dirty="0" smtClean="0">
                          <a:solidFill>
                            <a:srgbClr val="000000"/>
                          </a:solidFill>
                          <a:effectLst/>
                          <a:latin typeface="Arial Narrow" panose="020B0606020202030204" pitchFamily="34" charset="0"/>
                        </a:rPr>
                        <a:t>Surveys on the implementation of the amended tourism B-BBEE sector code were conducted and draft report developed. </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500" b="0" i="0" u="none" strike="noStrike" dirty="0" smtClean="0">
                          <a:solidFill>
                            <a:srgbClr val="000000"/>
                          </a:solidFill>
                          <a:effectLst/>
                          <a:latin typeface="Arial Narrow" panose="020B0606020202030204" pitchFamily="34" charset="0"/>
                        </a:rPr>
                        <a:t>Monitoring report on the implementation of the amended tourism B-BBEE sector code developed.</a:t>
                      </a:r>
                      <a:endParaRPr lang="en-ZA" sz="1500" b="0" i="0" u="none" strike="noStrike" dirty="0">
                        <a:solidFill>
                          <a:srgbClr val="000000"/>
                        </a:solidFill>
                        <a:effectLst/>
                        <a:latin typeface="Arial Narrow" panose="020B0606020202030204" pitchFamily="34" charset="0"/>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500" b="0" i="0" u="none" strike="noStrike" dirty="0" smtClean="0">
                          <a:solidFill>
                            <a:srgbClr val="000000"/>
                          </a:solidFill>
                          <a:effectLst/>
                          <a:latin typeface="Arial Narrow" panose="020B0606020202030204" pitchFamily="34" charset="0"/>
                        </a:rPr>
                        <a:t>Monitoring report on the implementation of the amended tourism B-BBEE sector code was developed.</a:t>
                      </a:r>
                    </a:p>
                    <a:p>
                      <a:pPr algn="just" fontAlgn="t"/>
                      <a:endParaRPr lang="en-ZA" sz="1500" b="0" i="0" u="none" strike="noStrike" dirty="0" smtClean="0">
                        <a:solidFill>
                          <a:srgbClr val="000000"/>
                        </a:solidFill>
                        <a:effectLst/>
                        <a:latin typeface="Arial Narrow" panose="020B0606020202030204" pitchFamily="34" charset="0"/>
                      </a:endParaRPr>
                    </a:p>
                    <a:p>
                      <a:pPr algn="just" fontAlgn="t"/>
                      <a:r>
                        <a:rPr lang="en-ZA" sz="1500" b="0" i="0" u="none" strike="noStrike" dirty="0" smtClean="0">
                          <a:solidFill>
                            <a:srgbClr val="000000"/>
                          </a:solidFill>
                          <a:effectLst/>
                          <a:latin typeface="Arial Narrow" panose="020B0606020202030204" pitchFamily="34" charset="0"/>
                        </a:rPr>
                        <a:t>The report covers ownership, management control, skills development, enterprise and supplier development, socio-economic development,</a:t>
                      </a:r>
                      <a:r>
                        <a:rPr lang="en-ZA" sz="1500" b="0" i="0" u="none" strike="noStrike" baseline="0" dirty="0" smtClean="0">
                          <a:solidFill>
                            <a:srgbClr val="000000"/>
                          </a:solidFill>
                          <a:effectLst/>
                          <a:latin typeface="Arial Narrow" panose="020B0606020202030204" pitchFamily="34" charset="0"/>
                        </a:rPr>
                        <a:t> and compliance acceleration.</a:t>
                      </a:r>
                    </a:p>
                    <a:p>
                      <a:pPr algn="just" fontAlgn="t"/>
                      <a:endParaRPr lang="en-ZA" sz="1500" b="0" i="0" u="none" strike="noStrike" dirty="0">
                        <a:solidFill>
                          <a:srgbClr val="000000"/>
                        </a:solidFill>
                        <a:effectLst/>
                        <a:latin typeface="Arial Narrow" panose="020B0606020202030204" pitchFamily="34" charset="0"/>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66214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04724" y="6074229"/>
            <a:ext cx="2991708" cy="282122"/>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082282304"/>
              </p:ext>
            </p:extLst>
          </p:nvPr>
        </p:nvGraphicFramePr>
        <p:xfrm>
          <a:off x="204724" y="224005"/>
          <a:ext cx="8616550" cy="5317259"/>
        </p:xfrm>
        <a:graphic>
          <a:graphicData uri="http://schemas.openxmlformats.org/drawingml/2006/table">
            <a:tbl>
              <a:tblPr/>
              <a:tblGrid>
                <a:gridCol w="1903994">
                  <a:extLst>
                    <a:ext uri="{9D8B030D-6E8A-4147-A177-3AD203B41FA5}">
                      <a16:colId xmlns:a16="http://schemas.microsoft.com/office/drawing/2014/main" val="20000"/>
                    </a:ext>
                  </a:extLst>
                </a:gridCol>
                <a:gridCol w="1660849">
                  <a:extLst>
                    <a:ext uri="{9D8B030D-6E8A-4147-A177-3AD203B41FA5}">
                      <a16:colId xmlns:a16="http://schemas.microsoft.com/office/drawing/2014/main" val="20001"/>
                    </a:ext>
                  </a:extLst>
                </a:gridCol>
                <a:gridCol w="1716833">
                  <a:extLst>
                    <a:ext uri="{9D8B030D-6E8A-4147-A177-3AD203B41FA5}">
                      <a16:colId xmlns:a16="http://schemas.microsoft.com/office/drawing/2014/main" val="20003"/>
                    </a:ext>
                  </a:extLst>
                </a:gridCol>
                <a:gridCol w="1472184">
                  <a:extLst>
                    <a:ext uri="{9D8B030D-6E8A-4147-A177-3AD203B41FA5}">
                      <a16:colId xmlns:a16="http://schemas.microsoft.com/office/drawing/2014/main" val="2939899479"/>
                    </a:ext>
                  </a:extLst>
                </a:gridCol>
                <a:gridCol w="1862690">
                  <a:extLst>
                    <a:ext uri="{9D8B030D-6E8A-4147-A177-3AD203B41FA5}">
                      <a16:colId xmlns:a16="http://schemas.microsoft.com/office/drawing/2014/main" val="20005"/>
                    </a:ext>
                  </a:extLst>
                </a:gridCol>
              </a:tblGrid>
              <a:tr h="312434">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1400" b="1" kern="1200" noProof="0" dirty="0" smtClean="0">
                          <a:solidFill>
                            <a:schemeClr val="tx1"/>
                          </a:solidFill>
                          <a:latin typeface="Arial Narrow" pitchFamily="34" charset="0"/>
                          <a:ea typeface="+mn-ea"/>
                          <a:cs typeface="Arial" pitchFamily="34" charset="0"/>
                        </a:rPr>
                        <a:t>Strategic objective: </a:t>
                      </a:r>
                      <a:r>
                        <a:rPr lang="en-ZA" sz="1400" b="1" kern="1200" noProof="0" dirty="0" smtClean="0">
                          <a:solidFill>
                            <a:schemeClr val="tx1"/>
                          </a:solidFill>
                          <a:latin typeface="Arial Narrow" pitchFamily="34" charset="0"/>
                          <a:ea typeface="+mn-ea"/>
                          <a:cs typeface="Arial" pitchFamily="34" charset="0"/>
                        </a:rPr>
                        <a:t>To accelerate the transformation of the tourism sector.</a:t>
                      </a:r>
                      <a:endParaRPr lang="en-US" sz="1400" b="1" kern="1200" noProof="0" dirty="0">
                        <a:solidFill>
                          <a:schemeClr val="tx1"/>
                        </a:solidFill>
                        <a:latin typeface="Arial Narrow" pitchFamily="34" charset="0"/>
                        <a:ea typeface="+mn-ea"/>
                        <a:cs typeface="Arial"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71215">
                <a:tc rowSpan="2">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400" b="1" kern="1200" dirty="0" smtClean="0">
                          <a:solidFill>
                            <a:schemeClr val="tx1"/>
                          </a:solidFill>
                          <a:latin typeface="Arial Narrow" pitchFamily="34" charset="0"/>
                          <a:ea typeface="+mn-ea"/>
                          <a:cs typeface="Arial" pitchFamily="34" charset="0"/>
                        </a:rPr>
                        <a:t>Quarterly  Targets</a:t>
                      </a:r>
                      <a:endParaRPr lang="en-US" sz="1400" b="1" kern="1200" dirty="0">
                        <a:solidFill>
                          <a:schemeClr val="tx1"/>
                        </a:solidFill>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929089">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3 Performance – </a:t>
                      </a:r>
                      <a:r>
                        <a:rPr lang="en-ZA" sz="1400" b="1" kern="1200" dirty="0" smtClean="0">
                          <a:solidFill>
                            <a:schemeClr val="dk1"/>
                          </a:solidFill>
                          <a:latin typeface="Arial Narrow" panose="020B0606020202030204" pitchFamily="34" charset="0"/>
                          <a:ea typeface="+mn-ea"/>
                          <a:cs typeface="+mn-cs"/>
                        </a:rPr>
                        <a:t>Actual </a:t>
                      </a:r>
                      <a:r>
                        <a:rPr lang="en-US" sz="14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Performance – </a:t>
                      </a: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76">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342900" marR="0" lvl="0" indent="-342900" algn="just" defTabSz="914400" rtl="0" eaLnBrk="1" fontAlgn="auto" latinLnBrk="0" hangingPunct="1">
                        <a:lnSpc>
                          <a:spcPct val="115000"/>
                        </a:lnSpc>
                        <a:spcBef>
                          <a:spcPts val="0"/>
                        </a:spcBef>
                        <a:spcAft>
                          <a:spcPts val="0"/>
                        </a:spcAft>
                        <a:buClrTx/>
                        <a:buSzTx/>
                        <a:buFont typeface="+mj-lt"/>
                        <a:buAutoNum type="arabicPeriod"/>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Number of initiatives supported to promote B-BBEE implementation.</a:t>
                      </a:r>
                      <a:endParaRPr kumimoji="0" lang="en-US" sz="14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Four initiatives supported to promote B-BBEE implementation … continued:</a:t>
                      </a: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1539551">
                <a:tc vMerge="1">
                  <a:txBody>
                    <a:bodyPr/>
                    <a:lstStyle/>
                    <a:p>
                      <a:pPr marL="342900" marR="0" lvl="0" indent="-342900" algn="just" defTabSz="914400" rtl="0" eaLnBrk="1" fontAlgn="auto" latinLnBrk="0" hangingPunct="1">
                        <a:lnSpc>
                          <a:spcPct val="115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182563" indent="-182563" algn="just" fontAlgn="t">
                        <a:buFont typeface="+mj-lt"/>
                        <a:buAutoNum type="arabicParenR" startAt="2"/>
                      </a:pPr>
                      <a:r>
                        <a:rPr kumimoji="0" lang="en-ZA" sz="1400" b="0" i="0" u="none" strike="noStrike" kern="1200" cap="none" spc="0" normalizeH="0" baseline="0" dirty="0">
                          <a:ln>
                            <a:noFill/>
                          </a:ln>
                          <a:solidFill>
                            <a:srgbClr val="000000"/>
                          </a:solidFill>
                          <a:effectLst/>
                          <a:uLnTx/>
                          <a:uFillTx/>
                          <a:latin typeface="Arial Narrow" panose="020B0606020202030204" pitchFamily="34" charset="0"/>
                          <a:ea typeface="+mn-ea"/>
                          <a:cs typeface="+mn-cs"/>
                        </a:rPr>
                        <a:t>Tourism Sector Transformation Indaba.</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algn="just" defTabSz="914400" rtl="0" eaLnBrk="1" fontAlgn="t" latinLnBrk="0" hangingPunct="1"/>
                      <a:r>
                        <a:rPr lang="en-ZA" sz="1400" b="0" i="0" u="none" strike="noStrike" kern="1200" dirty="0" smtClean="0">
                          <a:solidFill>
                            <a:schemeClr val="tx1"/>
                          </a:solidFill>
                          <a:effectLst/>
                          <a:latin typeface="Arial Narrow" panose="020B0606020202030204" pitchFamily="34" charset="0"/>
                          <a:ea typeface="+mn-ea"/>
                          <a:cs typeface="+mn-cs"/>
                        </a:rPr>
                        <a:t>Tourism</a:t>
                      </a:r>
                      <a:r>
                        <a:rPr lang="en-ZA" sz="1400" b="0" i="0" u="none" strike="noStrike" kern="1200" baseline="0" dirty="0" smtClean="0">
                          <a:solidFill>
                            <a:schemeClr val="tx1"/>
                          </a:solidFill>
                          <a:effectLst/>
                          <a:latin typeface="Arial Narrow" panose="020B0606020202030204" pitchFamily="34" charset="0"/>
                          <a:ea typeface="+mn-ea"/>
                          <a:cs typeface="+mn-cs"/>
                        </a:rPr>
                        <a:t> </a:t>
                      </a:r>
                      <a:r>
                        <a:rPr lang="en-ZA" sz="1400" b="0" i="0" u="none" strike="noStrike" kern="1200" dirty="0" smtClean="0">
                          <a:solidFill>
                            <a:schemeClr val="tx1"/>
                          </a:solidFill>
                          <a:effectLst/>
                          <a:latin typeface="Arial Narrow" panose="020B0606020202030204" pitchFamily="34" charset="0"/>
                          <a:ea typeface="+mn-ea"/>
                          <a:cs typeface="+mn-cs"/>
                        </a:rPr>
                        <a:t>Transformation</a:t>
                      </a:r>
                      <a:br>
                        <a:rPr lang="en-ZA" sz="1400" b="0" i="0" u="none" strike="noStrike" kern="1200" dirty="0" smtClean="0">
                          <a:solidFill>
                            <a:schemeClr val="tx1"/>
                          </a:solidFill>
                          <a:effectLst/>
                          <a:latin typeface="Arial Narrow" panose="020B0606020202030204" pitchFamily="34" charset="0"/>
                          <a:ea typeface="+mn-ea"/>
                          <a:cs typeface="+mn-cs"/>
                        </a:rPr>
                      </a:br>
                      <a:r>
                        <a:rPr lang="en-ZA" sz="1400" b="0" i="0" u="none" strike="noStrike" kern="1200" dirty="0" smtClean="0">
                          <a:solidFill>
                            <a:schemeClr val="tx1"/>
                          </a:solidFill>
                          <a:effectLst/>
                          <a:latin typeface="Arial Narrow" panose="020B0606020202030204" pitchFamily="34" charset="0"/>
                          <a:ea typeface="+mn-ea"/>
                          <a:cs typeface="+mn-cs"/>
                        </a:rPr>
                        <a:t>Indaba was held on 30-31 October 2017 at Kopanong Conference Centre in Benoni. </a:t>
                      </a:r>
                      <a:endParaRPr lang="en-ZA" sz="1400" b="0" i="0" u="none" strike="noStrike" kern="1200" dirty="0">
                        <a:solidFill>
                          <a:schemeClr val="tx1"/>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kern="1200" dirty="0" smtClean="0">
                          <a:solidFill>
                            <a:schemeClr val="tx1"/>
                          </a:solidFill>
                          <a:effectLst/>
                          <a:latin typeface="Arial Narrow" panose="020B0606020202030204" pitchFamily="34" charset="0"/>
                          <a:ea typeface="+mn-ea"/>
                          <a:cs typeface="+mn-cs"/>
                        </a:rPr>
                        <a:t>Report on the Transformation Indaba held.</a:t>
                      </a:r>
                      <a:endParaRPr lang="en-ZA" sz="1400" b="0" i="0" u="none" strike="noStrike" kern="1200" dirty="0">
                        <a:solidFill>
                          <a:schemeClr val="tx1"/>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Report on the Transformation Indaba was developed.</a:t>
                      </a:r>
                    </a:p>
                    <a:p>
                      <a:pPr algn="just" fontAlgn="t"/>
                      <a:endParaRPr kumimoji="0" lang="en-ZA" sz="14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endParaRPr>
                    </a:p>
                    <a:p>
                      <a:pPr algn="just">
                        <a:spcAft>
                          <a:spcPts val="0"/>
                        </a:spcAft>
                      </a:pPr>
                      <a:r>
                        <a:rPr lang="en-ZA" sz="1400" dirty="0" smtClean="0">
                          <a:solidFill>
                            <a:srgbClr val="000000"/>
                          </a:solidFill>
                          <a:effectLst/>
                          <a:latin typeface="Arial Narrow" panose="020B0606020202030204" pitchFamily="34" charset="0"/>
                          <a:ea typeface="Calibri" panose="020F0502020204030204" pitchFamily="34" charset="0"/>
                        </a:rPr>
                        <a:t>The report covers conference proceedings and sessions addressing setting the scene, case studies with strong transformation impact, new investments and partnership opportunities, financing tourism for growth, Commissions by tourism sub-sectors.</a:t>
                      </a:r>
                      <a:endParaRPr lang="en-ZA" sz="1400" b="0" i="0" u="none" strike="noStrike" kern="1200" dirty="0" smtClean="0">
                        <a:solidFill>
                          <a:schemeClr val="tx1"/>
                        </a:solidFill>
                        <a:effectLst/>
                        <a:latin typeface="Arial Narrow" panose="020B0606020202030204" pitchFamily="34" charset="0"/>
                        <a:ea typeface="+mn-ea"/>
                        <a:cs typeface="+mn-cs"/>
                      </a:endParaRPr>
                    </a:p>
                    <a:p>
                      <a:pPr algn="just" fontAlgn="t"/>
                      <a:endParaRPr lang="en-ZA" sz="1400" b="0" i="0" u="none" strike="noStrike" kern="1200" dirty="0">
                        <a:solidFill>
                          <a:schemeClr val="tx1"/>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0091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04724" y="6074229"/>
            <a:ext cx="2991708" cy="282122"/>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065839347"/>
              </p:ext>
            </p:extLst>
          </p:nvPr>
        </p:nvGraphicFramePr>
        <p:xfrm>
          <a:off x="204724" y="224005"/>
          <a:ext cx="8717789" cy="5527105"/>
        </p:xfrm>
        <a:graphic>
          <a:graphicData uri="http://schemas.openxmlformats.org/drawingml/2006/table">
            <a:tbl>
              <a:tblPr/>
              <a:tblGrid>
                <a:gridCol w="1532636">
                  <a:extLst>
                    <a:ext uri="{9D8B030D-6E8A-4147-A177-3AD203B41FA5}">
                      <a16:colId xmlns:a16="http://schemas.microsoft.com/office/drawing/2014/main" val="20000"/>
                    </a:ext>
                  </a:extLst>
                </a:gridCol>
                <a:gridCol w="1481328">
                  <a:extLst>
                    <a:ext uri="{9D8B030D-6E8A-4147-A177-3AD203B41FA5}">
                      <a16:colId xmlns:a16="http://schemas.microsoft.com/office/drawing/2014/main" val="20001"/>
                    </a:ext>
                  </a:extLst>
                </a:gridCol>
                <a:gridCol w="1481328">
                  <a:extLst>
                    <a:ext uri="{9D8B030D-6E8A-4147-A177-3AD203B41FA5}">
                      <a16:colId xmlns:a16="http://schemas.microsoft.com/office/drawing/2014/main" val="20002"/>
                    </a:ext>
                  </a:extLst>
                </a:gridCol>
                <a:gridCol w="1527048">
                  <a:extLst>
                    <a:ext uri="{9D8B030D-6E8A-4147-A177-3AD203B41FA5}">
                      <a16:colId xmlns:a16="http://schemas.microsoft.com/office/drawing/2014/main" val="20003"/>
                    </a:ext>
                  </a:extLst>
                </a:gridCol>
                <a:gridCol w="2695449">
                  <a:extLst>
                    <a:ext uri="{9D8B030D-6E8A-4147-A177-3AD203B41FA5}">
                      <a16:colId xmlns:a16="http://schemas.microsoft.com/office/drawing/2014/main" val="20004"/>
                    </a:ext>
                  </a:extLst>
                </a:gridCol>
              </a:tblGrid>
              <a:tr h="312434">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Narrow" panose="020B0606020202030204" pitchFamily="34" charset="0"/>
                        </a:rPr>
                        <a:t>Strategic objective: </a:t>
                      </a: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rPr>
                        <a:t>To accelerate the transformation of the tourism sector.</a:t>
                      </a:r>
                      <a:endPar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71215">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Key Performance Indicator</a:t>
                      </a:r>
                      <a:endParaRPr kumimoji="0" lang="en-US" sz="1200" b="1" i="0"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Annual Target</a:t>
                      </a:r>
                      <a:endParaRPr kumimoji="0" lang="en-US" sz="1200" b="1" i="0"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Quarterly  Targets</a:t>
                      </a:r>
                      <a:endParaRPr kumimoji="0" lang="en-US" sz="1200" b="1" i="0" u="none" strike="noStrike" kern="1200" cap="none" spc="0" normalizeH="0" baseline="0" dirty="0">
                        <a:ln>
                          <a:noFill/>
                        </a:ln>
                        <a:solidFill>
                          <a:schemeClr val="tx1"/>
                        </a:solidFill>
                        <a:effectLst/>
                        <a:uLnTx/>
                        <a:uFillTx/>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650917">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3 Performance – </a:t>
                      </a:r>
                      <a:r>
                        <a:rPr lang="en-ZA" sz="1200" b="1" kern="1200" dirty="0" smtClean="0">
                          <a:solidFill>
                            <a:schemeClr val="dk1"/>
                          </a:solidFill>
                          <a:latin typeface="Arial Narrow" panose="020B0606020202030204" pitchFamily="34" charset="0"/>
                          <a:ea typeface="+mn-ea"/>
                          <a:cs typeface="+mn-cs"/>
                        </a:rPr>
                        <a:t>Actual </a:t>
                      </a:r>
                      <a:r>
                        <a:rPr lang="en-US" sz="12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Performance – Actual 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7857">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15888" marR="0" lvl="0" indent="-115888" algn="just" defTabSz="914400" rtl="0" eaLnBrk="1" fontAlgn="auto" latinLnBrk="0" hangingPunct="1">
                        <a:lnSpc>
                          <a:spcPct val="115000"/>
                        </a:lnSpc>
                        <a:spcBef>
                          <a:spcPts val="0"/>
                        </a:spcBef>
                        <a:spcAft>
                          <a:spcPts val="0"/>
                        </a:spcAft>
                        <a:buClrTx/>
                        <a:buSzTx/>
                        <a:buFont typeface="+mj-lt"/>
                        <a:buAutoNum type="arabicPeriod"/>
                        <a:tabLst/>
                        <a:defRPr/>
                      </a:pPr>
                      <a:r>
                        <a:rPr kumimoji="0" lang="en-ZA" sz="1200" b="0" i="0" u="none" strike="noStrike" kern="1200" cap="none" spc="0" normalizeH="0" baseline="0" noProof="0" dirty="0" smtClean="0">
                          <a:ln>
                            <a:noFill/>
                          </a:ln>
                          <a:solidFill>
                            <a:schemeClr val="tx1"/>
                          </a:solidFill>
                          <a:effectLst/>
                          <a:uLnTx/>
                          <a:uFillTx/>
                          <a:latin typeface="Arial Narrow" pitchFamily="34" charset="0"/>
                          <a:ea typeface="+mn-ea"/>
                          <a:cs typeface="+mn-cs"/>
                        </a:rPr>
                        <a:t>Number of initiatives supported to promote B-BBEE implementation.</a:t>
                      </a:r>
                      <a:endParaRPr kumimoji="0" lang="en-US" sz="1200" b="0" i="0" u="none" strike="noStrike" kern="1200" cap="none" spc="0" normalizeH="0" baseline="0" noProof="0" dirty="0" smtClean="0">
                        <a:ln>
                          <a:noFill/>
                        </a:ln>
                        <a:solidFill>
                          <a:schemeClr val="tx1"/>
                        </a:solidFill>
                        <a:effectLst/>
                        <a:uLnTx/>
                        <a:uFillTx/>
                        <a:latin typeface="Arial Narrow" pitchFamily="34" charset="0"/>
                        <a:ea typeface="Calibri"/>
                        <a:cs typeface="Times New Roman"/>
                      </a:endParaRPr>
                    </a:p>
                    <a:p>
                      <a:pPr marL="115888" lvl="0" indent="-115888" algn="just">
                        <a:lnSpc>
                          <a:spcPct val="115000"/>
                        </a:lnSpc>
                        <a:spcAft>
                          <a:spcPts val="0"/>
                        </a:spcAft>
                        <a:buFont typeface="+mj-lt"/>
                        <a:buAutoNum type="arabicPeriod" startAt="3"/>
                      </a:pPr>
                      <a:endParaRPr lang="en-US" sz="1200" dirty="0">
                        <a:solidFill>
                          <a:schemeClr val="tx1"/>
                        </a:solidFill>
                        <a:latin typeface="Arial Narrow" pitchFamily="34" charset="0"/>
                        <a:ea typeface="Calibri"/>
                        <a:cs typeface="Times New Roman"/>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Four initiatives supported to promote B-BBEE implementation … continued:</a:t>
                      </a:r>
                      <a:r>
                        <a:rPr kumimoji="0" lang="en-ZA" sz="12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2079554">
                <a:tc vMerge="1">
                  <a:txBody>
                    <a:bodyPr/>
                    <a:lstStyle/>
                    <a:p>
                      <a:pPr marL="182880" lvl="0" indent="-182880" algn="just">
                        <a:lnSpc>
                          <a:spcPct val="115000"/>
                        </a:lnSpc>
                        <a:spcAft>
                          <a:spcPts val="0"/>
                        </a:spcAft>
                        <a:buFont typeface="+mj-lt"/>
                        <a:buAutoNum type="arabicPeriod" startAt="3"/>
                      </a:pPr>
                      <a:endParaRPr lang="en-US" sz="1600" dirty="0">
                        <a:solidFill>
                          <a:schemeClr val="tx1"/>
                        </a:solidFill>
                        <a:latin typeface="Arial Narrow" pitchFamily="34" charset="0"/>
                        <a:ea typeface="Calibri"/>
                        <a:cs typeface="Times New Roman"/>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182563" indent="-182563" algn="just" fontAlgn="t">
                        <a:buFont typeface="+mj-lt"/>
                        <a:buAutoNum type="arabicParenR" startAt="3"/>
                      </a:pPr>
                      <a:r>
                        <a:rPr lang="en-ZA" sz="1200" b="0" i="0" u="none" strike="noStrike" dirty="0">
                          <a:solidFill>
                            <a:schemeClr val="tx1"/>
                          </a:solidFill>
                          <a:effectLst/>
                          <a:latin typeface="Arial Narrow" panose="020B0606020202030204" pitchFamily="34" charset="0"/>
                        </a:rPr>
                        <a:t>Guidelines for commercialisation of state-owned attractions.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200" b="0" i="0" u="none" strike="noStrike" kern="1200" dirty="0" smtClean="0">
                          <a:solidFill>
                            <a:schemeClr val="tx1"/>
                          </a:solidFill>
                          <a:effectLst/>
                          <a:latin typeface="Arial Narrow" panose="020B0606020202030204" pitchFamily="34" charset="0"/>
                          <a:ea typeface="+mn-ea"/>
                          <a:cs typeface="+mn-cs"/>
                        </a:rPr>
                        <a:t>Draft guidelines for the Commercialisation of state owned attractions were developed. Consultations were conducted with  National Treasury and SANParks for inputs. </a:t>
                      </a:r>
                      <a:endParaRPr lang="en-ZA" sz="1200" b="0" i="0" u="none" strike="noStrike" kern="1200" dirty="0">
                        <a:solidFill>
                          <a:schemeClr val="tx1"/>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200" b="0" i="0" u="none" strike="noStrike" kern="1200" dirty="0" smtClean="0">
                          <a:solidFill>
                            <a:schemeClr val="tx1"/>
                          </a:solidFill>
                          <a:effectLst/>
                          <a:latin typeface="Arial Narrow" panose="020B0606020202030204" pitchFamily="34" charset="0"/>
                          <a:ea typeface="+mn-ea"/>
                          <a:cs typeface="+mn-cs"/>
                        </a:rPr>
                        <a:t>Guidelines for the commercialisation of state-owned attractions developed and approved.</a:t>
                      </a:r>
                      <a:endParaRPr lang="en-ZA" sz="1200" b="0" i="0" u="none" strike="noStrike" kern="1200" dirty="0">
                        <a:solidFill>
                          <a:schemeClr val="tx1"/>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200" b="0" i="0" u="none" strike="noStrike" kern="1200" dirty="0" smtClean="0">
                          <a:solidFill>
                            <a:schemeClr val="tx1"/>
                          </a:solidFill>
                          <a:effectLst/>
                          <a:latin typeface="Arial Narrow" panose="020B0606020202030204" pitchFamily="34" charset="0"/>
                          <a:ea typeface="+mn-ea"/>
                          <a:cs typeface="+mn-cs"/>
                        </a:rPr>
                        <a:t>Guidelines for the commercialisation of state-owned attractions were developed and approved.  </a:t>
                      </a:r>
                    </a:p>
                    <a:p>
                      <a:pPr algn="just" fontAlgn="t"/>
                      <a:endParaRPr lang="en-ZA" sz="1200" b="0" i="0" u="none" strike="noStrike" kern="1200" dirty="0" smtClean="0">
                        <a:solidFill>
                          <a:schemeClr val="tx1"/>
                        </a:solidFill>
                        <a:effectLst/>
                        <a:latin typeface="Arial Narrow" panose="020B0606020202030204" pitchFamily="34" charset="0"/>
                        <a:ea typeface="+mn-ea"/>
                        <a:cs typeface="+mn-cs"/>
                      </a:endParaRPr>
                    </a:p>
                    <a:p>
                      <a:pPr algn="just" fontAlgn="t"/>
                      <a:r>
                        <a:rPr lang="en-ZA" sz="1200" b="0" i="0" u="none" strike="noStrike" kern="1200" dirty="0" smtClean="0">
                          <a:solidFill>
                            <a:schemeClr val="tx1"/>
                          </a:solidFill>
                          <a:effectLst/>
                          <a:latin typeface="Arial Narrow" panose="020B0606020202030204" pitchFamily="34" charset="0"/>
                          <a:ea typeface="+mn-ea"/>
                          <a:cs typeface="+mn-cs"/>
                        </a:rPr>
                        <a:t>The Guidelines were finalised in consultation with the National Treasury, Sanparks, Eastern Cape Tourism Agency, Western Cape Department of Nature Conservation, Ezemvelo and Isimangaliso Wetland Park.</a:t>
                      </a:r>
                    </a:p>
                    <a:p>
                      <a:pPr algn="just" fontAlgn="t"/>
                      <a:endParaRPr lang="en-ZA" sz="1200" b="0" i="0" u="none" strike="noStrike" kern="1200" dirty="0" smtClean="0">
                        <a:solidFill>
                          <a:schemeClr val="tx1"/>
                        </a:solidFill>
                        <a:effectLst/>
                        <a:latin typeface="Arial Narrow" panose="020B0606020202030204" pitchFamily="34" charset="0"/>
                        <a:ea typeface="+mn-ea"/>
                        <a:cs typeface="+mn-cs"/>
                      </a:endParaRPr>
                    </a:p>
                    <a:p>
                      <a:pPr algn="just">
                        <a:lnSpc>
                          <a:spcPct val="107000"/>
                        </a:lnSpc>
                        <a:spcAft>
                          <a:spcPts val="800"/>
                        </a:spcAft>
                      </a:pPr>
                      <a:r>
                        <a:rPr lang="en-ZA" sz="1200" u="sng" dirty="0" smtClean="0">
                          <a:effectLst/>
                          <a:latin typeface="Arial Narrow" panose="020B0606020202030204" pitchFamily="34" charset="0"/>
                          <a:ea typeface="Calibri" panose="020F0502020204030204" pitchFamily="34" charset="0"/>
                          <a:cs typeface="Times New Roman" panose="02020603050405020304" pitchFamily="18" charset="0"/>
                        </a:rPr>
                        <a:t>The</a:t>
                      </a:r>
                      <a:r>
                        <a:rPr lang="en-ZA" sz="1200" u="sng" baseline="0" dirty="0" smtClean="0">
                          <a:effectLst/>
                          <a:latin typeface="Arial Narrow" panose="020B0606020202030204" pitchFamily="34" charset="0"/>
                          <a:ea typeface="Calibri" panose="020F0502020204030204" pitchFamily="34" charset="0"/>
                          <a:cs typeface="Times New Roman" panose="02020603050405020304" pitchFamily="18" charset="0"/>
                        </a:rPr>
                        <a:t> Guidelines address the following</a:t>
                      </a:r>
                      <a:r>
                        <a:rPr lang="en-ZA" sz="1200" baseline="0" dirty="0" smtClean="0">
                          <a:effectLst/>
                          <a:latin typeface="Arial Narrow" panose="020B0606020202030204" pitchFamily="34" charset="0"/>
                          <a:ea typeface="Calibri" panose="020F0502020204030204" pitchFamily="34" charset="0"/>
                          <a:cs typeface="Times New Roman" panose="02020603050405020304" pitchFamily="18" charset="0"/>
                        </a:rPr>
                        <a:t>: </a:t>
                      </a: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defining tourism concession, benefits of concessions, exclusions, thresholds, duration of the concession agreement, regulating authority, concession committee, process for establishing a concession, feasibility assessment, </a:t>
                      </a:r>
                      <a:r>
                        <a:rPr lang="en-ZA" sz="1200" dirty="0" smtClean="0">
                          <a:effectLst/>
                          <a:latin typeface="Arial Narrow" panose="020B0606020202030204" pitchFamily="34" charset="0"/>
                          <a:ea typeface="Calibri" panose="020F0502020204030204" pitchFamily="34" charset="0"/>
                          <a:cs typeface="CIDFont+F2"/>
                        </a:rPr>
                        <a:t>proposals, </a:t>
                      </a: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principles for awarding and selecting community beneficiary, joint venture, community support, contract development and management, monitoring and reporting</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45537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130629" y="5886793"/>
            <a:ext cx="3450772"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226708403"/>
              </p:ext>
            </p:extLst>
          </p:nvPr>
        </p:nvGraphicFramePr>
        <p:xfrm>
          <a:off x="373160" y="226875"/>
          <a:ext cx="8460575" cy="5080480"/>
        </p:xfrm>
        <a:graphic>
          <a:graphicData uri="http://schemas.openxmlformats.org/drawingml/2006/table">
            <a:tbl>
              <a:tblPr/>
              <a:tblGrid>
                <a:gridCol w="1788370">
                  <a:extLst>
                    <a:ext uri="{9D8B030D-6E8A-4147-A177-3AD203B41FA5}">
                      <a16:colId xmlns:a16="http://schemas.microsoft.com/office/drawing/2014/main" val="20000"/>
                    </a:ext>
                  </a:extLst>
                </a:gridCol>
                <a:gridCol w="1800808">
                  <a:extLst>
                    <a:ext uri="{9D8B030D-6E8A-4147-A177-3AD203B41FA5}">
                      <a16:colId xmlns:a16="http://schemas.microsoft.com/office/drawing/2014/main" val="20001"/>
                    </a:ext>
                  </a:extLst>
                </a:gridCol>
                <a:gridCol w="1639972">
                  <a:extLst>
                    <a:ext uri="{9D8B030D-6E8A-4147-A177-3AD203B41FA5}">
                      <a16:colId xmlns:a16="http://schemas.microsoft.com/office/drawing/2014/main" val="20003"/>
                    </a:ext>
                  </a:extLst>
                </a:gridCol>
                <a:gridCol w="1442434">
                  <a:extLst>
                    <a:ext uri="{9D8B030D-6E8A-4147-A177-3AD203B41FA5}">
                      <a16:colId xmlns:a16="http://schemas.microsoft.com/office/drawing/2014/main" val="367335700"/>
                    </a:ext>
                  </a:extLst>
                </a:gridCol>
                <a:gridCol w="1788991">
                  <a:extLst>
                    <a:ext uri="{9D8B030D-6E8A-4147-A177-3AD203B41FA5}">
                      <a16:colId xmlns:a16="http://schemas.microsoft.com/office/drawing/2014/main" val="2612250769"/>
                    </a:ext>
                  </a:extLst>
                </a:gridCol>
              </a:tblGrid>
              <a:tr h="484628">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000000"/>
                          </a:solidFill>
                          <a:effectLst/>
                          <a:uLnTx/>
                          <a:uFillTx/>
                          <a:latin typeface="Arial Narrow"/>
                        </a:rPr>
                        <a:t>Strategic objective: </a:t>
                      </a:r>
                      <a:r>
                        <a:rPr kumimoji="0" lang="en-ZA" sz="1500" b="1" i="0" u="none" strike="noStrike" kern="1200" cap="none" spc="0" normalizeH="0" baseline="0" noProof="0" dirty="0" smtClean="0">
                          <a:ln>
                            <a:noFill/>
                          </a:ln>
                          <a:solidFill>
                            <a:srgbClr val="000000"/>
                          </a:solidFill>
                          <a:effectLst/>
                          <a:uLnTx/>
                          <a:uFillTx/>
                          <a:latin typeface="Arial Narrow"/>
                        </a:rPr>
                        <a:t>To accelerate the transformation of the tourism sector.</a:t>
                      </a:r>
                      <a:endParaRPr kumimoji="0" lang="en-US" sz="15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53326">
                <a:tc rowSpan="2">
                  <a:txBody>
                    <a:bodyPr/>
                    <a:lstStyle/>
                    <a:p>
                      <a:pPr algn="ctr">
                        <a:lnSpc>
                          <a:spcPct val="100000"/>
                        </a:lnSpc>
                      </a:pPr>
                      <a:r>
                        <a:rPr lang="en-US" sz="1500" b="1" dirty="0" smtClean="0">
                          <a:solidFill>
                            <a:schemeClr val="tx1"/>
                          </a:solidFill>
                          <a:latin typeface="Arial Narrow" pitchFamily="34" charset="0"/>
                          <a:cs typeface="Arial" pitchFamily="34" charset="0"/>
                        </a:rPr>
                        <a:t>Key</a:t>
                      </a:r>
                      <a:r>
                        <a:rPr lang="en-US" sz="1500" b="1" baseline="0" dirty="0" smtClean="0">
                          <a:solidFill>
                            <a:schemeClr val="tx1"/>
                          </a:solidFill>
                          <a:latin typeface="Arial Narrow" pitchFamily="34" charset="0"/>
                          <a:cs typeface="Arial" pitchFamily="34" charset="0"/>
                        </a:rPr>
                        <a:t> Performance Indicator</a:t>
                      </a:r>
                      <a:endParaRPr lang="en-US" sz="15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smtClean="0">
                          <a:solidFill>
                            <a:schemeClr val="tx1"/>
                          </a:solidFill>
                          <a:latin typeface="Arial Narrow" pitchFamily="34" charset="0"/>
                          <a:cs typeface="Arial" pitchFamily="34" charset="0"/>
                        </a:rPr>
                        <a:t>Annual Target</a:t>
                      </a:r>
                      <a:endParaRPr lang="en-US" sz="15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526750">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Arial Narrow" panose="020B0606020202030204" pitchFamily="34" charset="0"/>
                          <a:ea typeface="+mn-ea"/>
                          <a:cs typeface="+mn-cs"/>
                        </a:rPr>
                        <a:t>Quarter 3 Performance – </a:t>
                      </a:r>
                      <a:r>
                        <a:rPr lang="en-ZA" sz="1500" b="1" kern="1200" dirty="0" smtClean="0">
                          <a:solidFill>
                            <a:schemeClr val="dk1"/>
                          </a:solidFill>
                          <a:latin typeface="Arial Narrow" panose="020B0606020202030204" pitchFamily="34" charset="0"/>
                          <a:ea typeface="+mn-ea"/>
                          <a:cs typeface="+mn-cs"/>
                        </a:rPr>
                        <a:t>Actual </a:t>
                      </a:r>
                      <a:r>
                        <a:rPr lang="en-US" sz="15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Arial Narrow" panose="020B0606020202030204" pitchFamily="34" charset="0"/>
                          <a:ea typeface="+mn-ea"/>
                          <a:cs typeface="+mn-cs"/>
                        </a:rPr>
                        <a:t>Quarter 4 Performance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noProof="0" dirty="0" smtClean="0">
                          <a:solidFill>
                            <a:schemeClr val="dk1"/>
                          </a:solidFill>
                          <a:latin typeface="Arial Narrow" panose="020B0606020202030204" pitchFamily="34" charset="0"/>
                          <a:ea typeface="+mn-ea"/>
                          <a:cs typeface="+mn-cs"/>
                        </a:rPr>
                        <a:t>Actual Data</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647">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lvl="0" indent="-342900" algn="just">
                        <a:lnSpc>
                          <a:spcPct val="115000"/>
                        </a:lnSpc>
                        <a:spcAft>
                          <a:spcPts val="0"/>
                        </a:spcAft>
                        <a:buFont typeface="+mj-lt"/>
                        <a:buAutoNum type="arabicPeriod"/>
                      </a:pPr>
                      <a:r>
                        <a:rPr lang="en-ZA" sz="1500" kern="1200" dirty="0" smtClean="0">
                          <a:solidFill>
                            <a:schemeClr val="tx1"/>
                          </a:solidFill>
                          <a:latin typeface="Arial Narrow" pitchFamily="34" charset="0"/>
                          <a:ea typeface="+mn-ea"/>
                          <a:cs typeface="+mn-cs"/>
                        </a:rPr>
                        <a:t>Number of initiatives supported to promote B-BBEE implementation.</a:t>
                      </a:r>
                      <a:endParaRPr lang="en-US" sz="1500" dirty="0">
                        <a:solidFill>
                          <a:schemeClr val="tx1"/>
                        </a:solidFill>
                        <a:latin typeface="Arial Narrow" pitchFamily="34" charset="0"/>
                        <a:ea typeface="Calibri"/>
                        <a:cs typeface="Times New Roman"/>
                      </a:endParaRPr>
                    </a:p>
                  </a:txBody>
                  <a:tcPr marL="86399" marR="86399"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Four initiatives supported to promote B-BBEE implementation … continued:</a:t>
                      </a:r>
                      <a:r>
                        <a:rPr kumimoji="0" lang="en-ZA" sz="15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algn="just" defTabSz="914400" rtl="0" eaLnBrk="1" fontAlgn="t" latinLnBrk="0" hangingPunct="1"/>
                      <a:endParaRPr lang="en-ZA" sz="1600" b="0" i="0" u="none" strike="noStrike" kern="1200" dirty="0">
                        <a:solidFill>
                          <a:schemeClr val="tx1"/>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2535832">
                <a:tc vMerge="1">
                  <a:txBody>
                    <a:bodyPr/>
                    <a:lstStyle/>
                    <a:p>
                      <a:pPr marL="342900" lvl="0" indent="-342900" algn="just">
                        <a:lnSpc>
                          <a:spcPct val="115000"/>
                        </a:lnSpc>
                        <a:spcAft>
                          <a:spcPts val="0"/>
                        </a:spcAft>
                        <a:buFont typeface="+mj-lt"/>
                        <a:buAutoNum type="arabicPeriod"/>
                      </a:pPr>
                      <a:endParaRPr lang="en-US" sz="1600" dirty="0">
                        <a:solidFill>
                          <a:schemeClr val="tx1"/>
                        </a:solidFill>
                        <a:latin typeface="Arial Narrow" pitchFamily="34" charset="0"/>
                        <a:ea typeface="Calibri"/>
                        <a:cs typeface="Times New Roman"/>
                      </a:endParaRPr>
                    </a:p>
                  </a:txBody>
                  <a:tcPr marL="86399" marR="86399"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fontAlgn="t">
                        <a:buFont typeface="+mj-lt"/>
                        <a:buAutoNum type="arabicParenR" startAt="4"/>
                      </a:pPr>
                      <a:r>
                        <a:rPr lang="en-ZA" sz="1500" b="0" i="0" u="none" strike="noStrike" dirty="0">
                          <a:solidFill>
                            <a:srgbClr val="000000"/>
                          </a:solidFill>
                          <a:effectLst/>
                          <a:latin typeface="Arial Narrow" panose="020B0606020202030204" pitchFamily="34" charset="0"/>
                        </a:rPr>
                        <a:t>Establish funding mechanisms through partnerships with development finance institutions (DFIs) to support tourism sector transformation.</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algn="just" defTabSz="914400" rtl="0" eaLnBrk="1" fontAlgn="t" latinLnBrk="0" hangingPunct="1"/>
                      <a:r>
                        <a:rPr lang="en-ZA" sz="1500" b="0" i="0" u="none" strike="noStrike" kern="1200" dirty="0" smtClean="0">
                          <a:solidFill>
                            <a:schemeClr val="tx1"/>
                          </a:solidFill>
                          <a:effectLst/>
                          <a:latin typeface="Arial Narrow" panose="020B0606020202030204" pitchFamily="34" charset="0"/>
                          <a:ea typeface="+mn-ea"/>
                          <a:cs typeface="+mn-cs"/>
                        </a:rPr>
                        <a:t>Draft report on funding mechanism through partnership with DFIs to support tourism sector transformation was developed and stakeholders were consulted.</a:t>
                      </a:r>
                      <a:endParaRPr lang="en-ZA" sz="1500" b="0" i="0" u="none" strike="noStrike" kern="1200" dirty="0">
                        <a:solidFill>
                          <a:schemeClr val="tx1"/>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500" b="0" i="0" u="none" strike="noStrike" kern="1200" dirty="0" smtClean="0">
                          <a:solidFill>
                            <a:schemeClr val="tx1"/>
                          </a:solidFill>
                          <a:effectLst/>
                          <a:latin typeface="Arial Narrow" panose="020B0606020202030204" pitchFamily="34" charset="0"/>
                          <a:ea typeface="+mn-ea"/>
                          <a:cs typeface="+mn-cs"/>
                        </a:rPr>
                        <a:t>Final report on funding mechanisms and DFI partnerships established</a:t>
                      </a:r>
                    </a:p>
                    <a:p>
                      <a:pPr algn="just" fontAlgn="t"/>
                      <a:r>
                        <a:rPr lang="en-ZA" sz="1500" b="0" i="0" u="none" strike="noStrike" kern="1200" dirty="0" smtClean="0">
                          <a:solidFill>
                            <a:schemeClr val="tx1"/>
                          </a:solidFill>
                          <a:effectLst/>
                          <a:latin typeface="Arial Narrow" panose="020B0606020202030204" pitchFamily="34" charset="0"/>
                          <a:ea typeface="+mn-ea"/>
                          <a:cs typeface="+mn-cs"/>
                        </a:rPr>
                        <a:t>to support tourism sector transformation.</a:t>
                      </a:r>
                      <a:endParaRPr lang="en-ZA" sz="1500" b="0" i="0" u="none" strike="noStrike" kern="1200" dirty="0">
                        <a:solidFill>
                          <a:schemeClr val="tx1"/>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algn="just" defTabSz="914400" rtl="0" eaLnBrk="1" fontAlgn="t" latinLnBrk="0" hangingPunct="1"/>
                      <a:r>
                        <a:rPr lang="en-ZA" sz="1500" b="0" i="0" u="none" strike="noStrike" kern="1200" dirty="0" smtClean="0">
                          <a:solidFill>
                            <a:schemeClr val="tx1"/>
                          </a:solidFill>
                          <a:effectLst/>
                          <a:latin typeface="Arial Narrow" panose="020B0606020202030204" pitchFamily="34" charset="0"/>
                          <a:ea typeface="+mn-ea"/>
                          <a:cs typeface="+mn-cs"/>
                        </a:rPr>
                        <a:t>Final report on funding mechanisms and DFI partnerships established to support tourism sector transformation was developed.</a:t>
                      </a:r>
                    </a:p>
                    <a:p>
                      <a:pPr marL="0" algn="just" defTabSz="914400" rtl="0" eaLnBrk="1" fontAlgn="t" latinLnBrk="0" hangingPunct="1"/>
                      <a:endParaRPr lang="en-ZA" sz="1500" b="0" i="0" u="none" strike="noStrike" kern="1200" dirty="0" smtClean="0">
                        <a:solidFill>
                          <a:schemeClr val="tx1"/>
                        </a:solidFill>
                        <a:effectLst/>
                        <a:latin typeface="Arial Narrow" panose="020B0606020202030204" pitchFamily="34" charset="0"/>
                        <a:ea typeface="+mn-ea"/>
                        <a:cs typeface="+mn-cs"/>
                      </a:endParaRPr>
                    </a:p>
                    <a:p>
                      <a:pPr marL="0" algn="just" defTabSz="914400" rtl="0" eaLnBrk="1" fontAlgn="t" latinLnBrk="0" hangingPunct="1"/>
                      <a:r>
                        <a:rPr lang="en-ZA" sz="1500" b="0" i="0" u="none" strike="noStrike" kern="1200" dirty="0" smtClean="0">
                          <a:solidFill>
                            <a:schemeClr val="tx1"/>
                          </a:solidFill>
                          <a:effectLst/>
                          <a:latin typeface="Arial Narrow" panose="020B0606020202030204" pitchFamily="34" charset="0"/>
                          <a:ea typeface="+mn-ea"/>
                          <a:cs typeface="+mn-cs"/>
                        </a:rPr>
                        <a:t>The report covers progress to date, project adjudication</a:t>
                      </a:r>
                      <a:r>
                        <a:rPr lang="en-ZA" sz="1500" b="0" i="0" u="none" strike="noStrike" kern="1200" baseline="0" dirty="0" smtClean="0">
                          <a:solidFill>
                            <a:schemeClr val="tx1"/>
                          </a:solidFill>
                          <a:effectLst/>
                          <a:latin typeface="Arial Narrow" panose="020B0606020202030204" pitchFamily="34" charset="0"/>
                          <a:ea typeface="+mn-ea"/>
                          <a:cs typeface="+mn-cs"/>
                        </a:rPr>
                        <a:t> and statement of funds received.</a:t>
                      </a:r>
                    </a:p>
                    <a:p>
                      <a:pPr marL="0" algn="just" defTabSz="914400" rtl="0" eaLnBrk="1" fontAlgn="t" latinLnBrk="0" hangingPunct="1"/>
                      <a:endParaRPr lang="en-ZA" sz="1500" b="0" i="0" u="none" strike="noStrike" kern="1200" dirty="0">
                        <a:solidFill>
                          <a:schemeClr val="tx1"/>
                        </a:solidFill>
                        <a:effectLst/>
                        <a:latin typeface="Arial Narrow" panose="020B0606020202030204" pitchFamily="34" charset="0"/>
                        <a:ea typeface="+mn-ea"/>
                        <a:cs typeface="+mn-cs"/>
                      </a:endParaRPr>
                    </a:p>
                  </a:txBody>
                  <a:tcPr marL="85725" marR="900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32796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22423" y="5870318"/>
            <a:ext cx="2876377"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915554542"/>
              </p:ext>
            </p:extLst>
          </p:nvPr>
        </p:nvGraphicFramePr>
        <p:xfrm>
          <a:off x="222423" y="224005"/>
          <a:ext cx="8671232" cy="5501888"/>
        </p:xfrm>
        <a:graphic>
          <a:graphicData uri="http://schemas.openxmlformats.org/drawingml/2006/table">
            <a:tbl>
              <a:tblPr/>
              <a:tblGrid>
                <a:gridCol w="1351734">
                  <a:extLst>
                    <a:ext uri="{9D8B030D-6E8A-4147-A177-3AD203B41FA5}">
                      <a16:colId xmlns:a16="http://schemas.microsoft.com/office/drawing/2014/main" val="20000"/>
                    </a:ext>
                  </a:extLst>
                </a:gridCol>
                <a:gridCol w="1377387">
                  <a:extLst>
                    <a:ext uri="{9D8B030D-6E8A-4147-A177-3AD203B41FA5}">
                      <a16:colId xmlns:a16="http://schemas.microsoft.com/office/drawing/2014/main" val="20001"/>
                    </a:ext>
                  </a:extLst>
                </a:gridCol>
                <a:gridCol w="1751085">
                  <a:extLst>
                    <a:ext uri="{9D8B030D-6E8A-4147-A177-3AD203B41FA5}">
                      <a16:colId xmlns:a16="http://schemas.microsoft.com/office/drawing/2014/main" val="20002"/>
                    </a:ext>
                  </a:extLst>
                </a:gridCol>
                <a:gridCol w="1614195">
                  <a:extLst>
                    <a:ext uri="{9D8B030D-6E8A-4147-A177-3AD203B41FA5}">
                      <a16:colId xmlns:a16="http://schemas.microsoft.com/office/drawing/2014/main" val="20004"/>
                    </a:ext>
                  </a:extLst>
                </a:gridCol>
                <a:gridCol w="2576831">
                  <a:extLst>
                    <a:ext uri="{9D8B030D-6E8A-4147-A177-3AD203B41FA5}">
                      <a16:colId xmlns:a16="http://schemas.microsoft.com/office/drawing/2014/main" val="1709839994"/>
                    </a:ext>
                  </a:extLst>
                </a:gridCol>
              </a:tblGrid>
              <a:tr h="335031">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To accelerate the transformation of the tourism sector.</a:t>
                      </a:r>
                      <a:endParaRPr kumimoji="0" lang="en-US" sz="13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val="10000"/>
                  </a:ext>
                </a:extLst>
              </a:tr>
              <a:tr h="286807">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 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631526">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337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lvl="0" indent="-231775" algn="just">
                        <a:lnSpc>
                          <a:spcPct val="115000"/>
                        </a:lnSpc>
                        <a:spcAft>
                          <a:spcPts val="0"/>
                        </a:spcAft>
                        <a:buFont typeface="+mj-lt"/>
                        <a:buAutoNum type="arabicPeriod" startAt="2"/>
                      </a:pPr>
                      <a:r>
                        <a:rPr lang="en-ZA" sz="1300" kern="1200" dirty="0" smtClean="0">
                          <a:solidFill>
                            <a:schemeClr val="tx1"/>
                          </a:solidFill>
                          <a:latin typeface="Arial Narrow" pitchFamily="34" charset="0"/>
                          <a:ea typeface="+mn-ea"/>
                          <a:cs typeface="+mn-cs"/>
                        </a:rPr>
                        <a:t>Number of social tourism initiatives undertaken.</a:t>
                      </a:r>
                      <a:endParaRPr lang="en-US" sz="1300" dirty="0">
                        <a:solidFill>
                          <a:schemeClr val="tx1"/>
                        </a:solidFill>
                        <a:latin typeface="Arial Narrow" pitchFamily="34" charset="0"/>
                        <a:ea typeface="Calibri"/>
                        <a:cs typeface="Times New Roman"/>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896938" rtl="0" eaLnBrk="1" fontAlgn="t" latinLnBrk="0" hangingPunct="1">
                        <a:lnSpc>
                          <a:spcPct val="100000"/>
                        </a:lnSpc>
                        <a:spcBef>
                          <a:spcPts val="0"/>
                        </a:spcBef>
                        <a:spcAft>
                          <a:spcPts val="0"/>
                        </a:spcAft>
                        <a:buClrTx/>
                        <a:buSzTx/>
                        <a:buFontTx/>
                        <a:buNone/>
                        <a:tabLst>
                          <a:tab pos="541338" algn="l"/>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Two social tourism initiatives undertaken:</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ZA"/>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dirty="0"/>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9751">
                <a:tc vMerge="1">
                  <a:txBody>
                    <a:bodyPr/>
                    <a:lstStyle/>
                    <a:p>
                      <a:pPr marL="342900" lvl="0" indent="-342900" algn="just">
                        <a:lnSpc>
                          <a:spcPct val="115000"/>
                        </a:lnSpc>
                        <a:spcAft>
                          <a:spcPts val="0"/>
                        </a:spcAft>
                        <a:buFont typeface="+mj-lt"/>
                        <a:buAutoNum type="arabicPeriod" startAt="2"/>
                      </a:pPr>
                      <a:endParaRPr lang="en-US" sz="1300" dirty="0">
                        <a:solidFill>
                          <a:schemeClr val="tx1"/>
                        </a:solidFill>
                        <a:latin typeface="Arial Narrow" pitchFamily="34" charset="0"/>
                        <a:ea typeface="Calibri"/>
                        <a:cs typeface="Times New Roman"/>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173038" indent="-173038" algn="just" defTabSz="896938" fontAlgn="t">
                        <a:buFont typeface="+mj-lt"/>
                        <a:buAutoNum type="arabicParenR"/>
                        <a:tabLst>
                          <a:tab pos="541338" algn="l"/>
                        </a:tabLst>
                      </a:pPr>
                      <a:r>
                        <a:rPr lang="en-ZA" sz="1300" b="0" i="0" u="none" strike="noStrike" dirty="0" smtClean="0">
                          <a:solidFill>
                            <a:srgbClr val="000000"/>
                          </a:solidFill>
                          <a:effectLst/>
                          <a:latin typeface="Arial Narrow" panose="020B0606020202030204" pitchFamily="34" charset="0"/>
                        </a:rPr>
                        <a:t>Framework </a:t>
                      </a:r>
                      <a:r>
                        <a:rPr lang="en-ZA" sz="1300" b="0" i="0" u="none" strike="noStrike" dirty="0">
                          <a:solidFill>
                            <a:srgbClr val="000000"/>
                          </a:solidFill>
                          <a:effectLst/>
                          <a:latin typeface="Arial Narrow" panose="020B0606020202030204" pitchFamily="34" charset="0"/>
                        </a:rPr>
                        <a:t>for supporting tour operators to facilitate social tourism.</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dirty="0" smtClean="0">
                          <a:solidFill>
                            <a:schemeClr val="tx1"/>
                          </a:solidFill>
                          <a:effectLst/>
                          <a:latin typeface="Arial Narrow" panose="020B0606020202030204" pitchFamily="34" charset="0"/>
                        </a:rPr>
                        <a:t>3 information workshops were hosted in Eastern Cape, Gauteng, North West, Mpumalanga and Limpopo (consultations done).</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dirty="0" smtClean="0">
                          <a:solidFill>
                            <a:schemeClr val="tx1"/>
                          </a:solidFill>
                          <a:effectLst/>
                          <a:latin typeface="Arial Narrow" panose="020B0606020202030204" pitchFamily="34" charset="0"/>
                        </a:rPr>
                        <a:t>Framework for supporting tour operators to facilitate social tourism developed.</a:t>
                      </a:r>
                      <a:endParaRPr lang="en-ZA" sz="1300" b="0" i="0" u="none" strike="noStrike" dirty="0">
                        <a:solidFill>
                          <a:schemeClr val="tx1"/>
                        </a:solidFill>
                        <a:effectLst/>
                        <a:latin typeface="Arial Narrow" panose="020B0606020202030204" pitchFamily="34" charset="0"/>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300" b="1" i="0" u="none" strike="noStrike" dirty="0" smtClean="0">
                          <a:solidFill>
                            <a:schemeClr val="tx1"/>
                          </a:solidFill>
                          <a:effectLst/>
                          <a:latin typeface="Arial Narrow" panose="020B0606020202030204" pitchFamily="34" charset="0"/>
                        </a:rPr>
                        <a:t>Draft</a:t>
                      </a:r>
                      <a:r>
                        <a:rPr lang="en-ZA" sz="1300" b="0" i="0" u="none" strike="noStrike" dirty="0" smtClean="0">
                          <a:solidFill>
                            <a:schemeClr val="tx1"/>
                          </a:solidFill>
                          <a:effectLst/>
                          <a:latin typeface="Arial Narrow" panose="020B0606020202030204" pitchFamily="34" charset="0"/>
                        </a:rPr>
                        <a:t> Framework for supporting tour operators to facilitate social tourism was developed.</a:t>
                      </a:r>
                      <a:r>
                        <a:rPr kumimoji="0" lang="en-US" sz="1300" b="1" i="1"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 </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US" sz="1300" b="1" i="1"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Reason for Variance</a:t>
                      </a:r>
                      <a:r>
                        <a:rPr kumimoji="0" lang="en-US" sz="1300" b="1" i="0"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dirty="0" smtClean="0">
                          <a:solidFill>
                            <a:schemeClr val="tx1"/>
                          </a:solidFill>
                          <a:latin typeface="Arial Narrow" pitchFamily="34" charset="0"/>
                        </a:rPr>
                        <a:t>Finalisation of the Framework was affected by capacity constraints. However, a service provider is being appointed to carry out the work in the new financial year,</a:t>
                      </a:r>
                      <a:r>
                        <a:rPr lang="en-ZA" sz="1300" b="0" i="0" u="none" strike="noStrike" baseline="0" dirty="0" smtClean="0">
                          <a:solidFill>
                            <a:schemeClr val="tx1"/>
                          </a:solidFill>
                          <a:latin typeface="Arial Narrow" pitchFamily="34" charset="0"/>
                        </a:rPr>
                        <a:t> </a:t>
                      </a:r>
                      <a:r>
                        <a:rPr lang="en-ZA" sz="1300" b="0" i="0" u="none" strike="noStrike" dirty="0" smtClean="0">
                          <a:solidFill>
                            <a:schemeClr val="tx1"/>
                          </a:solidFill>
                          <a:latin typeface="Arial Narrow" pitchFamily="34" charset="0"/>
                        </a:rPr>
                        <a:t>2018/9. Draft documents of the scheme and framework for tour operators are in place.</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300" b="1" i="1" u="none" strike="noStrike" kern="1200" dirty="0" smtClean="0">
                        <a:solidFill>
                          <a:schemeClr val="tx1"/>
                        </a:solidFill>
                        <a:effectLst/>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1" i="1" u="none" strike="noStrike" kern="1200" dirty="0" smtClean="0">
                          <a:solidFill>
                            <a:schemeClr val="tx1"/>
                          </a:solidFill>
                          <a:effectLst/>
                          <a:latin typeface="Arial Narrow" panose="020B0606020202030204" pitchFamily="34" charset="0"/>
                          <a:ea typeface="+mn-ea"/>
                          <a:cs typeface="+mn-cs"/>
                        </a:rPr>
                        <a:t>Corrective Measure:</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dirty="0" smtClean="0">
                          <a:solidFill>
                            <a:schemeClr val="tx1"/>
                          </a:solidFill>
                          <a:latin typeface="Arial Narrow" pitchFamily="34" charset="0"/>
                        </a:rPr>
                        <a:t>Some work on the Framework and scheme shall have started before the end of the financial year; but finalisation will only be at the end of 2018/19.</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300" b="0" i="0" u="none" strike="noStrike" dirty="0" smtClean="0">
                        <a:solidFill>
                          <a:schemeClr val="tx1"/>
                        </a:solidFill>
                        <a:latin typeface="Arial Narrow" pitchFamily="34" charset="0"/>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33187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39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22423" y="5870318"/>
            <a:ext cx="2876377"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016826860"/>
              </p:ext>
            </p:extLst>
          </p:nvPr>
        </p:nvGraphicFramePr>
        <p:xfrm>
          <a:off x="222423" y="317311"/>
          <a:ext cx="8706973" cy="5049806"/>
        </p:xfrm>
        <a:graphic>
          <a:graphicData uri="http://schemas.openxmlformats.org/drawingml/2006/table">
            <a:tbl>
              <a:tblPr/>
              <a:tblGrid>
                <a:gridCol w="1340159">
                  <a:extLst>
                    <a:ext uri="{9D8B030D-6E8A-4147-A177-3AD203B41FA5}">
                      <a16:colId xmlns:a16="http://schemas.microsoft.com/office/drawing/2014/main" val="20000"/>
                    </a:ext>
                  </a:extLst>
                </a:gridCol>
                <a:gridCol w="1388962">
                  <a:extLst>
                    <a:ext uri="{9D8B030D-6E8A-4147-A177-3AD203B41FA5}">
                      <a16:colId xmlns:a16="http://schemas.microsoft.com/office/drawing/2014/main" val="20001"/>
                    </a:ext>
                  </a:extLst>
                </a:gridCol>
                <a:gridCol w="1689904">
                  <a:extLst>
                    <a:ext uri="{9D8B030D-6E8A-4147-A177-3AD203B41FA5}">
                      <a16:colId xmlns:a16="http://schemas.microsoft.com/office/drawing/2014/main" val="20002"/>
                    </a:ext>
                  </a:extLst>
                </a:gridCol>
                <a:gridCol w="1435261">
                  <a:extLst>
                    <a:ext uri="{9D8B030D-6E8A-4147-A177-3AD203B41FA5}">
                      <a16:colId xmlns:a16="http://schemas.microsoft.com/office/drawing/2014/main" val="20003"/>
                    </a:ext>
                  </a:extLst>
                </a:gridCol>
                <a:gridCol w="2852687">
                  <a:extLst>
                    <a:ext uri="{9D8B030D-6E8A-4147-A177-3AD203B41FA5}">
                      <a16:colId xmlns:a16="http://schemas.microsoft.com/office/drawing/2014/main" val="20004"/>
                    </a:ext>
                  </a:extLst>
                </a:gridCol>
              </a:tblGrid>
              <a:tr h="352229">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To accelerate the transformation of the tourism sector.</a:t>
                      </a:r>
                      <a:endParaRPr kumimoji="0" lang="en-US" sz="13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4793">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 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7680">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277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3038" lvl="0" indent="-173038" algn="just">
                        <a:lnSpc>
                          <a:spcPct val="115000"/>
                        </a:lnSpc>
                        <a:spcAft>
                          <a:spcPts val="0"/>
                        </a:spcAft>
                        <a:buFont typeface="+mj-lt"/>
                        <a:buAutoNum type="arabicPeriod" startAt="2"/>
                      </a:pPr>
                      <a:r>
                        <a:rPr lang="en-ZA" sz="1300" kern="1200" dirty="0" smtClean="0">
                          <a:solidFill>
                            <a:schemeClr val="tx1"/>
                          </a:solidFill>
                          <a:latin typeface="Arial Narrow" pitchFamily="34" charset="0"/>
                          <a:ea typeface="+mn-ea"/>
                          <a:cs typeface="+mn-cs"/>
                        </a:rPr>
                        <a:t>Number of social tourism initiatives undertaken.</a:t>
                      </a:r>
                      <a:endParaRPr lang="en-US" sz="1300" dirty="0">
                        <a:solidFill>
                          <a:schemeClr val="tx1"/>
                        </a:solidFill>
                        <a:latin typeface="Arial Narrow" pitchFamily="34" charset="0"/>
                        <a:ea typeface="Calibri"/>
                        <a:cs typeface="Times New Roman"/>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896938" rtl="0" eaLnBrk="1" fontAlgn="t" latinLnBrk="0" hangingPunct="1">
                        <a:lnSpc>
                          <a:spcPct val="100000"/>
                        </a:lnSpc>
                        <a:spcBef>
                          <a:spcPts val="0"/>
                        </a:spcBef>
                        <a:spcAft>
                          <a:spcPts val="0"/>
                        </a:spcAft>
                        <a:buClrTx/>
                        <a:buSzTx/>
                        <a:buFontTx/>
                        <a:buNone/>
                        <a:tabLst>
                          <a:tab pos="541338" algn="l"/>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Two social tourism initiatives undertaken …continued: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617565">
                <a:tc vMerge="1">
                  <a:txBody>
                    <a:bodyPr/>
                    <a:lstStyle/>
                    <a:p>
                      <a:pPr marL="342900" lvl="0" indent="-342900" algn="just">
                        <a:lnSpc>
                          <a:spcPct val="115000"/>
                        </a:lnSpc>
                        <a:spcAft>
                          <a:spcPts val="0"/>
                        </a:spcAft>
                        <a:buFont typeface="+mj-lt"/>
                        <a:buAutoNum type="arabicPeriod" startAt="2"/>
                      </a:pPr>
                      <a:endParaRPr lang="en-US" sz="1300" dirty="0">
                        <a:solidFill>
                          <a:schemeClr val="tx1"/>
                        </a:solidFill>
                        <a:latin typeface="Arial Narrow" pitchFamily="34" charset="0"/>
                        <a:ea typeface="Calibri"/>
                        <a:cs typeface="Times New Roman"/>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fontAlgn="t">
                        <a:buFont typeface="+mj-lt"/>
                        <a:buAutoNum type="arabicParenR" startAt="2"/>
                      </a:pPr>
                      <a:r>
                        <a:rPr lang="en-ZA" sz="1300" b="0" i="0" u="none" strike="noStrike" dirty="0" smtClean="0">
                          <a:solidFill>
                            <a:srgbClr val="000000"/>
                          </a:solidFill>
                          <a:effectLst/>
                          <a:latin typeface="Arial Narrow" panose="020B0606020202030204" pitchFamily="34" charset="0"/>
                        </a:rPr>
                        <a:t>Develop one social tourism scheme.</a:t>
                      </a:r>
                      <a:endParaRPr lang="en-ZA" sz="1300" b="0" i="0" u="none" strike="noStrike" dirty="0">
                        <a:solidFill>
                          <a:srgbClr val="000000"/>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dirty="0" smtClean="0">
                          <a:solidFill>
                            <a:schemeClr val="tx1"/>
                          </a:solidFill>
                          <a:latin typeface="Arial Narrow" pitchFamily="34" charset="0"/>
                        </a:rPr>
                        <a:t>Draft Social Tourism scheme was developed, however consultation with stakeholders was not done</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kern="1200" dirty="0" smtClean="0">
                          <a:solidFill>
                            <a:schemeClr val="tx1"/>
                          </a:solidFill>
                          <a:latin typeface="Arial Narrow" pitchFamily="34" charset="0"/>
                          <a:ea typeface="+mn-ea"/>
                          <a:cs typeface="+mn-cs"/>
                        </a:rPr>
                        <a:t>One social tourism scheme developed.</a:t>
                      </a:r>
                      <a:endParaRPr lang="en-ZA" sz="1300" b="0" i="0" u="none" strike="noStrike" kern="1200" dirty="0">
                        <a:solidFill>
                          <a:schemeClr val="tx1"/>
                        </a:solidFill>
                        <a:latin typeface="Arial Narrow"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dirty="0" smtClean="0">
                          <a:solidFill>
                            <a:schemeClr val="tx1"/>
                          </a:solidFill>
                          <a:latin typeface="Arial Narrow" pitchFamily="34" charset="0"/>
                        </a:rPr>
                        <a:t>One draft social tourism scheme  developed internally.</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300" b="0" i="0" u="none" strike="noStrike" dirty="0" smtClean="0">
                        <a:solidFill>
                          <a:schemeClr val="tx1"/>
                        </a:solidFill>
                        <a:latin typeface="Arial Narrow"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Reason for Variance</a:t>
                      </a:r>
                      <a:r>
                        <a:rPr kumimoji="0" lang="en-US" sz="1300" b="1" i="0"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prstClr val="black"/>
                          </a:solidFill>
                          <a:effectLst/>
                          <a:uLnTx/>
                          <a:uFillTx/>
                          <a:latin typeface="Arial Narrow" pitchFamily="34" charset="0"/>
                          <a:ea typeface="+mn-ea"/>
                          <a:cs typeface="+mn-cs"/>
                        </a:rPr>
                        <a:t>Finalisation of the Framework was affected by capacity constraints. H</a:t>
                      </a:r>
                      <a:r>
                        <a:rPr lang="en-ZA" sz="1300" b="0" i="0" u="none" strike="noStrike" dirty="0" smtClean="0">
                          <a:solidFill>
                            <a:schemeClr val="tx1"/>
                          </a:solidFill>
                          <a:latin typeface="Arial Narrow" pitchFamily="34" charset="0"/>
                        </a:rPr>
                        <a:t>owever, a service provider is being appointed to carry out the work in the new financial year, 2018/9. Draft documents of the scheme and framework for tour operators are in place.</a:t>
                      </a:r>
                    </a:p>
                    <a:p>
                      <a:pPr marL="0" marR="0" lvl="0" indent="0" algn="just" defTabSz="914400" rtl="0" eaLnBrk="1" fontAlgn="t" latinLnBrk="0" hangingPunct="1">
                        <a:lnSpc>
                          <a:spcPct val="100000"/>
                        </a:lnSpc>
                        <a:spcBef>
                          <a:spcPts val="0"/>
                        </a:spcBef>
                        <a:spcAft>
                          <a:spcPts val="0"/>
                        </a:spcAft>
                        <a:buClrTx/>
                        <a:buSzTx/>
                        <a:buFontTx/>
                        <a:buNone/>
                        <a:tabLst/>
                        <a:defRPr/>
                      </a:pPr>
                      <a:endParaRPr lang="en-ZA" sz="1300" b="1" i="1" u="none" strike="noStrike" kern="1200" dirty="0" smtClean="0">
                        <a:solidFill>
                          <a:schemeClr val="tx1"/>
                        </a:solidFill>
                        <a:effectLst/>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1" i="1" u="none" strike="noStrike" kern="1200" dirty="0" smtClean="0">
                          <a:solidFill>
                            <a:schemeClr val="tx1"/>
                          </a:solidFill>
                          <a:effectLst/>
                          <a:latin typeface="Arial Narrow" panose="020B0606020202030204" pitchFamily="34" charset="0"/>
                          <a:ea typeface="+mn-ea"/>
                          <a:cs typeface="+mn-cs"/>
                        </a:rPr>
                        <a:t>Corrective Measure:</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300" b="0" i="0" u="none" strike="noStrike" dirty="0" smtClean="0">
                          <a:solidFill>
                            <a:schemeClr val="tx1"/>
                          </a:solidFill>
                          <a:latin typeface="Arial Narrow" pitchFamily="34" charset="0"/>
                        </a:rPr>
                        <a:t>Some work on the framework and scheme shall have started before the end of the financial year; but finalisation will only be at the end of 2018/19.</a:t>
                      </a:r>
                    </a:p>
                  </a:txBody>
                  <a:tcPr marL="86400"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84159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1095632" y="1066800"/>
            <a:ext cx="7591168" cy="3892378"/>
          </a:xfrm>
        </p:spPr>
        <p:txBody>
          <a:bodyPr>
            <a:noAutofit/>
          </a:bodyPr>
          <a:lstStyle/>
          <a:p>
            <a:pPr marL="0" indent="0" algn="just">
              <a:lnSpc>
                <a:spcPct val="160000"/>
              </a:lnSpc>
              <a:buNone/>
            </a:pPr>
            <a:endParaRPr lang="en-US" sz="2800" dirty="0" smtClean="0">
              <a:latin typeface="Arial Narrow" pitchFamily="34" charset="0"/>
            </a:endParaRPr>
          </a:p>
          <a:p>
            <a:pPr marL="457200" lvl="1" indent="0" algn="just">
              <a:buNone/>
            </a:pPr>
            <a:endParaRPr lang="en-US" dirty="0" smtClean="0">
              <a:latin typeface="Arial Narrow" pitchFamily="34" charset="0"/>
            </a:endParaRPr>
          </a:p>
          <a:p>
            <a:pPr marL="0" indent="0">
              <a:buNone/>
            </a:pPr>
            <a:endParaRPr lang="en-US" sz="2800" dirty="0">
              <a:latin typeface="Arial Narrow" pitchFamily="34" charset="0"/>
            </a:endParaRPr>
          </a:p>
          <a:p>
            <a:endParaRPr lang="en-US" sz="2800" dirty="0" smtClean="0">
              <a:latin typeface="Arial Narrow" pitchFamily="34" charset="0"/>
            </a:endParaRPr>
          </a:p>
          <a:p>
            <a:endParaRPr lang="en-US" sz="2800" dirty="0" smtClean="0">
              <a:latin typeface="Arial Narrow" pitchFamily="34" charset="0"/>
            </a:endParaRPr>
          </a:p>
        </p:txBody>
      </p:sp>
      <p:sp>
        <p:nvSpPr>
          <p:cNvPr id="4" name="Title 1"/>
          <p:cNvSpPr txBox="1">
            <a:spLocks/>
          </p:cNvSpPr>
          <p:nvPr/>
        </p:nvSpPr>
        <p:spPr>
          <a:xfrm>
            <a:off x="514865" y="1813632"/>
            <a:ext cx="8171935" cy="2398713"/>
          </a:xfrm>
          <a:prstGeom prst="rect">
            <a:avLst/>
          </a:prstGeom>
          <a:solidFill>
            <a:schemeClr val="accent2">
              <a:lumMod val="40000"/>
              <a:lumOff val="60000"/>
            </a:schemeClr>
          </a:solidFill>
          <a:ln>
            <a:solidFill>
              <a:schemeClr val="accent6">
                <a:lumMod val="75000"/>
              </a:schemeClr>
            </a:solidFill>
          </a:ln>
        </p:spPr>
        <p:txBody>
          <a:bodyPr/>
          <a:lstStyle/>
          <a:p>
            <a:pPr algn="ctr">
              <a:defRPr/>
            </a:pPr>
            <a:endParaRPr lang="en-US" sz="4000" b="1" dirty="0">
              <a:solidFill>
                <a:prstClr val="black"/>
              </a:solidFill>
              <a:latin typeface="Arial Narrow" pitchFamily="34" charset="0"/>
              <a:ea typeface="+mj-ea"/>
              <a:cs typeface="+mj-cs"/>
            </a:endParaRPr>
          </a:p>
          <a:p>
            <a:pPr algn="ctr">
              <a:defRPr/>
            </a:pPr>
            <a:r>
              <a:rPr lang="en-US" sz="5400" b="1" dirty="0" smtClean="0">
                <a:solidFill>
                  <a:prstClr val="black"/>
                </a:solidFill>
                <a:latin typeface="Arial Narrow" pitchFamily="34" charset="0"/>
                <a:ea typeface="+mj-ea"/>
                <a:cs typeface="+mj-cs"/>
              </a:rPr>
              <a:t> 1.	Performance Overview</a:t>
            </a:r>
            <a:endParaRPr lang="en-US" sz="5400" b="1" dirty="0">
              <a:solidFill>
                <a:prstClr val="black"/>
              </a:solidFill>
              <a:latin typeface="Arial Narrow" pitchFamily="34" charset="0"/>
              <a:ea typeface="+mj-ea"/>
              <a:cs typeface="+mj-cs"/>
            </a:endParaRPr>
          </a:p>
        </p:txBody>
      </p:sp>
      <p:sp>
        <p:nvSpPr>
          <p:cNvPr id="5" name="Footer Placeholder 1"/>
          <p:cNvSpPr>
            <a:spLocks noGrp="1"/>
          </p:cNvSpPr>
          <p:nvPr>
            <p:ph type="ftr" sz="quarter" idx="11"/>
          </p:nvPr>
        </p:nvSpPr>
        <p:spPr>
          <a:xfrm>
            <a:off x="660400" y="5895032"/>
            <a:ext cx="5526216"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5946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22423" y="5870318"/>
            <a:ext cx="2876377"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28478824"/>
              </p:ext>
            </p:extLst>
          </p:nvPr>
        </p:nvGraphicFramePr>
        <p:xfrm>
          <a:off x="312575" y="207500"/>
          <a:ext cx="8589427" cy="5041969"/>
        </p:xfrm>
        <a:graphic>
          <a:graphicData uri="http://schemas.openxmlformats.org/drawingml/2006/table">
            <a:tbl>
              <a:tblPr/>
              <a:tblGrid>
                <a:gridCol w="1559724">
                  <a:extLst>
                    <a:ext uri="{9D8B030D-6E8A-4147-A177-3AD203B41FA5}">
                      <a16:colId xmlns:a16="http://schemas.microsoft.com/office/drawing/2014/main" val="20000"/>
                    </a:ext>
                  </a:extLst>
                </a:gridCol>
                <a:gridCol w="1287624">
                  <a:extLst>
                    <a:ext uri="{9D8B030D-6E8A-4147-A177-3AD203B41FA5}">
                      <a16:colId xmlns:a16="http://schemas.microsoft.com/office/drawing/2014/main" val="20001"/>
                    </a:ext>
                  </a:extLst>
                </a:gridCol>
                <a:gridCol w="2032581">
                  <a:extLst>
                    <a:ext uri="{9D8B030D-6E8A-4147-A177-3AD203B41FA5}">
                      <a16:colId xmlns:a16="http://schemas.microsoft.com/office/drawing/2014/main" val="20003"/>
                    </a:ext>
                  </a:extLst>
                </a:gridCol>
                <a:gridCol w="1113703">
                  <a:extLst>
                    <a:ext uri="{9D8B030D-6E8A-4147-A177-3AD203B41FA5}">
                      <a16:colId xmlns:a16="http://schemas.microsoft.com/office/drawing/2014/main" val="20004"/>
                    </a:ext>
                  </a:extLst>
                </a:gridCol>
                <a:gridCol w="2595795">
                  <a:extLst>
                    <a:ext uri="{9D8B030D-6E8A-4147-A177-3AD203B41FA5}">
                      <a16:colId xmlns:a16="http://schemas.microsoft.com/office/drawing/2014/main" val="3544967434"/>
                    </a:ext>
                  </a:extLst>
                </a:gridCol>
              </a:tblGrid>
              <a:tr h="573522">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Narrow"/>
                        </a:rPr>
                        <a:t>Strategic objective: </a:t>
                      </a:r>
                      <a:r>
                        <a:rPr kumimoji="0" lang="en-ZA" sz="1200" b="1" i="0" u="none" strike="noStrike" kern="1200" cap="none" spc="0" normalizeH="0" baseline="0" noProof="0" dirty="0" smtClean="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2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val="10000"/>
                  </a:ext>
                </a:extLst>
              </a:tr>
              <a:tr h="296232">
                <a:tc rowSpan="2">
                  <a:txBody>
                    <a:bodyPr/>
                    <a:lstStyle/>
                    <a:p>
                      <a:pPr algn="ctr">
                        <a:lnSpc>
                          <a:spcPct val="100000"/>
                        </a:lnSpc>
                      </a:pPr>
                      <a:r>
                        <a:rPr lang="en-US" sz="1200" b="1" dirty="0" smtClean="0">
                          <a:solidFill>
                            <a:schemeClr val="tx1"/>
                          </a:solidFill>
                          <a:latin typeface="Arial Narrow" pitchFamily="34" charset="0"/>
                          <a:cs typeface="Arial" pitchFamily="34" charset="0"/>
                        </a:rPr>
                        <a:t>Key</a:t>
                      </a:r>
                      <a:r>
                        <a:rPr lang="en-US" sz="1200" b="1" baseline="0" dirty="0" smtClean="0">
                          <a:solidFill>
                            <a:schemeClr val="tx1"/>
                          </a:solidFill>
                          <a:latin typeface="Arial Narrow" pitchFamily="34" charset="0"/>
                          <a:cs typeface="Arial" pitchFamily="34" charset="0"/>
                        </a:rPr>
                        <a:t> Performance Indicator</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solidFill>
                            <a:schemeClr val="tx1"/>
                          </a:solidFill>
                          <a:latin typeface="Arial Narrow" pitchFamily="34" charset="0"/>
                          <a:cs typeface="Arial" pitchFamily="34" charset="0"/>
                        </a:rPr>
                        <a:t>Annual Target</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14615">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3 Performance – </a:t>
                      </a:r>
                      <a:r>
                        <a:rPr lang="en-ZA" sz="1200" b="1" kern="1200" dirty="0" smtClean="0">
                          <a:solidFill>
                            <a:schemeClr val="dk1"/>
                          </a:solidFill>
                          <a:latin typeface="Arial Narrow" panose="020B0606020202030204" pitchFamily="34" charset="0"/>
                          <a:ea typeface="+mn-ea"/>
                          <a:cs typeface="+mn-cs"/>
                        </a:rPr>
                        <a:t>Actual </a:t>
                      </a:r>
                      <a:r>
                        <a:rPr lang="en-US" sz="12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744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2900" marR="0" lvl="0" indent="-342900" algn="just" defTabSz="914400" rtl="0" eaLnBrk="1" fontAlgn="auto" latinLnBrk="0" hangingPunct="1">
                        <a:lnSpc>
                          <a:spcPct val="115000"/>
                        </a:lnSpc>
                        <a:spcBef>
                          <a:spcPts val="0"/>
                        </a:spcBef>
                        <a:spcAft>
                          <a:spcPts val="0"/>
                        </a:spcAft>
                        <a:buClrTx/>
                        <a:buSzTx/>
                        <a:buFont typeface="+mj-lt"/>
                        <a:buAutoNum type="arabicPeriod" startAt="3"/>
                        <a:tabLst/>
                        <a:defRPr/>
                      </a:pPr>
                      <a:r>
                        <a:rPr kumimoji="0" lang="en-ZA"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Implementation of the enterprise development programme.</a:t>
                      </a:r>
                      <a:endParaRPr kumimoji="0" lang="en-US" sz="12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endParaRPr>
                    </a:p>
                    <a:p>
                      <a:pPr marL="182880" indent="-182880" algn="just">
                        <a:buFont typeface="+mj-lt"/>
                        <a:buAutoNum type="arabicPeriod" startAt="4"/>
                      </a:pPr>
                      <a:endParaRPr lang="en-US" sz="1200" dirty="0">
                        <a:solidFill>
                          <a:schemeClr val="tx1"/>
                        </a:solidFill>
                        <a:latin typeface="Arial Narrow" pitchFamily="34" charset="0"/>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200" b="0" i="0" u="none" strike="noStrike" dirty="0">
                          <a:solidFill>
                            <a:srgbClr val="000000"/>
                          </a:solidFill>
                          <a:effectLst/>
                          <a:latin typeface="Arial Narrow" panose="020B0606020202030204" pitchFamily="34" charset="0"/>
                        </a:rPr>
                        <a:t>400 enterprises supported with training and development.</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t"/>
                      <a:r>
                        <a:rPr lang="en-ZA" sz="1200" kern="1200" dirty="0" smtClean="0">
                          <a:solidFill>
                            <a:schemeClr val="tx1"/>
                          </a:solidFill>
                          <a:effectLst/>
                          <a:latin typeface="Arial Narrow" panose="020B0606020202030204" pitchFamily="34" charset="0"/>
                          <a:ea typeface="+mn-ea"/>
                          <a:cs typeface="+mn-cs"/>
                        </a:rPr>
                        <a:t>Selected interventions were</a:t>
                      </a:r>
                    </a:p>
                    <a:p>
                      <a:pPr algn="just" fontAlgn="t"/>
                      <a:r>
                        <a:rPr lang="en-ZA" sz="1200" kern="1200" dirty="0" smtClean="0">
                          <a:solidFill>
                            <a:schemeClr val="tx1"/>
                          </a:solidFill>
                          <a:effectLst/>
                          <a:latin typeface="Arial Narrow" panose="020B0606020202030204" pitchFamily="34" charset="0"/>
                          <a:ea typeface="+mn-ea"/>
                          <a:cs typeface="+mn-cs"/>
                        </a:rPr>
                        <a:t>Implemented</a:t>
                      </a:r>
                      <a:r>
                        <a:rPr lang="en-ZA" sz="1200" kern="1200" baseline="0" dirty="0" smtClean="0">
                          <a:solidFill>
                            <a:schemeClr val="tx1"/>
                          </a:solidFill>
                          <a:effectLst/>
                          <a:latin typeface="Arial Narrow" panose="020B0606020202030204" pitchFamily="34" charset="0"/>
                          <a:ea typeface="+mn-ea"/>
                          <a:cs typeface="+mn-cs"/>
                        </a:rPr>
                        <a:t> </a:t>
                      </a:r>
                      <a:r>
                        <a:rPr lang="en-ZA" sz="1200" kern="1200" dirty="0" smtClean="0">
                          <a:solidFill>
                            <a:schemeClr val="tx1"/>
                          </a:solidFill>
                          <a:effectLst/>
                          <a:latin typeface="Arial Narrow" panose="020B0606020202030204" pitchFamily="34" charset="0"/>
                          <a:ea typeface="+mn-ea"/>
                          <a:cs typeface="+mn-cs"/>
                        </a:rPr>
                        <a:t>through the following:</a:t>
                      </a:r>
                    </a:p>
                    <a:p>
                      <a:pPr algn="just" fontAlgn="t"/>
                      <a:endParaRPr lang="en-ZA" sz="1200" kern="1200" dirty="0" smtClean="0">
                        <a:solidFill>
                          <a:schemeClr val="tx1"/>
                        </a:solidFill>
                        <a:effectLst/>
                        <a:latin typeface="Arial Narrow" panose="020B0606020202030204" pitchFamily="34" charset="0"/>
                        <a:ea typeface="+mn-ea"/>
                        <a:cs typeface="+mn-cs"/>
                      </a:endParaRPr>
                    </a:p>
                    <a:p>
                      <a:pPr marL="171450" indent="-171450" algn="just" fontAlgn="t">
                        <a:buFont typeface="Arial" panose="020B0604020202020204" pitchFamily="34" charset="0"/>
                        <a:buChar char="•"/>
                      </a:pPr>
                      <a:r>
                        <a:rPr lang="en-ZA" sz="1200" kern="1200" dirty="0" smtClean="0">
                          <a:solidFill>
                            <a:schemeClr val="tx1"/>
                          </a:solidFill>
                          <a:effectLst/>
                          <a:latin typeface="Arial Narrow" panose="020B0606020202030204" pitchFamily="34" charset="0"/>
                          <a:ea typeface="+mn-ea"/>
                          <a:cs typeface="+mn-cs"/>
                        </a:rPr>
                        <a:t>Conducting Business Planning and Coaching workshops;</a:t>
                      </a:r>
                    </a:p>
                    <a:p>
                      <a:pPr marL="171450" indent="-171450" algn="just" fontAlgn="t">
                        <a:buFont typeface="Arial" panose="020B0604020202020204" pitchFamily="34" charset="0"/>
                        <a:buChar char="•"/>
                      </a:pPr>
                      <a:r>
                        <a:rPr lang="en-ZA" sz="1200" kern="1200" dirty="0" smtClean="0">
                          <a:solidFill>
                            <a:schemeClr val="tx1"/>
                          </a:solidFill>
                          <a:effectLst/>
                          <a:latin typeface="Arial Narrow" panose="020B0606020202030204" pitchFamily="34" charset="0"/>
                          <a:ea typeface="+mn-ea"/>
                          <a:cs typeface="+mn-cs"/>
                        </a:rPr>
                        <a:t>Teaching enterprises the regulatory importance of various Labour Laws;</a:t>
                      </a:r>
                    </a:p>
                    <a:p>
                      <a:pPr marL="171450" indent="-171450" algn="just" fontAlgn="t">
                        <a:buFont typeface="Arial" panose="020B0604020202020204" pitchFamily="34" charset="0"/>
                        <a:buChar char="•"/>
                      </a:pPr>
                      <a:r>
                        <a:rPr lang="en-ZA" sz="1200" kern="1200" dirty="0" smtClean="0">
                          <a:solidFill>
                            <a:schemeClr val="tx1"/>
                          </a:solidFill>
                          <a:effectLst/>
                          <a:latin typeface="Arial Narrow" panose="020B0606020202030204" pitchFamily="34" charset="0"/>
                          <a:ea typeface="+mn-ea"/>
                          <a:cs typeface="+mn-cs"/>
                        </a:rPr>
                        <a:t>Assisting enterprises with development of Marketing Collateral and Planning;</a:t>
                      </a:r>
                    </a:p>
                    <a:p>
                      <a:pPr marL="171450" indent="-171450" algn="just" fontAlgn="t">
                        <a:buFont typeface="Arial" panose="020B0604020202020204" pitchFamily="34" charset="0"/>
                        <a:buChar char="•"/>
                      </a:pPr>
                      <a:r>
                        <a:rPr lang="en-ZA" sz="1200" kern="1200" dirty="0" smtClean="0">
                          <a:solidFill>
                            <a:schemeClr val="tx1"/>
                          </a:solidFill>
                          <a:effectLst/>
                          <a:latin typeface="Arial Narrow" panose="020B0606020202030204" pitchFamily="34" charset="0"/>
                          <a:ea typeface="+mn-ea"/>
                          <a:cs typeface="+mn-cs"/>
                        </a:rPr>
                        <a:t>Training on Record-keeping Compliancy, Pricing and Customer Care.</a:t>
                      </a:r>
                    </a:p>
                    <a:p>
                      <a:pPr marL="171450" indent="-171450" algn="just" fontAlgn="t">
                        <a:buFont typeface="Arial" panose="020B0604020202020204" pitchFamily="34" charset="0"/>
                        <a:buChar char="•"/>
                      </a:pPr>
                      <a:r>
                        <a:rPr lang="en-ZA" sz="1200" kern="1200" dirty="0" smtClean="0">
                          <a:solidFill>
                            <a:schemeClr val="tx1"/>
                          </a:solidFill>
                          <a:effectLst/>
                          <a:latin typeface="Arial Narrow" panose="020B0606020202030204" pitchFamily="34" charset="0"/>
                          <a:ea typeface="+mn-ea"/>
                          <a:cs typeface="+mn-cs"/>
                        </a:rPr>
                        <a:t>Cultivating strong partnerships between enterprises and government institutions. </a:t>
                      </a:r>
                    </a:p>
                    <a:p>
                      <a:pPr marL="0" indent="0" algn="just" fontAlgn="t">
                        <a:buFont typeface="Arial" panose="020B0604020202020204" pitchFamily="34" charset="0"/>
                        <a:buNone/>
                      </a:pPr>
                      <a:endParaRPr lang="en-ZA" sz="1200" kern="1200" dirty="0">
                        <a:solidFill>
                          <a:schemeClr val="tx1"/>
                        </a:solidFill>
                        <a:effectLst/>
                        <a:latin typeface="Arial Narrow" panose="020B0606020202030204" pitchFamily="34" charset="0"/>
                        <a:ea typeface="+mn-ea"/>
                        <a:cs typeface="+mn-cs"/>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200" kern="1200" dirty="0" smtClean="0">
                          <a:solidFill>
                            <a:schemeClr val="tx1"/>
                          </a:solidFill>
                          <a:effectLst/>
                          <a:latin typeface="Arial Narrow" panose="020B0606020202030204" pitchFamily="34" charset="0"/>
                          <a:ea typeface="+mn-ea"/>
                          <a:cs typeface="+mn-cs"/>
                        </a:rPr>
                        <a:t>Annual progress report in place.</a:t>
                      </a:r>
                      <a:endParaRPr lang="en-ZA" sz="1200" kern="1200" dirty="0">
                        <a:solidFill>
                          <a:schemeClr val="tx1"/>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200" kern="1200" dirty="0" smtClean="0">
                          <a:solidFill>
                            <a:schemeClr val="tx1"/>
                          </a:solidFill>
                          <a:effectLst/>
                          <a:latin typeface="Arial Narrow" panose="020B0606020202030204" pitchFamily="34" charset="0"/>
                          <a:ea typeface="+mn-ea"/>
                          <a:cs typeface="+mn-cs"/>
                        </a:rPr>
                        <a:t>Annual progress report (on training and development support</a:t>
                      </a:r>
                      <a:r>
                        <a:rPr lang="en-ZA" sz="1200" kern="1200" baseline="0" dirty="0" smtClean="0">
                          <a:solidFill>
                            <a:schemeClr val="tx1"/>
                          </a:solidFill>
                          <a:effectLst/>
                          <a:latin typeface="Arial Narrow" panose="020B0606020202030204" pitchFamily="34" charset="0"/>
                          <a:ea typeface="+mn-ea"/>
                          <a:cs typeface="+mn-cs"/>
                        </a:rPr>
                        <a:t> provided to </a:t>
                      </a:r>
                      <a:r>
                        <a:rPr kumimoji="0" lang="en-ZA" sz="1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Enterprises) </a:t>
                      </a:r>
                      <a:r>
                        <a:rPr lang="en-ZA" sz="1200" kern="1200" dirty="0" smtClean="0">
                          <a:solidFill>
                            <a:schemeClr val="tx1"/>
                          </a:solidFill>
                          <a:effectLst/>
                          <a:latin typeface="Arial Narrow" panose="020B0606020202030204" pitchFamily="34" charset="0"/>
                          <a:ea typeface="+mn-ea"/>
                          <a:cs typeface="+mn-cs"/>
                        </a:rPr>
                        <a:t>was developed and</a:t>
                      </a:r>
                      <a:r>
                        <a:rPr lang="en-ZA" sz="1200" kern="1200" baseline="0" dirty="0" smtClean="0">
                          <a:solidFill>
                            <a:schemeClr val="tx1"/>
                          </a:solidFill>
                          <a:effectLst/>
                          <a:latin typeface="Arial Narrow" panose="020B0606020202030204" pitchFamily="34" charset="0"/>
                          <a:ea typeface="+mn-ea"/>
                          <a:cs typeface="+mn-cs"/>
                        </a:rPr>
                        <a:t> is in place.</a:t>
                      </a:r>
                    </a:p>
                    <a:p>
                      <a:pPr algn="just" fontAlgn="t"/>
                      <a:r>
                        <a:rPr lang="en-ZA" sz="1200" u="sng" kern="1200" baseline="0" dirty="0" smtClean="0">
                          <a:solidFill>
                            <a:schemeClr val="tx1"/>
                          </a:solidFill>
                          <a:effectLst/>
                          <a:latin typeface="Arial Narrow" panose="020B0606020202030204" pitchFamily="34" charset="0"/>
                          <a:ea typeface="+mn-ea"/>
                          <a:cs typeface="+mn-cs"/>
                        </a:rPr>
                        <a:t>The report covers the following areas: </a:t>
                      </a:r>
                      <a:r>
                        <a:rPr lang="en-ZA" sz="1200" kern="1200" baseline="0" dirty="0" smtClean="0">
                          <a:solidFill>
                            <a:schemeClr val="tx1"/>
                          </a:solidFill>
                          <a:effectLst/>
                          <a:latin typeface="Arial Narrow" panose="020B0606020202030204" pitchFamily="34" charset="0"/>
                          <a:ea typeface="+mn-ea"/>
                          <a:cs typeface="+mn-cs"/>
                        </a:rPr>
                        <a:t>programme implementation, demographics of SMMEs, project deliverables, support provided to SMMEs, monitoring of the programme, challenges and successes, lessons learnt proposed areas of focus.</a:t>
                      </a:r>
                    </a:p>
                    <a:p>
                      <a:pPr algn="just" fontAlgn="t"/>
                      <a:endParaRPr lang="en-ZA" sz="1200" kern="1200" baseline="0" dirty="0" smtClean="0">
                        <a:solidFill>
                          <a:schemeClr val="tx1"/>
                        </a:solidFill>
                        <a:effectLst/>
                        <a:latin typeface="Arial Narrow" panose="020B0606020202030204" pitchFamily="34" charset="0"/>
                        <a:ea typeface="+mn-ea"/>
                        <a:cs typeface="+mn-cs"/>
                      </a:endParaRPr>
                    </a:p>
                    <a:p>
                      <a:pPr algn="just" fontAlgn="t"/>
                      <a:r>
                        <a:rPr lang="en-ZA" sz="1200" kern="1200" baseline="0" dirty="0" smtClean="0">
                          <a:solidFill>
                            <a:schemeClr val="tx1"/>
                          </a:solidFill>
                          <a:effectLst/>
                          <a:latin typeface="Arial Narrow" panose="020B0606020202030204" pitchFamily="34" charset="0"/>
                          <a:ea typeface="+mn-ea"/>
                          <a:cs typeface="+mn-cs"/>
                        </a:rPr>
                        <a:t>The programme was implemented in collaboration with provincial tourism development departments and their local government stakeholders. </a:t>
                      </a:r>
                    </a:p>
                    <a:p>
                      <a:pPr algn="just" fontAlgn="t"/>
                      <a:endParaRPr lang="en-ZA" sz="1200" kern="1200" baseline="0" dirty="0" smtClean="0">
                        <a:solidFill>
                          <a:schemeClr val="tx1"/>
                        </a:solidFill>
                        <a:effectLst/>
                        <a:latin typeface="Arial Narrow" panose="020B0606020202030204" pitchFamily="34" charset="0"/>
                        <a:ea typeface="+mn-ea"/>
                        <a:cs typeface="+mn-cs"/>
                      </a:endParaRPr>
                    </a:p>
                    <a:p>
                      <a:pPr algn="just" fontAlgn="t"/>
                      <a:r>
                        <a:rPr lang="en-ZA" sz="1200" kern="1200" baseline="0" dirty="0" smtClean="0">
                          <a:solidFill>
                            <a:schemeClr val="tx1"/>
                          </a:solidFill>
                          <a:effectLst/>
                          <a:latin typeface="Arial Narrow" panose="020B0606020202030204" pitchFamily="34" charset="0"/>
                          <a:ea typeface="+mn-ea"/>
                          <a:cs typeface="+mn-cs"/>
                        </a:rPr>
                        <a:t>SMMEs listed on provinces databases were to be invited to apply and enrol for 12 month programme in mentorship, coaching, training and marketing support.</a:t>
                      </a:r>
                      <a:endParaRPr lang="en-ZA" sz="1200" kern="1200" dirty="0">
                        <a:solidFill>
                          <a:schemeClr val="tx1"/>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234245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22423" y="5870318"/>
            <a:ext cx="2876377"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746747917"/>
              </p:ext>
            </p:extLst>
          </p:nvPr>
        </p:nvGraphicFramePr>
        <p:xfrm>
          <a:off x="222423" y="387361"/>
          <a:ext cx="8589427" cy="4497332"/>
        </p:xfrm>
        <a:graphic>
          <a:graphicData uri="http://schemas.openxmlformats.org/drawingml/2006/table">
            <a:tbl>
              <a:tblPr/>
              <a:tblGrid>
                <a:gridCol w="1560078">
                  <a:extLst>
                    <a:ext uri="{9D8B030D-6E8A-4147-A177-3AD203B41FA5}">
                      <a16:colId xmlns:a16="http://schemas.microsoft.com/office/drawing/2014/main" val="20000"/>
                    </a:ext>
                  </a:extLst>
                </a:gridCol>
                <a:gridCol w="1562583">
                  <a:extLst>
                    <a:ext uri="{9D8B030D-6E8A-4147-A177-3AD203B41FA5}">
                      <a16:colId xmlns:a16="http://schemas.microsoft.com/office/drawing/2014/main" val="20001"/>
                    </a:ext>
                  </a:extLst>
                </a:gridCol>
                <a:gridCol w="1713053">
                  <a:extLst>
                    <a:ext uri="{9D8B030D-6E8A-4147-A177-3AD203B41FA5}">
                      <a16:colId xmlns:a16="http://schemas.microsoft.com/office/drawing/2014/main" val="20003"/>
                    </a:ext>
                  </a:extLst>
                </a:gridCol>
                <a:gridCol w="1342663">
                  <a:extLst>
                    <a:ext uri="{9D8B030D-6E8A-4147-A177-3AD203B41FA5}">
                      <a16:colId xmlns:a16="http://schemas.microsoft.com/office/drawing/2014/main" val="20004"/>
                    </a:ext>
                  </a:extLst>
                </a:gridCol>
                <a:gridCol w="2411050">
                  <a:extLst>
                    <a:ext uri="{9D8B030D-6E8A-4147-A177-3AD203B41FA5}">
                      <a16:colId xmlns:a16="http://schemas.microsoft.com/office/drawing/2014/main" val="3544967434"/>
                    </a:ext>
                  </a:extLst>
                </a:gridCol>
              </a:tblGrid>
              <a:tr h="473972">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a:rPr>
                        <a:t>Strategic objective: </a:t>
                      </a:r>
                      <a:r>
                        <a:rPr kumimoji="0" lang="en-ZA" sz="1400" b="1" i="0" u="none" strike="noStrike" kern="1200" cap="none" spc="0" normalizeH="0" baseline="0" noProof="0" dirty="0" smtClean="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4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val="10000"/>
                  </a:ext>
                </a:extLst>
              </a:tr>
              <a:tr h="296232">
                <a:tc rowSpan="2">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14615">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3 Performance – </a:t>
                      </a:r>
                      <a:r>
                        <a:rPr lang="en-ZA" sz="1400" b="1" kern="1200" dirty="0" smtClean="0">
                          <a:solidFill>
                            <a:schemeClr val="dk1"/>
                          </a:solidFill>
                          <a:latin typeface="Arial Narrow" panose="020B0606020202030204" pitchFamily="34" charset="0"/>
                          <a:ea typeface="+mn-ea"/>
                          <a:cs typeface="+mn-cs"/>
                        </a:rPr>
                        <a:t>Actual </a:t>
                      </a:r>
                      <a:r>
                        <a:rPr lang="en-US" sz="14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Performance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294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3038" marR="0" lvl="0" indent="-173038" algn="just" defTabSz="914400" rtl="0" eaLnBrk="1" fontAlgn="auto" latinLnBrk="0" hangingPunct="1">
                        <a:lnSpc>
                          <a:spcPct val="115000"/>
                        </a:lnSpc>
                        <a:spcBef>
                          <a:spcPts val="0"/>
                        </a:spcBef>
                        <a:spcAft>
                          <a:spcPts val="0"/>
                        </a:spcAft>
                        <a:buClrTx/>
                        <a:buSzTx/>
                        <a:buFont typeface="+mj-lt"/>
                        <a:buAutoNum type="arabicPeriod" startAt="3"/>
                        <a:tabLst/>
                        <a:defRPr/>
                      </a:pPr>
                      <a:r>
                        <a:rPr kumimoji="0" lang="en-ZA" sz="1400" b="0" i="0" u="none" strike="noStrike" kern="1200" cap="none" spc="0" normalizeH="0" baseline="0" noProof="0" dirty="0" smtClean="0">
                          <a:ln>
                            <a:noFill/>
                          </a:ln>
                          <a:solidFill>
                            <a:prstClr val="black"/>
                          </a:solidFill>
                          <a:effectLst/>
                          <a:uLnTx/>
                          <a:uFillTx/>
                          <a:latin typeface="Arial Narrow" pitchFamily="34" charset="0"/>
                          <a:ea typeface="+mn-ea"/>
                          <a:cs typeface="+mn-cs"/>
                        </a:rPr>
                        <a:t>Implementation of the enterprise development programme.</a:t>
                      </a:r>
                      <a:endParaRPr kumimoji="0" lang="en-US" sz="1400" b="0" i="0" u="none" strike="noStrike" kern="1200" cap="none" spc="0" normalizeH="0" baseline="0" noProof="0" dirty="0" smtClean="0">
                        <a:ln>
                          <a:noFill/>
                        </a:ln>
                        <a:solidFill>
                          <a:prstClr val="black"/>
                        </a:solidFill>
                        <a:effectLst/>
                        <a:uLnTx/>
                        <a:uFillTx/>
                        <a:latin typeface="Arial Narrow" pitchFamily="34" charset="0"/>
                        <a:ea typeface="Calibri"/>
                        <a:cs typeface="Times New Roman"/>
                      </a:endParaRPr>
                    </a:p>
                    <a:p>
                      <a:pPr marL="182880" indent="-182880" algn="just">
                        <a:buFont typeface="+mj-lt"/>
                        <a:buAutoNum type="arabicPeriod" startAt="4"/>
                      </a:pPr>
                      <a:endParaRPr lang="en-US" sz="1400" dirty="0">
                        <a:solidFill>
                          <a:schemeClr val="tx1"/>
                        </a:solidFill>
                        <a:latin typeface="Arial Narrow" pitchFamily="34" charset="0"/>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400" b="0" i="0" u="none" strike="noStrike" dirty="0">
                          <a:solidFill>
                            <a:srgbClr val="000000"/>
                          </a:solidFill>
                          <a:effectLst/>
                          <a:latin typeface="Arial Narrow" panose="020B0606020202030204" pitchFamily="34" charset="0"/>
                        </a:rPr>
                        <a:t>Development of the Long-Term Framework for enterprise development based on current policy pronouncement.</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algn="just" defTabSz="914400" rtl="0" eaLnBrk="1" fontAlgn="t" latinLnBrk="0" hangingPunct="1"/>
                      <a:r>
                        <a:rPr lang="en-ZA" sz="1400" b="0" i="0" u="none" strike="noStrike" kern="1200" baseline="0" dirty="0" smtClean="0">
                          <a:solidFill>
                            <a:schemeClr val="tx1"/>
                          </a:solidFill>
                          <a:latin typeface="Arial Narrow" panose="020B0606020202030204" pitchFamily="34" charset="0"/>
                          <a:ea typeface="+mn-ea"/>
                          <a:cs typeface="+mn-cs"/>
                        </a:rPr>
                        <a:t>Draft long term framework was developed, however not presented at Lekgotla. An internal consultation workshop was arranged with middle and Senior Managers on 24 January 2018 where ED Long Term Framework was presented.</a:t>
                      </a: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Enterprise</a:t>
                      </a:r>
                      <a:r>
                        <a:rPr lang="en-ZA" sz="1400" b="0" i="0" u="none" strike="noStrike" baseline="0" dirty="0" smtClean="0">
                          <a:solidFill>
                            <a:srgbClr val="000000"/>
                          </a:solidFill>
                          <a:effectLst/>
                          <a:latin typeface="Arial Narrow" panose="020B0606020202030204" pitchFamily="34" charset="0"/>
                        </a:rPr>
                        <a:t> Development (E</a:t>
                      </a:r>
                      <a:r>
                        <a:rPr lang="en-ZA" sz="1400" b="0" i="0" u="none" strike="noStrike" dirty="0" smtClean="0">
                          <a:solidFill>
                            <a:srgbClr val="000000"/>
                          </a:solidFill>
                          <a:effectLst/>
                          <a:latin typeface="Arial Narrow" panose="020B0606020202030204" pitchFamily="34" charset="0"/>
                        </a:rPr>
                        <a:t>D) long term framework approved.</a:t>
                      </a:r>
                      <a:endParaRPr lang="en-ZA" sz="1400" b="0" i="0" u="none" strike="noStrike" dirty="0">
                        <a:solidFill>
                          <a:srgbClr val="000000"/>
                        </a:solidFill>
                        <a:effectLst/>
                        <a:latin typeface="Arial Narrow" panose="020B0606020202030204" pitchFamily="34" charset="0"/>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Enterprise Development (ED) long term framework was approved.</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sng"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The Framework covers the following</a:t>
                      </a: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Background to SMME development in SA (context), synthesis of policy and international practice perspectives, challenges facing SMMEs, SWOT analysis, long-term enterprise development framework, implementation plan, monitoring and evaluation.</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20470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72534" y="5991226"/>
            <a:ext cx="2803612"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115163921"/>
              </p:ext>
            </p:extLst>
          </p:nvPr>
        </p:nvGraphicFramePr>
        <p:xfrm>
          <a:off x="272534" y="224007"/>
          <a:ext cx="8666193" cy="5418764"/>
        </p:xfrm>
        <a:graphic>
          <a:graphicData uri="http://schemas.openxmlformats.org/drawingml/2006/table">
            <a:tbl>
              <a:tblPr/>
              <a:tblGrid>
                <a:gridCol w="1444299">
                  <a:extLst>
                    <a:ext uri="{9D8B030D-6E8A-4147-A177-3AD203B41FA5}">
                      <a16:colId xmlns:a16="http://schemas.microsoft.com/office/drawing/2014/main" val="20000"/>
                    </a:ext>
                  </a:extLst>
                </a:gridCol>
                <a:gridCol w="1623526">
                  <a:extLst>
                    <a:ext uri="{9D8B030D-6E8A-4147-A177-3AD203B41FA5}">
                      <a16:colId xmlns:a16="http://schemas.microsoft.com/office/drawing/2014/main" val="20001"/>
                    </a:ext>
                  </a:extLst>
                </a:gridCol>
                <a:gridCol w="1849827">
                  <a:extLst>
                    <a:ext uri="{9D8B030D-6E8A-4147-A177-3AD203B41FA5}">
                      <a16:colId xmlns:a16="http://schemas.microsoft.com/office/drawing/2014/main" val="20003"/>
                    </a:ext>
                  </a:extLst>
                </a:gridCol>
                <a:gridCol w="1390918">
                  <a:extLst>
                    <a:ext uri="{9D8B030D-6E8A-4147-A177-3AD203B41FA5}">
                      <a16:colId xmlns:a16="http://schemas.microsoft.com/office/drawing/2014/main" val="20004"/>
                    </a:ext>
                  </a:extLst>
                </a:gridCol>
                <a:gridCol w="2357623">
                  <a:extLst>
                    <a:ext uri="{9D8B030D-6E8A-4147-A177-3AD203B41FA5}">
                      <a16:colId xmlns:a16="http://schemas.microsoft.com/office/drawing/2014/main" val="977918748"/>
                    </a:ext>
                  </a:extLst>
                </a:gridCol>
              </a:tblGrid>
              <a:tr h="541103">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a:t>
                      </a:r>
                      <a:r>
                        <a:rPr kumimoji="0" lang="en-ZA" sz="1300" b="1" i="0" u="none" strike="noStrike" kern="1200" cap="none" spc="0" normalizeH="0" baseline="0" noProof="0" dirty="0" smtClean="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3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val="10000"/>
                  </a:ext>
                </a:extLst>
              </a:tr>
              <a:tr h="277898">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 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625701">
                <a:tc vMerge="1">
                  <a:txBody>
                    <a:bodyPr/>
                    <a:lstStyle/>
                    <a:p>
                      <a:endParaRPr lang="en-ZA"/>
                    </a:p>
                  </a:txBody>
                  <a:tcPr/>
                </a:tc>
                <a:tc vMerge="1">
                  <a:txBody>
                    <a:bodyPr/>
                    <a:lstStyle/>
                    <a:p>
                      <a:pPr marL="0" indent="0" algn="ctr">
                        <a:lnSpc>
                          <a:spcPct val="100000"/>
                        </a:lnSpc>
                        <a:tabLst>
                          <a:tab pos="534988" algn="l"/>
                          <a:tab pos="1614488" algn="l"/>
                        </a:tabLst>
                      </a:pP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68555">
                <a:tc>
                  <a:txBody>
                    <a:bodyPr/>
                    <a:lstStyle/>
                    <a:p>
                      <a:pPr marL="342900" lvl="0" indent="-342900" algn="just">
                        <a:lnSpc>
                          <a:spcPct val="115000"/>
                        </a:lnSpc>
                        <a:spcAft>
                          <a:spcPts val="0"/>
                        </a:spcAft>
                        <a:buFont typeface="+mj-lt"/>
                        <a:buAutoNum type="arabicPeriod" startAt="4"/>
                      </a:pPr>
                      <a:r>
                        <a:rPr lang="en-ZA" sz="1300" kern="1200" dirty="0" smtClean="0">
                          <a:solidFill>
                            <a:schemeClr val="tx1"/>
                          </a:solidFill>
                          <a:latin typeface="Arial Narrow" pitchFamily="34" charset="0"/>
                          <a:ea typeface="+mn-ea"/>
                          <a:cs typeface="+mn-cs"/>
                        </a:rPr>
                        <a:t>Number of Incubators implemented.</a:t>
                      </a:r>
                      <a:endParaRPr lang="en-US" sz="1300" dirty="0">
                        <a:solidFill>
                          <a:schemeClr val="tx1"/>
                        </a:solidFill>
                        <a:latin typeface="Arial Narrow" pitchFamily="34" charset="0"/>
                        <a:ea typeface="Calibri"/>
                        <a:cs typeface="Times New Roman"/>
                      </a:endParaRPr>
                    </a:p>
                  </a:txBody>
                  <a:tcPr marL="86396" marR="86396"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285750" indent="-285750" algn="just" fontAlgn="t">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2 </a:t>
                      </a:r>
                      <a:r>
                        <a:rPr lang="en-ZA" sz="1300" b="0" i="0" u="none" strike="noStrike" dirty="0">
                          <a:solidFill>
                            <a:srgbClr val="000000"/>
                          </a:solidFill>
                          <a:effectLst/>
                          <a:latin typeface="Arial Narrow" panose="020B0606020202030204" pitchFamily="34" charset="0"/>
                        </a:rPr>
                        <a:t>existing incubators supported</a:t>
                      </a:r>
                      <a:r>
                        <a:rPr lang="en-ZA" sz="1300" b="0" i="0" u="none" strike="noStrike" dirty="0" smtClean="0">
                          <a:solidFill>
                            <a:srgbClr val="000000"/>
                          </a:solidFill>
                          <a:effectLst/>
                          <a:latin typeface="Arial Narrow" panose="020B0606020202030204" pitchFamily="34" charset="0"/>
                        </a:rPr>
                        <a:t>.</a:t>
                      </a: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srgbClr val="000000"/>
                          </a:solidFill>
                          <a:effectLst/>
                          <a:uLnTx/>
                          <a:uFillTx/>
                          <a:latin typeface="Arial Narrow"/>
                        </a:rPr>
                        <a:t>1 new incubator established.</a:t>
                      </a:r>
                    </a:p>
                    <a:p>
                      <a:pPr algn="just" fontAlgn="t"/>
                      <a:endParaRPr lang="en-ZA" sz="1300" b="0" i="0" u="none" strike="noStrike" dirty="0">
                        <a:solidFill>
                          <a:srgbClr val="000000"/>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300" b="0" i="0" u="none" strike="noStrike" kern="1200" dirty="0" smtClean="0">
                          <a:solidFill>
                            <a:schemeClr val="tx1"/>
                          </a:solidFill>
                          <a:latin typeface="Arial Narrow"/>
                          <a:ea typeface="+mn-ea"/>
                          <a:cs typeface="+mn-cs"/>
                        </a:rPr>
                        <a:t>Annual report on incubator was developed. The report provides progress on work</a:t>
                      </a:r>
                      <a:r>
                        <a:rPr lang="en-ZA" sz="1300" b="0" i="0" u="none" strike="noStrike" kern="1200" baseline="0" dirty="0" smtClean="0">
                          <a:solidFill>
                            <a:schemeClr val="tx1"/>
                          </a:solidFill>
                          <a:latin typeface="Arial Narrow"/>
                          <a:ea typeface="+mn-ea"/>
                          <a:cs typeface="+mn-cs"/>
                        </a:rPr>
                        <a:t> done, including:</a:t>
                      </a: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kern="1200" baseline="0" dirty="0" smtClean="0">
                          <a:solidFill>
                            <a:schemeClr val="tx1"/>
                          </a:solidFill>
                          <a:latin typeface="Arial Narrow"/>
                          <a:ea typeface="+mn-ea"/>
                          <a:cs typeface="+mn-cs"/>
                        </a:rPr>
                        <a:t>MTN Digital Entrepreneur Masterclass and Networking exposure;</a:t>
                      </a: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0" i="0" u="none" strike="noStrike" kern="1200" baseline="0" dirty="0" smtClean="0">
                          <a:solidFill>
                            <a:schemeClr val="tx1"/>
                          </a:solidFill>
                          <a:latin typeface="Arial Narrow"/>
                          <a:ea typeface="+mn-ea"/>
                          <a:cs typeface="+mn-cs"/>
                        </a:rPr>
                        <a:t>Housekeeping and customer Care workshops conducted, etc.</a:t>
                      </a:r>
                    </a:p>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300" b="0" i="0" u="none" strike="noStrike" kern="1200" dirty="0" smtClean="0">
                        <a:solidFill>
                          <a:schemeClr val="tx1"/>
                        </a:solidFill>
                        <a:latin typeface="Arial Narrow"/>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ZA" sz="1300" b="0" i="0" u="none" strike="noStrike" kern="1200" cap="none" spc="0" normalizeH="0" baseline="0" dirty="0" smtClean="0">
                          <a:ln>
                            <a:noFill/>
                          </a:ln>
                          <a:solidFill>
                            <a:srgbClr val="000000"/>
                          </a:solidFill>
                          <a:effectLst/>
                          <a:uLnTx/>
                          <a:uFillTx/>
                          <a:latin typeface="Arial Narrow" panose="020B0606020202030204" pitchFamily="34" charset="0"/>
                          <a:ea typeface="+mn-ea"/>
                          <a:cs typeface="+mn-cs"/>
                        </a:rPr>
                        <a:t>New incubator established.</a:t>
                      </a: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300" b="0" i="0" u="none" strike="noStrike" kern="1200" dirty="0" smtClean="0">
                          <a:solidFill>
                            <a:schemeClr val="tx1"/>
                          </a:solidFill>
                          <a:latin typeface="Arial Narrow"/>
                          <a:ea typeface="+mn-ea"/>
                          <a:cs typeface="+mn-cs"/>
                        </a:rPr>
                        <a:t>2 new incubators were established on 2 March 2018 in Phalaborwa (Limpopo) and on 20 March 2018 in Mier (Northern Cape).</a:t>
                      </a:r>
                    </a:p>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300" b="0" i="0" u="none" strike="noStrike" kern="1200" dirty="0" smtClean="0">
                        <a:solidFill>
                          <a:schemeClr val="tx1"/>
                        </a:solidFill>
                        <a:latin typeface="Arial Narrow"/>
                        <a:ea typeface="+mn-ea"/>
                        <a:cs typeface="+mn-cs"/>
                      </a:endParaRPr>
                    </a:p>
                    <a:p>
                      <a:r>
                        <a:rPr kumimoji="0" lang="en-US" sz="1300" b="1" i="1"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Reason for Variance</a:t>
                      </a:r>
                      <a:r>
                        <a:rPr kumimoji="0" lang="en-US" sz="1300" b="1" i="0"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a:t>
                      </a:r>
                    </a:p>
                    <a:p>
                      <a:pPr algn="just"/>
                      <a:r>
                        <a:rPr kumimoji="0" lang="en-ZA" sz="1300" b="0" i="0"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Executive decision on launch of additional incubator was taken and implemented.</a:t>
                      </a:r>
                    </a:p>
                    <a:p>
                      <a:pPr algn="just"/>
                      <a:endParaRPr kumimoji="0" lang="en-ZA" sz="1300" b="0" i="0"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endParaRPr>
                    </a:p>
                    <a:p>
                      <a:pPr algn="just"/>
                      <a:r>
                        <a:rPr kumimoji="0" lang="en-ZA" sz="1300" b="0" i="0"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The incubators are a virtual vehicle used to facilitate the provision of business support interventions to tourism enterprises clustered along a thriving tourism node.</a:t>
                      </a:r>
                    </a:p>
                    <a:p>
                      <a:pPr algn="just"/>
                      <a:endParaRPr kumimoji="0" lang="en-ZA" sz="1300" b="0" i="0"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endParaRPr>
                    </a:p>
                    <a:p>
                      <a:pPr algn="just"/>
                      <a:r>
                        <a:rPr kumimoji="0" lang="en-ZA" sz="1300" b="0" i="0"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rPr>
                        <a:t>All incubators will each support 50 tourism SMMEs each for 3 years with business incubation services.</a:t>
                      </a:r>
                    </a:p>
                    <a:p>
                      <a:pPr algn="just"/>
                      <a:endParaRPr kumimoji="0" lang="en-ZA" sz="1300" b="0" i="0" u="none" strike="noStrike" kern="1200" cap="none" spc="0" normalizeH="0" baseline="0" noProof="0" dirty="0" smtClean="0">
                        <a:ln>
                          <a:noFill/>
                        </a:ln>
                        <a:solidFill>
                          <a:schemeClr val="tx1"/>
                        </a:solidFill>
                        <a:effectLst/>
                        <a:uLnTx/>
                        <a:uFillTx/>
                        <a:latin typeface="Arial Narrow" panose="020B0606020202030204" pitchFamily="34" charset="0"/>
                        <a:ea typeface=""/>
                        <a:cs typeface=""/>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002898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371614" y="6356350"/>
            <a:ext cx="3934409"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653289274"/>
              </p:ext>
            </p:extLst>
          </p:nvPr>
        </p:nvGraphicFramePr>
        <p:xfrm>
          <a:off x="179258" y="0"/>
          <a:ext cx="8481267" cy="5852160"/>
        </p:xfrm>
        <a:graphic>
          <a:graphicData uri="http://schemas.openxmlformats.org/drawingml/2006/table">
            <a:tbl>
              <a:tblPr/>
              <a:tblGrid>
                <a:gridCol w="1239639">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965435">
                  <a:extLst>
                    <a:ext uri="{9D8B030D-6E8A-4147-A177-3AD203B41FA5}">
                      <a16:colId xmlns:a16="http://schemas.microsoft.com/office/drawing/2014/main" val="20003"/>
                    </a:ext>
                  </a:extLst>
                </a:gridCol>
                <a:gridCol w="1156137">
                  <a:extLst>
                    <a:ext uri="{9D8B030D-6E8A-4147-A177-3AD203B41FA5}">
                      <a16:colId xmlns:a16="http://schemas.microsoft.com/office/drawing/2014/main" val="20004"/>
                    </a:ext>
                  </a:extLst>
                </a:gridCol>
                <a:gridCol w="2900856">
                  <a:extLst>
                    <a:ext uri="{9D8B030D-6E8A-4147-A177-3AD203B41FA5}">
                      <a16:colId xmlns:a16="http://schemas.microsoft.com/office/drawing/2014/main" val="4176967302"/>
                    </a:ext>
                  </a:extLst>
                </a:gridCol>
              </a:tblGrid>
              <a:tr h="319662">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Narrow"/>
                        </a:rPr>
                        <a:t>Strategic objective: </a:t>
                      </a:r>
                      <a:r>
                        <a:rPr kumimoji="0" lang="en-ZA" sz="1200" b="1" i="0" u="none" strike="noStrike" kern="1200" cap="none" spc="0" normalizeH="0" baseline="0" noProof="0" dirty="0" smtClean="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200" b="1" i="0" u="none" strike="noStrike" kern="1200" cap="none" spc="0" normalizeH="0" baseline="0" noProof="0" dirty="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val="10000"/>
                  </a:ext>
                </a:extLst>
              </a:tr>
              <a:tr h="239747">
                <a:tc rowSpan="2">
                  <a:txBody>
                    <a:bodyPr/>
                    <a:lstStyle/>
                    <a:p>
                      <a:pPr algn="ctr">
                        <a:lnSpc>
                          <a:spcPct val="100000"/>
                        </a:lnSpc>
                      </a:pPr>
                      <a:r>
                        <a:rPr lang="en-US" sz="1200" b="1" dirty="0" smtClean="0">
                          <a:solidFill>
                            <a:schemeClr val="tx1"/>
                          </a:solidFill>
                          <a:latin typeface="Arial Narrow" pitchFamily="34" charset="0"/>
                          <a:cs typeface="Arial" pitchFamily="34" charset="0"/>
                        </a:rPr>
                        <a:t>Key</a:t>
                      </a:r>
                      <a:r>
                        <a:rPr lang="en-US" sz="1200" b="1" baseline="0" dirty="0" smtClean="0">
                          <a:solidFill>
                            <a:schemeClr val="tx1"/>
                          </a:solidFill>
                          <a:latin typeface="Arial Narrow" pitchFamily="34" charset="0"/>
                          <a:cs typeface="Arial" pitchFamily="34" charset="0"/>
                        </a:rPr>
                        <a:t> Performance Indicator</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solidFill>
                            <a:schemeClr val="tx1"/>
                          </a:solidFill>
                          <a:latin typeface="Arial Narrow" pitchFamily="34" charset="0"/>
                          <a:cs typeface="Arial" pitchFamily="34" charset="0"/>
                        </a:rPr>
                        <a:t>Annual Target</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399578">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3 Performance – </a:t>
                      </a:r>
                      <a:r>
                        <a:rPr lang="en-ZA" sz="1200" b="1" kern="1200" dirty="0" smtClean="0">
                          <a:solidFill>
                            <a:schemeClr val="dk1"/>
                          </a:solidFill>
                          <a:latin typeface="Arial Narrow" panose="020B0606020202030204" pitchFamily="34" charset="0"/>
                          <a:ea typeface="+mn-ea"/>
                          <a:cs typeface="+mn-cs"/>
                        </a:rPr>
                        <a:t>Actual </a:t>
                      </a:r>
                      <a:r>
                        <a:rPr lang="en-US" sz="12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Performance – </a:t>
                      </a: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778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5888" marR="0" indent="-115888" algn="just" defTabSz="914400" rtl="0" eaLnBrk="1" fontAlgn="auto" latinLnBrk="0" hangingPunct="1">
                        <a:lnSpc>
                          <a:spcPct val="100000"/>
                        </a:lnSpc>
                        <a:spcBef>
                          <a:spcPts val="0"/>
                        </a:spcBef>
                        <a:spcAft>
                          <a:spcPts val="0"/>
                        </a:spcAft>
                        <a:buClrTx/>
                        <a:buSzTx/>
                        <a:buFont typeface="+mj-lt"/>
                        <a:buAutoNum type="arabicPeriod" startAt="5"/>
                        <a:tabLst>
                          <a:tab pos="266700" algn="l"/>
                        </a:tabLst>
                        <a:defRPr/>
                      </a:pPr>
                      <a:r>
                        <a:rPr lang="en-ZA" sz="1200" kern="1200" dirty="0" smtClean="0">
                          <a:solidFill>
                            <a:schemeClr val="tx1"/>
                          </a:solidFill>
                          <a:latin typeface="Arial Narrow" pitchFamily="34" charset="0"/>
                          <a:ea typeface="Calibri"/>
                          <a:cs typeface="Times New Roman"/>
                        </a:rPr>
                        <a:t>Number of priority areas to support the implementation of Responsible Tourism.</a:t>
                      </a:r>
                      <a:endParaRPr lang="en-US" sz="1200" kern="1200" dirty="0">
                        <a:solidFill>
                          <a:schemeClr val="tx1"/>
                        </a:solidFill>
                        <a:latin typeface="Arial Narrow" pitchFamily="34" charset="0"/>
                        <a:ea typeface="Calibri"/>
                        <a:cs typeface="Times New Roman"/>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algn="l" fontAlgn="t"/>
                      <a:r>
                        <a:rPr lang="en-ZA" sz="1200" b="1" i="0" u="none" strike="noStrike" dirty="0">
                          <a:solidFill>
                            <a:srgbClr val="000000"/>
                          </a:solidFill>
                          <a:effectLst/>
                          <a:latin typeface="Arial Narrow" panose="020B0606020202030204" pitchFamily="34" charset="0"/>
                        </a:rPr>
                        <a:t>Four incentive programmes supported with funding: </a:t>
                      </a:r>
                      <a:endParaRPr lang="en-ZA" sz="1200" b="1" i="0" u="none" strike="noStrike" dirty="0" smtClean="0">
                        <a:solidFill>
                          <a:srgbClr val="000000"/>
                        </a:solidFill>
                        <a:effectLst/>
                        <a:latin typeface="Arial Narrow" panose="020B0606020202030204" pitchFamily="34" charset="0"/>
                      </a:endParaRPr>
                    </a:p>
                    <a:p>
                      <a:pPr algn="l" fontAlgn="t"/>
                      <a:r>
                        <a:rPr lang="en-ZA" sz="1200" b="0" i="0" u="none" strike="noStrike" dirty="0">
                          <a:solidFill>
                            <a:srgbClr val="000000"/>
                          </a:solidFill>
                          <a:effectLst/>
                          <a:latin typeface="Arial Narrow" panose="020B0606020202030204" pitchFamily="34" charset="0"/>
                        </a:rPr>
                        <a:t/>
                      </a:r>
                      <a:br>
                        <a:rPr lang="en-ZA" sz="1200" b="0" i="0" u="none" strike="noStrike" dirty="0">
                          <a:solidFill>
                            <a:srgbClr val="000000"/>
                          </a:solidFill>
                          <a:effectLst/>
                          <a:latin typeface="Arial Narrow" panose="020B0606020202030204" pitchFamily="34" charset="0"/>
                        </a:rPr>
                      </a:br>
                      <a:r>
                        <a:rPr lang="en-ZA" sz="1200" b="0" i="0" u="none" strike="noStrike" dirty="0">
                          <a:solidFill>
                            <a:srgbClr val="000000"/>
                          </a:solidFill>
                          <a:effectLst/>
                          <a:latin typeface="Arial Narrow" panose="020B0606020202030204" pitchFamily="34" charset="0"/>
                        </a:rPr>
                        <a:t>• Market access</a:t>
                      </a:r>
                      <a:br>
                        <a:rPr lang="en-ZA" sz="1200" b="0" i="0" u="none" strike="noStrike" dirty="0">
                          <a:solidFill>
                            <a:srgbClr val="000000"/>
                          </a:solidFill>
                          <a:effectLst/>
                          <a:latin typeface="Arial Narrow" panose="020B0606020202030204" pitchFamily="34" charset="0"/>
                        </a:rPr>
                      </a:br>
                      <a:r>
                        <a:rPr lang="en-ZA" sz="1200" b="0" i="0" u="none" strike="noStrike" dirty="0">
                          <a:solidFill>
                            <a:srgbClr val="000000"/>
                          </a:solidFill>
                          <a:effectLst/>
                          <a:latin typeface="Arial Narrow" panose="020B0606020202030204" pitchFamily="34" charset="0"/>
                        </a:rPr>
                        <a:t>• Tourism grading</a:t>
                      </a:r>
                      <a:br>
                        <a:rPr lang="en-ZA" sz="1200" b="0" i="0" u="none" strike="noStrike" dirty="0">
                          <a:solidFill>
                            <a:srgbClr val="000000"/>
                          </a:solidFill>
                          <a:effectLst/>
                          <a:latin typeface="Arial Narrow" panose="020B0606020202030204" pitchFamily="34" charset="0"/>
                        </a:rPr>
                      </a:br>
                      <a:r>
                        <a:rPr lang="en-ZA" sz="1200" b="0" i="0" u="none" strike="noStrike" dirty="0">
                          <a:solidFill>
                            <a:srgbClr val="000000"/>
                          </a:solidFill>
                          <a:effectLst/>
                          <a:latin typeface="Arial Narrow" panose="020B0606020202030204" pitchFamily="34" charset="0"/>
                        </a:rPr>
                        <a:t>• Energy efficiency</a:t>
                      </a:r>
                      <a:br>
                        <a:rPr lang="en-ZA" sz="1200" b="0" i="0" u="none" strike="noStrike" dirty="0">
                          <a:solidFill>
                            <a:srgbClr val="000000"/>
                          </a:solidFill>
                          <a:effectLst/>
                          <a:latin typeface="Arial Narrow" panose="020B0606020202030204" pitchFamily="34" charset="0"/>
                        </a:rPr>
                      </a:br>
                      <a:r>
                        <a:rPr lang="en-ZA" sz="1200" b="0" i="0" u="none" strike="noStrike" dirty="0">
                          <a:solidFill>
                            <a:srgbClr val="000000"/>
                          </a:solidFill>
                          <a:effectLst/>
                          <a:latin typeface="Arial Narrow" panose="020B0606020202030204" pitchFamily="34" charset="0"/>
                        </a:rPr>
                        <a:t>• Universal accessibility (pilot</a:t>
                      </a:r>
                      <a:r>
                        <a:rPr lang="en-ZA" sz="1200" b="0" i="0" u="none" strike="noStrike" dirty="0" smtClean="0">
                          <a:solidFill>
                            <a:srgbClr val="000000"/>
                          </a:solidFill>
                          <a:effectLst/>
                          <a:latin typeface="Arial Narrow" panose="020B0606020202030204" pitchFamily="34" charset="0"/>
                        </a:rPr>
                        <a:t>)</a:t>
                      </a:r>
                      <a:endParaRPr lang="en-ZA" sz="1200" b="0" i="0" u="none" strike="noStrike" dirty="0">
                        <a:solidFill>
                          <a:srgbClr val="000000"/>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200" b="0" i="0" u="none" strike="noStrike" kern="1200" dirty="0" smtClean="0">
                          <a:solidFill>
                            <a:schemeClr val="tx1"/>
                          </a:solidFill>
                          <a:latin typeface="Arial Narrow"/>
                          <a:ea typeface="+mn-ea"/>
                          <a:cs typeface="+mn-cs"/>
                        </a:rPr>
                        <a:t>Implementation report covering new and existing programmes funded through TIP was developed. The report covers progress on the development and implementation of programmes and support-related to market access, tourism grading, energy efficiency, the pilot initiative on universal accessibility, stakeholder engagements and other initiatives. </a:t>
                      </a:r>
                      <a:endParaRPr lang="en-ZA" sz="1200" b="0" i="0" u="none" strike="noStrike" kern="1200" dirty="0">
                        <a:solidFill>
                          <a:schemeClr val="tx1"/>
                        </a:solidFill>
                        <a:latin typeface="Arial Narrow"/>
                        <a:ea typeface="+mn-ea"/>
                        <a:cs typeface="+mn-cs"/>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Arial Narrow" panose="020B0606020202030204" pitchFamily="34" charset="0"/>
                          <a:ea typeface=""/>
                          <a:cs typeface=""/>
                        </a:rPr>
                        <a:t>Implementation report covering new and existing programmes funded</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Arial Narrow" panose="020B0606020202030204" pitchFamily="34" charset="0"/>
                          <a:ea typeface=""/>
                          <a:cs typeface=""/>
                        </a:rPr>
                        <a:t>through TIP:</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Arial Narrow" panose="020B0606020202030204" pitchFamily="34" charset="0"/>
                          <a:ea typeface=""/>
                          <a:cs typeface=""/>
                        </a:rPr>
                        <a:t> - Market access</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Arial Narrow" panose="020B0606020202030204" pitchFamily="34" charset="0"/>
                          <a:ea typeface=""/>
                          <a:cs typeface=""/>
                        </a:rPr>
                        <a:t> -Tourism grading</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Arial Narrow" panose="020B0606020202030204" pitchFamily="34" charset="0"/>
                          <a:ea typeface=""/>
                          <a:cs typeface=""/>
                        </a:rPr>
                        <a:t> -Energy-efficiency</a:t>
                      </a:r>
                    </a:p>
                    <a:p>
                      <a:pPr marL="0" marR="0" lvl="0" indent="0" algn="just" defTabSz="914400" rtl="0" eaLnBrk="1" fontAlgn="t"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Arial Narrow" panose="020B0606020202030204" pitchFamily="34" charset="0"/>
                          <a:ea typeface=""/>
                          <a:cs typeface=""/>
                        </a:rPr>
                        <a:t>-Universal accessibility (pilot)</a:t>
                      </a: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200" b="0" i="0" u="none" strike="noStrike" dirty="0" smtClean="0">
                          <a:solidFill>
                            <a:schemeClr val="tx1"/>
                          </a:solidFill>
                          <a:effectLst/>
                          <a:latin typeface="Arial Narrow" panose="020B0606020202030204" pitchFamily="34" charset="0"/>
                        </a:rPr>
                        <a:t>Implementation report covering new and existing programmes funded through TIP was developed. The report covers progress on the development and implementation of programmes and support-related to market access, tourism grading, energy efficiency, the pilot initiative on universal accessibility, stakeholder engagements and other initiatives.</a:t>
                      </a:r>
                      <a:endParaRPr lang="en-ZA" sz="1200" b="0" i="0" u="none" strike="noStrike" dirty="0">
                        <a:solidFill>
                          <a:schemeClr val="tx1"/>
                        </a:solidFill>
                        <a:effectLst/>
                        <a:latin typeface="Arial Narrow" panose="020B0606020202030204" pitchFamily="34" charset="0"/>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507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3038" marR="0" indent="-169863" algn="just" defTabSz="914400" rtl="0" eaLnBrk="1" fontAlgn="auto" latinLnBrk="0" hangingPunct="1">
                        <a:lnSpc>
                          <a:spcPct val="100000"/>
                        </a:lnSpc>
                        <a:spcBef>
                          <a:spcPts val="0"/>
                        </a:spcBef>
                        <a:spcAft>
                          <a:spcPts val="0"/>
                        </a:spcAft>
                        <a:buClrTx/>
                        <a:buSzTx/>
                        <a:buFont typeface="+mj-lt"/>
                        <a:buAutoNum type="arabicPeriod" startAt="6"/>
                        <a:tabLst>
                          <a:tab pos="266700" algn="l"/>
                        </a:tabLst>
                        <a:defRPr/>
                      </a:pPr>
                      <a:r>
                        <a:rPr lang="en-ZA" sz="1200" kern="1200" dirty="0" smtClean="0">
                          <a:solidFill>
                            <a:schemeClr val="tx1"/>
                          </a:solidFill>
                          <a:latin typeface="Arial Narrow" pitchFamily="34" charset="0"/>
                          <a:ea typeface="Calibri"/>
                          <a:cs typeface="Times New Roman"/>
                        </a:rPr>
                        <a:t>Number of priority areas to support the implementation of Responsible Tourism.</a:t>
                      </a:r>
                      <a:endParaRPr lang="en-US" sz="1200" kern="1200" dirty="0">
                        <a:solidFill>
                          <a:schemeClr val="tx1"/>
                        </a:solidFill>
                        <a:latin typeface="Arial Narrow" pitchFamily="34" charset="0"/>
                        <a:ea typeface="Calibri"/>
                        <a:cs typeface="Times New Roman"/>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200" b="0" i="0" u="none" strike="noStrike" dirty="0">
                          <a:solidFill>
                            <a:srgbClr val="000000"/>
                          </a:solidFill>
                          <a:effectLst/>
                          <a:latin typeface="Arial Narrow" panose="020B0606020202030204" pitchFamily="34" charset="0"/>
                        </a:rPr>
                        <a:t>Five Community Tourism enterprises supported to enter tourism value chain.</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algn="just" defTabSz="914400" rtl="0" eaLnBrk="1" latinLnBrk="0" hangingPunct="1"/>
                      <a:r>
                        <a:rPr lang="en-ZA" sz="1200" b="0" i="0" u="none" strike="noStrike" kern="1200" dirty="0" smtClean="0">
                          <a:solidFill>
                            <a:schemeClr val="tx1"/>
                          </a:solidFill>
                          <a:latin typeface="Arial Narrow"/>
                          <a:ea typeface="+mn-ea"/>
                          <a:cs typeface="+mn-cs"/>
                        </a:rPr>
                        <a:t>The implementation plan for</a:t>
                      </a:r>
                      <a:r>
                        <a:rPr lang="en-ZA" sz="1200" b="0" i="0" u="none" strike="noStrike" kern="1200" baseline="0" dirty="0" smtClean="0">
                          <a:solidFill>
                            <a:schemeClr val="tx1"/>
                          </a:solidFill>
                          <a:latin typeface="Arial Narrow"/>
                          <a:ea typeface="+mn-ea"/>
                          <a:cs typeface="+mn-cs"/>
                        </a:rPr>
                        <a:t> the development and support for f</a:t>
                      </a:r>
                      <a:r>
                        <a:rPr lang="en-ZA" sz="1200" b="0" i="0" u="none" strike="noStrike" dirty="0" smtClean="0">
                          <a:solidFill>
                            <a:schemeClr val="tx1"/>
                          </a:solidFill>
                          <a:effectLst/>
                          <a:latin typeface="Arial Narrow" panose="020B0606020202030204" pitchFamily="34" charset="0"/>
                        </a:rPr>
                        <a:t>ive</a:t>
                      </a:r>
                      <a:r>
                        <a:rPr lang="en-ZA" sz="1200" b="0" i="0" u="none" strike="noStrike" baseline="0" dirty="0" smtClean="0">
                          <a:solidFill>
                            <a:schemeClr val="tx1"/>
                          </a:solidFill>
                          <a:effectLst/>
                          <a:latin typeface="Arial Narrow" panose="020B0606020202030204" pitchFamily="34" charset="0"/>
                        </a:rPr>
                        <a:t> c</a:t>
                      </a:r>
                      <a:r>
                        <a:rPr lang="en-ZA" sz="1200" b="0" i="0" u="none" strike="noStrike" dirty="0" smtClean="0">
                          <a:solidFill>
                            <a:schemeClr val="tx1"/>
                          </a:solidFill>
                          <a:effectLst/>
                          <a:latin typeface="Arial Narrow" panose="020B0606020202030204" pitchFamily="34" charset="0"/>
                        </a:rPr>
                        <a:t>ommunity tourism enterprises</a:t>
                      </a:r>
                      <a:r>
                        <a:rPr lang="en-ZA" sz="1200" b="0" i="0" u="none" strike="noStrike" baseline="0" dirty="0" smtClean="0">
                          <a:solidFill>
                            <a:schemeClr val="tx1"/>
                          </a:solidFill>
                          <a:effectLst/>
                          <a:latin typeface="Arial Narrow" panose="020B0606020202030204" pitchFamily="34" charset="0"/>
                        </a:rPr>
                        <a:t> </a:t>
                      </a:r>
                      <a:r>
                        <a:rPr lang="en-ZA" sz="1200" b="0" i="0" u="none" strike="noStrike" dirty="0" smtClean="0">
                          <a:solidFill>
                            <a:schemeClr val="tx1"/>
                          </a:solidFill>
                          <a:effectLst/>
                          <a:latin typeface="Arial Narrow" panose="020B0606020202030204" pitchFamily="34" charset="0"/>
                        </a:rPr>
                        <a:t>to enter tourism value chain </a:t>
                      </a:r>
                      <a:r>
                        <a:rPr lang="en-ZA" sz="1200" b="0" i="0" u="none" strike="noStrike" kern="1200" dirty="0" smtClean="0">
                          <a:solidFill>
                            <a:schemeClr val="tx1"/>
                          </a:solidFill>
                          <a:latin typeface="Arial Narrow"/>
                          <a:ea typeface="+mn-ea"/>
                          <a:cs typeface="+mn-cs"/>
                        </a:rPr>
                        <a:t>has been developed.</a:t>
                      </a:r>
                      <a:endParaRPr lang="en-ZA" sz="1200" b="0" i="0" u="none" strike="noStrike" kern="1200" dirty="0">
                        <a:solidFill>
                          <a:schemeClr val="tx1"/>
                        </a:solidFill>
                        <a:latin typeface="Arial Narrow"/>
                        <a:ea typeface="+mn-ea"/>
                        <a:cs typeface="+mn-cs"/>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200" b="0" i="0" u="none" strike="noStrike" kern="1200" dirty="0" smtClean="0">
                          <a:solidFill>
                            <a:schemeClr val="tx1"/>
                          </a:solidFill>
                          <a:latin typeface="Arial Narrow"/>
                          <a:ea typeface="+mn-ea"/>
                          <a:cs typeface="+mn-cs"/>
                        </a:rPr>
                        <a:t>Project roll out.</a:t>
                      </a:r>
                      <a:endParaRPr lang="en-ZA" sz="1200" b="0" i="0" u="none" strike="noStrike" kern="1200" dirty="0">
                        <a:solidFill>
                          <a:schemeClr val="tx1"/>
                        </a:solidFill>
                        <a:latin typeface="Arial Narrow"/>
                        <a:ea typeface="+mn-ea"/>
                        <a:cs typeface="+mn-cs"/>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200" b="0" i="0" u="none" strike="noStrike" kern="1200" dirty="0" smtClean="0">
                          <a:solidFill>
                            <a:schemeClr val="tx1"/>
                          </a:solidFill>
                          <a:latin typeface="Arial Narrow"/>
                          <a:ea typeface="+mn-ea"/>
                          <a:cs typeface="+mn-cs"/>
                        </a:rPr>
                        <a:t>Project was rolled out through the appointment of service provider to conduct feasibility study of community enterprises at the following 5 communities:</a:t>
                      </a:r>
                    </a:p>
                    <a:p>
                      <a:pPr marL="228600" indent="-228600" algn="just">
                        <a:buFont typeface="+mj-lt"/>
                        <a:buAutoNum type="arabicParenBoth"/>
                      </a:pPr>
                      <a:r>
                        <a:rPr lang="en-ZA" sz="1200" b="0" i="0" u="none" strike="noStrike" kern="1200" dirty="0" err="1" smtClean="0">
                          <a:solidFill>
                            <a:schemeClr val="tx1"/>
                          </a:solidFill>
                          <a:latin typeface="Arial Narrow"/>
                          <a:ea typeface="+mn-ea"/>
                          <a:cs typeface="+mn-cs"/>
                        </a:rPr>
                        <a:t>Witsieshoek</a:t>
                      </a:r>
                      <a:r>
                        <a:rPr lang="en-ZA" sz="1200" b="0" i="0" u="none" strike="noStrike" kern="1200" baseline="0" dirty="0" smtClean="0">
                          <a:solidFill>
                            <a:schemeClr val="tx1"/>
                          </a:solidFill>
                          <a:latin typeface="Arial Narrow"/>
                          <a:ea typeface="+mn-ea"/>
                          <a:cs typeface="+mn-cs"/>
                        </a:rPr>
                        <a:t> and Phuthaditjaba (Free State),</a:t>
                      </a:r>
                    </a:p>
                    <a:p>
                      <a:pPr marL="228600" indent="-228600" algn="just">
                        <a:buFont typeface="+mj-lt"/>
                        <a:buAutoNum type="arabicParenBoth"/>
                      </a:pPr>
                      <a:r>
                        <a:rPr lang="en-ZA" sz="1200" b="0" i="0" u="none" strike="noStrike" kern="1200" baseline="0" dirty="0" smtClean="0">
                          <a:solidFill>
                            <a:schemeClr val="tx1"/>
                          </a:solidFill>
                          <a:latin typeface="Arial Narrow"/>
                          <a:ea typeface="+mn-ea"/>
                          <a:cs typeface="+mn-cs"/>
                        </a:rPr>
                        <a:t> Rampampa, Pilanesburg to Madikwe Corridor (North West),</a:t>
                      </a:r>
                    </a:p>
                    <a:p>
                      <a:pPr marL="228600" indent="-228600" algn="just">
                        <a:buFont typeface="+mj-lt"/>
                        <a:buAutoNum type="arabicParenBoth"/>
                      </a:pPr>
                      <a:r>
                        <a:rPr lang="en-ZA" sz="1200" b="0" i="0" u="none" strike="noStrike" kern="1200" baseline="0" dirty="0" smtClean="0">
                          <a:solidFill>
                            <a:schemeClr val="tx1"/>
                          </a:solidFill>
                          <a:latin typeface="Arial Narrow"/>
                          <a:ea typeface="+mn-ea"/>
                          <a:cs typeface="+mn-cs"/>
                        </a:rPr>
                        <a:t> Vilakazi Street Precint, Soweto (Gauteng),</a:t>
                      </a:r>
                    </a:p>
                    <a:p>
                      <a:pPr marL="228600" indent="-228600" algn="just">
                        <a:buFont typeface="+mj-lt"/>
                        <a:buAutoNum type="arabicParenBoth"/>
                      </a:pPr>
                      <a:r>
                        <a:rPr lang="en-ZA" sz="1200" b="0" i="0" u="none" strike="noStrike" kern="1200" baseline="0" dirty="0" smtClean="0">
                          <a:solidFill>
                            <a:schemeClr val="tx1"/>
                          </a:solidFill>
                          <a:latin typeface="Arial Narrow"/>
                          <a:ea typeface="+mn-ea"/>
                          <a:cs typeface="+mn-cs"/>
                        </a:rPr>
                        <a:t> Khula Village outside St Lucia in the iSimangaliso Wetlands Park, a World Heritage Site (KwaZulu-Natal),</a:t>
                      </a:r>
                    </a:p>
                    <a:p>
                      <a:pPr marL="228600" indent="-228600" algn="just">
                        <a:buFont typeface="+mj-lt"/>
                        <a:buAutoNum type="arabicParenBoth"/>
                      </a:pPr>
                      <a:r>
                        <a:rPr lang="en-ZA" sz="1200" b="0" i="0" u="none" strike="noStrike" kern="1200" baseline="0" dirty="0" err="1" smtClean="0">
                          <a:solidFill>
                            <a:schemeClr val="tx1"/>
                          </a:solidFill>
                          <a:latin typeface="Arial Narrow"/>
                          <a:ea typeface="+mn-ea"/>
                          <a:cs typeface="+mn-cs"/>
                        </a:rPr>
                        <a:t>eMazizini</a:t>
                      </a:r>
                      <a:r>
                        <a:rPr lang="en-ZA" sz="1200" b="0" i="0" u="none" strike="noStrike" kern="1200" baseline="0" dirty="0" smtClean="0">
                          <a:solidFill>
                            <a:schemeClr val="tx1"/>
                          </a:solidFill>
                          <a:latin typeface="Arial Narrow"/>
                          <a:ea typeface="+mn-ea"/>
                          <a:cs typeface="+mn-cs"/>
                        </a:rPr>
                        <a:t> in the heart of the Amphitheatre, northern Drakensburg (KwaZulu-Natal).</a:t>
                      </a:r>
                      <a:endParaRPr lang="en-ZA" sz="1200" b="0" i="0" u="none" strike="noStrike" kern="1200" dirty="0">
                        <a:solidFill>
                          <a:schemeClr val="tx1"/>
                        </a:solidFill>
                        <a:latin typeface="Arial Narrow"/>
                        <a:ea typeface="+mn-ea"/>
                        <a:cs typeface="+mn-cs"/>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949586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176623" y="5991226"/>
            <a:ext cx="3251199"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74881408"/>
              </p:ext>
            </p:extLst>
          </p:nvPr>
        </p:nvGraphicFramePr>
        <p:xfrm>
          <a:off x="279917" y="345303"/>
          <a:ext cx="8500189" cy="5187750"/>
        </p:xfrm>
        <a:graphic>
          <a:graphicData uri="http://schemas.openxmlformats.org/drawingml/2006/table">
            <a:tbl>
              <a:tblPr/>
              <a:tblGrid>
                <a:gridCol w="1604866">
                  <a:extLst>
                    <a:ext uri="{9D8B030D-6E8A-4147-A177-3AD203B41FA5}">
                      <a16:colId xmlns:a16="http://schemas.microsoft.com/office/drawing/2014/main" val="20000"/>
                    </a:ext>
                  </a:extLst>
                </a:gridCol>
                <a:gridCol w="1464906">
                  <a:extLst>
                    <a:ext uri="{9D8B030D-6E8A-4147-A177-3AD203B41FA5}">
                      <a16:colId xmlns:a16="http://schemas.microsoft.com/office/drawing/2014/main" val="20001"/>
                    </a:ext>
                  </a:extLst>
                </a:gridCol>
                <a:gridCol w="2220794">
                  <a:extLst>
                    <a:ext uri="{9D8B030D-6E8A-4147-A177-3AD203B41FA5}">
                      <a16:colId xmlns:a16="http://schemas.microsoft.com/office/drawing/2014/main" val="20003"/>
                    </a:ext>
                  </a:extLst>
                </a:gridCol>
                <a:gridCol w="1177558">
                  <a:extLst>
                    <a:ext uri="{9D8B030D-6E8A-4147-A177-3AD203B41FA5}">
                      <a16:colId xmlns:a16="http://schemas.microsoft.com/office/drawing/2014/main" val="20004"/>
                    </a:ext>
                  </a:extLst>
                </a:gridCol>
                <a:gridCol w="2032065">
                  <a:extLst>
                    <a:ext uri="{9D8B030D-6E8A-4147-A177-3AD203B41FA5}">
                      <a16:colId xmlns:a16="http://schemas.microsoft.com/office/drawing/2014/main" val="2724276150"/>
                    </a:ext>
                  </a:extLst>
                </a:gridCol>
              </a:tblGrid>
              <a:tr h="615750">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1600" b="1" i="0" u="none" strike="noStrike" kern="1200" noProof="0" dirty="0" smtClean="0">
                          <a:solidFill>
                            <a:srgbClr val="000000"/>
                          </a:solidFill>
                          <a:effectLst/>
                          <a:latin typeface="Arial Narrow" panose="020B0606020202030204" pitchFamily="34" charset="0"/>
                          <a:ea typeface="+mn-ea"/>
                          <a:cs typeface="+mn-cs"/>
                        </a:rPr>
                        <a:t>Strategic objective: </a:t>
                      </a:r>
                      <a:r>
                        <a:rPr lang="en-ZA" sz="1600" b="1" i="0" u="none" strike="noStrike" kern="1200" noProof="0" dirty="0" smtClean="0">
                          <a:solidFill>
                            <a:srgbClr val="000000"/>
                          </a:solidFill>
                          <a:effectLst/>
                          <a:latin typeface="Arial Narrow" panose="020B0606020202030204" pitchFamily="34" charset="0"/>
                          <a:ea typeface="+mn-ea"/>
                          <a:cs typeface="+mn-cs"/>
                        </a:rPr>
                        <a:t>To facilitate the development and growth of tourism enterprises to contribute to inclusive economic growth and job creation.</a:t>
                      </a:r>
                      <a:endParaRPr lang="en-US" sz="1600" b="1" i="0" u="none" strike="noStrike" kern="1200" noProof="0" dirty="0" smtClean="0">
                        <a:solidFill>
                          <a:srgbClr val="000000"/>
                        </a:solidFill>
                        <a:effectLst/>
                        <a:latin typeface="Arial Narrow" panose="020B0606020202030204"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val="10000"/>
                  </a:ext>
                </a:extLst>
              </a:tr>
              <a:tr h="320096">
                <a:tc rowSpan="2">
                  <a:txBody>
                    <a:bodyPr/>
                    <a:lstStyle/>
                    <a:p>
                      <a:pPr algn="ctr">
                        <a:lnSpc>
                          <a:spcPct val="100000"/>
                        </a:lnSpc>
                      </a:pPr>
                      <a:r>
                        <a:rPr lang="en-US" sz="1600" b="1" i="0" u="none" strike="noStrike" kern="1200" dirty="0" smtClean="0">
                          <a:solidFill>
                            <a:srgbClr val="000000"/>
                          </a:solidFill>
                          <a:effectLst/>
                          <a:latin typeface="Arial Narrow" panose="020B0606020202030204" pitchFamily="34" charset="0"/>
                          <a:ea typeface="+mn-ea"/>
                          <a:cs typeface="+mn-cs"/>
                        </a:rPr>
                        <a:t>Key Performance Indicator</a:t>
                      </a:r>
                      <a:endParaRPr lang="en-US" sz="1600" b="1" i="0" u="none" strike="noStrike" kern="1200" dirty="0">
                        <a:solidFill>
                          <a:srgbClr val="000000"/>
                        </a:solidFill>
                        <a:effectLst/>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i="0" u="none" strike="noStrike" kern="1200" dirty="0" smtClean="0">
                          <a:solidFill>
                            <a:srgbClr val="000000"/>
                          </a:solidFill>
                          <a:effectLst/>
                          <a:latin typeface="Arial Narrow" panose="020B0606020202030204" pitchFamily="34" charset="0"/>
                          <a:ea typeface="+mn-ea"/>
                          <a:cs typeface="+mn-cs"/>
                        </a:rPr>
                        <a:t>Annual Target</a:t>
                      </a:r>
                      <a:endParaRPr lang="en-US" sz="1600" b="1" i="0" u="none" strike="noStrike" kern="1200" dirty="0">
                        <a:solidFill>
                          <a:srgbClr val="000000"/>
                        </a:solidFill>
                        <a:effectLst/>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kern="1200" noProof="0" dirty="0" smtClean="0">
                          <a:solidFill>
                            <a:srgbClr val="000000"/>
                          </a:solidFill>
                          <a:effectLst/>
                          <a:latin typeface="Arial Narrow" panose="020B0606020202030204" pitchFamily="34" charset="0"/>
                          <a:ea typeface="+mn-ea"/>
                          <a:cs typeface="+mn-cs"/>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669627">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3 Performance – </a:t>
                      </a:r>
                      <a:r>
                        <a:rPr lang="en-ZA" sz="1600" b="1" kern="1200" dirty="0" smtClean="0">
                          <a:solidFill>
                            <a:schemeClr val="dk1"/>
                          </a:solidFill>
                          <a:latin typeface="Arial Narrow" panose="020B0606020202030204" pitchFamily="34" charset="0"/>
                          <a:ea typeface="+mn-ea"/>
                          <a:cs typeface="+mn-cs"/>
                        </a:rPr>
                        <a:t>Actual </a:t>
                      </a:r>
                      <a:r>
                        <a:rPr lang="en-US" sz="16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Performance – </a:t>
                      </a: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1602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1775" marR="0" indent="-228600" algn="just" defTabSz="914400" rtl="0" eaLnBrk="1" fontAlgn="auto" latinLnBrk="0" hangingPunct="1">
                        <a:lnSpc>
                          <a:spcPct val="100000"/>
                        </a:lnSpc>
                        <a:spcBef>
                          <a:spcPts val="0"/>
                        </a:spcBef>
                        <a:spcAft>
                          <a:spcPts val="0"/>
                        </a:spcAft>
                        <a:buClrTx/>
                        <a:buSzTx/>
                        <a:buFont typeface="+mj-lt"/>
                        <a:buAutoNum type="arabicPeriod" startAt="7"/>
                        <a:tabLst>
                          <a:tab pos="173038" algn="l"/>
                        </a:tabLst>
                        <a:defRPr/>
                      </a:pPr>
                      <a:r>
                        <a:rPr lang="en-ZA" sz="1600" b="0" i="0" u="none" strike="noStrike" kern="1200" dirty="0" smtClean="0">
                          <a:solidFill>
                            <a:srgbClr val="000000"/>
                          </a:solidFill>
                          <a:effectLst/>
                          <a:latin typeface="Arial Narrow" panose="020B0606020202030204" pitchFamily="34" charset="0"/>
                          <a:ea typeface="+mn-ea"/>
                          <a:cs typeface="+mn-cs"/>
                        </a:rPr>
                        <a:t>Number of initiatives for improving visitor services implemented.</a:t>
                      </a:r>
                      <a:endParaRPr lang="en-US" sz="1600" b="0" i="0" u="none" strike="noStrike" kern="1200" dirty="0">
                        <a:solidFill>
                          <a:srgbClr val="000000"/>
                        </a:solidFill>
                        <a:effectLst/>
                        <a:latin typeface="Arial Narrow" panose="020B0606020202030204" pitchFamily="34" charset="0"/>
                        <a:ea typeface="+mn-ea"/>
                        <a:cs typeface="+mn-cs"/>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600" b="0" i="0" u="none" strike="noStrike" kern="1200" dirty="0">
                          <a:solidFill>
                            <a:srgbClr val="000000"/>
                          </a:solidFill>
                          <a:effectLst/>
                          <a:latin typeface="Arial Narrow" panose="020B0606020202030204" pitchFamily="34" charset="0"/>
                          <a:ea typeface="+mn-ea"/>
                          <a:cs typeface="+mn-cs"/>
                        </a:rPr>
                        <a:t>Initiate audit of the tourist guides register.</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600" b="0" i="0" u="none" strike="noStrike" kern="1200" dirty="0" smtClean="0">
                          <a:solidFill>
                            <a:srgbClr val="000000"/>
                          </a:solidFill>
                          <a:effectLst/>
                          <a:latin typeface="Arial Narrow" panose="020B0606020202030204" pitchFamily="34" charset="0"/>
                          <a:ea typeface="+mn-ea"/>
                          <a:cs typeface="+mn-cs"/>
                        </a:rPr>
                        <a:t>Consultations were held with key stakeholders on the following dates:</a:t>
                      </a:r>
                    </a:p>
                    <a:p>
                      <a:pPr marL="171450" indent="-171450" algn="just">
                        <a:buFont typeface="Arial" panose="020B0604020202020204" pitchFamily="34" charset="0"/>
                        <a:buChar char="•"/>
                      </a:pPr>
                      <a:r>
                        <a:rPr lang="en-ZA" sz="1600" b="0" i="0" u="none" strike="noStrike" kern="1200" dirty="0" smtClean="0">
                          <a:solidFill>
                            <a:srgbClr val="000000"/>
                          </a:solidFill>
                          <a:effectLst/>
                          <a:latin typeface="Arial Narrow" panose="020B0606020202030204" pitchFamily="34" charset="0"/>
                          <a:ea typeface="+mn-ea"/>
                          <a:cs typeface="+mn-cs"/>
                        </a:rPr>
                        <a:t>4 October 2017- Limpopo;</a:t>
                      </a:r>
                    </a:p>
                    <a:p>
                      <a:pPr marL="171450" indent="-171450" algn="just">
                        <a:buFont typeface="Arial" panose="020B0604020202020204" pitchFamily="34" charset="0"/>
                        <a:buChar char="•"/>
                      </a:pPr>
                      <a:r>
                        <a:rPr lang="en-ZA" sz="1600" b="0" i="0" u="none" strike="noStrike" kern="1200" dirty="0" smtClean="0">
                          <a:solidFill>
                            <a:srgbClr val="000000"/>
                          </a:solidFill>
                          <a:effectLst/>
                          <a:latin typeface="Arial Narrow" panose="020B0606020202030204" pitchFamily="34" charset="0"/>
                          <a:ea typeface="+mn-ea"/>
                          <a:cs typeface="+mn-cs"/>
                        </a:rPr>
                        <a:t>26 October 2017- Mpumalanga;</a:t>
                      </a:r>
                    </a:p>
                    <a:p>
                      <a:pPr marL="171450" indent="-171450" algn="just">
                        <a:buFont typeface="Arial" panose="020B0604020202020204" pitchFamily="34" charset="0"/>
                        <a:buChar char="•"/>
                      </a:pPr>
                      <a:r>
                        <a:rPr lang="en-ZA" sz="1600" b="0" i="0" u="none" strike="noStrike" kern="1200" dirty="0" smtClean="0">
                          <a:solidFill>
                            <a:srgbClr val="000000"/>
                          </a:solidFill>
                          <a:effectLst/>
                          <a:latin typeface="Arial Narrow" panose="020B0606020202030204" pitchFamily="34" charset="0"/>
                          <a:ea typeface="+mn-ea"/>
                          <a:cs typeface="+mn-cs"/>
                        </a:rPr>
                        <a:t>16 November 2017- with Provincial  Registrars.</a:t>
                      </a:r>
                      <a:endParaRPr lang="en-ZA" sz="1600" b="0" i="0" u="none" strike="noStrike" kern="1200" dirty="0">
                        <a:solidFill>
                          <a:srgbClr val="000000"/>
                        </a:solidFill>
                        <a:effectLst/>
                        <a:latin typeface="Arial Narrow" panose="020B0606020202030204" pitchFamily="34" charset="0"/>
                        <a:ea typeface="+mn-ea"/>
                        <a:cs typeface="+mn-cs"/>
                      </a:endParaRPr>
                    </a:p>
                  </a:txBody>
                  <a:tcPr marL="85725"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Terms of Reference developed for a central Register of Tourist Guides.</a:t>
                      </a:r>
                      <a:endParaRPr lang="en-ZA" sz="1600" b="0" i="0" u="none" strike="noStrike" dirty="0">
                        <a:solidFill>
                          <a:srgbClr val="000000"/>
                        </a:solidFill>
                        <a:effectLst/>
                        <a:latin typeface="Arial Narrow" panose="020B0606020202030204" pitchFamily="34" charset="0"/>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kern="1200" dirty="0" smtClean="0">
                          <a:solidFill>
                            <a:srgbClr val="000000"/>
                          </a:solidFill>
                          <a:effectLst/>
                          <a:latin typeface="Arial Narrow" panose="020B0606020202030204" pitchFamily="34" charset="0"/>
                          <a:ea typeface="+mn-ea"/>
                          <a:cs typeface="+mn-cs"/>
                        </a:rPr>
                        <a:t>Terms of Reference for a central Register of Tourist Guides were developed.</a:t>
                      </a:r>
                    </a:p>
                    <a:p>
                      <a:pPr algn="just" fontAlgn="t"/>
                      <a:endParaRPr lang="en-ZA" sz="1600" b="0" i="0" u="none" strike="noStrike" kern="1200" dirty="0" smtClean="0">
                        <a:solidFill>
                          <a:srgbClr val="000000"/>
                        </a:solidFill>
                        <a:effectLst/>
                        <a:latin typeface="Arial Narrow" panose="020B0606020202030204" pitchFamily="34" charset="0"/>
                        <a:ea typeface="+mn-ea"/>
                        <a:cs typeface="+mn-cs"/>
                      </a:endParaRPr>
                    </a:p>
                    <a:p>
                      <a:pPr algn="just" fontAlgn="t"/>
                      <a:r>
                        <a:rPr lang="en-ZA" sz="1600" b="0" i="0" u="none" strike="noStrike" kern="1200" dirty="0" smtClean="0">
                          <a:solidFill>
                            <a:srgbClr val="000000"/>
                          </a:solidFill>
                          <a:effectLst/>
                          <a:latin typeface="Arial Narrow" panose="020B0606020202030204" pitchFamily="34" charset="0"/>
                          <a:ea typeface="+mn-ea"/>
                          <a:cs typeface="+mn-cs"/>
                        </a:rPr>
                        <a:t>The Terms of Reference</a:t>
                      </a:r>
                      <a:r>
                        <a:rPr lang="en-ZA" sz="1600" b="0" i="0" u="none" strike="noStrike" kern="1200" baseline="0" dirty="0" smtClean="0">
                          <a:solidFill>
                            <a:srgbClr val="000000"/>
                          </a:solidFill>
                          <a:effectLst/>
                          <a:latin typeface="Arial Narrow" panose="020B0606020202030204" pitchFamily="34" charset="0"/>
                          <a:ea typeface="+mn-ea"/>
                          <a:cs typeface="+mn-cs"/>
                        </a:rPr>
                        <a:t> include:  information retrieval, quality assurance mechanism, reporting, identification cards and badges, appeals and communication.</a:t>
                      </a:r>
                      <a:endParaRPr lang="en-ZA" sz="1600" b="0" i="0" u="none" strike="noStrike" kern="1200" dirty="0">
                        <a:solidFill>
                          <a:srgbClr val="000000"/>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171799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176623" y="5991226"/>
            <a:ext cx="3251199"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161026445"/>
              </p:ext>
            </p:extLst>
          </p:nvPr>
        </p:nvGraphicFramePr>
        <p:xfrm>
          <a:off x="289248" y="224005"/>
          <a:ext cx="8500189" cy="5340281"/>
        </p:xfrm>
        <a:graphic>
          <a:graphicData uri="http://schemas.openxmlformats.org/drawingml/2006/table">
            <a:tbl>
              <a:tblPr/>
              <a:tblGrid>
                <a:gridCol w="1604866">
                  <a:extLst>
                    <a:ext uri="{9D8B030D-6E8A-4147-A177-3AD203B41FA5}">
                      <a16:colId xmlns:a16="http://schemas.microsoft.com/office/drawing/2014/main" val="20000"/>
                    </a:ext>
                  </a:extLst>
                </a:gridCol>
                <a:gridCol w="1464906">
                  <a:extLst>
                    <a:ext uri="{9D8B030D-6E8A-4147-A177-3AD203B41FA5}">
                      <a16:colId xmlns:a16="http://schemas.microsoft.com/office/drawing/2014/main" val="20001"/>
                    </a:ext>
                  </a:extLst>
                </a:gridCol>
                <a:gridCol w="2024743">
                  <a:extLst>
                    <a:ext uri="{9D8B030D-6E8A-4147-A177-3AD203B41FA5}">
                      <a16:colId xmlns:a16="http://schemas.microsoft.com/office/drawing/2014/main" val="20003"/>
                    </a:ext>
                  </a:extLst>
                </a:gridCol>
                <a:gridCol w="1614196">
                  <a:extLst>
                    <a:ext uri="{9D8B030D-6E8A-4147-A177-3AD203B41FA5}">
                      <a16:colId xmlns:a16="http://schemas.microsoft.com/office/drawing/2014/main" val="20004"/>
                    </a:ext>
                  </a:extLst>
                </a:gridCol>
                <a:gridCol w="1791478">
                  <a:extLst>
                    <a:ext uri="{9D8B030D-6E8A-4147-A177-3AD203B41FA5}">
                      <a16:colId xmlns:a16="http://schemas.microsoft.com/office/drawing/2014/main" val="2724276150"/>
                    </a:ext>
                  </a:extLst>
                </a:gridCol>
              </a:tblGrid>
              <a:tr h="524441">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sz="1600" b="1" i="0" u="none" strike="noStrike" kern="1200" noProof="0" dirty="0" smtClean="0">
                          <a:solidFill>
                            <a:srgbClr val="000000"/>
                          </a:solidFill>
                          <a:effectLst/>
                          <a:latin typeface="Arial Narrow" panose="020B0606020202030204" pitchFamily="34" charset="0"/>
                          <a:ea typeface="+mn-ea"/>
                          <a:cs typeface="+mn-cs"/>
                        </a:rPr>
                        <a:t>Strategic objective: </a:t>
                      </a:r>
                      <a:r>
                        <a:rPr lang="en-ZA" sz="1600" b="1" i="0" u="none" strike="noStrike" kern="1200" noProof="0" dirty="0" smtClean="0">
                          <a:solidFill>
                            <a:srgbClr val="000000"/>
                          </a:solidFill>
                          <a:effectLst/>
                          <a:latin typeface="Arial Narrow" panose="020B0606020202030204" pitchFamily="34" charset="0"/>
                          <a:ea typeface="+mn-ea"/>
                          <a:cs typeface="+mn-cs"/>
                        </a:rPr>
                        <a:t>To facilitate the development and growth of tourism enterprises to contribute to inclusive economic growth and job creation.</a:t>
                      </a:r>
                      <a:endParaRPr lang="en-US" sz="1600" b="1" i="0" u="none" strike="noStrike" kern="1200" noProof="0" dirty="0" smtClean="0">
                        <a:solidFill>
                          <a:srgbClr val="000000"/>
                        </a:solidFill>
                        <a:effectLst/>
                        <a:latin typeface="Arial Narrow" panose="020B0606020202030204" pitchFamily="34" charset="0"/>
                        <a:ea typeface="+mn-ea"/>
                        <a:cs typeface="+mn-cs"/>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val="10000"/>
                  </a:ext>
                </a:extLst>
              </a:tr>
              <a:tr h="320096">
                <a:tc rowSpan="2">
                  <a:txBody>
                    <a:bodyPr/>
                    <a:lstStyle/>
                    <a:p>
                      <a:pPr algn="ctr">
                        <a:lnSpc>
                          <a:spcPct val="100000"/>
                        </a:lnSpc>
                      </a:pPr>
                      <a:r>
                        <a:rPr lang="en-US" sz="1600" b="1" i="0" u="none" strike="noStrike" kern="1200" dirty="0" smtClean="0">
                          <a:solidFill>
                            <a:srgbClr val="000000"/>
                          </a:solidFill>
                          <a:effectLst/>
                          <a:latin typeface="Arial Narrow" panose="020B0606020202030204" pitchFamily="34" charset="0"/>
                          <a:ea typeface="+mn-ea"/>
                          <a:cs typeface="+mn-cs"/>
                        </a:rPr>
                        <a:t>Key Performance Indicator</a:t>
                      </a:r>
                      <a:endParaRPr lang="en-US" sz="1600" b="1" i="0" u="none" strike="noStrike" kern="1200" dirty="0">
                        <a:solidFill>
                          <a:srgbClr val="000000"/>
                        </a:solidFill>
                        <a:effectLst/>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i="0" u="none" strike="noStrike" kern="1200" dirty="0" smtClean="0">
                          <a:solidFill>
                            <a:srgbClr val="000000"/>
                          </a:solidFill>
                          <a:effectLst/>
                          <a:latin typeface="Arial Narrow" panose="020B0606020202030204" pitchFamily="34" charset="0"/>
                          <a:ea typeface="+mn-ea"/>
                          <a:cs typeface="+mn-cs"/>
                        </a:rPr>
                        <a:t>Annual Target</a:t>
                      </a:r>
                      <a:endParaRPr lang="en-US" sz="1600" b="1" i="0" u="none" strike="noStrike" kern="1200" dirty="0">
                        <a:solidFill>
                          <a:srgbClr val="000000"/>
                        </a:solidFill>
                        <a:effectLst/>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kern="1200" noProof="0" dirty="0" smtClean="0">
                          <a:solidFill>
                            <a:srgbClr val="000000"/>
                          </a:solidFill>
                          <a:effectLst/>
                          <a:latin typeface="Arial Narrow" panose="020B0606020202030204" pitchFamily="34" charset="0"/>
                          <a:ea typeface="+mn-ea"/>
                          <a:cs typeface="+mn-cs"/>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562023">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3 Performance – </a:t>
                      </a:r>
                      <a:r>
                        <a:rPr lang="en-ZA" sz="1600" b="1" kern="1200" dirty="0" smtClean="0">
                          <a:solidFill>
                            <a:schemeClr val="dk1"/>
                          </a:solidFill>
                          <a:latin typeface="Arial Narrow" panose="020B0606020202030204" pitchFamily="34" charset="0"/>
                          <a:ea typeface="+mn-ea"/>
                          <a:cs typeface="+mn-cs"/>
                        </a:rPr>
                        <a:t>Actual </a:t>
                      </a:r>
                      <a:r>
                        <a:rPr lang="en-US" sz="16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Performance – </a:t>
                      </a: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3853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ZA" sz="1600" b="0" i="0" u="none" strike="noStrike" kern="1200" dirty="0" smtClean="0">
                          <a:solidFill>
                            <a:srgbClr val="000000"/>
                          </a:solidFill>
                          <a:effectLst/>
                          <a:latin typeface="Arial Narrow" panose="020B0606020202030204" pitchFamily="34" charset="0"/>
                          <a:ea typeface="+mn-ea"/>
                          <a:cs typeface="+mn-cs"/>
                        </a:rPr>
                        <a:t>Number of initiatives for improving visitor services implemented.</a:t>
                      </a:r>
                      <a:endParaRPr lang="en-US" sz="1600" b="0" i="0" u="none" strike="noStrike" kern="1200" dirty="0">
                        <a:solidFill>
                          <a:srgbClr val="000000"/>
                        </a:solidFill>
                        <a:effectLst/>
                        <a:latin typeface="Arial Narrow" panose="020B0606020202030204" pitchFamily="34" charset="0"/>
                        <a:ea typeface="+mn-ea"/>
                        <a:cs typeface="+mn-cs"/>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600" b="0" i="0" u="none" strike="noStrike" kern="1200" dirty="0">
                          <a:solidFill>
                            <a:srgbClr val="000000"/>
                          </a:solidFill>
                          <a:effectLst/>
                          <a:latin typeface="Arial Narrow" panose="020B0606020202030204" pitchFamily="34" charset="0"/>
                          <a:ea typeface="+mn-ea"/>
                          <a:cs typeface="+mn-cs"/>
                        </a:rPr>
                        <a:t>Upgrade on the security features on the tourist guides’ identification badges. </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600" b="0" i="0" u="none" strike="noStrike" kern="1200" dirty="0" smtClean="0">
                          <a:solidFill>
                            <a:srgbClr val="000000"/>
                          </a:solidFill>
                          <a:effectLst/>
                          <a:latin typeface="Arial Narrow" panose="020B0606020202030204" pitchFamily="34" charset="0"/>
                          <a:ea typeface="+mn-ea"/>
                          <a:cs typeface="+mn-cs"/>
                        </a:rPr>
                        <a:t>Initiation of procurement process to identify suitable service provider to produce tourist guide identification was done.</a:t>
                      </a:r>
                    </a:p>
                    <a:p>
                      <a:pPr algn="just"/>
                      <a:endParaRPr lang="en-ZA" sz="1600" b="0" i="0" u="none" strike="noStrike" kern="1200" smtClean="0">
                        <a:solidFill>
                          <a:srgbClr val="000000"/>
                        </a:solidFill>
                        <a:effectLst/>
                        <a:latin typeface="Arial Narrow" panose="020B0606020202030204" pitchFamily="34" charset="0"/>
                        <a:ea typeface="+mn-ea"/>
                        <a:cs typeface="+mn-cs"/>
                      </a:endParaRPr>
                    </a:p>
                    <a:p>
                      <a:pPr algn="just"/>
                      <a:r>
                        <a:rPr lang="en-ZA" sz="1600" b="0" i="0" u="none" strike="noStrike" kern="1200" smtClean="0">
                          <a:solidFill>
                            <a:srgbClr val="000000"/>
                          </a:solidFill>
                          <a:effectLst/>
                          <a:latin typeface="Arial Narrow" panose="020B0606020202030204" pitchFamily="34" charset="0"/>
                          <a:ea typeface="+mn-ea"/>
                          <a:cs typeface="+mn-cs"/>
                        </a:rPr>
                        <a:t>The </a:t>
                      </a:r>
                      <a:r>
                        <a:rPr lang="en-ZA" sz="1600" b="0" i="0" u="none" strike="noStrike" kern="1200" dirty="0" smtClean="0">
                          <a:solidFill>
                            <a:srgbClr val="000000"/>
                          </a:solidFill>
                          <a:effectLst/>
                          <a:latin typeface="Arial Narrow" panose="020B0606020202030204" pitchFamily="34" charset="0"/>
                          <a:ea typeface="+mn-ea"/>
                          <a:cs typeface="+mn-cs"/>
                        </a:rPr>
                        <a:t>Department of tourism entered into agreement</a:t>
                      </a:r>
                      <a:r>
                        <a:rPr lang="en-ZA" sz="1600" b="0" i="0" u="none" strike="noStrike" kern="1200" baseline="0" dirty="0" smtClean="0">
                          <a:solidFill>
                            <a:srgbClr val="000000"/>
                          </a:solidFill>
                          <a:effectLst/>
                          <a:latin typeface="Arial Narrow" panose="020B0606020202030204" pitchFamily="34" charset="0"/>
                          <a:ea typeface="+mn-ea"/>
                          <a:cs typeface="+mn-cs"/>
                        </a:rPr>
                        <a:t> with Government Printing Works (GPW) for producing of tourist guide identification.</a:t>
                      </a:r>
                      <a:endParaRPr lang="en-ZA" sz="1600" b="0" i="0" u="none" strike="noStrike" kern="1200" dirty="0">
                        <a:solidFill>
                          <a:srgbClr val="000000"/>
                        </a:solidFill>
                        <a:effectLst/>
                        <a:latin typeface="Arial Narrow" panose="020B0606020202030204" pitchFamily="34" charset="0"/>
                        <a:ea typeface="+mn-ea"/>
                        <a:cs typeface="+mn-cs"/>
                      </a:endParaRPr>
                    </a:p>
                  </a:txBody>
                  <a:tcPr marL="85725"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Tourist</a:t>
                      </a:r>
                      <a:r>
                        <a:rPr lang="en-ZA" sz="1600" b="0" i="0" u="none" strike="noStrike" baseline="0" dirty="0" smtClean="0">
                          <a:solidFill>
                            <a:srgbClr val="000000"/>
                          </a:solidFill>
                          <a:effectLst/>
                          <a:latin typeface="Arial Narrow" panose="020B0606020202030204" pitchFamily="34" charset="0"/>
                        </a:rPr>
                        <a:t> guide identification developed for production.</a:t>
                      </a:r>
                      <a:endParaRPr lang="en-ZA" sz="1600" b="0" i="0" u="none" strike="noStrike" dirty="0" smtClean="0">
                        <a:solidFill>
                          <a:srgbClr val="000000"/>
                        </a:solidFill>
                        <a:effectLst/>
                        <a:latin typeface="Arial Narrow" panose="020B0606020202030204" pitchFamily="34" charset="0"/>
                      </a:endParaRPr>
                    </a:p>
                    <a:p>
                      <a:pPr algn="just" fontAlgn="t"/>
                      <a:endParaRPr lang="en-ZA" sz="1600" b="0" i="0" u="none" strike="noStrike" dirty="0" smtClean="0">
                        <a:solidFill>
                          <a:srgbClr val="000000"/>
                        </a:solidFill>
                        <a:effectLst/>
                        <a:latin typeface="Arial Narrow" panose="020B0606020202030204" pitchFamily="34" charset="0"/>
                      </a:endParaRPr>
                    </a:p>
                    <a:p>
                      <a:pPr algn="just" fontAlgn="t"/>
                      <a:r>
                        <a:rPr lang="en-ZA" sz="1600" b="0" i="1" u="none" strike="noStrike" dirty="0" smtClean="0">
                          <a:solidFill>
                            <a:srgbClr val="000000"/>
                          </a:solidFill>
                          <a:effectLst/>
                          <a:latin typeface="Arial Narrow" panose="020B0606020202030204" pitchFamily="34" charset="0"/>
                        </a:rPr>
                        <a:t>This target was revised from the initial</a:t>
                      </a:r>
                      <a:r>
                        <a:rPr lang="en-ZA" sz="1600" b="0" i="1" u="none" strike="noStrike" baseline="0" dirty="0" smtClean="0">
                          <a:solidFill>
                            <a:srgbClr val="000000"/>
                          </a:solidFill>
                          <a:effectLst/>
                          <a:latin typeface="Arial Narrow" panose="020B0606020202030204" pitchFamily="34" charset="0"/>
                        </a:rPr>
                        <a:t> target that read as follows: “</a:t>
                      </a:r>
                      <a:r>
                        <a:rPr lang="en-ZA" sz="1600" b="0" i="1" u="none" strike="noStrike" dirty="0" smtClean="0">
                          <a:solidFill>
                            <a:srgbClr val="000000"/>
                          </a:solidFill>
                          <a:effectLst/>
                          <a:latin typeface="Arial Narrow" panose="020B0606020202030204" pitchFamily="34" charset="0"/>
                        </a:rPr>
                        <a:t>Development of a transversal contract with provinces”.</a:t>
                      </a:r>
                      <a:endParaRPr lang="en-ZA" sz="1600" b="0" i="1" u="none" strike="noStrike" dirty="0">
                        <a:solidFill>
                          <a:srgbClr val="000000"/>
                        </a:solidFill>
                        <a:effectLst/>
                        <a:latin typeface="Arial Narrow" panose="020B0606020202030204" pitchFamily="34" charset="0"/>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The tourist guide identification cards and badge has been developed for production. </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A contract has been entered into with the Government Printing Works for the procurement of tourist guides identification cards and badges.</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75853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68412" y="6115959"/>
            <a:ext cx="2340429" cy="240392"/>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220932338"/>
              </p:ext>
            </p:extLst>
          </p:nvPr>
        </p:nvGraphicFramePr>
        <p:xfrm>
          <a:off x="363138" y="352022"/>
          <a:ext cx="8603309" cy="5944964"/>
        </p:xfrm>
        <a:graphic>
          <a:graphicData uri="http://schemas.openxmlformats.org/drawingml/2006/table">
            <a:tbl>
              <a:tblPr/>
              <a:tblGrid>
                <a:gridCol w="1674808">
                  <a:extLst>
                    <a:ext uri="{9D8B030D-6E8A-4147-A177-3AD203B41FA5}">
                      <a16:colId xmlns:a16="http://schemas.microsoft.com/office/drawing/2014/main" val="20000"/>
                    </a:ext>
                  </a:extLst>
                </a:gridCol>
                <a:gridCol w="1625923">
                  <a:extLst>
                    <a:ext uri="{9D8B030D-6E8A-4147-A177-3AD203B41FA5}">
                      <a16:colId xmlns:a16="http://schemas.microsoft.com/office/drawing/2014/main" val="20001"/>
                    </a:ext>
                  </a:extLst>
                </a:gridCol>
                <a:gridCol w="1847203">
                  <a:extLst>
                    <a:ext uri="{9D8B030D-6E8A-4147-A177-3AD203B41FA5}">
                      <a16:colId xmlns:a16="http://schemas.microsoft.com/office/drawing/2014/main" val="20003"/>
                    </a:ext>
                  </a:extLst>
                </a:gridCol>
                <a:gridCol w="1597060">
                  <a:extLst>
                    <a:ext uri="{9D8B030D-6E8A-4147-A177-3AD203B41FA5}">
                      <a16:colId xmlns:a16="http://schemas.microsoft.com/office/drawing/2014/main" val="20004"/>
                    </a:ext>
                  </a:extLst>
                </a:gridCol>
                <a:gridCol w="1858315">
                  <a:extLst>
                    <a:ext uri="{9D8B030D-6E8A-4147-A177-3AD203B41FA5}">
                      <a16:colId xmlns:a16="http://schemas.microsoft.com/office/drawing/2014/main" val="731078355"/>
                    </a:ext>
                  </a:extLst>
                </a:gridCol>
              </a:tblGrid>
              <a:tr h="290924">
                <a:tc gridSpan="5">
                  <a:txBody>
                    <a:bodyPr/>
                    <a:lstStyle/>
                    <a:p>
                      <a:pPr algn="just" fontAlgn="ctr"/>
                      <a:r>
                        <a:rPr lang="en-US" sz="1600" b="1" i="0" u="none" strike="noStrike" dirty="0" smtClean="0">
                          <a:solidFill>
                            <a:srgbClr val="000000"/>
                          </a:solidFill>
                          <a:latin typeface="Arial Narrow" pitchFamily="34" charset="0"/>
                        </a:rPr>
                        <a:t>Strategic objective: To facilitate tourism capacity-building programmes.</a:t>
                      </a:r>
                      <a:endParaRPr lang="en-US" sz="1600" b="1" i="0" u="none" strike="noStrike" dirty="0">
                        <a:solidFill>
                          <a:srgbClr val="000000"/>
                        </a:solidFill>
                        <a:latin typeface="Arial Narrow"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val="10000"/>
                  </a:ext>
                </a:extLst>
              </a:tr>
              <a:tr h="305600">
                <a:tc rowSpan="2">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Annual Target</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val="10001"/>
                  </a:ext>
                </a:extLst>
              </a:tr>
              <a:tr h="972363">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3 Performance – </a:t>
                      </a:r>
                      <a:r>
                        <a:rPr lang="en-ZA" sz="1600" b="1" kern="1200" dirty="0" smtClean="0">
                          <a:solidFill>
                            <a:schemeClr val="dk1"/>
                          </a:solidFill>
                          <a:latin typeface="Arial Narrow" panose="020B0606020202030204" pitchFamily="34" charset="0"/>
                          <a:ea typeface="+mn-ea"/>
                          <a:cs typeface="+mn-cs"/>
                        </a:rPr>
                        <a:t>Actual </a:t>
                      </a:r>
                      <a:r>
                        <a:rPr lang="en-US" sz="16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Performance – </a:t>
                      </a: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9505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ZA" sz="1600" dirty="0" smtClean="0">
                          <a:solidFill>
                            <a:schemeClr val="tx1"/>
                          </a:solidFill>
                          <a:latin typeface="Arial Narrow" pitchFamily="34" charset="0"/>
                          <a:ea typeface="Calibri"/>
                          <a:cs typeface="Times New Roman"/>
                        </a:rPr>
                        <a:t>Number of initiatives for improving visitor services implemented.</a:t>
                      </a:r>
                      <a:endParaRPr lang="en-US" sz="16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0" indent="0" algn="just" fontAlgn="t">
                        <a:buFont typeface="Arial" panose="020B0604020202020204" pitchFamily="34" charset="0"/>
                        <a:buNone/>
                      </a:pPr>
                      <a:r>
                        <a:rPr lang="en-ZA" sz="1600" b="1" i="0" u="none" strike="noStrike" dirty="0" smtClean="0">
                          <a:solidFill>
                            <a:srgbClr val="000000"/>
                          </a:solidFill>
                          <a:effectLst/>
                          <a:latin typeface="Arial Narrow" panose="020B0606020202030204" pitchFamily="34" charset="0"/>
                        </a:rPr>
                        <a:t>Two </a:t>
                      </a:r>
                      <a:r>
                        <a:rPr lang="en-ZA" sz="1600" b="1" i="0" u="none" strike="noStrike" dirty="0">
                          <a:solidFill>
                            <a:srgbClr val="000000"/>
                          </a:solidFill>
                          <a:effectLst/>
                          <a:latin typeface="Arial Narrow" panose="020B0606020202030204" pitchFamily="34" charset="0"/>
                        </a:rPr>
                        <a:t>National Tourism Information </a:t>
                      </a:r>
                      <a:r>
                        <a:rPr lang="en-ZA" sz="1600" b="1" i="0" u="none" strike="noStrike" dirty="0" smtClean="0">
                          <a:solidFill>
                            <a:srgbClr val="000000"/>
                          </a:solidFill>
                          <a:effectLst/>
                          <a:latin typeface="Arial Narrow" panose="020B0606020202030204" pitchFamily="34" charset="0"/>
                        </a:rPr>
                        <a:t>Gateways (</a:t>
                      </a:r>
                      <a:r>
                        <a:rPr lang="en-ZA" sz="1600" b="1" i="0" u="none" strike="noStrike" dirty="0">
                          <a:solidFill>
                            <a:srgbClr val="000000"/>
                          </a:solidFill>
                          <a:effectLst/>
                          <a:latin typeface="Arial Narrow" panose="020B0606020202030204" pitchFamily="34" charset="0"/>
                        </a:rPr>
                        <a:t>NTIGs</a:t>
                      </a:r>
                      <a:r>
                        <a:rPr lang="en-ZA" sz="1600" b="1" i="0" u="none" strike="noStrike" dirty="0" smtClean="0">
                          <a:solidFill>
                            <a:srgbClr val="000000"/>
                          </a:solidFill>
                          <a:effectLst/>
                          <a:latin typeface="Arial Narrow" panose="020B0606020202030204" pitchFamily="34" charset="0"/>
                        </a:rPr>
                        <a:t>) maintained </a:t>
                      </a:r>
                      <a:r>
                        <a:rPr lang="en-ZA" sz="1600" b="1" i="0" u="none" strike="noStrike" dirty="0">
                          <a:solidFill>
                            <a:srgbClr val="000000"/>
                          </a:solidFill>
                          <a:effectLst/>
                          <a:latin typeface="Arial Narrow" panose="020B0606020202030204" pitchFamily="34" charset="0"/>
                        </a:rPr>
                        <a:t>and </a:t>
                      </a:r>
                      <a:r>
                        <a:rPr lang="en-ZA" sz="1600" b="1" i="0" u="none" strike="noStrike" dirty="0" smtClean="0">
                          <a:solidFill>
                            <a:srgbClr val="000000"/>
                          </a:solidFill>
                          <a:effectLst/>
                          <a:latin typeface="Arial Narrow" panose="020B0606020202030204" pitchFamily="34" charset="0"/>
                        </a:rPr>
                        <a:t>enhanced:</a:t>
                      </a:r>
                    </a:p>
                    <a:p>
                      <a:pPr marL="0" indent="0" algn="just" fontAlgn="t">
                        <a:buFont typeface="Arial" panose="020B0604020202020204" pitchFamily="34" charset="0"/>
                        <a:buNone/>
                      </a:pPr>
                      <a:endParaRPr lang="en-ZA" sz="1600" b="1" i="0" u="none" strike="noStrike" dirty="0" smtClean="0">
                        <a:solidFill>
                          <a:srgbClr val="000000"/>
                        </a:solidFill>
                        <a:effectLst/>
                        <a:latin typeface="Arial Narrow" panose="020B0606020202030204" pitchFamily="34" charset="0"/>
                      </a:endParaRPr>
                    </a:p>
                    <a:p>
                      <a:pPr marL="285750" indent="-285750" algn="just" fontAlgn="t">
                        <a:buFont typeface="Arial" panose="020B0604020202020204" pitchFamily="34" charset="0"/>
                        <a:buChar char="•"/>
                      </a:pPr>
                      <a:r>
                        <a:rPr lang="en-ZA" sz="1600" b="0" i="0" u="none" strike="noStrike" dirty="0" smtClean="0">
                          <a:solidFill>
                            <a:srgbClr val="000000"/>
                          </a:solidFill>
                          <a:effectLst/>
                          <a:latin typeface="Arial Narrow" panose="020B0606020202030204" pitchFamily="34" charset="0"/>
                        </a:rPr>
                        <a:t>ORTIA NTIG</a:t>
                      </a:r>
                    </a:p>
                    <a:p>
                      <a:pPr marL="285750" indent="-285750" algn="just" fontAlgn="t">
                        <a:buFont typeface="Arial" panose="020B0604020202020204" pitchFamily="34" charset="0"/>
                        <a:buChar char="•"/>
                      </a:pPr>
                      <a:r>
                        <a:rPr lang="en-ZA" sz="1600" b="0" i="0" u="none" strike="noStrike" dirty="0" smtClean="0">
                          <a:solidFill>
                            <a:srgbClr val="000000"/>
                          </a:solidFill>
                          <a:effectLst/>
                          <a:latin typeface="Arial Narrow" panose="020B0606020202030204" pitchFamily="34" charset="0"/>
                        </a:rPr>
                        <a:t> </a:t>
                      </a:r>
                      <a:r>
                        <a:rPr lang="en-ZA" sz="1600" b="0" i="0" u="none" strike="noStrike" dirty="0">
                          <a:solidFill>
                            <a:srgbClr val="000000"/>
                          </a:solidFill>
                          <a:effectLst/>
                          <a:latin typeface="Arial Narrow" panose="020B0606020202030204" pitchFamily="34" charset="0"/>
                        </a:rPr>
                        <a:t>KSIA NTIG </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en-ZA" sz="1400" b="0" kern="1200" dirty="0" smtClean="0">
                          <a:solidFill>
                            <a:schemeClr val="tx1"/>
                          </a:solidFill>
                          <a:latin typeface="Arial Narrow" panose="020B0606020202030204" pitchFamily="34" charset="0"/>
                          <a:ea typeface="+mn-ea"/>
                          <a:cs typeface="+mn-cs"/>
                        </a:rPr>
                        <a:t>Two operational and Enhancement reports were developed for approval on ORTIA &amp; KSIA NTIG. The reports provide progress on the following:</a:t>
                      </a:r>
                    </a:p>
                    <a:p>
                      <a:pPr marL="285750" indent="-285750" algn="just">
                        <a:buFont typeface="Arial" panose="020B0604020202020204" pitchFamily="34" charset="0"/>
                        <a:buChar char="•"/>
                      </a:pPr>
                      <a:r>
                        <a:rPr lang="en-ZA" sz="1400" b="0" kern="1200" dirty="0" smtClean="0">
                          <a:solidFill>
                            <a:schemeClr val="tx1"/>
                          </a:solidFill>
                          <a:latin typeface="Arial Narrow" panose="020B0606020202030204" pitchFamily="34" charset="0"/>
                          <a:ea typeface="+mn-ea"/>
                          <a:cs typeface="+mn-cs"/>
                        </a:rPr>
                        <a:t>Capacity-building and enhancement;</a:t>
                      </a:r>
                    </a:p>
                    <a:p>
                      <a:pPr marL="285750" indent="-285750" algn="just">
                        <a:buFont typeface="Arial" panose="020B0604020202020204" pitchFamily="34" charset="0"/>
                        <a:buChar char="•"/>
                      </a:pPr>
                      <a:r>
                        <a:rPr lang="en-ZA" sz="1400" b="0" kern="1200" dirty="0" smtClean="0">
                          <a:solidFill>
                            <a:schemeClr val="tx1"/>
                          </a:solidFill>
                          <a:latin typeface="Arial Narrow" panose="020B0606020202030204" pitchFamily="34" charset="0"/>
                          <a:ea typeface="+mn-ea"/>
                          <a:cs typeface="+mn-cs"/>
                        </a:rPr>
                        <a:t>Human</a:t>
                      </a:r>
                      <a:r>
                        <a:rPr lang="en-ZA" sz="1400" b="0" kern="1200" baseline="0" dirty="0" smtClean="0">
                          <a:solidFill>
                            <a:schemeClr val="tx1"/>
                          </a:solidFill>
                          <a:latin typeface="Arial Narrow" panose="020B0606020202030204" pitchFamily="34" charset="0"/>
                          <a:ea typeface="+mn-ea"/>
                          <a:cs typeface="+mn-cs"/>
                        </a:rPr>
                        <a:t> Resources; and</a:t>
                      </a:r>
                    </a:p>
                    <a:p>
                      <a:pPr marL="285750" indent="-285750" algn="just">
                        <a:buFont typeface="Arial" panose="020B0604020202020204" pitchFamily="34" charset="0"/>
                        <a:buChar char="•"/>
                      </a:pPr>
                      <a:r>
                        <a:rPr lang="en-ZA" sz="1400" b="0" kern="1200" dirty="0" smtClean="0">
                          <a:solidFill>
                            <a:schemeClr val="tx1"/>
                          </a:solidFill>
                          <a:latin typeface="Arial Narrow" panose="020B0606020202030204" pitchFamily="34" charset="0"/>
                          <a:ea typeface="+mn-ea"/>
                          <a:cs typeface="+mn-cs"/>
                        </a:rPr>
                        <a:t>Visitor Statistics</a:t>
                      </a:r>
                      <a:r>
                        <a:rPr lang="en-ZA" sz="1600" b="0" kern="1200" dirty="0" smtClean="0">
                          <a:solidFill>
                            <a:schemeClr val="tx1"/>
                          </a:solidFill>
                          <a:latin typeface="Arial Narrow" panose="020B0606020202030204" pitchFamily="34" charset="0"/>
                          <a:ea typeface="+mn-ea"/>
                          <a:cs typeface="+mn-cs"/>
                        </a:rPr>
                        <a:t>.</a:t>
                      </a:r>
                      <a:endParaRPr lang="en-ZA" sz="1600" b="0" kern="1200" dirty="0">
                        <a:solidFill>
                          <a:schemeClr val="tx1"/>
                        </a:solidFill>
                        <a:latin typeface="Arial Narrow" panose="020B0606020202030204" pitchFamily="34" charset="0"/>
                        <a:ea typeface="+mn-ea"/>
                        <a:cs typeface="+mn-cs"/>
                      </a:endParaRP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kern="1200" dirty="0" smtClean="0">
                          <a:solidFill>
                            <a:schemeClr val="tx1"/>
                          </a:solidFill>
                          <a:latin typeface="Arial Narrow" panose="020B0606020202030204" pitchFamily="34" charset="0"/>
                          <a:ea typeface="+mn-ea"/>
                          <a:cs typeface="+mn-cs"/>
                        </a:rPr>
                        <a:t>Two Operational and Enhancement Reports developed for approval:</a:t>
                      </a:r>
                    </a:p>
                    <a:p>
                      <a:pPr algn="just" fontAlgn="t"/>
                      <a:endParaRPr lang="en-ZA" sz="1400" b="0" kern="1200" dirty="0" smtClean="0">
                        <a:solidFill>
                          <a:schemeClr val="tx1"/>
                        </a:solidFill>
                        <a:latin typeface="Arial Narrow" panose="020B0606020202030204" pitchFamily="34" charset="0"/>
                        <a:ea typeface="+mn-ea"/>
                        <a:cs typeface="+mn-cs"/>
                      </a:endParaRPr>
                    </a:p>
                    <a:p>
                      <a:pPr algn="just" fontAlgn="t"/>
                      <a:r>
                        <a:rPr lang="en-ZA" sz="1400" b="0" kern="1200" dirty="0" smtClean="0">
                          <a:solidFill>
                            <a:schemeClr val="tx1"/>
                          </a:solidFill>
                          <a:latin typeface="Arial Narrow" panose="020B0606020202030204" pitchFamily="34" charset="0"/>
                          <a:ea typeface="+mn-ea"/>
                          <a:cs typeface="+mn-cs"/>
                        </a:rPr>
                        <a:t> - </a:t>
                      </a:r>
                      <a:r>
                        <a:rPr lang="en-ZA" sz="1200" b="0" kern="1200" dirty="0" smtClean="0">
                          <a:solidFill>
                            <a:schemeClr val="tx1"/>
                          </a:solidFill>
                          <a:latin typeface="Arial Narrow" panose="020B0606020202030204" pitchFamily="34" charset="0"/>
                          <a:ea typeface="+mn-ea"/>
                          <a:cs typeface="+mn-cs"/>
                        </a:rPr>
                        <a:t>ORTIA NTIG</a:t>
                      </a:r>
                    </a:p>
                    <a:p>
                      <a:pPr algn="just" fontAlgn="t"/>
                      <a:r>
                        <a:rPr lang="en-ZA" sz="1200" b="0" kern="1200" dirty="0" smtClean="0">
                          <a:solidFill>
                            <a:schemeClr val="tx1"/>
                          </a:solidFill>
                          <a:latin typeface="Arial Narrow" panose="020B0606020202030204" pitchFamily="34" charset="0"/>
                          <a:ea typeface="+mn-ea"/>
                          <a:cs typeface="+mn-cs"/>
                        </a:rPr>
                        <a:t> - KSIA NTIG</a:t>
                      </a:r>
                      <a:endParaRPr lang="en-ZA" sz="1200" b="0" kern="1200" dirty="0">
                        <a:solidFill>
                          <a:schemeClr val="tx1"/>
                        </a:solidFill>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kern="1200" dirty="0" smtClean="0">
                          <a:solidFill>
                            <a:schemeClr val="tx1"/>
                          </a:solidFill>
                          <a:latin typeface="Arial Narrow" panose="020B0606020202030204" pitchFamily="34" charset="0"/>
                          <a:ea typeface="+mn-ea"/>
                          <a:cs typeface="+mn-cs"/>
                        </a:rPr>
                        <a:t>Two Operational and Enhancement Reports were developed for approval:</a:t>
                      </a:r>
                    </a:p>
                    <a:p>
                      <a:pPr algn="just"/>
                      <a:endParaRPr lang="en-ZA" sz="1300" b="0" kern="1200" dirty="0" smtClean="0">
                        <a:solidFill>
                          <a:schemeClr val="tx1"/>
                        </a:solidFill>
                        <a:latin typeface="Arial Narrow" panose="020B0606020202030204" pitchFamily="34" charset="0"/>
                        <a:ea typeface="+mn-ea"/>
                        <a:cs typeface="+mn-cs"/>
                      </a:endParaRPr>
                    </a:p>
                    <a:p>
                      <a:pPr algn="just"/>
                      <a:r>
                        <a:rPr lang="en-ZA" sz="1300" b="0" kern="1200" dirty="0" smtClean="0">
                          <a:solidFill>
                            <a:schemeClr val="tx1"/>
                          </a:solidFill>
                          <a:latin typeface="Arial Narrow" panose="020B0606020202030204" pitchFamily="34" charset="0"/>
                          <a:ea typeface="+mn-ea"/>
                          <a:cs typeface="+mn-cs"/>
                        </a:rPr>
                        <a:t> - ORTIA NTIG</a:t>
                      </a:r>
                    </a:p>
                    <a:p>
                      <a:pPr algn="just"/>
                      <a:r>
                        <a:rPr lang="en-ZA" sz="1300" b="0" kern="1200" dirty="0" smtClean="0">
                          <a:solidFill>
                            <a:schemeClr val="tx1"/>
                          </a:solidFill>
                          <a:latin typeface="Arial Narrow" panose="020B0606020202030204" pitchFamily="34" charset="0"/>
                          <a:ea typeface="+mn-ea"/>
                          <a:cs typeface="+mn-cs"/>
                        </a:rPr>
                        <a:t> - KSIA NTIG</a:t>
                      </a:r>
                    </a:p>
                    <a:p>
                      <a:pPr algn="just"/>
                      <a:endParaRPr lang="en-ZA" sz="1300" b="0" kern="1200" dirty="0" smtClean="0">
                        <a:solidFill>
                          <a:schemeClr val="tx1"/>
                        </a:solidFill>
                        <a:latin typeface="Arial Narrow" panose="020B0606020202030204" pitchFamily="34" charset="0"/>
                        <a:ea typeface="+mn-ea"/>
                        <a:cs typeface="+mn-cs"/>
                      </a:endParaRPr>
                    </a:p>
                    <a:p>
                      <a:pPr marL="0" indent="0" algn="just">
                        <a:buFont typeface="Arial" panose="020B0604020202020204" pitchFamily="34" charset="0"/>
                        <a:buNone/>
                      </a:pPr>
                      <a:r>
                        <a:rPr lang="en-ZA" sz="1300" b="0" kern="1200" dirty="0" smtClean="0">
                          <a:solidFill>
                            <a:schemeClr val="tx1"/>
                          </a:solidFill>
                          <a:latin typeface="Arial Narrow" panose="020B0606020202030204" pitchFamily="34" charset="0"/>
                          <a:ea typeface="+mn-ea"/>
                          <a:cs typeface="+mn-cs"/>
                        </a:rPr>
                        <a:t>The reports provide progress regarding: </a:t>
                      </a:r>
                    </a:p>
                    <a:p>
                      <a:pPr marL="0" indent="0" algn="just">
                        <a:buFont typeface="Arial" panose="020B0604020202020204" pitchFamily="34" charset="0"/>
                        <a:buNone/>
                      </a:pPr>
                      <a:endParaRPr lang="en-ZA" sz="1300" b="0" kern="1200" dirty="0" smtClean="0">
                        <a:solidFill>
                          <a:schemeClr val="tx1"/>
                        </a:solidFill>
                        <a:latin typeface="Arial Narrow" panose="020B0606020202030204" pitchFamily="34" charset="0"/>
                        <a:ea typeface="+mn-ea"/>
                        <a:cs typeface="+mn-cs"/>
                      </a:endParaRPr>
                    </a:p>
                    <a:p>
                      <a:pPr marL="285750" indent="-285750" algn="just">
                        <a:buFont typeface="Arial" panose="020B0604020202020204" pitchFamily="34" charset="0"/>
                        <a:buChar char="•"/>
                      </a:pPr>
                      <a:r>
                        <a:rPr lang="en-ZA" sz="1300" b="0" kern="1200" dirty="0" smtClean="0">
                          <a:solidFill>
                            <a:schemeClr val="tx1"/>
                          </a:solidFill>
                          <a:latin typeface="Arial Narrow" panose="020B0606020202030204" pitchFamily="34" charset="0"/>
                          <a:ea typeface="+mn-ea"/>
                          <a:cs typeface="+mn-cs"/>
                        </a:rPr>
                        <a:t>general operations,</a:t>
                      </a:r>
                    </a:p>
                    <a:p>
                      <a:pPr marL="285750" indent="-285750" algn="just">
                        <a:buFont typeface="Arial" panose="020B0604020202020204" pitchFamily="34" charset="0"/>
                        <a:buChar char="•"/>
                      </a:pPr>
                      <a:r>
                        <a:rPr lang="en-ZA" sz="1300" b="0" kern="1200" dirty="0" smtClean="0">
                          <a:solidFill>
                            <a:schemeClr val="tx1"/>
                          </a:solidFill>
                          <a:latin typeface="Arial Narrow" panose="020B0606020202030204" pitchFamily="34" charset="0"/>
                          <a:ea typeface="+mn-ea"/>
                          <a:cs typeface="+mn-cs"/>
                        </a:rPr>
                        <a:t>enhancements, </a:t>
                      </a:r>
                    </a:p>
                    <a:p>
                      <a:pPr marL="285750" indent="-285750" algn="just">
                        <a:buFont typeface="Arial" panose="020B0604020202020204" pitchFamily="34" charset="0"/>
                        <a:buChar char="•"/>
                      </a:pPr>
                      <a:r>
                        <a:rPr lang="en-ZA" sz="1300" b="0" kern="1200" dirty="0" smtClean="0">
                          <a:solidFill>
                            <a:schemeClr val="tx1"/>
                          </a:solidFill>
                          <a:latin typeface="Arial Narrow" panose="020B0606020202030204" pitchFamily="34" charset="0"/>
                          <a:ea typeface="+mn-ea"/>
                          <a:cs typeface="+mn-cs"/>
                        </a:rPr>
                        <a:t>capacity-building, </a:t>
                      </a:r>
                    </a:p>
                    <a:p>
                      <a:pPr marL="285750" indent="-285750" algn="just">
                        <a:buFont typeface="Arial" panose="020B0604020202020204" pitchFamily="34" charset="0"/>
                        <a:buChar char="•"/>
                      </a:pPr>
                      <a:r>
                        <a:rPr lang="en-ZA" sz="1300" b="0" kern="1200" dirty="0" smtClean="0">
                          <a:solidFill>
                            <a:schemeClr val="tx1"/>
                          </a:solidFill>
                          <a:latin typeface="Arial Narrow" panose="020B0606020202030204" pitchFamily="34" charset="0"/>
                          <a:ea typeface="+mn-ea"/>
                          <a:cs typeface="+mn-cs"/>
                        </a:rPr>
                        <a:t>visitor statistics,</a:t>
                      </a:r>
                      <a:r>
                        <a:rPr lang="en-ZA" sz="1300" b="0" kern="1200" baseline="0" dirty="0" smtClean="0">
                          <a:solidFill>
                            <a:schemeClr val="tx1"/>
                          </a:solidFill>
                          <a:latin typeface="Arial Narrow" panose="020B0606020202030204" pitchFamily="34" charset="0"/>
                          <a:ea typeface="+mn-ea"/>
                          <a:cs typeface="+mn-cs"/>
                        </a:rPr>
                        <a:t> </a:t>
                      </a:r>
                    </a:p>
                    <a:p>
                      <a:pPr marL="285750" indent="-285750" algn="just">
                        <a:buFont typeface="Arial" panose="020B0604020202020204" pitchFamily="34" charset="0"/>
                        <a:buChar char="•"/>
                      </a:pPr>
                      <a:r>
                        <a:rPr lang="en-ZA" sz="1300" b="0" kern="1200" dirty="0" smtClean="0">
                          <a:solidFill>
                            <a:schemeClr val="tx1"/>
                          </a:solidFill>
                          <a:latin typeface="Arial Narrow" panose="020B0606020202030204" pitchFamily="34" charset="0"/>
                          <a:ea typeface="+mn-ea"/>
                          <a:cs typeface="+mn-cs"/>
                        </a:rPr>
                        <a:t>Purpose of developing NTIGs.</a:t>
                      </a:r>
                    </a:p>
                    <a:p>
                      <a:pPr marL="285750" indent="-285750" algn="just">
                        <a:buFont typeface="Arial" panose="020B0604020202020204" pitchFamily="34" charset="0"/>
                        <a:buChar char="•"/>
                      </a:pPr>
                      <a:r>
                        <a:rPr lang="en-ZA" sz="1300" b="0" kern="1200" dirty="0" smtClean="0">
                          <a:solidFill>
                            <a:schemeClr val="tx1"/>
                          </a:solidFill>
                          <a:latin typeface="Arial Narrow" panose="020B0606020202030204" pitchFamily="34" charset="0"/>
                          <a:ea typeface="+mn-ea"/>
                          <a:cs typeface="+mn-cs"/>
                        </a:rPr>
                        <a:t>Objective of Information Gateways.</a:t>
                      </a:r>
                    </a:p>
                    <a:p>
                      <a:pPr marL="285750" indent="-285750" algn="just">
                        <a:buFont typeface="Arial" panose="020B0604020202020204" pitchFamily="34" charset="0"/>
                        <a:buChar char="•"/>
                      </a:pPr>
                      <a:r>
                        <a:rPr lang="en-ZA" sz="1300" b="0" kern="1200" dirty="0" smtClean="0">
                          <a:solidFill>
                            <a:schemeClr val="tx1"/>
                          </a:solidFill>
                          <a:latin typeface="Arial Narrow" panose="020B0606020202030204" pitchFamily="34" charset="0"/>
                          <a:ea typeface="+mn-ea"/>
                          <a:cs typeface="+mn-cs"/>
                        </a:rPr>
                        <a:t>Human</a:t>
                      </a:r>
                      <a:r>
                        <a:rPr lang="en-ZA" sz="1300" b="0" kern="1200" baseline="0" dirty="0" smtClean="0">
                          <a:solidFill>
                            <a:schemeClr val="tx1"/>
                          </a:solidFill>
                          <a:latin typeface="Arial Narrow" panose="020B0606020202030204" pitchFamily="34" charset="0"/>
                          <a:ea typeface="+mn-ea"/>
                          <a:cs typeface="+mn-cs"/>
                        </a:rPr>
                        <a:t> Resources.</a:t>
                      </a:r>
                    </a:p>
                    <a:p>
                      <a:pPr marL="285750" indent="-285750" algn="just">
                        <a:buFont typeface="Arial" panose="020B0604020202020204" pitchFamily="34" charset="0"/>
                        <a:buChar char="•"/>
                      </a:pPr>
                      <a:endParaRPr lang="en-ZA" sz="1600" b="0" kern="1200" dirty="0" smtClean="0">
                        <a:solidFill>
                          <a:schemeClr val="tx1"/>
                        </a:solidFill>
                        <a:latin typeface="Arial Narrow" panose="020B0606020202030204" pitchFamily="34" charset="0"/>
                        <a:ea typeface="+mn-ea"/>
                        <a:cs typeface="+mn-cs"/>
                      </a:endParaRPr>
                    </a:p>
                    <a:p>
                      <a:pPr marL="0" indent="0" algn="just">
                        <a:buFont typeface="Arial" panose="020B0604020202020204" pitchFamily="34" charset="0"/>
                        <a:buNone/>
                      </a:pPr>
                      <a:endParaRPr lang="en-ZA" sz="1600" b="0" kern="1200" dirty="0">
                        <a:solidFill>
                          <a:schemeClr val="tx1"/>
                        </a:solidFill>
                        <a:latin typeface="Arial Narrow" panose="020B0606020202030204" pitchFamily="34" charset="0"/>
                        <a:ea typeface="+mn-ea"/>
                        <a:cs typeface="+mn-cs"/>
                      </a:endParaRPr>
                    </a:p>
                  </a:txBody>
                  <a:tcPr marL="86393"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064102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568412" y="6115959"/>
            <a:ext cx="2340429" cy="240392"/>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521008809"/>
              </p:ext>
            </p:extLst>
          </p:nvPr>
        </p:nvGraphicFramePr>
        <p:xfrm>
          <a:off x="241840" y="219410"/>
          <a:ext cx="8640903" cy="5520040"/>
        </p:xfrm>
        <a:graphic>
          <a:graphicData uri="http://schemas.openxmlformats.org/drawingml/2006/table">
            <a:tbl>
              <a:tblPr/>
              <a:tblGrid>
                <a:gridCol w="1367041">
                  <a:extLst>
                    <a:ext uri="{9D8B030D-6E8A-4147-A177-3AD203B41FA5}">
                      <a16:colId xmlns:a16="http://schemas.microsoft.com/office/drawing/2014/main" val="20000"/>
                    </a:ext>
                  </a:extLst>
                </a:gridCol>
                <a:gridCol w="1296365">
                  <a:extLst>
                    <a:ext uri="{9D8B030D-6E8A-4147-A177-3AD203B41FA5}">
                      <a16:colId xmlns:a16="http://schemas.microsoft.com/office/drawing/2014/main" val="20001"/>
                    </a:ext>
                  </a:extLst>
                </a:gridCol>
                <a:gridCol w="2179938">
                  <a:extLst>
                    <a:ext uri="{9D8B030D-6E8A-4147-A177-3AD203B41FA5}">
                      <a16:colId xmlns:a16="http://schemas.microsoft.com/office/drawing/2014/main" val="20003"/>
                    </a:ext>
                  </a:extLst>
                </a:gridCol>
                <a:gridCol w="1455575">
                  <a:extLst>
                    <a:ext uri="{9D8B030D-6E8A-4147-A177-3AD203B41FA5}">
                      <a16:colId xmlns:a16="http://schemas.microsoft.com/office/drawing/2014/main" val="20004"/>
                    </a:ext>
                  </a:extLst>
                </a:gridCol>
                <a:gridCol w="2341984">
                  <a:extLst>
                    <a:ext uri="{9D8B030D-6E8A-4147-A177-3AD203B41FA5}">
                      <a16:colId xmlns:a16="http://schemas.microsoft.com/office/drawing/2014/main" val="731078355"/>
                    </a:ext>
                  </a:extLst>
                </a:gridCol>
              </a:tblGrid>
              <a:tr h="342458">
                <a:tc gridSpan="5">
                  <a:txBody>
                    <a:bodyPr/>
                    <a:lstStyle/>
                    <a:p>
                      <a:pPr algn="just" fontAlgn="ctr"/>
                      <a:r>
                        <a:rPr lang="en-US" sz="1300" b="1" i="0" u="none" strike="noStrike" dirty="0" smtClean="0">
                          <a:solidFill>
                            <a:srgbClr val="000000"/>
                          </a:solidFill>
                          <a:latin typeface="Arial Narrow" pitchFamily="34" charset="0"/>
                        </a:rPr>
                        <a:t>Strategic objective: To facilitate tourism capacity-building programmes.</a:t>
                      </a:r>
                      <a:endParaRPr lang="en-US" sz="1300" b="1" i="0" u="none" strike="noStrike" dirty="0">
                        <a:solidFill>
                          <a:srgbClr val="000000"/>
                        </a:solidFill>
                        <a:latin typeface="Arial Narrow"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val="10000"/>
                  </a:ext>
                </a:extLst>
              </a:tr>
              <a:tr h="331262">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 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val="10001"/>
                  </a:ext>
                </a:extLst>
              </a:tr>
              <a:tr h="416859">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384">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5888" marR="0" indent="-112713" algn="just" defTabSz="914400" rtl="0" eaLnBrk="1" fontAlgn="auto" latinLnBrk="0" hangingPunct="1">
                        <a:lnSpc>
                          <a:spcPct val="100000"/>
                        </a:lnSpc>
                        <a:spcBef>
                          <a:spcPts val="0"/>
                        </a:spcBef>
                        <a:spcAft>
                          <a:spcPts val="0"/>
                        </a:spcAft>
                        <a:buClrTx/>
                        <a:buSzTx/>
                        <a:buFont typeface="+mj-lt"/>
                        <a:buAutoNum type="arabicPeriod" startAt="7"/>
                        <a:tabLst>
                          <a:tab pos="115888" algn="l"/>
                        </a:tabLst>
                        <a:defRPr/>
                      </a:pPr>
                      <a:r>
                        <a:rPr lang="en-ZA" sz="1300" dirty="0" smtClean="0">
                          <a:solidFill>
                            <a:schemeClr val="tx1"/>
                          </a:solidFill>
                          <a:latin typeface="Arial Narrow" pitchFamily="34" charset="0"/>
                          <a:ea typeface="Calibri"/>
                          <a:cs typeface="Times New Roman"/>
                        </a:rPr>
                        <a:t>Number of initiatives for improving visitor services implemented.</a:t>
                      </a:r>
                      <a:endParaRPr lang="en-US" sz="13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rowSpan="2">
                  <a:txBody>
                    <a:bodyPr/>
                    <a:lstStyle/>
                    <a:p>
                      <a:pPr marL="0" indent="0" algn="just" fontAlgn="t">
                        <a:buFont typeface="Arial" panose="020B0604020202020204" pitchFamily="34" charset="0"/>
                        <a:buNone/>
                      </a:pPr>
                      <a:r>
                        <a:rPr lang="en-ZA" sz="1300" b="1" i="0" u="none" strike="noStrike" dirty="0" smtClean="0">
                          <a:solidFill>
                            <a:srgbClr val="000000"/>
                          </a:solidFill>
                          <a:effectLst/>
                          <a:latin typeface="Arial Narrow" panose="020B0606020202030204" pitchFamily="34" charset="0"/>
                        </a:rPr>
                        <a:t>One NTIG developed:</a:t>
                      </a:r>
                    </a:p>
                    <a:p>
                      <a:pPr marL="0" indent="0" algn="just" fontAlgn="t">
                        <a:buFont typeface="Arial" panose="020B0604020202020204" pitchFamily="34" charset="0"/>
                        <a:buNone/>
                      </a:pPr>
                      <a:endParaRPr lang="en-ZA" sz="1300" b="1" i="0" u="none" strike="noStrike" dirty="0" smtClean="0">
                        <a:solidFill>
                          <a:srgbClr val="000000"/>
                        </a:solidFill>
                        <a:effectLst/>
                        <a:latin typeface="Arial Narrow" panose="020B0606020202030204" pitchFamily="34" charset="0"/>
                      </a:endParaRPr>
                    </a:p>
                    <a:p>
                      <a:pPr marL="115888" indent="-115888" algn="just" fontAlgn="t">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Cape </a:t>
                      </a:r>
                      <a:r>
                        <a:rPr lang="en-ZA" sz="1300" b="0" i="0" u="none" strike="noStrike" kern="1200" dirty="0">
                          <a:solidFill>
                            <a:srgbClr val="000000"/>
                          </a:solidFill>
                          <a:effectLst/>
                          <a:latin typeface="Arial Narrow" panose="020B0606020202030204" pitchFamily="34" charset="0"/>
                          <a:ea typeface="+mn-ea"/>
                          <a:cs typeface="+mn-cs"/>
                        </a:rPr>
                        <a:t>Town International Airport (CTIA</a:t>
                      </a:r>
                      <a:r>
                        <a:rPr lang="en-ZA" sz="1300" b="0" i="0" u="none" strike="noStrike" kern="1200" dirty="0" smtClean="0">
                          <a:solidFill>
                            <a:srgbClr val="000000"/>
                          </a:solidFill>
                          <a:effectLst/>
                          <a:latin typeface="Arial Narrow" panose="020B0606020202030204" pitchFamily="34" charset="0"/>
                          <a:ea typeface="+mn-ea"/>
                          <a:cs typeface="+mn-cs"/>
                        </a:rPr>
                        <a:t>)</a:t>
                      </a:r>
                      <a:endParaRPr lang="en-ZA" sz="1300" b="0" i="0" u="none" strike="noStrike" kern="1200" dirty="0">
                        <a:solidFill>
                          <a:srgbClr val="000000"/>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kern="1200" dirty="0" smtClean="0">
                          <a:solidFill>
                            <a:schemeClr val="tx1"/>
                          </a:solidFill>
                          <a:latin typeface="Arial Narrow" panose="020B0606020202030204" pitchFamily="34" charset="0"/>
                          <a:ea typeface="+mn-ea"/>
                          <a:cs typeface="+mn-cs"/>
                        </a:rPr>
                        <a:t>Procurement of operational resources was not done.</a:t>
                      </a: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rowSpan="2">
                  <a:txBody>
                    <a:bodyPr/>
                    <a:lstStyle/>
                    <a:p>
                      <a:pPr algn="just" fontAlgn="t"/>
                      <a:r>
                        <a:rPr lang="en-ZA" sz="1300" b="0" kern="1200" dirty="0" smtClean="0">
                          <a:solidFill>
                            <a:schemeClr val="tx1"/>
                          </a:solidFill>
                          <a:latin typeface="Arial Narrow" panose="020B0606020202030204" pitchFamily="34" charset="0"/>
                          <a:ea typeface="+mn-ea"/>
                          <a:cs typeface="+mn-cs"/>
                        </a:rPr>
                        <a:t>Final report on the development of CTIA NTIG developed for approval.</a:t>
                      </a:r>
                      <a:endParaRPr lang="en-ZA" sz="1300" b="0" kern="1200" dirty="0">
                        <a:solidFill>
                          <a:schemeClr val="tx1"/>
                        </a:solidFill>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rowSpan="2">
                  <a:txBody>
                    <a:bodyPr/>
                    <a:lstStyle/>
                    <a:p>
                      <a:pPr algn="just"/>
                      <a:r>
                        <a:rPr lang="en-ZA" sz="1300" b="0" i="0" u="none" strike="noStrike" kern="1200" dirty="0" smtClean="0">
                          <a:solidFill>
                            <a:schemeClr val="tx1"/>
                          </a:solidFill>
                          <a:effectLst/>
                          <a:latin typeface="Arial Narrow" panose="020B0606020202030204" pitchFamily="34" charset="0"/>
                          <a:ea typeface="+mn-ea"/>
                          <a:cs typeface="+mn-cs"/>
                        </a:rPr>
                        <a:t>Final report on the development of CTIA NTIG not developed for approval.</a:t>
                      </a:r>
                    </a:p>
                    <a:p>
                      <a:pPr algn="just"/>
                      <a:endParaRPr lang="en-ZA" sz="1300" b="0" i="0" u="none" strike="noStrike" kern="1200" dirty="0" smtClean="0">
                        <a:solidFill>
                          <a:schemeClr val="tx1"/>
                        </a:solidFill>
                        <a:effectLst/>
                        <a:latin typeface="Arial Narrow" panose="020B0606020202030204" pitchFamily="34" charset="0"/>
                        <a:ea typeface="+mn-ea"/>
                        <a:cs typeface="+mn-cs"/>
                      </a:endParaRPr>
                    </a:p>
                    <a:p>
                      <a:pPr algn="just"/>
                      <a:r>
                        <a:rPr lang="en-ZA" sz="1300" b="1" i="1" u="none" strike="noStrike" kern="1200" dirty="0" smtClean="0">
                          <a:solidFill>
                            <a:schemeClr val="tx1"/>
                          </a:solidFill>
                          <a:effectLst/>
                          <a:latin typeface="Arial Narrow" panose="020B0606020202030204" pitchFamily="34" charset="0"/>
                          <a:ea typeface="+mn-ea"/>
                          <a:cs typeface="+mn-cs"/>
                        </a:rPr>
                        <a:t>Reason for Variance:</a:t>
                      </a:r>
                    </a:p>
                    <a:p>
                      <a:pPr algn="just"/>
                      <a:r>
                        <a:rPr lang="en-ZA" sz="1300" b="0" i="0" u="none" strike="noStrike" kern="1200" dirty="0" smtClean="0">
                          <a:solidFill>
                            <a:schemeClr val="tx1"/>
                          </a:solidFill>
                          <a:effectLst/>
                          <a:latin typeface="Arial Narrow" panose="020B0606020202030204" pitchFamily="34" charset="0"/>
                          <a:ea typeface="+mn-ea"/>
                          <a:cs typeface="+mn-cs"/>
                        </a:rPr>
                        <a:t>The report developed is on the engagement on remodelling of NTIGs countrywide. For CT's NTIG, ACSA has given the airport space to Cape Tourism, and the Department was referred to them for the negotiation of space, however, the stakeholders require a different model in order to develop the NTIG. </a:t>
                      </a:r>
                    </a:p>
                    <a:p>
                      <a:pPr algn="just"/>
                      <a:endParaRPr lang="en-ZA" sz="1300" b="0" i="0" u="none" strike="noStrike" kern="1200" dirty="0" smtClean="0">
                        <a:solidFill>
                          <a:schemeClr val="tx1"/>
                        </a:solidFill>
                        <a:effectLst/>
                        <a:latin typeface="Arial Narrow" panose="020B0606020202030204" pitchFamily="34" charset="0"/>
                        <a:ea typeface="+mn-ea"/>
                        <a:cs typeface="+mn-cs"/>
                      </a:endParaRPr>
                    </a:p>
                    <a:p>
                      <a:pPr algn="just"/>
                      <a:r>
                        <a:rPr lang="en-ZA" sz="1300" b="1" i="1" u="none" strike="noStrike" kern="1200" dirty="0" smtClean="0">
                          <a:solidFill>
                            <a:schemeClr val="tx1"/>
                          </a:solidFill>
                          <a:effectLst/>
                          <a:latin typeface="Arial Narrow" panose="020B0606020202030204" pitchFamily="34" charset="0"/>
                          <a:ea typeface="+mn-ea"/>
                          <a:cs typeface="+mn-cs"/>
                        </a:rPr>
                        <a:t>Corrective Measure:</a:t>
                      </a:r>
                    </a:p>
                    <a:p>
                      <a:pPr algn="just"/>
                      <a:r>
                        <a:rPr lang="en-ZA" sz="1300" b="0" i="0" u="none" strike="noStrike" kern="1200" dirty="0" smtClean="0">
                          <a:solidFill>
                            <a:schemeClr val="tx1"/>
                          </a:solidFill>
                          <a:effectLst/>
                          <a:latin typeface="Arial Narrow" panose="020B0606020202030204" pitchFamily="34" charset="0"/>
                          <a:ea typeface="+mn-ea"/>
                          <a:cs typeface="+mn-cs"/>
                        </a:rPr>
                        <a:t>The Department will further engage the stakeholders concerned and will reconsider the model for NTIGs future development.</a:t>
                      </a:r>
                    </a:p>
                    <a:p>
                      <a:pPr algn="just"/>
                      <a:endParaRPr lang="en-ZA" sz="1300" b="0" i="0" u="none" strike="noStrike" kern="1200" dirty="0" smtClean="0">
                        <a:solidFill>
                          <a:schemeClr val="tx1"/>
                        </a:solidFill>
                        <a:effectLst/>
                        <a:latin typeface="Arial Narrow" panose="020B0606020202030204" pitchFamily="34" charset="0"/>
                        <a:ea typeface="+mn-ea"/>
                        <a:cs typeface="+mn-cs"/>
                      </a:endParaRPr>
                    </a:p>
                  </a:txBody>
                  <a:tcPr marL="86393"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52847">
                <a:tc vMerge="1">
                  <a:txBody>
                    <a:bodyPr/>
                    <a:lstStyle/>
                    <a:p>
                      <a:endParaRPr lang="en-ZA"/>
                    </a:p>
                  </a:txBody>
                  <a:tcPr/>
                </a:tc>
                <a:tc vMerge="1">
                  <a:txBody>
                    <a:bodyPr/>
                    <a:lstStyle/>
                    <a:p>
                      <a:endParaRPr lang="en-ZA"/>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b="0" kern="1200" dirty="0" smtClean="0">
                          <a:solidFill>
                            <a:schemeClr val="tx1"/>
                          </a:solidFill>
                          <a:latin typeface="Arial Narrow" panose="020B0606020202030204" pitchFamily="34" charset="0"/>
                          <a:ea typeface="+mn-ea"/>
                          <a:cs typeface="+mn-cs"/>
                        </a:rPr>
                        <a:t>Memorandum of Understanding</a:t>
                      </a:r>
                      <a:r>
                        <a:rPr lang="en-ZA" sz="1300" b="0" kern="1200" dirty="0" smtClean="0">
                          <a:solidFill>
                            <a:srgbClr val="FF0000"/>
                          </a:solidFill>
                          <a:latin typeface="Arial Narrow" panose="020B0606020202030204" pitchFamily="34" charset="0"/>
                          <a:ea typeface="+mn-ea"/>
                          <a:cs typeface="+mn-cs"/>
                        </a:rPr>
                        <a:t> </a:t>
                      </a:r>
                      <a:r>
                        <a:rPr lang="en-ZA" sz="1300" b="0" kern="1200" dirty="0" smtClean="0">
                          <a:solidFill>
                            <a:schemeClr val="tx1"/>
                          </a:solidFill>
                          <a:latin typeface="Arial Narrow" panose="020B0606020202030204" pitchFamily="34" charset="0"/>
                          <a:ea typeface="+mn-ea"/>
                          <a:cs typeface="+mn-cs"/>
                        </a:rPr>
                        <a:t> and operational plan for approval were not developed, however, stakeholder engagements for the development of CTIA NTIG took place in Cape Town on the 23-24 November 2017.</a:t>
                      </a: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050938166"/>
                  </a:ext>
                </a:extLst>
              </a:tr>
            </a:tbl>
          </a:graphicData>
        </a:graphic>
      </p:graphicFrame>
    </p:spTree>
    <p:extLst>
      <p:ext uri="{BB962C8B-B14F-4D97-AF65-F5344CB8AC3E}">
        <p14:creationId xmlns:p14="http://schemas.microsoft.com/office/powerpoint/2010/main" val="590973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48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333888" y="5991226"/>
            <a:ext cx="3136556"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7677916"/>
              </p:ext>
            </p:extLst>
          </p:nvPr>
        </p:nvGraphicFramePr>
        <p:xfrm>
          <a:off x="333888" y="224005"/>
          <a:ext cx="8408896" cy="5440464"/>
        </p:xfrm>
        <a:graphic>
          <a:graphicData uri="http://schemas.openxmlformats.org/drawingml/2006/table">
            <a:tbl>
              <a:tblPr/>
              <a:tblGrid>
                <a:gridCol w="1382945">
                  <a:extLst>
                    <a:ext uri="{9D8B030D-6E8A-4147-A177-3AD203B41FA5}">
                      <a16:colId xmlns:a16="http://schemas.microsoft.com/office/drawing/2014/main" val="20000"/>
                    </a:ext>
                  </a:extLst>
                </a:gridCol>
                <a:gridCol w="1306285">
                  <a:extLst>
                    <a:ext uri="{9D8B030D-6E8A-4147-A177-3AD203B41FA5}">
                      <a16:colId xmlns:a16="http://schemas.microsoft.com/office/drawing/2014/main" val="20001"/>
                    </a:ext>
                  </a:extLst>
                </a:gridCol>
                <a:gridCol w="2266512">
                  <a:extLst>
                    <a:ext uri="{9D8B030D-6E8A-4147-A177-3AD203B41FA5}">
                      <a16:colId xmlns:a16="http://schemas.microsoft.com/office/drawing/2014/main" val="20003"/>
                    </a:ext>
                  </a:extLst>
                </a:gridCol>
                <a:gridCol w="1365813">
                  <a:extLst>
                    <a:ext uri="{9D8B030D-6E8A-4147-A177-3AD203B41FA5}">
                      <a16:colId xmlns:a16="http://schemas.microsoft.com/office/drawing/2014/main" val="20004"/>
                    </a:ext>
                  </a:extLst>
                </a:gridCol>
                <a:gridCol w="2087341">
                  <a:extLst>
                    <a:ext uri="{9D8B030D-6E8A-4147-A177-3AD203B41FA5}">
                      <a16:colId xmlns:a16="http://schemas.microsoft.com/office/drawing/2014/main" val="1004350319"/>
                    </a:ext>
                  </a:extLst>
                </a:gridCol>
              </a:tblGrid>
              <a:tr h="527109">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a:rPr>
                        <a:t>Strategic objective: Strategic objective: </a:t>
                      </a:r>
                      <a:r>
                        <a:rPr kumimoji="0" lang="en-ZA" sz="1400" b="1" i="0" u="none" strike="noStrike" kern="1200" cap="none" spc="0" normalizeH="0" baseline="0" noProof="0" dirty="0" smtClean="0">
                          <a:ln>
                            <a:noFill/>
                          </a:ln>
                          <a:solidFill>
                            <a:srgbClr val="000000"/>
                          </a:solidFill>
                          <a:effectLst/>
                          <a:uLnTx/>
                          <a:uFillTx/>
                          <a:latin typeface="Arial Narrow"/>
                        </a:rPr>
                        <a:t>To facilitate the development and growth of tourism enterprises to contribute to inclusive economic growth and job creation.</a:t>
                      </a:r>
                      <a:endParaRPr kumimoji="0" lang="en-US" sz="14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val="10000"/>
                  </a:ext>
                </a:extLst>
              </a:tr>
              <a:tr h="429208">
                <a:tc rowSpan="2">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rPr>
                        <a:t>Quarterly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extLst>
                  <a:ext uri="{0D108BD9-81ED-4DB2-BD59-A6C34878D82A}">
                    <a16:rowId xmlns:a16="http://schemas.microsoft.com/office/drawing/2014/main" val="10001"/>
                  </a:ext>
                </a:extLst>
              </a:tr>
              <a:tr h="636047">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3 Performance – </a:t>
                      </a:r>
                      <a:r>
                        <a:rPr lang="en-ZA" sz="1400" b="1" kern="1200" dirty="0" smtClean="0">
                          <a:solidFill>
                            <a:schemeClr val="dk1"/>
                          </a:solidFill>
                          <a:latin typeface="Arial Narrow" panose="020B0606020202030204" pitchFamily="34" charset="0"/>
                          <a:ea typeface="+mn-ea"/>
                          <a:cs typeface="+mn-cs"/>
                        </a:rPr>
                        <a:t>Actual </a:t>
                      </a:r>
                      <a:r>
                        <a:rPr lang="en-US" sz="14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Performance – Actual 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39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7"/>
                        <a:tabLst>
                          <a:tab pos="266700" algn="l"/>
                        </a:tabLst>
                        <a:defRPr/>
                      </a:pPr>
                      <a:r>
                        <a:rPr lang="en-ZA" sz="1400" dirty="0" smtClean="0">
                          <a:solidFill>
                            <a:schemeClr val="tx1"/>
                          </a:solidFill>
                          <a:latin typeface="Arial Narrow" pitchFamily="34" charset="0"/>
                          <a:ea typeface="Calibri"/>
                          <a:cs typeface="Times New Roman"/>
                        </a:rPr>
                        <a:t>Number of initiatives for improving visitor services implemented.</a:t>
                      </a:r>
                      <a:endParaRPr lang="en-US" sz="14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algn="just" fontAlgn="t"/>
                      <a:r>
                        <a:rPr lang="en-ZA" sz="1400" b="0" i="0" u="none" strike="noStrike" dirty="0">
                          <a:solidFill>
                            <a:srgbClr val="000000"/>
                          </a:solidFill>
                          <a:effectLst/>
                          <a:latin typeface="Arial Narrow" panose="020B0606020202030204" pitchFamily="34" charset="0"/>
                        </a:rPr>
                        <a:t>100% of tourist complaints referred to appropriate authorities for resolution within the agreed timeframes.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kern="1200" dirty="0" smtClean="0">
                          <a:solidFill>
                            <a:schemeClr val="tx1"/>
                          </a:solidFill>
                          <a:latin typeface="Arial Narrow" panose="020B0606020202030204" pitchFamily="34" charset="0"/>
                          <a:ea typeface="+mn-ea"/>
                          <a:cs typeface="+mn-cs"/>
                        </a:rPr>
                        <a:t>Quarterly report on received</a:t>
                      </a:r>
                      <a:r>
                        <a:rPr lang="en-ZA" sz="1400" kern="1200" baseline="0" dirty="0" smtClean="0">
                          <a:solidFill>
                            <a:schemeClr val="tx1"/>
                          </a:solidFill>
                          <a:latin typeface="Arial Narrow" panose="020B0606020202030204" pitchFamily="34" charset="0"/>
                          <a:ea typeface="+mn-ea"/>
                          <a:cs typeface="+mn-cs"/>
                        </a:rPr>
                        <a:t> </a:t>
                      </a:r>
                      <a:r>
                        <a:rPr lang="en-ZA" sz="1400" kern="1200" dirty="0" smtClean="0">
                          <a:solidFill>
                            <a:schemeClr val="tx1"/>
                          </a:solidFill>
                          <a:latin typeface="Arial Narrow" panose="020B0606020202030204" pitchFamily="34" charset="0"/>
                          <a:ea typeface="+mn-ea"/>
                          <a:cs typeface="+mn-cs"/>
                        </a:rPr>
                        <a:t>tourism</a:t>
                      </a:r>
                      <a:br>
                        <a:rPr lang="en-ZA" sz="1400" kern="1200" dirty="0" smtClean="0">
                          <a:solidFill>
                            <a:schemeClr val="tx1"/>
                          </a:solidFill>
                          <a:latin typeface="Arial Narrow" panose="020B0606020202030204" pitchFamily="34" charset="0"/>
                          <a:ea typeface="+mn-ea"/>
                          <a:cs typeface="+mn-cs"/>
                        </a:rPr>
                      </a:br>
                      <a:r>
                        <a:rPr lang="en-ZA" sz="1400" kern="1200" dirty="0" smtClean="0">
                          <a:solidFill>
                            <a:schemeClr val="tx1"/>
                          </a:solidFill>
                          <a:latin typeface="Arial Narrow" panose="020B0606020202030204" pitchFamily="34" charset="0"/>
                          <a:ea typeface="+mn-ea"/>
                          <a:cs typeface="+mn-cs"/>
                        </a:rPr>
                        <a:t>complaints was developed. Twelve (12) </a:t>
                      </a:r>
                      <a:r>
                        <a:rPr lang="en-US" sz="1400" baseline="0" dirty="0" smtClean="0">
                          <a:solidFill>
                            <a:schemeClr val="tx1"/>
                          </a:solidFill>
                          <a:latin typeface="Arial Narrow" panose="020B0606020202030204" pitchFamily="34" charset="0"/>
                        </a:rPr>
                        <a:t>complaints received,</a:t>
                      </a:r>
                      <a:r>
                        <a:rPr lang="en-ZA" sz="1400" kern="1200" dirty="0" smtClean="0">
                          <a:solidFill>
                            <a:schemeClr val="tx1"/>
                          </a:solidFill>
                          <a:latin typeface="Arial Narrow" panose="020B0606020202030204" pitchFamily="34" charset="0"/>
                          <a:ea typeface="+mn-ea"/>
                          <a:cs typeface="+mn-cs"/>
                        </a:rPr>
                        <a:t> Nine (9) of the complaints (75%) were of domestic origin whilst three (3) (25%) were from international tourist. </a:t>
                      </a:r>
                    </a:p>
                    <a:p>
                      <a:pPr algn="just" fontAlgn="t"/>
                      <a:r>
                        <a:rPr lang="en-ZA" sz="1400" kern="1200" dirty="0" smtClean="0">
                          <a:solidFill>
                            <a:schemeClr val="tx1"/>
                          </a:solidFill>
                          <a:latin typeface="Arial Narrow" panose="020B0606020202030204" pitchFamily="34" charset="0"/>
                          <a:ea typeface="+mn-ea"/>
                          <a:cs typeface="+mn-cs"/>
                        </a:rPr>
                        <a:t> During the third quarter there was a slight increase in the number of complaints from international tourists (from 2 complaints during the previous quarter to 3 complaints).  Domestic complaints increased </a:t>
                      </a:r>
                      <a:r>
                        <a:rPr lang="en-ZA" sz="1400" strike="noStrike" kern="1200" baseline="0" dirty="0" smtClean="0">
                          <a:solidFill>
                            <a:schemeClr val="tx1"/>
                          </a:solidFill>
                          <a:latin typeface="Arial Narrow" panose="020B0606020202030204" pitchFamily="34" charset="0"/>
                          <a:ea typeface="+mn-ea"/>
                          <a:cs typeface="+mn-cs"/>
                        </a:rPr>
                        <a:t> from</a:t>
                      </a:r>
                      <a:r>
                        <a:rPr lang="en-ZA" sz="1400" kern="1200" dirty="0" smtClean="0">
                          <a:solidFill>
                            <a:schemeClr val="tx1"/>
                          </a:solidFill>
                          <a:latin typeface="Arial Narrow" panose="020B0606020202030204" pitchFamily="34" charset="0"/>
                          <a:ea typeface="+mn-ea"/>
                          <a:cs typeface="+mn-cs"/>
                        </a:rPr>
                        <a:t> </a:t>
                      </a:r>
                      <a:r>
                        <a:rPr lang="en-ZA" sz="1400" strike="noStrike" kern="1200" dirty="0" smtClean="0">
                          <a:solidFill>
                            <a:schemeClr val="tx1"/>
                          </a:solidFill>
                          <a:latin typeface="Arial Narrow" panose="020B0606020202030204" pitchFamily="34" charset="0"/>
                          <a:ea typeface="+mn-ea"/>
                          <a:cs typeface="+mn-cs"/>
                        </a:rPr>
                        <a:t>8 to 9 </a:t>
                      </a:r>
                      <a:r>
                        <a:rPr lang="en-ZA" sz="1400" kern="1200" dirty="0" smtClean="0">
                          <a:solidFill>
                            <a:schemeClr val="tx1"/>
                          </a:solidFill>
                          <a:latin typeface="Arial Narrow" panose="020B0606020202030204" pitchFamily="34" charset="0"/>
                          <a:ea typeface="+mn-ea"/>
                          <a:cs typeface="+mn-cs"/>
                        </a:rPr>
                        <a:t>complaints during the previous quarter.</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b="0" kern="1200" dirty="0" smtClean="0">
                          <a:solidFill>
                            <a:schemeClr val="tx1"/>
                          </a:solidFill>
                          <a:latin typeface="Arial Narrow" panose="020B0606020202030204" pitchFamily="34" charset="0"/>
                          <a:ea typeface="+mn-ea"/>
                          <a:cs typeface="+mn-cs"/>
                        </a:rPr>
                        <a:t>Annual report on received tourism complaints developed.</a:t>
                      </a:r>
                    </a:p>
                    <a:p>
                      <a:pPr algn="just" fontAlgn="t"/>
                      <a:endParaRPr lang="en-ZA" sz="1400" kern="1200" dirty="0">
                        <a:solidFill>
                          <a:schemeClr val="tx1"/>
                        </a:solidFill>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kern="1200" dirty="0" smtClean="0">
                          <a:solidFill>
                            <a:schemeClr val="tx1"/>
                          </a:solidFill>
                          <a:latin typeface="Arial Narrow" panose="020B0606020202030204" pitchFamily="34" charset="0"/>
                          <a:ea typeface="+mn-ea"/>
                          <a:cs typeface="+mn-cs"/>
                        </a:rPr>
                        <a:t>Annual report on received tourism complaints was developed.</a:t>
                      </a:r>
                    </a:p>
                    <a:p>
                      <a:pPr algn="just" fontAlgn="t"/>
                      <a:r>
                        <a:rPr lang="en-ZA" sz="1400" kern="1200" dirty="0" smtClean="0">
                          <a:solidFill>
                            <a:schemeClr val="tx1"/>
                          </a:solidFill>
                          <a:latin typeface="Arial Narrow" panose="020B0606020202030204" pitchFamily="34" charset="0"/>
                          <a:ea typeface="+mn-ea"/>
                          <a:cs typeface="+mn-cs"/>
                        </a:rPr>
                        <a:t> </a:t>
                      </a:r>
                    </a:p>
                    <a:p>
                      <a:pPr algn="just" fontAlgn="t"/>
                      <a:r>
                        <a:rPr lang="en-ZA" sz="1400" kern="1200" dirty="0" smtClean="0">
                          <a:solidFill>
                            <a:schemeClr val="tx1"/>
                          </a:solidFill>
                          <a:latin typeface="Arial Narrow" panose="020B0606020202030204" pitchFamily="34" charset="0"/>
                          <a:ea typeface="+mn-ea"/>
                          <a:cs typeface="+mn-cs"/>
                        </a:rPr>
                        <a:t>A</a:t>
                      </a:r>
                      <a:r>
                        <a:rPr lang="en-ZA" sz="1400" kern="1200" baseline="0" dirty="0" smtClean="0">
                          <a:solidFill>
                            <a:schemeClr val="tx1"/>
                          </a:solidFill>
                          <a:latin typeface="Arial Narrow" panose="020B0606020202030204" pitchFamily="34" charset="0"/>
                          <a:ea typeface="+mn-ea"/>
                          <a:cs typeface="+mn-cs"/>
                        </a:rPr>
                        <a:t> total of 15 complaints were received in Quarter 4, of which 13 were lodged by domestic tourists, while 2 lodged by international tourists.</a:t>
                      </a:r>
                      <a:endParaRPr lang="en-ZA" sz="1400" kern="1200" dirty="0" smtClean="0">
                        <a:solidFill>
                          <a:schemeClr val="tx1"/>
                        </a:solidFill>
                        <a:latin typeface="Arial Narrow" panose="020B0606020202030204" pitchFamily="34" charset="0"/>
                        <a:ea typeface="+mn-ea"/>
                        <a:cs typeface="+mn-cs"/>
                      </a:endParaRPr>
                    </a:p>
                    <a:p>
                      <a:pPr algn="just" fontAlgn="t"/>
                      <a:endParaRPr lang="en-ZA" sz="1400" kern="1200" dirty="0" smtClean="0">
                        <a:solidFill>
                          <a:schemeClr val="tx1"/>
                        </a:solidFill>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US" sz="1400" baseline="0" dirty="0" smtClean="0">
                          <a:solidFill>
                            <a:schemeClr val="tx1"/>
                          </a:solidFill>
                          <a:latin typeface="Arial Narrow" panose="020B0606020202030204" pitchFamily="34" charset="0"/>
                        </a:rPr>
                        <a:t>The following graphs in slides 48 - 51 slides provide an indication on the nature of these complaints:</a:t>
                      </a:r>
                      <a:endParaRPr lang="en-ZA" sz="1400" dirty="0" smtClean="0">
                        <a:solidFill>
                          <a:schemeClr val="tx1"/>
                        </a:solidFill>
                        <a:latin typeface="Arial Narrow" panose="020B0606020202030204" pitchFamily="34" charset="0"/>
                      </a:endParaRPr>
                    </a:p>
                  </a:txBody>
                  <a:tcPr marL="86393"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53096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51" y="509583"/>
            <a:ext cx="7886700" cy="694377"/>
          </a:xfrm>
        </p:spPr>
        <p:txBody>
          <a:bodyPr>
            <a:normAutofit/>
          </a:bodyPr>
          <a:lstStyle/>
          <a:p>
            <a:pPr algn="ctr"/>
            <a:r>
              <a:rPr lang="en-US" sz="1875" dirty="0">
                <a:latin typeface="Arial" panose="020B0604020202020204" pitchFamily="34" charset="0"/>
                <a:cs typeface="Arial" panose="020B0604020202020204" pitchFamily="34" charset="0"/>
              </a:rPr>
              <a:t>GRAPH 1: DOMESTIC </a:t>
            </a:r>
            <a:r>
              <a:rPr lang="en-US" sz="1875" dirty="0" smtClean="0">
                <a:latin typeface="Arial" panose="020B0604020202020204" pitchFamily="34" charset="0"/>
                <a:cs typeface="Arial" panose="020B0604020202020204" pitchFamily="34" charset="0"/>
              </a:rPr>
              <a:t>&amp; </a:t>
            </a:r>
            <a:r>
              <a:rPr lang="en-US" sz="1875" dirty="0">
                <a:latin typeface="Arial" panose="020B0604020202020204" pitchFamily="34" charset="0"/>
                <a:cs typeface="Arial" panose="020B0604020202020204" pitchFamily="34" charset="0"/>
              </a:rPr>
              <a:t>INTERNATIONAL TOURIST COMPLAINTS</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2087473249"/>
              </p:ext>
            </p:extLst>
          </p:nvPr>
        </p:nvGraphicFramePr>
        <p:xfrm>
          <a:off x="384551" y="1396961"/>
          <a:ext cx="8046849" cy="426672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2017-18 Quarter 4 Report – Actual Data</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590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2" name="Rectangle 1"/>
          <p:cNvSpPr/>
          <p:nvPr/>
        </p:nvSpPr>
        <p:spPr>
          <a:xfrm>
            <a:off x="871708" y="358039"/>
            <a:ext cx="7335480" cy="338554"/>
          </a:xfrm>
          <a:prstGeom prst="rect">
            <a:avLst/>
          </a:prstGeom>
        </p:spPr>
        <p:txBody>
          <a:bodyPr wrap="square">
            <a:spAutoFit/>
          </a:bodyPr>
          <a:lstStyle/>
          <a:p>
            <a:pPr algn="ctr"/>
            <a:r>
              <a:rPr lang="en-US" sz="1600" b="1" kern="0" dirty="0">
                <a:solidFill>
                  <a:prstClr val="black"/>
                </a:solidFill>
                <a:latin typeface="Arial Narrow" pitchFamily="34" charset="0"/>
              </a:rPr>
              <a:t>2017/18 Quarter 3 </a:t>
            </a:r>
            <a:r>
              <a:rPr lang="en-US" sz="1600" b="1" kern="0" dirty="0" smtClean="0">
                <a:solidFill>
                  <a:prstClr val="black"/>
                </a:solidFill>
                <a:latin typeface="Arial Narrow" pitchFamily="34" charset="0"/>
              </a:rPr>
              <a:t>PERFORMANCE (ACTUAL)  </a:t>
            </a:r>
            <a:endParaRPr lang="en-US" sz="1600" dirty="0">
              <a:latin typeface="Arial Narrow" pitchFamily="34" charset="0"/>
            </a:endParaRPr>
          </a:p>
        </p:txBody>
      </p:sp>
      <p:sp>
        <p:nvSpPr>
          <p:cNvPr id="8" name="Footer Placeholder 1"/>
          <p:cNvSpPr>
            <a:spLocks noGrp="1"/>
          </p:cNvSpPr>
          <p:nvPr>
            <p:ph type="ftr" sz="quarter" idx="11"/>
          </p:nvPr>
        </p:nvSpPr>
        <p:spPr>
          <a:xfrm>
            <a:off x="871708" y="5911507"/>
            <a:ext cx="5323146"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9" name="Content Placeholder 5"/>
          <p:cNvGraphicFramePr>
            <a:graphicFrameLocks/>
          </p:cNvGraphicFramePr>
          <p:nvPr>
            <p:extLst>
              <p:ext uri="{D42A27DB-BD31-4B8C-83A1-F6EECF244321}">
                <p14:modId xmlns:p14="http://schemas.microsoft.com/office/powerpoint/2010/main" val="2800568911"/>
              </p:ext>
            </p:extLst>
          </p:nvPr>
        </p:nvGraphicFramePr>
        <p:xfrm>
          <a:off x="871708" y="1043206"/>
          <a:ext cx="7464983" cy="4473881"/>
        </p:xfrm>
        <a:graphic>
          <a:graphicData uri="http://schemas.openxmlformats.org/drawingml/2006/table">
            <a:tbl>
              <a:tblPr firstRow="1" bandRow="1">
                <a:tableStyleId>{5C22544A-7EE6-4342-B048-85BDC9FD1C3A}</a:tableStyleId>
              </a:tblPr>
              <a:tblGrid>
                <a:gridCol w="1492996">
                  <a:extLst>
                    <a:ext uri="{9D8B030D-6E8A-4147-A177-3AD203B41FA5}">
                      <a16:colId xmlns:a16="http://schemas.microsoft.com/office/drawing/2014/main" val="20000"/>
                    </a:ext>
                  </a:extLst>
                </a:gridCol>
                <a:gridCol w="1547675">
                  <a:extLst>
                    <a:ext uri="{9D8B030D-6E8A-4147-A177-3AD203B41FA5}">
                      <a16:colId xmlns:a16="http://schemas.microsoft.com/office/drawing/2014/main" val="20001"/>
                    </a:ext>
                  </a:extLst>
                </a:gridCol>
                <a:gridCol w="1520336">
                  <a:extLst>
                    <a:ext uri="{9D8B030D-6E8A-4147-A177-3AD203B41FA5}">
                      <a16:colId xmlns:a16="http://schemas.microsoft.com/office/drawing/2014/main" val="20002"/>
                    </a:ext>
                  </a:extLst>
                </a:gridCol>
                <a:gridCol w="1520336">
                  <a:extLst>
                    <a:ext uri="{9D8B030D-6E8A-4147-A177-3AD203B41FA5}">
                      <a16:colId xmlns:a16="http://schemas.microsoft.com/office/drawing/2014/main" val="20003"/>
                    </a:ext>
                  </a:extLst>
                </a:gridCol>
                <a:gridCol w="1383640">
                  <a:extLst>
                    <a:ext uri="{9D8B030D-6E8A-4147-A177-3AD203B41FA5}">
                      <a16:colId xmlns:a16="http://schemas.microsoft.com/office/drawing/2014/main" val="20004"/>
                    </a:ext>
                  </a:extLst>
                </a:gridCol>
              </a:tblGrid>
              <a:tr h="94503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Branches</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Achieved</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Not  achieved; sig</a:t>
                      </a:r>
                      <a:r>
                        <a:rPr lang="en-US" sz="1400" baseline="0" dirty="0" smtClean="0">
                          <a:solidFill>
                            <a:schemeClr val="tx1"/>
                          </a:solidFill>
                          <a:latin typeface="Arial Narrow" pitchFamily="34" charset="0"/>
                        </a:rPr>
                        <a:t>nificant work done</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Not achieved; intervention required</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Insufficient information  to express opinion</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49778">
                <a:tc vMerge="1">
                  <a:txBody>
                    <a:bodyPr/>
                    <a:lstStyle/>
                    <a:p>
                      <a:pPr algn="just"/>
                      <a:endParaRPr lang="en-US" sz="1400" dirty="0">
                        <a:solidFill>
                          <a:schemeClr val="tx2"/>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300"/>
                    </a:solidFill>
                  </a:tcPr>
                </a:tc>
                <a:extLst>
                  <a:ext uri="{0D108BD9-81ED-4DB2-BD59-A6C34878D82A}">
                    <a16:rowId xmlns:a16="http://schemas.microsoft.com/office/drawing/2014/main" val="10001"/>
                  </a:ext>
                </a:extLst>
              </a:tr>
              <a:tr h="5545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Corporate Management </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75.00% (12 of 16)</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18.75% (3 of 16)</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6.25% (1 of 16)</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 0.00% (0 of 16)</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6553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Tourism</a:t>
                      </a:r>
                      <a:r>
                        <a:rPr lang="en-US" sz="1400" b="1" baseline="0" dirty="0" smtClean="0">
                          <a:solidFill>
                            <a:schemeClr val="tx1"/>
                          </a:solidFill>
                          <a:latin typeface="Arial Narrow" pitchFamily="34" charset="0"/>
                        </a:rPr>
                        <a:t> </a:t>
                      </a:r>
                      <a:r>
                        <a:rPr lang="en-US" sz="1400" b="1" dirty="0" smtClean="0">
                          <a:solidFill>
                            <a:schemeClr val="tx1"/>
                          </a:solidFill>
                          <a:latin typeface="Arial Narrow" pitchFamily="34" charset="0"/>
                        </a:rPr>
                        <a:t>Research, Policy and International</a:t>
                      </a:r>
                      <a:r>
                        <a:rPr lang="en-US" sz="1400" b="1" baseline="0" dirty="0" smtClean="0">
                          <a:solidFill>
                            <a:schemeClr val="tx1"/>
                          </a:solidFill>
                          <a:latin typeface="Arial Narrow" pitchFamily="34" charset="0"/>
                        </a:rPr>
                        <a:t> Relations</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93.75% (15 of 16)</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6.25% (1 of 16)</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16)</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16)</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6217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Destination Development</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87.50% (7 of 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12.50% (1 of 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a:t>
                      </a:r>
                      <a:r>
                        <a:rPr lang="en-US" sz="1400" b="1" baseline="0" dirty="0" smtClean="0">
                          <a:solidFill>
                            <a:schemeClr val="tx1"/>
                          </a:solidFill>
                          <a:latin typeface="Arial Narrow" pitchFamily="34" charset="0"/>
                        </a:rPr>
                        <a:t> </a:t>
                      </a:r>
                      <a:r>
                        <a:rPr lang="en-US" sz="1400" b="1" dirty="0" smtClean="0">
                          <a:solidFill>
                            <a:schemeClr val="tx1"/>
                          </a:solidFill>
                          <a:latin typeface="Arial Narrow" pitchFamily="34" charset="0"/>
                        </a:rPr>
                        <a:t>of 8)</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8)</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7316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mn-cs"/>
                        </a:rPr>
                        <a:t>Tourism Sector   Support Services</a:t>
                      </a:r>
                      <a:endParaRPr kumimoji="0" lang="en-US" sz="1400" b="1" i="0" u="none" strike="noStrike" kern="1200" cap="none" spc="0" normalizeH="0" baseline="0" noProof="0" dirty="0">
                        <a:ln>
                          <a:noFill/>
                        </a:ln>
                        <a:solidFill>
                          <a:prstClr val="black"/>
                        </a:solidFill>
                        <a:effectLst/>
                        <a:uLnTx/>
                        <a:uFillTx/>
                        <a:latin typeface="Arial Narrow" pitchFamily="34" charset="0"/>
                        <a:ea typeface="+mn-ea"/>
                        <a:cs typeface="+mn-cs"/>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67.86% (19 of 28)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17.86% (5 of 28)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14.29% (4 of 28)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28)</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262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Total</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77.94%</a:t>
                      </a:r>
                      <a:r>
                        <a:rPr lang="en-US" sz="1400" b="1" baseline="0" dirty="0" smtClean="0">
                          <a:solidFill>
                            <a:schemeClr val="tx1"/>
                          </a:solidFill>
                          <a:latin typeface="Arial Narrow" pitchFamily="34" charset="0"/>
                        </a:rPr>
                        <a:t> </a:t>
                      </a:r>
                      <a:r>
                        <a:rPr lang="en-US" sz="1400" b="1" dirty="0" smtClean="0">
                          <a:solidFill>
                            <a:schemeClr val="tx1"/>
                          </a:solidFill>
                          <a:latin typeface="Arial Narrow" pitchFamily="34" charset="0"/>
                        </a:rPr>
                        <a:t>(53 of 68)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14.71%</a:t>
                      </a:r>
                      <a:r>
                        <a:rPr lang="en-US" sz="1400" b="1" baseline="0" dirty="0" smtClean="0">
                          <a:solidFill>
                            <a:schemeClr val="tx1"/>
                          </a:solidFill>
                          <a:latin typeface="Arial Narrow" pitchFamily="34" charset="0"/>
                        </a:rPr>
                        <a:t> </a:t>
                      </a:r>
                      <a:r>
                        <a:rPr lang="en-US" sz="1400" b="1" dirty="0" smtClean="0">
                          <a:solidFill>
                            <a:schemeClr val="tx1"/>
                          </a:solidFill>
                          <a:latin typeface="Arial Narrow" pitchFamily="34" charset="0"/>
                        </a:rPr>
                        <a:t>(10</a:t>
                      </a:r>
                      <a:r>
                        <a:rPr lang="en-US" sz="1400" b="1" baseline="0" dirty="0" smtClean="0">
                          <a:solidFill>
                            <a:schemeClr val="tx1"/>
                          </a:solidFill>
                          <a:latin typeface="Arial Narrow" pitchFamily="34" charset="0"/>
                        </a:rPr>
                        <a:t> </a:t>
                      </a:r>
                      <a:r>
                        <a:rPr lang="en-US" sz="1400" b="1" dirty="0" smtClean="0">
                          <a:solidFill>
                            <a:schemeClr val="tx1"/>
                          </a:solidFill>
                          <a:latin typeface="Arial Narrow" pitchFamily="34" charset="0"/>
                        </a:rPr>
                        <a:t>of 68)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7.35% (5 of 68)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68)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411487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5179"/>
            <a:ext cx="7886700" cy="617341"/>
          </a:xfrm>
        </p:spPr>
        <p:txBody>
          <a:bodyPr>
            <a:normAutofit/>
          </a:bodyPr>
          <a:lstStyle/>
          <a:p>
            <a:pPr algn="ctr"/>
            <a:r>
              <a:rPr lang="en-ZA" sz="2100" dirty="0">
                <a:latin typeface="Arial" panose="020B0604020202020204" pitchFamily="34" charset="0"/>
              </a:rPr>
              <a:t>GRAPH 2: NATURE OF COMPLAINTS</a:t>
            </a:r>
          </a:p>
        </p:txBody>
      </p:sp>
      <p:graphicFrame>
        <p:nvGraphicFramePr>
          <p:cNvPr id="3" name="Content Placeholder 5"/>
          <p:cNvGraphicFramePr>
            <a:graphicFrameLocks noGrp="1"/>
          </p:cNvGraphicFramePr>
          <p:nvPr>
            <p:ph idx="1"/>
            <p:extLst>
              <p:ext uri="{D42A27DB-BD31-4B8C-83A1-F6EECF244321}">
                <p14:modId xmlns:p14="http://schemas.microsoft.com/office/powerpoint/2010/main" val="2048351451"/>
              </p:ext>
            </p:extLst>
          </p:nvPr>
        </p:nvGraphicFramePr>
        <p:xfrm>
          <a:off x="388580" y="1397389"/>
          <a:ext cx="8382195"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2017-18 Quarter 4 Report – Actual Data</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547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4"/>
          </a:xfrm>
        </p:spPr>
        <p:txBody>
          <a:bodyPr>
            <a:normAutofit/>
          </a:bodyPr>
          <a:lstStyle/>
          <a:p>
            <a:pPr algn="ctr"/>
            <a:r>
              <a:rPr lang="en-ZA" sz="2100" dirty="0">
                <a:latin typeface="Arial" panose="020B0604020202020204" pitchFamily="34" charset="0"/>
                <a:cs typeface="Arial" panose="020B0604020202020204" pitchFamily="34" charset="0"/>
              </a:rPr>
              <a:t>GRAPH 3: NUMBER OF COMPLAINTS PER PROVINCE</a:t>
            </a:r>
          </a:p>
        </p:txBody>
      </p:sp>
      <p:graphicFrame>
        <p:nvGraphicFramePr>
          <p:cNvPr id="3" name="Content Placeholder 5"/>
          <p:cNvGraphicFramePr>
            <a:graphicFrameLocks noGrp="1"/>
          </p:cNvGraphicFramePr>
          <p:nvPr>
            <p:ph idx="1"/>
            <p:extLst>
              <p:ext uri="{D42A27DB-BD31-4B8C-83A1-F6EECF244321}">
                <p14:modId xmlns:p14="http://schemas.microsoft.com/office/powerpoint/2010/main" val="2963662650"/>
              </p:ext>
            </p:extLst>
          </p:nvPr>
        </p:nvGraphicFramePr>
        <p:xfrm>
          <a:off x="195943" y="1249782"/>
          <a:ext cx="8602824" cy="498306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2017-18 Quarter 4 Report – Actual Data</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8947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79753"/>
          </a:xfrm>
        </p:spPr>
        <p:txBody>
          <a:bodyPr>
            <a:normAutofit/>
          </a:bodyPr>
          <a:lstStyle/>
          <a:p>
            <a:pPr algn="ctr"/>
            <a:r>
              <a:rPr lang="en-US" sz="2100" dirty="0">
                <a:latin typeface="Arial" panose="020B0604020202020204" pitchFamily="34" charset="0"/>
                <a:cs typeface="Arial" panose="020B0604020202020204" pitchFamily="34" charset="0"/>
              </a:rPr>
              <a:t>GRAPH 4: STATUS OF COMPLAINTS</a:t>
            </a:r>
            <a:endParaRPr lang="en-ZA" sz="2100" dirty="0">
              <a:latin typeface="Arial" panose="020B0604020202020204" pitchFamily="34" charset="0"/>
              <a:cs typeface="Arial" panose="020B0604020202020204" pitchFamily="34" charset="0"/>
            </a:endParaRPr>
          </a:p>
        </p:txBody>
      </p:sp>
      <p:graphicFrame>
        <p:nvGraphicFramePr>
          <p:cNvPr id="3" name="Content Placeholder 18"/>
          <p:cNvGraphicFramePr>
            <a:graphicFrameLocks noGrp="1"/>
          </p:cNvGraphicFramePr>
          <p:nvPr>
            <p:ph idx="1"/>
            <p:extLst>
              <p:ext uri="{D42A27DB-BD31-4B8C-83A1-F6EECF244321}">
                <p14:modId xmlns:p14="http://schemas.microsoft.com/office/powerpoint/2010/main" val="3789972567"/>
              </p:ext>
            </p:extLst>
          </p:nvPr>
        </p:nvGraphicFramePr>
        <p:xfrm>
          <a:off x="333515" y="1250303"/>
          <a:ext cx="8157342" cy="432940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lgn="l"/>
            <a:r>
              <a:rPr lang="en-ZA" sz="900" i="1" dirty="0" smtClean="0">
                <a:solidFill>
                  <a:schemeClr val="bg1">
                    <a:lumMod val="65000"/>
                  </a:schemeClr>
                </a:solidFill>
                <a:latin typeface="Arial" panose="020B0604020202020204" pitchFamily="34" charset="0"/>
                <a:cs typeface="Arial" panose="020B0604020202020204" pitchFamily="34" charset="0"/>
              </a:rPr>
              <a:t>2017-18 Quarter 4 Report – Actual Data</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7090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862591206"/>
              </p:ext>
            </p:extLst>
          </p:nvPr>
        </p:nvGraphicFramePr>
        <p:xfrm>
          <a:off x="233265" y="224005"/>
          <a:ext cx="8604469" cy="5639650"/>
        </p:xfrm>
        <a:graphic>
          <a:graphicData uri="http://schemas.openxmlformats.org/drawingml/2006/table">
            <a:tbl>
              <a:tblPr/>
              <a:tblGrid>
                <a:gridCol w="1464906">
                  <a:extLst>
                    <a:ext uri="{9D8B030D-6E8A-4147-A177-3AD203B41FA5}">
                      <a16:colId xmlns:a16="http://schemas.microsoft.com/office/drawing/2014/main" val="20000"/>
                    </a:ext>
                  </a:extLst>
                </a:gridCol>
                <a:gridCol w="1362270">
                  <a:extLst>
                    <a:ext uri="{9D8B030D-6E8A-4147-A177-3AD203B41FA5}">
                      <a16:colId xmlns:a16="http://schemas.microsoft.com/office/drawing/2014/main" val="20001"/>
                    </a:ext>
                  </a:extLst>
                </a:gridCol>
                <a:gridCol w="2060199">
                  <a:extLst>
                    <a:ext uri="{9D8B030D-6E8A-4147-A177-3AD203B41FA5}">
                      <a16:colId xmlns:a16="http://schemas.microsoft.com/office/drawing/2014/main" val="20003"/>
                    </a:ext>
                  </a:extLst>
                </a:gridCol>
                <a:gridCol w="1289304">
                  <a:extLst>
                    <a:ext uri="{9D8B030D-6E8A-4147-A177-3AD203B41FA5}">
                      <a16:colId xmlns:a16="http://schemas.microsoft.com/office/drawing/2014/main" val="20004"/>
                    </a:ext>
                  </a:extLst>
                </a:gridCol>
                <a:gridCol w="2427790">
                  <a:extLst>
                    <a:ext uri="{9D8B030D-6E8A-4147-A177-3AD203B41FA5}">
                      <a16:colId xmlns:a16="http://schemas.microsoft.com/office/drawing/2014/main" val="20005"/>
                    </a:ext>
                  </a:extLst>
                </a:gridCol>
              </a:tblGrid>
              <a:tr h="418278">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Narrow"/>
                        </a:rPr>
                        <a:t>Strategic objective: </a:t>
                      </a:r>
                      <a:r>
                        <a:rPr kumimoji="0" lang="en-ZA" sz="12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2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87652">
                <a:tc rowSpan="2">
                  <a:txBody>
                    <a:bodyPr/>
                    <a:lstStyle/>
                    <a:p>
                      <a:pPr algn="ctr">
                        <a:lnSpc>
                          <a:spcPct val="100000"/>
                        </a:lnSpc>
                      </a:pPr>
                      <a:r>
                        <a:rPr lang="en-US" sz="1200" b="1" dirty="0" smtClean="0">
                          <a:solidFill>
                            <a:schemeClr val="tx1"/>
                          </a:solidFill>
                          <a:latin typeface="Arial Narrow" pitchFamily="34" charset="0"/>
                          <a:cs typeface="Arial" pitchFamily="34" charset="0"/>
                        </a:rPr>
                        <a:t>Key</a:t>
                      </a:r>
                      <a:r>
                        <a:rPr lang="en-US" sz="1200" b="1" baseline="0" dirty="0" smtClean="0">
                          <a:solidFill>
                            <a:schemeClr val="tx1"/>
                          </a:solidFill>
                          <a:latin typeface="Arial Narrow" pitchFamily="34" charset="0"/>
                          <a:cs typeface="Arial" pitchFamily="34" charset="0"/>
                        </a:rPr>
                        <a:t> Performance Indicator</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solidFill>
                            <a:schemeClr val="tx1"/>
                          </a:solidFill>
                          <a:latin typeface="Arial Narrow" pitchFamily="34" charset="0"/>
                          <a:cs typeface="Arial" pitchFamily="34" charset="0"/>
                        </a:rPr>
                        <a:t>Annual</a:t>
                      </a:r>
                      <a:r>
                        <a:rPr lang="en-US" sz="1200" b="1" baseline="0" dirty="0" smtClean="0">
                          <a:solidFill>
                            <a:schemeClr val="tx1"/>
                          </a:solidFill>
                          <a:latin typeface="Arial Narrow" pitchFamily="34" charset="0"/>
                          <a:cs typeface="Arial" pitchFamily="34" charset="0"/>
                        </a:rPr>
                        <a:t> </a:t>
                      </a:r>
                      <a:r>
                        <a:rPr lang="en-US" sz="1200" b="1" dirty="0" smtClean="0">
                          <a:solidFill>
                            <a:schemeClr val="tx1"/>
                          </a:solidFill>
                          <a:latin typeface="Arial Narrow" pitchFamily="34" charset="0"/>
                          <a:cs typeface="Arial" pitchFamily="34" charset="0"/>
                        </a:rPr>
                        <a:t>Target</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200" b="1" dirty="0" smtClean="0">
                          <a:solidFill>
                            <a:schemeClr val="tx1"/>
                          </a:solidFill>
                          <a:latin typeface="Arial Narrow" pitchFamily="34" charset="0"/>
                          <a:cs typeface="Arial" pitchFamily="34" charset="0"/>
                        </a:rPr>
                        <a:t>Quarterly Targets</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586798">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3 Performance – </a:t>
                      </a:r>
                      <a:r>
                        <a:rPr lang="en-ZA" sz="1200" b="1" kern="1200" dirty="0" smtClean="0">
                          <a:solidFill>
                            <a:schemeClr val="dk1"/>
                          </a:solidFill>
                          <a:latin typeface="Arial Narrow" panose="020B0606020202030204" pitchFamily="34" charset="0"/>
                          <a:ea typeface="+mn-ea"/>
                          <a:cs typeface="+mn-cs"/>
                        </a:rPr>
                        <a:t>Actual </a:t>
                      </a:r>
                      <a:r>
                        <a:rPr lang="en-US" sz="12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Performance-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Actual Data</a:t>
                      </a:r>
                      <a:endParaRPr lang="en-US" sz="1200" b="1" kern="1200" dirty="0" smtClean="0">
                        <a:solidFill>
                          <a:srgbClr val="FF0000"/>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4037">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200" dirty="0" smtClean="0">
                          <a:solidFill>
                            <a:schemeClr val="tx1"/>
                          </a:solidFill>
                          <a:latin typeface="Arial Narrow" pitchFamily="34" charset="0"/>
                          <a:ea typeface="Calibri"/>
                          <a:cs typeface="Times New Roman"/>
                        </a:rPr>
                        <a:t>Number of capacity-building programmes implemented.</a:t>
                      </a:r>
                      <a:endParaRPr lang="en-US" sz="12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2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707145">
                <a:tc vMerge="1">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3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115888" indent="-115888" algn="just" fontAlgn="t">
                        <a:buFont typeface="+mj-lt"/>
                        <a:buAutoNum type="arabicPeriod"/>
                      </a:pPr>
                      <a:r>
                        <a:rPr lang="en-ZA" sz="1200" b="0" i="0" u="none" strike="noStrike" dirty="0" smtClean="0">
                          <a:solidFill>
                            <a:srgbClr val="000000"/>
                          </a:solidFill>
                          <a:effectLst/>
                          <a:latin typeface="Arial Narrow" panose="020B0606020202030204" pitchFamily="34" charset="0"/>
                        </a:rPr>
                        <a:t>Implement </a:t>
                      </a:r>
                      <a:r>
                        <a:rPr lang="en-ZA" sz="1200" b="0" i="0" u="none" strike="noStrike" dirty="0">
                          <a:solidFill>
                            <a:srgbClr val="000000"/>
                          </a:solidFill>
                          <a:effectLst/>
                          <a:latin typeface="Arial Narrow" panose="020B0606020202030204" pitchFamily="34" charset="0"/>
                        </a:rPr>
                        <a:t>the National Youth Chefs (NYC) targeting 577 trainees.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200" b="0" i="0" u="none" strike="noStrike" baseline="0" dirty="0" smtClean="0">
                          <a:solidFill>
                            <a:schemeClr val="tx1"/>
                          </a:solidFill>
                          <a:effectLst/>
                          <a:latin typeface="Arial Narrow" panose="020B0606020202030204" pitchFamily="34" charset="0"/>
                        </a:rPr>
                        <a:t>Quarterly report on the implementation of the programme was developed. Progress was as follows:</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200" b="0" i="0" u="none" strike="noStrike" baseline="0" dirty="0" smtClean="0">
                        <a:solidFill>
                          <a:schemeClr val="tx1"/>
                        </a:solidFill>
                        <a:effectLst/>
                        <a:latin typeface="Arial Narrow" panose="020B0606020202030204" pitchFamily="34" charset="0"/>
                      </a:endParaRP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baseline="0" dirty="0" smtClean="0">
                          <a:solidFill>
                            <a:schemeClr val="tx1"/>
                          </a:solidFill>
                          <a:effectLst/>
                          <a:latin typeface="Arial Narrow" panose="020B0606020202030204" pitchFamily="34" charset="0"/>
                        </a:rPr>
                        <a:t>Recruitment of new Certificate intakes commenced on 20 October 2017 and the programme was fully rolled out on 1 November 2017.</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baseline="0" dirty="0" smtClean="0">
                          <a:solidFill>
                            <a:schemeClr val="tx1"/>
                          </a:solidFill>
                          <a:effectLst/>
                          <a:latin typeface="Arial Narrow" panose="020B0606020202030204" pitchFamily="34" charset="0"/>
                        </a:rPr>
                        <a:t>577 learners were split as follows: </a:t>
                      </a:r>
                    </a:p>
                    <a:p>
                      <a:pPr marL="171450" marR="0" indent="-171450" algn="just" defTabSz="914400" rtl="0" eaLnBrk="1" fontAlgn="t" latinLnBrk="0" hangingPunct="1">
                        <a:lnSpc>
                          <a:spcPct val="100000"/>
                        </a:lnSpc>
                        <a:spcBef>
                          <a:spcPts val="0"/>
                        </a:spcBef>
                        <a:spcAft>
                          <a:spcPts val="0"/>
                        </a:spcAft>
                        <a:buClrTx/>
                        <a:buSzTx/>
                        <a:buFont typeface="Arial Narrow" panose="020B0606020202030204" pitchFamily="34" charset="0"/>
                        <a:buChar char="−"/>
                        <a:tabLst/>
                        <a:defRPr/>
                      </a:pPr>
                      <a:r>
                        <a:rPr lang="en-ZA" sz="1200" b="0" i="0" u="none" strike="noStrike" baseline="0" dirty="0" smtClean="0">
                          <a:solidFill>
                            <a:schemeClr val="tx1"/>
                          </a:solidFill>
                          <a:effectLst/>
                          <a:latin typeface="Arial Narrow" panose="020B0606020202030204" pitchFamily="34" charset="0"/>
                        </a:rPr>
                        <a:t>250 for Certificate, </a:t>
                      </a:r>
                    </a:p>
                    <a:p>
                      <a:pPr marL="171450" marR="0" indent="-171450" algn="just" defTabSz="914400" rtl="0" eaLnBrk="1" fontAlgn="t" latinLnBrk="0" hangingPunct="1">
                        <a:lnSpc>
                          <a:spcPct val="100000"/>
                        </a:lnSpc>
                        <a:spcBef>
                          <a:spcPts val="0"/>
                        </a:spcBef>
                        <a:spcAft>
                          <a:spcPts val="0"/>
                        </a:spcAft>
                        <a:buClrTx/>
                        <a:buSzTx/>
                        <a:buFont typeface="Arial Narrow" panose="020B0606020202030204" pitchFamily="34" charset="0"/>
                        <a:buChar char="−"/>
                        <a:tabLst/>
                        <a:defRPr/>
                      </a:pPr>
                      <a:r>
                        <a:rPr lang="en-ZA" sz="1200" b="0" i="0" u="none" strike="noStrike" baseline="0" dirty="0" smtClean="0">
                          <a:solidFill>
                            <a:schemeClr val="tx1"/>
                          </a:solidFill>
                          <a:effectLst/>
                          <a:latin typeface="Arial Narrow" panose="020B0606020202030204" pitchFamily="34" charset="0"/>
                        </a:rPr>
                        <a:t>227 for Diploma, and</a:t>
                      </a:r>
                    </a:p>
                    <a:p>
                      <a:pPr marL="171450" marR="0" indent="-171450" algn="just" defTabSz="914400" rtl="0" eaLnBrk="1" fontAlgn="t" latinLnBrk="0" hangingPunct="1">
                        <a:lnSpc>
                          <a:spcPct val="100000"/>
                        </a:lnSpc>
                        <a:spcBef>
                          <a:spcPts val="0"/>
                        </a:spcBef>
                        <a:spcAft>
                          <a:spcPts val="0"/>
                        </a:spcAft>
                        <a:buClrTx/>
                        <a:buSzTx/>
                        <a:buFont typeface="Arial Narrow" panose="020B0606020202030204" pitchFamily="34" charset="0"/>
                        <a:buChar char="−"/>
                        <a:tabLst/>
                        <a:defRPr/>
                      </a:pPr>
                      <a:r>
                        <a:rPr lang="en-ZA" sz="1200" b="0" i="0" u="none" strike="noStrike" baseline="0" dirty="0" smtClean="0">
                          <a:solidFill>
                            <a:schemeClr val="tx1"/>
                          </a:solidFill>
                          <a:effectLst/>
                          <a:latin typeface="Arial Narrow" panose="020B0606020202030204" pitchFamily="34" charset="0"/>
                        </a:rPr>
                        <a:t>100 for Patisserie. </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baseline="0" dirty="0" smtClean="0">
                          <a:solidFill>
                            <a:schemeClr val="tx1"/>
                          </a:solidFill>
                          <a:effectLst/>
                          <a:latin typeface="Arial Narrow" panose="020B0606020202030204" pitchFamily="34" charset="0"/>
                        </a:rPr>
                        <a:t>Additional 222 learners have been enrolled on the programme due to high demand as well as to accommodate drop-outs.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200" b="0" i="0" u="none" strike="noStrike" kern="1200" dirty="0" smtClean="0">
                          <a:solidFill>
                            <a:schemeClr val="tx1"/>
                          </a:solidFill>
                          <a:effectLst/>
                          <a:latin typeface="Arial Narrow" panose="020B0606020202030204" pitchFamily="34" charset="0"/>
                          <a:ea typeface="+mn-ea"/>
                          <a:cs typeface="+mn-cs"/>
                        </a:rPr>
                        <a:t>Annual report on the implementation of the programme.</a:t>
                      </a:r>
                      <a:endParaRPr lang="en-ZA" sz="1200" b="0" i="0" u="none" strike="noStrike" kern="1200" dirty="0">
                        <a:solidFill>
                          <a:schemeClr val="tx1"/>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200" b="0" i="0" u="none" strike="noStrike" baseline="0" dirty="0" smtClean="0">
                          <a:solidFill>
                            <a:schemeClr val="tx1"/>
                          </a:solidFill>
                          <a:effectLst/>
                          <a:latin typeface="Arial Narrow" panose="020B0606020202030204" pitchFamily="34" charset="0"/>
                        </a:rPr>
                        <a:t>Annual report on the implementation of the programme was developed. Progress include the following: </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200" b="0" i="0" u="none" strike="noStrike" baseline="0" dirty="0" smtClean="0">
                        <a:solidFill>
                          <a:schemeClr val="tx1"/>
                        </a:solidFill>
                        <a:effectLst/>
                        <a:latin typeface="Arial Narrow" panose="020B0606020202030204" pitchFamily="34" charset="0"/>
                      </a:endParaRPr>
                    </a:p>
                    <a:p>
                      <a:pPr marL="182563" marR="0" indent="-182563"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baseline="0" dirty="0" smtClean="0">
                          <a:solidFill>
                            <a:schemeClr val="tx1"/>
                          </a:solidFill>
                          <a:effectLst/>
                          <a:latin typeface="Arial Narrow" panose="020B0606020202030204" pitchFamily="34" charset="0"/>
                        </a:rPr>
                        <a:t>Learners have been placed for Work Integrated Learning in various establishments.</a:t>
                      </a:r>
                    </a:p>
                    <a:p>
                      <a:pPr marL="182563" marR="0" indent="-182563"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baseline="0" dirty="0" smtClean="0">
                          <a:solidFill>
                            <a:schemeClr val="tx1"/>
                          </a:solidFill>
                          <a:effectLst/>
                          <a:latin typeface="Arial Narrow" panose="020B0606020202030204" pitchFamily="34" charset="0"/>
                        </a:rPr>
                        <a:t>The agreement between DT and SACA(South African Chefs Association) required  to train and place  577 learners. The spilt is as follows: 250 Certificates, 227 Diploma and 100 Patisserie.</a:t>
                      </a:r>
                    </a:p>
                    <a:p>
                      <a:pPr marL="182563" marR="0" indent="-182563"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baseline="0" dirty="0" smtClean="0">
                          <a:solidFill>
                            <a:schemeClr val="tx1"/>
                          </a:solidFill>
                          <a:effectLst/>
                          <a:latin typeface="Arial Narrow" panose="020B0606020202030204" pitchFamily="34" charset="0"/>
                        </a:rPr>
                        <a:t>24 schools are participating and their qualification is accredited by City and Guild.</a:t>
                      </a:r>
                    </a:p>
                    <a:p>
                      <a:pPr marL="182563" marR="0" indent="-182563"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baseline="0" dirty="0" smtClean="0">
                          <a:solidFill>
                            <a:schemeClr val="tx1"/>
                          </a:solidFill>
                          <a:effectLst/>
                          <a:latin typeface="Arial Narrow" panose="020B0606020202030204" pitchFamily="34" charset="0"/>
                        </a:rPr>
                        <a:t>In March 2018, classroom visits were jointly conducted with the Auditor-General for verification in Eastern Cape, Gauteng, Mpumalanga, and Western Cape provinces.</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200" b="0" i="0" u="none" strike="noStrike" baseline="0" dirty="0" smtClean="0">
                        <a:solidFill>
                          <a:schemeClr val="tx1"/>
                        </a:solidFill>
                        <a:effectLst/>
                        <a:latin typeface="Arial Narrow" panose="020B0606020202030204" pitchFamily="34" charset="0"/>
                      </a:endParaRPr>
                    </a:p>
                  </a:txBody>
                  <a:tcPr marL="85725" marR="900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525582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442622036"/>
              </p:ext>
            </p:extLst>
          </p:nvPr>
        </p:nvGraphicFramePr>
        <p:xfrm>
          <a:off x="293914" y="224005"/>
          <a:ext cx="8604469" cy="5543916"/>
        </p:xfrm>
        <a:graphic>
          <a:graphicData uri="http://schemas.openxmlformats.org/drawingml/2006/table">
            <a:tbl>
              <a:tblPr/>
              <a:tblGrid>
                <a:gridCol w="1287998">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1851596">
                  <a:extLst>
                    <a:ext uri="{9D8B030D-6E8A-4147-A177-3AD203B41FA5}">
                      <a16:colId xmlns:a16="http://schemas.microsoft.com/office/drawing/2014/main" val="20002"/>
                    </a:ext>
                  </a:extLst>
                </a:gridCol>
                <a:gridCol w="1284796">
                  <a:extLst>
                    <a:ext uri="{9D8B030D-6E8A-4147-A177-3AD203B41FA5}">
                      <a16:colId xmlns:a16="http://schemas.microsoft.com/office/drawing/2014/main" val="912112598"/>
                    </a:ext>
                  </a:extLst>
                </a:gridCol>
                <a:gridCol w="2899919">
                  <a:extLst>
                    <a:ext uri="{9D8B030D-6E8A-4147-A177-3AD203B41FA5}">
                      <a16:colId xmlns:a16="http://schemas.microsoft.com/office/drawing/2014/main" val="20004"/>
                    </a:ext>
                  </a:extLst>
                </a:gridCol>
              </a:tblGrid>
              <a:tr h="369329">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Narrow"/>
                        </a:rPr>
                        <a:t>Strategic objective: </a:t>
                      </a:r>
                      <a:r>
                        <a:rPr kumimoji="0" lang="en-ZA" sz="12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2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63749">
                <a:tc rowSpan="2">
                  <a:txBody>
                    <a:bodyPr/>
                    <a:lstStyle/>
                    <a:p>
                      <a:pPr algn="ctr">
                        <a:lnSpc>
                          <a:spcPct val="100000"/>
                        </a:lnSpc>
                      </a:pPr>
                      <a:r>
                        <a:rPr lang="en-US" sz="1200" b="1" dirty="0" smtClean="0">
                          <a:solidFill>
                            <a:schemeClr val="tx1"/>
                          </a:solidFill>
                          <a:latin typeface="Arial Narrow" pitchFamily="34" charset="0"/>
                          <a:cs typeface="Arial" pitchFamily="34" charset="0"/>
                        </a:rPr>
                        <a:t>Key</a:t>
                      </a:r>
                      <a:r>
                        <a:rPr lang="en-US" sz="1200" b="1" baseline="0" dirty="0" smtClean="0">
                          <a:solidFill>
                            <a:schemeClr val="tx1"/>
                          </a:solidFill>
                          <a:latin typeface="Arial Narrow" pitchFamily="34" charset="0"/>
                          <a:cs typeface="Arial" pitchFamily="34" charset="0"/>
                        </a:rPr>
                        <a:t> Performance Indicator</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solidFill>
                            <a:schemeClr val="tx1"/>
                          </a:solidFill>
                          <a:latin typeface="Arial Narrow" pitchFamily="34" charset="0"/>
                          <a:cs typeface="Arial" pitchFamily="34" charset="0"/>
                        </a:rPr>
                        <a:t>Annual</a:t>
                      </a:r>
                      <a:r>
                        <a:rPr lang="en-US" sz="1200" b="1" baseline="0" dirty="0" smtClean="0">
                          <a:solidFill>
                            <a:schemeClr val="tx1"/>
                          </a:solidFill>
                          <a:latin typeface="Arial Narrow" pitchFamily="34" charset="0"/>
                          <a:cs typeface="Arial" pitchFamily="34" charset="0"/>
                        </a:rPr>
                        <a:t> </a:t>
                      </a:r>
                      <a:r>
                        <a:rPr lang="en-US" sz="1200" b="1" dirty="0" smtClean="0">
                          <a:solidFill>
                            <a:schemeClr val="tx1"/>
                          </a:solidFill>
                          <a:latin typeface="Arial Narrow" pitchFamily="34" charset="0"/>
                          <a:cs typeface="Arial" pitchFamily="34" charset="0"/>
                        </a:rPr>
                        <a:t>Target</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200" b="1" dirty="0" smtClean="0">
                          <a:solidFill>
                            <a:schemeClr val="tx1"/>
                          </a:solidFill>
                          <a:latin typeface="Arial Narrow" pitchFamily="34" charset="0"/>
                          <a:cs typeface="Arial" pitchFamily="34" charset="0"/>
                        </a:rPr>
                        <a:t>Quarterly Targets</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592674">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3 Performance – </a:t>
                      </a:r>
                      <a:r>
                        <a:rPr lang="en-ZA" sz="1200" b="1" kern="1200" dirty="0" smtClean="0">
                          <a:solidFill>
                            <a:schemeClr val="dk1"/>
                          </a:solidFill>
                          <a:latin typeface="Arial Narrow" panose="020B0606020202030204" pitchFamily="34" charset="0"/>
                          <a:ea typeface="+mn-ea"/>
                          <a:cs typeface="+mn-cs"/>
                        </a:rPr>
                        <a:t>Actual </a:t>
                      </a:r>
                      <a:r>
                        <a:rPr lang="en-US" sz="12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4233">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200" dirty="0" smtClean="0">
                          <a:solidFill>
                            <a:schemeClr val="tx1"/>
                          </a:solidFill>
                          <a:latin typeface="Arial Narrow" pitchFamily="34" charset="0"/>
                          <a:ea typeface="Calibri"/>
                          <a:cs typeface="Times New Roman"/>
                        </a:rPr>
                        <a:t>Number of capacity-building programmes implemented.</a:t>
                      </a:r>
                      <a:endParaRPr lang="en-US" sz="12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2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5"/>
                  </a:ext>
                </a:extLst>
              </a:tr>
              <a:tr h="3868320">
                <a:tc vMerge="1">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4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173038" indent="-173038" algn="just" fontAlgn="t">
                        <a:buFont typeface="+mj-lt"/>
                        <a:buAutoNum type="arabicPeriod" startAt="2"/>
                      </a:pPr>
                      <a:r>
                        <a:rPr lang="en-ZA" sz="1200" b="0" i="0" u="none" strike="noStrike" dirty="0" smtClean="0">
                          <a:solidFill>
                            <a:srgbClr val="000000"/>
                          </a:solidFill>
                          <a:effectLst/>
                          <a:latin typeface="Arial Narrow" panose="020B0606020202030204" pitchFamily="34" charset="0"/>
                        </a:rPr>
                        <a:t>300 </a:t>
                      </a:r>
                      <a:r>
                        <a:rPr lang="en-ZA" sz="1200" b="0" i="0" u="none" strike="noStrike" dirty="0">
                          <a:solidFill>
                            <a:srgbClr val="000000"/>
                          </a:solidFill>
                          <a:effectLst/>
                          <a:latin typeface="Arial Narrow" panose="020B0606020202030204" pitchFamily="34" charset="0"/>
                        </a:rPr>
                        <a:t>Youth enrolled in the Sommelier training course.</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indent="0" algn="just">
                        <a:buFont typeface="Arial" panose="020B0604020202020204" pitchFamily="34" charset="0"/>
                        <a:buNone/>
                      </a:pPr>
                      <a:r>
                        <a:rPr lang="en-ZA" sz="1200" b="0" i="0" dirty="0" smtClean="0">
                          <a:solidFill>
                            <a:schemeClr val="tx1"/>
                          </a:solidFill>
                          <a:latin typeface="Arial Narrow" panose="020B0606020202030204" pitchFamily="34" charset="0"/>
                        </a:rPr>
                        <a:t>Quarterly report on the implementation of the programme was developed was developed. Progress was as follows:</a:t>
                      </a:r>
                    </a:p>
                    <a:p>
                      <a:pPr marL="171450" indent="-171450" algn="just">
                        <a:buFont typeface="Arial" panose="020B0604020202020204" pitchFamily="34" charset="0"/>
                        <a:buChar char="•"/>
                      </a:pPr>
                      <a:r>
                        <a:rPr lang="en-ZA" sz="1200" b="0" i="0" dirty="0" smtClean="0">
                          <a:solidFill>
                            <a:schemeClr val="tx1"/>
                          </a:solidFill>
                          <a:latin typeface="Arial Narrow" panose="020B0606020202030204" pitchFamily="34" charset="0"/>
                        </a:rPr>
                        <a:t>All learners are currently</a:t>
                      </a:r>
                      <a:r>
                        <a:rPr lang="en-ZA" sz="1200" b="0" i="0" baseline="0" dirty="0" smtClean="0">
                          <a:solidFill>
                            <a:schemeClr val="tx1"/>
                          </a:solidFill>
                          <a:latin typeface="Arial Narrow" panose="020B0606020202030204" pitchFamily="34" charset="0"/>
                        </a:rPr>
                        <a:t> doing first level CATHSETA training in Bar Attendant and Customer Care.</a:t>
                      </a:r>
                    </a:p>
                    <a:p>
                      <a:pPr marL="171450" indent="-171450" algn="just">
                        <a:buFont typeface="Arial" panose="020B0604020202020204" pitchFamily="34" charset="0"/>
                        <a:buChar char="•"/>
                      </a:pPr>
                      <a:r>
                        <a:rPr lang="en-ZA" sz="1200" b="0" i="0" baseline="0" dirty="0" smtClean="0">
                          <a:solidFill>
                            <a:schemeClr val="tx1"/>
                          </a:solidFill>
                          <a:latin typeface="Arial Narrow" panose="020B0606020202030204" pitchFamily="34" charset="0"/>
                        </a:rPr>
                        <a:t>A total of 150 learners were recruited and placed in Upington, City of Johannesburg and eThekwini.</a:t>
                      </a:r>
                    </a:p>
                    <a:p>
                      <a:pPr marL="171450" indent="-171450" algn="just">
                        <a:buFont typeface="Arial" panose="020B0604020202020204" pitchFamily="34" charset="0"/>
                        <a:buChar char="•"/>
                      </a:pPr>
                      <a:r>
                        <a:rPr lang="en-ZA" sz="1200" b="0" i="0" baseline="0" dirty="0" smtClean="0">
                          <a:solidFill>
                            <a:schemeClr val="tx1"/>
                          </a:solidFill>
                          <a:latin typeface="Arial Narrow" panose="020B0606020202030204" pitchFamily="34" charset="0"/>
                        </a:rPr>
                        <a:t>Classroom and EPWP inductions were conducted in Jozini, Gauteng, City of Johannesburg and eThekwini.</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200" b="0" i="0" u="none" strike="noStrike" dirty="0" smtClean="0">
                          <a:solidFill>
                            <a:srgbClr val="000000"/>
                          </a:solidFill>
                          <a:effectLst/>
                          <a:latin typeface="Arial Narrow" panose="020B0606020202030204" pitchFamily="34" charset="0"/>
                        </a:rPr>
                        <a:t>Annual report on the implementation of the programme.</a:t>
                      </a:r>
                      <a:endParaRPr lang="en-ZA" sz="1200" b="0" i="0" u="none" strike="noStrike" dirty="0">
                        <a:solidFill>
                          <a:srgbClr val="000000"/>
                        </a:solidFill>
                        <a:effectLst/>
                        <a:latin typeface="Arial Narrow" panose="020B0606020202030204" pitchFamily="34" charset="0"/>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indent="0" algn="just">
                        <a:buFont typeface="Arial" panose="020B0604020202020204" pitchFamily="34" charset="0"/>
                        <a:buNone/>
                      </a:pPr>
                      <a:r>
                        <a:rPr lang="en-ZA" sz="1200" b="0" i="0" baseline="0" dirty="0" smtClean="0">
                          <a:solidFill>
                            <a:schemeClr val="tx1"/>
                          </a:solidFill>
                          <a:latin typeface="Arial Narrow" panose="020B0606020202030204" pitchFamily="34" charset="0"/>
                        </a:rPr>
                        <a:t>Annual report on the implementation of the programme was developed. Progress is as follows: </a:t>
                      </a:r>
                    </a:p>
                    <a:p>
                      <a:pPr marL="0" indent="0" algn="just">
                        <a:buFont typeface="Arial" panose="020B0604020202020204" pitchFamily="34" charset="0"/>
                        <a:buNone/>
                      </a:pPr>
                      <a:endParaRPr lang="en-ZA" sz="1200" b="0" i="0" baseline="0" dirty="0" smtClean="0">
                        <a:solidFill>
                          <a:schemeClr val="tx1"/>
                        </a:solidFill>
                        <a:latin typeface="Arial Narrow" panose="020B0606020202030204" pitchFamily="34" charset="0"/>
                      </a:endParaRPr>
                    </a:p>
                    <a:p>
                      <a:pPr marL="171450" indent="-171450" algn="just">
                        <a:buFont typeface="Arial" panose="020B0604020202020204" pitchFamily="34" charset="0"/>
                        <a:buChar char="•"/>
                      </a:pPr>
                      <a:r>
                        <a:rPr kumimoji="0" lang="en-ZA" sz="1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All learners are currently doing their 1</a:t>
                      </a:r>
                      <a:r>
                        <a:rPr kumimoji="0" lang="en-ZA" sz="1200" b="0" i="0" u="none" strike="noStrike" kern="1200" cap="none" spc="0" normalizeH="0" baseline="30000" noProof="0" dirty="0" smtClean="0">
                          <a:ln>
                            <a:noFill/>
                          </a:ln>
                          <a:solidFill>
                            <a:prstClr val="black"/>
                          </a:solidFill>
                          <a:effectLst/>
                          <a:uLnTx/>
                          <a:uFillTx/>
                          <a:latin typeface="Arial Narrow" panose="020B0606020202030204" pitchFamily="34" charset="0"/>
                          <a:ea typeface="+mn-ea"/>
                          <a:cs typeface="+mn-cs"/>
                        </a:rPr>
                        <a:t>st</a:t>
                      </a:r>
                      <a:r>
                        <a:rPr kumimoji="0" lang="en-ZA" sz="1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level of CATHSSETA training (Bar Attendant and Customer Care).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Gauteng: </a:t>
                      </a:r>
                      <a:r>
                        <a:rPr kumimoji="0" lang="en-ZA" sz="1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30 learners recruited and placed, 19 currently in the project and 11 dropped out.</a:t>
                      </a:r>
                    </a:p>
                    <a:p>
                      <a:pPr marL="171450" indent="-171450" algn="just">
                        <a:buFont typeface="Arial" panose="020B0604020202020204" pitchFamily="34" charset="0"/>
                        <a:buChar char="•"/>
                      </a:pPr>
                      <a:r>
                        <a:rPr kumimoji="0" lang="en-ZA"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Northern Cape: </a:t>
                      </a:r>
                      <a:r>
                        <a:rPr kumimoji="0" lang="en-ZA" sz="1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20 learners recruited and placed, 17 currently in the programme and 3 dropped out.</a:t>
                      </a:r>
                    </a:p>
                    <a:p>
                      <a:pPr marL="171450" indent="-171450" algn="just">
                        <a:buFont typeface="Arial" panose="020B0604020202020204" pitchFamily="34" charset="0"/>
                        <a:buChar char="•"/>
                      </a:pPr>
                      <a:r>
                        <a:rPr kumimoji="0" lang="en-ZA"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KwaZulu-Natal: </a:t>
                      </a:r>
                      <a:r>
                        <a:rPr kumimoji="0" lang="en-ZA" sz="1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100 learners recruited and placed around the following municipalities: Ethekwini municipality (3 groups), KwaDukuza (1 group), and Jozini municipal areas (1 group). 80 learners currently in programme and 20 dropped out.</a:t>
                      </a:r>
                    </a:p>
                    <a:p>
                      <a:pPr marL="171450" indent="-171450" algn="just">
                        <a:buFont typeface="Arial" panose="020B0604020202020204" pitchFamily="34" charset="0"/>
                        <a:buChar char="•"/>
                      </a:pPr>
                      <a:r>
                        <a:rPr kumimoji="0" lang="en-ZA"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Western Cape: </a:t>
                      </a:r>
                      <a:r>
                        <a:rPr kumimoji="0" lang="en-ZA" sz="1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150 learners recruited and placed, 126 remaining and 24 dropped out.</a:t>
                      </a:r>
                    </a:p>
                    <a:p>
                      <a:pPr marL="0" indent="0" algn="just">
                        <a:buFont typeface="Arial" panose="020B0604020202020204" pitchFamily="34" charset="0"/>
                        <a:buNone/>
                      </a:pPr>
                      <a:endParaRPr kumimoji="0" lang="en-ZA" sz="1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txBody>
                  <a:tcPr marL="86393"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842458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61350790"/>
              </p:ext>
            </p:extLst>
          </p:nvPr>
        </p:nvGraphicFramePr>
        <p:xfrm>
          <a:off x="196516" y="-325297"/>
          <a:ext cx="8767872" cy="6248835"/>
        </p:xfrm>
        <a:graphic>
          <a:graphicData uri="http://schemas.openxmlformats.org/drawingml/2006/table">
            <a:tbl>
              <a:tblPr/>
              <a:tblGrid>
                <a:gridCol w="1521414">
                  <a:extLst>
                    <a:ext uri="{9D8B030D-6E8A-4147-A177-3AD203B41FA5}">
                      <a16:colId xmlns:a16="http://schemas.microsoft.com/office/drawing/2014/main" val="20000"/>
                    </a:ext>
                  </a:extLst>
                </a:gridCol>
                <a:gridCol w="1572416">
                  <a:extLst>
                    <a:ext uri="{9D8B030D-6E8A-4147-A177-3AD203B41FA5}">
                      <a16:colId xmlns:a16="http://schemas.microsoft.com/office/drawing/2014/main" val="20001"/>
                    </a:ext>
                  </a:extLst>
                </a:gridCol>
                <a:gridCol w="1951355">
                  <a:extLst>
                    <a:ext uri="{9D8B030D-6E8A-4147-A177-3AD203B41FA5}">
                      <a16:colId xmlns:a16="http://schemas.microsoft.com/office/drawing/2014/main" val="20002"/>
                    </a:ext>
                  </a:extLst>
                </a:gridCol>
                <a:gridCol w="1275009">
                  <a:extLst>
                    <a:ext uri="{9D8B030D-6E8A-4147-A177-3AD203B41FA5}">
                      <a16:colId xmlns:a16="http://schemas.microsoft.com/office/drawing/2014/main" val="1945899315"/>
                    </a:ext>
                  </a:extLst>
                </a:gridCol>
                <a:gridCol w="2447678">
                  <a:extLst>
                    <a:ext uri="{9D8B030D-6E8A-4147-A177-3AD203B41FA5}">
                      <a16:colId xmlns:a16="http://schemas.microsoft.com/office/drawing/2014/main" val="3006958663"/>
                    </a:ext>
                  </a:extLst>
                </a:gridCol>
              </a:tblGrid>
              <a:tr h="271567">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a:t>
                      </a:r>
                      <a:r>
                        <a:rPr kumimoji="0" lang="en-ZA" sz="13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3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69356">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a:t>
                      </a:r>
                      <a:r>
                        <a:rPr lang="en-US" sz="1300" b="1" baseline="0" dirty="0" smtClean="0">
                          <a:solidFill>
                            <a:schemeClr val="tx1"/>
                          </a:solidFill>
                          <a:latin typeface="Arial Narrow" pitchFamily="34" charset="0"/>
                          <a:cs typeface="Arial" pitchFamily="34" charset="0"/>
                        </a:rPr>
                        <a:t> </a:t>
                      </a:r>
                      <a:r>
                        <a:rPr lang="en-US" sz="1300" b="1" dirty="0" smtClean="0">
                          <a:solidFill>
                            <a:schemeClr val="tx1"/>
                          </a:solidFill>
                          <a:latin typeface="Arial Narrow" pitchFamily="34" charset="0"/>
                          <a:cs typeface="Arial" pitchFamily="34" charset="0"/>
                        </a:rPr>
                        <a:t>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300" b="1" dirty="0" smtClean="0">
                          <a:solidFill>
                            <a:schemeClr val="tx1"/>
                          </a:solidFill>
                          <a:latin typeface="Arial Narrow" pitchFamily="34" charset="0"/>
                          <a:cs typeface="Arial" pitchFamily="34" charset="0"/>
                        </a:rPr>
                        <a:t>Quarterly Targets</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53652">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940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300" dirty="0" smtClean="0">
                          <a:solidFill>
                            <a:schemeClr val="tx1"/>
                          </a:solidFill>
                          <a:latin typeface="Arial Narrow" pitchFamily="34" charset="0"/>
                          <a:ea typeface="Calibri"/>
                          <a:cs typeface="Times New Roman"/>
                        </a:rPr>
                        <a:t>Number of capacity-building programmes implemented.</a:t>
                      </a:r>
                      <a:endParaRPr lang="en-US" sz="13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4879386">
                <a:tc vMerge="1">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4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268288" indent="-268288" algn="just" fontAlgn="t">
                        <a:buFont typeface="+mj-lt"/>
                        <a:buAutoNum type="arabicPeriod" startAt="3"/>
                      </a:pPr>
                      <a:r>
                        <a:rPr lang="en-ZA" sz="1300" b="0" i="0" u="none" strike="noStrike" dirty="0" smtClean="0">
                          <a:solidFill>
                            <a:schemeClr val="tx1"/>
                          </a:solidFill>
                          <a:effectLst/>
                          <a:latin typeface="Arial Narrow" panose="020B0606020202030204" pitchFamily="34" charset="0"/>
                        </a:rPr>
                        <a:t>Training </a:t>
                      </a:r>
                      <a:r>
                        <a:rPr lang="en-ZA" sz="1300" b="0" i="0" u="none" strike="noStrike" dirty="0">
                          <a:solidFill>
                            <a:schemeClr val="tx1"/>
                          </a:solidFill>
                          <a:effectLst/>
                          <a:latin typeface="Arial Narrow" panose="020B0606020202030204" pitchFamily="34" charset="0"/>
                        </a:rPr>
                        <a:t>facilitated </a:t>
                      </a:r>
                      <a:r>
                        <a:rPr lang="en-ZA" sz="1300" b="0" i="0" u="none" strike="noStrike" dirty="0" smtClean="0">
                          <a:solidFill>
                            <a:schemeClr val="tx1"/>
                          </a:solidFill>
                          <a:effectLst/>
                          <a:latin typeface="Arial Narrow" panose="020B0606020202030204" pitchFamily="34" charset="0"/>
                        </a:rPr>
                        <a:t>for 2 </a:t>
                      </a:r>
                      <a:r>
                        <a:rPr lang="en-ZA" sz="1300" b="0" i="0" u="none" strike="noStrike" dirty="0">
                          <a:solidFill>
                            <a:schemeClr val="tx1"/>
                          </a:solidFill>
                          <a:effectLst/>
                          <a:latin typeface="Arial Narrow" panose="020B0606020202030204" pitchFamily="34" charset="0"/>
                        </a:rPr>
                        <a:t>000 trainees in the Youth </a:t>
                      </a:r>
                      <a:r>
                        <a:rPr lang="en-ZA" sz="1300" b="0" i="0" u="none" strike="noStrike" dirty="0" smtClean="0">
                          <a:solidFill>
                            <a:schemeClr val="tx1"/>
                          </a:solidFill>
                          <a:effectLst/>
                          <a:latin typeface="Arial Narrow" panose="020B0606020202030204" pitchFamily="34" charset="0"/>
                        </a:rPr>
                        <a:t>in</a:t>
                      </a:r>
                      <a:r>
                        <a:rPr lang="en-ZA" sz="1300" b="0" i="0" u="none" strike="noStrike" baseline="0" dirty="0" smtClean="0">
                          <a:solidFill>
                            <a:schemeClr val="tx1"/>
                          </a:solidFill>
                          <a:effectLst/>
                          <a:latin typeface="Arial Narrow" panose="020B0606020202030204" pitchFamily="34" charset="0"/>
                        </a:rPr>
                        <a:t> </a:t>
                      </a:r>
                      <a:r>
                        <a:rPr lang="en-ZA" sz="1300" b="0" i="0" u="none" strike="noStrike" dirty="0" smtClean="0">
                          <a:solidFill>
                            <a:schemeClr val="tx1"/>
                          </a:solidFill>
                          <a:effectLst/>
                          <a:latin typeface="Arial Narrow" panose="020B0606020202030204" pitchFamily="34" charset="0"/>
                        </a:rPr>
                        <a:t>Hospitality Service</a:t>
                      </a:r>
                      <a:r>
                        <a:rPr lang="en-ZA" sz="1300" b="0" i="0" u="none" strike="noStrike" baseline="0" dirty="0" smtClean="0">
                          <a:solidFill>
                            <a:schemeClr val="tx1"/>
                          </a:solidFill>
                          <a:effectLst/>
                          <a:latin typeface="Arial Narrow" panose="020B0606020202030204" pitchFamily="34" charset="0"/>
                        </a:rPr>
                        <a:t> </a:t>
                      </a:r>
                      <a:r>
                        <a:rPr lang="en-ZA" sz="1300" b="0" i="0" u="none" strike="noStrike" dirty="0" smtClean="0">
                          <a:solidFill>
                            <a:schemeClr val="tx1"/>
                          </a:solidFill>
                          <a:effectLst/>
                          <a:latin typeface="Arial Narrow" panose="020B0606020202030204" pitchFamily="34" charset="0"/>
                        </a:rPr>
                        <a:t>Training</a:t>
                      </a:r>
                      <a:r>
                        <a:rPr lang="en-ZA" sz="1300" b="0" i="0" u="none" strike="noStrike" dirty="0">
                          <a:solidFill>
                            <a:schemeClr val="tx1"/>
                          </a:solidFill>
                          <a:effectLst/>
                          <a:latin typeface="Arial Narrow" panose="020B0606020202030204" pitchFamily="34" charset="0"/>
                        </a:rPr>
                        <a:t/>
                      </a:r>
                      <a:br>
                        <a:rPr lang="en-ZA" sz="1300" b="0" i="0" u="none" strike="noStrike" dirty="0">
                          <a:solidFill>
                            <a:schemeClr val="tx1"/>
                          </a:solidFill>
                          <a:effectLst/>
                          <a:latin typeface="Arial Narrow" panose="020B0606020202030204" pitchFamily="34" charset="0"/>
                        </a:rPr>
                      </a:br>
                      <a:r>
                        <a:rPr lang="en-ZA" sz="1300" b="0" i="0" u="none" strike="noStrike" dirty="0" smtClean="0">
                          <a:solidFill>
                            <a:schemeClr val="tx1"/>
                          </a:solidFill>
                          <a:effectLst/>
                          <a:latin typeface="Arial Narrow" panose="020B0606020202030204" pitchFamily="34" charset="0"/>
                        </a:rPr>
                        <a:t>Programme.</a:t>
                      </a:r>
                      <a:endParaRPr lang="en-ZA" sz="1300" b="0" i="0" u="none" strike="noStrike" dirty="0">
                        <a:solidFill>
                          <a:schemeClr val="tx1"/>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indent="0" algn="just" fontAlgn="t">
                        <a:buFont typeface="Arial" panose="020B0604020202020204" pitchFamily="34" charset="0"/>
                        <a:buNone/>
                      </a:pPr>
                      <a:r>
                        <a:rPr lang="en-ZA" sz="1300" b="0" i="0" u="none" strike="noStrike" dirty="0" smtClean="0">
                          <a:solidFill>
                            <a:schemeClr val="tx1"/>
                          </a:solidFill>
                          <a:effectLst/>
                          <a:latin typeface="Arial Narrow" panose="020B0606020202030204" pitchFamily="34" charset="0"/>
                        </a:rPr>
                        <a:t>Quarterly report on the implementation of the programme was developed. </a:t>
                      </a:r>
                      <a:r>
                        <a:rPr lang="en-ZA" sz="1300" b="0" i="0" dirty="0" smtClean="0">
                          <a:solidFill>
                            <a:schemeClr val="tx1"/>
                          </a:solidFill>
                          <a:latin typeface="Arial Narrow" panose="020B0606020202030204" pitchFamily="34" charset="0"/>
                        </a:rPr>
                        <a:t>Progress was as follows:</a:t>
                      </a:r>
                      <a:r>
                        <a:rPr lang="en-ZA" sz="1300" b="0" i="0" u="none" strike="noStrike" dirty="0" smtClean="0">
                          <a:solidFill>
                            <a:schemeClr val="tx1"/>
                          </a:solidFill>
                          <a:effectLst/>
                          <a:latin typeface="Arial Narrow" panose="020B0606020202030204" pitchFamily="34" charset="0"/>
                        </a:rPr>
                        <a:t> </a:t>
                      </a:r>
                    </a:p>
                    <a:p>
                      <a:pPr marL="171450" indent="-171450" algn="just" fontAlgn="t">
                        <a:buFont typeface="Arial" panose="020B0604020202020204" pitchFamily="34" charset="0"/>
                        <a:buChar char="•"/>
                      </a:pPr>
                      <a:r>
                        <a:rPr lang="en-ZA" sz="1300" b="0" i="0" u="none" strike="noStrike" dirty="0" smtClean="0">
                          <a:solidFill>
                            <a:schemeClr val="tx1"/>
                          </a:solidFill>
                          <a:effectLst/>
                          <a:latin typeface="Arial Narrow" panose="020B0606020202030204" pitchFamily="34" charset="0"/>
                        </a:rPr>
                        <a:t>Trainings were 70-90% complete in their respective </a:t>
                      </a:r>
                      <a:r>
                        <a:rPr lang="en-ZA" sz="1300" b="0" i="0" u="none" strike="noStrike" baseline="0" dirty="0" smtClean="0">
                          <a:solidFill>
                            <a:schemeClr val="tx1"/>
                          </a:solidFill>
                          <a:effectLst/>
                          <a:latin typeface="Arial Narrow" panose="020B0606020202030204" pitchFamily="34" charset="0"/>
                        </a:rPr>
                        <a:t>provinces.</a:t>
                      </a:r>
                    </a:p>
                    <a:p>
                      <a:pPr marL="171450" indent="-171450" algn="just" fontAlgn="t">
                        <a:buFont typeface="Arial" panose="020B0604020202020204" pitchFamily="34" charset="0"/>
                        <a:buChar char="•"/>
                      </a:pPr>
                      <a:r>
                        <a:rPr lang="en-ZA" sz="1300" b="0" i="0" u="none" strike="noStrike" baseline="0" dirty="0" smtClean="0">
                          <a:solidFill>
                            <a:schemeClr val="tx1"/>
                          </a:solidFill>
                          <a:effectLst/>
                          <a:latin typeface="Arial Narrow" panose="020B0606020202030204" pitchFamily="34" charset="0"/>
                        </a:rPr>
                        <a:t>148 learners graduated in Mogale City (Gauteng) and 275 in Mbombela (Mpumalanga). </a:t>
                      </a:r>
                    </a:p>
                    <a:p>
                      <a:pPr marL="171450" indent="-171450" algn="just" fontAlgn="t">
                        <a:buFont typeface="Arial" panose="020B0604020202020204" pitchFamily="34" charset="0"/>
                        <a:buChar char="•"/>
                      </a:pPr>
                      <a:r>
                        <a:rPr lang="en-ZA" sz="1300" b="0" i="0" u="none" strike="noStrike" baseline="0" dirty="0" smtClean="0">
                          <a:solidFill>
                            <a:schemeClr val="tx1"/>
                          </a:solidFill>
                          <a:effectLst/>
                          <a:latin typeface="Arial Narrow" panose="020B0606020202030204" pitchFamily="34" charset="0"/>
                        </a:rPr>
                        <a:t>485 learners were assessed in KwaZulu-Natal (KZN), 470 were competent.</a:t>
                      </a:r>
                    </a:p>
                    <a:p>
                      <a:pPr marL="171450" indent="-171450" algn="just" fontAlgn="t">
                        <a:buFont typeface="Arial" panose="020B0604020202020204" pitchFamily="34" charset="0"/>
                        <a:buChar char="•"/>
                      </a:pPr>
                      <a:r>
                        <a:rPr lang="en-ZA" sz="1300" b="0" i="0" u="none" strike="noStrike" baseline="0" dirty="0" smtClean="0">
                          <a:solidFill>
                            <a:schemeClr val="tx1"/>
                          </a:solidFill>
                          <a:effectLst/>
                          <a:latin typeface="Arial Narrow" panose="020B0606020202030204" pitchFamily="34" charset="0"/>
                        </a:rPr>
                        <a:t>Classroom visits were conducted in Limpopo, Gauteng and Mpumalanga.</a:t>
                      </a: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dirty="0" smtClean="0">
                          <a:solidFill>
                            <a:srgbClr val="000000"/>
                          </a:solidFill>
                          <a:effectLst/>
                          <a:latin typeface="Arial Narrow" panose="020B0606020202030204" pitchFamily="34" charset="0"/>
                        </a:rPr>
                        <a:t>Annual report on the implementation of the programme.</a:t>
                      </a:r>
                      <a:endParaRPr lang="en-ZA" sz="1300" b="0" i="0" u="none" strike="noStrike" dirty="0">
                        <a:solidFill>
                          <a:srgbClr val="000000"/>
                        </a:solidFill>
                        <a:effectLst/>
                        <a:latin typeface="Arial Narrow" panose="020B0606020202030204" pitchFamily="34" charset="0"/>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spcAft>
                          <a:spcPts val="0"/>
                        </a:spcAft>
                      </a:pPr>
                      <a:r>
                        <a:rPr lang="en-ZA" sz="1300" kern="1200" dirty="0" smtClean="0">
                          <a:solidFill>
                            <a:schemeClr val="tx1"/>
                          </a:solidFill>
                          <a:effectLst/>
                          <a:latin typeface="Arial Narrow" panose="020B0606020202030204" pitchFamily="34" charset="0"/>
                          <a:ea typeface="+mn-ea"/>
                          <a:cs typeface="+mn-cs"/>
                        </a:rPr>
                        <a:t>Annual report on the implementation of the programme was developed. Progress is as follows:</a:t>
                      </a:r>
                    </a:p>
                    <a:p>
                      <a:pPr algn="just" fontAlgn="t">
                        <a:spcAft>
                          <a:spcPts val="0"/>
                        </a:spcAft>
                      </a:pPr>
                      <a:endParaRPr lang="en-ZA" sz="1300" dirty="0" smtClean="0">
                        <a:solidFill>
                          <a:schemeClr val="tx1"/>
                        </a:solidFill>
                        <a:effectLst/>
                        <a:latin typeface="Times New Roman" panose="02020603050405020304" pitchFamily="18" charset="0"/>
                        <a:ea typeface="Times New Roman" panose="02020603050405020304" pitchFamily="18" charset="0"/>
                      </a:endParaRPr>
                    </a:p>
                    <a:p>
                      <a:pPr marL="174625" lvl="0" indent="-174625" algn="just" fontAlgn="t">
                        <a:spcAft>
                          <a:spcPts val="0"/>
                        </a:spcAft>
                        <a:buFont typeface="Arial" panose="020B0604020202020204" pitchFamily="34" charset="0"/>
                        <a:buChar char="•"/>
                        <a:tabLst>
                          <a:tab pos="457200" algn="l"/>
                        </a:tabLst>
                      </a:pPr>
                      <a:r>
                        <a:rPr lang="en-ZA" sz="1300" b="1" kern="1200" dirty="0" smtClean="0">
                          <a:solidFill>
                            <a:schemeClr val="tx1"/>
                          </a:solidFill>
                          <a:effectLst/>
                          <a:latin typeface="Arial Narrow" panose="020B0606020202030204" pitchFamily="34" charset="0"/>
                          <a:ea typeface="+mn-ea"/>
                          <a:cs typeface="+mn-cs"/>
                        </a:rPr>
                        <a:t>Eastern Cape:</a:t>
                      </a:r>
                      <a:r>
                        <a:rPr lang="en-ZA" sz="13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1</a:t>
                      </a:r>
                      <a:r>
                        <a:rPr lang="en-ZA" sz="1300" baseline="300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st</a:t>
                      </a:r>
                      <a:r>
                        <a:rPr lang="en-ZA" sz="13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100 learners completed the programme in November 2017 and of these 83 learners</a:t>
                      </a:r>
                      <a:r>
                        <a:rPr lang="en-ZA" sz="1300" baseline="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received certificates</a:t>
                      </a:r>
                      <a:r>
                        <a:rPr lang="en-ZA" sz="13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in March 2018; an  additional 15 completed in mid-April 2018</a:t>
                      </a:r>
                      <a:r>
                        <a:rPr lang="en-ZA" sz="1300" baseline="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of which </a:t>
                      </a:r>
                      <a:r>
                        <a:rPr lang="en-ZA" sz="13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12 learners received</a:t>
                      </a:r>
                      <a:r>
                        <a:rPr lang="en-ZA" sz="1300" baseline="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certificates</a:t>
                      </a:r>
                      <a:r>
                        <a:rPr lang="en-ZA" sz="13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in mid-April 2018.</a:t>
                      </a:r>
                    </a:p>
                    <a:p>
                      <a:pPr marL="174625" lvl="0" indent="-174625" algn="just" fontAlgn="t">
                        <a:spcAft>
                          <a:spcPts val="0"/>
                        </a:spcAft>
                        <a:buFont typeface="Arial" panose="020B0604020202020204" pitchFamily="34" charset="0"/>
                        <a:buChar char="•"/>
                        <a:tabLst>
                          <a:tab pos="457200" algn="l"/>
                        </a:tabLst>
                      </a:pPr>
                      <a:r>
                        <a:rPr lang="en-ZA" sz="13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20 learners dropped out due to various reasons. ( In total it was 115 that was enrolled)</a:t>
                      </a:r>
                    </a:p>
                    <a:p>
                      <a:pPr marL="174625" marR="0" lvl="0" indent="-174625" algn="just" defTabSz="914400" rtl="0" eaLnBrk="1" fontAlgn="t"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ZA" sz="1300" b="1" kern="1200" dirty="0" smtClean="0">
                          <a:solidFill>
                            <a:schemeClr val="tx1"/>
                          </a:solidFill>
                          <a:effectLst/>
                          <a:latin typeface="Arial Narrow" panose="020B0606020202030204" pitchFamily="34" charset="0"/>
                          <a:ea typeface="+mn-ea"/>
                          <a:cs typeface="+mn-cs"/>
                        </a:rPr>
                        <a:t>Northern Cape:</a:t>
                      </a:r>
                      <a:r>
                        <a:rPr lang="en-ZA" sz="130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Training is 100% complete and all 115 leaners have graduated in Kimberly.</a:t>
                      </a:r>
                      <a:endParaRPr lang="en-ZA" sz="13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4625" marR="0" lvl="0" indent="-174625" algn="just" defTabSz="914400" rtl="0" eaLnBrk="1" fontAlgn="t"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ZA" sz="1300" b="1" kern="1200" dirty="0" smtClean="0">
                          <a:solidFill>
                            <a:schemeClr val="tx1"/>
                          </a:solidFill>
                          <a:effectLst/>
                          <a:latin typeface="Arial Narrow" panose="020B0606020202030204" pitchFamily="34" charset="0"/>
                          <a:ea typeface="+mn-ea"/>
                          <a:cs typeface="+mn-cs"/>
                        </a:rPr>
                        <a:t>Western Cape:</a:t>
                      </a:r>
                      <a:r>
                        <a:rPr lang="en-ZA" sz="1300" kern="1200" dirty="0" smtClean="0">
                          <a:solidFill>
                            <a:schemeClr val="tx1"/>
                          </a:solidFill>
                          <a:effectLst/>
                          <a:latin typeface="Arial Narrow" panose="020B0606020202030204" pitchFamily="34" charset="0"/>
                          <a:ea typeface="+mn-ea"/>
                          <a:cs typeface="+mn-cs"/>
                        </a:rPr>
                        <a:t> 575 were enrolled learners completed training and graduated in March – April 2018 (178 learners in Cape Metro; 235 learners in Eden; 101 learners in Central Karoo Total 517).</a:t>
                      </a:r>
                    </a:p>
                    <a:p>
                      <a:pPr marL="285750" marR="0" lvl="0" indent="-285750" algn="just" defTabSz="914400" rtl="0" eaLnBrk="1" fontAlgn="t"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ZA" sz="1300" kern="1200" dirty="0" smtClean="0">
                          <a:solidFill>
                            <a:schemeClr val="tx1"/>
                          </a:solidFill>
                          <a:effectLst/>
                          <a:latin typeface="Arial Narrow" panose="020B0606020202030204" pitchFamily="34" charset="0"/>
                          <a:ea typeface="+mn-ea"/>
                          <a:cs typeface="+mn-cs"/>
                        </a:rPr>
                        <a:t>61 learners dropped out.</a:t>
                      </a:r>
                      <a:endParaRPr lang="en-ZA" sz="13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123497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952004154"/>
              </p:ext>
            </p:extLst>
          </p:nvPr>
        </p:nvGraphicFramePr>
        <p:xfrm>
          <a:off x="196516" y="152175"/>
          <a:ext cx="8775035" cy="5414267"/>
        </p:xfrm>
        <a:graphic>
          <a:graphicData uri="http://schemas.openxmlformats.org/drawingml/2006/table">
            <a:tbl>
              <a:tblPr/>
              <a:tblGrid>
                <a:gridCol w="1521414">
                  <a:extLst>
                    <a:ext uri="{9D8B030D-6E8A-4147-A177-3AD203B41FA5}">
                      <a16:colId xmlns:a16="http://schemas.microsoft.com/office/drawing/2014/main" val="20000"/>
                    </a:ext>
                  </a:extLst>
                </a:gridCol>
                <a:gridCol w="1689256">
                  <a:extLst>
                    <a:ext uri="{9D8B030D-6E8A-4147-A177-3AD203B41FA5}">
                      <a16:colId xmlns:a16="http://schemas.microsoft.com/office/drawing/2014/main" val="20001"/>
                    </a:ext>
                  </a:extLst>
                </a:gridCol>
                <a:gridCol w="2019142">
                  <a:extLst>
                    <a:ext uri="{9D8B030D-6E8A-4147-A177-3AD203B41FA5}">
                      <a16:colId xmlns:a16="http://schemas.microsoft.com/office/drawing/2014/main" val="313383076"/>
                    </a:ext>
                  </a:extLst>
                </a:gridCol>
                <a:gridCol w="1425388">
                  <a:extLst>
                    <a:ext uri="{9D8B030D-6E8A-4147-A177-3AD203B41FA5}">
                      <a16:colId xmlns:a16="http://schemas.microsoft.com/office/drawing/2014/main" val="20003"/>
                    </a:ext>
                  </a:extLst>
                </a:gridCol>
                <a:gridCol w="2119835">
                  <a:extLst>
                    <a:ext uri="{9D8B030D-6E8A-4147-A177-3AD203B41FA5}">
                      <a16:colId xmlns:a16="http://schemas.microsoft.com/office/drawing/2014/main" val="20004"/>
                    </a:ext>
                  </a:extLst>
                </a:gridCol>
              </a:tblGrid>
              <a:tr h="354493">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a:t>
                      </a:r>
                      <a:r>
                        <a:rPr kumimoji="0" lang="en-ZA" sz="13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3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87524">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a:t>
                      </a:r>
                      <a:r>
                        <a:rPr lang="en-US" sz="1300" b="1" baseline="0" dirty="0" smtClean="0">
                          <a:solidFill>
                            <a:schemeClr val="tx1"/>
                          </a:solidFill>
                          <a:latin typeface="Arial Narrow" pitchFamily="34" charset="0"/>
                          <a:cs typeface="Arial" pitchFamily="34" charset="0"/>
                        </a:rPr>
                        <a:t> </a:t>
                      </a:r>
                      <a:r>
                        <a:rPr lang="en-US" sz="1300" b="1" dirty="0" smtClean="0">
                          <a:solidFill>
                            <a:schemeClr val="tx1"/>
                          </a:solidFill>
                          <a:latin typeface="Arial Narrow" pitchFamily="34" charset="0"/>
                          <a:cs typeface="Arial" pitchFamily="34" charset="0"/>
                        </a:rPr>
                        <a:t>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300" b="1" dirty="0" smtClean="0">
                          <a:solidFill>
                            <a:schemeClr val="tx1"/>
                          </a:solidFill>
                          <a:latin typeface="Arial Narrow" pitchFamily="34" charset="0"/>
                          <a:cs typeface="Arial" pitchFamily="34" charset="0"/>
                        </a:rPr>
                        <a:t>Quarterly Targets</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46236">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Actual</a:t>
                      </a:r>
                      <a:r>
                        <a:rPr lang="en-US" sz="1300" b="1" kern="1200" baseline="0" dirty="0" smtClean="0">
                          <a:solidFill>
                            <a:schemeClr val="dk1"/>
                          </a:solidFill>
                          <a:latin typeface="Arial Narrow" panose="020B0606020202030204" pitchFamily="34" charset="0"/>
                          <a:ea typeface="+mn-ea"/>
                          <a:cs typeface="+mn-cs"/>
                        </a:rPr>
                        <a:t> Data</a:t>
                      </a:r>
                      <a:endParaRPr lang="en-US" sz="13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514">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3038" marR="0" indent="-169863" algn="just" defTabSz="914400" rtl="0" eaLnBrk="1" fontAlgn="auto" latinLnBrk="0" hangingPunct="1">
                        <a:lnSpc>
                          <a:spcPct val="100000"/>
                        </a:lnSpc>
                        <a:spcBef>
                          <a:spcPts val="0"/>
                        </a:spcBef>
                        <a:spcAft>
                          <a:spcPts val="0"/>
                        </a:spcAft>
                        <a:buClrTx/>
                        <a:buSzTx/>
                        <a:buFont typeface="+mj-lt"/>
                        <a:buAutoNum type="arabicPeriod" startAt="8"/>
                        <a:tabLst>
                          <a:tab pos="115888" algn="l"/>
                        </a:tabLst>
                        <a:defRPr/>
                      </a:pPr>
                      <a:r>
                        <a:rPr lang="en-ZA" sz="1300" dirty="0" smtClean="0">
                          <a:solidFill>
                            <a:schemeClr val="tx1"/>
                          </a:solidFill>
                          <a:latin typeface="Arial Narrow" pitchFamily="34" charset="0"/>
                          <a:ea typeface="Calibri"/>
                          <a:cs typeface="Times New Roman"/>
                        </a:rPr>
                        <a:t>Number of capacity-building programmes implemented.</a:t>
                      </a:r>
                      <a:endParaRPr lang="en-US" sz="13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739710">
                <a:tc vMerge="1">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4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288925" indent="-288925" algn="l" fontAlgn="t">
                        <a:buFont typeface="+mj-lt"/>
                        <a:buAutoNum type="arabicPeriod" startAt="3"/>
                      </a:pPr>
                      <a:r>
                        <a:rPr lang="en-ZA" sz="1300" b="0" i="0" u="none" strike="noStrike" dirty="0" smtClean="0">
                          <a:solidFill>
                            <a:schemeClr val="tx1"/>
                          </a:solidFill>
                          <a:effectLst/>
                          <a:latin typeface="Arial Narrow" panose="020B0606020202030204" pitchFamily="34" charset="0"/>
                        </a:rPr>
                        <a:t>Training </a:t>
                      </a:r>
                      <a:r>
                        <a:rPr lang="en-ZA" sz="1300" b="0" i="0" u="none" strike="noStrike" dirty="0">
                          <a:solidFill>
                            <a:schemeClr val="tx1"/>
                          </a:solidFill>
                          <a:effectLst/>
                          <a:latin typeface="Arial Narrow" panose="020B0606020202030204" pitchFamily="34" charset="0"/>
                        </a:rPr>
                        <a:t>facilitated </a:t>
                      </a:r>
                      <a:r>
                        <a:rPr lang="en-ZA" sz="1300" b="0" i="0" u="none" strike="noStrike" dirty="0" smtClean="0">
                          <a:solidFill>
                            <a:schemeClr val="tx1"/>
                          </a:solidFill>
                          <a:effectLst/>
                          <a:latin typeface="Arial Narrow" panose="020B0606020202030204" pitchFamily="34" charset="0"/>
                        </a:rPr>
                        <a:t>for 2 </a:t>
                      </a:r>
                      <a:r>
                        <a:rPr lang="en-ZA" sz="1300" b="0" i="0" u="none" strike="noStrike" dirty="0">
                          <a:solidFill>
                            <a:schemeClr val="tx1"/>
                          </a:solidFill>
                          <a:effectLst/>
                          <a:latin typeface="Arial Narrow" panose="020B0606020202030204" pitchFamily="34" charset="0"/>
                        </a:rPr>
                        <a:t>000 trainees in the Youth </a:t>
                      </a:r>
                      <a:r>
                        <a:rPr lang="en-ZA" sz="1300" b="0" i="0" u="none" strike="noStrike" dirty="0" smtClean="0">
                          <a:solidFill>
                            <a:schemeClr val="tx1"/>
                          </a:solidFill>
                          <a:effectLst/>
                          <a:latin typeface="Arial Narrow" panose="020B0606020202030204" pitchFamily="34" charset="0"/>
                        </a:rPr>
                        <a:t>in</a:t>
                      </a:r>
                      <a:r>
                        <a:rPr lang="en-ZA" sz="1300" b="0" i="0" u="none" strike="noStrike" baseline="0" dirty="0" smtClean="0">
                          <a:solidFill>
                            <a:schemeClr val="tx1"/>
                          </a:solidFill>
                          <a:effectLst/>
                          <a:latin typeface="Arial Narrow" panose="020B0606020202030204" pitchFamily="34" charset="0"/>
                        </a:rPr>
                        <a:t> </a:t>
                      </a:r>
                      <a:r>
                        <a:rPr lang="en-ZA" sz="1300" b="0" i="0" u="none" strike="noStrike" dirty="0" smtClean="0">
                          <a:solidFill>
                            <a:schemeClr val="tx1"/>
                          </a:solidFill>
                          <a:effectLst/>
                          <a:latin typeface="Arial Narrow" panose="020B0606020202030204" pitchFamily="34" charset="0"/>
                        </a:rPr>
                        <a:t>Hospitality Service</a:t>
                      </a:r>
                    </a:p>
                    <a:p>
                      <a:pPr marL="288925" indent="0" algn="l" fontAlgn="t">
                        <a:buFont typeface="+mj-lt"/>
                        <a:buNone/>
                      </a:pPr>
                      <a:r>
                        <a:rPr lang="en-ZA" sz="1300" b="0" i="0" u="none" strike="noStrike" dirty="0" smtClean="0">
                          <a:solidFill>
                            <a:schemeClr val="tx1"/>
                          </a:solidFill>
                          <a:effectLst/>
                          <a:latin typeface="Arial Narrow" panose="020B0606020202030204" pitchFamily="34" charset="0"/>
                        </a:rPr>
                        <a:t>Training</a:t>
                      </a:r>
                      <a:r>
                        <a:rPr lang="en-ZA" sz="1300" b="0" i="0" u="none" strike="noStrike" dirty="0">
                          <a:solidFill>
                            <a:schemeClr val="tx1"/>
                          </a:solidFill>
                          <a:effectLst/>
                          <a:latin typeface="Arial Narrow" panose="020B0606020202030204" pitchFamily="34" charset="0"/>
                        </a:rPr>
                        <a:t/>
                      </a:r>
                      <a:br>
                        <a:rPr lang="en-ZA" sz="1300" b="0" i="0" u="none" strike="noStrike" dirty="0">
                          <a:solidFill>
                            <a:schemeClr val="tx1"/>
                          </a:solidFill>
                          <a:effectLst/>
                          <a:latin typeface="Arial Narrow" panose="020B0606020202030204" pitchFamily="34" charset="0"/>
                        </a:rPr>
                      </a:br>
                      <a:r>
                        <a:rPr lang="en-ZA" sz="1300" b="0" i="0" u="none" strike="noStrike" dirty="0" smtClean="0">
                          <a:solidFill>
                            <a:schemeClr val="tx1"/>
                          </a:solidFill>
                          <a:effectLst/>
                          <a:latin typeface="Arial Narrow" panose="020B0606020202030204" pitchFamily="34" charset="0"/>
                        </a:rPr>
                        <a:t>Programme.</a:t>
                      </a:r>
                      <a:endParaRPr lang="en-ZA" sz="1300" b="0" i="0" u="none" strike="noStrike" dirty="0">
                        <a:solidFill>
                          <a:schemeClr val="tx1"/>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indent="0" algn="just" fontAlgn="t">
                        <a:buFont typeface="Arial" panose="020B0604020202020204" pitchFamily="34" charset="0"/>
                        <a:buNone/>
                      </a:pPr>
                      <a:r>
                        <a:rPr lang="en-ZA" sz="1300" b="0" i="0" u="none" strike="noStrike" dirty="0" smtClean="0">
                          <a:solidFill>
                            <a:schemeClr val="tx1"/>
                          </a:solidFill>
                          <a:effectLst/>
                          <a:latin typeface="Arial Narrow" panose="020B0606020202030204" pitchFamily="34" charset="0"/>
                        </a:rPr>
                        <a:t>Quarterly report on the implementation of the programme was developed. </a:t>
                      </a:r>
                      <a:r>
                        <a:rPr lang="en-ZA" sz="1300" b="0" i="0" dirty="0" smtClean="0">
                          <a:solidFill>
                            <a:schemeClr val="tx1"/>
                          </a:solidFill>
                          <a:latin typeface="Arial Narrow" panose="020B0606020202030204" pitchFamily="34" charset="0"/>
                        </a:rPr>
                        <a:t>Progress was as follows:</a:t>
                      </a:r>
                      <a:r>
                        <a:rPr lang="en-ZA" sz="1300" b="0" i="0" u="none" strike="noStrike" dirty="0" smtClean="0">
                          <a:solidFill>
                            <a:schemeClr val="tx1"/>
                          </a:solidFill>
                          <a:effectLst/>
                          <a:latin typeface="Arial Narrow" panose="020B0606020202030204" pitchFamily="34" charset="0"/>
                        </a:rPr>
                        <a:t> </a:t>
                      </a:r>
                    </a:p>
                    <a:p>
                      <a:pPr marL="171450" indent="-171450" algn="just" fontAlgn="t">
                        <a:buFont typeface="Arial" panose="020B0604020202020204" pitchFamily="34" charset="0"/>
                        <a:buChar char="•"/>
                      </a:pPr>
                      <a:r>
                        <a:rPr lang="en-ZA" sz="1300" b="0" i="0" u="none" strike="noStrike" dirty="0" smtClean="0">
                          <a:solidFill>
                            <a:schemeClr val="tx1"/>
                          </a:solidFill>
                          <a:effectLst/>
                          <a:latin typeface="Arial Narrow" panose="020B0606020202030204" pitchFamily="34" charset="0"/>
                        </a:rPr>
                        <a:t>Trainings were 70-90% complete in their respective </a:t>
                      </a:r>
                      <a:r>
                        <a:rPr lang="en-ZA" sz="1300" b="0" i="0" u="none" strike="noStrike" baseline="0" dirty="0" smtClean="0">
                          <a:solidFill>
                            <a:schemeClr val="tx1"/>
                          </a:solidFill>
                          <a:effectLst/>
                          <a:latin typeface="Arial Narrow" panose="020B0606020202030204" pitchFamily="34" charset="0"/>
                        </a:rPr>
                        <a:t>provinces.</a:t>
                      </a:r>
                    </a:p>
                    <a:p>
                      <a:pPr marL="171450" indent="-171450" algn="just" fontAlgn="t">
                        <a:buFont typeface="Arial" panose="020B0604020202020204" pitchFamily="34" charset="0"/>
                        <a:buChar char="•"/>
                      </a:pPr>
                      <a:r>
                        <a:rPr lang="en-ZA" sz="1300" b="0" i="0" u="none" strike="noStrike" baseline="0" dirty="0" smtClean="0">
                          <a:solidFill>
                            <a:schemeClr val="tx1"/>
                          </a:solidFill>
                          <a:effectLst/>
                          <a:latin typeface="Arial Narrow" panose="020B0606020202030204" pitchFamily="34" charset="0"/>
                        </a:rPr>
                        <a:t>148 learners graduated in Mogale City (Gauteng) and 275 in Mbombela (Mpumalanga). </a:t>
                      </a:r>
                    </a:p>
                    <a:p>
                      <a:pPr marL="171450" indent="-171450" algn="just" fontAlgn="t">
                        <a:buFont typeface="Arial" panose="020B0604020202020204" pitchFamily="34" charset="0"/>
                        <a:buChar char="•"/>
                      </a:pPr>
                      <a:r>
                        <a:rPr lang="en-ZA" sz="1300" b="0" i="0" u="none" strike="noStrike" baseline="0" dirty="0" smtClean="0">
                          <a:solidFill>
                            <a:schemeClr val="tx1"/>
                          </a:solidFill>
                          <a:effectLst/>
                          <a:latin typeface="Arial Narrow" panose="020B0606020202030204" pitchFamily="34" charset="0"/>
                        </a:rPr>
                        <a:t>485 learners were assessed in KwaZulu-Natal (KZN), 470 were competent.</a:t>
                      </a:r>
                    </a:p>
                    <a:p>
                      <a:pPr marL="171450" indent="-171450" algn="just" fontAlgn="t">
                        <a:buFont typeface="Arial" panose="020B0604020202020204" pitchFamily="34" charset="0"/>
                        <a:buChar char="•"/>
                      </a:pPr>
                      <a:r>
                        <a:rPr lang="en-ZA" sz="1300" b="0" i="0" u="none" strike="noStrike" baseline="0" dirty="0" smtClean="0">
                          <a:solidFill>
                            <a:schemeClr val="tx1"/>
                          </a:solidFill>
                          <a:effectLst/>
                          <a:latin typeface="Arial Narrow" panose="020B0606020202030204" pitchFamily="34" charset="0"/>
                        </a:rPr>
                        <a:t>Classroom visits were conducted in Limpopo, Gauteng and Mpumalanga.</a:t>
                      </a: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dirty="0" smtClean="0">
                          <a:solidFill>
                            <a:srgbClr val="000000"/>
                          </a:solidFill>
                          <a:effectLst/>
                          <a:latin typeface="Arial Narrow" panose="020B0606020202030204" pitchFamily="34" charset="0"/>
                        </a:rPr>
                        <a:t>Annual report on the implementation of the programme ... </a:t>
                      </a:r>
                      <a:r>
                        <a:rPr lang="en-ZA" sz="1300" b="1" i="0" u="none" strike="noStrike" dirty="0" smtClean="0">
                          <a:solidFill>
                            <a:srgbClr val="000000"/>
                          </a:solidFill>
                          <a:effectLst/>
                          <a:latin typeface="Arial Narrow" panose="020B0606020202030204" pitchFamily="34" charset="0"/>
                        </a:rPr>
                        <a:t>continued</a:t>
                      </a:r>
                      <a:r>
                        <a:rPr lang="en-ZA" sz="1300" b="0" i="0" u="none" strike="noStrike" dirty="0" smtClean="0">
                          <a:solidFill>
                            <a:srgbClr val="000000"/>
                          </a:solidFill>
                          <a:effectLst/>
                          <a:latin typeface="Arial Narrow" panose="020B0606020202030204" pitchFamily="34" charset="0"/>
                        </a:rPr>
                        <a:t>.</a:t>
                      </a:r>
                      <a:endParaRPr lang="en-ZA" sz="1300" b="0" i="0" u="none" strike="noStrike" dirty="0">
                        <a:solidFill>
                          <a:srgbClr val="000000"/>
                        </a:solidFill>
                        <a:effectLst/>
                        <a:latin typeface="Arial Narrow" panose="020B0606020202030204" pitchFamily="34" charset="0"/>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spcAft>
                          <a:spcPts val="0"/>
                        </a:spcAft>
                      </a:pPr>
                      <a:r>
                        <a:rPr lang="en-ZA" sz="1300" kern="1200" dirty="0" smtClean="0">
                          <a:solidFill>
                            <a:schemeClr val="tx1"/>
                          </a:solidFill>
                          <a:effectLst/>
                          <a:latin typeface="Arial Narrow" panose="020B0606020202030204" pitchFamily="34" charset="0"/>
                          <a:ea typeface="+mn-ea"/>
                          <a:cs typeface="+mn-cs"/>
                        </a:rPr>
                        <a:t>Annual report on the implementation of the programme was developed. Progress is as follows:</a:t>
                      </a:r>
                    </a:p>
                    <a:p>
                      <a:pPr algn="just" fontAlgn="t">
                        <a:spcAft>
                          <a:spcPts val="0"/>
                        </a:spcAft>
                      </a:pPr>
                      <a:endParaRPr lang="en-ZA" sz="1300" dirty="0" smtClean="0">
                        <a:solidFill>
                          <a:schemeClr val="tx1"/>
                        </a:solidFill>
                        <a:effectLst/>
                        <a:latin typeface="Times New Roman" panose="02020603050405020304" pitchFamily="18" charset="0"/>
                        <a:ea typeface="Times New Roman" panose="02020603050405020304" pitchFamily="18" charset="0"/>
                      </a:endParaRPr>
                    </a:p>
                    <a:p>
                      <a:pPr marL="174625" lvl="0" indent="-174625" algn="just" fontAlgn="t">
                        <a:spcAft>
                          <a:spcPts val="0"/>
                        </a:spcAft>
                        <a:buFont typeface="Arial" panose="020B0604020202020204" pitchFamily="34" charset="0"/>
                        <a:buChar char="•"/>
                        <a:tabLst>
                          <a:tab pos="457200" algn="l"/>
                        </a:tabLst>
                      </a:pPr>
                      <a:r>
                        <a:rPr lang="en-ZA" sz="1300" b="1" kern="1200" dirty="0" smtClean="0">
                          <a:solidFill>
                            <a:schemeClr val="tx1"/>
                          </a:solidFill>
                          <a:effectLst/>
                          <a:latin typeface="Arial Narrow" panose="020B0606020202030204" pitchFamily="34" charset="0"/>
                          <a:ea typeface="+mn-ea"/>
                          <a:cs typeface="+mn-cs"/>
                        </a:rPr>
                        <a:t>Gauteng:</a:t>
                      </a:r>
                      <a:r>
                        <a:rPr lang="en-ZA" sz="1300" b="0" kern="1200" dirty="0" smtClean="0">
                          <a:solidFill>
                            <a:schemeClr val="tx1"/>
                          </a:solidFill>
                          <a:effectLst/>
                          <a:latin typeface="Arial Narrow" panose="020B0606020202030204" pitchFamily="34" charset="0"/>
                          <a:ea typeface="+mn-ea"/>
                          <a:cs typeface="+mn-cs"/>
                        </a:rPr>
                        <a:t> 148 of 230 learners completed training in December 2017</a:t>
                      </a:r>
                      <a:r>
                        <a:rPr lang="en-ZA" sz="1300" b="0" kern="1200" baseline="0" dirty="0" smtClean="0">
                          <a:solidFill>
                            <a:schemeClr val="tx1"/>
                          </a:solidFill>
                          <a:effectLst/>
                          <a:latin typeface="Arial Narrow" panose="020B0606020202030204" pitchFamily="34" charset="0"/>
                          <a:ea typeface="+mn-ea"/>
                          <a:cs typeface="+mn-cs"/>
                        </a:rPr>
                        <a:t> and</a:t>
                      </a:r>
                      <a:r>
                        <a:rPr lang="en-ZA" sz="1300" b="0" kern="1200" dirty="0" smtClean="0">
                          <a:solidFill>
                            <a:schemeClr val="tx1"/>
                          </a:solidFill>
                          <a:effectLst/>
                          <a:latin typeface="Arial Narrow" panose="020B0606020202030204" pitchFamily="34" charset="0"/>
                          <a:ea typeface="+mn-ea"/>
                          <a:cs typeface="+mn-cs"/>
                        </a:rPr>
                        <a:t> 63 completed in April 2018; 19 learners dropped out.</a:t>
                      </a:r>
                    </a:p>
                    <a:p>
                      <a:pPr marL="174625" lvl="0" indent="-174625" algn="just" fontAlgn="t">
                        <a:spcAft>
                          <a:spcPts val="0"/>
                        </a:spcAft>
                        <a:buFont typeface="Arial" panose="020B0604020202020204" pitchFamily="34" charset="0"/>
                        <a:buChar char="•"/>
                        <a:tabLst>
                          <a:tab pos="457200" algn="l"/>
                        </a:tabLst>
                      </a:pPr>
                      <a:r>
                        <a:rPr lang="en-ZA" sz="1300" b="1" kern="1200" dirty="0" smtClean="0">
                          <a:solidFill>
                            <a:schemeClr val="tx1"/>
                          </a:solidFill>
                          <a:effectLst/>
                          <a:latin typeface="Arial Narrow" panose="020B0606020202030204" pitchFamily="34" charset="0"/>
                          <a:ea typeface="+mn-ea"/>
                          <a:cs typeface="+mn-cs"/>
                        </a:rPr>
                        <a:t>Mpumalanga: </a:t>
                      </a:r>
                      <a:r>
                        <a:rPr lang="en-ZA" sz="1300" b="0" kern="1200" dirty="0" smtClean="0">
                          <a:solidFill>
                            <a:schemeClr val="tx1"/>
                          </a:solidFill>
                          <a:effectLst/>
                          <a:latin typeface="Arial Narrow" panose="020B0606020202030204" pitchFamily="34" charset="0"/>
                          <a:ea typeface="+mn-ea"/>
                          <a:cs typeface="+mn-cs"/>
                        </a:rPr>
                        <a:t>275 of 330 learners completed training in December 2017; 45 learners completed in April 2018; 10 learners dropped out.</a:t>
                      </a:r>
                    </a:p>
                    <a:p>
                      <a:pPr marL="174625" lvl="0" indent="-174625" algn="just" fontAlgn="t">
                        <a:spcAft>
                          <a:spcPts val="0"/>
                        </a:spcAft>
                        <a:buFont typeface="Arial" panose="020B0604020202020204" pitchFamily="34" charset="0"/>
                        <a:buChar char="•"/>
                        <a:tabLst>
                          <a:tab pos="457200" algn="l"/>
                        </a:tabLst>
                      </a:pPr>
                      <a:r>
                        <a:rPr lang="en-ZA" sz="1300" b="1" kern="1200" dirty="0" smtClean="0">
                          <a:solidFill>
                            <a:schemeClr val="tx1"/>
                          </a:solidFill>
                          <a:effectLst/>
                          <a:latin typeface="Arial Narrow" panose="020B0606020202030204" pitchFamily="34" charset="0"/>
                          <a:ea typeface="+mn-ea"/>
                          <a:cs typeface="+mn-cs"/>
                        </a:rPr>
                        <a:t>KwaZulu Natal: </a:t>
                      </a:r>
                      <a:r>
                        <a:rPr lang="en-ZA" sz="1300" b="0" kern="1200" dirty="0" smtClean="0">
                          <a:solidFill>
                            <a:schemeClr val="tx1"/>
                          </a:solidFill>
                          <a:effectLst/>
                          <a:latin typeface="Arial Narrow" panose="020B0606020202030204" pitchFamily="34" charset="0"/>
                          <a:ea typeface="+mn-ea"/>
                          <a:cs typeface="+mn-cs"/>
                        </a:rPr>
                        <a:t>543 of 575 learners completed training; 32 dropped out.</a:t>
                      </a:r>
                    </a:p>
                    <a:p>
                      <a:pPr marL="0" lvl="0" indent="0" algn="just" fontAlgn="t">
                        <a:spcAft>
                          <a:spcPts val="0"/>
                        </a:spcAft>
                        <a:buFont typeface="Arial" panose="020B0604020202020204" pitchFamily="34" charset="0"/>
                        <a:buNone/>
                        <a:tabLst>
                          <a:tab pos="457200" algn="l"/>
                        </a:tabLst>
                      </a:pPr>
                      <a:endParaRPr lang="en-ZA" sz="1300" b="0" kern="1200" dirty="0">
                        <a:solidFill>
                          <a:schemeClr val="tx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863447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262586477"/>
              </p:ext>
            </p:extLst>
          </p:nvPr>
        </p:nvGraphicFramePr>
        <p:xfrm>
          <a:off x="196516" y="152175"/>
          <a:ext cx="8767872" cy="5414267"/>
        </p:xfrm>
        <a:graphic>
          <a:graphicData uri="http://schemas.openxmlformats.org/drawingml/2006/table">
            <a:tbl>
              <a:tblPr/>
              <a:tblGrid>
                <a:gridCol w="1521414">
                  <a:extLst>
                    <a:ext uri="{9D8B030D-6E8A-4147-A177-3AD203B41FA5}">
                      <a16:colId xmlns:a16="http://schemas.microsoft.com/office/drawing/2014/main" val="20000"/>
                    </a:ext>
                  </a:extLst>
                </a:gridCol>
                <a:gridCol w="1572416">
                  <a:extLst>
                    <a:ext uri="{9D8B030D-6E8A-4147-A177-3AD203B41FA5}">
                      <a16:colId xmlns:a16="http://schemas.microsoft.com/office/drawing/2014/main" val="20001"/>
                    </a:ext>
                  </a:extLst>
                </a:gridCol>
                <a:gridCol w="2128819">
                  <a:extLst>
                    <a:ext uri="{9D8B030D-6E8A-4147-A177-3AD203B41FA5}">
                      <a16:colId xmlns:a16="http://schemas.microsoft.com/office/drawing/2014/main" val="20002"/>
                    </a:ext>
                  </a:extLst>
                </a:gridCol>
                <a:gridCol w="1425388">
                  <a:extLst>
                    <a:ext uri="{9D8B030D-6E8A-4147-A177-3AD203B41FA5}">
                      <a16:colId xmlns:a16="http://schemas.microsoft.com/office/drawing/2014/main" val="20003"/>
                    </a:ext>
                  </a:extLst>
                </a:gridCol>
                <a:gridCol w="2119835">
                  <a:extLst>
                    <a:ext uri="{9D8B030D-6E8A-4147-A177-3AD203B41FA5}">
                      <a16:colId xmlns:a16="http://schemas.microsoft.com/office/drawing/2014/main" val="20004"/>
                    </a:ext>
                  </a:extLst>
                </a:gridCol>
              </a:tblGrid>
              <a:tr h="354493">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panose="020B0606020202030204" pitchFamily="34" charset="0"/>
                        </a:rPr>
                        <a:t>Strategic objective: </a:t>
                      </a: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rPr>
                        <a:t>To facilitate tourism capacity-building programmes.</a:t>
                      </a:r>
                      <a:endParaRPr kumimoji="0" lang="en-US" sz="1300" b="1" i="0" u="none" strike="noStrike" kern="1200" cap="none" spc="0" normalizeH="0" baseline="0" noProof="0" dirty="0" smtClean="0">
                        <a:ln>
                          <a:noFill/>
                        </a:ln>
                        <a:solidFill>
                          <a:srgbClr val="000000"/>
                        </a:solidFill>
                        <a:effectLst/>
                        <a:uLnTx/>
                        <a:uFillTx/>
                        <a:latin typeface="Arial Narrow" panose="020B0606020202030204" pitchFamily="34" charset="0"/>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87524">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a:t>
                      </a:r>
                      <a:r>
                        <a:rPr lang="en-US" sz="1300" b="1" baseline="0" dirty="0" smtClean="0">
                          <a:solidFill>
                            <a:schemeClr val="tx1"/>
                          </a:solidFill>
                          <a:latin typeface="Arial Narrow" pitchFamily="34" charset="0"/>
                          <a:cs typeface="Arial" pitchFamily="34" charset="0"/>
                        </a:rPr>
                        <a:t> </a:t>
                      </a:r>
                      <a:r>
                        <a:rPr lang="en-US" sz="1300" b="1" dirty="0" smtClean="0">
                          <a:solidFill>
                            <a:schemeClr val="tx1"/>
                          </a:solidFill>
                          <a:latin typeface="Arial Narrow" pitchFamily="34" charset="0"/>
                          <a:cs typeface="Arial" pitchFamily="34" charset="0"/>
                        </a:rPr>
                        <a:t>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300" b="1" dirty="0" smtClean="0">
                          <a:solidFill>
                            <a:schemeClr val="tx1"/>
                          </a:solidFill>
                          <a:latin typeface="Arial Narrow" pitchFamily="34" charset="0"/>
                          <a:cs typeface="Arial" pitchFamily="34" charset="0"/>
                        </a:rPr>
                        <a:t>Quarterly Targets</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46236">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Actual 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514">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3038" marR="0" indent="-173038" algn="just" defTabSz="914400" rtl="0" eaLnBrk="1" fontAlgn="auto" latinLnBrk="0" hangingPunct="1">
                        <a:lnSpc>
                          <a:spcPct val="100000"/>
                        </a:lnSpc>
                        <a:spcBef>
                          <a:spcPts val="0"/>
                        </a:spcBef>
                        <a:spcAft>
                          <a:spcPts val="0"/>
                        </a:spcAft>
                        <a:buClrTx/>
                        <a:buSzTx/>
                        <a:buFont typeface="+mj-lt"/>
                        <a:buAutoNum type="arabicPeriod" startAt="8"/>
                        <a:tabLst>
                          <a:tab pos="173038" algn="l"/>
                        </a:tabLst>
                        <a:defRPr/>
                      </a:pPr>
                      <a:r>
                        <a:rPr lang="en-ZA" sz="1300" dirty="0" smtClean="0">
                          <a:solidFill>
                            <a:schemeClr val="tx1"/>
                          </a:solidFill>
                          <a:latin typeface="Arial Narrow" pitchFamily="34" charset="0"/>
                          <a:ea typeface="Calibri"/>
                          <a:cs typeface="Times New Roman"/>
                        </a:rPr>
                        <a:t>Number of capacity-building programmes implemented.</a:t>
                      </a:r>
                      <a:endParaRPr lang="en-US" sz="13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739710">
                <a:tc vMerge="1">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4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268288" indent="-268288" algn="just" fontAlgn="t">
                        <a:buFont typeface="+mj-lt"/>
                        <a:buAutoNum type="arabicPeriod" startAt="3"/>
                      </a:pPr>
                      <a:r>
                        <a:rPr lang="en-ZA" sz="1300" b="0" i="0" u="none" strike="noStrike" dirty="0" smtClean="0">
                          <a:solidFill>
                            <a:schemeClr val="tx1"/>
                          </a:solidFill>
                          <a:effectLst/>
                          <a:latin typeface="Arial Narrow" panose="020B0606020202030204" pitchFamily="34" charset="0"/>
                        </a:rPr>
                        <a:t>Training </a:t>
                      </a:r>
                      <a:r>
                        <a:rPr lang="en-ZA" sz="1300" b="0" i="0" u="none" strike="noStrike" dirty="0">
                          <a:solidFill>
                            <a:schemeClr val="tx1"/>
                          </a:solidFill>
                          <a:effectLst/>
                          <a:latin typeface="Arial Narrow" panose="020B0606020202030204" pitchFamily="34" charset="0"/>
                        </a:rPr>
                        <a:t>facilitated </a:t>
                      </a:r>
                      <a:r>
                        <a:rPr lang="en-ZA" sz="1300" b="0" i="0" u="none" strike="noStrike" dirty="0" smtClean="0">
                          <a:solidFill>
                            <a:schemeClr val="tx1"/>
                          </a:solidFill>
                          <a:effectLst/>
                          <a:latin typeface="Arial Narrow" panose="020B0606020202030204" pitchFamily="34" charset="0"/>
                        </a:rPr>
                        <a:t>for 2 </a:t>
                      </a:r>
                      <a:r>
                        <a:rPr lang="en-ZA" sz="1300" b="0" i="0" u="none" strike="noStrike" dirty="0">
                          <a:solidFill>
                            <a:schemeClr val="tx1"/>
                          </a:solidFill>
                          <a:effectLst/>
                          <a:latin typeface="Arial Narrow" panose="020B0606020202030204" pitchFamily="34" charset="0"/>
                        </a:rPr>
                        <a:t>000 trainees in the Youth </a:t>
                      </a:r>
                      <a:r>
                        <a:rPr lang="en-ZA" sz="1300" b="0" i="0" u="none" strike="noStrike" dirty="0" smtClean="0">
                          <a:solidFill>
                            <a:schemeClr val="tx1"/>
                          </a:solidFill>
                          <a:effectLst/>
                          <a:latin typeface="Arial Narrow" panose="020B0606020202030204" pitchFamily="34" charset="0"/>
                        </a:rPr>
                        <a:t>in</a:t>
                      </a:r>
                      <a:r>
                        <a:rPr lang="en-ZA" sz="1300" b="0" i="0" u="none" strike="noStrike" baseline="0" dirty="0" smtClean="0">
                          <a:solidFill>
                            <a:schemeClr val="tx1"/>
                          </a:solidFill>
                          <a:effectLst/>
                          <a:latin typeface="Arial Narrow" panose="020B0606020202030204" pitchFamily="34" charset="0"/>
                        </a:rPr>
                        <a:t> </a:t>
                      </a:r>
                      <a:r>
                        <a:rPr lang="en-ZA" sz="1300" b="0" i="0" u="none" strike="noStrike" dirty="0" smtClean="0">
                          <a:solidFill>
                            <a:schemeClr val="tx1"/>
                          </a:solidFill>
                          <a:effectLst/>
                          <a:latin typeface="Arial Narrow" panose="020B0606020202030204" pitchFamily="34" charset="0"/>
                        </a:rPr>
                        <a:t>Hospitality Service</a:t>
                      </a:r>
                      <a:r>
                        <a:rPr lang="en-ZA" sz="1300" b="0" i="0" u="none" strike="noStrike" baseline="0" dirty="0" smtClean="0">
                          <a:solidFill>
                            <a:schemeClr val="tx1"/>
                          </a:solidFill>
                          <a:effectLst/>
                          <a:latin typeface="Arial Narrow" panose="020B0606020202030204" pitchFamily="34" charset="0"/>
                        </a:rPr>
                        <a:t> </a:t>
                      </a:r>
                      <a:r>
                        <a:rPr lang="en-ZA" sz="1300" b="0" i="0" u="none" strike="noStrike" dirty="0" smtClean="0">
                          <a:solidFill>
                            <a:schemeClr val="tx1"/>
                          </a:solidFill>
                          <a:effectLst/>
                          <a:latin typeface="Arial Narrow" panose="020B0606020202030204" pitchFamily="34" charset="0"/>
                        </a:rPr>
                        <a:t>Training</a:t>
                      </a:r>
                      <a:r>
                        <a:rPr lang="en-ZA" sz="1300" b="0" i="0" u="none" strike="noStrike" dirty="0">
                          <a:solidFill>
                            <a:schemeClr val="tx1"/>
                          </a:solidFill>
                          <a:effectLst/>
                          <a:latin typeface="Arial Narrow" panose="020B0606020202030204" pitchFamily="34" charset="0"/>
                        </a:rPr>
                        <a:t/>
                      </a:r>
                      <a:br>
                        <a:rPr lang="en-ZA" sz="1300" b="0" i="0" u="none" strike="noStrike" dirty="0">
                          <a:solidFill>
                            <a:schemeClr val="tx1"/>
                          </a:solidFill>
                          <a:effectLst/>
                          <a:latin typeface="Arial Narrow" panose="020B0606020202030204" pitchFamily="34" charset="0"/>
                        </a:rPr>
                      </a:br>
                      <a:r>
                        <a:rPr lang="en-ZA" sz="1300" b="0" i="0" u="none" strike="noStrike" dirty="0" smtClean="0">
                          <a:solidFill>
                            <a:schemeClr val="tx1"/>
                          </a:solidFill>
                          <a:effectLst/>
                          <a:latin typeface="Arial Narrow" panose="020B0606020202030204" pitchFamily="34" charset="0"/>
                        </a:rPr>
                        <a:t>Programme.</a:t>
                      </a:r>
                      <a:endParaRPr lang="en-ZA" sz="1300" b="0" i="0" u="none" strike="noStrike" dirty="0">
                        <a:solidFill>
                          <a:schemeClr val="tx1"/>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indent="0" algn="just" fontAlgn="t">
                        <a:buFont typeface="Arial" panose="020B0604020202020204" pitchFamily="34" charset="0"/>
                        <a:buNone/>
                      </a:pPr>
                      <a:r>
                        <a:rPr lang="en-ZA" sz="1300" b="0" i="0" u="none" strike="noStrike" dirty="0" smtClean="0">
                          <a:solidFill>
                            <a:schemeClr val="tx1"/>
                          </a:solidFill>
                          <a:effectLst/>
                          <a:latin typeface="Arial Narrow" panose="020B0606020202030204" pitchFamily="34" charset="0"/>
                        </a:rPr>
                        <a:t>Quarterly report on the implementation of the programme was developed. </a:t>
                      </a:r>
                      <a:r>
                        <a:rPr lang="en-ZA" sz="1300" b="0" i="0" dirty="0" smtClean="0">
                          <a:solidFill>
                            <a:schemeClr val="tx1"/>
                          </a:solidFill>
                          <a:latin typeface="Arial Narrow" panose="020B0606020202030204" pitchFamily="34" charset="0"/>
                        </a:rPr>
                        <a:t>Progress was as follows:</a:t>
                      </a:r>
                      <a:r>
                        <a:rPr lang="en-ZA" sz="1300" b="0" i="0" u="none" strike="noStrike" dirty="0" smtClean="0">
                          <a:solidFill>
                            <a:schemeClr val="tx1"/>
                          </a:solidFill>
                          <a:effectLst/>
                          <a:latin typeface="Arial Narrow" panose="020B0606020202030204" pitchFamily="34" charset="0"/>
                        </a:rPr>
                        <a:t> </a:t>
                      </a:r>
                    </a:p>
                    <a:p>
                      <a:pPr marL="171450" indent="-171450" algn="just" fontAlgn="t">
                        <a:buFont typeface="Arial" panose="020B0604020202020204" pitchFamily="34" charset="0"/>
                        <a:buChar char="•"/>
                      </a:pPr>
                      <a:r>
                        <a:rPr lang="en-ZA" sz="1300" b="0" i="0" u="none" strike="noStrike" dirty="0" smtClean="0">
                          <a:solidFill>
                            <a:schemeClr val="tx1"/>
                          </a:solidFill>
                          <a:effectLst/>
                          <a:latin typeface="Arial Narrow" panose="020B0606020202030204" pitchFamily="34" charset="0"/>
                        </a:rPr>
                        <a:t>Trainings were 70-90% complete in their respective </a:t>
                      </a:r>
                      <a:r>
                        <a:rPr lang="en-ZA" sz="1300" b="0" i="0" u="none" strike="noStrike" baseline="0" dirty="0" smtClean="0">
                          <a:solidFill>
                            <a:schemeClr val="tx1"/>
                          </a:solidFill>
                          <a:effectLst/>
                          <a:latin typeface="Arial Narrow" panose="020B0606020202030204" pitchFamily="34" charset="0"/>
                        </a:rPr>
                        <a:t>provinces.</a:t>
                      </a:r>
                    </a:p>
                    <a:p>
                      <a:pPr marL="171450" indent="-171450" algn="just" fontAlgn="t">
                        <a:buFont typeface="Arial" panose="020B0604020202020204" pitchFamily="34" charset="0"/>
                        <a:buChar char="•"/>
                      </a:pPr>
                      <a:r>
                        <a:rPr lang="en-ZA" sz="1300" b="0" i="0" u="none" strike="noStrike" baseline="0" dirty="0" smtClean="0">
                          <a:solidFill>
                            <a:schemeClr val="tx1"/>
                          </a:solidFill>
                          <a:effectLst/>
                          <a:latin typeface="Arial Narrow" panose="020B0606020202030204" pitchFamily="34" charset="0"/>
                        </a:rPr>
                        <a:t>148 learners graduated in Mogale City (Gauteng) and 275 in Mbombela (Mpumalanga). </a:t>
                      </a:r>
                    </a:p>
                    <a:p>
                      <a:pPr marL="171450" indent="-171450" algn="just" fontAlgn="t">
                        <a:buFont typeface="Arial" panose="020B0604020202020204" pitchFamily="34" charset="0"/>
                        <a:buChar char="•"/>
                      </a:pPr>
                      <a:r>
                        <a:rPr lang="en-ZA" sz="1300" b="0" i="0" u="none" strike="noStrike" baseline="0" dirty="0" smtClean="0">
                          <a:solidFill>
                            <a:schemeClr val="tx1"/>
                          </a:solidFill>
                          <a:effectLst/>
                          <a:latin typeface="Arial Narrow" panose="020B0606020202030204" pitchFamily="34" charset="0"/>
                        </a:rPr>
                        <a:t>485 learners were assessed in KwaZulu-Natal (KZN), 470 were competent.</a:t>
                      </a:r>
                    </a:p>
                    <a:p>
                      <a:pPr marL="171450" indent="-171450" algn="just" fontAlgn="t">
                        <a:buFont typeface="Arial" panose="020B0604020202020204" pitchFamily="34" charset="0"/>
                        <a:buChar char="•"/>
                      </a:pPr>
                      <a:r>
                        <a:rPr lang="en-ZA" sz="1300" b="0" i="0" u="none" strike="noStrike" baseline="0" dirty="0" smtClean="0">
                          <a:solidFill>
                            <a:schemeClr val="tx1"/>
                          </a:solidFill>
                          <a:effectLst/>
                          <a:latin typeface="Arial Narrow" panose="020B0606020202030204" pitchFamily="34" charset="0"/>
                        </a:rPr>
                        <a:t>Classroom visits were conducted in Limpopo, Gauteng and Mpumalanga.</a:t>
                      </a: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dirty="0" smtClean="0">
                          <a:solidFill>
                            <a:srgbClr val="000000"/>
                          </a:solidFill>
                          <a:effectLst/>
                          <a:latin typeface="Arial Narrow" panose="020B0606020202030204" pitchFamily="34" charset="0"/>
                        </a:rPr>
                        <a:t>Annual report on the implementation of the programme ... </a:t>
                      </a:r>
                      <a:r>
                        <a:rPr lang="en-ZA" sz="1300" b="1" i="0" u="none" strike="noStrike" dirty="0" smtClean="0">
                          <a:solidFill>
                            <a:srgbClr val="000000"/>
                          </a:solidFill>
                          <a:effectLst/>
                          <a:latin typeface="Arial Narrow" panose="020B0606020202030204" pitchFamily="34" charset="0"/>
                        </a:rPr>
                        <a:t>continued</a:t>
                      </a:r>
                      <a:r>
                        <a:rPr lang="en-ZA" sz="1300" b="0" i="0" u="none" strike="noStrike" dirty="0" smtClean="0">
                          <a:solidFill>
                            <a:srgbClr val="000000"/>
                          </a:solidFill>
                          <a:effectLst/>
                          <a:latin typeface="Arial Narrow" panose="020B0606020202030204" pitchFamily="34" charset="0"/>
                        </a:rPr>
                        <a:t>.</a:t>
                      </a:r>
                      <a:endParaRPr lang="en-ZA" sz="1300" b="0" i="0" u="none" strike="noStrike" dirty="0">
                        <a:solidFill>
                          <a:srgbClr val="000000"/>
                        </a:solidFill>
                        <a:effectLst/>
                        <a:latin typeface="Arial Narrow" panose="020B0606020202030204" pitchFamily="34" charset="0"/>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spcAft>
                          <a:spcPts val="0"/>
                        </a:spcAft>
                      </a:pPr>
                      <a:r>
                        <a:rPr lang="en-ZA" sz="1300" kern="1200" dirty="0" smtClean="0">
                          <a:solidFill>
                            <a:schemeClr val="tx1"/>
                          </a:solidFill>
                          <a:effectLst/>
                          <a:latin typeface="Arial Narrow" panose="020B0606020202030204" pitchFamily="34" charset="0"/>
                          <a:ea typeface="+mn-ea"/>
                          <a:cs typeface="+mn-cs"/>
                        </a:rPr>
                        <a:t>Annual report on the implementation of the programme was developed. Progress is as follows on the remaining three (3) provinces:</a:t>
                      </a:r>
                    </a:p>
                    <a:p>
                      <a:pPr algn="just" fontAlgn="t">
                        <a:spcAft>
                          <a:spcPts val="0"/>
                        </a:spcAft>
                      </a:pPr>
                      <a:endParaRPr lang="en-ZA" sz="1300" dirty="0" smtClean="0">
                        <a:solidFill>
                          <a:schemeClr val="tx1"/>
                        </a:solidFill>
                        <a:effectLst/>
                        <a:latin typeface="Arial Narrow" panose="020B0606020202030204" pitchFamily="34" charset="0"/>
                        <a:ea typeface="Times New Roman" panose="02020603050405020304" pitchFamily="18" charset="0"/>
                      </a:endParaRPr>
                    </a:p>
                    <a:p>
                      <a:pPr marL="174625" lvl="0" indent="-174625" algn="just" defTabSz="914400" rtl="0" eaLnBrk="1" fontAlgn="t" latinLnBrk="0" hangingPunct="1">
                        <a:spcAft>
                          <a:spcPts val="0"/>
                        </a:spcAft>
                        <a:buFont typeface="Arial" panose="020B0604020202020204" pitchFamily="34" charset="0"/>
                        <a:buChar char="•"/>
                        <a:tabLst>
                          <a:tab pos="457200" algn="l"/>
                        </a:tabLst>
                      </a:pPr>
                      <a:r>
                        <a:rPr lang="en-ZA" sz="1300" b="1" kern="1200" dirty="0" smtClean="0">
                          <a:solidFill>
                            <a:schemeClr val="tx1"/>
                          </a:solidFill>
                          <a:effectLst/>
                          <a:latin typeface="Arial Narrow" panose="020B0606020202030204" pitchFamily="34" charset="0"/>
                          <a:ea typeface="+mn-ea"/>
                          <a:cs typeface="+mn-cs"/>
                        </a:rPr>
                        <a:t>Limpopo:</a:t>
                      </a:r>
                      <a:r>
                        <a:rPr lang="en-ZA" sz="1300" b="0" kern="1200" dirty="0" smtClean="0">
                          <a:solidFill>
                            <a:schemeClr val="tx1"/>
                          </a:solidFill>
                          <a:effectLst/>
                          <a:latin typeface="Arial Narrow" panose="020B0606020202030204" pitchFamily="34" charset="0"/>
                          <a:ea typeface="+mn-ea"/>
                          <a:cs typeface="+mn-cs"/>
                        </a:rPr>
                        <a:t> 307 learners enrolled, and training commenced in November 2017.</a:t>
                      </a:r>
                    </a:p>
                    <a:p>
                      <a:pPr marL="174625" lvl="0" indent="-174625" algn="just" defTabSz="914400" rtl="0" eaLnBrk="1" fontAlgn="t" latinLnBrk="0" hangingPunct="1">
                        <a:spcAft>
                          <a:spcPts val="0"/>
                        </a:spcAft>
                        <a:buFont typeface="Arial" panose="020B0604020202020204" pitchFamily="34" charset="0"/>
                        <a:buChar char="•"/>
                        <a:tabLst>
                          <a:tab pos="457200" algn="l"/>
                        </a:tabLst>
                      </a:pPr>
                      <a:r>
                        <a:rPr lang="en-ZA" sz="1300" b="1" kern="1200" dirty="0" smtClean="0">
                          <a:solidFill>
                            <a:schemeClr val="tx1"/>
                          </a:solidFill>
                          <a:effectLst/>
                          <a:latin typeface="Arial Narrow" panose="020B0606020202030204" pitchFamily="34" charset="0"/>
                          <a:ea typeface="+mn-ea"/>
                          <a:cs typeface="+mn-cs"/>
                        </a:rPr>
                        <a:t>North West: </a:t>
                      </a:r>
                      <a:r>
                        <a:rPr lang="en-ZA" sz="1300" b="0" kern="1200" dirty="0" smtClean="0">
                          <a:solidFill>
                            <a:schemeClr val="tx1"/>
                          </a:solidFill>
                          <a:effectLst/>
                          <a:latin typeface="Arial Narrow" panose="020B0606020202030204" pitchFamily="34" charset="0"/>
                          <a:ea typeface="+mn-ea"/>
                          <a:cs typeface="+mn-cs"/>
                        </a:rPr>
                        <a:t>230 learners enrolled and training commenced in November 2017.</a:t>
                      </a:r>
                    </a:p>
                    <a:p>
                      <a:pPr marL="174625" lvl="0" indent="-174625" algn="just" defTabSz="914400" rtl="0" eaLnBrk="1" fontAlgn="t" latinLnBrk="0" hangingPunct="1">
                        <a:spcAft>
                          <a:spcPts val="0"/>
                        </a:spcAft>
                        <a:buFont typeface="Arial" panose="020B0604020202020204" pitchFamily="34" charset="0"/>
                        <a:buChar char="•"/>
                        <a:tabLst>
                          <a:tab pos="457200" algn="l"/>
                        </a:tabLst>
                      </a:pPr>
                      <a:r>
                        <a:rPr lang="en-ZA" sz="1300" b="1" kern="1200" dirty="0" smtClean="0">
                          <a:solidFill>
                            <a:schemeClr val="tx1"/>
                          </a:solidFill>
                          <a:effectLst/>
                          <a:latin typeface="Arial Narrow" panose="020B0606020202030204" pitchFamily="34" charset="0"/>
                          <a:ea typeface="+mn-ea"/>
                          <a:cs typeface="+mn-cs"/>
                        </a:rPr>
                        <a:t>Free State: </a:t>
                      </a:r>
                      <a:r>
                        <a:rPr lang="en-ZA" sz="1300" b="0" kern="1200" dirty="0" smtClean="0">
                          <a:solidFill>
                            <a:schemeClr val="tx1"/>
                          </a:solidFill>
                          <a:effectLst/>
                          <a:latin typeface="Arial Narrow" panose="020B0606020202030204" pitchFamily="34" charset="0"/>
                          <a:ea typeface="+mn-ea"/>
                          <a:cs typeface="+mn-cs"/>
                        </a:rPr>
                        <a:t>106 learners enrolled; 3 learners dropped out and 103 remaining will complete training in December 2018.</a:t>
                      </a:r>
                    </a:p>
                    <a:p>
                      <a:pPr marL="0" lvl="0" indent="0" algn="just" defTabSz="914400" rtl="0" eaLnBrk="1" fontAlgn="t" latinLnBrk="0" hangingPunct="1">
                        <a:spcAft>
                          <a:spcPts val="0"/>
                        </a:spcAft>
                        <a:buFont typeface="Arial" panose="020B0604020202020204" pitchFamily="34" charset="0"/>
                        <a:buNone/>
                        <a:tabLst>
                          <a:tab pos="457200" algn="l"/>
                        </a:tabLst>
                      </a:pPr>
                      <a:endParaRPr lang="en-ZA" sz="1300" b="0" kern="1200" dirty="0">
                        <a:solidFill>
                          <a:schemeClr val="tx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652555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029737582"/>
              </p:ext>
            </p:extLst>
          </p:nvPr>
        </p:nvGraphicFramePr>
        <p:xfrm>
          <a:off x="204749" y="224006"/>
          <a:ext cx="8724098" cy="5576526"/>
        </p:xfrm>
        <a:graphic>
          <a:graphicData uri="http://schemas.openxmlformats.org/drawingml/2006/table">
            <a:tbl>
              <a:tblPr/>
              <a:tblGrid>
                <a:gridCol w="1477747">
                  <a:extLst>
                    <a:ext uri="{9D8B030D-6E8A-4147-A177-3AD203B41FA5}">
                      <a16:colId xmlns:a16="http://schemas.microsoft.com/office/drawing/2014/main" val="20000"/>
                    </a:ext>
                  </a:extLst>
                </a:gridCol>
                <a:gridCol w="1335024">
                  <a:extLst>
                    <a:ext uri="{9D8B030D-6E8A-4147-A177-3AD203B41FA5}">
                      <a16:colId xmlns:a16="http://schemas.microsoft.com/office/drawing/2014/main" val="20001"/>
                    </a:ext>
                  </a:extLst>
                </a:gridCol>
                <a:gridCol w="1755648">
                  <a:extLst>
                    <a:ext uri="{9D8B030D-6E8A-4147-A177-3AD203B41FA5}">
                      <a16:colId xmlns:a16="http://schemas.microsoft.com/office/drawing/2014/main" val="20002"/>
                    </a:ext>
                  </a:extLst>
                </a:gridCol>
                <a:gridCol w="1382933">
                  <a:extLst>
                    <a:ext uri="{9D8B030D-6E8A-4147-A177-3AD203B41FA5}">
                      <a16:colId xmlns:a16="http://schemas.microsoft.com/office/drawing/2014/main" val="20003"/>
                    </a:ext>
                  </a:extLst>
                </a:gridCol>
                <a:gridCol w="2772746">
                  <a:extLst>
                    <a:ext uri="{9D8B030D-6E8A-4147-A177-3AD203B41FA5}">
                      <a16:colId xmlns:a16="http://schemas.microsoft.com/office/drawing/2014/main" val="3755512108"/>
                    </a:ext>
                  </a:extLst>
                </a:gridCol>
              </a:tblGrid>
              <a:tr h="343396">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Narrow"/>
                        </a:rPr>
                        <a:t>Strategic objective: </a:t>
                      </a:r>
                      <a:r>
                        <a:rPr kumimoji="0" lang="en-ZA" sz="12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2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78523">
                <a:tc rowSpan="2">
                  <a:txBody>
                    <a:bodyPr/>
                    <a:lstStyle/>
                    <a:p>
                      <a:pPr algn="ctr">
                        <a:lnSpc>
                          <a:spcPct val="100000"/>
                        </a:lnSpc>
                      </a:pPr>
                      <a:r>
                        <a:rPr lang="en-US" sz="1200" b="1" dirty="0" smtClean="0">
                          <a:solidFill>
                            <a:schemeClr val="tx1"/>
                          </a:solidFill>
                          <a:latin typeface="Arial Narrow" pitchFamily="34" charset="0"/>
                          <a:cs typeface="Arial" pitchFamily="34" charset="0"/>
                        </a:rPr>
                        <a:t>Key</a:t>
                      </a:r>
                      <a:r>
                        <a:rPr lang="en-US" sz="1200" b="1" baseline="0" dirty="0" smtClean="0">
                          <a:solidFill>
                            <a:schemeClr val="tx1"/>
                          </a:solidFill>
                          <a:latin typeface="Arial Narrow" pitchFamily="34" charset="0"/>
                          <a:cs typeface="Arial" pitchFamily="34" charset="0"/>
                        </a:rPr>
                        <a:t> Performance Indicator</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solidFill>
                            <a:schemeClr val="tx1"/>
                          </a:solidFill>
                          <a:latin typeface="Arial Narrow" pitchFamily="34" charset="0"/>
                          <a:cs typeface="Arial" pitchFamily="34" charset="0"/>
                        </a:rPr>
                        <a:t>Annual</a:t>
                      </a:r>
                      <a:r>
                        <a:rPr lang="en-US" sz="1200" b="1" baseline="0" dirty="0" smtClean="0">
                          <a:solidFill>
                            <a:schemeClr val="tx1"/>
                          </a:solidFill>
                          <a:latin typeface="Arial Narrow" pitchFamily="34" charset="0"/>
                          <a:cs typeface="Arial" pitchFamily="34" charset="0"/>
                        </a:rPr>
                        <a:t> </a:t>
                      </a:r>
                      <a:r>
                        <a:rPr lang="en-US" sz="1200" b="1" dirty="0" smtClean="0">
                          <a:solidFill>
                            <a:schemeClr val="tx1"/>
                          </a:solidFill>
                          <a:latin typeface="Arial Narrow" pitchFamily="34" charset="0"/>
                          <a:cs typeface="Arial" pitchFamily="34" charset="0"/>
                        </a:rPr>
                        <a:t>Target</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200" b="1" dirty="0" smtClean="0">
                          <a:solidFill>
                            <a:schemeClr val="tx1"/>
                          </a:solidFill>
                          <a:latin typeface="Arial Narrow" pitchFamily="34" charset="0"/>
                          <a:cs typeface="Arial" pitchFamily="34" charset="0"/>
                        </a:rPr>
                        <a:t>Quarterly Targets</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57650">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3 Performance – </a:t>
                      </a:r>
                      <a:r>
                        <a:rPr lang="en-ZA" sz="1200" b="1" kern="1200" dirty="0" smtClean="0">
                          <a:solidFill>
                            <a:schemeClr val="dk1"/>
                          </a:solidFill>
                          <a:latin typeface="Arial Narrow" panose="020B0606020202030204" pitchFamily="34" charset="0"/>
                          <a:ea typeface="+mn-ea"/>
                          <a:cs typeface="+mn-cs"/>
                        </a:rPr>
                        <a:t>Actual </a:t>
                      </a:r>
                      <a:r>
                        <a:rPr lang="en-US" sz="12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8307">
                <a:tc rowSpan="2">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200" dirty="0" smtClean="0">
                          <a:solidFill>
                            <a:schemeClr val="tx1"/>
                          </a:solidFill>
                          <a:latin typeface="Arial Narrow" pitchFamily="34" charset="0"/>
                          <a:ea typeface="Calibri"/>
                          <a:cs typeface="Times New Roman"/>
                        </a:rPr>
                        <a:t>Number of capacity-building programmes implemented.</a:t>
                      </a:r>
                      <a:endParaRPr lang="en-US" sz="12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2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4081944">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4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fontAlgn="t">
                        <a:buFont typeface="+mj-lt"/>
                        <a:buAutoNum type="arabicPeriod" startAt="4"/>
                      </a:pPr>
                      <a:r>
                        <a:rPr lang="en-ZA" sz="1200" b="0" i="0" u="none" strike="noStrike" dirty="0" smtClean="0">
                          <a:solidFill>
                            <a:schemeClr val="tx1"/>
                          </a:solidFill>
                          <a:effectLst/>
                          <a:latin typeface="Arial Narrow" panose="020B0606020202030204" pitchFamily="34" charset="0"/>
                        </a:rPr>
                        <a:t>500 </a:t>
                      </a:r>
                      <a:r>
                        <a:rPr lang="en-ZA" sz="1200" b="0" i="0" u="none" strike="noStrike" dirty="0">
                          <a:solidFill>
                            <a:schemeClr val="tx1"/>
                          </a:solidFill>
                          <a:effectLst/>
                          <a:latin typeface="Arial Narrow" panose="020B0606020202030204" pitchFamily="34" charset="0"/>
                        </a:rPr>
                        <a:t>learners enrolled in the Food Safety programme.</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200" b="0" i="0" u="none" strike="noStrike" dirty="0" smtClean="0">
                          <a:solidFill>
                            <a:schemeClr val="tx1"/>
                          </a:solidFill>
                          <a:effectLst/>
                          <a:latin typeface="Arial Narrow" panose="020B0606020202030204" pitchFamily="34" charset="0"/>
                        </a:rPr>
                        <a:t>Quarterly report on the</a:t>
                      </a:r>
                    </a:p>
                    <a:p>
                      <a:pPr algn="just" fontAlgn="t"/>
                      <a:r>
                        <a:rPr lang="en-ZA" sz="1200" b="0" i="0" u="none" strike="noStrike" dirty="0" smtClean="0">
                          <a:solidFill>
                            <a:schemeClr val="tx1"/>
                          </a:solidFill>
                          <a:effectLst/>
                          <a:latin typeface="Arial Narrow" panose="020B0606020202030204" pitchFamily="34" charset="0"/>
                        </a:rPr>
                        <a:t>implementation of the</a:t>
                      </a:r>
                    </a:p>
                    <a:p>
                      <a:pPr marL="0" marR="0" indent="0" algn="just"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chemeClr val="tx1"/>
                          </a:solidFill>
                          <a:effectLst/>
                          <a:latin typeface="Arial Narrow" panose="020B0606020202030204" pitchFamily="34" charset="0"/>
                        </a:rPr>
                        <a:t>programme was developed. </a:t>
                      </a:r>
                      <a:r>
                        <a:rPr lang="en-ZA" sz="1200" b="0" i="0" dirty="0" smtClean="0">
                          <a:solidFill>
                            <a:schemeClr val="tx1"/>
                          </a:solidFill>
                          <a:latin typeface="Arial Narrow" panose="020B0606020202030204" pitchFamily="34" charset="0"/>
                        </a:rPr>
                        <a:t>Progress was as follows:</a:t>
                      </a:r>
                      <a:r>
                        <a:rPr lang="en-ZA" sz="1200" b="0" i="0" u="none" strike="noStrike" dirty="0" smtClean="0">
                          <a:solidFill>
                            <a:schemeClr val="tx1"/>
                          </a:solidFill>
                          <a:effectLst/>
                          <a:latin typeface="Arial Narrow" panose="020B0606020202030204" pitchFamily="34" charset="0"/>
                        </a:rPr>
                        <a:t> </a:t>
                      </a:r>
                    </a:p>
                    <a:p>
                      <a:pPr marL="171450" indent="-171450" algn="just" fontAlgn="t">
                        <a:buFont typeface="Arial" panose="020B0604020202020204" pitchFamily="34" charset="0"/>
                        <a:buChar char="•"/>
                      </a:pPr>
                      <a:r>
                        <a:rPr lang="en-ZA" sz="1200" b="0" i="0" u="none" strike="noStrike" dirty="0" smtClean="0">
                          <a:solidFill>
                            <a:schemeClr val="tx1"/>
                          </a:solidFill>
                          <a:effectLst/>
                          <a:latin typeface="Arial Narrow" panose="020B0606020202030204" pitchFamily="34" charset="0"/>
                        </a:rPr>
                        <a:t>Assessments for Skills Programme</a:t>
                      </a:r>
                      <a:r>
                        <a:rPr lang="en-ZA" sz="1200" b="0" i="0" u="none" strike="noStrike" baseline="0" dirty="0" smtClean="0">
                          <a:solidFill>
                            <a:schemeClr val="tx1"/>
                          </a:solidFill>
                          <a:effectLst/>
                          <a:latin typeface="Arial Narrow" panose="020B0606020202030204" pitchFamily="34" charset="0"/>
                        </a:rPr>
                        <a:t> levels 1-5 have been completed. </a:t>
                      </a:r>
                    </a:p>
                    <a:p>
                      <a:pPr marL="171450" indent="-171450" algn="just" fontAlgn="t">
                        <a:buFont typeface="Arial" panose="020B0604020202020204" pitchFamily="34" charset="0"/>
                        <a:buChar char="•"/>
                      </a:pPr>
                      <a:r>
                        <a:rPr lang="en-ZA" sz="1200" b="0" i="0" u="none" strike="noStrike" baseline="0" dirty="0" smtClean="0">
                          <a:solidFill>
                            <a:schemeClr val="tx1"/>
                          </a:solidFill>
                          <a:effectLst/>
                          <a:latin typeface="Arial Narrow" panose="020B0606020202030204" pitchFamily="34" charset="0"/>
                        </a:rPr>
                        <a:t>497 learners were still enrolled, 3 had dropped out- as at 30 November 2017. </a:t>
                      </a:r>
                    </a:p>
                    <a:p>
                      <a:pPr marL="171450" indent="-171450" algn="just" fontAlgn="t">
                        <a:buFont typeface="Arial" panose="020B0604020202020204" pitchFamily="34" charset="0"/>
                        <a:buChar char="•"/>
                      </a:pPr>
                      <a:r>
                        <a:rPr lang="en-ZA" sz="1200" b="0" i="0" u="none" strike="noStrike" baseline="0" dirty="0" smtClean="0">
                          <a:solidFill>
                            <a:schemeClr val="tx1"/>
                          </a:solidFill>
                          <a:effectLst/>
                          <a:latin typeface="Arial Narrow" panose="020B0606020202030204" pitchFamily="34" charset="0"/>
                        </a:rPr>
                        <a:t>Site inspections were conducted in Gauteng, KZN, Northern Cape, Western Cape and Mpumalanga; 183 learners were interviewed during the visits. </a:t>
                      </a:r>
                      <a:endParaRPr lang="en-ZA" sz="1200" b="0" i="0" u="none" strike="noStrike" dirty="0">
                        <a:solidFill>
                          <a:schemeClr val="tx1"/>
                        </a:solidFill>
                        <a:effectLst/>
                        <a:latin typeface="Arial Narrow" panose="020B0606020202030204" pitchFamily="34" charset="0"/>
                      </a:endParaRP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200" b="0" i="0" u="none" strike="noStrike" dirty="0" smtClean="0">
                          <a:solidFill>
                            <a:srgbClr val="000000"/>
                          </a:solidFill>
                          <a:effectLst/>
                          <a:latin typeface="Arial Narrow" panose="020B0606020202030204" pitchFamily="34" charset="0"/>
                        </a:rPr>
                        <a:t>Annual report on the implementation of the programme.</a:t>
                      </a:r>
                      <a:endParaRPr lang="en-ZA" sz="1200" b="0" i="0" u="none" strike="noStrike" dirty="0">
                        <a:solidFill>
                          <a:srgbClr val="000000"/>
                        </a:solidFill>
                        <a:effectLst/>
                        <a:latin typeface="Arial Narrow" panose="020B0606020202030204" pitchFamily="34" charset="0"/>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200" b="0" i="0" u="none" strike="noStrike" dirty="0" smtClean="0">
                          <a:solidFill>
                            <a:schemeClr val="tx1"/>
                          </a:solidFill>
                          <a:effectLst/>
                          <a:latin typeface="Arial Narrow" panose="020B0606020202030204" pitchFamily="34" charset="0"/>
                        </a:rPr>
                        <a:t>Annual report on the implementation of the programme was developed. Progress</a:t>
                      </a:r>
                      <a:r>
                        <a:rPr lang="en-ZA" sz="1200" b="0" i="0" u="none" strike="noStrike" baseline="0" dirty="0" smtClean="0">
                          <a:solidFill>
                            <a:schemeClr val="tx1"/>
                          </a:solidFill>
                          <a:effectLst/>
                          <a:latin typeface="Arial Narrow" panose="020B0606020202030204" pitchFamily="34" charset="0"/>
                        </a:rPr>
                        <a:t> is as follows: </a:t>
                      </a:r>
                    </a:p>
                    <a:p>
                      <a:pPr algn="just" fontAlgn="t"/>
                      <a:endParaRPr lang="en-ZA" sz="1200" b="0" i="0" u="none" strike="noStrike" baseline="0" dirty="0" smtClean="0">
                        <a:solidFill>
                          <a:schemeClr val="tx1"/>
                        </a:solidFill>
                        <a:effectLst/>
                        <a:latin typeface="Arial Narrow" panose="020B0606020202030204" pitchFamily="34" charset="0"/>
                      </a:endParaRPr>
                    </a:p>
                    <a:p>
                      <a:pPr marL="171450" indent="-171450" algn="just" fontAlgn="t">
                        <a:buFont typeface="Arial" panose="020B0604020202020204" pitchFamily="34" charset="0"/>
                        <a:buChar char="•"/>
                      </a:pPr>
                      <a:r>
                        <a:rPr lang="en-ZA" sz="1200" b="0" i="0" u="none" strike="noStrike" baseline="0" dirty="0" smtClean="0">
                          <a:solidFill>
                            <a:schemeClr val="tx1"/>
                          </a:solidFill>
                          <a:effectLst/>
                          <a:latin typeface="Arial Narrow" panose="020B0606020202030204" pitchFamily="34" charset="0"/>
                        </a:rPr>
                        <a:t>The following 4 skills programmes have been completed:</a:t>
                      </a:r>
                    </a:p>
                    <a:p>
                      <a:pPr marL="357188" lvl="1" indent="-174625" algn="just" fontAlgn="t">
                        <a:buFontTx/>
                        <a:buChar char="-"/>
                      </a:pPr>
                      <a:r>
                        <a:rPr lang="en-ZA" sz="1200" b="0" i="0" u="none" strike="noStrike" baseline="0" dirty="0" smtClean="0">
                          <a:solidFill>
                            <a:schemeClr val="tx1"/>
                          </a:solidFill>
                          <a:effectLst/>
                          <a:latin typeface="Arial Narrow" panose="020B0606020202030204" pitchFamily="34" charset="0"/>
                        </a:rPr>
                        <a:t>Goods manufacturing processes (NQF Level 1).</a:t>
                      </a:r>
                    </a:p>
                    <a:p>
                      <a:pPr marL="357188" lvl="1" indent="-174625" algn="just" fontAlgn="t">
                        <a:buFontTx/>
                        <a:buChar char="-"/>
                      </a:pPr>
                      <a:r>
                        <a:rPr lang="en-ZA" sz="1200" b="0" i="0" u="none" strike="noStrike" baseline="0" dirty="0" smtClean="0">
                          <a:solidFill>
                            <a:schemeClr val="tx1"/>
                          </a:solidFill>
                          <a:effectLst/>
                          <a:latin typeface="Arial Narrow" panose="020B0606020202030204" pitchFamily="34" charset="0"/>
                        </a:rPr>
                        <a:t>Personal hygiene and food safety processes (NQF Level 2).</a:t>
                      </a:r>
                    </a:p>
                    <a:p>
                      <a:pPr marL="357188" lvl="1" indent="-174625" algn="just" fontAlgn="t">
                        <a:buFontTx/>
                        <a:buChar char="-"/>
                      </a:pPr>
                      <a:r>
                        <a:rPr lang="en-ZA" sz="1200" b="0" i="0" u="none" strike="noStrike" baseline="0" dirty="0" smtClean="0">
                          <a:solidFill>
                            <a:schemeClr val="tx1"/>
                          </a:solidFill>
                          <a:effectLst/>
                          <a:latin typeface="Arial Narrow" panose="020B0606020202030204" pitchFamily="34" charset="0"/>
                        </a:rPr>
                        <a:t>Goods storage and distribution practices in food environment (NQF Level 3).</a:t>
                      </a:r>
                    </a:p>
                    <a:p>
                      <a:pPr marL="357188" lvl="1" indent="-174625" algn="just" fontAlgn="t">
                        <a:buFontTx/>
                        <a:buChar char="-"/>
                      </a:pPr>
                      <a:r>
                        <a:rPr lang="en-ZA" sz="1200" b="0" i="0" u="none" strike="noStrike" baseline="0" dirty="0" smtClean="0">
                          <a:solidFill>
                            <a:schemeClr val="tx1"/>
                          </a:solidFill>
                          <a:effectLst/>
                          <a:latin typeface="Arial Narrow" panose="020B0606020202030204" pitchFamily="34" charset="0"/>
                        </a:rPr>
                        <a:t>Conduct audits and optimise product and process quality within a quality management system in a food processing environment (NQF Level 5).</a:t>
                      </a:r>
                    </a:p>
                    <a:p>
                      <a:pPr marL="171450" indent="-171450" algn="just" fontAlgn="t">
                        <a:buFont typeface="Arial" panose="020B0604020202020204" pitchFamily="34" charset="0"/>
                        <a:buChar char="•"/>
                      </a:pPr>
                      <a:r>
                        <a:rPr lang="en-ZA" sz="1200" b="0" i="0" u="none" strike="noStrike" baseline="0" dirty="0" smtClean="0">
                          <a:solidFill>
                            <a:schemeClr val="tx1"/>
                          </a:solidFill>
                          <a:effectLst/>
                          <a:latin typeface="Arial Narrow" panose="020B0606020202030204" pitchFamily="34" charset="0"/>
                        </a:rPr>
                        <a:t>Of 500 learners enrolled into the programme, 478 have completed and 22 dropped out due to various reasons.</a:t>
                      </a:r>
                    </a:p>
                    <a:p>
                      <a:pPr marL="171450" indent="-171450" algn="just" fontAlgn="t">
                        <a:buFont typeface="Arial" panose="020B0604020202020204" pitchFamily="34" charset="0"/>
                        <a:buChar char="•"/>
                      </a:pPr>
                      <a:r>
                        <a:rPr lang="en-ZA" sz="1200" b="0" i="0" u="none" strike="noStrike" baseline="0" dirty="0" smtClean="0">
                          <a:solidFill>
                            <a:schemeClr val="tx1"/>
                          </a:solidFill>
                          <a:effectLst/>
                          <a:latin typeface="Arial Narrow" panose="020B0606020202030204" pitchFamily="34" charset="0"/>
                        </a:rPr>
                        <a:t>Various site visits were conducted with AGSA officials in various provinces. (EC, Gauteng, </a:t>
                      </a:r>
                      <a:r>
                        <a:rPr lang="en-ZA" sz="1200" b="0" i="0" u="none" strike="noStrike" baseline="0" dirty="0" err="1" smtClean="0">
                          <a:solidFill>
                            <a:schemeClr val="tx1"/>
                          </a:solidFill>
                          <a:effectLst/>
                          <a:latin typeface="Arial Narrow" panose="020B0606020202030204" pitchFamily="34" charset="0"/>
                        </a:rPr>
                        <a:t>Mphumalanga</a:t>
                      </a:r>
                      <a:r>
                        <a:rPr lang="en-ZA" sz="1200" b="0" i="0" u="none" strike="noStrike" baseline="0" dirty="0" smtClean="0">
                          <a:solidFill>
                            <a:schemeClr val="tx1"/>
                          </a:solidFill>
                          <a:effectLst/>
                          <a:latin typeface="Arial Narrow" panose="020B0606020202030204" pitchFamily="34" charset="0"/>
                        </a:rPr>
                        <a:t> and WC)</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878453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59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20487749"/>
              </p:ext>
            </p:extLst>
          </p:nvPr>
        </p:nvGraphicFramePr>
        <p:xfrm>
          <a:off x="183847" y="143209"/>
          <a:ext cx="8742962" cy="5421934"/>
        </p:xfrm>
        <a:graphic>
          <a:graphicData uri="http://schemas.openxmlformats.org/drawingml/2006/table">
            <a:tbl>
              <a:tblPr/>
              <a:tblGrid>
                <a:gridCol w="1315769">
                  <a:extLst>
                    <a:ext uri="{9D8B030D-6E8A-4147-A177-3AD203B41FA5}">
                      <a16:colId xmlns:a16="http://schemas.microsoft.com/office/drawing/2014/main" val="20000"/>
                    </a:ext>
                  </a:extLst>
                </a:gridCol>
                <a:gridCol w="1289304">
                  <a:extLst>
                    <a:ext uri="{9D8B030D-6E8A-4147-A177-3AD203B41FA5}">
                      <a16:colId xmlns:a16="http://schemas.microsoft.com/office/drawing/2014/main" val="20001"/>
                    </a:ext>
                  </a:extLst>
                </a:gridCol>
                <a:gridCol w="1572768">
                  <a:extLst>
                    <a:ext uri="{9D8B030D-6E8A-4147-A177-3AD203B41FA5}">
                      <a16:colId xmlns:a16="http://schemas.microsoft.com/office/drawing/2014/main" val="20002"/>
                    </a:ext>
                  </a:extLst>
                </a:gridCol>
                <a:gridCol w="1618488">
                  <a:extLst>
                    <a:ext uri="{9D8B030D-6E8A-4147-A177-3AD203B41FA5}">
                      <a16:colId xmlns:a16="http://schemas.microsoft.com/office/drawing/2014/main" val="20003"/>
                    </a:ext>
                  </a:extLst>
                </a:gridCol>
                <a:gridCol w="2946633">
                  <a:extLst>
                    <a:ext uri="{9D8B030D-6E8A-4147-A177-3AD203B41FA5}">
                      <a16:colId xmlns:a16="http://schemas.microsoft.com/office/drawing/2014/main" val="20004"/>
                    </a:ext>
                  </a:extLst>
                </a:gridCol>
              </a:tblGrid>
              <a:tr h="400794">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a:t>
                      </a:r>
                      <a:r>
                        <a:rPr kumimoji="0" lang="en-ZA" sz="13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3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79267">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a:t>
                      </a:r>
                      <a:r>
                        <a:rPr lang="en-US" sz="1300" b="1" baseline="0" dirty="0" smtClean="0">
                          <a:solidFill>
                            <a:schemeClr val="tx1"/>
                          </a:solidFill>
                          <a:latin typeface="Arial Narrow" pitchFamily="34" charset="0"/>
                          <a:cs typeface="Arial" pitchFamily="34" charset="0"/>
                        </a:rPr>
                        <a:t> </a:t>
                      </a:r>
                      <a:r>
                        <a:rPr lang="en-US" sz="1300" b="1" dirty="0" smtClean="0">
                          <a:solidFill>
                            <a:schemeClr val="tx1"/>
                          </a:solidFill>
                          <a:latin typeface="Arial Narrow" pitchFamily="34" charset="0"/>
                          <a:cs typeface="Arial" pitchFamily="34" charset="0"/>
                        </a:rPr>
                        <a:t>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300" b="1" dirty="0" smtClean="0">
                          <a:solidFill>
                            <a:schemeClr val="tx1"/>
                          </a:solidFill>
                          <a:latin typeface="Arial Narrow" pitchFamily="34" charset="0"/>
                          <a:cs typeface="Arial" pitchFamily="34" charset="0"/>
                        </a:rPr>
                        <a:t>Quarterly Targets</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661422">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197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3038" marR="0" indent="-173038" algn="just" defTabSz="914400" rtl="0" eaLnBrk="1" fontAlgn="auto" latinLnBrk="0" hangingPunct="1">
                        <a:lnSpc>
                          <a:spcPct val="100000"/>
                        </a:lnSpc>
                        <a:spcBef>
                          <a:spcPts val="0"/>
                        </a:spcBef>
                        <a:spcAft>
                          <a:spcPts val="0"/>
                        </a:spcAft>
                        <a:buClrTx/>
                        <a:buSzTx/>
                        <a:buFont typeface="+mj-lt"/>
                        <a:buAutoNum type="arabicPeriod" startAt="8"/>
                        <a:tabLst>
                          <a:tab pos="115888" algn="l"/>
                        </a:tabLst>
                        <a:defRPr/>
                      </a:pPr>
                      <a:r>
                        <a:rPr lang="en-ZA" sz="1300" dirty="0" smtClean="0">
                          <a:solidFill>
                            <a:schemeClr val="tx1"/>
                          </a:solidFill>
                          <a:latin typeface="Arial Narrow" pitchFamily="34" charset="0"/>
                          <a:ea typeface="Calibri"/>
                          <a:cs typeface="Times New Roman"/>
                        </a:rPr>
                        <a:t>Number of capacity-building programmes implemented.</a:t>
                      </a:r>
                      <a:endParaRPr lang="en-US" sz="13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574285">
                <a:tc vMerge="1">
                  <a:txBody>
                    <a:bodyPr/>
                    <a:lstStyle/>
                    <a:p>
                      <a:endParaRPr lang="en-ZA"/>
                    </a:p>
                  </a:txBody>
                  <a:tcPr/>
                </a:tc>
                <a:tc>
                  <a:txBody>
                    <a:bodyPr/>
                    <a:lstStyle/>
                    <a:p>
                      <a:pPr marL="173038" indent="-173038" algn="just" fontAlgn="t">
                        <a:buFont typeface="+mj-lt"/>
                        <a:buAutoNum type="arabicPeriod" startAt="5"/>
                      </a:pPr>
                      <a:r>
                        <a:rPr lang="en-ZA" sz="1300" b="0" i="0" u="none" strike="noStrike" dirty="0" smtClean="0">
                          <a:solidFill>
                            <a:srgbClr val="000000"/>
                          </a:solidFill>
                          <a:effectLst/>
                          <a:latin typeface="Arial Narrow" panose="020B0606020202030204" pitchFamily="34" charset="0"/>
                        </a:rPr>
                        <a:t>Establishment </a:t>
                      </a:r>
                      <a:r>
                        <a:rPr lang="en-ZA" sz="1300" b="0" i="0" u="none" strike="noStrike" dirty="0">
                          <a:solidFill>
                            <a:srgbClr val="000000"/>
                          </a:solidFill>
                          <a:effectLst/>
                          <a:latin typeface="Arial Narrow" panose="020B0606020202030204" pitchFamily="34" charset="0"/>
                        </a:rPr>
                        <a:t>of a coordinating body for THRD.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i="0" u="none" strike="noStrike" kern="1200" dirty="0" smtClean="0">
                          <a:solidFill>
                            <a:srgbClr val="000000"/>
                          </a:solidFill>
                          <a:effectLst/>
                          <a:latin typeface="Arial Narrow" panose="020B0606020202030204" pitchFamily="34" charset="0"/>
                          <a:ea typeface="+mn-ea"/>
                          <a:cs typeface="+mn-cs"/>
                        </a:rPr>
                        <a:t>Concept document with</a:t>
                      </a:r>
                    </a:p>
                    <a:p>
                      <a:pPr algn="just"/>
                      <a:r>
                        <a:rPr lang="en-ZA" sz="1300" b="0" i="0" u="none" strike="noStrike" kern="1200" dirty="0" smtClean="0">
                          <a:solidFill>
                            <a:srgbClr val="000000"/>
                          </a:solidFill>
                          <a:effectLst/>
                          <a:latin typeface="Arial Narrow" panose="020B0606020202030204" pitchFamily="34" charset="0"/>
                          <a:ea typeface="+mn-ea"/>
                          <a:cs typeface="+mn-cs"/>
                        </a:rPr>
                        <a:t>recommendations was drafted.</a:t>
                      </a:r>
                      <a:endParaRPr lang="en-ZA" sz="1300" b="0" i="0" u="none" strike="noStrike" kern="1200" dirty="0">
                        <a:solidFill>
                          <a:srgbClr val="000000"/>
                        </a:solidFill>
                        <a:effectLst/>
                        <a:latin typeface="Arial Narrow" panose="020B0606020202030204" pitchFamily="34" charset="0"/>
                        <a:ea typeface="+mn-ea"/>
                        <a:cs typeface="+mn-cs"/>
                      </a:endParaRPr>
                    </a:p>
                  </a:txBody>
                  <a:tcPr marL="85725" marR="900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kern="1200" dirty="0" smtClean="0">
                          <a:solidFill>
                            <a:srgbClr val="000000"/>
                          </a:solidFill>
                          <a:effectLst/>
                          <a:latin typeface="Arial Narrow" panose="020B0606020202030204" pitchFamily="34" charset="0"/>
                          <a:ea typeface="+mn-ea"/>
                          <a:cs typeface="+mn-cs"/>
                        </a:rPr>
                        <a:t>The proposed concept for governance and institutional arrangements finalised.</a:t>
                      </a:r>
                      <a:endParaRPr lang="en-ZA" sz="1300" b="0" i="0" u="none" strike="noStrike" kern="1200" dirty="0">
                        <a:solidFill>
                          <a:srgbClr val="000000"/>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i="0" u="none" strike="noStrike" kern="1200" dirty="0" smtClean="0">
                          <a:solidFill>
                            <a:srgbClr val="000000"/>
                          </a:solidFill>
                          <a:effectLst/>
                          <a:latin typeface="Arial Narrow" panose="020B0606020202030204" pitchFamily="34" charset="0"/>
                          <a:ea typeface="+mn-ea"/>
                          <a:cs typeface="+mn-cs"/>
                        </a:rPr>
                        <a:t>The proposed concept for governance and institutional arrangements was finalised. </a:t>
                      </a:r>
                    </a:p>
                    <a:p>
                      <a:pPr algn="just"/>
                      <a:endParaRPr lang="en-ZA" sz="1300" b="0" i="0" u="none" strike="noStrike" kern="1200" dirty="0" smtClean="0">
                        <a:solidFill>
                          <a:srgbClr val="000000"/>
                        </a:solidFill>
                        <a:effectLst/>
                        <a:latin typeface="Arial Narrow" panose="020B0606020202030204" pitchFamily="34" charset="0"/>
                        <a:ea typeface="+mn-ea"/>
                        <a:cs typeface="+mn-cs"/>
                      </a:endParaRPr>
                    </a:p>
                    <a:p>
                      <a:pPr algn="just"/>
                      <a:r>
                        <a:rPr lang="en-ZA" sz="1300" b="0" i="0" u="none" strike="noStrike" kern="1200" dirty="0" smtClean="0">
                          <a:solidFill>
                            <a:srgbClr val="000000"/>
                          </a:solidFill>
                          <a:effectLst/>
                          <a:latin typeface="Arial Narrow" panose="020B0606020202030204" pitchFamily="34" charset="0"/>
                          <a:ea typeface="+mn-ea"/>
                          <a:cs typeface="+mn-cs"/>
                        </a:rPr>
                        <a:t>The concept document addresses the following:</a:t>
                      </a:r>
                    </a:p>
                    <a:p>
                      <a:pPr algn="just"/>
                      <a:endParaRPr lang="en-ZA" sz="1300" b="0" i="0" u="none" strike="noStrike" kern="1200" dirty="0" smtClean="0">
                        <a:solidFill>
                          <a:srgbClr val="000000"/>
                        </a:solidFill>
                        <a:effectLst/>
                        <a:latin typeface="Arial Narrow" panose="020B0606020202030204" pitchFamily="34" charset="0"/>
                        <a:ea typeface="+mn-ea"/>
                        <a:cs typeface="+mn-cs"/>
                      </a:endParaRPr>
                    </a:p>
                    <a:p>
                      <a:pPr marL="285750" indent="-285750" algn="just">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Composition and functions of national TSHRD and Governance and Institutional Coordination body (GIC).</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Purpose and functions of </a:t>
                      </a:r>
                      <a:r>
                        <a:rPr kumimoji="0" lang="en-ZA" sz="13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the Tourism Sector Governance &amp; Institutional Coordinating body  (GIC forum).</a:t>
                      </a:r>
                    </a:p>
                    <a:p>
                      <a:pPr marL="285750" indent="-285750" algn="just">
                        <a:buFont typeface="Arial" panose="020B0604020202020204" pitchFamily="34" charset="0"/>
                        <a:buChar char="•"/>
                      </a:pPr>
                      <a:r>
                        <a:rPr lang="en-ZA" sz="1300" b="0" i="0" u="none" strike="noStrike" kern="1200" baseline="0" dirty="0" smtClean="0">
                          <a:solidFill>
                            <a:srgbClr val="000000"/>
                          </a:solidFill>
                          <a:effectLst/>
                          <a:latin typeface="Arial Narrow" panose="020B0606020202030204" pitchFamily="34" charset="0"/>
                          <a:ea typeface="+mn-ea"/>
                          <a:cs typeface="+mn-cs"/>
                        </a:rPr>
                        <a:t>Responsibilities of Forum members.</a:t>
                      </a:r>
                    </a:p>
                    <a:p>
                      <a:pPr marL="285750" indent="-285750" algn="just">
                        <a:buFont typeface="Arial" panose="020B0604020202020204" pitchFamily="34" charset="0"/>
                        <a:buChar char="•"/>
                      </a:pPr>
                      <a:r>
                        <a:rPr lang="en-ZA" sz="1300" b="0" i="0" u="none" strike="noStrike" kern="1200" baseline="0" dirty="0" smtClean="0">
                          <a:solidFill>
                            <a:srgbClr val="000000"/>
                          </a:solidFill>
                          <a:effectLst/>
                          <a:latin typeface="Arial Narrow" panose="020B0606020202030204" pitchFamily="34" charset="0"/>
                          <a:ea typeface="+mn-ea"/>
                          <a:cs typeface="+mn-cs"/>
                        </a:rPr>
                        <a:t>EXCO meetings and EXCO members responsibilities.</a:t>
                      </a:r>
                    </a:p>
                    <a:p>
                      <a:pPr marL="285750" indent="-285750" algn="just">
                        <a:buFont typeface="Arial" panose="020B0604020202020204" pitchFamily="34" charset="0"/>
                        <a:buChar char="•"/>
                      </a:pPr>
                      <a:r>
                        <a:rPr lang="en-ZA" sz="1300" b="0" i="0" u="none" strike="noStrike" kern="1200" baseline="0" dirty="0" smtClean="0">
                          <a:solidFill>
                            <a:srgbClr val="000000"/>
                          </a:solidFill>
                          <a:effectLst/>
                          <a:latin typeface="Arial Narrow" panose="020B0606020202030204" pitchFamily="34" charset="0"/>
                          <a:ea typeface="+mn-ea"/>
                          <a:cs typeface="+mn-cs"/>
                        </a:rPr>
                        <a:t>Chairing and Secretariat responsibilities.</a:t>
                      </a:r>
                    </a:p>
                    <a:p>
                      <a:pPr marL="285750" indent="-285750" algn="just">
                        <a:buFont typeface="Arial" panose="020B0604020202020204" pitchFamily="34" charset="0"/>
                        <a:buChar char="•"/>
                      </a:pPr>
                      <a:r>
                        <a:rPr lang="en-ZA" sz="1300" b="0" i="0" u="none" strike="noStrike" kern="1200" baseline="0" dirty="0" smtClean="0">
                          <a:solidFill>
                            <a:srgbClr val="000000"/>
                          </a:solidFill>
                          <a:effectLst/>
                          <a:latin typeface="Arial Narrow" panose="020B0606020202030204" pitchFamily="34" charset="0"/>
                          <a:ea typeface="+mn-ea"/>
                          <a:cs typeface="+mn-cs"/>
                        </a:rPr>
                        <a:t>Sub-committee meetings and responsibilities of members.</a:t>
                      </a:r>
                      <a:endParaRPr lang="en-ZA" sz="1300" b="0" i="0" u="none" strike="noStrike" kern="1200" dirty="0" smtClean="0">
                        <a:solidFill>
                          <a:srgbClr val="000000"/>
                        </a:solidFill>
                        <a:effectLst/>
                        <a:latin typeface="Arial Narrow" panose="020B0606020202030204" pitchFamily="34" charset="0"/>
                        <a:ea typeface="+mn-ea"/>
                        <a:cs typeface="+mn-cs"/>
                      </a:endParaRPr>
                    </a:p>
                    <a:p>
                      <a:pPr marL="285750" indent="-285750" algn="just">
                        <a:buFont typeface="Arial" panose="020B0604020202020204" pitchFamily="34" charset="0"/>
                        <a:buChar char="•"/>
                      </a:pPr>
                      <a:endParaRPr lang="en-ZA" sz="1300" b="0" i="0" u="none" strike="noStrike" kern="1200" dirty="0">
                        <a:solidFill>
                          <a:srgbClr val="000000"/>
                        </a:solidFill>
                        <a:effectLst/>
                        <a:latin typeface="Arial Narrow" panose="020B0606020202030204" pitchFamily="34" charset="0"/>
                        <a:ea typeface="+mn-ea"/>
                        <a:cs typeface="+mn-cs"/>
                      </a:endParaRPr>
                    </a:p>
                  </a:txBody>
                  <a:tcPr marL="85725" marR="900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97143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78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sz="1400" b="1" i="0" u="none" strike="noStrike" kern="1200" spc="0" baseline="0">
                <a:solidFill>
                  <a:prstClr val="black"/>
                </a:solidFill>
                <a:latin typeface="Arial Narrow" panose="020B0606020202030204" pitchFamily="34" charset="0"/>
                <a:ea typeface="+mn-ea"/>
                <a:cs typeface="+mn-cs"/>
              </a:defRPr>
            </a:pPr>
            <a:endParaRPr lang="en-US" sz="2800" b="1" dirty="0" smtClean="0">
              <a:latin typeface="Arial Narrow" panose="020B0606020202030204" pitchFamily="34" charset="0"/>
            </a:endParaRPr>
          </a:p>
        </p:txBody>
      </p:sp>
      <p:sp>
        <p:nvSpPr>
          <p:cNvPr id="2" name="Rectangle 1"/>
          <p:cNvSpPr/>
          <p:nvPr/>
        </p:nvSpPr>
        <p:spPr>
          <a:xfrm>
            <a:off x="741406" y="358039"/>
            <a:ext cx="7465782" cy="523220"/>
          </a:xfrm>
          <a:prstGeom prst="rect">
            <a:avLst/>
          </a:prstGeom>
        </p:spPr>
        <p:txBody>
          <a:bodyPr wrap="square">
            <a:spAutoFit/>
          </a:bodyPr>
          <a:lstStyle/>
          <a:p>
            <a:pPr algn="ctr"/>
            <a:r>
              <a:rPr lang="en-US" sz="2800" b="1" kern="0" dirty="0">
                <a:latin typeface="Arial Narrow" pitchFamily="34" charset="0"/>
              </a:rPr>
              <a:t>Summary of Overall Performance</a:t>
            </a:r>
            <a:endParaRPr lang="en-US" sz="2800" dirty="0">
              <a:latin typeface="Arial Narrow" pitchFamily="34" charset="0"/>
            </a:endParaRPr>
          </a:p>
        </p:txBody>
      </p:sp>
      <p:sp>
        <p:nvSpPr>
          <p:cNvPr id="6" name="Footer Placeholder 1"/>
          <p:cNvSpPr>
            <a:spLocks noGrp="1"/>
          </p:cNvSpPr>
          <p:nvPr>
            <p:ph type="ftr" sz="quarter" idx="11"/>
          </p:nvPr>
        </p:nvSpPr>
        <p:spPr>
          <a:xfrm>
            <a:off x="1175657" y="5862080"/>
            <a:ext cx="2841172"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726104518"/>
              </p:ext>
            </p:extLst>
          </p:nvPr>
        </p:nvGraphicFramePr>
        <p:xfrm>
          <a:off x="741406" y="1123121"/>
          <a:ext cx="7773943" cy="45111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12350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652128705"/>
              </p:ext>
            </p:extLst>
          </p:nvPr>
        </p:nvGraphicFramePr>
        <p:xfrm>
          <a:off x="183847" y="143209"/>
          <a:ext cx="8708418" cy="5246705"/>
        </p:xfrm>
        <a:graphic>
          <a:graphicData uri="http://schemas.openxmlformats.org/drawingml/2006/table">
            <a:tbl>
              <a:tblPr/>
              <a:tblGrid>
                <a:gridCol w="1458341">
                  <a:extLst>
                    <a:ext uri="{9D8B030D-6E8A-4147-A177-3AD203B41FA5}">
                      <a16:colId xmlns:a16="http://schemas.microsoft.com/office/drawing/2014/main" val="20000"/>
                    </a:ext>
                  </a:extLst>
                </a:gridCol>
                <a:gridCol w="1567543">
                  <a:extLst>
                    <a:ext uri="{9D8B030D-6E8A-4147-A177-3AD203B41FA5}">
                      <a16:colId xmlns:a16="http://schemas.microsoft.com/office/drawing/2014/main" val="20001"/>
                    </a:ext>
                  </a:extLst>
                </a:gridCol>
                <a:gridCol w="2221805">
                  <a:extLst>
                    <a:ext uri="{9D8B030D-6E8A-4147-A177-3AD203B41FA5}">
                      <a16:colId xmlns:a16="http://schemas.microsoft.com/office/drawing/2014/main" val="20003"/>
                    </a:ext>
                  </a:extLst>
                </a:gridCol>
                <a:gridCol w="1700784">
                  <a:extLst>
                    <a:ext uri="{9D8B030D-6E8A-4147-A177-3AD203B41FA5}">
                      <a16:colId xmlns:a16="http://schemas.microsoft.com/office/drawing/2014/main" val="20004"/>
                    </a:ext>
                  </a:extLst>
                </a:gridCol>
                <a:gridCol w="1759945">
                  <a:extLst>
                    <a:ext uri="{9D8B030D-6E8A-4147-A177-3AD203B41FA5}">
                      <a16:colId xmlns:a16="http://schemas.microsoft.com/office/drawing/2014/main" val="20005"/>
                    </a:ext>
                  </a:extLst>
                </a:gridCol>
              </a:tblGrid>
              <a:tr h="415566">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a:t>
                      </a:r>
                      <a:r>
                        <a:rPr kumimoji="0" lang="en-ZA" sz="13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3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85788">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a:t>
                      </a:r>
                      <a:r>
                        <a:rPr lang="en-US" sz="1300" b="1" baseline="0" dirty="0" smtClean="0">
                          <a:solidFill>
                            <a:schemeClr val="tx1"/>
                          </a:solidFill>
                          <a:latin typeface="Arial Narrow" pitchFamily="34" charset="0"/>
                          <a:cs typeface="Arial" pitchFamily="34" charset="0"/>
                        </a:rPr>
                        <a:t> </a:t>
                      </a:r>
                      <a:r>
                        <a:rPr lang="en-US" sz="1300" b="1" dirty="0" smtClean="0">
                          <a:solidFill>
                            <a:schemeClr val="tx1"/>
                          </a:solidFill>
                          <a:latin typeface="Arial Narrow" pitchFamily="34" charset="0"/>
                          <a:cs typeface="Arial" pitchFamily="34" charset="0"/>
                        </a:rPr>
                        <a:t>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300" b="1" dirty="0" smtClean="0">
                          <a:solidFill>
                            <a:schemeClr val="tx1"/>
                          </a:solidFill>
                          <a:latin typeface="Arial Narrow" pitchFamily="34" charset="0"/>
                          <a:cs typeface="Arial" pitchFamily="34" charset="0"/>
                        </a:rPr>
                        <a:t>Quarterly Targets</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425216">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1999">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300" dirty="0" smtClean="0">
                          <a:solidFill>
                            <a:schemeClr val="tx1"/>
                          </a:solidFill>
                          <a:latin typeface="Arial Narrow" pitchFamily="34" charset="0"/>
                          <a:ea typeface="Calibri"/>
                          <a:cs typeface="Times New Roman"/>
                        </a:rPr>
                        <a:t>Number of capacity-building programmes implemented.</a:t>
                      </a:r>
                      <a:endParaRPr lang="en-US" sz="13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marL="85725" marR="900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2943291">
                <a:tc vMerge="1">
                  <a:txBody>
                    <a:bodyPr/>
                    <a:lstStyle/>
                    <a:p>
                      <a:endParaRPr lang="en-ZA"/>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fontAlgn="t">
                        <a:buFont typeface="+mj-lt"/>
                        <a:buAutoNum type="arabicPeriod" startAt="6"/>
                      </a:pPr>
                      <a:r>
                        <a:rPr lang="en-ZA" sz="1300" b="0" i="0" u="none" strike="noStrike" dirty="0" smtClean="0">
                          <a:solidFill>
                            <a:srgbClr val="000000"/>
                          </a:solidFill>
                          <a:effectLst/>
                          <a:latin typeface="Arial Narrow" panose="020B0606020202030204" pitchFamily="34" charset="0"/>
                        </a:rPr>
                        <a:t>Local </a:t>
                      </a:r>
                      <a:r>
                        <a:rPr lang="en-ZA" sz="1300" b="0" i="0" u="none" strike="noStrike" dirty="0">
                          <a:solidFill>
                            <a:srgbClr val="000000"/>
                          </a:solidFill>
                          <a:effectLst/>
                          <a:latin typeface="Arial Narrow" panose="020B0606020202030204" pitchFamily="34" charset="0"/>
                        </a:rPr>
                        <a:t>government tourism induction programme, with a focus on rural areas with tourism potential (eight municipalities).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kern="1200" dirty="0" smtClean="0">
                          <a:solidFill>
                            <a:srgbClr val="000000"/>
                          </a:solidFill>
                          <a:effectLst/>
                          <a:latin typeface="Arial Narrow" panose="020B0606020202030204" pitchFamily="34" charset="0"/>
                          <a:ea typeface="+mn-ea"/>
                          <a:cs typeface="+mn-cs"/>
                        </a:rPr>
                        <a:t>Needs assessment for the identified rural areas was conducted and coordinated. Four Capacity Building Workshops were held in the following districts: </a:t>
                      </a:r>
                    </a:p>
                    <a:p>
                      <a:pPr algn="just" fontAlgn="t"/>
                      <a:endParaRPr lang="en-ZA" sz="1300" b="0" i="0" u="none" strike="noStrike" kern="1200" dirty="0" smtClean="0">
                        <a:solidFill>
                          <a:srgbClr val="000000"/>
                        </a:solidFill>
                        <a:effectLst/>
                        <a:latin typeface="Arial Narrow" panose="020B0606020202030204" pitchFamily="34" charset="0"/>
                        <a:ea typeface="+mn-ea"/>
                        <a:cs typeface="+mn-cs"/>
                      </a:endParaRPr>
                    </a:p>
                    <a:p>
                      <a:pPr marL="171450" indent="-171450" algn="just" fontAlgn="t">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Zululand district on the 11 - 12 October 2017 at UMgungundlovu Multi-Media Centre; </a:t>
                      </a:r>
                    </a:p>
                    <a:p>
                      <a:pPr marL="171450" indent="-171450" algn="just" fontAlgn="t">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OR Tambo district on the 21 - 22 November 2017 at Dan's Country Lodge; </a:t>
                      </a:r>
                    </a:p>
                    <a:p>
                      <a:pPr marL="171450" indent="-171450" algn="just" fontAlgn="t">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West Coast district on 21 November 2017, and </a:t>
                      </a:r>
                    </a:p>
                    <a:p>
                      <a:pPr marL="171450" indent="-171450" algn="just" fontAlgn="t">
                        <a:buFont typeface="Arial" panose="020B0604020202020204" pitchFamily="34" charset="0"/>
                        <a:buChar char="•"/>
                      </a:pPr>
                      <a:r>
                        <a:rPr lang="en-ZA" sz="1300" b="0" i="0" u="none" strike="noStrike" kern="1200" dirty="0" smtClean="0">
                          <a:solidFill>
                            <a:srgbClr val="000000"/>
                          </a:solidFill>
                          <a:effectLst/>
                          <a:latin typeface="Arial Narrow" panose="020B0606020202030204" pitchFamily="34" charset="0"/>
                          <a:ea typeface="+mn-ea"/>
                          <a:cs typeface="+mn-cs"/>
                        </a:rPr>
                        <a:t>Namakwe District on the 27 November 2017 in Springbok.</a:t>
                      </a:r>
                    </a:p>
                    <a:p>
                      <a:pPr marL="0" indent="0" algn="just" fontAlgn="t">
                        <a:buFont typeface="Arial" panose="020B0604020202020204" pitchFamily="34" charset="0"/>
                        <a:buNone/>
                      </a:pPr>
                      <a:r>
                        <a:rPr lang="en-ZA" sz="1300" b="0" i="0" u="none" strike="noStrike" kern="1200" dirty="0" smtClean="0">
                          <a:solidFill>
                            <a:srgbClr val="000000"/>
                          </a:solidFill>
                          <a:effectLst/>
                          <a:latin typeface="Arial Narrow" panose="020B0606020202030204" pitchFamily="34" charset="0"/>
                          <a:ea typeface="+mn-ea"/>
                          <a:cs typeface="+mn-cs"/>
                        </a:rPr>
                        <a:t> </a:t>
                      </a:r>
                      <a:endParaRPr lang="en-ZA" sz="13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No target for the period under review.</a:t>
                      </a:r>
                    </a:p>
                    <a:p>
                      <a:pPr algn="just"/>
                      <a:endParaRPr kumimoji="0" lang="en-ZA" sz="13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endParaRPr>
                    </a:p>
                    <a:p>
                      <a:pPr algn="just" fontAlgn="t"/>
                      <a:endParaRPr lang="en-ZA" sz="1300" kern="1200" dirty="0">
                        <a:solidFill>
                          <a:schemeClr val="tx1"/>
                        </a:solidFill>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3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No target for the period under review.</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212140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766830759"/>
              </p:ext>
            </p:extLst>
          </p:nvPr>
        </p:nvGraphicFramePr>
        <p:xfrm>
          <a:off x="183847" y="143210"/>
          <a:ext cx="8708418" cy="5196913"/>
        </p:xfrm>
        <a:graphic>
          <a:graphicData uri="http://schemas.openxmlformats.org/drawingml/2006/table">
            <a:tbl>
              <a:tblPr/>
              <a:tblGrid>
                <a:gridCol w="1411688">
                  <a:extLst>
                    <a:ext uri="{9D8B030D-6E8A-4147-A177-3AD203B41FA5}">
                      <a16:colId xmlns:a16="http://schemas.microsoft.com/office/drawing/2014/main" val="20000"/>
                    </a:ext>
                  </a:extLst>
                </a:gridCol>
                <a:gridCol w="1520889">
                  <a:extLst>
                    <a:ext uri="{9D8B030D-6E8A-4147-A177-3AD203B41FA5}">
                      <a16:colId xmlns:a16="http://schemas.microsoft.com/office/drawing/2014/main" val="20001"/>
                    </a:ext>
                  </a:extLst>
                </a:gridCol>
                <a:gridCol w="1819470">
                  <a:extLst>
                    <a:ext uri="{9D8B030D-6E8A-4147-A177-3AD203B41FA5}">
                      <a16:colId xmlns:a16="http://schemas.microsoft.com/office/drawing/2014/main" val="20003"/>
                    </a:ext>
                  </a:extLst>
                </a:gridCol>
                <a:gridCol w="1912775">
                  <a:extLst>
                    <a:ext uri="{9D8B030D-6E8A-4147-A177-3AD203B41FA5}">
                      <a16:colId xmlns:a16="http://schemas.microsoft.com/office/drawing/2014/main" val="20004"/>
                    </a:ext>
                  </a:extLst>
                </a:gridCol>
                <a:gridCol w="2043596">
                  <a:extLst>
                    <a:ext uri="{9D8B030D-6E8A-4147-A177-3AD203B41FA5}">
                      <a16:colId xmlns:a16="http://schemas.microsoft.com/office/drawing/2014/main" val="3496367180"/>
                    </a:ext>
                  </a:extLst>
                </a:gridCol>
              </a:tblGrid>
              <a:tr h="432857">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a:rPr>
                        <a:t>Strategic objective: </a:t>
                      </a:r>
                      <a:r>
                        <a:rPr kumimoji="0" lang="en-ZA" sz="14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4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val="10000"/>
                  </a:ext>
                </a:extLst>
              </a:tr>
              <a:tr h="297679">
                <a:tc rowSpan="2">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Annual</a:t>
                      </a:r>
                      <a:r>
                        <a:rPr lang="en-US" sz="1400" b="1" baseline="0" dirty="0" smtClean="0">
                          <a:solidFill>
                            <a:schemeClr val="tx1"/>
                          </a:solidFill>
                          <a:latin typeface="Arial Narrow" pitchFamily="34" charset="0"/>
                          <a:cs typeface="Arial" pitchFamily="34" charset="0"/>
                        </a:rPr>
                        <a:t> </a:t>
                      </a:r>
                      <a:r>
                        <a:rPr lang="en-US" sz="1400" b="1" dirty="0" smtClean="0">
                          <a:solidFill>
                            <a:schemeClr val="tx1"/>
                          </a:solidFill>
                          <a:latin typeface="Arial Narrow" pitchFamily="34" charset="0"/>
                          <a:cs typeface="Arial" pitchFamily="34" charset="0"/>
                        </a:rPr>
                        <a:t>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400" b="1" dirty="0" smtClean="0">
                          <a:solidFill>
                            <a:schemeClr val="tx1"/>
                          </a:solidFill>
                          <a:latin typeface="Arial Narrow" pitchFamily="34" charset="0"/>
                          <a:cs typeface="Arial" pitchFamily="34" charset="0"/>
                        </a:rPr>
                        <a:t>Quarterly Targets</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val="10001"/>
                  </a:ext>
                </a:extLst>
              </a:tr>
              <a:tr h="470591">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3 Performance – </a:t>
                      </a:r>
                      <a:r>
                        <a:rPr lang="en-ZA" sz="1400" b="1" kern="1200" dirty="0" smtClean="0">
                          <a:solidFill>
                            <a:schemeClr val="dk1"/>
                          </a:solidFill>
                          <a:latin typeface="Arial Narrow" panose="020B0606020202030204" pitchFamily="34" charset="0"/>
                          <a:ea typeface="+mn-ea"/>
                          <a:cs typeface="+mn-cs"/>
                        </a:rPr>
                        <a:t>Actual </a:t>
                      </a:r>
                      <a:r>
                        <a:rPr lang="en-US" sz="14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1588">
                <a:tc rowSpan="2">
                  <a:txBody>
                    <a:bodyPr/>
                    <a:lstStyle/>
                    <a:p>
                      <a:pPr marL="231775" marR="0" indent="-231775"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400" dirty="0" smtClean="0">
                          <a:solidFill>
                            <a:schemeClr val="tx1"/>
                          </a:solidFill>
                          <a:latin typeface="Arial Narrow" pitchFamily="34" charset="0"/>
                          <a:ea typeface="Calibri"/>
                          <a:cs typeface="Times New Roman"/>
                        </a:rPr>
                        <a:t>Number of capacity-building programmes implemented.</a:t>
                      </a:r>
                      <a:endParaRPr lang="en-US" sz="1400" dirty="0">
                        <a:solidFill>
                          <a:schemeClr val="tx1"/>
                        </a:solidFill>
                        <a:latin typeface="Arial Narrow" pitchFamily="34" charset="0"/>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1536">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4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173038" indent="-173038" algn="just" fontAlgn="t">
                        <a:buFont typeface="+mj-lt"/>
                        <a:buAutoNum type="arabicPeriod" startAt="6"/>
                      </a:pPr>
                      <a:r>
                        <a:rPr lang="en-ZA" sz="1400" b="0" i="0" u="none" strike="noStrike" dirty="0" smtClean="0">
                          <a:solidFill>
                            <a:srgbClr val="000000"/>
                          </a:solidFill>
                          <a:effectLst/>
                          <a:latin typeface="Arial Narrow" panose="020B0606020202030204" pitchFamily="34" charset="0"/>
                        </a:rPr>
                        <a:t>Local </a:t>
                      </a:r>
                      <a:r>
                        <a:rPr lang="en-ZA" sz="1400" b="0" i="0" u="none" strike="noStrike" dirty="0">
                          <a:solidFill>
                            <a:srgbClr val="000000"/>
                          </a:solidFill>
                          <a:effectLst/>
                          <a:latin typeface="Arial Narrow" panose="020B0606020202030204" pitchFamily="34" charset="0"/>
                        </a:rPr>
                        <a:t>government tourism induction programme, with a focus on rural areas with tourism potential (eight municipalities).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gn="just" fontAlgn="t">
                        <a:buFont typeface="Arial" panose="020B0604020202020204" pitchFamily="34" charset="0"/>
                        <a:buNone/>
                      </a:pPr>
                      <a:r>
                        <a:rPr lang="en-ZA" sz="1400" b="0" i="0" u="none" strike="noStrike" dirty="0" smtClean="0">
                          <a:solidFill>
                            <a:srgbClr val="000000"/>
                          </a:solidFill>
                          <a:effectLst/>
                          <a:latin typeface="Arial Narrow" panose="020B0606020202030204" pitchFamily="34" charset="0"/>
                        </a:rPr>
                        <a:t>Workshops were conducted in four municipalities namely: </a:t>
                      </a:r>
                    </a:p>
                    <a:p>
                      <a:pPr marL="0" indent="0" algn="just" fontAlgn="t">
                        <a:buFont typeface="Arial" panose="020B0604020202020204" pitchFamily="34" charset="0"/>
                        <a:buNone/>
                      </a:pPr>
                      <a:endParaRPr lang="en-ZA" sz="1400" b="0" i="0" u="none" strike="noStrike" dirty="0" smtClean="0">
                        <a:solidFill>
                          <a:srgbClr val="000000"/>
                        </a:solidFill>
                        <a:effectLst/>
                        <a:latin typeface="Arial Narrow" panose="020B0606020202030204" pitchFamily="34" charset="0"/>
                      </a:endParaRPr>
                    </a:p>
                    <a:p>
                      <a:pPr marL="115888" indent="-115888"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OR Tambo District from 21- 22 October 2017,</a:t>
                      </a:r>
                    </a:p>
                    <a:p>
                      <a:pPr marL="115888" indent="-115888"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 Nkomazi Local Municipality from 15-16 November 2017,</a:t>
                      </a:r>
                    </a:p>
                    <a:p>
                      <a:pPr marL="115888" indent="-115888"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Thulamela Local Municipality from 30 November 2017 to 01 December 2017 and </a:t>
                      </a:r>
                    </a:p>
                    <a:p>
                      <a:pPr marL="115888" indent="-115888"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Sarah Baartman District Municipality on 8 March 2018.</a:t>
                      </a: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400" kern="1200" dirty="0" smtClean="0">
                          <a:solidFill>
                            <a:schemeClr val="tx1"/>
                          </a:solidFill>
                          <a:latin typeface="Arial Narrow" panose="020B0606020202030204" pitchFamily="34" charset="0"/>
                          <a:ea typeface="+mn-ea"/>
                          <a:cs typeface="+mn-cs"/>
                        </a:rPr>
                        <a:t>Conduct workshops in three municipalities.</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dirty="0" smtClean="0">
                          <a:solidFill>
                            <a:schemeClr val="tx1"/>
                          </a:solidFill>
                          <a:effectLst/>
                          <a:latin typeface="Arial Narrow" panose="020B0606020202030204" pitchFamily="34" charset="0"/>
                        </a:rPr>
                        <a:t>Workshops were conducted in four Municipalities, namely:</a:t>
                      </a:r>
                    </a:p>
                    <a:p>
                      <a:pPr algn="just" fontAlgn="t"/>
                      <a:endParaRPr lang="en-ZA" sz="1400" b="0" i="0" u="none" strike="noStrike" dirty="0" smtClean="0">
                        <a:solidFill>
                          <a:schemeClr val="tx1"/>
                        </a:solidFill>
                        <a:effectLst/>
                        <a:latin typeface="Arial Narrow" panose="020B0606020202030204" pitchFamily="34" charset="0"/>
                      </a:endParaRPr>
                    </a:p>
                    <a:p>
                      <a:pPr marL="115888" indent="-115888" algn="just" fontAlgn="t">
                        <a:buFont typeface="Arial" panose="020B0604020202020204" pitchFamily="34" charset="0"/>
                        <a:buChar char="•"/>
                      </a:pPr>
                      <a:r>
                        <a:rPr lang="en-ZA" sz="1400" b="0" i="0" u="none" strike="noStrike" dirty="0" smtClean="0">
                          <a:solidFill>
                            <a:schemeClr val="tx1"/>
                          </a:solidFill>
                          <a:effectLst/>
                          <a:latin typeface="Arial Narrow" panose="020B0606020202030204" pitchFamily="34" charset="0"/>
                        </a:rPr>
                        <a:t>Nelson Mandela Bay on 8 March 2018;</a:t>
                      </a:r>
                    </a:p>
                    <a:p>
                      <a:pPr marL="115888" indent="-115888" algn="just" fontAlgn="t">
                        <a:buFont typeface="Arial" panose="020B0604020202020204" pitchFamily="34" charset="0"/>
                        <a:buChar char="•"/>
                      </a:pPr>
                      <a:r>
                        <a:rPr lang="en-ZA" sz="1400" b="0" i="0" u="none" strike="noStrike" dirty="0" smtClean="0">
                          <a:solidFill>
                            <a:schemeClr val="tx1"/>
                          </a:solidFill>
                          <a:effectLst/>
                          <a:latin typeface="Arial Narrow" panose="020B0606020202030204" pitchFamily="34" charset="0"/>
                        </a:rPr>
                        <a:t>Namakwa District Municipality (Upington) on 22-23 February 2018;</a:t>
                      </a:r>
                    </a:p>
                    <a:p>
                      <a:pPr marL="115888" indent="-115888" algn="just" fontAlgn="t">
                        <a:buFont typeface="Arial" panose="020B0604020202020204" pitchFamily="34" charset="0"/>
                        <a:buChar char="•"/>
                      </a:pPr>
                      <a:r>
                        <a:rPr lang="en-ZA" sz="1400" b="0" i="0" u="none" strike="noStrike" dirty="0" smtClean="0">
                          <a:solidFill>
                            <a:schemeClr val="tx1"/>
                          </a:solidFill>
                          <a:effectLst/>
                          <a:latin typeface="Arial Narrow" panose="020B0606020202030204" pitchFamily="34" charset="0"/>
                        </a:rPr>
                        <a:t>Nkomazi Local Municipality on 27-28 March 2018;</a:t>
                      </a:r>
                    </a:p>
                    <a:p>
                      <a:pPr marL="115888" indent="-115888" algn="just" fontAlgn="t">
                        <a:buFont typeface="Arial" panose="020B0604020202020204" pitchFamily="34" charset="0"/>
                        <a:buChar char="•"/>
                      </a:pPr>
                      <a:r>
                        <a:rPr lang="en-ZA" sz="1400" b="0" i="0" u="none" strike="noStrike" dirty="0" smtClean="0">
                          <a:solidFill>
                            <a:schemeClr val="tx1"/>
                          </a:solidFill>
                          <a:effectLst/>
                          <a:latin typeface="Arial Narrow" panose="020B0606020202030204" pitchFamily="34" charset="0"/>
                        </a:rPr>
                        <a:t>ZF Mgcawu on 20-21 February 2018.</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962775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593342200"/>
              </p:ext>
            </p:extLst>
          </p:nvPr>
        </p:nvGraphicFramePr>
        <p:xfrm>
          <a:off x="183847" y="143210"/>
          <a:ext cx="8708418" cy="5657825"/>
        </p:xfrm>
        <a:graphic>
          <a:graphicData uri="http://schemas.openxmlformats.org/drawingml/2006/table">
            <a:tbl>
              <a:tblPr/>
              <a:tblGrid>
                <a:gridCol w="1411688">
                  <a:extLst>
                    <a:ext uri="{9D8B030D-6E8A-4147-A177-3AD203B41FA5}">
                      <a16:colId xmlns:a16="http://schemas.microsoft.com/office/drawing/2014/main" val="20000"/>
                    </a:ext>
                  </a:extLst>
                </a:gridCol>
                <a:gridCol w="1520889">
                  <a:extLst>
                    <a:ext uri="{9D8B030D-6E8A-4147-A177-3AD203B41FA5}">
                      <a16:colId xmlns:a16="http://schemas.microsoft.com/office/drawing/2014/main" val="20001"/>
                    </a:ext>
                  </a:extLst>
                </a:gridCol>
                <a:gridCol w="1510440">
                  <a:extLst>
                    <a:ext uri="{9D8B030D-6E8A-4147-A177-3AD203B41FA5}">
                      <a16:colId xmlns:a16="http://schemas.microsoft.com/office/drawing/2014/main" val="20003"/>
                    </a:ext>
                  </a:extLst>
                </a:gridCol>
                <a:gridCol w="1408176">
                  <a:extLst>
                    <a:ext uri="{9D8B030D-6E8A-4147-A177-3AD203B41FA5}">
                      <a16:colId xmlns:a16="http://schemas.microsoft.com/office/drawing/2014/main" val="20004"/>
                    </a:ext>
                  </a:extLst>
                </a:gridCol>
                <a:gridCol w="2857225">
                  <a:extLst>
                    <a:ext uri="{9D8B030D-6E8A-4147-A177-3AD203B41FA5}">
                      <a16:colId xmlns:a16="http://schemas.microsoft.com/office/drawing/2014/main" val="20005"/>
                    </a:ext>
                  </a:extLst>
                </a:gridCol>
              </a:tblGrid>
              <a:tr h="25524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Narrow"/>
                        </a:rPr>
                        <a:t>Strategic objective: </a:t>
                      </a:r>
                      <a:r>
                        <a:rPr kumimoji="0" lang="en-ZA" sz="12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2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55728">
                <a:tc rowSpan="2">
                  <a:txBody>
                    <a:bodyPr/>
                    <a:lstStyle/>
                    <a:p>
                      <a:pPr algn="ctr">
                        <a:lnSpc>
                          <a:spcPct val="100000"/>
                        </a:lnSpc>
                      </a:pPr>
                      <a:r>
                        <a:rPr lang="en-US" sz="1200" b="1" dirty="0" smtClean="0">
                          <a:solidFill>
                            <a:schemeClr val="tx1"/>
                          </a:solidFill>
                          <a:latin typeface="Arial Narrow" pitchFamily="34" charset="0"/>
                          <a:cs typeface="Arial" pitchFamily="34" charset="0"/>
                        </a:rPr>
                        <a:t>Key</a:t>
                      </a:r>
                      <a:r>
                        <a:rPr lang="en-US" sz="1200" b="1" baseline="0" dirty="0" smtClean="0">
                          <a:solidFill>
                            <a:schemeClr val="tx1"/>
                          </a:solidFill>
                          <a:latin typeface="Arial Narrow" pitchFamily="34" charset="0"/>
                          <a:cs typeface="Arial" pitchFamily="34" charset="0"/>
                        </a:rPr>
                        <a:t> Performance Indicator</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solidFill>
                            <a:schemeClr val="tx1"/>
                          </a:solidFill>
                          <a:latin typeface="Arial Narrow" pitchFamily="34" charset="0"/>
                          <a:cs typeface="Arial" pitchFamily="34" charset="0"/>
                        </a:rPr>
                        <a:t>Annual</a:t>
                      </a:r>
                      <a:r>
                        <a:rPr lang="en-US" sz="1200" b="1" baseline="0" dirty="0" smtClean="0">
                          <a:solidFill>
                            <a:schemeClr val="tx1"/>
                          </a:solidFill>
                          <a:latin typeface="Arial Narrow" pitchFamily="34" charset="0"/>
                          <a:cs typeface="Arial" pitchFamily="34" charset="0"/>
                        </a:rPr>
                        <a:t> </a:t>
                      </a:r>
                      <a:r>
                        <a:rPr lang="en-US" sz="1200" b="1" dirty="0" smtClean="0">
                          <a:solidFill>
                            <a:schemeClr val="tx1"/>
                          </a:solidFill>
                          <a:latin typeface="Arial Narrow" pitchFamily="34" charset="0"/>
                          <a:cs typeface="Arial" pitchFamily="34" charset="0"/>
                        </a:rPr>
                        <a:t>Target</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200" b="1" dirty="0" smtClean="0">
                          <a:solidFill>
                            <a:schemeClr val="tx1"/>
                          </a:solidFill>
                          <a:latin typeface="Arial Narrow" pitchFamily="34" charset="0"/>
                          <a:cs typeface="Arial" pitchFamily="34" charset="0"/>
                        </a:rPr>
                        <a:t>Quarterly Targets</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596700">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3 Performance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 </a:t>
                      </a:r>
                      <a:r>
                        <a:rPr lang="en-ZA" sz="1200" b="1" kern="1200" dirty="0" smtClean="0">
                          <a:solidFill>
                            <a:schemeClr val="dk1"/>
                          </a:solidFill>
                          <a:latin typeface="Arial Narrow" panose="020B0606020202030204" pitchFamily="34" charset="0"/>
                          <a:ea typeface="+mn-ea"/>
                          <a:cs typeface="+mn-cs"/>
                        </a:rPr>
                        <a:t>Actual </a:t>
                      </a:r>
                      <a:r>
                        <a:rPr lang="en-US" sz="12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dk1"/>
                        </a:solidFill>
                        <a:latin typeface="Arial Narrow" panose="020B0606020202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Performance – </a:t>
                      </a: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5728">
                <a:tc rowSpan="2">
                  <a:txBody>
                    <a:bodyPr/>
                    <a:lstStyle/>
                    <a:p>
                      <a:pPr marL="173038" marR="0" indent="-169863" algn="just" defTabSz="914400" rtl="0" eaLnBrk="1" fontAlgn="auto" latinLnBrk="0" hangingPunct="1">
                        <a:lnSpc>
                          <a:spcPct val="100000"/>
                        </a:lnSpc>
                        <a:spcBef>
                          <a:spcPts val="0"/>
                        </a:spcBef>
                        <a:spcAft>
                          <a:spcPts val="0"/>
                        </a:spcAft>
                        <a:buClrTx/>
                        <a:buSzTx/>
                        <a:buFont typeface="+mj-lt"/>
                        <a:buAutoNum type="arabicPeriod" startAt="8"/>
                        <a:tabLst>
                          <a:tab pos="173038" algn="l"/>
                        </a:tabLst>
                        <a:defRPr/>
                      </a:pPr>
                      <a:r>
                        <a:rPr lang="en-ZA" sz="1200" dirty="0" smtClean="0">
                          <a:solidFill>
                            <a:schemeClr val="tx1"/>
                          </a:solidFill>
                          <a:latin typeface="Arial Narrow" pitchFamily="34" charset="0"/>
                          <a:ea typeface="Calibri"/>
                          <a:cs typeface="Times New Roman"/>
                        </a:rPr>
                        <a:t>Number of capacity-building programmes implemented.</a:t>
                      </a:r>
                      <a:endParaRPr lang="en-US" sz="1200" dirty="0">
                        <a:solidFill>
                          <a:schemeClr val="tx1"/>
                        </a:solidFill>
                        <a:latin typeface="Arial Narrow" pitchFamily="34" charset="0"/>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2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3928274">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4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173038" indent="-173038" algn="just" fontAlgn="t">
                        <a:buFont typeface="+mj-lt"/>
                        <a:buAutoNum type="arabicPeriod" startAt="6"/>
                      </a:pPr>
                      <a:r>
                        <a:rPr lang="en-ZA" sz="1200" b="0" i="0" u="none" strike="noStrike" dirty="0" smtClean="0">
                          <a:solidFill>
                            <a:srgbClr val="000000"/>
                          </a:solidFill>
                          <a:effectLst/>
                          <a:latin typeface="Arial Narrow" panose="020B0606020202030204" pitchFamily="34" charset="0"/>
                        </a:rPr>
                        <a:t>Local </a:t>
                      </a:r>
                      <a:r>
                        <a:rPr lang="en-ZA" sz="1200" b="0" i="0" u="none" strike="noStrike" dirty="0">
                          <a:solidFill>
                            <a:srgbClr val="000000"/>
                          </a:solidFill>
                          <a:effectLst/>
                          <a:latin typeface="Arial Narrow" panose="020B0606020202030204" pitchFamily="34" charset="0"/>
                        </a:rPr>
                        <a:t>government tourism induction programme, with a focus on rural areas with tourism potential (eight municipalities).</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fontAlgn="t"/>
                      <a:r>
                        <a:rPr lang="en-ZA" sz="1200" b="0" i="0" u="none" strike="noStrike" dirty="0" smtClean="0">
                          <a:solidFill>
                            <a:srgbClr val="000000"/>
                          </a:solidFill>
                          <a:effectLst/>
                          <a:latin typeface="Arial Narrow" panose="020B0606020202030204" pitchFamily="34" charset="0"/>
                        </a:rPr>
                        <a:t>Workshops were conducted in four municipalities namely: </a:t>
                      </a:r>
                    </a:p>
                    <a:p>
                      <a:pPr algn="just" fontAlgn="t"/>
                      <a:endParaRPr lang="en-ZA" sz="1200" b="0" i="0" u="none" strike="noStrike" dirty="0" smtClean="0">
                        <a:solidFill>
                          <a:srgbClr val="000000"/>
                        </a:solidFill>
                        <a:effectLst/>
                        <a:latin typeface="Arial Narrow" panose="020B0606020202030204" pitchFamily="34" charset="0"/>
                      </a:endParaRPr>
                    </a:p>
                    <a:p>
                      <a:pPr marL="57150" indent="-57150" algn="just" fontAlgn="t">
                        <a:buFont typeface="Arial" panose="020B0604020202020204" pitchFamily="34" charset="0"/>
                        <a:buChar char="•"/>
                      </a:pPr>
                      <a:r>
                        <a:rPr lang="en-ZA" sz="1200" b="0" i="0" u="none" strike="noStrike" dirty="0" smtClean="0">
                          <a:solidFill>
                            <a:srgbClr val="000000"/>
                          </a:solidFill>
                          <a:effectLst/>
                          <a:latin typeface="Arial Narrow" panose="020B0606020202030204" pitchFamily="34" charset="0"/>
                        </a:rPr>
                        <a:t>OR Tambo District from 21- 22 October 2017,</a:t>
                      </a:r>
                    </a:p>
                    <a:p>
                      <a:pPr marL="57150" indent="-57150" algn="just" fontAlgn="t"/>
                      <a:endParaRPr lang="en-ZA" sz="1200" b="0" i="0" u="none" strike="noStrike" dirty="0" smtClean="0">
                        <a:solidFill>
                          <a:srgbClr val="000000"/>
                        </a:solidFill>
                        <a:effectLst/>
                        <a:latin typeface="Arial Narrow" panose="020B0606020202030204" pitchFamily="34" charset="0"/>
                      </a:endParaRPr>
                    </a:p>
                    <a:p>
                      <a:pPr marL="57150" indent="-57150" algn="just" fontAlgn="t">
                        <a:buFont typeface="Arial" panose="020B0604020202020204" pitchFamily="34" charset="0"/>
                        <a:buChar char="•"/>
                      </a:pPr>
                      <a:r>
                        <a:rPr lang="en-ZA" sz="1200" b="0" i="0" u="none" strike="noStrike" dirty="0" smtClean="0">
                          <a:solidFill>
                            <a:srgbClr val="000000"/>
                          </a:solidFill>
                          <a:effectLst/>
                          <a:latin typeface="Arial Narrow" panose="020B0606020202030204" pitchFamily="34" charset="0"/>
                        </a:rPr>
                        <a:t> Nkomazi Local Municipality from 15-16 November 2017,</a:t>
                      </a:r>
                      <a:r>
                        <a:rPr lang="en-ZA" sz="1200" b="0" i="0" u="none" strike="noStrike" baseline="0" dirty="0" smtClean="0">
                          <a:solidFill>
                            <a:srgbClr val="000000"/>
                          </a:solidFill>
                          <a:effectLst/>
                          <a:latin typeface="Arial Narrow" panose="020B0606020202030204" pitchFamily="34" charset="0"/>
                        </a:rPr>
                        <a:t> </a:t>
                      </a:r>
                    </a:p>
                    <a:p>
                      <a:pPr marL="57150" indent="-57150" algn="just" fontAlgn="t"/>
                      <a:endParaRPr lang="en-ZA" sz="1200" b="0" i="0" u="none" strike="noStrike" baseline="0" dirty="0" smtClean="0">
                        <a:solidFill>
                          <a:srgbClr val="000000"/>
                        </a:solidFill>
                        <a:effectLst/>
                        <a:latin typeface="Arial Narrow" panose="020B0606020202030204" pitchFamily="34" charset="0"/>
                      </a:endParaRPr>
                    </a:p>
                    <a:p>
                      <a:pPr marL="57150" indent="-57150" algn="just" fontAlgn="t">
                        <a:buFont typeface="Arial" panose="020B0604020202020204" pitchFamily="34" charset="0"/>
                        <a:buChar char="•"/>
                      </a:pPr>
                      <a:r>
                        <a:rPr lang="en-ZA" sz="1200" b="0" i="0" u="none" strike="noStrike" dirty="0" smtClean="0">
                          <a:solidFill>
                            <a:srgbClr val="000000"/>
                          </a:solidFill>
                          <a:effectLst/>
                          <a:latin typeface="Arial Narrow" panose="020B0606020202030204" pitchFamily="34" charset="0"/>
                        </a:rPr>
                        <a:t>Thulamela Local Municipality from 30 November 2017 to 01 December 2017 and </a:t>
                      </a:r>
                    </a:p>
                    <a:p>
                      <a:pPr marL="57150" indent="-57150" algn="just" fontAlgn="t"/>
                      <a:endParaRPr lang="en-ZA" sz="1200" b="0" i="0" u="none" strike="noStrike" dirty="0" smtClean="0">
                        <a:solidFill>
                          <a:srgbClr val="000000"/>
                        </a:solidFill>
                        <a:effectLst/>
                        <a:latin typeface="Arial Narrow" panose="020B0606020202030204" pitchFamily="34" charset="0"/>
                      </a:endParaRPr>
                    </a:p>
                    <a:p>
                      <a:pPr marL="57150" indent="-57150" algn="just" fontAlgn="t">
                        <a:buFont typeface="Arial" panose="020B0604020202020204" pitchFamily="34" charset="0"/>
                        <a:buChar char="•"/>
                      </a:pPr>
                      <a:r>
                        <a:rPr lang="en-ZA" sz="1200" b="0" i="0" u="none" strike="noStrike" dirty="0" smtClean="0">
                          <a:solidFill>
                            <a:srgbClr val="000000"/>
                          </a:solidFill>
                          <a:effectLst/>
                          <a:latin typeface="Arial Narrow" panose="020B0606020202030204" pitchFamily="34" charset="0"/>
                        </a:rPr>
                        <a:t>Sarah Baartman District Municipality on 8 March 2018.</a:t>
                      </a: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200" b="0" i="0" u="none" strike="noStrike" kern="1200" dirty="0" smtClean="0">
                          <a:solidFill>
                            <a:srgbClr val="000000"/>
                          </a:solidFill>
                          <a:effectLst/>
                          <a:latin typeface="Arial Narrow" panose="020B0606020202030204" pitchFamily="34" charset="0"/>
                          <a:ea typeface="+mn-ea"/>
                          <a:cs typeface="+mn-cs"/>
                        </a:rPr>
                        <a:t>Compile local government tourism    induction programme annual implementation report.</a:t>
                      </a:r>
                      <a:endParaRPr lang="en-ZA" sz="1200" b="0" i="0" u="none" strike="noStrike" kern="1200" dirty="0">
                        <a:solidFill>
                          <a:srgbClr val="000000"/>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200" b="0" i="0" u="none" strike="noStrike" dirty="0" smtClean="0">
                          <a:solidFill>
                            <a:srgbClr val="000000"/>
                          </a:solidFill>
                          <a:effectLst/>
                          <a:latin typeface="Arial Narrow" panose="020B0606020202030204" pitchFamily="34" charset="0"/>
                        </a:rPr>
                        <a:t>Local Government Tourism Induction Programme Annual implementation report was developed.  The report covers the objectives and purpose</a:t>
                      </a:r>
                      <a:r>
                        <a:rPr lang="en-ZA" sz="1200" b="0" i="0" u="none" strike="noStrike" baseline="0" dirty="0" smtClean="0">
                          <a:solidFill>
                            <a:srgbClr val="000000"/>
                          </a:solidFill>
                          <a:effectLst/>
                          <a:latin typeface="Arial Narrow" panose="020B0606020202030204" pitchFamily="34" charset="0"/>
                        </a:rPr>
                        <a:t> of the programme, implementation of workshops, attendance and budgets costs, </a:t>
                      </a:r>
                      <a:r>
                        <a:rPr lang="en-ZA" sz="1200" b="0" i="0" u="none" strike="noStrike" dirty="0" smtClean="0">
                          <a:solidFill>
                            <a:srgbClr val="000000"/>
                          </a:solidFill>
                          <a:effectLst/>
                          <a:latin typeface="Arial Narrow" panose="020B0606020202030204" pitchFamily="34" charset="0"/>
                        </a:rPr>
                        <a:t> highlights of the workshops and recommendations and resolutions as per district and local municipality.</a:t>
                      </a:r>
                    </a:p>
                    <a:p>
                      <a:pPr algn="just" fontAlgn="t"/>
                      <a:endParaRPr lang="en-ZA" sz="1200" b="0" i="0" u="none" strike="noStrike" dirty="0" smtClean="0">
                        <a:solidFill>
                          <a:srgbClr val="000000"/>
                        </a:solidFill>
                        <a:effectLst/>
                        <a:latin typeface="Arial Narrow" panose="020B0606020202030204" pitchFamily="34" charset="0"/>
                      </a:endParaRPr>
                    </a:p>
                    <a:p>
                      <a:pPr algn="just" fontAlgn="t"/>
                      <a:r>
                        <a:rPr lang="en-ZA" sz="1200" b="0" i="0" u="none" strike="noStrike" dirty="0" smtClean="0">
                          <a:solidFill>
                            <a:srgbClr val="000000"/>
                          </a:solidFill>
                          <a:effectLst/>
                          <a:latin typeface="Arial Narrow" panose="020B0606020202030204" pitchFamily="34" charset="0"/>
                        </a:rPr>
                        <a:t>As part of the workshops highlights,</a:t>
                      </a:r>
                      <a:r>
                        <a:rPr lang="en-ZA" sz="1200" b="0" i="0" u="none" strike="noStrike" baseline="0" dirty="0" smtClean="0">
                          <a:solidFill>
                            <a:srgbClr val="000000"/>
                          </a:solidFill>
                          <a:effectLst/>
                          <a:latin typeface="Arial Narrow" panose="020B0606020202030204" pitchFamily="34" charset="0"/>
                        </a:rPr>
                        <a:t> d</a:t>
                      </a:r>
                      <a:r>
                        <a:rPr lang="en-ZA" sz="1200" b="0" i="0" u="none" strike="noStrike" dirty="0" smtClean="0">
                          <a:solidFill>
                            <a:srgbClr val="000000"/>
                          </a:solidFill>
                          <a:effectLst/>
                          <a:latin typeface="Arial Narrow" panose="020B0606020202030204" pitchFamily="34" charset="0"/>
                        </a:rPr>
                        <a:t>elegates were exposed to educational site visits</a:t>
                      </a:r>
                      <a:r>
                        <a:rPr lang="en-ZA" sz="1200" b="0" i="0" u="none" strike="noStrike" baseline="0" dirty="0" smtClean="0">
                          <a:solidFill>
                            <a:srgbClr val="000000"/>
                          </a:solidFill>
                          <a:effectLst/>
                          <a:latin typeface="Arial Narrow" panose="020B0606020202030204" pitchFamily="34" charset="0"/>
                        </a:rPr>
                        <a:t> in terms of their operations as follows:</a:t>
                      </a:r>
                    </a:p>
                    <a:p>
                      <a:pPr algn="just" fontAlgn="t"/>
                      <a:endParaRPr lang="en-ZA" sz="1200" b="0" i="0" u="none" strike="noStrike" baseline="0" dirty="0" smtClean="0">
                        <a:solidFill>
                          <a:srgbClr val="000000"/>
                        </a:solidFill>
                        <a:effectLst/>
                        <a:latin typeface="Arial Narrow" panose="020B0606020202030204" pitchFamily="34" charset="0"/>
                      </a:endParaRPr>
                    </a:p>
                    <a:p>
                      <a:pPr marL="171450" indent="-171450" algn="just" fontAlgn="t">
                        <a:buFont typeface="Arial" panose="020B0604020202020204" pitchFamily="34" charset="0"/>
                        <a:buChar char="•"/>
                      </a:pPr>
                      <a:r>
                        <a:rPr lang="en-ZA" sz="1200" b="0" i="0" u="none" strike="noStrike" baseline="0" dirty="0" smtClean="0">
                          <a:solidFill>
                            <a:srgbClr val="000000"/>
                          </a:solidFill>
                          <a:effectLst/>
                          <a:latin typeface="Arial Narrow" panose="020B0606020202030204" pitchFamily="34" charset="0"/>
                        </a:rPr>
                        <a:t>Zululand District Municipality delegates visited Nyanga Resort as per of Edu-tour.</a:t>
                      </a:r>
                    </a:p>
                    <a:p>
                      <a:pPr marL="171450" indent="-171450" algn="just" fontAlgn="t">
                        <a:buFont typeface="Arial" panose="020B0604020202020204" pitchFamily="34" charset="0"/>
                        <a:buChar char="•"/>
                      </a:pPr>
                      <a:r>
                        <a:rPr lang="en-ZA" sz="1200" b="0" i="0" u="none" strike="noStrike" baseline="0" dirty="0" smtClean="0">
                          <a:solidFill>
                            <a:srgbClr val="000000"/>
                          </a:solidFill>
                          <a:effectLst/>
                          <a:latin typeface="Arial Narrow" panose="020B0606020202030204" pitchFamily="34" charset="0"/>
                        </a:rPr>
                        <a:t>O R Tambo District Municipality delegates visited </a:t>
                      </a:r>
                      <a:r>
                        <a:rPr lang="en-ZA" sz="1200" b="0" i="0" u="none" strike="noStrike" baseline="0" dirty="0" err="1" smtClean="0">
                          <a:solidFill>
                            <a:srgbClr val="000000"/>
                          </a:solidFill>
                          <a:effectLst/>
                          <a:latin typeface="Arial Narrow" panose="020B0606020202030204" pitchFamily="34" charset="0"/>
                        </a:rPr>
                        <a:t>Mthata</a:t>
                      </a:r>
                      <a:r>
                        <a:rPr lang="en-ZA" sz="1200" b="0" i="0" u="none" strike="noStrike" baseline="0" dirty="0" smtClean="0">
                          <a:solidFill>
                            <a:srgbClr val="000000"/>
                          </a:solidFill>
                          <a:effectLst/>
                          <a:latin typeface="Arial Narrow" panose="020B0606020202030204" pitchFamily="34" charset="0"/>
                        </a:rPr>
                        <a:t> Dam</a:t>
                      </a:r>
                    </a:p>
                    <a:p>
                      <a:pPr marL="171450" indent="-171450" algn="just" fontAlgn="t">
                        <a:buFont typeface="Arial" panose="020B0604020202020204" pitchFamily="34" charset="0"/>
                        <a:buChar char="•"/>
                      </a:pPr>
                      <a:r>
                        <a:rPr lang="en-ZA" sz="1200" b="0" i="0" u="none" strike="noStrike" baseline="0" dirty="0" smtClean="0">
                          <a:solidFill>
                            <a:srgbClr val="000000"/>
                          </a:solidFill>
                          <a:effectLst/>
                          <a:latin typeface="Arial Narrow" panose="020B0606020202030204" pitchFamily="34" charset="0"/>
                        </a:rPr>
                        <a:t>Sarah Baartman District and Nelson Mandela Bay delegates visited Cannon Rocks Lodge.</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baseline="0" dirty="0" smtClean="0">
                          <a:solidFill>
                            <a:srgbClr val="000000"/>
                          </a:solidFill>
                          <a:effectLst/>
                          <a:latin typeface="Arial Narrow" panose="020B0606020202030204" pitchFamily="34" charset="0"/>
                        </a:rPr>
                        <a:t>Western Cape: </a:t>
                      </a:r>
                      <a:r>
                        <a:rPr lang="en-ZA" sz="1200" b="0" i="0" u="none" strike="noStrike" baseline="0" dirty="0" err="1" smtClean="0">
                          <a:solidFill>
                            <a:srgbClr val="000000"/>
                          </a:solidFill>
                          <a:effectLst/>
                          <a:latin typeface="Arial Narrow" panose="020B0606020202030204" pitchFamily="34" charset="0"/>
                        </a:rPr>
                        <a:t>Pama’s</a:t>
                      </a:r>
                      <a:r>
                        <a:rPr lang="en-ZA" sz="1200" b="0" i="0" u="none" strike="noStrike" baseline="0" dirty="0" smtClean="0">
                          <a:solidFill>
                            <a:srgbClr val="000000"/>
                          </a:solidFill>
                          <a:effectLst/>
                          <a:latin typeface="Arial Narrow" panose="020B0606020202030204" pitchFamily="34" charset="0"/>
                        </a:rPr>
                        <a:t> African Restaurant hosted delegates to </a:t>
                      </a:r>
                      <a:r>
                        <a:rPr lang="en-ZA" sz="1200" b="0" i="0" u="none" strike="noStrike" baseline="0" dirty="0" smtClean="0">
                          <a:solidFill>
                            <a:schemeClr val="tx1"/>
                          </a:solidFill>
                          <a:effectLst/>
                          <a:latin typeface="Arial Narrow" panose="020B0606020202030204" pitchFamily="34" charset="0"/>
                        </a:rPr>
                        <a:t>offer African </a:t>
                      </a: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Cuisine meal for dinner.</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028470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295743490"/>
              </p:ext>
            </p:extLst>
          </p:nvPr>
        </p:nvGraphicFramePr>
        <p:xfrm>
          <a:off x="359228" y="392026"/>
          <a:ext cx="8488558" cy="5193434"/>
        </p:xfrm>
        <a:graphic>
          <a:graphicData uri="http://schemas.openxmlformats.org/drawingml/2006/table">
            <a:tbl>
              <a:tblPr/>
              <a:tblGrid>
                <a:gridCol w="1492721">
                  <a:extLst>
                    <a:ext uri="{9D8B030D-6E8A-4147-A177-3AD203B41FA5}">
                      <a16:colId xmlns:a16="http://schemas.microsoft.com/office/drawing/2014/main" val="20000"/>
                    </a:ext>
                  </a:extLst>
                </a:gridCol>
                <a:gridCol w="1250066">
                  <a:extLst>
                    <a:ext uri="{9D8B030D-6E8A-4147-A177-3AD203B41FA5}">
                      <a16:colId xmlns:a16="http://schemas.microsoft.com/office/drawing/2014/main" val="20001"/>
                    </a:ext>
                  </a:extLst>
                </a:gridCol>
                <a:gridCol w="1747777">
                  <a:extLst>
                    <a:ext uri="{9D8B030D-6E8A-4147-A177-3AD203B41FA5}">
                      <a16:colId xmlns:a16="http://schemas.microsoft.com/office/drawing/2014/main" val="20002"/>
                    </a:ext>
                  </a:extLst>
                </a:gridCol>
                <a:gridCol w="1701479">
                  <a:extLst>
                    <a:ext uri="{9D8B030D-6E8A-4147-A177-3AD203B41FA5}">
                      <a16:colId xmlns:a16="http://schemas.microsoft.com/office/drawing/2014/main" val="20003"/>
                    </a:ext>
                  </a:extLst>
                </a:gridCol>
                <a:gridCol w="2296515">
                  <a:extLst>
                    <a:ext uri="{9D8B030D-6E8A-4147-A177-3AD203B41FA5}">
                      <a16:colId xmlns:a16="http://schemas.microsoft.com/office/drawing/2014/main" val="20004"/>
                    </a:ext>
                  </a:extLst>
                </a:gridCol>
              </a:tblGrid>
              <a:tr h="443212">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a:rPr>
                        <a:t>Strategic objective: </a:t>
                      </a:r>
                      <a:r>
                        <a:rPr kumimoji="0" lang="en-ZA" sz="14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4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7524">
                <a:tc rowSpan="2">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Annual</a:t>
                      </a:r>
                      <a:r>
                        <a:rPr lang="en-US" sz="1400" b="1" baseline="0" dirty="0" smtClean="0">
                          <a:solidFill>
                            <a:schemeClr val="tx1"/>
                          </a:solidFill>
                          <a:latin typeface="Arial Narrow" pitchFamily="34" charset="0"/>
                          <a:cs typeface="Arial" pitchFamily="34" charset="0"/>
                        </a:rPr>
                        <a:t> </a:t>
                      </a:r>
                      <a:r>
                        <a:rPr lang="en-US" sz="1400" b="1" dirty="0" smtClean="0">
                          <a:solidFill>
                            <a:schemeClr val="tx1"/>
                          </a:solidFill>
                          <a:latin typeface="Arial Narrow" pitchFamily="34" charset="0"/>
                          <a:cs typeface="Arial" pitchFamily="34" charset="0"/>
                        </a:rPr>
                        <a:t>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400" b="1" dirty="0" smtClean="0">
                          <a:solidFill>
                            <a:schemeClr val="tx1"/>
                          </a:solidFill>
                          <a:latin typeface="Arial Narrow" pitchFamily="34" charset="0"/>
                          <a:cs typeface="Arial" pitchFamily="34" charset="0"/>
                        </a:rPr>
                        <a:t>Quarterly Targets</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2244">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3 Performance – </a:t>
                      </a:r>
                      <a:r>
                        <a:rPr lang="en-ZA" sz="1400" b="1" kern="1200" dirty="0" smtClean="0">
                          <a:solidFill>
                            <a:schemeClr val="dk1"/>
                          </a:solidFill>
                          <a:latin typeface="Arial Narrow" panose="020B0606020202030204" pitchFamily="34" charset="0"/>
                          <a:ea typeface="+mn-ea"/>
                          <a:cs typeface="+mn-cs"/>
                        </a:rPr>
                        <a:t>Actual </a:t>
                      </a:r>
                      <a:r>
                        <a:rPr lang="en-US" sz="14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Performance – </a:t>
                      </a: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252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400" dirty="0" smtClean="0">
                          <a:solidFill>
                            <a:schemeClr val="tx1"/>
                          </a:solidFill>
                          <a:latin typeface="Arial Narrow" pitchFamily="34" charset="0"/>
                          <a:ea typeface="Calibri"/>
                          <a:cs typeface="Times New Roman"/>
                        </a:rPr>
                        <a:t>Number of capacity-building programmes implemented.</a:t>
                      </a:r>
                      <a:endParaRPr lang="en-US" sz="14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579835">
                <a:tc vMerge="1">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6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fontAlgn="t">
                        <a:buFont typeface="+mj-lt"/>
                        <a:buAutoNum type="arabicPeriod" startAt="7"/>
                      </a:pPr>
                      <a:r>
                        <a:rPr lang="en-ZA" sz="1400" b="0" i="0" u="none" strike="noStrike" dirty="0" smtClean="0">
                          <a:solidFill>
                            <a:srgbClr val="000000"/>
                          </a:solidFill>
                          <a:effectLst/>
                          <a:latin typeface="Arial Narrow" panose="020B0606020202030204" pitchFamily="34" charset="0"/>
                        </a:rPr>
                        <a:t>NTCE </a:t>
                      </a:r>
                      <a:r>
                        <a:rPr lang="en-ZA" sz="1400" b="0" i="0" u="none" strike="noStrike" dirty="0">
                          <a:solidFill>
                            <a:srgbClr val="000000"/>
                          </a:solidFill>
                          <a:effectLst/>
                          <a:latin typeface="Arial Narrow" panose="020B0606020202030204" pitchFamily="34" charset="0"/>
                        </a:rPr>
                        <a:t>convened.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Final NTCE report was developed and is in place.</a:t>
                      </a:r>
                      <a:endParaRPr kumimoji="0" lang="en-ZA" sz="14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kern="1200" dirty="0" smtClean="0">
                          <a:solidFill>
                            <a:srgbClr val="000000"/>
                          </a:solidFill>
                          <a:effectLst/>
                          <a:latin typeface="Arial Narrow" panose="020B0606020202030204" pitchFamily="34" charset="0"/>
                          <a:ea typeface="+mn-ea"/>
                          <a:cs typeface="+mn-cs"/>
                        </a:rPr>
                        <a:t>Planning for NTCE 2018</a:t>
                      </a: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kern="1200" dirty="0" smtClean="0">
                          <a:solidFill>
                            <a:srgbClr val="000000"/>
                          </a:solidFill>
                          <a:effectLst/>
                          <a:latin typeface="Arial Narrow" panose="020B0606020202030204" pitchFamily="34" charset="0"/>
                          <a:ea typeface="+mn-ea"/>
                          <a:cs typeface="+mn-cs"/>
                        </a:rPr>
                        <a:t>Planning for NTCE 2018 has commenced. The project plan is in place which reflect</a:t>
                      </a:r>
                      <a:r>
                        <a:rPr lang="en-ZA" sz="1400" b="0" i="0" u="none" strike="noStrike" kern="1200" baseline="0" dirty="0" smtClean="0">
                          <a:solidFill>
                            <a:srgbClr val="000000"/>
                          </a:solidFill>
                          <a:effectLst/>
                          <a:latin typeface="Arial Narrow" panose="020B0606020202030204" pitchFamily="34" charset="0"/>
                          <a:ea typeface="+mn-ea"/>
                          <a:cs typeface="+mn-cs"/>
                        </a:rPr>
                        <a:t>s activities and timeframes in relation to: </a:t>
                      </a:r>
                    </a:p>
                    <a:p>
                      <a:pPr algn="just" fontAlgn="t"/>
                      <a:endParaRPr lang="en-ZA" sz="1400" b="0" i="0" u="none" strike="noStrike" kern="1200" baseline="0" dirty="0" smtClean="0">
                        <a:solidFill>
                          <a:srgbClr val="000000"/>
                        </a:solidFill>
                        <a:effectLst/>
                        <a:latin typeface="Arial Narrow" panose="020B0606020202030204" pitchFamily="34" charset="0"/>
                        <a:ea typeface="+mn-ea"/>
                        <a:cs typeface="+mn-cs"/>
                      </a:endParaRPr>
                    </a:p>
                    <a:p>
                      <a:pPr marL="171450" indent="-171450" algn="just" fontAlgn="t">
                        <a:buFont typeface="Arial" panose="020B0604020202020204" pitchFamily="34" charset="0"/>
                        <a:buChar char="•"/>
                      </a:pPr>
                      <a:r>
                        <a:rPr lang="en-ZA" sz="1400" b="0" i="0" u="none" strike="noStrike" kern="1200" baseline="0" dirty="0" smtClean="0">
                          <a:solidFill>
                            <a:srgbClr val="000000"/>
                          </a:solidFill>
                          <a:effectLst/>
                          <a:latin typeface="Arial Narrow" panose="020B0606020202030204" pitchFamily="34" charset="0"/>
                          <a:ea typeface="+mn-ea"/>
                          <a:cs typeface="+mn-cs"/>
                        </a:rPr>
                        <a:t>Finalisation of the MoA to be signed by the Department, CATHSSETA, NW DoT &amp; NWTB.</a:t>
                      </a:r>
                    </a:p>
                    <a:p>
                      <a:pPr marL="171450" indent="-171450" algn="just" fontAlgn="t">
                        <a:buFont typeface="Arial" panose="020B0604020202020204" pitchFamily="34" charset="0"/>
                        <a:buChar char="•"/>
                      </a:pPr>
                      <a:r>
                        <a:rPr lang="en-ZA" sz="1400" b="0" i="0" u="none" strike="noStrike" kern="1200" baseline="0" dirty="0" smtClean="0">
                          <a:solidFill>
                            <a:srgbClr val="000000"/>
                          </a:solidFill>
                          <a:effectLst/>
                          <a:latin typeface="Arial Narrow" panose="020B0606020202030204" pitchFamily="34" charset="0"/>
                          <a:ea typeface="+mn-ea"/>
                          <a:cs typeface="+mn-cs"/>
                        </a:rPr>
                        <a:t>Establishment of institutional arrangements.</a:t>
                      </a:r>
                    </a:p>
                    <a:p>
                      <a:pPr marL="171450" indent="-171450" algn="just" fontAlgn="t">
                        <a:buFont typeface="Arial" panose="020B0604020202020204" pitchFamily="34" charset="0"/>
                        <a:buChar char="•"/>
                      </a:pPr>
                      <a:r>
                        <a:rPr lang="en-ZA" sz="1400" b="0" i="0" u="none" strike="noStrike" kern="1200" baseline="0" dirty="0" smtClean="0">
                          <a:solidFill>
                            <a:srgbClr val="000000"/>
                          </a:solidFill>
                          <a:effectLst/>
                          <a:latin typeface="Arial Narrow" panose="020B0606020202030204" pitchFamily="34" charset="0"/>
                          <a:ea typeface="+mn-ea"/>
                          <a:cs typeface="+mn-cs"/>
                        </a:rPr>
                        <a:t>NTCE 2018 Networking Session at Indaba.</a:t>
                      </a:r>
                    </a:p>
                    <a:p>
                      <a:pPr marL="171450" indent="-171450" algn="just" fontAlgn="t">
                        <a:buFont typeface="Arial" panose="020B0604020202020204" pitchFamily="34" charset="0"/>
                        <a:buChar char="•"/>
                      </a:pPr>
                      <a:r>
                        <a:rPr lang="en-ZA" sz="1400" b="0" i="0" u="none" strike="noStrike" kern="1200" baseline="0" dirty="0" smtClean="0">
                          <a:solidFill>
                            <a:srgbClr val="000000"/>
                          </a:solidFill>
                          <a:effectLst/>
                          <a:latin typeface="Arial Narrow" panose="020B0606020202030204" pitchFamily="34" charset="0"/>
                          <a:ea typeface="+mn-ea"/>
                          <a:cs typeface="+mn-cs"/>
                        </a:rPr>
                        <a:t>Media launch.</a:t>
                      </a:r>
                    </a:p>
                    <a:p>
                      <a:pPr marL="171450" indent="-171450" algn="just" fontAlgn="t">
                        <a:buFont typeface="Arial" panose="020B0604020202020204" pitchFamily="34" charset="0"/>
                        <a:buChar char="•"/>
                      </a:pPr>
                      <a:r>
                        <a:rPr lang="en-ZA" sz="1400" b="0" i="0" u="none" strike="noStrike" kern="1200" baseline="0" dirty="0" smtClean="0">
                          <a:solidFill>
                            <a:srgbClr val="000000"/>
                          </a:solidFill>
                          <a:effectLst/>
                          <a:latin typeface="Arial Narrow" panose="020B0606020202030204" pitchFamily="34" charset="0"/>
                          <a:ea typeface="+mn-ea"/>
                          <a:cs typeface="+mn-cs"/>
                        </a:rPr>
                        <a:t>Actual hosting of the event.</a:t>
                      </a:r>
                    </a:p>
                    <a:p>
                      <a:pPr algn="just" fontAlgn="t"/>
                      <a:r>
                        <a:rPr lang="en-ZA" sz="1400" b="0" i="0" u="none" strike="noStrike" kern="1200" baseline="0" dirty="0" smtClean="0">
                          <a:solidFill>
                            <a:srgbClr val="000000"/>
                          </a:solidFill>
                          <a:effectLst/>
                          <a:latin typeface="Arial Narrow" panose="020B0606020202030204" pitchFamily="34" charset="0"/>
                          <a:ea typeface="+mn-ea"/>
                          <a:cs typeface="+mn-cs"/>
                        </a:rPr>
                        <a:t> </a:t>
                      </a: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044414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843883358"/>
              </p:ext>
            </p:extLst>
          </p:nvPr>
        </p:nvGraphicFramePr>
        <p:xfrm>
          <a:off x="293915" y="249192"/>
          <a:ext cx="8572294" cy="5522020"/>
        </p:xfrm>
        <a:graphic>
          <a:graphicData uri="http://schemas.openxmlformats.org/drawingml/2006/table">
            <a:tbl>
              <a:tblPr/>
              <a:tblGrid>
                <a:gridCol w="1127153">
                  <a:extLst>
                    <a:ext uri="{9D8B030D-6E8A-4147-A177-3AD203B41FA5}">
                      <a16:colId xmlns:a16="http://schemas.microsoft.com/office/drawing/2014/main" val="20000"/>
                    </a:ext>
                  </a:extLst>
                </a:gridCol>
                <a:gridCol w="1179281">
                  <a:extLst>
                    <a:ext uri="{9D8B030D-6E8A-4147-A177-3AD203B41FA5}">
                      <a16:colId xmlns:a16="http://schemas.microsoft.com/office/drawing/2014/main" val="20001"/>
                    </a:ext>
                  </a:extLst>
                </a:gridCol>
                <a:gridCol w="1728583">
                  <a:extLst>
                    <a:ext uri="{9D8B030D-6E8A-4147-A177-3AD203B41FA5}">
                      <a16:colId xmlns:a16="http://schemas.microsoft.com/office/drawing/2014/main" val="20002"/>
                    </a:ext>
                  </a:extLst>
                </a:gridCol>
                <a:gridCol w="1412111">
                  <a:extLst>
                    <a:ext uri="{9D8B030D-6E8A-4147-A177-3AD203B41FA5}">
                      <a16:colId xmlns:a16="http://schemas.microsoft.com/office/drawing/2014/main" val="20003"/>
                    </a:ext>
                  </a:extLst>
                </a:gridCol>
                <a:gridCol w="3125166">
                  <a:extLst>
                    <a:ext uri="{9D8B030D-6E8A-4147-A177-3AD203B41FA5}">
                      <a16:colId xmlns:a16="http://schemas.microsoft.com/office/drawing/2014/main" val="20004"/>
                    </a:ext>
                  </a:extLst>
                </a:gridCol>
              </a:tblGrid>
              <a:tr h="337050">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a:t>
                      </a:r>
                      <a:r>
                        <a:rPr kumimoji="0" lang="en-ZA" sz="13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3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6441">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a:t>
                      </a:r>
                      <a:r>
                        <a:rPr lang="en-US" sz="1300" b="1" baseline="0" dirty="0" smtClean="0">
                          <a:solidFill>
                            <a:schemeClr val="tx1"/>
                          </a:solidFill>
                          <a:latin typeface="Arial Narrow" pitchFamily="34" charset="0"/>
                          <a:cs typeface="Arial" pitchFamily="34" charset="0"/>
                        </a:rPr>
                        <a:t> </a:t>
                      </a:r>
                      <a:r>
                        <a:rPr lang="en-US" sz="1300" b="1" dirty="0" smtClean="0">
                          <a:solidFill>
                            <a:schemeClr val="tx1"/>
                          </a:solidFill>
                          <a:latin typeface="Arial Narrow" pitchFamily="34" charset="0"/>
                          <a:cs typeface="Arial" pitchFamily="34" charset="0"/>
                        </a:rPr>
                        <a:t>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300" b="1" dirty="0" smtClean="0">
                          <a:solidFill>
                            <a:schemeClr val="tx1"/>
                          </a:solidFill>
                          <a:latin typeface="Arial Narrow" pitchFamily="34" charset="0"/>
                          <a:cs typeface="Arial" pitchFamily="34" charset="0"/>
                        </a:rPr>
                        <a:t>Quarterly Targets</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21530">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956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3038" marR="0" indent="-169863"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300" dirty="0" smtClean="0">
                          <a:solidFill>
                            <a:schemeClr val="tx1"/>
                          </a:solidFill>
                          <a:latin typeface="Arial Narrow" pitchFamily="34" charset="0"/>
                          <a:ea typeface="Calibri"/>
                          <a:cs typeface="Times New Roman"/>
                        </a:rPr>
                        <a:t>Number of capacity-building programmes implemented.</a:t>
                      </a:r>
                      <a:endParaRPr lang="en-US" sz="13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835350">
                <a:tc vMerge="1">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4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115888" indent="-115888" algn="just" fontAlgn="t">
                        <a:buFont typeface="+mj-lt"/>
                        <a:buAutoNum type="arabicPeriod" startAt="8"/>
                      </a:pPr>
                      <a:r>
                        <a:rPr lang="en-ZA" sz="1300" b="0" i="0" u="none" strike="noStrike" dirty="0" smtClean="0">
                          <a:solidFill>
                            <a:srgbClr val="000000"/>
                          </a:solidFill>
                          <a:effectLst/>
                          <a:latin typeface="Arial Narrow" panose="020B0606020202030204" pitchFamily="34" charset="0"/>
                        </a:rPr>
                        <a:t>Twenty </a:t>
                      </a:r>
                      <a:r>
                        <a:rPr lang="en-ZA" sz="1300" b="0" i="0" u="none" strike="noStrike" dirty="0">
                          <a:solidFill>
                            <a:srgbClr val="000000"/>
                          </a:solidFill>
                          <a:effectLst/>
                          <a:latin typeface="Arial Narrow" panose="020B0606020202030204" pitchFamily="34" charset="0"/>
                        </a:rPr>
                        <a:t>Black women trained at an institution of higher learning.</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i="0" strike="noStrike" baseline="0" dirty="0" smtClean="0">
                          <a:solidFill>
                            <a:schemeClr val="tx1"/>
                          </a:solidFill>
                          <a:latin typeface="Arial Narrow" panose="020B0606020202030204" pitchFamily="34" charset="0"/>
                        </a:rPr>
                        <a:t>Quarterly report on the training of 20 candidates was developed. 16 out of 19 Women graduated from UNISA on the 19 October 2017. </a:t>
                      </a:r>
                    </a:p>
                    <a:p>
                      <a:pPr algn="just"/>
                      <a:endParaRPr lang="en-ZA" sz="1300" b="0" i="0" strike="noStrike" baseline="0" dirty="0" smtClean="0">
                        <a:solidFill>
                          <a:schemeClr val="tx1"/>
                        </a:solidFill>
                        <a:latin typeface="Arial Narrow" panose="020B0606020202030204" pitchFamily="34" charset="0"/>
                      </a:endParaRPr>
                    </a:p>
                    <a:p>
                      <a:pPr algn="just"/>
                      <a:r>
                        <a:rPr lang="en-ZA" sz="1300" b="0" i="0" strike="noStrike" baseline="0" dirty="0" smtClean="0">
                          <a:solidFill>
                            <a:schemeClr val="tx1"/>
                          </a:solidFill>
                          <a:latin typeface="Arial Narrow" panose="020B0606020202030204" pitchFamily="34" charset="0"/>
                        </a:rPr>
                        <a:t>The recruitment process has been finalised and the 40 selected women have been notified. UNISA is currently registering students in their  system. </a:t>
                      </a:r>
                    </a:p>
                    <a:p>
                      <a:pPr algn="just"/>
                      <a:r>
                        <a:rPr lang="en-ZA" sz="1300" b="0" i="0" strike="noStrike" baseline="0" dirty="0" smtClean="0">
                          <a:solidFill>
                            <a:schemeClr val="tx1"/>
                          </a:solidFill>
                          <a:latin typeface="Arial Narrow" panose="020B0606020202030204" pitchFamily="34" charset="0"/>
                        </a:rPr>
                        <a:t>The 1st study school is scheduled for 12-16 February 2018 and the Minister has been invited to address the new group on 16 February 2018.</a:t>
                      </a:r>
                    </a:p>
                    <a:p>
                      <a:pPr algn="just"/>
                      <a:endParaRPr lang="en-ZA" sz="1300" b="0" i="0" strike="noStrike" baseline="0" dirty="0" smtClean="0">
                        <a:solidFill>
                          <a:schemeClr val="tx1"/>
                        </a:solidFill>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strike="noStrike" kern="1200" dirty="0" smtClean="0">
                          <a:solidFill>
                            <a:schemeClr val="tx1"/>
                          </a:solidFill>
                          <a:latin typeface="Arial Narrow" panose="020B0606020202030204" pitchFamily="34" charset="0"/>
                          <a:ea typeface="+mn-ea"/>
                          <a:cs typeface="+mn-cs"/>
                        </a:rPr>
                        <a:t>Annual report on the implementation of the programme.</a:t>
                      </a:r>
                      <a:endParaRPr lang="en-ZA" sz="1300" strike="noStrike" kern="1200" dirty="0">
                        <a:solidFill>
                          <a:schemeClr val="tx1"/>
                        </a:solidFill>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a:r>
                        <a:rPr lang="en-ZA" sz="1300" b="0" i="0" baseline="0" dirty="0" smtClean="0">
                          <a:solidFill>
                            <a:schemeClr val="tx1"/>
                          </a:solidFill>
                          <a:latin typeface="Arial Narrow" panose="020B0606020202030204" pitchFamily="34" charset="0"/>
                        </a:rPr>
                        <a:t>Annual report on the implementation of the programme was compiled. The report covers progress follows:</a:t>
                      </a:r>
                    </a:p>
                    <a:p>
                      <a:pPr algn="just"/>
                      <a:endParaRPr lang="en-ZA" sz="1300" b="0" i="0" baseline="0" dirty="0" smtClean="0">
                        <a:solidFill>
                          <a:schemeClr val="tx1"/>
                        </a:solidFill>
                        <a:latin typeface="Arial Narrow" panose="020B0606020202030204" pitchFamily="34" charset="0"/>
                      </a:endParaRPr>
                    </a:p>
                    <a:p>
                      <a:pPr marL="171450" indent="-171450" algn="just">
                        <a:buFont typeface="Arial" panose="020B0604020202020204" pitchFamily="34" charset="0"/>
                        <a:buChar char="•"/>
                      </a:pPr>
                      <a:r>
                        <a:rPr lang="en-ZA" sz="1300" b="1" i="0" baseline="0" dirty="0" smtClean="0">
                          <a:solidFill>
                            <a:schemeClr val="tx1"/>
                          </a:solidFill>
                          <a:latin typeface="Arial Narrow" panose="020B0606020202030204" pitchFamily="34" charset="0"/>
                        </a:rPr>
                        <a:t>1</a:t>
                      </a:r>
                      <a:r>
                        <a:rPr lang="en-ZA" sz="1300" b="1" i="0" baseline="30000" dirty="0" smtClean="0">
                          <a:solidFill>
                            <a:schemeClr val="tx1"/>
                          </a:solidFill>
                          <a:latin typeface="Arial Narrow" panose="020B0606020202030204" pitchFamily="34" charset="0"/>
                        </a:rPr>
                        <a:t>st</a:t>
                      </a:r>
                      <a:r>
                        <a:rPr lang="en-ZA" sz="1300" b="1" i="0" baseline="0" dirty="0" smtClean="0">
                          <a:solidFill>
                            <a:schemeClr val="tx1"/>
                          </a:solidFill>
                          <a:latin typeface="Arial Narrow" panose="020B0606020202030204" pitchFamily="34" charset="0"/>
                        </a:rPr>
                        <a:t> quarter: </a:t>
                      </a:r>
                      <a:r>
                        <a:rPr lang="en-ZA" sz="1300" b="0" i="0" baseline="0" dirty="0" smtClean="0">
                          <a:solidFill>
                            <a:schemeClr val="tx1"/>
                          </a:solidFill>
                          <a:latin typeface="Arial Narrow" panose="020B0606020202030204" pitchFamily="34" charset="0"/>
                        </a:rPr>
                        <a:t>engagement with UNISA to continue facilitation and roll-out of the programme.</a:t>
                      </a:r>
                    </a:p>
                    <a:p>
                      <a:pPr marL="171450" indent="-171450" algn="just">
                        <a:buFont typeface="Arial" panose="020B0604020202020204" pitchFamily="34" charset="0"/>
                        <a:buChar char="•"/>
                      </a:pPr>
                      <a:r>
                        <a:rPr lang="en-ZA" sz="1300" b="1" i="0" baseline="0" dirty="0" smtClean="0">
                          <a:solidFill>
                            <a:schemeClr val="tx1"/>
                          </a:solidFill>
                          <a:latin typeface="Arial Narrow" panose="020B0606020202030204" pitchFamily="34" charset="0"/>
                        </a:rPr>
                        <a:t>2</a:t>
                      </a:r>
                      <a:r>
                        <a:rPr lang="en-ZA" sz="1300" b="1" i="0" baseline="30000" dirty="0" smtClean="0">
                          <a:solidFill>
                            <a:schemeClr val="tx1"/>
                          </a:solidFill>
                          <a:latin typeface="Arial Narrow" panose="020B0606020202030204" pitchFamily="34" charset="0"/>
                        </a:rPr>
                        <a:t>nd</a:t>
                      </a:r>
                      <a:r>
                        <a:rPr lang="en-ZA" sz="1300" b="1" i="0" baseline="0" dirty="0" smtClean="0">
                          <a:solidFill>
                            <a:schemeClr val="tx1"/>
                          </a:solidFill>
                          <a:latin typeface="Arial Narrow" panose="020B0606020202030204" pitchFamily="34" charset="0"/>
                        </a:rPr>
                        <a:t> quarter: </a:t>
                      </a:r>
                      <a:r>
                        <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finalisation of the SLA.</a:t>
                      </a:r>
                      <a:endParaRPr lang="en-ZA" sz="1300" b="0" i="0" baseline="0" dirty="0" smtClean="0">
                        <a:solidFill>
                          <a:schemeClr val="tx1"/>
                        </a:solidFill>
                        <a:latin typeface="Arial Narrow" panose="020B0606020202030204" pitchFamily="34" charset="0"/>
                      </a:endParaRPr>
                    </a:p>
                    <a:p>
                      <a:pPr marL="171450" indent="-171450" algn="just">
                        <a:buFont typeface="Arial" panose="020B0604020202020204" pitchFamily="34" charset="0"/>
                        <a:buChar char="•"/>
                      </a:pPr>
                      <a:r>
                        <a:rPr lang="en-ZA" sz="1300" b="1" i="0" baseline="0" dirty="0" smtClean="0">
                          <a:solidFill>
                            <a:schemeClr val="tx1"/>
                          </a:solidFill>
                          <a:latin typeface="Arial Narrow" panose="020B0606020202030204" pitchFamily="34" charset="0"/>
                        </a:rPr>
                        <a:t>3</a:t>
                      </a:r>
                      <a:r>
                        <a:rPr lang="en-ZA" sz="1300" b="1" i="0" baseline="30000" dirty="0" smtClean="0">
                          <a:solidFill>
                            <a:schemeClr val="tx1"/>
                          </a:solidFill>
                          <a:latin typeface="Arial Narrow" panose="020B0606020202030204" pitchFamily="34" charset="0"/>
                        </a:rPr>
                        <a:t>rd</a:t>
                      </a:r>
                      <a:r>
                        <a:rPr lang="en-ZA" sz="1300" b="1" i="0" baseline="0" dirty="0" smtClean="0">
                          <a:solidFill>
                            <a:schemeClr val="tx1"/>
                          </a:solidFill>
                          <a:latin typeface="Arial Narrow" panose="020B0606020202030204" pitchFamily="34" charset="0"/>
                        </a:rPr>
                        <a:t> quarter: </a:t>
                      </a:r>
                      <a:r>
                        <a:rPr lang="en-ZA" sz="1300" b="0" i="0" baseline="0" dirty="0" smtClean="0">
                          <a:solidFill>
                            <a:schemeClr val="tx1"/>
                          </a:solidFill>
                          <a:latin typeface="Arial Narrow" panose="020B0606020202030204" pitchFamily="34" charset="0"/>
                        </a:rPr>
                        <a:t>selection of potential students (37 applications and 19 approved). </a:t>
                      </a:r>
                    </a:p>
                    <a:p>
                      <a:pPr marL="171450" indent="-171450" algn="just">
                        <a:buFont typeface="Arial" panose="020B0604020202020204" pitchFamily="34" charset="0"/>
                        <a:buChar char="•"/>
                      </a:pPr>
                      <a:r>
                        <a:rPr lang="en-ZA" sz="1300" b="1" i="0" baseline="0" dirty="0" smtClean="0">
                          <a:solidFill>
                            <a:schemeClr val="tx1"/>
                          </a:solidFill>
                          <a:latin typeface="Arial Narrow" panose="020B0606020202030204" pitchFamily="34" charset="0"/>
                        </a:rPr>
                        <a:t>4</a:t>
                      </a:r>
                      <a:r>
                        <a:rPr lang="en-ZA" sz="1300" b="1" i="0" baseline="30000" dirty="0" smtClean="0">
                          <a:solidFill>
                            <a:schemeClr val="tx1"/>
                          </a:solidFill>
                          <a:latin typeface="Arial Narrow" panose="020B0606020202030204" pitchFamily="34" charset="0"/>
                        </a:rPr>
                        <a:t>th</a:t>
                      </a:r>
                      <a:r>
                        <a:rPr lang="en-ZA" sz="1300" b="1" i="0" baseline="0" dirty="0" smtClean="0">
                          <a:solidFill>
                            <a:schemeClr val="tx1"/>
                          </a:solidFill>
                          <a:latin typeface="Arial Narrow" panose="020B0606020202030204" pitchFamily="34" charset="0"/>
                        </a:rPr>
                        <a:t> quarter: </a:t>
                      </a:r>
                      <a:r>
                        <a:rPr lang="en-ZA" sz="1300" b="0" i="0" baseline="0" dirty="0" smtClean="0">
                          <a:solidFill>
                            <a:schemeClr val="tx1"/>
                          </a:solidFill>
                          <a:latin typeface="Arial Narrow" panose="020B0606020202030204" pitchFamily="34" charset="0"/>
                        </a:rPr>
                        <a:t>second application window (63 applications received and 21 approved), making a total of 40 women approved for enrolment in 2018.</a:t>
                      </a:r>
                    </a:p>
                  </a:txBody>
                  <a:tcPr marL="86393"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516933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29380970"/>
              </p:ext>
            </p:extLst>
          </p:nvPr>
        </p:nvGraphicFramePr>
        <p:xfrm>
          <a:off x="293914" y="224006"/>
          <a:ext cx="8563442" cy="5782097"/>
        </p:xfrm>
        <a:graphic>
          <a:graphicData uri="http://schemas.openxmlformats.org/drawingml/2006/table">
            <a:tbl>
              <a:tblPr/>
              <a:tblGrid>
                <a:gridCol w="1315430">
                  <a:extLst>
                    <a:ext uri="{9D8B030D-6E8A-4147-A177-3AD203B41FA5}">
                      <a16:colId xmlns:a16="http://schemas.microsoft.com/office/drawing/2014/main" val="20000"/>
                    </a:ext>
                  </a:extLst>
                </a:gridCol>
                <a:gridCol w="1609344">
                  <a:extLst>
                    <a:ext uri="{9D8B030D-6E8A-4147-A177-3AD203B41FA5}">
                      <a16:colId xmlns:a16="http://schemas.microsoft.com/office/drawing/2014/main" val="20001"/>
                    </a:ext>
                  </a:extLst>
                </a:gridCol>
                <a:gridCol w="1271016">
                  <a:extLst>
                    <a:ext uri="{9D8B030D-6E8A-4147-A177-3AD203B41FA5}">
                      <a16:colId xmlns:a16="http://schemas.microsoft.com/office/drawing/2014/main" val="20002"/>
                    </a:ext>
                  </a:extLst>
                </a:gridCol>
                <a:gridCol w="1261872">
                  <a:extLst>
                    <a:ext uri="{9D8B030D-6E8A-4147-A177-3AD203B41FA5}">
                      <a16:colId xmlns:a16="http://schemas.microsoft.com/office/drawing/2014/main" val="20003"/>
                    </a:ext>
                  </a:extLst>
                </a:gridCol>
                <a:gridCol w="3105780">
                  <a:extLst>
                    <a:ext uri="{9D8B030D-6E8A-4147-A177-3AD203B41FA5}">
                      <a16:colId xmlns:a16="http://schemas.microsoft.com/office/drawing/2014/main" val="20004"/>
                    </a:ext>
                  </a:extLst>
                </a:gridCol>
              </a:tblGrid>
              <a:tr h="248072">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a:rPr>
                        <a:t>Strategic objective: </a:t>
                      </a:r>
                      <a:r>
                        <a:rPr kumimoji="0" lang="en-ZA" sz="14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4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79135">
                <a:tc rowSpan="2">
                  <a:txBody>
                    <a:bodyPr/>
                    <a:lstStyle/>
                    <a:p>
                      <a:pPr algn="ctr">
                        <a:lnSpc>
                          <a:spcPct val="100000"/>
                        </a:lnSpc>
                      </a:pPr>
                      <a:r>
                        <a:rPr lang="en-US" sz="1400" b="1" dirty="0" smtClean="0">
                          <a:solidFill>
                            <a:schemeClr val="tx1"/>
                          </a:solidFill>
                          <a:latin typeface="Arial Narrow" pitchFamily="34" charset="0"/>
                          <a:cs typeface="Arial" pitchFamily="34" charset="0"/>
                        </a:rPr>
                        <a:t>Key</a:t>
                      </a:r>
                      <a:r>
                        <a:rPr lang="en-US" sz="1400" b="1" baseline="0" dirty="0" smtClean="0">
                          <a:solidFill>
                            <a:schemeClr val="tx1"/>
                          </a:solidFill>
                          <a:latin typeface="Arial Narrow" pitchFamily="34" charset="0"/>
                          <a:cs typeface="Arial"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solidFill>
                            <a:schemeClr val="tx1"/>
                          </a:solidFill>
                          <a:latin typeface="Arial Narrow" pitchFamily="34" charset="0"/>
                          <a:cs typeface="Arial" pitchFamily="34" charset="0"/>
                        </a:rPr>
                        <a:t>Annual</a:t>
                      </a:r>
                      <a:r>
                        <a:rPr lang="en-US" sz="1400" b="1" baseline="0" dirty="0" smtClean="0">
                          <a:solidFill>
                            <a:schemeClr val="tx1"/>
                          </a:solidFill>
                          <a:latin typeface="Arial Narrow" pitchFamily="34" charset="0"/>
                          <a:cs typeface="Arial" pitchFamily="34" charset="0"/>
                        </a:rPr>
                        <a:t> </a:t>
                      </a:r>
                      <a:r>
                        <a:rPr lang="en-US" sz="1400" b="1" dirty="0" smtClean="0">
                          <a:solidFill>
                            <a:schemeClr val="tx1"/>
                          </a:solidFill>
                          <a:latin typeface="Arial Narrow" pitchFamily="34" charset="0"/>
                          <a:cs typeface="Arial" pitchFamily="34" charset="0"/>
                        </a:rPr>
                        <a:t>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400" b="1" dirty="0" smtClean="0">
                          <a:solidFill>
                            <a:schemeClr val="tx1"/>
                          </a:solidFill>
                          <a:latin typeface="Arial Narrow" pitchFamily="34" charset="0"/>
                          <a:cs typeface="Arial" pitchFamily="34" charset="0"/>
                        </a:rPr>
                        <a:t>Quarterly Targets</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639798">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3 Performance – </a:t>
                      </a:r>
                      <a:r>
                        <a:rPr lang="en-ZA" sz="1400" b="1" kern="1200" dirty="0" smtClean="0">
                          <a:solidFill>
                            <a:schemeClr val="dk1"/>
                          </a:solidFill>
                          <a:latin typeface="Arial Narrow" panose="020B0606020202030204" pitchFamily="34" charset="0"/>
                          <a:ea typeface="+mn-ea"/>
                          <a:cs typeface="+mn-cs"/>
                        </a:rPr>
                        <a:t>Actual </a:t>
                      </a:r>
                      <a:r>
                        <a:rPr lang="en-US" sz="14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Performance – </a:t>
                      </a: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2373">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400" dirty="0" smtClean="0">
                          <a:solidFill>
                            <a:schemeClr val="tx1"/>
                          </a:solidFill>
                          <a:latin typeface="Arial Narrow" pitchFamily="34" charset="0"/>
                          <a:ea typeface="Calibri"/>
                          <a:cs typeface="Times New Roman"/>
                        </a:rPr>
                        <a:t>Number of capacity-building programmes implemented.</a:t>
                      </a:r>
                      <a:endParaRPr lang="en-US" sz="14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 continued: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721221">
                <a:tc vMerge="1">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6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288925" indent="-288925" algn="just" fontAlgn="t">
                        <a:buFont typeface="+mj-lt"/>
                        <a:buAutoNum type="arabicPeriod" startAt="9"/>
                      </a:pPr>
                      <a:r>
                        <a:rPr lang="en-ZA" sz="1400" b="0" i="0" u="none" strike="noStrike" dirty="0" smtClean="0">
                          <a:solidFill>
                            <a:srgbClr val="000000"/>
                          </a:solidFill>
                          <a:effectLst/>
                          <a:latin typeface="Arial Narrow" panose="020B0606020202030204" pitchFamily="34" charset="0"/>
                        </a:rPr>
                        <a:t>Two </a:t>
                      </a:r>
                      <a:r>
                        <a:rPr lang="en-ZA" sz="1400" b="0" i="0" u="none" strike="noStrike" dirty="0">
                          <a:solidFill>
                            <a:srgbClr val="000000"/>
                          </a:solidFill>
                          <a:effectLst/>
                          <a:latin typeface="Arial Narrow" panose="020B0606020202030204" pitchFamily="34" charset="0"/>
                        </a:rPr>
                        <a:t>tourist guiding skills development programmes identified and implemented: </a:t>
                      </a:r>
                      <a:endParaRPr lang="en-ZA" sz="1400" b="0" i="0" u="none" strike="noStrike" dirty="0" smtClean="0">
                        <a:solidFill>
                          <a:srgbClr val="000000"/>
                        </a:solidFill>
                        <a:effectLst/>
                        <a:latin typeface="Arial Narrow" panose="020B0606020202030204" pitchFamily="34" charset="0"/>
                      </a:endParaRPr>
                    </a:p>
                    <a:p>
                      <a:pPr marL="173037" indent="0" algn="just" fontAlgn="t">
                        <a:buFont typeface="+mj-lt"/>
                        <a:buNone/>
                      </a:pPr>
                      <a:endParaRPr lang="en-ZA" sz="1400" b="0" i="0" u="none" strike="noStrike" dirty="0" smtClean="0">
                        <a:solidFill>
                          <a:srgbClr val="000000"/>
                        </a:solidFill>
                        <a:effectLst/>
                        <a:latin typeface="Arial Narrow" panose="020B0606020202030204" pitchFamily="34" charset="0"/>
                      </a:endParaRPr>
                    </a:p>
                    <a:p>
                      <a:pPr marL="288925" indent="-115888"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Up-skilling </a:t>
                      </a:r>
                      <a:r>
                        <a:rPr lang="en-ZA" sz="1400" b="0" i="0" u="none" strike="noStrike" dirty="0">
                          <a:solidFill>
                            <a:srgbClr val="000000"/>
                          </a:solidFill>
                          <a:effectLst/>
                          <a:latin typeface="Arial Narrow" panose="020B0606020202030204" pitchFamily="34" charset="0"/>
                        </a:rPr>
                        <a:t>of existing tourist guides at </a:t>
                      </a:r>
                      <a:r>
                        <a:rPr lang="en-ZA" sz="1400" b="0" i="0" u="none" strike="noStrike" dirty="0" smtClean="0">
                          <a:solidFill>
                            <a:srgbClr val="000000"/>
                          </a:solidFill>
                          <a:effectLst/>
                          <a:latin typeface="Arial Narrow" panose="020B0606020202030204" pitchFamily="34" charset="0"/>
                        </a:rPr>
                        <a:t>WHS (</a:t>
                      </a:r>
                      <a:r>
                        <a:rPr lang="en-ZA" sz="1400" b="0" i="0" u="none" strike="noStrike" dirty="0">
                          <a:solidFill>
                            <a:srgbClr val="000000"/>
                          </a:solidFill>
                          <a:effectLst/>
                          <a:latin typeface="Arial Narrow" panose="020B0606020202030204" pitchFamily="34" charset="0"/>
                        </a:rPr>
                        <a:t>Mapungubwe and uKhahlamba</a:t>
                      </a:r>
                      <a:r>
                        <a:rPr lang="en-ZA" sz="1400" b="0" i="0" u="none" strike="noStrike" dirty="0" smtClean="0">
                          <a:solidFill>
                            <a:srgbClr val="000000"/>
                          </a:solidFill>
                          <a:effectLst/>
                          <a:latin typeface="Arial Narrow" panose="020B0606020202030204" pitchFamily="34" charset="0"/>
                        </a:rPr>
                        <a:t>)</a:t>
                      </a:r>
                    </a:p>
                    <a:p>
                      <a:pPr marL="173037" indent="0" algn="just" fontAlgn="t">
                        <a:buFont typeface="Arial" panose="020B0604020202020204" pitchFamily="34" charset="0"/>
                        <a:buNone/>
                      </a:pPr>
                      <a:endParaRPr lang="en-ZA" sz="1400" b="0" i="0" u="none" strike="noStrike" dirty="0" smtClean="0">
                        <a:solidFill>
                          <a:srgbClr val="000000"/>
                        </a:solidFill>
                        <a:effectLst/>
                        <a:latin typeface="Arial Narrow" panose="020B0606020202030204" pitchFamily="34" charset="0"/>
                      </a:endParaRPr>
                    </a:p>
                    <a:p>
                      <a:pPr marL="288925" indent="-115888" algn="just" fontAlgn="t">
                        <a:buFont typeface="Arial" panose="020B0604020202020204" pitchFamily="34" charset="0"/>
                        <a:buChar char="•"/>
                      </a:pPr>
                      <a:r>
                        <a:rPr lang="en-ZA" sz="1400" b="0" i="0" u="none" strike="noStrike" dirty="0" smtClean="0">
                          <a:solidFill>
                            <a:srgbClr val="000000"/>
                          </a:solidFill>
                          <a:effectLst/>
                          <a:latin typeface="Arial Narrow" panose="020B0606020202030204" pitchFamily="34" charset="0"/>
                        </a:rPr>
                        <a:t>Training </a:t>
                      </a:r>
                      <a:r>
                        <a:rPr lang="en-ZA" sz="1400" b="0" i="0" u="none" strike="noStrike" dirty="0">
                          <a:solidFill>
                            <a:srgbClr val="000000"/>
                          </a:solidFill>
                          <a:effectLst/>
                          <a:latin typeface="Arial Narrow" panose="020B0606020202030204" pitchFamily="34" charset="0"/>
                        </a:rPr>
                        <a:t>of new entrants in adventure guiding.</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400" b="0" i="0" u="none" strike="noStrike" dirty="0" smtClean="0">
                          <a:solidFill>
                            <a:schemeClr val="tx1"/>
                          </a:solidFill>
                          <a:effectLst/>
                          <a:latin typeface="Arial Narrow" panose="020B0606020202030204" pitchFamily="34" charset="0"/>
                        </a:rPr>
                        <a:t>Progress report on the implementation of the identified skills development programmes was developed.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400" b="0" i="0" u="none" strike="noStrike" kern="1200" dirty="0" smtClean="0">
                          <a:solidFill>
                            <a:schemeClr val="tx1"/>
                          </a:solidFill>
                          <a:effectLst/>
                          <a:latin typeface="Arial Narrow" panose="020B0606020202030204" pitchFamily="34" charset="0"/>
                          <a:ea typeface="+mn-ea"/>
                          <a:cs typeface="+mn-cs"/>
                        </a:rPr>
                        <a:t>Final report developed on the implementation of the two skills development programmes.</a:t>
                      </a:r>
                      <a:endParaRPr lang="en-ZA" sz="1400" b="0" i="0" u="none" strike="noStrike" kern="1200" dirty="0">
                        <a:solidFill>
                          <a:schemeClr val="tx1"/>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400" b="0" i="0" u="none" strike="noStrike" dirty="0" smtClean="0">
                          <a:solidFill>
                            <a:schemeClr val="tx1"/>
                          </a:solidFill>
                          <a:effectLst/>
                          <a:latin typeface="Arial Narrow" panose="020B0606020202030204" pitchFamily="34" charset="0"/>
                        </a:rPr>
                        <a:t>Final report developed on the implementation of the two (2) skills development programmes.</a:t>
                      </a: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400" b="0" i="0" u="none" strike="noStrike" dirty="0" smtClean="0">
                        <a:solidFill>
                          <a:schemeClr val="tx1"/>
                        </a:solidFill>
                        <a:effectLst/>
                        <a:latin typeface="Arial Narrow" panose="020B0606020202030204" pitchFamily="34" charset="0"/>
                      </a:endParaRPr>
                    </a:p>
                    <a:p>
                      <a:pPr marL="228600" marR="0" lvl="0" indent="-228600" algn="just" defTabSz="914400" rtl="0" eaLnBrk="1" fontAlgn="t" latinLnBrk="0" hangingPunct="1">
                        <a:lnSpc>
                          <a:spcPct val="100000"/>
                        </a:lnSpc>
                        <a:spcBef>
                          <a:spcPts val="0"/>
                        </a:spcBef>
                        <a:spcAft>
                          <a:spcPts val="0"/>
                        </a:spcAft>
                        <a:buClrTx/>
                        <a:buSzTx/>
                        <a:buFont typeface="+mj-lt"/>
                        <a:buAutoNum type="arabicPeriod"/>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Up-skilling existing tourist guides at World Heritage Sites (WHSs)of Mapungubwe and Ukhahlamba:</a:t>
                      </a:r>
                    </a:p>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231775" marR="0" lvl="1" indent="-174625"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1400" b="1"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Mapungubwe</a:t>
                      </a: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WHS: </a:t>
                      </a: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8 beneficiaries were enrolled into the culture site guiding training as well as customer care at NQF Level 4. All completed the programme and were certified as competent.</a:t>
                      </a:r>
                    </a:p>
                    <a:p>
                      <a:pPr marL="231775" marR="0" lvl="1" indent="-174625"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ZA" sz="1400" b="1"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Ukhahlamba</a:t>
                      </a:r>
                      <a:r>
                        <a:rPr kumimoji="0" lang="en-ZA"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WHS: </a:t>
                      </a: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16 beneficiaries operating as community guides around </a:t>
                      </a:r>
                      <a:r>
                        <a:rPr kumimoji="0" lang="en-ZA" sz="1400" b="0"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Didima</a:t>
                      </a: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region we selected for adventure site guiding training. All completed the programme and were certified as competent.</a:t>
                      </a:r>
                    </a:p>
                    <a:p>
                      <a:pPr marL="231775" marR="0" lvl="1" indent="-174625"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ZA" sz="1400" b="0" i="0" u="none" strike="noStrike" baseline="0" dirty="0" smtClean="0">
                        <a:solidFill>
                          <a:schemeClr val="tx1"/>
                        </a:solidFill>
                        <a:effectLst/>
                        <a:latin typeface="Arial Narrow" panose="020B0606020202030204" pitchFamily="34" charset="0"/>
                      </a:endParaRPr>
                    </a:p>
                  </a:txBody>
                  <a:tcPr marL="86400" marR="900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701071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017783779"/>
              </p:ext>
            </p:extLst>
          </p:nvPr>
        </p:nvGraphicFramePr>
        <p:xfrm>
          <a:off x="293914" y="224005"/>
          <a:ext cx="8589100" cy="5563902"/>
        </p:xfrm>
        <a:graphic>
          <a:graphicData uri="http://schemas.openxmlformats.org/drawingml/2006/table">
            <a:tbl>
              <a:tblPr/>
              <a:tblGrid>
                <a:gridCol w="1431855">
                  <a:extLst>
                    <a:ext uri="{9D8B030D-6E8A-4147-A177-3AD203B41FA5}">
                      <a16:colId xmlns:a16="http://schemas.microsoft.com/office/drawing/2014/main" val="20000"/>
                    </a:ext>
                  </a:extLst>
                </a:gridCol>
                <a:gridCol w="1609759">
                  <a:extLst>
                    <a:ext uri="{9D8B030D-6E8A-4147-A177-3AD203B41FA5}">
                      <a16:colId xmlns:a16="http://schemas.microsoft.com/office/drawing/2014/main" val="20001"/>
                    </a:ext>
                  </a:extLst>
                </a:gridCol>
                <a:gridCol w="1179834">
                  <a:extLst>
                    <a:ext uri="{9D8B030D-6E8A-4147-A177-3AD203B41FA5}">
                      <a16:colId xmlns:a16="http://schemas.microsoft.com/office/drawing/2014/main" val="3321161737"/>
                    </a:ext>
                  </a:extLst>
                </a:gridCol>
                <a:gridCol w="1261872">
                  <a:extLst>
                    <a:ext uri="{9D8B030D-6E8A-4147-A177-3AD203B41FA5}">
                      <a16:colId xmlns:a16="http://schemas.microsoft.com/office/drawing/2014/main" val="20003"/>
                    </a:ext>
                  </a:extLst>
                </a:gridCol>
                <a:gridCol w="3105780">
                  <a:extLst>
                    <a:ext uri="{9D8B030D-6E8A-4147-A177-3AD203B41FA5}">
                      <a16:colId xmlns:a16="http://schemas.microsoft.com/office/drawing/2014/main" val="20004"/>
                    </a:ext>
                  </a:extLst>
                </a:gridCol>
              </a:tblGrid>
              <a:tr h="212757">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rgbClr val="000000"/>
                          </a:solidFill>
                          <a:effectLst/>
                          <a:uLnTx/>
                          <a:uFillTx/>
                          <a:latin typeface="Arial Narrow"/>
                        </a:rPr>
                        <a:t>Strategic objective: </a:t>
                      </a:r>
                      <a:r>
                        <a:rPr kumimoji="0" lang="en-ZA" sz="13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3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65186">
                <a:tc rowSpan="2">
                  <a:txBody>
                    <a:bodyPr/>
                    <a:lstStyle/>
                    <a:p>
                      <a:pPr algn="ctr">
                        <a:lnSpc>
                          <a:spcPct val="100000"/>
                        </a:lnSpc>
                      </a:pPr>
                      <a:r>
                        <a:rPr lang="en-US" sz="1300" b="1" dirty="0" smtClean="0">
                          <a:solidFill>
                            <a:schemeClr val="tx1"/>
                          </a:solidFill>
                          <a:latin typeface="Arial Narrow" pitchFamily="34" charset="0"/>
                          <a:cs typeface="Arial" pitchFamily="34" charset="0"/>
                        </a:rPr>
                        <a:t>Key</a:t>
                      </a:r>
                      <a:r>
                        <a:rPr lang="en-US" sz="1300" b="1" baseline="0" dirty="0" smtClean="0">
                          <a:solidFill>
                            <a:schemeClr val="tx1"/>
                          </a:solidFill>
                          <a:latin typeface="Arial Narrow" pitchFamily="34" charset="0"/>
                          <a:cs typeface="Arial"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solidFill>
                            <a:schemeClr val="tx1"/>
                          </a:solidFill>
                          <a:latin typeface="Arial Narrow" pitchFamily="34" charset="0"/>
                          <a:cs typeface="Arial" pitchFamily="34" charset="0"/>
                        </a:rPr>
                        <a:t>Annual</a:t>
                      </a:r>
                      <a:r>
                        <a:rPr lang="en-US" sz="1300" b="1" baseline="0" dirty="0" smtClean="0">
                          <a:solidFill>
                            <a:schemeClr val="tx1"/>
                          </a:solidFill>
                          <a:latin typeface="Arial Narrow" pitchFamily="34" charset="0"/>
                          <a:cs typeface="Arial" pitchFamily="34" charset="0"/>
                        </a:rPr>
                        <a:t> </a:t>
                      </a:r>
                      <a:r>
                        <a:rPr lang="en-US" sz="1300" b="1" dirty="0" smtClean="0">
                          <a:solidFill>
                            <a:schemeClr val="tx1"/>
                          </a:solidFill>
                          <a:latin typeface="Arial Narrow" pitchFamily="34" charset="0"/>
                          <a:cs typeface="Arial" pitchFamily="34" charset="0"/>
                        </a:rPr>
                        <a:t>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300" b="1" dirty="0" smtClean="0">
                          <a:solidFill>
                            <a:schemeClr val="tx1"/>
                          </a:solidFill>
                          <a:latin typeface="Arial Narrow" pitchFamily="34" charset="0"/>
                          <a:cs typeface="Arial" pitchFamily="34" charset="0"/>
                        </a:rPr>
                        <a:t>Quarterly Targets</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1"/>
                  </a:ext>
                </a:extLst>
              </a:tr>
              <a:tr h="628072">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5683">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300" dirty="0" smtClean="0">
                          <a:solidFill>
                            <a:schemeClr val="tx1"/>
                          </a:solidFill>
                          <a:latin typeface="Arial Narrow" pitchFamily="34" charset="0"/>
                          <a:ea typeface="Calibri"/>
                          <a:cs typeface="Times New Roman"/>
                        </a:rPr>
                        <a:t>Number of capacity-building programmes implemented.</a:t>
                      </a:r>
                      <a:endParaRPr lang="en-US" sz="13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3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(Continued):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819028">
                <a:tc vMerge="1">
                  <a:txBody>
                    <a:body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6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a:txBody>
                    <a:bodyPr/>
                    <a:lstStyle/>
                    <a:p>
                      <a:pPr marL="342900" indent="-342900" algn="just" fontAlgn="t">
                        <a:buFont typeface="+mj-lt"/>
                        <a:buAutoNum type="arabicPeriod" startAt="9"/>
                      </a:pPr>
                      <a:r>
                        <a:rPr lang="en-ZA" sz="1300" b="0" i="0" u="none" strike="noStrike" dirty="0" smtClean="0">
                          <a:solidFill>
                            <a:srgbClr val="000000"/>
                          </a:solidFill>
                          <a:effectLst/>
                          <a:latin typeface="Arial Narrow" panose="020B0606020202030204" pitchFamily="34" charset="0"/>
                        </a:rPr>
                        <a:t>Two </a:t>
                      </a:r>
                      <a:r>
                        <a:rPr lang="en-ZA" sz="1300" b="0" i="0" u="none" strike="noStrike" dirty="0">
                          <a:solidFill>
                            <a:srgbClr val="000000"/>
                          </a:solidFill>
                          <a:effectLst/>
                          <a:latin typeface="Arial Narrow" panose="020B0606020202030204" pitchFamily="34" charset="0"/>
                        </a:rPr>
                        <a:t>tourist guiding skills development programmes identified and implemented: </a:t>
                      </a:r>
                      <a:endParaRPr lang="en-ZA" sz="1300" b="0" i="0" u="none" strike="noStrike" dirty="0" smtClean="0">
                        <a:solidFill>
                          <a:srgbClr val="000000"/>
                        </a:solidFill>
                        <a:effectLst/>
                        <a:latin typeface="Arial Narrow" panose="020B0606020202030204" pitchFamily="34" charset="0"/>
                      </a:endParaRPr>
                    </a:p>
                    <a:p>
                      <a:pPr marL="0" indent="0" algn="just" fontAlgn="t">
                        <a:buFont typeface="+mj-lt"/>
                        <a:buNone/>
                      </a:pPr>
                      <a:endParaRPr lang="en-ZA" sz="1300" b="0" i="0" u="none" strike="noStrike" dirty="0" smtClean="0">
                        <a:solidFill>
                          <a:srgbClr val="000000"/>
                        </a:solidFill>
                        <a:effectLst/>
                        <a:latin typeface="Arial Narrow" panose="020B0606020202030204" pitchFamily="34" charset="0"/>
                      </a:endParaRPr>
                    </a:p>
                    <a:p>
                      <a:pPr marL="288925" indent="-231775" algn="just" fontAlgn="t">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Up-skilling </a:t>
                      </a:r>
                      <a:r>
                        <a:rPr lang="en-ZA" sz="1300" b="0" i="0" u="none" strike="noStrike" dirty="0">
                          <a:solidFill>
                            <a:srgbClr val="000000"/>
                          </a:solidFill>
                          <a:effectLst/>
                          <a:latin typeface="Arial Narrow" panose="020B0606020202030204" pitchFamily="34" charset="0"/>
                        </a:rPr>
                        <a:t>of existing tourist guides at </a:t>
                      </a:r>
                      <a:r>
                        <a:rPr lang="en-ZA" sz="1300" b="0" i="0" u="none" strike="noStrike" dirty="0" smtClean="0">
                          <a:solidFill>
                            <a:srgbClr val="000000"/>
                          </a:solidFill>
                          <a:effectLst/>
                          <a:latin typeface="Arial Narrow" panose="020B0606020202030204" pitchFamily="34" charset="0"/>
                        </a:rPr>
                        <a:t>WHS (</a:t>
                      </a:r>
                      <a:r>
                        <a:rPr lang="en-ZA" sz="1300" b="0" i="0" u="none" strike="noStrike" dirty="0">
                          <a:solidFill>
                            <a:srgbClr val="000000"/>
                          </a:solidFill>
                          <a:effectLst/>
                          <a:latin typeface="Arial Narrow" panose="020B0606020202030204" pitchFamily="34" charset="0"/>
                        </a:rPr>
                        <a:t>Mapungubwe and uKhahlamba</a:t>
                      </a:r>
                      <a:r>
                        <a:rPr lang="en-ZA" sz="1300" b="0" i="0" u="none" strike="noStrike" dirty="0" smtClean="0">
                          <a:solidFill>
                            <a:srgbClr val="000000"/>
                          </a:solidFill>
                          <a:effectLst/>
                          <a:latin typeface="Arial Narrow" panose="020B0606020202030204" pitchFamily="34" charset="0"/>
                        </a:rPr>
                        <a:t>)</a:t>
                      </a:r>
                    </a:p>
                    <a:p>
                      <a:pPr marL="57150" indent="0" algn="just" fontAlgn="t">
                        <a:buFont typeface="Arial" panose="020B0604020202020204" pitchFamily="34" charset="0"/>
                        <a:buNone/>
                      </a:pPr>
                      <a:endParaRPr lang="en-ZA" sz="1300" b="0" i="0" u="none" strike="noStrike" dirty="0" smtClean="0">
                        <a:solidFill>
                          <a:srgbClr val="000000"/>
                        </a:solidFill>
                        <a:effectLst/>
                        <a:latin typeface="Arial Narrow" panose="020B0606020202030204" pitchFamily="34" charset="0"/>
                      </a:endParaRPr>
                    </a:p>
                    <a:p>
                      <a:pPr marL="288925" indent="-231775" algn="just" fontAlgn="t">
                        <a:buFont typeface="Arial" panose="020B0604020202020204" pitchFamily="34" charset="0"/>
                        <a:buChar char="•"/>
                      </a:pPr>
                      <a:r>
                        <a:rPr lang="en-ZA" sz="1300" b="0" i="0" u="none" strike="noStrike" dirty="0" smtClean="0">
                          <a:solidFill>
                            <a:srgbClr val="000000"/>
                          </a:solidFill>
                          <a:effectLst/>
                          <a:latin typeface="Arial Narrow" panose="020B0606020202030204" pitchFamily="34" charset="0"/>
                        </a:rPr>
                        <a:t>Training </a:t>
                      </a:r>
                      <a:r>
                        <a:rPr lang="en-ZA" sz="1300" b="0" i="0" u="none" strike="noStrike" dirty="0">
                          <a:solidFill>
                            <a:srgbClr val="000000"/>
                          </a:solidFill>
                          <a:effectLst/>
                          <a:latin typeface="Arial Narrow" panose="020B0606020202030204" pitchFamily="34" charset="0"/>
                        </a:rPr>
                        <a:t>of new entrants in adventure guiding.</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300" b="0" i="0" u="none" strike="noStrike" dirty="0" smtClean="0">
                          <a:solidFill>
                            <a:schemeClr val="tx1"/>
                          </a:solidFill>
                          <a:effectLst/>
                          <a:latin typeface="Arial Narrow" panose="020B0606020202030204" pitchFamily="34" charset="0"/>
                        </a:rPr>
                        <a:t>Progress report on the implementation of the identified skills development programmes was developed.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300" b="0" i="0" u="none" strike="noStrike" kern="1200" dirty="0" smtClean="0">
                          <a:solidFill>
                            <a:schemeClr val="tx1"/>
                          </a:solidFill>
                          <a:effectLst/>
                          <a:latin typeface="Arial Narrow" panose="020B0606020202030204" pitchFamily="34" charset="0"/>
                          <a:ea typeface="+mn-ea"/>
                          <a:cs typeface="+mn-cs"/>
                        </a:rPr>
                        <a:t>Final report developed on the implementation of the two skills development programmes.</a:t>
                      </a:r>
                      <a:endParaRPr lang="en-ZA" sz="1300" b="0" i="0" u="none" strike="noStrike" kern="1200" dirty="0">
                        <a:solidFill>
                          <a:schemeClr val="tx1"/>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300" b="0" i="0" u="none" strike="noStrike" dirty="0" smtClean="0">
                          <a:solidFill>
                            <a:schemeClr val="tx1"/>
                          </a:solidFill>
                          <a:effectLst/>
                          <a:latin typeface="Arial Narrow" panose="020B0606020202030204" pitchFamily="34" charset="0"/>
                        </a:rPr>
                        <a:t>Final report developed on the implementation of the two skills development programmes.</a:t>
                      </a:r>
                    </a:p>
                    <a:p>
                      <a:pPr marL="0" marR="0" lvl="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kumimoji="0" lang="en-ZA" sz="13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228600" marR="0" lvl="0" indent="-228600" algn="just" defTabSz="914400" rtl="0" eaLnBrk="1" fontAlgn="t" latinLnBrk="0" hangingPunct="1">
                        <a:lnSpc>
                          <a:spcPct val="100000"/>
                        </a:lnSpc>
                        <a:spcBef>
                          <a:spcPts val="0"/>
                        </a:spcBef>
                        <a:spcAft>
                          <a:spcPts val="0"/>
                        </a:spcAft>
                        <a:buClrTx/>
                        <a:buSzTx/>
                        <a:buFont typeface="+mj-lt"/>
                        <a:buAutoNum type="arabicPeriod" startAt="2"/>
                        <a:tabLst/>
                        <a:defRPr/>
                      </a:pPr>
                      <a:r>
                        <a:rPr kumimoji="0" lang="en-ZA" sz="13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Training of new entrants in </a:t>
                      </a:r>
                      <a:r>
                        <a:rPr kumimoji="0" lang="en-ZA" sz="1300" b="0" i="0" u="sng" strike="noStrike" kern="1200" cap="none" spc="0" normalizeH="0" baseline="0" dirty="0" smtClean="0">
                          <a:ln>
                            <a:noFill/>
                          </a:ln>
                          <a:solidFill>
                            <a:prstClr val="black"/>
                          </a:solidFill>
                          <a:effectLst/>
                          <a:uLnTx/>
                          <a:uFillTx/>
                          <a:latin typeface="Arial Narrow" panose="020B0606020202030204" pitchFamily="34" charset="0"/>
                          <a:ea typeface="+mn-ea"/>
                          <a:cs typeface="+mn-cs"/>
                        </a:rPr>
                        <a:t>adventure guiding </a:t>
                      </a:r>
                      <a:r>
                        <a:rPr kumimoji="0" lang="en-ZA" sz="1300" b="0" i="0" u="none" strike="noStrike" kern="1200" cap="none" spc="0" normalizeH="0" baseline="0" dirty="0" smtClean="0">
                          <a:ln>
                            <a:noFill/>
                          </a:ln>
                          <a:solidFill>
                            <a:prstClr val="black"/>
                          </a:solidFill>
                          <a:effectLst/>
                          <a:uLnTx/>
                          <a:uFillTx/>
                          <a:latin typeface="Arial Narrow" panose="020B0606020202030204" pitchFamily="34" charset="0"/>
                          <a:ea typeface="+mn-ea"/>
                          <a:cs typeface="+mn-cs"/>
                        </a:rPr>
                        <a:t>in North West and Northern Cape:</a:t>
                      </a: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300" b="0" i="0" u="none" strike="noStrike" baseline="0" dirty="0" smtClean="0">
                        <a:solidFill>
                          <a:schemeClr val="tx1"/>
                        </a:solidFill>
                        <a:effectLst/>
                        <a:latin typeface="Arial Narrow" panose="020B0606020202030204" pitchFamily="34" charset="0"/>
                      </a:endParaRP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1" i="0" u="none" strike="noStrike" baseline="0" dirty="0" smtClean="0">
                          <a:solidFill>
                            <a:schemeClr val="tx1"/>
                          </a:solidFill>
                          <a:effectLst/>
                          <a:latin typeface="Arial Narrow" panose="020B0606020202030204" pitchFamily="34" charset="0"/>
                        </a:rPr>
                        <a:t>Northern Cape (Springbok) – Adventure guiding: </a:t>
                      </a:r>
                      <a:r>
                        <a:rPr lang="en-ZA" sz="1300" b="0" i="0" u="none" strike="noStrike" baseline="0" dirty="0" smtClean="0">
                          <a:solidFill>
                            <a:schemeClr val="tx1"/>
                          </a:solidFill>
                          <a:effectLst/>
                          <a:latin typeface="Arial Narrow" panose="020B0606020202030204" pitchFamily="34" charset="0"/>
                        </a:rPr>
                        <a:t>12 beneficiaries were selected to undergo training, all completed and were certified to be competent.</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1" i="0" u="none" strike="noStrike" baseline="0" dirty="0" smtClean="0">
                          <a:solidFill>
                            <a:schemeClr val="tx1"/>
                          </a:solidFill>
                          <a:effectLst/>
                          <a:latin typeface="Arial Narrow" panose="020B0606020202030204" pitchFamily="34" charset="0"/>
                        </a:rPr>
                        <a:t>Northern Cape (Upington) – Culture Guiding: </a:t>
                      </a:r>
                      <a:r>
                        <a:rPr lang="en-ZA" sz="1300" b="0" i="0" u="none" strike="noStrike" baseline="0" dirty="0" smtClean="0">
                          <a:solidFill>
                            <a:schemeClr val="tx1"/>
                          </a:solidFill>
                          <a:effectLst/>
                          <a:latin typeface="Arial Narrow" panose="020B0606020202030204" pitchFamily="34" charset="0"/>
                        </a:rPr>
                        <a:t>15 beneficiaries enrolled for full qualification spread over 4 months. 10 learners were certified competent as culture site guides. 5 learners dropped due to securing employment. </a:t>
                      </a:r>
                    </a:p>
                    <a:p>
                      <a:pPr marL="171450" marR="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300" b="1" i="0" u="none" strike="noStrike" baseline="0" dirty="0" smtClean="0">
                          <a:solidFill>
                            <a:schemeClr val="tx1"/>
                          </a:solidFill>
                          <a:effectLst/>
                          <a:latin typeface="Arial Narrow" panose="020B0606020202030204" pitchFamily="34" charset="0"/>
                        </a:rPr>
                        <a:t>North West (Dr. R.S. Mompati) – Culture Guiding: </a:t>
                      </a:r>
                      <a:r>
                        <a:rPr lang="en-ZA" sz="1300" b="0" i="0" u="none" strike="noStrike" baseline="0" dirty="0" smtClean="0">
                          <a:solidFill>
                            <a:schemeClr val="tx1"/>
                          </a:solidFill>
                          <a:effectLst/>
                          <a:latin typeface="Arial Narrow" panose="020B0606020202030204" pitchFamily="34" charset="0"/>
                        </a:rPr>
                        <a:t>10 beneficiaries enrolled for full qualification spread over 4 months. All learners were certified competent as culture site guides. </a:t>
                      </a:r>
                    </a:p>
                  </a:txBody>
                  <a:tcPr marL="86400" marR="900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168750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67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13" name="Footer Placeholder 1"/>
          <p:cNvSpPr>
            <a:spLocks noGrp="1"/>
          </p:cNvSpPr>
          <p:nvPr>
            <p:ph type="ftr" sz="quarter" idx="11"/>
          </p:nvPr>
        </p:nvSpPr>
        <p:spPr>
          <a:xfrm>
            <a:off x="293914" y="6063343"/>
            <a:ext cx="3147787" cy="293008"/>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455925229"/>
              </p:ext>
            </p:extLst>
          </p:nvPr>
        </p:nvGraphicFramePr>
        <p:xfrm>
          <a:off x="293914" y="233406"/>
          <a:ext cx="8578711" cy="3965719"/>
        </p:xfrm>
        <a:graphic>
          <a:graphicData uri="http://schemas.openxmlformats.org/drawingml/2006/table">
            <a:tbl>
              <a:tblPr/>
              <a:tblGrid>
                <a:gridCol w="1562878">
                  <a:extLst>
                    <a:ext uri="{9D8B030D-6E8A-4147-A177-3AD203B41FA5}">
                      <a16:colId xmlns:a16="http://schemas.microsoft.com/office/drawing/2014/main" val="20000"/>
                    </a:ext>
                  </a:extLst>
                </a:gridCol>
                <a:gridCol w="1931437">
                  <a:extLst>
                    <a:ext uri="{9D8B030D-6E8A-4147-A177-3AD203B41FA5}">
                      <a16:colId xmlns:a16="http://schemas.microsoft.com/office/drawing/2014/main" val="20001"/>
                    </a:ext>
                  </a:extLst>
                </a:gridCol>
                <a:gridCol w="1558212">
                  <a:extLst>
                    <a:ext uri="{9D8B030D-6E8A-4147-A177-3AD203B41FA5}">
                      <a16:colId xmlns:a16="http://schemas.microsoft.com/office/drawing/2014/main" val="20003"/>
                    </a:ext>
                  </a:extLst>
                </a:gridCol>
                <a:gridCol w="1390261">
                  <a:extLst>
                    <a:ext uri="{9D8B030D-6E8A-4147-A177-3AD203B41FA5}">
                      <a16:colId xmlns:a16="http://schemas.microsoft.com/office/drawing/2014/main" val="20004"/>
                    </a:ext>
                  </a:extLst>
                </a:gridCol>
                <a:gridCol w="2135923">
                  <a:extLst>
                    <a:ext uri="{9D8B030D-6E8A-4147-A177-3AD203B41FA5}">
                      <a16:colId xmlns:a16="http://schemas.microsoft.com/office/drawing/2014/main" val="1269175053"/>
                    </a:ext>
                  </a:extLst>
                </a:gridCol>
              </a:tblGrid>
              <a:tr h="371901">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Narrow"/>
                        </a:rPr>
                        <a:t>Strategic objective: </a:t>
                      </a:r>
                      <a:r>
                        <a:rPr kumimoji="0" lang="en-ZA" sz="1600" b="1" i="0" u="none" strike="noStrike" kern="1200" cap="none" spc="0" normalizeH="0" baseline="0" noProof="0" dirty="0" smtClean="0">
                          <a:ln>
                            <a:noFill/>
                          </a:ln>
                          <a:solidFill>
                            <a:srgbClr val="000000"/>
                          </a:solidFill>
                          <a:effectLst/>
                          <a:uLnTx/>
                          <a:uFillTx/>
                          <a:latin typeface="Arial Narrow"/>
                        </a:rPr>
                        <a:t>To facilitate tourism capacity-building programmes.</a:t>
                      </a:r>
                      <a:endParaRPr kumimoji="0" lang="en-US" sz="1600" b="1" i="0" u="none" strike="noStrike" kern="1200" cap="none" spc="0" normalizeH="0" baseline="0" noProof="0" dirty="0" smtClean="0">
                        <a:ln>
                          <a:noFill/>
                        </a:ln>
                        <a:solidFill>
                          <a:srgbClr val="000000"/>
                        </a:solidFill>
                        <a:effectLst/>
                        <a:uLnTx/>
                        <a:uFillTx/>
                        <a:latin typeface="Arial Narrow"/>
                      </a:endParaRPr>
                    </a:p>
                  </a:txBody>
                  <a:tcPr marL="86400" marR="86400" marT="0" marB="0" anchor="ctr" horzOverflow="overflow">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ZA"/>
                    </a:p>
                  </a:txBody>
                  <a:tcPr/>
                </a:tc>
                <a:extLst>
                  <a:ext uri="{0D108BD9-81ED-4DB2-BD59-A6C34878D82A}">
                    <a16:rowId xmlns:a16="http://schemas.microsoft.com/office/drawing/2014/main" val="10000"/>
                  </a:ext>
                </a:extLst>
              </a:tr>
              <a:tr h="332091">
                <a:tc rowSpan="2">
                  <a:txBody>
                    <a:bodyPr/>
                    <a:lstStyle/>
                    <a:p>
                      <a:pPr algn="ctr">
                        <a:lnSpc>
                          <a:spcPct val="100000"/>
                        </a:lnSpc>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Performance Indicator</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smtClean="0">
                          <a:solidFill>
                            <a:schemeClr val="tx1"/>
                          </a:solidFill>
                          <a:latin typeface="Arial Narrow" pitchFamily="34" charset="0"/>
                          <a:cs typeface="Arial" pitchFamily="34" charset="0"/>
                        </a:rPr>
                        <a:t>Annual</a:t>
                      </a:r>
                      <a:r>
                        <a:rPr lang="en-US" sz="1600" b="1" baseline="0" dirty="0" smtClean="0">
                          <a:solidFill>
                            <a:schemeClr val="tx1"/>
                          </a:solidFill>
                          <a:latin typeface="Arial Narrow" pitchFamily="34" charset="0"/>
                          <a:cs typeface="Arial" pitchFamily="34" charset="0"/>
                        </a:rPr>
                        <a:t> </a:t>
                      </a:r>
                      <a:r>
                        <a:rPr lang="en-US" sz="1600" b="1" dirty="0" smtClean="0">
                          <a:solidFill>
                            <a:schemeClr val="tx1"/>
                          </a:solidFill>
                          <a:latin typeface="Arial Narrow" pitchFamily="34" charset="0"/>
                          <a:cs typeface="Arial" pitchFamily="34" charset="0"/>
                        </a:rPr>
                        <a:t>Target</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gridSpan="3">
                  <a:txBody>
                    <a:bodyPr/>
                    <a:lstStyle/>
                    <a:p>
                      <a:pPr algn="ctr">
                        <a:lnSpc>
                          <a:spcPct val="100000"/>
                        </a:lnSpc>
                      </a:pPr>
                      <a:r>
                        <a:rPr lang="en-US" sz="1600" b="1" dirty="0" smtClean="0">
                          <a:solidFill>
                            <a:schemeClr val="tx1"/>
                          </a:solidFill>
                          <a:latin typeface="Arial Narrow" pitchFamily="34" charset="0"/>
                          <a:cs typeface="Arial" pitchFamily="34" charset="0"/>
                        </a:rPr>
                        <a:t>Quarterly Targets</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extLst>
                  <a:ext uri="{0D108BD9-81ED-4DB2-BD59-A6C34878D82A}">
                    <a16:rowId xmlns:a16="http://schemas.microsoft.com/office/drawing/2014/main" val="10001"/>
                  </a:ext>
                </a:extLst>
              </a:tr>
              <a:tr h="588382">
                <a:tc vMerge="1">
                  <a:txBody>
                    <a:bodyPr/>
                    <a:lstStyle/>
                    <a:p>
                      <a:endParaRPr lang="en-ZA"/>
                    </a:p>
                  </a:txBody>
                  <a:tcPr/>
                </a:tc>
                <a:tc vMerge="1">
                  <a:txBody>
                    <a:bodyPr/>
                    <a:lstStyle/>
                    <a:p>
                      <a:pPr marL="0" indent="0" algn="ctr">
                        <a:lnSpc>
                          <a:spcPct val="100000"/>
                        </a:lnSpc>
                        <a:tabLst>
                          <a:tab pos="534988" algn="l"/>
                          <a:tab pos="1614488" algn="l"/>
                        </a:tabLst>
                      </a:pP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3 Performance – </a:t>
                      </a:r>
                      <a:r>
                        <a:rPr lang="en-ZA" sz="1600" b="1" kern="1200" dirty="0" smtClean="0">
                          <a:solidFill>
                            <a:schemeClr val="dk1"/>
                          </a:solidFill>
                          <a:latin typeface="Arial Narrow" panose="020B0606020202030204" pitchFamily="34" charset="0"/>
                          <a:ea typeface="+mn-ea"/>
                          <a:cs typeface="+mn-cs"/>
                        </a:rPr>
                        <a:t>Actual </a:t>
                      </a:r>
                      <a:r>
                        <a:rPr lang="en-US" sz="16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Performance – </a:t>
                      </a: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9433">
                <a:tc rowSpan="3">
                  <a:txBody>
                    <a:bodyPr/>
                    <a:lstStyle/>
                    <a:p>
                      <a:pPr marL="346075" marR="0" indent="-342900" algn="l"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r>
                        <a:rPr lang="en-ZA" sz="1600" dirty="0" smtClean="0">
                          <a:solidFill>
                            <a:schemeClr val="tx1"/>
                          </a:solidFill>
                          <a:latin typeface="Arial Narrow" pitchFamily="34" charset="0"/>
                          <a:ea typeface="Calibri"/>
                          <a:cs typeface="Times New Roman"/>
                        </a:rPr>
                        <a:t>Number of capacity-building programmes implemented.</a:t>
                      </a:r>
                      <a:endParaRPr lang="en-US" sz="1600" dirty="0">
                        <a:solidFill>
                          <a:schemeClr val="tx1"/>
                        </a:solidFill>
                        <a:latin typeface="Arial Narrow" pitchFamily="34" charset="0"/>
                      </a:endParaRPr>
                    </a:p>
                  </a:txBody>
                  <a:tcP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gridSpan="4">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kumimoji="0" lang="en-ZA"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Ten capacity-building programmes (Continued):</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29914">
                <a:tc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46075" marR="0" indent="-342900" algn="just" defTabSz="914400" rtl="0" eaLnBrk="1" fontAlgn="auto" latinLnBrk="0" hangingPunct="1">
                        <a:lnSpc>
                          <a:spcPct val="100000"/>
                        </a:lnSpc>
                        <a:spcBef>
                          <a:spcPts val="0"/>
                        </a:spcBef>
                        <a:spcAft>
                          <a:spcPts val="0"/>
                        </a:spcAft>
                        <a:buClrTx/>
                        <a:buSzTx/>
                        <a:buFont typeface="+mj-lt"/>
                        <a:buAutoNum type="arabicPeriod" startAt="8"/>
                        <a:tabLst>
                          <a:tab pos="266700" algn="l"/>
                        </a:tabLst>
                        <a:defRPr/>
                      </a:pPr>
                      <a:endParaRPr lang="en-US" sz="1600" dirty="0">
                        <a:solidFill>
                          <a:schemeClr val="tx1"/>
                        </a:solidFill>
                        <a:latin typeface="Arial Narrow" pitchFamily="34" charset="0"/>
                      </a:endParaRPr>
                    </a:p>
                  </a:txBody>
                  <a:tcPr marL="86403" marR="8640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solidFill>
                      <a:schemeClr val="bg1"/>
                    </a:solidFill>
                  </a:tcPr>
                </a:tc>
                <a:tc rowSpan="2">
                  <a:txBody>
                    <a:bodyPr/>
                    <a:lstStyle/>
                    <a:p>
                      <a:pPr marL="342900" indent="-342900" algn="just" fontAlgn="t">
                        <a:buFont typeface="+mj-lt"/>
                        <a:buAutoNum type="arabicPeriod" startAt="10"/>
                      </a:pPr>
                      <a:r>
                        <a:rPr lang="en-ZA" sz="1600" b="0" i="0" u="none" strike="noStrike" dirty="0" smtClean="0">
                          <a:solidFill>
                            <a:srgbClr val="000000"/>
                          </a:solidFill>
                          <a:effectLst/>
                          <a:latin typeface="Arial Narrow" panose="020B0606020202030204" pitchFamily="34" charset="0"/>
                        </a:rPr>
                        <a:t>Training </a:t>
                      </a:r>
                      <a:r>
                        <a:rPr lang="en-ZA" sz="1600" b="0" i="0" u="none" strike="noStrike" dirty="0">
                          <a:solidFill>
                            <a:srgbClr val="000000"/>
                          </a:solidFill>
                          <a:effectLst/>
                          <a:latin typeface="Arial Narrow" panose="020B0606020202030204" pitchFamily="34" charset="0"/>
                        </a:rPr>
                        <a:t>of 60 youth on Resource Efficiency (National Cleaner Production Centre of South Africa) assessment methodology.</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rowSpan="2">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effectLst/>
                          <a:latin typeface="Arial Narrow" panose="020B0606020202030204" pitchFamily="34" charset="0"/>
                        </a:rPr>
                        <a:t>Quarterly report on the training of 20 learners was developed. All 60 learners have been trained and placed for work-based training.</a:t>
                      </a:r>
                      <a:endParaRPr lang="en-ZA" sz="1600" b="0" i="0" u="none" strike="noStrike" dirty="0">
                        <a:solidFill>
                          <a:schemeClr val="tx1"/>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algn="just" fontAlgn="t"/>
                      <a:r>
                        <a:rPr lang="en-ZA" sz="1600" b="0" i="0" u="none" strike="noStrike" kern="1200" dirty="0" smtClean="0">
                          <a:solidFill>
                            <a:schemeClr val="tx1"/>
                          </a:solidFill>
                          <a:effectLst/>
                          <a:latin typeface="Arial Narrow" panose="020B0606020202030204" pitchFamily="34" charset="0"/>
                          <a:ea typeface="+mn-ea"/>
                          <a:cs typeface="+mn-cs"/>
                        </a:rPr>
                        <a:t>Quarterly report on the training of 20 learners.</a:t>
                      </a:r>
                      <a:endParaRPr lang="en-ZA" sz="1600" b="0" i="0" u="none" strike="noStrike" kern="1200" dirty="0">
                        <a:solidFill>
                          <a:schemeClr val="tx1"/>
                        </a:solidFill>
                        <a:effectLst/>
                        <a:latin typeface="Arial Narrow" panose="020B0606020202030204" pitchFamily="34" charset="0"/>
                        <a:ea typeface="+mn-ea"/>
                        <a:cs typeface="+mn-cs"/>
                      </a:endParaRP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effectLst/>
                          <a:latin typeface="Arial Narrow" panose="020B0606020202030204" pitchFamily="34" charset="0"/>
                        </a:rPr>
                        <a:t>The target was achieved in quarter 3 as all 60 youth were trained during that period.</a:t>
                      </a:r>
                      <a:endParaRPr lang="en-ZA" sz="1600" b="0" i="0" u="none" strike="noStrike" dirty="0">
                        <a:solidFill>
                          <a:schemeClr val="tx1"/>
                        </a:solidFill>
                        <a:effectLst/>
                        <a:latin typeface="Arial Narrow" panose="020B0606020202030204" pitchFamily="34" charset="0"/>
                      </a:endParaRP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038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kern="1200" dirty="0" smtClean="0">
                          <a:solidFill>
                            <a:schemeClr val="tx1"/>
                          </a:solidFill>
                          <a:effectLst/>
                          <a:latin typeface="Arial Narrow" panose="020B0606020202030204" pitchFamily="34" charset="0"/>
                          <a:ea typeface="+mn-ea"/>
                          <a:cs typeface="+mn-cs"/>
                        </a:rPr>
                        <a:t>Annual report on the training of 60 learners.</a:t>
                      </a:r>
                    </a:p>
                  </a:txBody>
                  <a:tcPr marR="900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lang="en-ZA" sz="1600" b="0" i="0" u="none" strike="noStrike" dirty="0" smtClean="0">
                          <a:solidFill>
                            <a:schemeClr val="tx1"/>
                          </a:solidFill>
                          <a:effectLst/>
                          <a:latin typeface="Arial Narrow" panose="020B0606020202030204" pitchFamily="34" charset="0"/>
                        </a:rPr>
                        <a:t>Annual report on the training of 60 learners was developed.</a:t>
                      </a:r>
                      <a:endParaRPr lang="en-ZA" sz="1600" b="0" i="0" u="none" strike="noStrike" dirty="0">
                        <a:solidFill>
                          <a:schemeClr val="tx1"/>
                        </a:solidFill>
                        <a:effectLst/>
                        <a:latin typeface="Arial Narrow" panose="020B0606020202030204" pitchFamily="34" charset="0"/>
                      </a:endParaRP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7659602"/>
                  </a:ext>
                </a:extLst>
              </a:tr>
            </a:tbl>
          </a:graphicData>
        </a:graphic>
      </p:graphicFrame>
    </p:spTree>
    <p:extLst>
      <p:ext uri="{BB962C8B-B14F-4D97-AF65-F5344CB8AC3E}">
        <p14:creationId xmlns:p14="http://schemas.microsoft.com/office/powerpoint/2010/main" val="33483969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015556" y="239393"/>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4" name="Rectangle 3"/>
          <p:cNvSpPr/>
          <p:nvPr/>
        </p:nvSpPr>
        <p:spPr>
          <a:xfrm>
            <a:off x="741405" y="1673994"/>
            <a:ext cx="7773944" cy="1938992"/>
          </a:xfrm>
          <a:prstGeom prst="rect">
            <a:avLst/>
          </a:prstGeom>
          <a:noFill/>
        </p:spPr>
        <p:txBody>
          <a:bodyPr wrap="square">
            <a:spAutoFit/>
          </a:bodyPr>
          <a:lstStyle/>
          <a:p>
            <a:pPr algn="ctr" eaLnBrk="0" hangingPunct="0">
              <a:defRPr/>
            </a:pPr>
            <a:r>
              <a:rPr lang="en-US" sz="4000" b="1" kern="0" dirty="0">
                <a:solidFill>
                  <a:prstClr val="black"/>
                </a:solidFill>
                <a:latin typeface="Arial Narrow" pitchFamily="34" charset="0"/>
              </a:rPr>
              <a:t>2</a:t>
            </a:r>
            <a:r>
              <a:rPr lang="en-US" sz="4000" b="1" kern="0" dirty="0" smtClean="0">
                <a:solidFill>
                  <a:prstClr val="black"/>
                </a:solidFill>
                <a:latin typeface="Arial Narrow" pitchFamily="34" charset="0"/>
              </a:rPr>
              <a:t>.1	PROGRAMME 1:</a:t>
            </a:r>
            <a:endParaRPr lang="en-US" sz="4000" b="1" kern="0" dirty="0">
              <a:solidFill>
                <a:prstClr val="black"/>
              </a:solidFill>
              <a:latin typeface="Arial Narrow" pitchFamily="34" charset="0"/>
            </a:endParaRPr>
          </a:p>
          <a:p>
            <a:pPr algn="ctr" eaLnBrk="0" hangingPunct="0">
              <a:defRPr/>
            </a:pPr>
            <a:endParaRPr lang="en-US" sz="4000" b="1" kern="0" dirty="0">
              <a:solidFill>
                <a:prstClr val="black"/>
              </a:solidFill>
              <a:latin typeface="Arial Narrow" pitchFamily="34" charset="0"/>
            </a:endParaRPr>
          </a:p>
          <a:p>
            <a:pPr algn="ctr" eaLnBrk="0" hangingPunct="0">
              <a:defRPr/>
            </a:pPr>
            <a:r>
              <a:rPr lang="en-US" sz="4000" b="1" kern="0" dirty="0" smtClean="0">
                <a:solidFill>
                  <a:prstClr val="black"/>
                </a:solidFill>
                <a:latin typeface="Arial Narrow" pitchFamily="34" charset="0"/>
              </a:rPr>
              <a:t>CORPORATE MANAGEMENT</a:t>
            </a:r>
            <a:endParaRPr lang="en-ZA" sz="4000" dirty="0"/>
          </a:p>
        </p:txBody>
      </p:sp>
      <p:sp>
        <p:nvSpPr>
          <p:cNvPr id="7" name="Footer Placeholder 1"/>
          <p:cNvSpPr>
            <a:spLocks noGrp="1"/>
          </p:cNvSpPr>
          <p:nvPr>
            <p:ph type="ftr" sz="quarter" idx="11"/>
          </p:nvPr>
        </p:nvSpPr>
        <p:spPr>
          <a:xfrm>
            <a:off x="1143000" y="5903269"/>
            <a:ext cx="5084805"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19031731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075151117"/>
              </p:ext>
            </p:extLst>
          </p:nvPr>
        </p:nvGraphicFramePr>
        <p:xfrm>
          <a:off x="269102" y="224005"/>
          <a:ext cx="8483012" cy="3925703"/>
        </p:xfrm>
        <a:graphic>
          <a:graphicData uri="http://schemas.openxmlformats.org/drawingml/2006/table">
            <a:tbl>
              <a:tblPr firstRow="1" bandRow="1">
                <a:tableStyleId>{21E4AEA4-8DFA-4A89-87EB-49C32662AFE0}</a:tableStyleId>
              </a:tblPr>
              <a:tblGrid>
                <a:gridCol w="1595714">
                  <a:extLst>
                    <a:ext uri="{9D8B030D-6E8A-4147-A177-3AD203B41FA5}">
                      <a16:colId xmlns:a16="http://schemas.microsoft.com/office/drawing/2014/main" val="20000"/>
                    </a:ext>
                  </a:extLst>
                </a:gridCol>
                <a:gridCol w="1531527">
                  <a:extLst>
                    <a:ext uri="{9D8B030D-6E8A-4147-A177-3AD203B41FA5}">
                      <a16:colId xmlns:a16="http://schemas.microsoft.com/office/drawing/2014/main" val="20001"/>
                    </a:ext>
                  </a:extLst>
                </a:gridCol>
                <a:gridCol w="1623526">
                  <a:extLst>
                    <a:ext uri="{9D8B030D-6E8A-4147-A177-3AD203B41FA5}">
                      <a16:colId xmlns:a16="http://schemas.microsoft.com/office/drawing/2014/main" val="20003"/>
                    </a:ext>
                  </a:extLst>
                </a:gridCol>
                <a:gridCol w="1901403">
                  <a:extLst>
                    <a:ext uri="{9D8B030D-6E8A-4147-A177-3AD203B41FA5}">
                      <a16:colId xmlns:a16="http://schemas.microsoft.com/office/drawing/2014/main" val="20004"/>
                    </a:ext>
                  </a:extLst>
                </a:gridCol>
                <a:gridCol w="1830842">
                  <a:extLst>
                    <a:ext uri="{9D8B030D-6E8A-4147-A177-3AD203B41FA5}">
                      <a16:colId xmlns:a16="http://schemas.microsoft.com/office/drawing/2014/main" val="4185084170"/>
                    </a:ext>
                  </a:extLst>
                </a:gridCol>
              </a:tblGrid>
              <a:tr h="375006">
                <a:tc gridSpan="5">
                  <a:txBody>
                    <a:bodyPr/>
                    <a:lstStyle/>
                    <a:p>
                      <a:pPr algn="just" fontAlgn="ctr"/>
                      <a:r>
                        <a:rPr lang="en-US" sz="1600" u="none" strike="noStrike" dirty="0" smtClean="0">
                          <a:solidFill>
                            <a:schemeClr val="tx1"/>
                          </a:solidFill>
                          <a:latin typeface="Arial Narrow" panose="020B0606020202030204" pitchFamily="34" charset="0"/>
                        </a:rPr>
                        <a:t>Strategic Objective: To ensure economic, efficient and effective use of departmental resources.</a:t>
                      </a:r>
                      <a:endParaRPr lang="en-US" sz="1600" b="1" i="0" u="none" strike="noStrike" dirty="0" smtClean="0">
                        <a:solidFill>
                          <a:schemeClr val="tx1"/>
                        </a:solidFill>
                        <a:latin typeface="Arial Narrow"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0000"/>
                  </a:ext>
                </a:extLst>
              </a:tr>
              <a:tr h="375033">
                <a:tc rowSpan="2">
                  <a:txBody>
                    <a:bodyPr/>
                    <a:lstStyle/>
                    <a:p>
                      <a:pPr algn="ctr">
                        <a:lnSpc>
                          <a:spcPct val="100000"/>
                        </a:lnSpc>
                      </a:pPr>
                      <a:r>
                        <a:rPr lang="en-US" sz="1600" b="1" dirty="0" smtClean="0">
                          <a:latin typeface="Arial Narrow" panose="020B0606020202030204" pitchFamily="34" charset="0"/>
                        </a:rPr>
                        <a:t>Key</a:t>
                      </a:r>
                      <a:r>
                        <a:rPr lang="en-US" sz="1600" b="1" baseline="0" dirty="0" smtClean="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smtClean="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algn="ctr">
                        <a:lnSpc>
                          <a:spcPct val="100000"/>
                        </a:lnSpc>
                      </a:pPr>
                      <a:r>
                        <a:rPr lang="en-US" sz="1600" b="1" dirty="0" smtClean="0">
                          <a:latin typeface="Arial Narrow" panose="020B0606020202030204" pitchFamily="34" charset="0"/>
                        </a:rPr>
                        <a:t>Quarterly Targets</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latin typeface="Arial Narrow" panose="020B060602020203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630821">
                <a:tc vMerge="1">
                  <a:txBody>
                    <a:bodyPr/>
                    <a:lstStyle/>
                    <a:p>
                      <a:endParaRPr lang="en-ZA"/>
                    </a:p>
                  </a:txBody>
                  <a:tcPr/>
                </a:tc>
                <a:tc vMerge="1">
                  <a:txBody>
                    <a:bodyPr/>
                    <a:lstStyle/>
                    <a:p>
                      <a:pPr marL="0" indent="0" algn="ctr">
                        <a:lnSpc>
                          <a:spcPct val="100000"/>
                        </a:lnSpc>
                        <a:tabLst>
                          <a:tab pos="534988" algn="l"/>
                          <a:tab pos="1614488" algn="l"/>
                        </a:tabLst>
                      </a:pP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3 Performance – </a:t>
                      </a:r>
                      <a:r>
                        <a:rPr lang="en-ZA" sz="1600" b="1" kern="1200" dirty="0" smtClean="0">
                          <a:solidFill>
                            <a:schemeClr val="dk1"/>
                          </a:solidFill>
                          <a:latin typeface="Arial Narrow" panose="020B0606020202030204" pitchFamily="34" charset="0"/>
                          <a:ea typeface="+mn-ea"/>
                          <a:cs typeface="+mn-cs"/>
                        </a:rPr>
                        <a:t>Actual </a:t>
                      </a:r>
                      <a:r>
                        <a:rPr lang="en-US" sz="16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Performance – Actual Data</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2"/>
                  </a:ext>
                </a:extLst>
              </a:tr>
              <a:tr h="905070">
                <a:tc rowSpan="2">
                  <a:txBody>
                    <a:bodyPr/>
                    <a:lstStyle/>
                    <a:p>
                      <a:pPr marL="342900" indent="-342900" algn="just" fontAlgn="t">
                        <a:spcBef>
                          <a:spcPts val="600"/>
                        </a:spcBef>
                        <a:spcAft>
                          <a:spcPts val="600"/>
                        </a:spcAft>
                        <a:buFont typeface="+mj-lt"/>
                        <a:buAutoNum type="arabicPeriod"/>
                      </a:pPr>
                      <a:r>
                        <a:rPr lang="en-US" sz="1600" b="0" i="0" u="none" strike="noStrike" dirty="0" smtClean="0">
                          <a:solidFill>
                            <a:srgbClr val="000000"/>
                          </a:solidFill>
                          <a:latin typeface="Arial Narrow" pitchFamily="34" charset="0"/>
                        </a:rPr>
                        <a:t>Number of strategic documents developed.</a:t>
                      </a:r>
                      <a:endParaRPr lang="en-US" sz="1600" b="0" i="0" u="none" strike="noStrike" dirty="0">
                        <a:solidFill>
                          <a:srgbClr val="000000"/>
                        </a:solidFill>
                        <a:latin typeface="Arial Narrow" pitchFamily="34" charset="0"/>
                      </a:endParaRPr>
                    </a:p>
                  </a:txBody>
                  <a:tcPr marL="86399" marR="86399"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Narrow" pitchFamily="34" charset="0"/>
                        </a:rPr>
                        <a:t>Review of the SP and APP for 2018/19.</a:t>
                      </a:r>
                    </a:p>
                  </a:txBody>
                  <a:tcPr marL="86399" marR="86399"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rowSpan="2">
                  <a:txBody>
                    <a:bodyPr/>
                    <a:lstStyle/>
                    <a:p>
                      <a:pPr marL="0" algn="just" defTabSz="914400" rtl="0" eaLnBrk="1" fontAlgn="t" latinLnBrk="0" hangingPunct="1"/>
                      <a:r>
                        <a:rPr lang="en-ZA" sz="1600" u="none" strike="noStrike" kern="1200" dirty="0" smtClean="0">
                          <a:solidFill>
                            <a:schemeClr val="tx1"/>
                          </a:solidFill>
                          <a:effectLst/>
                          <a:latin typeface="Arial Narrow" panose="020B0606020202030204" pitchFamily="34" charset="0"/>
                          <a:ea typeface="+mn-ea"/>
                          <a:cs typeface="+mn-cs"/>
                        </a:rPr>
                        <a:t>Second draft SP and APP for 2018/19 were submitted to DPME and NT.</a:t>
                      </a:r>
                      <a:endParaRPr lang="en-ZA" sz="1600" u="none" strike="noStrike" kern="1200" dirty="0">
                        <a:solidFill>
                          <a:schemeClr val="tx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ZA" sz="1600" u="none" strike="noStrike" kern="1200" dirty="0">
                          <a:solidFill>
                            <a:schemeClr val="tx1"/>
                          </a:solidFill>
                          <a:effectLst/>
                          <a:latin typeface="Arial Narrow" panose="020B0606020202030204" pitchFamily="34" charset="0"/>
                          <a:ea typeface="+mn-ea"/>
                          <a:cs typeface="+mn-cs"/>
                        </a:rPr>
                        <a:t>Submission of the SP and APP for 2018/19 for approval.</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algn="just" defTabSz="914400" rtl="0" eaLnBrk="1" fontAlgn="t" latinLnBrk="0" hangingPunct="1"/>
                      <a:r>
                        <a:rPr lang="en-ZA" sz="1600" u="none" strike="noStrike" kern="1200" dirty="0" smtClean="0">
                          <a:solidFill>
                            <a:schemeClr val="tx1"/>
                          </a:solidFill>
                          <a:effectLst/>
                          <a:latin typeface="Arial Narrow" panose="020B0606020202030204" pitchFamily="34" charset="0"/>
                          <a:ea typeface="+mn-ea"/>
                          <a:cs typeface="+mn-cs"/>
                        </a:rPr>
                        <a:t>2018/19 APP was submitted to the Minister for approval.</a:t>
                      </a:r>
                      <a:endParaRPr lang="en-ZA" sz="1600" u="none" strike="noStrike" kern="1200" dirty="0">
                        <a:solidFill>
                          <a:schemeClr val="tx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44763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fontAlgn="t"/>
                      <a:r>
                        <a:rPr lang="en-ZA" sz="1600" u="none" strike="noStrike" kern="1200" dirty="0">
                          <a:solidFill>
                            <a:schemeClr val="tx1"/>
                          </a:solidFill>
                          <a:effectLst/>
                          <a:latin typeface="Arial Narrow" panose="020B0606020202030204" pitchFamily="34" charset="0"/>
                          <a:ea typeface="+mn-ea"/>
                          <a:cs typeface="+mn-cs"/>
                        </a:rPr>
                        <a:t>SP and APP for 2018/19 tabled in Parliament.</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algn="just" defTabSz="914400" rtl="0" eaLnBrk="1" fontAlgn="t" latinLnBrk="0" hangingPunct="1"/>
                      <a:r>
                        <a:rPr lang="en-ZA" sz="1600" u="none" strike="noStrike" kern="1200" dirty="0" smtClean="0">
                          <a:solidFill>
                            <a:schemeClr val="tx1"/>
                          </a:solidFill>
                          <a:effectLst/>
                          <a:latin typeface="Arial Narrow" panose="020B0606020202030204" pitchFamily="34" charset="0"/>
                          <a:ea typeface="+mn-ea"/>
                          <a:cs typeface="+mn-cs"/>
                        </a:rPr>
                        <a:t>2018/19 APP was tabled in Parliament on 19 March 2018.</a:t>
                      </a:r>
                      <a:endParaRPr lang="en-ZA" sz="1600" u="none" strike="noStrike" kern="1200" dirty="0">
                        <a:solidFill>
                          <a:schemeClr val="tx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828740109"/>
                  </a:ext>
                </a:extLst>
              </a:tr>
            </a:tbl>
          </a:graphicData>
        </a:graphic>
      </p:graphicFrame>
      <p:sp>
        <p:nvSpPr>
          <p:cNvPr id="13" name="Footer Placeholder 1"/>
          <p:cNvSpPr>
            <a:spLocks noGrp="1"/>
          </p:cNvSpPr>
          <p:nvPr>
            <p:ph type="ftr" sz="quarter" idx="11"/>
          </p:nvPr>
        </p:nvSpPr>
        <p:spPr>
          <a:xfrm>
            <a:off x="812184" y="5903269"/>
            <a:ext cx="5934606"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3740981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sp>
        <p:nvSpPr>
          <p:cNvPr id="2" name="Rectangle 1"/>
          <p:cNvSpPr/>
          <p:nvPr/>
        </p:nvSpPr>
        <p:spPr>
          <a:xfrm>
            <a:off x="741406" y="358039"/>
            <a:ext cx="7465782" cy="338554"/>
          </a:xfrm>
          <a:prstGeom prst="rect">
            <a:avLst/>
          </a:prstGeom>
        </p:spPr>
        <p:txBody>
          <a:bodyPr wrap="square">
            <a:spAutoFit/>
          </a:bodyPr>
          <a:lstStyle/>
          <a:p>
            <a:pPr algn="ctr"/>
            <a:r>
              <a:rPr lang="en-US" sz="1600" b="1" kern="0" dirty="0" smtClean="0">
                <a:solidFill>
                  <a:prstClr val="black"/>
                </a:solidFill>
                <a:latin typeface="Arial Narrow" pitchFamily="34" charset="0"/>
              </a:rPr>
              <a:t>2017/18 Quarter </a:t>
            </a:r>
            <a:r>
              <a:rPr lang="en-US" sz="1600" b="1" kern="0" dirty="0">
                <a:solidFill>
                  <a:prstClr val="black"/>
                </a:solidFill>
                <a:latin typeface="Arial Narrow" pitchFamily="34" charset="0"/>
              </a:rPr>
              <a:t>4</a:t>
            </a:r>
            <a:r>
              <a:rPr lang="en-US" sz="1600" b="1" kern="0" dirty="0" smtClean="0">
                <a:solidFill>
                  <a:prstClr val="black"/>
                </a:solidFill>
                <a:latin typeface="Arial Narrow" pitchFamily="34" charset="0"/>
              </a:rPr>
              <a:t> PERFORMANCE (ACTUAL)  </a:t>
            </a:r>
            <a:endParaRPr lang="en-US" sz="1600" dirty="0">
              <a:latin typeface="Arial Narrow" pitchFamily="34" charset="0"/>
            </a:endParaRPr>
          </a:p>
        </p:txBody>
      </p:sp>
      <p:sp>
        <p:nvSpPr>
          <p:cNvPr id="8" name="Footer Placeholder 1"/>
          <p:cNvSpPr>
            <a:spLocks noGrp="1"/>
          </p:cNvSpPr>
          <p:nvPr>
            <p:ph type="ftr" sz="quarter" idx="11"/>
          </p:nvPr>
        </p:nvSpPr>
        <p:spPr>
          <a:xfrm>
            <a:off x="871708" y="5911507"/>
            <a:ext cx="5323146"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9" name="Content Placeholder 5"/>
          <p:cNvGraphicFramePr>
            <a:graphicFrameLocks/>
          </p:cNvGraphicFramePr>
          <p:nvPr>
            <p:extLst>
              <p:ext uri="{D42A27DB-BD31-4B8C-83A1-F6EECF244321}">
                <p14:modId xmlns:p14="http://schemas.microsoft.com/office/powerpoint/2010/main" val="1502175986"/>
              </p:ext>
            </p:extLst>
          </p:nvPr>
        </p:nvGraphicFramePr>
        <p:xfrm>
          <a:off x="871708" y="1043206"/>
          <a:ext cx="7464983" cy="4517802"/>
        </p:xfrm>
        <a:graphic>
          <a:graphicData uri="http://schemas.openxmlformats.org/drawingml/2006/table">
            <a:tbl>
              <a:tblPr firstRow="1" bandRow="1">
                <a:tableStyleId>{5C22544A-7EE6-4342-B048-85BDC9FD1C3A}</a:tableStyleId>
              </a:tblPr>
              <a:tblGrid>
                <a:gridCol w="1492996">
                  <a:extLst>
                    <a:ext uri="{9D8B030D-6E8A-4147-A177-3AD203B41FA5}">
                      <a16:colId xmlns:a16="http://schemas.microsoft.com/office/drawing/2014/main" val="20000"/>
                    </a:ext>
                  </a:extLst>
                </a:gridCol>
                <a:gridCol w="1547675">
                  <a:extLst>
                    <a:ext uri="{9D8B030D-6E8A-4147-A177-3AD203B41FA5}">
                      <a16:colId xmlns:a16="http://schemas.microsoft.com/office/drawing/2014/main" val="20001"/>
                    </a:ext>
                  </a:extLst>
                </a:gridCol>
                <a:gridCol w="1520336">
                  <a:extLst>
                    <a:ext uri="{9D8B030D-6E8A-4147-A177-3AD203B41FA5}">
                      <a16:colId xmlns:a16="http://schemas.microsoft.com/office/drawing/2014/main" val="20002"/>
                    </a:ext>
                  </a:extLst>
                </a:gridCol>
                <a:gridCol w="1520336">
                  <a:extLst>
                    <a:ext uri="{9D8B030D-6E8A-4147-A177-3AD203B41FA5}">
                      <a16:colId xmlns:a16="http://schemas.microsoft.com/office/drawing/2014/main" val="20003"/>
                    </a:ext>
                  </a:extLst>
                </a:gridCol>
                <a:gridCol w="1383640">
                  <a:extLst>
                    <a:ext uri="{9D8B030D-6E8A-4147-A177-3AD203B41FA5}">
                      <a16:colId xmlns:a16="http://schemas.microsoft.com/office/drawing/2014/main" val="20004"/>
                    </a:ext>
                  </a:extLst>
                </a:gridCol>
              </a:tblGrid>
              <a:tr h="94503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Branches</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Achieved</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Not  achieved; sig</a:t>
                      </a:r>
                      <a:r>
                        <a:rPr lang="en-US" sz="1400" baseline="0" dirty="0" smtClean="0">
                          <a:solidFill>
                            <a:schemeClr val="tx1"/>
                          </a:solidFill>
                          <a:latin typeface="Arial Narrow" pitchFamily="34" charset="0"/>
                        </a:rPr>
                        <a:t>nificant work done</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Not achieved; intervention required</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solidFill>
                            <a:schemeClr val="tx1"/>
                          </a:solidFill>
                          <a:latin typeface="Arial Narrow" pitchFamily="34" charset="0"/>
                        </a:rPr>
                        <a:t>Insufficient information  to express opinion</a:t>
                      </a:r>
                      <a:endParaRPr lang="en-US" sz="1400" dirty="0">
                        <a:solidFill>
                          <a:schemeClr val="tx1"/>
                        </a:solidFill>
                        <a:latin typeface="Arial Narrow" pitchFamily="34" charset="0"/>
                      </a:endParaRPr>
                    </a:p>
                  </a:txBody>
                  <a:tcPr marL="91438" marR="91438"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49778">
                <a:tc vMerge="1">
                  <a:txBody>
                    <a:bodyPr/>
                    <a:lstStyle/>
                    <a:p>
                      <a:pPr algn="just"/>
                      <a:endParaRPr lang="en-US" sz="1400" dirty="0">
                        <a:solidFill>
                          <a:schemeClr val="tx2"/>
                        </a:solidFill>
                        <a:latin typeface="Arial Narrow"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400"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3300"/>
                    </a:solidFill>
                  </a:tcPr>
                </a:tc>
                <a:extLst>
                  <a:ext uri="{0D108BD9-81ED-4DB2-BD59-A6C34878D82A}">
                    <a16:rowId xmlns:a16="http://schemas.microsoft.com/office/drawing/2014/main" val="10001"/>
                  </a:ext>
                </a:extLst>
              </a:tr>
              <a:tr h="55454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Corporate Management </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88.24% (15 of 17)</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5.88% (1 of 17)</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5.88% (1 of 17)</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 0.00% (0 of 17)</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6553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Tourism</a:t>
                      </a:r>
                      <a:r>
                        <a:rPr lang="en-US" sz="1400" b="1" baseline="0" dirty="0" smtClean="0">
                          <a:solidFill>
                            <a:schemeClr val="tx1"/>
                          </a:solidFill>
                          <a:latin typeface="Arial Narrow" pitchFamily="34" charset="0"/>
                        </a:rPr>
                        <a:t> Research, Policy</a:t>
                      </a:r>
                      <a:r>
                        <a:rPr lang="en-US" sz="1400" b="1" dirty="0" smtClean="0">
                          <a:solidFill>
                            <a:schemeClr val="tx1"/>
                          </a:solidFill>
                          <a:latin typeface="Arial Narrow" pitchFamily="34" charset="0"/>
                        </a:rPr>
                        <a:t>, and</a:t>
                      </a:r>
                      <a:r>
                        <a:rPr lang="en-US" sz="1400" b="1" baseline="0" dirty="0" smtClean="0">
                          <a:solidFill>
                            <a:schemeClr val="tx1"/>
                          </a:solidFill>
                          <a:latin typeface="Arial Narrow" pitchFamily="34" charset="0"/>
                        </a:rPr>
                        <a:t> International Relations</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100% (15 of 15)</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15)</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Arial Narrow" pitchFamily="34" charset="0"/>
                          <a:ea typeface="+mn-ea"/>
                          <a:cs typeface="+mn-cs"/>
                        </a:rPr>
                        <a:t>0.00% (0 of 15)</a:t>
                      </a:r>
                      <a:endParaRPr kumimoji="0" lang="en-US" sz="1400" b="1" i="0" u="none" strike="noStrike" kern="1200" cap="none" spc="0" normalizeH="0" baseline="0" noProof="0" dirty="0">
                        <a:ln>
                          <a:noFill/>
                        </a:ln>
                        <a:solidFill>
                          <a:schemeClr val="tx1"/>
                        </a:solidFill>
                        <a:effectLst/>
                        <a:uLnTx/>
                        <a:uFillTx/>
                        <a:latin typeface="Arial Narrow" pitchFamily="34" charset="0"/>
                        <a:ea typeface="+mn-ea"/>
                        <a:cs typeface="+mn-cs"/>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Arial Narrow" pitchFamily="34" charset="0"/>
                          <a:ea typeface="+mn-ea"/>
                          <a:cs typeface="+mn-cs"/>
                        </a:rPr>
                        <a:t>0.00% (0 of 15)</a:t>
                      </a:r>
                      <a:endParaRPr kumimoji="0" lang="en-US" sz="1400" b="1" i="0" u="none" strike="noStrike" kern="1200" cap="none" spc="0" normalizeH="0" baseline="0" noProof="0" dirty="0">
                        <a:ln>
                          <a:noFill/>
                        </a:ln>
                        <a:solidFill>
                          <a:schemeClr val="tx1"/>
                        </a:solidFill>
                        <a:effectLst/>
                        <a:uLnTx/>
                        <a:uFillTx/>
                        <a:latin typeface="Arial Narrow" pitchFamily="34" charset="0"/>
                        <a:ea typeface="+mn-ea"/>
                        <a:cs typeface="+mn-cs"/>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6217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Destination Development</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75.00% (6 of 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25.00% (2 of 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a:t>
                      </a:r>
                      <a:r>
                        <a:rPr lang="en-US" sz="1400" b="1" baseline="0" dirty="0" smtClean="0">
                          <a:solidFill>
                            <a:schemeClr val="tx1"/>
                          </a:solidFill>
                          <a:latin typeface="Arial Narrow" pitchFamily="34" charset="0"/>
                        </a:rPr>
                        <a:t> </a:t>
                      </a:r>
                      <a:r>
                        <a:rPr lang="en-US" sz="1400" b="1" dirty="0" smtClean="0">
                          <a:solidFill>
                            <a:schemeClr val="tx1"/>
                          </a:solidFill>
                          <a:latin typeface="Arial Narrow" pitchFamily="34" charset="0"/>
                        </a:rPr>
                        <a:t>of 8)</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8)</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7755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baseline="0" dirty="0" smtClean="0">
                          <a:solidFill>
                            <a:schemeClr val="tx1"/>
                          </a:solidFill>
                          <a:latin typeface="Arial Narrow" pitchFamily="34" charset="0"/>
                        </a:rPr>
                        <a:t>Tourism Sector Support Services</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88.29% (25 of 28)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3.57% (1 of 28)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7.14% (2 of 28)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28)</a:t>
                      </a: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262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just" defTabSz="914400" rtl="0" eaLnBrk="1" latinLnBrk="0" hangingPunct="1"/>
                      <a:r>
                        <a:rPr lang="en-US" sz="1400" b="1" kern="1200" dirty="0" smtClean="0">
                          <a:solidFill>
                            <a:schemeClr val="tx1"/>
                          </a:solidFill>
                          <a:latin typeface="Arial Narrow" pitchFamily="34" charset="0"/>
                          <a:ea typeface="+mn-ea"/>
                          <a:cs typeface="+mn-cs"/>
                        </a:rPr>
                        <a:t>Total</a:t>
                      </a:r>
                      <a:endParaRPr lang="en-US" sz="1400" b="1" kern="1200" dirty="0">
                        <a:solidFill>
                          <a:schemeClr val="tx1"/>
                        </a:solidFill>
                        <a:latin typeface="Arial Narrow" pitchFamily="34" charset="0"/>
                        <a:ea typeface="+mn-ea"/>
                        <a:cs typeface="+mn-cs"/>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89.71%</a:t>
                      </a:r>
                      <a:r>
                        <a:rPr lang="en-US" sz="1400" b="1" baseline="0" dirty="0" smtClean="0">
                          <a:solidFill>
                            <a:schemeClr val="tx1"/>
                          </a:solidFill>
                          <a:latin typeface="Arial Narrow" pitchFamily="34" charset="0"/>
                        </a:rPr>
                        <a:t> </a:t>
                      </a:r>
                      <a:r>
                        <a:rPr lang="en-US" sz="1400" b="1" dirty="0" smtClean="0">
                          <a:solidFill>
                            <a:schemeClr val="tx1"/>
                          </a:solidFill>
                          <a:latin typeface="Arial Narrow" pitchFamily="34" charset="0"/>
                        </a:rPr>
                        <a:t>(61 of 68)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5.88%</a:t>
                      </a:r>
                      <a:r>
                        <a:rPr lang="en-US" sz="1400" b="1" baseline="0" dirty="0" smtClean="0">
                          <a:solidFill>
                            <a:schemeClr val="tx1"/>
                          </a:solidFill>
                          <a:latin typeface="Arial Narrow" pitchFamily="34" charset="0"/>
                        </a:rPr>
                        <a:t> </a:t>
                      </a:r>
                      <a:r>
                        <a:rPr lang="en-US" sz="1400" b="1" dirty="0" smtClean="0">
                          <a:solidFill>
                            <a:schemeClr val="tx1"/>
                          </a:solidFill>
                          <a:latin typeface="Arial Narrow" pitchFamily="34" charset="0"/>
                        </a:rPr>
                        <a:t>(4</a:t>
                      </a:r>
                      <a:r>
                        <a:rPr lang="en-US" sz="1400" b="1" baseline="0" dirty="0" smtClean="0">
                          <a:solidFill>
                            <a:schemeClr val="tx1"/>
                          </a:solidFill>
                          <a:latin typeface="Arial Narrow" pitchFamily="34" charset="0"/>
                        </a:rPr>
                        <a:t> </a:t>
                      </a:r>
                      <a:r>
                        <a:rPr lang="en-US" sz="1400" b="1" dirty="0" smtClean="0">
                          <a:solidFill>
                            <a:schemeClr val="tx1"/>
                          </a:solidFill>
                          <a:latin typeface="Arial Narrow" pitchFamily="34" charset="0"/>
                        </a:rPr>
                        <a:t>of 68)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4.41% (3 of 68)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r>
                        <a:rPr lang="en-US" sz="1400" b="1" dirty="0" smtClean="0">
                          <a:solidFill>
                            <a:schemeClr val="tx1"/>
                          </a:solidFill>
                          <a:latin typeface="Arial Narrow" pitchFamily="34" charset="0"/>
                        </a:rPr>
                        <a:t>0.00% (0 of 68)</a:t>
                      </a:r>
                      <a:endParaRPr lang="en-US" sz="1400" b="1" dirty="0">
                        <a:solidFill>
                          <a:schemeClr val="tx1"/>
                        </a:solidFill>
                        <a:latin typeface="Arial Narrow" pitchFamily="34" charset="0"/>
                      </a:endParaRPr>
                    </a:p>
                  </a:txBody>
                  <a:tcPr marL="91438" marR="91438"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401165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682410604"/>
              </p:ext>
            </p:extLst>
          </p:nvPr>
        </p:nvGraphicFramePr>
        <p:xfrm>
          <a:off x="246980" y="379674"/>
          <a:ext cx="8533127" cy="5095840"/>
        </p:xfrm>
        <a:graphic>
          <a:graphicData uri="http://schemas.openxmlformats.org/drawingml/2006/table">
            <a:tbl>
              <a:tblPr firstRow="1" bandRow="1">
                <a:tableStyleId>{21E4AEA4-8DFA-4A89-87EB-49C32662AFE0}</a:tableStyleId>
              </a:tblPr>
              <a:tblGrid>
                <a:gridCol w="1597602">
                  <a:extLst>
                    <a:ext uri="{9D8B030D-6E8A-4147-A177-3AD203B41FA5}">
                      <a16:colId xmlns:a16="http://schemas.microsoft.com/office/drawing/2014/main" val="20000"/>
                    </a:ext>
                  </a:extLst>
                </a:gridCol>
                <a:gridCol w="1766365">
                  <a:extLst>
                    <a:ext uri="{9D8B030D-6E8A-4147-A177-3AD203B41FA5}">
                      <a16:colId xmlns:a16="http://schemas.microsoft.com/office/drawing/2014/main" val="20001"/>
                    </a:ext>
                  </a:extLst>
                </a:gridCol>
                <a:gridCol w="1614196">
                  <a:extLst>
                    <a:ext uri="{9D8B030D-6E8A-4147-A177-3AD203B41FA5}">
                      <a16:colId xmlns:a16="http://schemas.microsoft.com/office/drawing/2014/main" val="20003"/>
                    </a:ext>
                  </a:extLst>
                </a:gridCol>
                <a:gridCol w="1772816">
                  <a:extLst>
                    <a:ext uri="{9D8B030D-6E8A-4147-A177-3AD203B41FA5}">
                      <a16:colId xmlns:a16="http://schemas.microsoft.com/office/drawing/2014/main" val="20004"/>
                    </a:ext>
                  </a:extLst>
                </a:gridCol>
                <a:gridCol w="1782148">
                  <a:extLst>
                    <a:ext uri="{9D8B030D-6E8A-4147-A177-3AD203B41FA5}">
                      <a16:colId xmlns:a16="http://schemas.microsoft.com/office/drawing/2014/main" val="3604572948"/>
                    </a:ext>
                  </a:extLst>
                </a:gridCol>
              </a:tblGrid>
              <a:tr h="320120">
                <a:tc gridSpan="5">
                  <a:txBody>
                    <a:bodyPr/>
                    <a:lstStyle/>
                    <a:p>
                      <a:pPr algn="just" fontAlgn="ctr"/>
                      <a:r>
                        <a:rPr lang="en-US" sz="1600" u="none" strike="noStrike" dirty="0" smtClean="0">
                          <a:solidFill>
                            <a:schemeClr val="tx1"/>
                          </a:solidFill>
                          <a:latin typeface="Arial Narrow" panose="020B0606020202030204" pitchFamily="34" charset="0"/>
                        </a:rPr>
                        <a:t>Strategic Objective: To ensure economic, efficient and effective use of departmental resources.</a:t>
                      </a:r>
                      <a:endParaRPr lang="en-US" sz="1600" b="1" i="0" u="none" strike="noStrike" dirty="0" smtClean="0">
                        <a:solidFill>
                          <a:schemeClr val="tx1"/>
                        </a:solidFill>
                        <a:latin typeface="Arial Narrow" pitchFamily="34" charset="0"/>
                      </a:endParaRPr>
                    </a:p>
                  </a:txBody>
                  <a:tcPr marL="86393" marR="86393" marT="45709" marB="45709">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dirty="0"/>
                    </a:p>
                  </a:txBody>
                  <a:tcP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0000"/>
                  </a:ext>
                </a:extLst>
              </a:tr>
              <a:tr h="320143">
                <a:tc rowSpan="2">
                  <a:txBody>
                    <a:bodyPr/>
                    <a:lstStyle/>
                    <a:p>
                      <a:pPr algn="ctr">
                        <a:lnSpc>
                          <a:spcPct val="100000"/>
                        </a:lnSpc>
                      </a:pPr>
                      <a:r>
                        <a:rPr lang="en-US" sz="1600" b="1" dirty="0" smtClean="0">
                          <a:latin typeface="Arial Narrow" panose="020B0606020202030204" pitchFamily="34" charset="0"/>
                        </a:rPr>
                        <a:t>Key</a:t>
                      </a:r>
                      <a:r>
                        <a:rPr lang="en-US" sz="1600" b="1" baseline="0" dirty="0" smtClean="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smtClean="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algn="ctr">
                        <a:lnSpc>
                          <a:spcPct val="100000"/>
                        </a:lnSpc>
                      </a:pPr>
                      <a:r>
                        <a:rPr lang="en-US" sz="1600" b="1" dirty="0" smtClean="0">
                          <a:latin typeface="Arial Narrow" panose="020B0606020202030204" pitchFamily="34" charset="0"/>
                        </a:rPr>
                        <a:t>Quarterly Targets</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latin typeface="Arial Narrow" panose="020B0606020202030204"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544244">
                <a:tc vMerge="1">
                  <a:txBody>
                    <a:bodyPr/>
                    <a:lstStyle/>
                    <a:p>
                      <a:endParaRPr lang="en-ZA"/>
                    </a:p>
                  </a:txBody>
                  <a:tcPr/>
                </a:tc>
                <a:tc vMerge="1">
                  <a:txBody>
                    <a:bodyPr/>
                    <a:lstStyle/>
                    <a:p>
                      <a:pPr marL="0" indent="0" algn="ctr">
                        <a:lnSpc>
                          <a:spcPct val="100000"/>
                        </a:lnSpc>
                        <a:tabLst>
                          <a:tab pos="534988" algn="l"/>
                          <a:tab pos="1614488" algn="l"/>
                        </a:tabLst>
                      </a:pP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3 Performance – </a:t>
                      </a:r>
                      <a:r>
                        <a:rPr lang="en-ZA" sz="1600" b="1" kern="1200" dirty="0" smtClean="0">
                          <a:solidFill>
                            <a:schemeClr val="dk1"/>
                          </a:solidFill>
                          <a:latin typeface="Arial Narrow" panose="020B0606020202030204" pitchFamily="34" charset="0"/>
                          <a:ea typeface="+mn-ea"/>
                          <a:cs typeface="+mn-cs"/>
                        </a:rPr>
                        <a:t>Actual </a:t>
                      </a:r>
                      <a:r>
                        <a:rPr lang="en-US" sz="16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Performance – </a:t>
                      </a: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2"/>
                  </a:ext>
                </a:extLst>
              </a:tr>
              <a:tr h="1809621">
                <a:tc rowSpan="2">
                  <a:txBody>
                    <a:bodyPr/>
                    <a:lstStyle/>
                    <a:p>
                      <a:pPr marL="342900" marR="0" lvl="0" indent="-342900" algn="just" defTabSz="914400" rtl="0" eaLnBrk="1" fontAlgn="t" latinLnBrk="0" hangingPunct="1">
                        <a:lnSpc>
                          <a:spcPct val="100000"/>
                        </a:lnSpc>
                        <a:spcBef>
                          <a:spcPts val="600"/>
                        </a:spcBef>
                        <a:spcAft>
                          <a:spcPts val="600"/>
                        </a:spcAft>
                        <a:buClrTx/>
                        <a:buSzTx/>
                        <a:buFont typeface="+mj-lt"/>
                        <a:buAutoNum type="arabicPeriod"/>
                        <a:tabLst/>
                        <a:defRPr/>
                      </a:pPr>
                      <a:r>
                        <a:rPr kumimoji="0" lang="en-US" sz="1600" b="0" i="0" u="none" strike="noStrike" kern="1200" cap="none" spc="0" normalizeH="0" baseline="0" noProof="0" dirty="0" smtClean="0">
                          <a:ln>
                            <a:noFill/>
                          </a:ln>
                          <a:solidFill>
                            <a:srgbClr val="000000"/>
                          </a:solidFill>
                          <a:effectLst/>
                          <a:uLnTx/>
                          <a:uFillTx/>
                          <a:latin typeface="Arial Narrow" pitchFamily="34" charset="0"/>
                        </a:rPr>
                        <a:t>Number of strategic documents developed.</a:t>
                      </a:r>
                    </a:p>
                    <a:p>
                      <a:pPr marL="0" indent="0" algn="just" fontAlgn="t">
                        <a:buFont typeface="+mj-lt"/>
                        <a:buNone/>
                      </a:pPr>
                      <a:endParaRPr lang="en-US" sz="1600" u="none" strike="noStrike" dirty="0" smtClean="0">
                        <a:latin typeface="Arial Narrow" panose="020B0606020202030204" pitchFamily="34" charset="0"/>
                      </a:endParaRP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Narrow" pitchFamily="34" charset="0"/>
                        </a:rPr>
                        <a:t>Annual Performance Report for 2016/17 as well as four quarterly reports on the implementation of the SP and APP developed.</a:t>
                      </a: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ZA" sz="1600" b="0" i="0" u="none" strike="noStrike" kern="1200" dirty="0" smtClean="0">
                          <a:solidFill>
                            <a:srgbClr val="000000"/>
                          </a:solidFill>
                          <a:effectLst/>
                          <a:latin typeface="Arial Narrow" panose="020B0606020202030204" pitchFamily="34" charset="0"/>
                          <a:ea typeface="+mn-ea"/>
                          <a:cs typeface="+mn-cs"/>
                        </a:rPr>
                        <a:t>Second-quarter performance reports for 2017/18 submitted to DPME.</a:t>
                      </a:r>
                      <a:endParaRPr lang="en-ZA" sz="1600" b="0" i="0" u="none" strike="noStrike" kern="1200" dirty="0">
                        <a:solidFill>
                          <a:srgbClr val="000000"/>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ZA" sz="1600" b="0" i="0" u="none" strike="noStrike" kern="1200" dirty="0" smtClean="0">
                          <a:solidFill>
                            <a:srgbClr val="000000"/>
                          </a:solidFill>
                          <a:effectLst/>
                          <a:latin typeface="Arial Narrow" panose="020B0606020202030204" pitchFamily="34" charset="0"/>
                          <a:ea typeface="+mn-ea"/>
                          <a:cs typeface="+mn-cs"/>
                        </a:rPr>
                        <a:t>Third-quarter performance reports for 2017/18 submitted</a:t>
                      </a:r>
                    </a:p>
                    <a:p>
                      <a:pPr algn="just" fontAlgn="t"/>
                      <a:r>
                        <a:rPr lang="en-ZA" sz="1600" b="0" i="0" u="none" strike="noStrike" kern="1200" dirty="0" smtClean="0">
                          <a:solidFill>
                            <a:srgbClr val="000000"/>
                          </a:solidFill>
                          <a:effectLst/>
                          <a:latin typeface="Arial Narrow" panose="020B0606020202030204" pitchFamily="34" charset="0"/>
                          <a:ea typeface="+mn-ea"/>
                          <a:cs typeface="+mn-cs"/>
                        </a:rPr>
                        <a:t>to DPME.</a:t>
                      </a:r>
                      <a:endParaRPr lang="en-ZA" sz="16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ZA" sz="1600" b="0" i="0" u="none" strike="noStrike" kern="1200" dirty="0" smtClean="0">
                          <a:solidFill>
                            <a:srgbClr val="000000"/>
                          </a:solidFill>
                          <a:effectLst/>
                          <a:latin typeface="Arial Narrow" panose="020B0606020202030204" pitchFamily="34" charset="0"/>
                          <a:ea typeface="+mn-ea"/>
                          <a:cs typeface="+mn-cs"/>
                        </a:rPr>
                        <a:t>Third-quarter performance reports for 2017/18 submitted to DPME on 31 January 2018.</a:t>
                      </a:r>
                      <a:endParaRPr lang="en-ZA" sz="16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48881">
                <a:tc vMerge="1">
                  <a:txBody>
                    <a:bodyPr/>
                    <a:lstStyle/>
                    <a:p>
                      <a:endParaRPr lang="en-ZA"/>
                    </a:p>
                  </a:txBody>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Narrow" pitchFamily="34" charset="0"/>
                          <a:ea typeface="+mn-ea"/>
                          <a:cs typeface="+mn-cs"/>
                        </a:rPr>
                        <a:t>Four quarterly risk analysis reports prepared.</a:t>
                      </a:r>
                      <a:endParaRPr kumimoji="0" lang="en-US" sz="1600" b="0" i="0" u="none" strike="noStrike" kern="1200" cap="none" spc="0" normalizeH="0" baseline="0" noProof="0" dirty="0">
                        <a:ln>
                          <a:noFill/>
                        </a:ln>
                        <a:solidFill>
                          <a:prstClr val="black"/>
                        </a:solidFill>
                        <a:effectLst/>
                        <a:uLnTx/>
                        <a:uFillTx/>
                        <a:latin typeface="Arial Narrow" pitchFamily="34" charset="0"/>
                        <a:ea typeface="+mn-ea"/>
                        <a:cs typeface="+mn-cs"/>
                      </a:endParaRP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marR="0" indent="0" algn="just" defTabSz="9144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dirty="0" smtClean="0">
                          <a:ln>
                            <a:noFill/>
                          </a:ln>
                          <a:solidFill>
                            <a:prstClr val="black"/>
                          </a:solidFill>
                          <a:effectLst/>
                          <a:uLnTx/>
                          <a:uFillTx/>
                          <a:latin typeface="Arial Narrow" pitchFamily="34" charset="0"/>
                          <a:ea typeface="+mn-ea"/>
                          <a:cs typeface="+mn-cs"/>
                        </a:rPr>
                        <a:t>Second-quarter risk analysis report for 2017/18 was prepared for adoption by the RMC.</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kumimoji="0" lang="en-ZA" sz="1600" b="0" i="0" u="none" strike="noStrike" kern="1200" cap="none" spc="0" normalizeH="0" baseline="0" dirty="0" smtClean="0">
                          <a:ln>
                            <a:noFill/>
                          </a:ln>
                          <a:solidFill>
                            <a:prstClr val="black"/>
                          </a:solidFill>
                          <a:effectLst/>
                          <a:uLnTx/>
                          <a:uFillTx/>
                          <a:latin typeface="Arial Narrow" pitchFamily="34" charset="0"/>
                          <a:ea typeface="+mn-ea"/>
                          <a:cs typeface="+mn-cs"/>
                        </a:rPr>
                        <a:t>Third-quarter risk analysis report for 2017/18 prepared for adoption by the RMC.</a:t>
                      </a:r>
                      <a:endParaRPr kumimoji="0" lang="en-ZA" sz="1600" b="0" i="0" u="none" strike="noStrike" kern="1200" cap="none" spc="0" normalizeH="0" baseline="0" dirty="0">
                        <a:ln>
                          <a:noFill/>
                        </a:ln>
                        <a:solidFill>
                          <a:prstClr val="black"/>
                        </a:solidFill>
                        <a:effectLst/>
                        <a:uLnTx/>
                        <a:uFillTx/>
                        <a:latin typeface="Arial Narrow"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kumimoji="0" lang="en-ZA" sz="1600" b="0" i="0" u="none" strike="noStrike" kern="1200" cap="none" spc="0" normalizeH="0" baseline="0" dirty="0" smtClean="0">
                          <a:ln>
                            <a:noFill/>
                          </a:ln>
                          <a:solidFill>
                            <a:prstClr val="black"/>
                          </a:solidFill>
                          <a:effectLst/>
                          <a:uLnTx/>
                          <a:uFillTx/>
                          <a:latin typeface="Arial Narrow" pitchFamily="34" charset="0"/>
                          <a:ea typeface="+mn-ea"/>
                          <a:cs typeface="+mn-cs"/>
                        </a:rPr>
                        <a:t>Third-quarter risk analysis report for 2017/18 was prepared for adoption by the RMC.</a:t>
                      </a:r>
                      <a:endParaRPr kumimoji="0" lang="en-ZA" sz="1600" b="0" i="0" u="none" strike="noStrike" kern="1200" cap="none" spc="0" normalizeH="0" baseline="0" dirty="0">
                        <a:ln>
                          <a:noFill/>
                        </a:ln>
                        <a:solidFill>
                          <a:prstClr val="black"/>
                        </a:solidFill>
                        <a:effectLst/>
                        <a:uLnTx/>
                        <a:uFillTx/>
                        <a:latin typeface="Arial Narrow"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2463703393"/>
                  </a:ext>
                </a:extLst>
              </a:tr>
            </a:tbl>
          </a:graphicData>
        </a:graphic>
      </p:graphicFrame>
      <p:sp>
        <p:nvSpPr>
          <p:cNvPr id="13" name="Footer Placeholder 1"/>
          <p:cNvSpPr>
            <a:spLocks noGrp="1"/>
          </p:cNvSpPr>
          <p:nvPr>
            <p:ph type="ftr" sz="quarter" idx="11"/>
          </p:nvPr>
        </p:nvSpPr>
        <p:spPr>
          <a:xfrm rot="10800000" flipV="1">
            <a:off x="494522" y="6242180"/>
            <a:ext cx="2649894" cy="289249"/>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14178329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3" name="Content Placeholder 3"/>
          <p:cNvGraphicFramePr>
            <a:graphicFrameLocks/>
          </p:cNvGraphicFramePr>
          <p:nvPr>
            <p:extLst>
              <p:ext uri="{D42A27DB-BD31-4B8C-83A1-F6EECF244321}">
                <p14:modId xmlns:p14="http://schemas.microsoft.com/office/powerpoint/2010/main" val="2731507353"/>
              </p:ext>
            </p:extLst>
          </p:nvPr>
        </p:nvGraphicFramePr>
        <p:xfrm>
          <a:off x="304894" y="224005"/>
          <a:ext cx="8568650" cy="4662132"/>
        </p:xfrm>
        <a:graphic>
          <a:graphicData uri="http://schemas.openxmlformats.org/drawingml/2006/table">
            <a:tbl>
              <a:tblPr firstRow="1" bandRow="1">
                <a:tableStyleId>{21E4AEA4-8DFA-4A89-87EB-49C32662AFE0}</a:tableStyleId>
              </a:tblPr>
              <a:tblGrid>
                <a:gridCol w="1186574">
                  <a:extLst>
                    <a:ext uri="{9D8B030D-6E8A-4147-A177-3AD203B41FA5}">
                      <a16:colId xmlns:a16="http://schemas.microsoft.com/office/drawing/2014/main" val="20000"/>
                    </a:ext>
                  </a:extLst>
                </a:gridCol>
                <a:gridCol w="1101261">
                  <a:extLst>
                    <a:ext uri="{9D8B030D-6E8A-4147-A177-3AD203B41FA5}">
                      <a16:colId xmlns:a16="http://schemas.microsoft.com/office/drawing/2014/main" val="20001"/>
                    </a:ext>
                  </a:extLst>
                </a:gridCol>
                <a:gridCol w="2419109">
                  <a:extLst>
                    <a:ext uri="{9D8B030D-6E8A-4147-A177-3AD203B41FA5}">
                      <a16:colId xmlns:a16="http://schemas.microsoft.com/office/drawing/2014/main" val="20003"/>
                    </a:ext>
                  </a:extLst>
                </a:gridCol>
                <a:gridCol w="1215342">
                  <a:extLst>
                    <a:ext uri="{9D8B030D-6E8A-4147-A177-3AD203B41FA5}">
                      <a16:colId xmlns:a16="http://schemas.microsoft.com/office/drawing/2014/main" val="20004"/>
                    </a:ext>
                  </a:extLst>
                </a:gridCol>
                <a:gridCol w="2646364">
                  <a:extLst>
                    <a:ext uri="{9D8B030D-6E8A-4147-A177-3AD203B41FA5}">
                      <a16:colId xmlns:a16="http://schemas.microsoft.com/office/drawing/2014/main" val="3365427103"/>
                    </a:ext>
                  </a:extLst>
                </a:gridCol>
              </a:tblGrid>
              <a:tr h="329787">
                <a:tc gridSpan="5">
                  <a:txBody>
                    <a:bodyPr/>
                    <a:lstStyle/>
                    <a:p>
                      <a:pPr algn="just" fontAlgn="ctr"/>
                      <a:r>
                        <a:rPr lang="en-US" sz="1200" u="none" strike="noStrike" dirty="0" smtClean="0">
                          <a:solidFill>
                            <a:schemeClr val="tx1"/>
                          </a:solidFill>
                          <a:latin typeface="Arial Narrow" panose="020B0606020202030204" pitchFamily="34" charset="0"/>
                        </a:rPr>
                        <a:t>Strategic Objective: To ensure economic, efficient and effective use of departmental resources.</a:t>
                      </a:r>
                      <a:endParaRPr lang="en-US" sz="1200" b="1" i="0" u="none" strike="noStrike" dirty="0" smtClean="0">
                        <a:solidFill>
                          <a:schemeClr val="tx1"/>
                        </a:solidFill>
                        <a:latin typeface="Arial Narrow" pitchFamily="34" charset="0"/>
                      </a:endParaRPr>
                    </a:p>
                  </a:txBody>
                  <a:tcPr marL="86398" marR="86398"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0000"/>
                  </a:ext>
                </a:extLst>
              </a:tr>
              <a:tr h="337333">
                <a:tc rowSpan="2">
                  <a:txBody>
                    <a:bodyPr/>
                    <a:lstStyle/>
                    <a:p>
                      <a:pPr algn="ctr">
                        <a:lnSpc>
                          <a:spcPct val="100000"/>
                        </a:lnSpc>
                      </a:pPr>
                      <a:r>
                        <a:rPr lang="en-US" sz="1200" b="1" dirty="0" smtClean="0">
                          <a:latin typeface="Arial Narrow" panose="020B0606020202030204" pitchFamily="34" charset="0"/>
                        </a:rPr>
                        <a:t>Key</a:t>
                      </a:r>
                      <a:r>
                        <a:rPr lang="en-US" sz="1200" b="1" baseline="0" dirty="0" smtClean="0">
                          <a:latin typeface="Arial Narrow" panose="020B0606020202030204" pitchFamily="34" charset="0"/>
                        </a:rPr>
                        <a:t> Performance Indicator</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latin typeface="Arial Narrow" panose="020B0606020202030204" pitchFamily="34" charset="0"/>
                        </a:rPr>
                        <a:t>Annual Target</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sz="1400"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512672">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3 Performance – </a:t>
                      </a:r>
                      <a:r>
                        <a:rPr lang="en-ZA" sz="1200" b="1" kern="1200" dirty="0" smtClean="0">
                          <a:solidFill>
                            <a:schemeClr val="dk1"/>
                          </a:solidFill>
                          <a:latin typeface="Arial Narrow" panose="020B0606020202030204" pitchFamily="34" charset="0"/>
                          <a:ea typeface="+mn-ea"/>
                          <a:cs typeface="+mn-cs"/>
                        </a:rPr>
                        <a:t>Actual </a:t>
                      </a:r>
                      <a:r>
                        <a:rPr lang="en-US" sz="12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Performance – </a:t>
                      </a: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2"/>
                  </a:ext>
                </a:extLst>
              </a:tr>
              <a:tr h="3442624">
                <a:tc>
                  <a:txBody>
                    <a:bodyPr/>
                    <a:lstStyle/>
                    <a:p>
                      <a:pPr marL="115888" indent="-115888" algn="just" fontAlgn="t">
                        <a:spcBef>
                          <a:spcPts val="600"/>
                        </a:spcBef>
                        <a:spcAft>
                          <a:spcPts val="600"/>
                        </a:spcAft>
                        <a:buFont typeface="+mj-lt"/>
                        <a:buAutoNum type="arabicPeriod" startAt="2"/>
                      </a:pPr>
                      <a:r>
                        <a:rPr lang="en-US" sz="1200" b="0" i="0" u="none" strike="noStrike" dirty="0" smtClean="0">
                          <a:solidFill>
                            <a:srgbClr val="000000"/>
                          </a:solidFill>
                          <a:latin typeface="Arial Narrow" pitchFamily="34" charset="0"/>
                        </a:rPr>
                        <a:t>Number of public entity oversight reports</a:t>
                      </a:r>
                      <a:r>
                        <a:rPr lang="en-US" sz="1200" b="0" i="0" u="none" strike="noStrike" baseline="0" dirty="0" smtClean="0">
                          <a:solidFill>
                            <a:srgbClr val="000000"/>
                          </a:solidFill>
                          <a:latin typeface="Arial Narrow" pitchFamily="34" charset="0"/>
                        </a:rPr>
                        <a:t> </a:t>
                      </a:r>
                      <a:r>
                        <a:rPr lang="en-US" sz="1200" b="0" i="0" u="none" strike="noStrike" dirty="0" smtClean="0">
                          <a:solidFill>
                            <a:srgbClr val="000000"/>
                          </a:solidFill>
                          <a:latin typeface="Arial Narrow" pitchFamily="34" charset="0"/>
                        </a:rPr>
                        <a:t>prepared.</a:t>
                      </a:r>
                      <a:endParaRPr lang="en-US" sz="1200" b="0" i="0" u="none" strike="noStrike" dirty="0">
                        <a:solidFill>
                          <a:srgbClr val="000000"/>
                        </a:solidFill>
                        <a:latin typeface="Arial Narrow" pitchFamily="34" charset="0"/>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US" sz="1200" b="0" i="0" u="none" strike="noStrike" dirty="0">
                          <a:solidFill>
                            <a:srgbClr val="000000"/>
                          </a:solidFill>
                          <a:effectLst/>
                          <a:latin typeface="Arial Narrow" panose="020B0606020202030204" pitchFamily="34" charset="0"/>
                        </a:rPr>
                        <a:t>Four </a:t>
                      </a:r>
                      <a:r>
                        <a:rPr lang="en-US" sz="1200" b="0" i="0" u="none" strike="noStrike" dirty="0" smtClean="0">
                          <a:solidFill>
                            <a:srgbClr val="000000"/>
                          </a:solidFill>
                          <a:effectLst/>
                          <a:latin typeface="Arial Narrow" panose="020B0606020202030204" pitchFamily="34" charset="0"/>
                        </a:rPr>
                        <a:t>SAT </a:t>
                      </a:r>
                      <a:r>
                        <a:rPr lang="en-US" sz="1200" b="0" i="0" u="none" strike="noStrike" dirty="0">
                          <a:solidFill>
                            <a:srgbClr val="000000"/>
                          </a:solidFill>
                          <a:effectLst/>
                          <a:latin typeface="Arial Narrow" panose="020B0606020202030204" pitchFamily="34" charset="0"/>
                        </a:rPr>
                        <a:t>oversight reports </a:t>
                      </a:r>
                      <a:r>
                        <a:rPr lang="en-US" sz="1200" b="0" i="0" u="none" strike="noStrike" dirty="0" smtClean="0">
                          <a:solidFill>
                            <a:srgbClr val="000000"/>
                          </a:solidFill>
                          <a:effectLst/>
                          <a:latin typeface="Arial Narrow" panose="020B0606020202030204" pitchFamily="34" charset="0"/>
                        </a:rPr>
                        <a:t>prepared.</a:t>
                      </a:r>
                      <a:endParaRPr lang="en-US" sz="12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marL="0" algn="just" defTabSz="914400" rtl="0" eaLnBrk="1" fontAlgn="t" latinLnBrk="0" hangingPunct="1"/>
                      <a:r>
                        <a:rPr lang="en-US" sz="1200" u="none" strike="noStrike" kern="1200" dirty="0" smtClean="0">
                          <a:solidFill>
                            <a:schemeClr val="tx1"/>
                          </a:solidFill>
                          <a:effectLst/>
                          <a:latin typeface="Arial Narrow" panose="020B0606020202030204" pitchFamily="34" charset="0"/>
                          <a:ea typeface="+mn-ea"/>
                          <a:cs typeface="+mn-cs"/>
                        </a:rPr>
                        <a:t>SAT quarterly oversight report was prepared.</a:t>
                      </a:r>
                    </a:p>
                    <a:p>
                      <a:pPr marL="0" algn="just" defTabSz="914400" rtl="0" eaLnBrk="1" fontAlgn="t" latinLnBrk="0" hangingPunct="1"/>
                      <a:r>
                        <a:rPr lang="en-US" sz="1200" u="none" strike="noStrike" kern="1200" dirty="0" smtClean="0">
                          <a:solidFill>
                            <a:schemeClr val="tx1"/>
                          </a:solidFill>
                          <a:effectLst/>
                          <a:latin typeface="Arial Narrow" panose="020B0606020202030204" pitchFamily="34" charset="0"/>
                          <a:ea typeface="+mn-ea"/>
                          <a:cs typeface="+mn-cs"/>
                        </a:rPr>
                        <a:t>The report covers non-financial performance, financial performance, compliance with the PFMA and risk,</a:t>
                      </a:r>
                      <a:r>
                        <a:rPr lang="en-US" sz="1200" u="none" strike="noStrike" kern="1200" baseline="0" dirty="0" smtClean="0">
                          <a:solidFill>
                            <a:schemeClr val="tx1"/>
                          </a:solidFill>
                          <a:effectLst/>
                          <a:latin typeface="Arial Narrow" panose="020B0606020202030204" pitchFamily="34" charset="0"/>
                          <a:ea typeface="+mn-ea"/>
                          <a:cs typeface="+mn-cs"/>
                        </a:rPr>
                        <a:t> HR and key vacancies, Board matters, Parliamentary and stakeholder matters, updates on significant projects.</a:t>
                      </a:r>
                    </a:p>
                    <a:p>
                      <a:pPr marL="0" algn="just" defTabSz="914400" rtl="0" eaLnBrk="1" fontAlgn="t" latinLnBrk="0" hangingPunct="1"/>
                      <a:r>
                        <a:rPr lang="en-US" sz="1200" u="none" strike="noStrike" kern="1200" baseline="0" dirty="0" smtClean="0">
                          <a:solidFill>
                            <a:schemeClr val="tx1"/>
                          </a:solidFill>
                          <a:effectLst/>
                          <a:latin typeface="Arial Narrow" panose="020B0606020202030204" pitchFamily="34" charset="0"/>
                          <a:ea typeface="+mn-ea"/>
                          <a:cs typeface="+mn-cs"/>
                        </a:rPr>
                        <a:t> Non-financial performance analysis includes the number of international tourist arrivals achieved, number of domestic holiday trips achieved, number of business events hosted, number of business delegates hosted, total tourism revenue achieved, percentage of brand positivity achieved, number of graded accommodation establishments, and graded rooms achieved.</a:t>
                      </a:r>
                    </a:p>
                    <a:p>
                      <a:pPr marL="0" algn="just" defTabSz="914400" rtl="0" eaLnBrk="1" fontAlgn="t" latinLnBrk="0" hangingPunct="1"/>
                      <a:endParaRPr lang="en-ZA" sz="1200" u="none" strike="noStrike" kern="1200" dirty="0">
                        <a:solidFill>
                          <a:schemeClr val="tx1"/>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ZA" sz="1200" u="none" strike="noStrike" kern="1200" baseline="0" dirty="0" smtClean="0">
                          <a:solidFill>
                            <a:schemeClr val="tx1"/>
                          </a:solidFill>
                          <a:effectLst/>
                          <a:latin typeface="Arial Narrow" panose="020B0606020202030204" pitchFamily="34" charset="0"/>
                          <a:ea typeface="+mn-ea"/>
                          <a:cs typeface="+mn-cs"/>
                        </a:rPr>
                        <a:t>SAT quarterly oversight report prepared.</a:t>
                      </a:r>
                      <a:endParaRPr lang="en-ZA" sz="1200" u="none" strike="noStrike" kern="1200" baseline="0" dirty="0">
                        <a:solidFill>
                          <a:schemeClr val="tx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ZA" sz="1200" u="none" strike="noStrike" kern="1200" baseline="0" dirty="0" smtClean="0">
                          <a:solidFill>
                            <a:schemeClr val="tx1"/>
                          </a:solidFill>
                          <a:effectLst/>
                          <a:latin typeface="Arial Narrow" panose="020B0606020202030204" pitchFamily="34" charset="0"/>
                          <a:ea typeface="+mn-ea"/>
                          <a:cs typeface="+mn-cs"/>
                        </a:rPr>
                        <a:t>SAT quarterly oversight report was prepared.</a:t>
                      </a:r>
                    </a:p>
                    <a:p>
                      <a:pPr algn="just" fontAlgn="t"/>
                      <a:r>
                        <a:rPr lang="en-ZA" sz="1200" u="none" strike="noStrike" kern="1200" baseline="0" dirty="0" smtClean="0">
                          <a:solidFill>
                            <a:schemeClr val="tx1"/>
                          </a:solidFill>
                          <a:effectLst/>
                          <a:latin typeface="Arial Narrow" panose="020B0606020202030204" pitchFamily="34" charset="0"/>
                          <a:ea typeface="+mn-ea"/>
                          <a:cs typeface="+mn-cs"/>
                        </a:rPr>
                        <a:t>The report covers non-financial performance, financial performance, compliance with the PFMA and risk, HR and key vacancies, Board matters, Parliamentary and stakeholder matters, updates on significant projects.</a:t>
                      </a:r>
                    </a:p>
                    <a:p>
                      <a:pPr algn="just" fontAlgn="t"/>
                      <a:r>
                        <a:rPr lang="en-ZA" sz="1200" u="none" strike="noStrike" kern="1200" baseline="0" dirty="0" smtClean="0">
                          <a:solidFill>
                            <a:schemeClr val="tx1"/>
                          </a:solidFill>
                          <a:effectLst/>
                          <a:latin typeface="Arial Narrow" panose="020B0606020202030204" pitchFamily="34" charset="0"/>
                          <a:ea typeface="+mn-ea"/>
                          <a:cs typeface="+mn-cs"/>
                        </a:rPr>
                        <a:t>Non-financial performance analysis includes the number of international tourist arrivals achieved, number of domestic holiday trips achieved, number of business events hosted, number of business delegates hosted, total tourism revenue achieved, percentage of brand positivity achieved, number of graded accommodation establishments, and graded rooms achieved.</a:t>
                      </a:r>
                    </a:p>
                    <a:p>
                      <a:pPr algn="just" fontAlgn="t"/>
                      <a:endParaRPr lang="en-ZA" sz="1200" u="none" strike="noStrike" kern="1200" baseline="0" dirty="0">
                        <a:solidFill>
                          <a:schemeClr val="tx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2" name="Footer Placeholder 1"/>
          <p:cNvSpPr>
            <a:spLocks noGrp="1"/>
          </p:cNvSpPr>
          <p:nvPr>
            <p:ph type="ftr" sz="quarter" idx="11"/>
          </p:nvPr>
        </p:nvSpPr>
        <p:spPr>
          <a:xfrm>
            <a:off x="843208" y="5911507"/>
            <a:ext cx="5953009"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15910248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3" name="Content Placeholder 3"/>
          <p:cNvGraphicFramePr>
            <a:graphicFrameLocks/>
          </p:cNvGraphicFramePr>
          <p:nvPr>
            <p:extLst>
              <p:ext uri="{D42A27DB-BD31-4B8C-83A1-F6EECF244321}">
                <p14:modId xmlns:p14="http://schemas.microsoft.com/office/powerpoint/2010/main" val="2836355323"/>
              </p:ext>
            </p:extLst>
          </p:nvPr>
        </p:nvGraphicFramePr>
        <p:xfrm>
          <a:off x="267572" y="224005"/>
          <a:ext cx="8577848" cy="5481275"/>
        </p:xfrm>
        <a:graphic>
          <a:graphicData uri="http://schemas.openxmlformats.org/drawingml/2006/table">
            <a:tbl>
              <a:tblPr firstRow="1" bandRow="1">
                <a:tableStyleId>{21E4AEA4-8DFA-4A89-87EB-49C32662AFE0}</a:tableStyleId>
              </a:tblPr>
              <a:tblGrid>
                <a:gridCol w="1635873">
                  <a:extLst>
                    <a:ext uri="{9D8B030D-6E8A-4147-A177-3AD203B41FA5}">
                      <a16:colId xmlns:a16="http://schemas.microsoft.com/office/drawing/2014/main" val="20000"/>
                    </a:ext>
                  </a:extLst>
                </a:gridCol>
                <a:gridCol w="1408923">
                  <a:extLst>
                    <a:ext uri="{9D8B030D-6E8A-4147-A177-3AD203B41FA5}">
                      <a16:colId xmlns:a16="http://schemas.microsoft.com/office/drawing/2014/main" val="20001"/>
                    </a:ext>
                  </a:extLst>
                </a:gridCol>
                <a:gridCol w="1492898">
                  <a:extLst>
                    <a:ext uri="{9D8B030D-6E8A-4147-A177-3AD203B41FA5}">
                      <a16:colId xmlns:a16="http://schemas.microsoft.com/office/drawing/2014/main" val="20003"/>
                    </a:ext>
                  </a:extLst>
                </a:gridCol>
                <a:gridCol w="1623526">
                  <a:extLst>
                    <a:ext uri="{9D8B030D-6E8A-4147-A177-3AD203B41FA5}">
                      <a16:colId xmlns:a16="http://schemas.microsoft.com/office/drawing/2014/main" val="20004"/>
                    </a:ext>
                  </a:extLst>
                </a:gridCol>
                <a:gridCol w="2416628">
                  <a:extLst>
                    <a:ext uri="{9D8B030D-6E8A-4147-A177-3AD203B41FA5}">
                      <a16:colId xmlns:a16="http://schemas.microsoft.com/office/drawing/2014/main" val="4142629202"/>
                    </a:ext>
                  </a:extLst>
                </a:gridCol>
              </a:tblGrid>
              <a:tr h="304500">
                <a:tc gridSpan="5">
                  <a:txBody>
                    <a:bodyPr/>
                    <a:lstStyle/>
                    <a:p>
                      <a:pPr algn="just" fontAlgn="ctr"/>
                      <a:r>
                        <a:rPr lang="en-US" sz="1400" u="none" strike="noStrike" dirty="0" smtClean="0">
                          <a:solidFill>
                            <a:schemeClr val="tx1"/>
                          </a:solidFill>
                          <a:latin typeface="Arial Narrow" panose="020B0606020202030204" pitchFamily="34" charset="0"/>
                        </a:rPr>
                        <a:t>Strategic Objective: To ensure economic, efficient and effective use of departmental resources.</a:t>
                      </a:r>
                      <a:endParaRPr lang="en-US" sz="1400" b="1" i="0" u="none" strike="noStrike" dirty="0" smtClean="0">
                        <a:solidFill>
                          <a:schemeClr val="tx1"/>
                        </a:solidFill>
                        <a:latin typeface="Arial Narrow" pitchFamily="34" charset="0"/>
                      </a:endParaRPr>
                    </a:p>
                  </a:txBody>
                  <a:tcPr marL="86398" marR="86398"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0000"/>
                  </a:ext>
                </a:extLst>
              </a:tr>
              <a:tr h="311467">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sz="1400"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675429">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3 Performance – </a:t>
                      </a:r>
                      <a:r>
                        <a:rPr lang="en-ZA" sz="1400" b="1" kern="1200" dirty="0" smtClean="0">
                          <a:solidFill>
                            <a:schemeClr val="dk1"/>
                          </a:solidFill>
                          <a:latin typeface="Arial Narrow" panose="020B0606020202030204" pitchFamily="34" charset="0"/>
                          <a:ea typeface="+mn-ea"/>
                          <a:cs typeface="+mn-cs"/>
                        </a:rPr>
                        <a:t>Actual </a:t>
                      </a:r>
                      <a:r>
                        <a:rPr lang="en-US" sz="14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 </a:t>
                      </a: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2"/>
                  </a:ext>
                </a:extLst>
              </a:tr>
              <a:tr h="499048">
                <a:tc>
                  <a:txBody>
                    <a:bodyPr/>
                    <a:lstStyle/>
                    <a:p>
                      <a:pPr marL="342900" indent="-342900" algn="l" fontAlgn="t">
                        <a:buFont typeface="+mj-lt"/>
                        <a:buAutoNum type="arabicPeriod" startAt="3"/>
                      </a:pPr>
                      <a:r>
                        <a:rPr lang="en-US" sz="1400" b="0" i="0" u="none" strike="noStrike" dirty="0" smtClean="0">
                          <a:solidFill>
                            <a:srgbClr val="000000"/>
                          </a:solidFill>
                          <a:effectLst/>
                          <a:latin typeface="Arial Narrow" panose="020B0606020202030204" pitchFamily="34" charset="0"/>
                        </a:rPr>
                        <a:t>Vacancy rate.</a:t>
                      </a:r>
                      <a:endParaRPr lang="en-US" sz="1400" b="0" i="0" u="none" strike="noStrike" dirty="0">
                        <a:solidFill>
                          <a:srgbClr val="000000"/>
                        </a:solidFill>
                        <a:effectLst/>
                        <a:latin typeface="Arial Narrow" panose="020B0606020202030204" pitchFamily="34" charset="0"/>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US" sz="1400" b="0" i="0" u="none" strike="noStrike" dirty="0">
                          <a:solidFill>
                            <a:srgbClr val="000000"/>
                          </a:solidFill>
                          <a:effectLst/>
                          <a:latin typeface="Arial Narrow" panose="020B0606020202030204" pitchFamily="34" charset="0"/>
                        </a:rPr>
                        <a:t>Vacancy rate not to exceed 8</a:t>
                      </a:r>
                      <a:r>
                        <a:rPr lang="en-US" sz="1400" b="0" i="0" u="none" strike="noStrike" dirty="0" smtClean="0">
                          <a:solidFill>
                            <a:srgbClr val="000000"/>
                          </a:solidFill>
                          <a:effectLst/>
                          <a:latin typeface="Arial Narrow" panose="020B0606020202030204" pitchFamily="34" charset="0"/>
                        </a:rPr>
                        <a:t>%.</a:t>
                      </a:r>
                      <a:endParaRPr lang="en-US" sz="14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ZA" sz="1400" b="0" i="0" u="none" strike="noStrike" kern="1200" dirty="0" smtClean="0">
                          <a:solidFill>
                            <a:srgbClr val="000000"/>
                          </a:solidFill>
                          <a:effectLst/>
                          <a:latin typeface="Arial Narrow" panose="020B0606020202030204" pitchFamily="34" charset="0"/>
                          <a:ea typeface="+mn-ea"/>
                          <a:cs typeface="+mn-cs"/>
                        </a:rPr>
                        <a:t>Vacancy rate was maintained at 7.7%.</a:t>
                      </a:r>
                      <a:endParaRPr lang="en-ZA" sz="1400" b="0" i="0" u="none" strike="noStrike" kern="1200" dirty="0">
                        <a:solidFill>
                          <a:srgbClr val="000000"/>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ZA" sz="1400" b="0" i="0" u="none" strike="noStrike" kern="1200" dirty="0" smtClean="0">
                          <a:solidFill>
                            <a:srgbClr val="000000"/>
                          </a:solidFill>
                          <a:effectLst/>
                          <a:latin typeface="Arial Narrow" panose="020B0606020202030204" pitchFamily="34" charset="0"/>
                          <a:ea typeface="+mn-ea"/>
                          <a:cs typeface="+mn-cs"/>
                        </a:rPr>
                        <a:t>Vacancy rate not to exceed 8%</a:t>
                      </a: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ZA" sz="1400" b="0" i="0" u="none" strike="noStrike" kern="1200" dirty="0" smtClean="0">
                          <a:solidFill>
                            <a:srgbClr val="000000"/>
                          </a:solidFill>
                          <a:effectLst/>
                          <a:latin typeface="Arial Narrow" panose="020B0606020202030204" pitchFamily="34" charset="0"/>
                          <a:ea typeface="+mn-ea"/>
                          <a:cs typeface="+mn-cs"/>
                        </a:rPr>
                        <a:t>Vacancy rate was at 6.2% as at end of March</a:t>
                      </a:r>
                      <a:r>
                        <a:rPr lang="en-ZA" sz="1400" b="0" i="0" u="none" strike="noStrike" kern="1200" baseline="0" dirty="0" smtClean="0">
                          <a:solidFill>
                            <a:srgbClr val="000000"/>
                          </a:solidFill>
                          <a:effectLst/>
                          <a:latin typeface="Arial Narrow" panose="020B0606020202030204" pitchFamily="34" charset="0"/>
                          <a:ea typeface="+mn-ea"/>
                          <a:cs typeface="+mn-cs"/>
                        </a:rPr>
                        <a:t> 2018</a:t>
                      </a:r>
                      <a:r>
                        <a:rPr lang="en-ZA" sz="1400" b="0" i="0" u="none" strike="noStrike" kern="1200" dirty="0" smtClean="0">
                          <a:solidFill>
                            <a:srgbClr val="000000"/>
                          </a:solidFill>
                          <a:effectLst/>
                          <a:latin typeface="Arial Narrow" panose="020B0606020202030204" pitchFamily="34" charset="0"/>
                          <a:ea typeface="+mn-ea"/>
                          <a:cs typeface="+mn-cs"/>
                        </a:rPr>
                        <a:t>.</a:t>
                      </a: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6040">
                <a:tc>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4"/>
                        <a:tabLst/>
                        <a:defRPr/>
                      </a:pPr>
                      <a:r>
                        <a:rPr kumimoji="0" lang="en-US" sz="1400" b="0" i="0" u="none" strike="noStrike" kern="1200" cap="none" spc="0" normalizeH="0" baseline="0" noProof="0" dirty="0" smtClean="0">
                          <a:ln>
                            <a:noFill/>
                          </a:ln>
                          <a:solidFill>
                            <a:srgbClr val="000000"/>
                          </a:solidFill>
                          <a:effectLst/>
                          <a:uLnTx/>
                          <a:uFillTx/>
                          <a:latin typeface="Arial Narrow" panose="020B0606020202030204" pitchFamily="34" charset="0"/>
                        </a:rPr>
                        <a:t>Percentage women representation in senior management service (SMS), representation for people with disabilities, and black representation.</a:t>
                      </a: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US" sz="1400" b="0" i="0" u="none" strike="noStrike" dirty="0" smtClean="0">
                          <a:solidFill>
                            <a:srgbClr val="000000"/>
                          </a:solidFill>
                          <a:effectLst/>
                          <a:latin typeface="Arial Narrow" panose="020B0606020202030204" pitchFamily="34" charset="0"/>
                        </a:rPr>
                        <a:t>Maintain</a:t>
                      </a:r>
                      <a:r>
                        <a:rPr lang="en-US" sz="1400" b="0" i="0" u="none" strike="noStrike" baseline="0" dirty="0" smtClean="0">
                          <a:solidFill>
                            <a:srgbClr val="000000"/>
                          </a:solidFill>
                          <a:effectLst/>
                          <a:latin typeface="Arial Narrow" panose="020B0606020202030204" pitchFamily="34" charset="0"/>
                        </a:rPr>
                        <a:t> minimum of 50% women representation at SMS level.</a:t>
                      </a:r>
                      <a:endParaRPr lang="en-US" sz="14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ZA" sz="1400" b="0" i="0" u="none" strike="noStrike" kern="1200" dirty="0" smtClean="0">
                          <a:solidFill>
                            <a:srgbClr val="000000"/>
                          </a:solidFill>
                          <a:effectLst/>
                          <a:latin typeface="Arial Narrow" panose="020B0606020202030204" pitchFamily="34" charset="0"/>
                          <a:ea typeface="+mn-ea"/>
                          <a:cs typeface="+mn-cs"/>
                        </a:rPr>
                        <a:t>Minimum of 51% women representation at SMS level maintained.</a:t>
                      </a: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pPr algn="just" fontAlgn="t"/>
                      <a:r>
                        <a:rPr lang="en-ZA" sz="1400" b="0" i="0" u="none" strike="noStrike" kern="1200" dirty="0" smtClean="0">
                          <a:solidFill>
                            <a:srgbClr val="000000"/>
                          </a:solidFill>
                          <a:effectLst/>
                          <a:latin typeface="Arial Narrow" panose="020B0606020202030204" pitchFamily="34" charset="0"/>
                          <a:ea typeface="+mn-ea"/>
                          <a:cs typeface="+mn-cs"/>
                        </a:rPr>
                        <a:t>Maintain minimum of 50% women representation at SMS level.</a:t>
                      </a:r>
                      <a:endParaRPr lang="en-ZA" sz="14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tc>
                  <a:txBody>
                    <a:bodyPr/>
                    <a:lstStyle/>
                    <a:p>
                      <a:r>
                        <a:rPr lang="en-ZA" sz="1400" b="0" i="0" u="none" strike="noStrike" kern="1200" dirty="0" smtClean="0">
                          <a:solidFill>
                            <a:srgbClr val="000000"/>
                          </a:solidFill>
                          <a:effectLst/>
                          <a:latin typeface="Arial Narrow" panose="020B0606020202030204" pitchFamily="34" charset="0"/>
                          <a:ea typeface="+mn-ea"/>
                          <a:cs typeface="+mn-cs"/>
                        </a:rPr>
                        <a:t>Woman Representation at SMS level is at 49.3%.</a:t>
                      </a:r>
                    </a:p>
                    <a:p>
                      <a:endParaRPr lang="en-ZA" sz="1400" b="0" i="0" u="none" strike="noStrike" kern="1200" dirty="0" smtClean="0">
                        <a:solidFill>
                          <a:srgbClr val="000000"/>
                        </a:solidFill>
                        <a:effectLst/>
                        <a:latin typeface="Arial Narrow" panose="020B0606020202030204" pitchFamily="34" charset="0"/>
                        <a:ea typeface="+mn-ea"/>
                        <a:cs typeface="+mn-cs"/>
                      </a:endParaRPr>
                    </a:p>
                    <a:p>
                      <a:pPr algn="just" fontAlgn="t"/>
                      <a:r>
                        <a:rPr lang="en-US" sz="1400" b="1" i="1"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Reason for Variance:</a:t>
                      </a:r>
                    </a:p>
                    <a:p>
                      <a:pPr algn="just" fontAlgn="t"/>
                      <a:r>
                        <a:rPr lang="en-ZA" sz="1400" b="0" i="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The departure of a female Minister of Tourism and her replacement by the appointment of a male Minister has reduced the percentage representation of women representation at SMS level.</a:t>
                      </a:r>
                    </a:p>
                    <a:p>
                      <a:pPr algn="just" fontAlgn="t"/>
                      <a:endParaRPr lang="en-US" sz="1400" b="0" i="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gn="just" fontAlgn="t"/>
                      <a:r>
                        <a:rPr lang="en-ZA" sz="1400" b="1" i="1"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Corrective</a:t>
                      </a:r>
                      <a:r>
                        <a:rPr lang="en-ZA" sz="1400" b="1" i="1" baseline="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Measure:</a:t>
                      </a:r>
                    </a:p>
                    <a:p>
                      <a:pPr algn="just" fontAlgn="t"/>
                      <a:r>
                        <a:rPr lang="en-ZA" sz="1400" b="0" i="0" baseline="0" dirty="0" smtClean="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The Department will continue to endeavour to appoint females at this level as opportunities to do so present themselves.</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bg1"/>
                    </a:solidFill>
                  </a:tcPr>
                </a:tc>
                <a:extLst>
                  <a:ext uri="{0D108BD9-81ED-4DB2-BD59-A6C34878D82A}">
                    <a16:rowId xmlns:a16="http://schemas.microsoft.com/office/drawing/2014/main" val="3867638771"/>
                  </a:ext>
                </a:extLst>
              </a:tr>
            </a:tbl>
          </a:graphicData>
        </a:graphic>
      </p:graphicFrame>
      <p:sp>
        <p:nvSpPr>
          <p:cNvPr id="12" name="Footer Placeholder 1"/>
          <p:cNvSpPr>
            <a:spLocks noGrp="1"/>
          </p:cNvSpPr>
          <p:nvPr>
            <p:ph type="ftr" sz="quarter" idx="11"/>
          </p:nvPr>
        </p:nvSpPr>
        <p:spPr>
          <a:xfrm>
            <a:off x="815216" y="5911507"/>
            <a:ext cx="5953009"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2086654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854272839"/>
              </p:ext>
            </p:extLst>
          </p:nvPr>
        </p:nvGraphicFramePr>
        <p:xfrm>
          <a:off x="381395" y="365672"/>
          <a:ext cx="8445364" cy="4690960"/>
        </p:xfrm>
        <a:graphic>
          <a:graphicData uri="http://schemas.openxmlformats.org/drawingml/2006/table">
            <a:tbl>
              <a:tblPr firstRow="1" bandRow="1">
                <a:tableStyleId>{21E4AEA4-8DFA-4A89-87EB-49C32662AFE0}</a:tableStyleId>
              </a:tblPr>
              <a:tblGrid>
                <a:gridCol w="1699332">
                  <a:extLst>
                    <a:ext uri="{9D8B030D-6E8A-4147-A177-3AD203B41FA5}">
                      <a16:colId xmlns:a16="http://schemas.microsoft.com/office/drawing/2014/main" val="20000"/>
                    </a:ext>
                  </a:extLst>
                </a:gridCol>
                <a:gridCol w="1819469">
                  <a:extLst>
                    <a:ext uri="{9D8B030D-6E8A-4147-A177-3AD203B41FA5}">
                      <a16:colId xmlns:a16="http://schemas.microsoft.com/office/drawing/2014/main" val="20001"/>
                    </a:ext>
                  </a:extLst>
                </a:gridCol>
                <a:gridCol w="1716833">
                  <a:extLst>
                    <a:ext uri="{9D8B030D-6E8A-4147-A177-3AD203B41FA5}">
                      <a16:colId xmlns:a16="http://schemas.microsoft.com/office/drawing/2014/main" val="20003"/>
                    </a:ext>
                  </a:extLst>
                </a:gridCol>
                <a:gridCol w="1604865">
                  <a:extLst>
                    <a:ext uri="{9D8B030D-6E8A-4147-A177-3AD203B41FA5}">
                      <a16:colId xmlns:a16="http://schemas.microsoft.com/office/drawing/2014/main" val="20004"/>
                    </a:ext>
                  </a:extLst>
                </a:gridCol>
                <a:gridCol w="1604865">
                  <a:extLst>
                    <a:ext uri="{9D8B030D-6E8A-4147-A177-3AD203B41FA5}">
                      <a16:colId xmlns:a16="http://schemas.microsoft.com/office/drawing/2014/main" val="1396202184"/>
                    </a:ext>
                  </a:extLst>
                </a:gridCol>
              </a:tblGrid>
              <a:tr h="393280">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rPr>
                        <a:t>Strategic Objective: To ensure economic, efficient and effective use of departmental resources.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0000"/>
                  </a:ext>
                </a:extLst>
              </a:tr>
              <a:tr h="283464">
                <a:tc rowSpan="2">
                  <a:txBody>
                    <a:bodyPr/>
                    <a:lstStyle/>
                    <a:p>
                      <a:pPr algn="ctr">
                        <a:lnSpc>
                          <a:spcPct val="100000"/>
                        </a:lnSpc>
                      </a:pPr>
                      <a:r>
                        <a:rPr lang="en-US" sz="1600" b="1" dirty="0" smtClean="0">
                          <a:latin typeface="Arial Narrow" panose="020B0606020202030204" pitchFamily="34" charset="0"/>
                        </a:rPr>
                        <a:t>Key</a:t>
                      </a:r>
                      <a:r>
                        <a:rPr lang="en-US" sz="1600" b="1" baseline="0" dirty="0" smtClean="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smtClean="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824720">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3 Performance – </a:t>
                      </a:r>
                      <a:r>
                        <a:rPr lang="en-ZA" sz="1600" b="1" kern="1200" dirty="0" smtClean="0">
                          <a:solidFill>
                            <a:schemeClr val="dk1"/>
                          </a:solidFill>
                          <a:latin typeface="Arial Narrow" panose="020B0606020202030204" pitchFamily="34" charset="0"/>
                          <a:ea typeface="+mn-ea"/>
                          <a:cs typeface="+mn-cs"/>
                        </a:rPr>
                        <a:t>Actual </a:t>
                      </a:r>
                      <a:r>
                        <a:rPr lang="en-US" sz="16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Performance – </a:t>
                      </a: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2"/>
                  </a:ext>
                </a:extLst>
              </a:tr>
              <a:tr h="1338881">
                <a:tc rowSpan="2">
                  <a:txBody>
                    <a:bodyPr/>
                    <a:lstStyle/>
                    <a:p>
                      <a:pPr marL="342900" marR="0" lvl="0" indent="-342900" algn="just" defTabSz="914400" rtl="0" eaLnBrk="1" fontAlgn="t" latinLnBrk="0" hangingPunct="1">
                        <a:lnSpc>
                          <a:spcPct val="100000"/>
                        </a:lnSpc>
                        <a:spcBef>
                          <a:spcPts val="0"/>
                        </a:spcBef>
                        <a:spcAft>
                          <a:spcPts val="0"/>
                        </a:spcAft>
                        <a:buClrTx/>
                        <a:buSzTx/>
                        <a:buFont typeface="+mj-lt"/>
                        <a:buAutoNum type="arabicPeriod" startAt="4"/>
                        <a:tabLst/>
                        <a:defRPr/>
                      </a:pPr>
                      <a:r>
                        <a:rPr kumimoji="0" lang="en-US" sz="1600" b="0" i="0" u="none" strike="noStrike" kern="1200" cap="none" spc="0" normalizeH="0" baseline="0" noProof="0" dirty="0" smtClean="0">
                          <a:ln>
                            <a:noFill/>
                          </a:ln>
                          <a:solidFill>
                            <a:srgbClr val="000000"/>
                          </a:solidFill>
                          <a:effectLst/>
                          <a:uLnTx/>
                          <a:uFillTx/>
                          <a:latin typeface="Arial Narrow" panose="020B0606020202030204" pitchFamily="34" charset="0"/>
                        </a:rPr>
                        <a:t>Percentage women representation in senior management service (SMS), representation for people with disabilities, and black representation.</a:t>
                      </a:r>
                    </a:p>
                    <a:p>
                      <a:pPr marL="0" lvl="0" indent="0" algn="just" fontAlgn="t">
                        <a:buFont typeface="+mj-lt"/>
                        <a:buNone/>
                        <a:tabLst>
                          <a:tab pos="628650" algn="l"/>
                          <a:tab pos="900113" algn="l"/>
                        </a:tabLst>
                      </a:pPr>
                      <a:endParaRPr lang="en-US" sz="1400" b="0" i="0" u="none" strike="noStrike" dirty="0" smtClean="0">
                        <a:solidFill>
                          <a:srgbClr val="000000"/>
                        </a:solidFill>
                        <a:latin typeface="Arial Narrow" panose="020B0606020202030204" pitchFamily="34" charset="0"/>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Maintain</a:t>
                      </a:r>
                      <a:r>
                        <a:rPr lang="en-US" sz="1600" b="0" i="0" u="none" strike="noStrike" baseline="0" dirty="0" smtClean="0">
                          <a:solidFill>
                            <a:srgbClr val="000000"/>
                          </a:solidFill>
                          <a:effectLst/>
                          <a:latin typeface="Arial Narrow" panose="020B0606020202030204" pitchFamily="34" charset="0"/>
                        </a:rPr>
                        <a:t> minimum of 3% people with disabilities representation.</a:t>
                      </a:r>
                      <a:endParaRPr lang="en-US" sz="16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kern="1200" dirty="0" smtClean="0">
                          <a:solidFill>
                            <a:srgbClr val="000000"/>
                          </a:solidFill>
                          <a:effectLst/>
                          <a:latin typeface="Arial Narrow" panose="020B0606020202030204" pitchFamily="34" charset="0"/>
                          <a:ea typeface="+mn-ea"/>
                          <a:cs typeface="+mn-cs"/>
                        </a:rPr>
                        <a:t>Minimum </a:t>
                      </a:r>
                      <a:r>
                        <a:rPr lang="en-ZA" sz="1600" b="0" i="0" u="none" strike="noStrike" kern="1200" dirty="0">
                          <a:solidFill>
                            <a:srgbClr val="000000"/>
                          </a:solidFill>
                          <a:effectLst/>
                          <a:latin typeface="Arial Narrow" panose="020B0606020202030204" pitchFamily="34" charset="0"/>
                          <a:ea typeface="+mn-ea"/>
                          <a:cs typeface="+mn-cs"/>
                        </a:rPr>
                        <a:t>of 4.7% people with disabilities maintained.</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kern="1200" dirty="0" smtClean="0">
                          <a:solidFill>
                            <a:srgbClr val="000000"/>
                          </a:solidFill>
                          <a:effectLst/>
                          <a:latin typeface="Arial Narrow" panose="020B0606020202030204" pitchFamily="34" charset="0"/>
                          <a:ea typeface="+mn-ea"/>
                          <a:cs typeface="+mn-cs"/>
                        </a:rPr>
                        <a:t>Maintain minimum of 3% people with disabilities representation.</a:t>
                      </a:r>
                      <a:endParaRPr lang="en-ZA" sz="16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a:r>
                        <a:rPr lang="en-ZA" sz="1600" b="0" i="0" u="none" strike="noStrike" kern="1200" dirty="0" smtClean="0">
                          <a:solidFill>
                            <a:srgbClr val="000000"/>
                          </a:solidFill>
                          <a:effectLst/>
                          <a:latin typeface="Arial Narrow" panose="020B0606020202030204" pitchFamily="34" charset="0"/>
                          <a:ea typeface="+mn-ea"/>
                          <a:cs typeface="+mn-cs"/>
                        </a:rPr>
                        <a:t>4.7% representation of people with disabilities was maintained.</a:t>
                      </a:r>
                      <a:endParaRPr lang="en-ZA" sz="16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4"/>
                  </a:ext>
                </a:extLst>
              </a:tr>
              <a:tr h="1110343">
                <a:tc vMerge="1">
                  <a:txBody>
                    <a:bodyPr/>
                    <a:lstStyle/>
                    <a:p>
                      <a:pPr marL="0" lvl="0" indent="0" algn="just" fontAlgn="t">
                        <a:buFont typeface="+mj-lt"/>
                        <a:buNone/>
                        <a:tabLst>
                          <a:tab pos="628650" algn="l"/>
                          <a:tab pos="900113" algn="l"/>
                        </a:tabLst>
                      </a:pPr>
                      <a:endParaRPr lang="en-US" sz="1400" b="0" i="0" u="none" strike="noStrike" dirty="0">
                        <a:solidFill>
                          <a:srgbClr val="000000"/>
                        </a:solidFill>
                        <a:latin typeface="Arial Narrow" panose="020B0606020202030204" pitchFamily="34" charset="0"/>
                      </a:endParaRPr>
                    </a:p>
                  </a:txBody>
                  <a:tcPr marL="86393"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Maintain minimum</a:t>
                      </a:r>
                      <a:r>
                        <a:rPr lang="en-US" sz="1600" b="0" i="0" u="none" strike="noStrike" baseline="0" dirty="0" smtClean="0">
                          <a:solidFill>
                            <a:srgbClr val="000000"/>
                          </a:solidFill>
                          <a:effectLst/>
                          <a:latin typeface="Arial Narrow" panose="020B0606020202030204" pitchFamily="34" charset="0"/>
                        </a:rPr>
                        <a:t> of 91.5% black representation.</a:t>
                      </a:r>
                      <a:endParaRPr lang="en-US" sz="16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kern="1200" dirty="0" smtClean="0">
                          <a:solidFill>
                            <a:srgbClr val="000000"/>
                          </a:solidFill>
                          <a:effectLst/>
                          <a:latin typeface="Arial Narrow" panose="020B0606020202030204" pitchFamily="34" charset="0"/>
                          <a:ea typeface="+mn-ea"/>
                          <a:cs typeface="+mn-cs"/>
                        </a:rPr>
                        <a:t>Minimum </a:t>
                      </a:r>
                      <a:r>
                        <a:rPr lang="en-ZA" sz="1600" b="0" i="0" u="none" strike="noStrike" kern="1200" dirty="0">
                          <a:solidFill>
                            <a:srgbClr val="000000"/>
                          </a:solidFill>
                          <a:effectLst/>
                          <a:latin typeface="Arial Narrow" panose="020B0606020202030204" pitchFamily="34" charset="0"/>
                          <a:ea typeface="+mn-ea"/>
                          <a:cs typeface="+mn-cs"/>
                        </a:rPr>
                        <a:t>of 95.5% Black representation maintained.</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kern="1200" dirty="0" smtClean="0">
                          <a:solidFill>
                            <a:srgbClr val="000000"/>
                          </a:solidFill>
                          <a:effectLst/>
                          <a:latin typeface="Arial Narrow" panose="020B0606020202030204" pitchFamily="34" charset="0"/>
                          <a:ea typeface="+mn-ea"/>
                          <a:cs typeface="+mn-cs"/>
                        </a:rPr>
                        <a:t>Maintain minimum of 91,5% Black representation.</a:t>
                      </a:r>
                      <a:endParaRPr lang="en-ZA" sz="16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a:r>
                        <a:rPr lang="en-ZA" sz="1600" b="0" i="0" u="none" strike="noStrike" kern="1200" dirty="0" smtClean="0">
                          <a:solidFill>
                            <a:srgbClr val="000000"/>
                          </a:solidFill>
                          <a:effectLst/>
                          <a:latin typeface="Arial Narrow" panose="020B0606020202030204" pitchFamily="34" charset="0"/>
                          <a:ea typeface="+mn-ea"/>
                          <a:cs typeface="+mn-cs"/>
                        </a:rPr>
                        <a:t>Minimum of 95,3% Black representation was maintained.</a:t>
                      </a:r>
                      <a:endParaRPr lang="en-ZA" sz="1600" b="0" i="0" u="none" strike="noStrike" kern="1200" dirty="0">
                        <a:solidFill>
                          <a:srgbClr val="000000"/>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3" name="Footer Placeholder 1"/>
          <p:cNvSpPr>
            <a:spLocks noGrp="1"/>
          </p:cNvSpPr>
          <p:nvPr>
            <p:ph type="ftr" sz="quarter" idx="11"/>
          </p:nvPr>
        </p:nvSpPr>
        <p:spPr>
          <a:xfrm>
            <a:off x="871152" y="5886794"/>
            <a:ext cx="3078548"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7555088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3882921034"/>
              </p:ext>
            </p:extLst>
          </p:nvPr>
        </p:nvGraphicFramePr>
        <p:xfrm>
          <a:off x="216071" y="224006"/>
          <a:ext cx="8731986" cy="5320068"/>
        </p:xfrm>
        <a:graphic>
          <a:graphicData uri="http://schemas.openxmlformats.org/drawingml/2006/table">
            <a:tbl>
              <a:tblPr firstRow="1" bandRow="1">
                <a:tableStyleId>{21E4AEA4-8DFA-4A89-87EB-49C32662AFE0}</a:tableStyleId>
              </a:tblPr>
              <a:tblGrid>
                <a:gridCol w="1398125">
                  <a:extLst>
                    <a:ext uri="{9D8B030D-6E8A-4147-A177-3AD203B41FA5}">
                      <a16:colId xmlns:a16="http://schemas.microsoft.com/office/drawing/2014/main" val="20000"/>
                    </a:ext>
                  </a:extLst>
                </a:gridCol>
                <a:gridCol w="1324947">
                  <a:extLst>
                    <a:ext uri="{9D8B030D-6E8A-4147-A177-3AD203B41FA5}">
                      <a16:colId xmlns:a16="http://schemas.microsoft.com/office/drawing/2014/main" val="20001"/>
                    </a:ext>
                  </a:extLst>
                </a:gridCol>
                <a:gridCol w="3275045">
                  <a:extLst>
                    <a:ext uri="{9D8B030D-6E8A-4147-A177-3AD203B41FA5}">
                      <a16:colId xmlns:a16="http://schemas.microsoft.com/office/drawing/2014/main" val="20003"/>
                    </a:ext>
                  </a:extLst>
                </a:gridCol>
                <a:gridCol w="943357">
                  <a:extLst>
                    <a:ext uri="{9D8B030D-6E8A-4147-A177-3AD203B41FA5}">
                      <a16:colId xmlns:a16="http://schemas.microsoft.com/office/drawing/2014/main" val="20004"/>
                    </a:ext>
                  </a:extLst>
                </a:gridCol>
                <a:gridCol w="1790512">
                  <a:extLst>
                    <a:ext uri="{9D8B030D-6E8A-4147-A177-3AD203B41FA5}">
                      <a16:colId xmlns:a16="http://schemas.microsoft.com/office/drawing/2014/main" val="2006331971"/>
                    </a:ext>
                  </a:extLst>
                </a:gridCol>
              </a:tblGrid>
              <a:tr h="344175">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rPr>
                        <a:t>Strategic Objective: To ensure economic, efficient and effective use of departmental resources.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0000"/>
                  </a:ext>
                </a:extLst>
              </a:tr>
              <a:tr h="255283">
                <a:tc rowSpan="2">
                  <a:txBody>
                    <a:bodyPr/>
                    <a:lstStyle/>
                    <a:p>
                      <a:pPr algn="ctr">
                        <a:lnSpc>
                          <a:spcPct val="100000"/>
                        </a:lnSpc>
                      </a:pPr>
                      <a:r>
                        <a:rPr lang="en-US" sz="1200" b="1" dirty="0" smtClean="0">
                          <a:latin typeface="Arial Narrow" panose="020B0606020202030204" pitchFamily="34" charset="0"/>
                        </a:rPr>
                        <a:t>Key</a:t>
                      </a:r>
                      <a:r>
                        <a:rPr lang="en-US" sz="1200" b="1" baseline="0" dirty="0" smtClean="0">
                          <a:latin typeface="Arial Narrow" panose="020B0606020202030204" pitchFamily="34" charset="0"/>
                        </a:rPr>
                        <a:t> Performance Indicator</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latin typeface="Arial Narrow" panose="020B0606020202030204" pitchFamily="34" charset="0"/>
                        </a:rPr>
                        <a:t>Annual Target</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591806">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3 Performance – </a:t>
                      </a:r>
                      <a:r>
                        <a:rPr lang="en-ZA" sz="1200" b="1" kern="1200" dirty="0" smtClean="0">
                          <a:solidFill>
                            <a:schemeClr val="dk1"/>
                          </a:solidFill>
                          <a:latin typeface="Arial Narrow" panose="020B0606020202030204" pitchFamily="34" charset="0"/>
                          <a:ea typeface="+mn-ea"/>
                          <a:cs typeface="+mn-cs"/>
                        </a:rPr>
                        <a:t>Actual </a:t>
                      </a:r>
                      <a:r>
                        <a:rPr lang="en-US" sz="12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Performance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2"/>
                  </a:ext>
                </a:extLst>
              </a:tr>
              <a:tr h="4109767">
                <a:tc>
                  <a:txBody>
                    <a:bodyPr/>
                    <a:lstStyle/>
                    <a:p>
                      <a:pPr marL="168275" indent="-168275" algn="just" fontAlgn="t">
                        <a:buFont typeface="+mj-lt"/>
                        <a:buAutoNum type="arabicPeriod" startAt="5"/>
                      </a:pPr>
                      <a:r>
                        <a:rPr lang="en-US" sz="1200" b="0" i="0" u="none" strike="noStrike" dirty="0" smtClean="0">
                          <a:solidFill>
                            <a:srgbClr val="000000"/>
                          </a:solidFill>
                          <a:latin typeface="Arial Narrow" pitchFamily="34" charset="0"/>
                        </a:rPr>
                        <a:t>Development and percentage implementation of Workplace Skills Plan (WSP) with targeted</a:t>
                      </a:r>
                      <a:r>
                        <a:rPr lang="en-US" sz="1200" b="0" i="0" u="none" strike="noStrike" baseline="0" dirty="0" smtClean="0">
                          <a:solidFill>
                            <a:srgbClr val="000000"/>
                          </a:solidFill>
                          <a:latin typeface="Arial Narrow" pitchFamily="34" charset="0"/>
                        </a:rPr>
                        <a:t> training interventions.</a:t>
                      </a:r>
                      <a:endParaRPr lang="en-US" sz="1200" b="0" i="0" u="none" strike="noStrike" dirty="0">
                        <a:solidFill>
                          <a:srgbClr val="000000"/>
                        </a:solidFill>
                        <a:latin typeface="Arial Narrow" pitchFamily="34" charset="0"/>
                      </a:endParaRPr>
                    </a:p>
                  </a:txBody>
                  <a:tcPr marL="86402" marR="86402"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200" b="0" i="0" u="none" strike="noStrike" dirty="0">
                          <a:solidFill>
                            <a:srgbClr val="000000"/>
                          </a:solidFill>
                          <a:effectLst/>
                          <a:latin typeface="Arial Narrow" panose="020B0606020202030204" pitchFamily="34" charset="0"/>
                        </a:rPr>
                        <a:t>Development and </a:t>
                      </a:r>
                      <a:r>
                        <a:rPr lang="en-US" sz="1200" b="0" i="0" u="none" strike="noStrike" dirty="0" smtClean="0">
                          <a:solidFill>
                            <a:srgbClr val="000000"/>
                          </a:solidFill>
                          <a:effectLst/>
                          <a:latin typeface="Arial Narrow" panose="020B0606020202030204" pitchFamily="34" charset="0"/>
                        </a:rPr>
                        <a:t>100%</a:t>
                      </a:r>
                      <a:r>
                        <a:rPr lang="en-US" sz="1200" b="0" i="0" u="none" strike="noStrike" baseline="0" dirty="0" smtClean="0">
                          <a:solidFill>
                            <a:srgbClr val="000000"/>
                          </a:solidFill>
                          <a:effectLst/>
                          <a:latin typeface="Arial Narrow" panose="020B0606020202030204" pitchFamily="34" charset="0"/>
                        </a:rPr>
                        <a:t> </a:t>
                      </a:r>
                      <a:r>
                        <a:rPr lang="en-US" sz="1200" b="0" i="0" u="none" strike="noStrike" dirty="0" smtClean="0">
                          <a:solidFill>
                            <a:srgbClr val="000000"/>
                          </a:solidFill>
                          <a:effectLst/>
                          <a:latin typeface="Arial Narrow" panose="020B0606020202030204" pitchFamily="34" charset="0"/>
                        </a:rPr>
                        <a:t>implementation </a:t>
                      </a:r>
                      <a:r>
                        <a:rPr lang="en-US" sz="1200" b="0" i="0" u="none" strike="noStrike" dirty="0">
                          <a:solidFill>
                            <a:srgbClr val="000000"/>
                          </a:solidFill>
                          <a:effectLst/>
                          <a:latin typeface="Arial Narrow" panose="020B0606020202030204" pitchFamily="34" charset="0"/>
                        </a:rPr>
                        <a:t>of </a:t>
                      </a:r>
                      <a:r>
                        <a:rPr lang="en-US" sz="1200" b="0" i="0" u="none" strike="noStrike" dirty="0" smtClean="0">
                          <a:solidFill>
                            <a:srgbClr val="000000"/>
                          </a:solidFill>
                          <a:effectLst/>
                          <a:latin typeface="Arial Narrow" panose="020B0606020202030204" pitchFamily="34" charset="0"/>
                        </a:rPr>
                        <a:t>WSP.</a:t>
                      </a:r>
                      <a:endParaRPr lang="en-US" sz="12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200" b="0" i="0" u="none" strike="noStrike" dirty="0" smtClean="0">
                          <a:solidFill>
                            <a:schemeClr val="tx1"/>
                          </a:solidFill>
                          <a:effectLst/>
                          <a:latin typeface="Arial Narrow" panose="020B0606020202030204" pitchFamily="34" charset="0"/>
                        </a:rPr>
                        <a:t>25% of WSP was implemented through three Skills Programmes. Advertisement for internal and external Bursaries was done.</a:t>
                      </a:r>
                    </a:p>
                    <a:p>
                      <a:pPr algn="just" fontAlgn="t"/>
                      <a:r>
                        <a:rPr lang="en-ZA" sz="1200" b="0" i="0" u="none" strike="noStrike" dirty="0" smtClean="0">
                          <a:solidFill>
                            <a:schemeClr val="tx1"/>
                          </a:solidFill>
                          <a:effectLst/>
                          <a:latin typeface="Arial Narrow" panose="020B0606020202030204" pitchFamily="34" charset="0"/>
                        </a:rPr>
                        <a:t>Internal and external Bursaries were advertised as follows: </a:t>
                      </a:r>
                    </a:p>
                    <a:p>
                      <a:pPr algn="just" fontAlgn="t"/>
                      <a:endParaRPr lang="en-ZA" sz="1200" b="0" i="0" u="none" strike="noStrike" dirty="0" smtClean="0">
                        <a:solidFill>
                          <a:schemeClr val="tx1"/>
                        </a:solidFill>
                        <a:effectLst/>
                        <a:latin typeface="Arial Narrow" panose="020B0606020202030204" pitchFamily="34" charset="0"/>
                      </a:endParaRPr>
                    </a:p>
                    <a:p>
                      <a:pPr algn="just" fontAlgn="t"/>
                      <a:r>
                        <a:rPr lang="en-ZA" sz="1200" b="1" i="0" u="none" strike="noStrike" dirty="0" smtClean="0">
                          <a:solidFill>
                            <a:schemeClr val="tx1"/>
                          </a:solidFill>
                          <a:effectLst/>
                          <a:latin typeface="Arial Narrow" panose="020B0606020202030204" pitchFamily="34" charset="0"/>
                        </a:rPr>
                        <a:t>Internal Bursaries:</a:t>
                      </a:r>
                    </a:p>
                    <a:p>
                      <a:pPr algn="just" fontAlgn="t"/>
                      <a:r>
                        <a:rPr lang="en-ZA" sz="1200" b="0" i="0" u="none" strike="noStrike" dirty="0" smtClean="0">
                          <a:solidFill>
                            <a:schemeClr val="tx1"/>
                          </a:solidFill>
                          <a:effectLst/>
                          <a:latin typeface="Arial Narrow" panose="020B0606020202030204" pitchFamily="34" charset="0"/>
                        </a:rPr>
                        <a:t>• Twenty (20) internal bursaries at R25 000 per annum.</a:t>
                      </a:r>
                    </a:p>
                    <a:p>
                      <a:pPr algn="just" fontAlgn="t"/>
                      <a:r>
                        <a:rPr lang="en-ZA" sz="1200" b="1" i="0" u="none" strike="noStrike" dirty="0" smtClean="0">
                          <a:solidFill>
                            <a:schemeClr val="tx1"/>
                          </a:solidFill>
                          <a:effectLst/>
                          <a:latin typeface="Arial Narrow" panose="020B0606020202030204" pitchFamily="34" charset="0"/>
                        </a:rPr>
                        <a:t>External Bursaries: </a:t>
                      </a:r>
                    </a:p>
                    <a:p>
                      <a:pPr algn="just" fontAlgn="t"/>
                      <a:r>
                        <a:rPr lang="en-ZA" sz="1200" b="0" i="0" u="none" strike="noStrike" dirty="0" smtClean="0">
                          <a:solidFill>
                            <a:schemeClr val="tx1"/>
                          </a:solidFill>
                          <a:effectLst/>
                          <a:latin typeface="Arial Narrow" panose="020B0606020202030204" pitchFamily="34" charset="0"/>
                        </a:rPr>
                        <a:t>• Thirty (30) external bursaries at R60 000 per annum. </a:t>
                      </a:r>
                    </a:p>
                    <a:p>
                      <a:pPr algn="just" fontAlgn="t"/>
                      <a:r>
                        <a:rPr lang="en-ZA" sz="1200" b="0" i="0" u="none" strike="noStrike" dirty="0" smtClean="0">
                          <a:solidFill>
                            <a:schemeClr val="tx1"/>
                          </a:solidFill>
                          <a:effectLst/>
                          <a:latin typeface="Arial Narrow" panose="020B0606020202030204" pitchFamily="34" charset="0"/>
                        </a:rPr>
                        <a:t>Three Skills Programmes were as follows:</a:t>
                      </a:r>
                    </a:p>
                    <a:p>
                      <a:pPr marL="228600" indent="-228600" algn="just" fontAlgn="t">
                        <a:buFont typeface="+mj-lt"/>
                        <a:buAutoNum type="arabicPeriod"/>
                      </a:pPr>
                      <a:r>
                        <a:rPr lang="en-ZA" sz="1200" b="0" i="0" u="none" strike="noStrike" dirty="0" smtClean="0">
                          <a:solidFill>
                            <a:schemeClr val="tx1"/>
                          </a:solidFill>
                          <a:effectLst/>
                          <a:latin typeface="Arial Narrow" panose="020B0606020202030204" pitchFamily="34" charset="0"/>
                        </a:rPr>
                        <a:t>People Management and Development for 40 officials on 27-29 November and 4-6 December 2017. benefits: Supervisory skills.</a:t>
                      </a:r>
                    </a:p>
                    <a:p>
                      <a:pPr marL="228600" indent="-228600" algn="just" fontAlgn="t">
                        <a:buFont typeface="+mj-lt"/>
                        <a:buAutoNum type="arabicPeriod"/>
                      </a:pPr>
                      <a:r>
                        <a:rPr lang="en-ZA" sz="1200" b="0" i="0" u="none" strike="noStrike" dirty="0" smtClean="0">
                          <a:solidFill>
                            <a:schemeClr val="tx1"/>
                          </a:solidFill>
                          <a:effectLst/>
                          <a:latin typeface="Arial Narrow" panose="020B0606020202030204" pitchFamily="34" charset="0"/>
                        </a:rPr>
                        <a:t>Emotional Intelligence and Interpersonal Skills for 20 officials on 9-13 October 2017. Benefits: self-awareness and management of emotions.</a:t>
                      </a:r>
                    </a:p>
                    <a:p>
                      <a:pPr marL="228600" indent="-228600" algn="just" fontAlgn="t">
                        <a:buFont typeface="+mj-lt"/>
                        <a:buAutoNum type="arabicPeriod"/>
                      </a:pPr>
                      <a:r>
                        <a:rPr lang="en-ZA" sz="1200" b="0" i="0" u="none" strike="noStrike" dirty="0" smtClean="0">
                          <a:solidFill>
                            <a:schemeClr val="tx1"/>
                          </a:solidFill>
                          <a:effectLst/>
                          <a:latin typeface="Arial Narrow" panose="020B0606020202030204" pitchFamily="34" charset="0"/>
                        </a:rPr>
                        <a:t>Effective Stakeholder Management for 16 officials on 9-13 October 2017. Benefits – knowledge and capacity to correctly identify and analyse stakeholders, evaluate and prioritise vested interests, and manage relevant relationships.</a:t>
                      </a:r>
                      <a:endParaRPr lang="en-ZA" sz="1200" b="0" i="0" u="none" strike="noStrike" dirty="0">
                        <a:solidFill>
                          <a:schemeClr val="tx1"/>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200" b="0" i="0" u="none" strike="noStrike" dirty="0" smtClean="0">
                          <a:solidFill>
                            <a:srgbClr val="000000"/>
                          </a:solidFill>
                          <a:effectLst/>
                          <a:latin typeface="Arial Narrow" panose="020B0606020202030204" pitchFamily="34" charset="0"/>
                        </a:rPr>
                        <a:t>20% implementation of WSP.</a:t>
                      </a:r>
                      <a:endParaRPr lang="en-ZA" sz="1200" b="0" i="0" u="none" strike="noStrike" dirty="0">
                        <a:solidFill>
                          <a:srgbClr val="000000"/>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200" b="0" i="0" u="none" strike="noStrike" dirty="0" smtClean="0">
                          <a:solidFill>
                            <a:schemeClr val="tx1"/>
                          </a:solidFill>
                          <a:effectLst/>
                          <a:latin typeface="Arial Narrow" panose="020B0606020202030204" pitchFamily="34" charset="0"/>
                        </a:rPr>
                        <a:t>20% of WSP was implemented through two Skills Programmes  and advertisement for internal and external Bursaries.</a:t>
                      </a:r>
                    </a:p>
                    <a:p>
                      <a:pPr algn="just" fontAlgn="t"/>
                      <a:endParaRPr lang="en-ZA" sz="1200" b="0" i="0" u="none" strike="noStrike" dirty="0" smtClean="0">
                        <a:solidFill>
                          <a:schemeClr val="tx1"/>
                        </a:solidFill>
                        <a:effectLst/>
                        <a:latin typeface="Arial Narrow" panose="020B0606020202030204" pitchFamily="34" charset="0"/>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Internal Bursaries:</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a:t>
                      </a: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Twenty (20) internal (part-time) bursaries for 2018 awarded.</a:t>
                      </a:r>
                    </a:p>
                    <a:p>
                      <a:pPr marL="0" marR="0" lvl="0" indent="0" algn="just" defTabSz="914400" rtl="0" eaLnBrk="1" fontAlgn="t"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External Bursaries: </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 Thirty (30) external bursaries for 2018 awarded.</a:t>
                      </a:r>
                    </a:p>
                    <a:p>
                      <a:pPr algn="just" fontAlgn="t"/>
                      <a:endParaRPr lang="en-ZA" sz="1200" b="0" i="0" u="none" strike="noStrike" dirty="0" smtClean="0">
                        <a:solidFill>
                          <a:schemeClr val="tx1"/>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3" name="Footer Placeholder 1"/>
          <p:cNvSpPr>
            <a:spLocks noGrp="1"/>
          </p:cNvSpPr>
          <p:nvPr>
            <p:ph type="ftr" sz="quarter" idx="11"/>
          </p:nvPr>
        </p:nvSpPr>
        <p:spPr>
          <a:xfrm>
            <a:off x="479267" y="6137276"/>
            <a:ext cx="3078548" cy="21907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1167590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3894901618"/>
              </p:ext>
            </p:extLst>
          </p:nvPr>
        </p:nvGraphicFramePr>
        <p:xfrm>
          <a:off x="216071" y="224005"/>
          <a:ext cx="8731986" cy="5544913"/>
        </p:xfrm>
        <a:graphic>
          <a:graphicData uri="http://schemas.openxmlformats.org/drawingml/2006/table">
            <a:tbl>
              <a:tblPr firstRow="1" bandRow="1">
                <a:tableStyleId>{21E4AEA4-8DFA-4A89-87EB-49C32662AFE0}</a:tableStyleId>
              </a:tblPr>
              <a:tblGrid>
                <a:gridCol w="1424470">
                  <a:extLst>
                    <a:ext uri="{9D8B030D-6E8A-4147-A177-3AD203B41FA5}">
                      <a16:colId xmlns:a16="http://schemas.microsoft.com/office/drawing/2014/main" val="20000"/>
                    </a:ext>
                  </a:extLst>
                </a:gridCol>
                <a:gridCol w="1116106">
                  <a:extLst>
                    <a:ext uri="{9D8B030D-6E8A-4147-A177-3AD203B41FA5}">
                      <a16:colId xmlns:a16="http://schemas.microsoft.com/office/drawing/2014/main" val="20001"/>
                    </a:ext>
                  </a:extLst>
                </a:gridCol>
                <a:gridCol w="2995971">
                  <a:extLst>
                    <a:ext uri="{9D8B030D-6E8A-4147-A177-3AD203B41FA5}">
                      <a16:colId xmlns:a16="http://schemas.microsoft.com/office/drawing/2014/main" val="20003"/>
                    </a:ext>
                  </a:extLst>
                </a:gridCol>
                <a:gridCol w="1180617">
                  <a:extLst>
                    <a:ext uri="{9D8B030D-6E8A-4147-A177-3AD203B41FA5}">
                      <a16:colId xmlns:a16="http://schemas.microsoft.com/office/drawing/2014/main" val="20004"/>
                    </a:ext>
                  </a:extLst>
                </a:gridCol>
                <a:gridCol w="2014822">
                  <a:extLst>
                    <a:ext uri="{9D8B030D-6E8A-4147-A177-3AD203B41FA5}">
                      <a16:colId xmlns:a16="http://schemas.microsoft.com/office/drawing/2014/main" val="2006331971"/>
                    </a:ext>
                  </a:extLst>
                </a:gridCol>
              </a:tblGrid>
              <a:tr h="233773">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rPr>
                        <a:t>Strategic Objective: To ensure economic, efficient and effective use of departmental resources.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0000"/>
                  </a:ext>
                </a:extLst>
              </a:tr>
              <a:tr h="248420">
                <a:tc rowSpan="2">
                  <a:txBody>
                    <a:bodyPr/>
                    <a:lstStyle/>
                    <a:p>
                      <a:pPr algn="ctr">
                        <a:lnSpc>
                          <a:spcPct val="100000"/>
                        </a:lnSpc>
                      </a:pPr>
                      <a:r>
                        <a:rPr lang="en-US" sz="1200" b="1" dirty="0" smtClean="0">
                          <a:latin typeface="Arial Narrow" panose="020B0606020202030204" pitchFamily="34" charset="0"/>
                        </a:rPr>
                        <a:t>Key</a:t>
                      </a:r>
                      <a:r>
                        <a:rPr lang="en-US" sz="1200" b="1" baseline="0" dirty="0" smtClean="0">
                          <a:latin typeface="Arial Narrow" panose="020B0606020202030204" pitchFamily="34" charset="0"/>
                        </a:rPr>
                        <a:t> Performance Indicator</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200" b="1" dirty="0" smtClean="0">
                          <a:latin typeface="Arial Narrow" panose="020B0606020202030204" pitchFamily="34" charset="0"/>
                        </a:rPr>
                        <a:t>Annual Target</a:t>
                      </a:r>
                      <a:endParaRPr lang="en-US" sz="12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414033">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3 Performance – </a:t>
                      </a:r>
                      <a:r>
                        <a:rPr lang="en-ZA" sz="1200" b="1" kern="1200" dirty="0" smtClean="0">
                          <a:solidFill>
                            <a:schemeClr val="dk1"/>
                          </a:solidFill>
                          <a:latin typeface="Arial Narrow" panose="020B0606020202030204" pitchFamily="34" charset="0"/>
                          <a:ea typeface="+mn-ea"/>
                          <a:cs typeface="+mn-cs"/>
                        </a:rPr>
                        <a:t>Actual </a:t>
                      </a:r>
                      <a:r>
                        <a:rPr lang="en-US" sz="12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dk1"/>
                          </a:solidFill>
                          <a:latin typeface="Arial Narrow" panose="020B0606020202030204" pitchFamily="34" charset="0"/>
                          <a:ea typeface="+mn-ea"/>
                          <a:cs typeface="+mn-cs"/>
                        </a:rPr>
                        <a:t>Quarter 4 Performance – </a:t>
                      </a:r>
                      <a:r>
                        <a:rPr kumimoji="0" lang="en-US"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2"/>
                  </a:ext>
                </a:extLst>
              </a:tr>
              <a:tr h="4147229">
                <a:tc>
                  <a:txBody>
                    <a:bodyPr/>
                    <a:lstStyle/>
                    <a:p>
                      <a:pPr marL="173038" indent="-173038" algn="just" fontAlgn="t">
                        <a:buFont typeface="+mj-lt"/>
                        <a:buAutoNum type="arabicPeriod" startAt="5"/>
                      </a:pPr>
                      <a:r>
                        <a:rPr lang="en-US" sz="1200" b="0" i="0" u="none" strike="noStrike" dirty="0" smtClean="0">
                          <a:solidFill>
                            <a:srgbClr val="000000"/>
                          </a:solidFill>
                          <a:latin typeface="Arial Narrow" pitchFamily="34" charset="0"/>
                        </a:rPr>
                        <a:t>Development and percentage implementation of Workplace Skills Plan (WSP) with targeted</a:t>
                      </a:r>
                      <a:r>
                        <a:rPr lang="en-US" sz="1200" b="0" i="0" u="none" strike="noStrike" baseline="0" dirty="0" smtClean="0">
                          <a:solidFill>
                            <a:srgbClr val="000000"/>
                          </a:solidFill>
                          <a:latin typeface="Arial Narrow" pitchFamily="34" charset="0"/>
                        </a:rPr>
                        <a:t> training interventions.</a:t>
                      </a:r>
                      <a:endParaRPr lang="en-US" sz="1200" b="0" i="0" u="none" strike="noStrike" dirty="0">
                        <a:solidFill>
                          <a:srgbClr val="000000"/>
                        </a:solidFill>
                        <a:latin typeface="Arial Narrow" pitchFamily="34" charset="0"/>
                      </a:endParaRPr>
                    </a:p>
                  </a:txBody>
                  <a:tcPr marL="86402" marR="86402"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200" b="0" i="0" u="none" strike="noStrike" dirty="0">
                          <a:solidFill>
                            <a:srgbClr val="000000"/>
                          </a:solidFill>
                          <a:effectLst/>
                          <a:latin typeface="Arial Narrow" panose="020B0606020202030204" pitchFamily="34" charset="0"/>
                        </a:rPr>
                        <a:t>Development and </a:t>
                      </a:r>
                      <a:r>
                        <a:rPr lang="en-US" sz="1200" b="0" i="0" u="none" strike="noStrike" dirty="0" smtClean="0">
                          <a:solidFill>
                            <a:srgbClr val="000000"/>
                          </a:solidFill>
                          <a:effectLst/>
                          <a:latin typeface="Arial Narrow" panose="020B0606020202030204" pitchFamily="34" charset="0"/>
                        </a:rPr>
                        <a:t>100%</a:t>
                      </a:r>
                      <a:r>
                        <a:rPr lang="en-US" sz="1200" b="0" i="0" u="none" strike="noStrike" baseline="0" dirty="0" smtClean="0">
                          <a:solidFill>
                            <a:srgbClr val="000000"/>
                          </a:solidFill>
                          <a:effectLst/>
                          <a:latin typeface="Arial Narrow" panose="020B0606020202030204" pitchFamily="34" charset="0"/>
                        </a:rPr>
                        <a:t> </a:t>
                      </a:r>
                      <a:r>
                        <a:rPr lang="en-US" sz="1200" b="0" i="0" u="none" strike="noStrike" dirty="0" smtClean="0">
                          <a:solidFill>
                            <a:srgbClr val="000000"/>
                          </a:solidFill>
                          <a:effectLst/>
                          <a:latin typeface="Arial Narrow" panose="020B0606020202030204" pitchFamily="34" charset="0"/>
                        </a:rPr>
                        <a:t>implementation </a:t>
                      </a:r>
                      <a:r>
                        <a:rPr lang="en-US" sz="1200" b="0" i="0" u="none" strike="noStrike" dirty="0">
                          <a:solidFill>
                            <a:srgbClr val="000000"/>
                          </a:solidFill>
                          <a:effectLst/>
                          <a:latin typeface="Arial Narrow" panose="020B0606020202030204" pitchFamily="34" charset="0"/>
                        </a:rPr>
                        <a:t>of </a:t>
                      </a:r>
                      <a:r>
                        <a:rPr lang="en-US" sz="1200" b="0" i="0" u="none" strike="noStrike" dirty="0" smtClean="0">
                          <a:solidFill>
                            <a:srgbClr val="000000"/>
                          </a:solidFill>
                          <a:effectLst/>
                          <a:latin typeface="Arial Narrow" panose="020B0606020202030204" pitchFamily="34" charset="0"/>
                        </a:rPr>
                        <a:t>WSP.</a:t>
                      </a:r>
                      <a:endParaRPr lang="en-US" sz="12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200" b="0" i="0" u="none" strike="noStrike" dirty="0" smtClean="0">
                          <a:solidFill>
                            <a:schemeClr val="tx1"/>
                          </a:solidFill>
                          <a:effectLst/>
                          <a:latin typeface="Arial Narrow" panose="020B0606020202030204" pitchFamily="34" charset="0"/>
                        </a:rPr>
                        <a:t>25% of WSP was implemented through three Skills Programmes. Advertisement for internal and external Bursaries was done.</a:t>
                      </a:r>
                    </a:p>
                    <a:p>
                      <a:pPr algn="just" fontAlgn="t"/>
                      <a:r>
                        <a:rPr lang="en-ZA" sz="1200" b="0" i="0" u="none" strike="noStrike" dirty="0" smtClean="0">
                          <a:solidFill>
                            <a:schemeClr val="tx1"/>
                          </a:solidFill>
                          <a:effectLst/>
                          <a:latin typeface="Arial Narrow" panose="020B0606020202030204" pitchFamily="34" charset="0"/>
                        </a:rPr>
                        <a:t>Internal and external Bursaries were advertised as follows: </a:t>
                      </a:r>
                    </a:p>
                    <a:p>
                      <a:pPr algn="just" fontAlgn="t"/>
                      <a:endParaRPr lang="en-ZA" sz="1200" b="0" i="0" u="none" strike="noStrike" dirty="0" smtClean="0">
                        <a:solidFill>
                          <a:schemeClr val="tx1"/>
                        </a:solidFill>
                        <a:effectLst/>
                        <a:latin typeface="Arial Narrow" panose="020B0606020202030204" pitchFamily="34" charset="0"/>
                      </a:endParaRPr>
                    </a:p>
                    <a:p>
                      <a:pPr algn="just" fontAlgn="t"/>
                      <a:r>
                        <a:rPr lang="en-ZA" sz="1200" b="1" i="0" u="none" strike="noStrike" dirty="0" smtClean="0">
                          <a:solidFill>
                            <a:schemeClr val="tx1"/>
                          </a:solidFill>
                          <a:effectLst/>
                          <a:latin typeface="Arial Narrow" panose="020B0606020202030204" pitchFamily="34" charset="0"/>
                        </a:rPr>
                        <a:t>Internal Bursaries:</a:t>
                      </a:r>
                    </a:p>
                    <a:p>
                      <a:pPr algn="just" fontAlgn="t"/>
                      <a:r>
                        <a:rPr lang="en-ZA" sz="1200" b="0" i="0" u="none" strike="noStrike" dirty="0" smtClean="0">
                          <a:solidFill>
                            <a:schemeClr val="tx1"/>
                          </a:solidFill>
                          <a:effectLst/>
                          <a:latin typeface="Arial Narrow" panose="020B0606020202030204" pitchFamily="34" charset="0"/>
                        </a:rPr>
                        <a:t>• Twenty (20) internal bursaries at R25 000 per annum.</a:t>
                      </a:r>
                    </a:p>
                    <a:p>
                      <a:pPr algn="just" fontAlgn="t"/>
                      <a:r>
                        <a:rPr lang="en-ZA" sz="1200" b="1" i="0" u="none" strike="noStrike" dirty="0" smtClean="0">
                          <a:solidFill>
                            <a:schemeClr val="tx1"/>
                          </a:solidFill>
                          <a:effectLst/>
                          <a:latin typeface="Arial Narrow" panose="020B0606020202030204" pitchFamily="34" charset="0"/>
                        </a:rPr>
                        <a:t>External Bursaries: </a:t>
                      </a:r>
                    </a:p>
                    <a:p>
                      <a:pPr algn="just" fontAlgn="t"/>
                      <a:r>
                        <a:rPr lang="en-ZA" sz="1200" b="0" i="0" u="none" strike="noStrike" dirty="0" smtClean="0">
                          <a:solidFill>
                            <a:schemeClr val="tx1"/>
                          </a:solidFill>
                          <a:effectLst/>
                          <a:latin typeface="Arial Narrow" panose="020B0606020202030204" pitchFamily="34" charset="0"/>
                        </a:rPr>
                        <a:t>• Thirty (30) external bursaries at R60 000 per annum. </a:t>
                      </a:r>
                    </a:p>
                    <a:p>
                      <a:pPr algn="just" fontAlgn="t"/>
                      <a:r>
                        <a:rPr lang="en-ZA" sz="1200" b="0" i="0" u="sng" strike="noStrike" dirty="0" smtClean="0">
                          <a:solidFill>
                            <a:schemeClr val="tx1"/>
                          </a:solidFill>
                          <a:effectLst/>
                          <a:latin typeface="Arial Narrow" panose="020B0606020202030204" pitchFamily="34" charset="0"/>
                        </a:rPr>
                        <a:t>Three Skills Programmes were as follows:</a:t>
                      </a:r>
                    </a:p>
                    <a:p>
                      <a:pPr marL="228600" indent="-228600" algn="just" fontAlgn="t">
                        <a:buFont typeface="+mj-lt"/>
                        <a:buAutoNum type="arabicPeriod"/>
                      </a:pPr>
                      <a:r>
                        <a:rPr lang="en-ZA" sz="1200" b="0" i="0" u="none" strike="noStrike" dirty="0" smtClean="0">
                          <a:solidFill>
                            <a:schemeClr val="tx1"/>
                          </a:solidFill>
                          <a:effectLst/>
                          <a:latin typeface="Arial Narrow" panose="020B0606020202030204" pitchFamily="34" charset="0"/>
                        </a:rPr>
                        <a:t>People Management and Development for 40 officials on 27-29 November and 4-6 December 2017. benefits: Supervisory skills.</a:t>
                      </a:r>
                    </a:p>
                    <a:p>
                      <a:pPr marL="228600" indent="-228600" algn="just" fontAlgn="t">
                        <a:buFont typeface="+mj-lt"/>
                        <a:buAutoNum type="arabicPeriod"/>
                      </a:pPr>
                      <a:r>
                        <a:rPr lang="en-ZA" sz="1200" b="0" i="0" u="none" strike="noStrike" dirty="0" smtClean="0">
                          <a:solidFill>
                            <a:schemeClr val="tx1"/>
                          </a:solidFill>
                          <a:effectLst/>
                          <a:latin typeface="Arial Narrow" panose="020B0606020202030204" pitchFamily="34" charset="0"/>
                        </a:rPr>
                        <a:t>Emotional Intelligence and Interpersonal Skills for 20 officials on 9-13 October 2017. Benefits: self-awareness and management of emotions.</a:t>
                      </a:r>
                    </a:p>
                    <a:p>
                      <a:pPr marL="228600" indent="-228600" algn="just" fontAlgn="t">
                        <a:buFont typeface="+mj-lt"/>
                        <a:buAutoNum type="arabicPeriod"/>
                      </a:pPr>
                      <a:r>
                        <a:rPr lang="en-ZA" sz="1200" b="0" i="0" u="none" strike="noStrike" dirty="0" smtClean="0">
                          <a:solidFill>
                            <a:schemeClr val="tx1"/>
                          </a:solidFill>
                          <a:effectLst/>
                          <a:latin typeface="Arial Narrow" panose="020B0606020202030204" pitchFamily="34" charset="0"/>
                        </a:rPr>
                        <a:t>Effective Stakeholder Management for 16 officials on 9-13 October 2017. Benefits – knowledge and capacity to correctly identify and analyse stakeholders, evaluate and prioritise vested interests, and manage relevant relationships.</a:t>
                      </a:r>
                      <a:endParaRPr lang="en-ZA" sz="1200" b="0" i="0" u="none" strike="noStrike" dirty="0">
                        <a:solidFill>
                          <a:schemeClr val="tx1"/>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effectLst/>
                          <a:latin typeface="Arial Narrow" panose="020B0606020202030204" pitchFamily="34" charset="0"/>
                        </a:rPr>
                        <a:t>20% implementation of WSP</a:t>
                      </a:r>
                      <a:r>
                        <a:rPr lang="en-ZA" sz="1200" b="0" i="0" u="none" strike="noStrike" baseline="0" dirty="0" smtClean="0">
                          <a:solidFill>
                            <a:srgbClr val="000000"/>
                          </a:solidFill>
                          <a:effectLst/>
                          <a:latin typeface="Arial Narrow" panose="020B0606020202030204" pitchFamily="34" charset="0"/>
                        </a:rPr>
                        <a:t> … </a:t>
                      </a:r>
                      <a:r>
                        <a:rPr kumimoji="0" lang="en-ZA"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Continued.</a:t>
                      </a:r>
                      <a:endParaRPr kumimoji="0" lang="en-ZA" sz="12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algn="just" fontAlgn="t"/>
                      <a:endParaRPr lang="en-ZA" sz="1200" b="0" i="0" u="none" strike="noStrike" dirty="0">
                        <a:solidFill>
                          <a:srgbClr val="000000"/>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spcAft>
                          <a:spcPts val="0"/>
                        </a:spcAft>
                      </a:pPr>
                      <a:r>
                        <a:rPr lang="en-ZA" sz="1200" kern="1200" dirty="0" smtClean="0">
                          <a:solidFill>
                            <a:srgbClr val="000000"/>
                          </a:solidFill>
                          <a:effectLst/>
                          <a:latin typeface="Arial Narrow" panose="020B0606020202030204" pitchFamily="34" charset="0"/>
                          <a:ea typeface="+mn-ea"/>
                          <a:cs typeface="+mn-cs"/>
                        </a:rPr>
                        <a:t>Two Skills Programmes were as follows</a:t>
                      </a:r>
                      <a:r>
                        <a:rPr lang="en-ZA" sz="1200" kern="1200" baseline="0" dirty="0" smtClean="0">
                          <a:solidFill>
                            <a:srgbClr val="000000"/>
                          </a:solidFill>
                          <a:effectLst/>
                          <a:latin typeface="Arial Narrow" panose="020B0606020202030204" pitchFamily="34" charset="0"/>
                          <a:ea typeface="+mn-ea"/>
                          <a:cs typeface="+mn-cs"/>
                        </a:rPr>
                        <a:t> … </a:t>
                      </a:r>
                      <a:r>
                        <a:rPr lang="en-ZA" sz="1200" b="1" kern="1200" baseline="0" dirty="0" smtClean="0">
                          <a:solidFill>
                            <a:schemeClr val="tx1"/>
                          </a:solidFill>
                          <a:effectLst/>
                          <a:latin typeface="Arial Narrow" panose="020B0606020202030204" pitchFamily="34" charset="0"/>
                          <a:ea typeface="+mn-ea"/>
                          <a:cs typeface="+mn-cs"/>
                        </a:rPr>
                        <a:t>Continued:</a:t>
                      </a:r>
                      <a:endParaRPr lang="en-ZA" sz="1200" b="1" dirty="0" smtClean="0">
                        <a:solidFill>
                          <a:schemeClr val="tx1"/>
                        </a:solidFill>
                        <a:effectLst/>
                        <a:latin typeface="Times New Roman" panose="02020603050405020304" pitchFamily="18" charset="0"/>
                        <a:ea typeface="Times New Roman" panose="02020603050405020304" pitchFamily="18" charset="0"/>
                      </a:endParaRPr>
                    </a:p>
                    <a:p>
                      <a:pPr algn="just" fontAlgn="t">
                        <a:spcAft>
                          <a:spcPts val="0"/>
                        </a:spcAft>
                      </a:pPr>
                      <a:endParaRPr lang="en-ZA" sz="1200" kern="1200" dirty="0" smtClean="0">
                        <a:solidFill>
                          <a:schemeClr val="dk1"/>
                        </a:solidFill>
                        <a:effectLst/>
                        <a:latin typeface="Times New Roman" panose="02020603050405020304" pitchFamily="18" charset="0"/>
                        <a:ea typeface="+mn-ea"/>
                        <a:cs typeface="+mn-cs"/>
                      </a:endParaRPr>
                    </a:p>
                    <a:p>
                      <a:pPr marL="115888" indent="-115888" algn="just" fontAlgn="t">
                        <a:spcAft>
                          <a:spcPts val="0"/>
                        </a:spcAft>
                        <a:buFont typeface="+mj-lt"/>
                        <a:buAutoNum type="arabicPeriod"/>
                      </a:pPr>
                      <a:r>
                        <a:rPr lang="en-ZA" sz="1200" kern="1200" dirty="0" smtClean="0">
                          <a:solidFill>
                            <a:srgbClr val="000000"/>
                          </a:solidFill>
                          <a:effectLst/>
                          <a:latin typeface="Arial Narrow" panose="020B0606020202030204" pitchFamily="34" charset="0"/>
                          <a:ea typeface="+mn-ea"/>
                          <a:cs typeface="+mn-cs"/>
                        </a:rPr>
                        <a:t>Training on Supply Chain Management for 20 officials on 12-16 March 2018: </a:t>
                      </a:r>
                      <a:r>
                        <a:rPr lang="en-ZA" sz="1200" b="1" kern="1200" dirty="0" smtClean="0">
                          <a:solidFill>
                            <a:srgbClr val="000000"/>
                          </a:solidFill>
                          <a:effectLst/>
                          <a:latin typeface="Arial Narrow" panose="020B0606020202030204" pitchFamily="34" charset="0"/>
                          <a:ea typeface="+mn-ea"/>
                          <a:cs typeface="+mn-cs"/>
                        </a:rPr>
                        <a:t>Benefits</a:t>
                      </a:r>
                      <a:r>
                        <a:rPr lang="en-ZA" sz="1200" kern="1200" dirty="0" smtClean="0">
                          <a:solidFill>
                            <a:srgbClr val="000000"/>
                          </a:solidFill>
                          <a:effectLst/>
                          <a:latin typeface="Arial Narrow" panose="020B0606020202030204" pitchFamily="34" charset="0"/>
                          <a:ea typeface="+mn-ea"/>
                          <a:cs typeface="+mn-cs"/>
                        </a:rPr>
                        <a:t>: understanding and application of the principles and processes of supply chain management.</a:t>
                      </a:r>
                    </a:p>
                    <a:p>
                      <a:pPr marL="115888" indent="-115888" algn="just" fontAlgn="t">
                        <a:spcAft>
                          <a:spcPts val="0"/>
                        </a:spcAft>
                        <a:buFont typeface="+mj-lt"/>
                        <a:buAutoNum type="arabicPeriod"/>
                      </a:pPr>
                      <a:endParaRPr lang="en-ZA" sz="1200" kern="1200" dirty="0" smtClean="0">
                        <a:solidFill>
                          <a:srgbClr val="000000"/>
                        </a:solidFill>
                        <a:effectLst/>
                        <a:latin typeface="Arial Narrow" panose="020B0606020202030204" pitchFamily="34" charset="0"/>
                        <a:ea typeface="+mn-ea"/>
                        <a:cs typeface="+mn-cs"/>
                      </a:endParaRPr>
                    </a:p>
                    <a:p>
                      <a:pPr marL="115888" indent="-115888" algn="just" fontAlgn="t">
                        <a:spcAft>
                          <a:spcPts val="0"/>
                        </a:spcAft>
                        <a:buFont typeface="+mj-lt"/>
                        <a:buAutoNum type="arabicPeriod"/>
                      </a:pPr>
                      <a:r>
                        <a:rPr lang="en-ZA" sz="1200" kern="1200" dirty="0" smtClean="0">
                          <a:solidFill>
                            <a:srgbClr val="000000"/>
                          </a:solidFill>
                          <a:effectLst/>
                          <a:latin typeface="Arial Narrow" panose="020B0606020202030204" pitchFamily="34" charset="0"/>
                          <a:ea typeface="+mn-ea"/>
                          <a:cs typeface="+mn-cs"/>
                        </a:rPr>
                        <a:t>South African Protocol Training for 25 officials on 15 March 2018. </a:t>
                      </a:r>
                      <a:r>
                        <a:rPr lang="en-ZA" sz="1200" b="1" kern="1200" dirty="0" smtClean="0">
                          <a:solidFill>
                            <a:srgbClr val="000000"/>
                          </a:solidFill>
                          <a:effectLst/>
                          <a:latin typeface="Arial Narrow" panose="020B0606020202030204" pitchFamily="34" charset="0"/>
                          <a:ea typeface="+mn-ea"/>
                          <a:cs typeface="+mn-cs"/>
                        </a:rPr>
                        <a:t>Benefits: u</a:t>
                      </a:r>
                      <a:r>
                        <a:rPr lang="en-ZA" sz="1200" kern="1200" dirty="0" smtClean="0">
                          <a:solidFill>
                            <a:srgbClr val="000000"/>
                          </a:solidFill>
                          <a:effectLst/>
                          <a:latin typeface="Arial Narrow" panose="020B0606020202030204" pitchFamily="34" charset="0"/>
                          <a:ea typeface="+mn-ea"/>
                          <a:cs typeface="+mn-cs"/>
                        </a:rPr>
                        <a:t>nderstanding of international and regional differences in protocol and etiquette between different cultures and nations. </a:t>
                      </a:r>
                      <a:endParaRPr lang="en-ZA" sz="1200" dirty="0" smtClean="0">
                        <a:effectLst/>
                        <a:latin typeface="Times New Roman" panose="02020603050405020304" pitchFamily="18" charset="0"/>
                        <a:ea typeface="Times New Roman" panose="02020603050405020304" pitchFamily="18"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3" name="Footer Placeholder 1"/>
          <p:cNvSpPr>
            <a:spLocks noGrp="1"/>
          </p:cNvSpPr>
          <p:nvPr>
            <p:ph type="ftr" sz="quarter" idx="11"/>
          </p:nvPr>
        </p:nvSpPr>
        <p:spPr>
          <a:xfrm>
            <a:off x="479267" y="6137276"/>
            <a:ext cx="3078548" cy="21907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24346114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1892612265"/>
              </p:ext>
            </p:extLst>
          </p:nvPr>
        </p:nvGraphicFramePr>
        <p:xfrm>
          <a:off x="216072" y="395008"/>
          <a:ext cx="8653237" cy="5161339"/>
        </p:xfrm>
        <a:graphic>
          <a:graphicData uri="http://schemas.openxmlformats.org/drawingml/2006/table">
            <a:tbl>
              <a:tblPr firstRow="1" bandRow="1">
                <a:tableStyleId>{21E4AEA4-8DFA-4A89-87EB-49C32662AFE0}</a:tableStyleId>
              </a:tblPr>
              <a:tblGrid>
                <a:gridCol w="1594067">
                  <a:extLst>
                    <a:ext uri="{9D8B030D-6E8A-4147-A177-3AD203B41FA5}">
                      <a16:colId xmlns:a16="http://schemas.microsoft.com/office/drawing/2014/main" val="20000"/>
                    </a:ext>
                  </a:extLst>
                </a:gridCol>
                <a:gridCol w="1427584">
                  <a:extLst>
                    <a:ext uri="{9D8B030D-6E8A-4147-A177-3AD203B41FA5}">
                      <a16:colId xmlns:a16="http://schemas.microsoft.com/office/drawing/2014/main" val="20001"/>
                    </a:ext>
                  </a:extLst>
                </a:gridCol>
                <a:gridCol w="2015412">
                  <a:extLst>
                    <a:ext uri="{9D8B030D-6E8A-4147-A177-3AD203B41FA5}">
                      <a16:colId xmlns:a16="http://schemas.microsoft.com/office/drawing/2014/main" val="20003"/>
                    </a:ext>
                  </a:extLst>
                </a:gridCol>
                <a:gridCol w="1586204">
                  <a:extLst>
                    <a:ext uri="{9D8B030D-6E8A-4147-A177-3AD203B41FA5}">
                      <a16:colId xmlns:a16="http://schemas.microsoft.com/office/drawing/2014/main" val="20004"/>
                    </a:ext>
                  </a:extLst>
                </a:gridCol>
                <a:gridCol w="2029970">
                  <a:extLst>
                    <a:ext uri="{9D8B030D-6E8A-4147-A177-3AD203B41FA5}">
                      <a16:colId xmlns:a16="http://schemas.microsoft.com/office/drawing/2014/main" val="3684173011"/>
                    </a:ext>
                  </a:extLst>
                </a:gridCol>
              </a:tblGrid>
              <a:tr h="398839">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Arial Narrow" panose="020B0606020202030204" pitchFamily="34" charset="0"/>
                        </a:rPr>
                        <a:t>Strategic Objective: To ensure economic, efficient and effective use of departmental resources.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0000"/>
                  </a:ext>
                </a:extLst>
              </a:tr>
              <a:tr h="295828">
                <a:tc rowSpan="2">
                  <a:txBody>
                    <a:bodyPr/>
                    <a:lstStyle/>
                    <a:p>
                      <a:pPr algn="ctr">
                        <a:lnSpc>
                          <a:spcPct val="100000"/>
                        </a:lnSpc>
                      </a:pPr>
                      <a:r>
                        <a:rPr lang="en-US" sz="1500" b="1" dirty="0" smtClean="0">
                          <a:latin typeface="Arial Narrow" panose="020B0606020202030204" pitchFamily="34" charset="0"/>
                        </a:rPr>
                        <a:t>Key</a:t>
                      </a:r>
                      <a:r>
                        <a:rPr lang="en-US" sz="1500" b="1" baseline="0" dirty="0" smtClean="0">
                          <a:latin typeface="Arial Narrow" panose="020B0606020202030204" pitchFamily="34" charset="0"/>
                        </a:rPr>
                        <a:t> Performance Indicator</a:t>
                      </a:r>
                      <a:endParaRPr lang="en-US" sz="15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smtClean="0">
                          <a:latin typeface="Arial Narrow" panose="020B0606020202030204" pitchFamily="34" charset="0"/>
                        </a:rPr>
                        <a:t>Annual Target</a:t>
                      </a:r>
                      <a:endParaRPr lang="en-US" sz="15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5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636955">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Arial Narrow" panose="020B0606020202030204" pitchFamily="34" charset="0"/>
                          <a:ea typeface="+mn-ea"/>
                          <a:cs typeface="+mn-cs"/>
                        </a:rPr>
                        <a:t>Quarter 3 Performance – </a:t>
                      </a:r>
                      <a:r>
                        <a:rPr lang="en-ZA" sz="1500" b="1" kern="1200" dirty="0" smtClean="0">
                          <a:solidFill>
                            <a:schemeClr val="dk1"/>
                          </a:solidFill>
                          <a:latin typeface="Arial Narrow" panose="020B0606020202030204" pitchFamily="34" charset="0"/>
                          <a:ea typeface="+mn-ea"/>
                          <a:cs typeface="+mn-cs"/>
                        </a:rPr>
                        <a:t>Actual </a:t>
                      </a:r>
                      <a:r>
                        <a:rPr lang="en-US" sz="15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Arial Narrow" panose="020B0606020202030204" pitchFamily="34" charset="0"/>
                          <a:ea typeface="+mn-ea"/>
                          <a:cs typeface="+mn-cs"/>
                        </a:rPr>
                        <a:t>Quarter 4 Performance – </a:t>
                      </a:r>
                      <a:r>
                        <a:rPr kumimoji="0" lang="en-US" sz="15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5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2"/>
                  </a:ext>
                </a:extLst>
              </a:tr>
              <a:tr h="2937063">
                <a:tc>
                  <a:txBody>
                    <a:bodyPr/>
                    <a:lstStyle/>
                    <a:p>
                      <a:pPr marL="342900" indent="-342900" algn="just" fontAlgn="t">
                        <a:buFont typeface="+mj-lt"/>
                        <a:buAutoNum type="arabicPeriod" startAt="6"/>
                      </a:pPr>
                      <a:r>
                        <a:rPr lang="en-US" sz="1500" b="0" i="0" u="none" strike="noStrike" dirty="0" smtClean="0">
                          <a:solidFill>
                            <a:srgbClr val="000000"/>
                          </a:solidFill>
                          <a:latin typeface="Arial Narrow" pitchFamily="34" charset="0"/>
                        </a:rPr>
                        <a:t>Percentage compliance with prescripts on management of labour relations matters.</a:t>
                      </a:r>
                      <a:endParaRPr lang="en-US" sz="1500" b="0" i="0" u="none" strike="noStrike" dirty="0">
                        <a:solidFill>
                          <a:srgbClr val="000000"/>
                        </a:solidFill>
                        <a:latin typeface="Arial Narrow" pitchFamily="34" charset="0"/>
                      </a:endParaRPr>
                    </a:p>
                  </a:txBody>
                  <a:tcPr marL="86402" marR="86402"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500" b="0" i="0" u="none" strike="noStrike" dirty="0">
                          <a:solidFill>
                            <a:srgbClr val="000000"/>
                          </a:solidFill>
                          <a:effectLst/>
                          <a:latin typeface="Arial Narrow" panose="020B0606020202030204" pitchFamily="34" charset="0"/>
                        </a:rPr>
                        <a:t>100% compliance in the management and handling </a:t>
                      </a:r>
                      <a:r>
                        <a:rPr lang="en-US" sz="1500" b="0" i="0" u="none" strike="noStrike" dirty="0" smtClean="0">
                          <a:solidFill>
                            <a:srgbClr val="000000"/>
                          </a:solidFill>
                          <a:effectLst/>
                          <a:latin typeface="Arial Narrow" panose="020B0606020202030204" pitchFamily="34" charset="0"/>
                        </a:rPr>
                        <a:t>of</a:t>
                      </a:r>
                      <a:r>
                        <a:rPr lang="en-US" sz="1500" b="0" i="0" u="none" strike="noStrike" baseline="0" dirty="0" smtClean="0">
                          <a:solidFill>
                            <a:srgbClr val="000000"/>
                          </a:solidFill>
                          <a:effectLst/>
                          <a:latin typeface="Arial Narrow" panose="020B0606020202030204" pitchFamily="34" charset="0"/>
                        </a:rPr>
                        <a:t> </a:t>
                      </a:r>
                      <a:r>
                        <a:rPr lang="en-US" sz="1500" b="0" i="0" u="none" strike="noStrike" dirty="0" smtClean="0">
                          <a:solidFill>
                            <a:srgbClr val="000000"/>
                          </a:solidFill>
                          <a:effectLst/>
                          <a:latin typeface="Arial Narrow" panose="020B0606020202030204" pitchFamily="34" charset="0"/>
                        </a:rPr>
                        <a:t>grievances</a:t>
                      </a:r>
                      <a:r>
                        <a:rPr lang="en-US" sz="1500" b="0" i="0" u="none" strike="noStrike" dirty="0">
                          <a:solidFill>
                            <a:srgbClr val="000000"/>
                          </a:solidFill>
                          <a:effectLst/>
                          <a:latin typeface="Arial Narrow" panose="020B0606020202030204" pitchFamily="34" charset="0"/>
                        </a:rPr>
                        <a:t>, misconduct, disputes and collective </a:t>
                      </a:r>
                      <a:r>
                        <a:rPr lang="en-US" sz="1500" b="0" i="0" u="none" strike="noStrike" dirty="0" smtClean="0">
                          <a:solidFill>
                            <a:srgbClr val="000000"/>
                          </a:solidFill>
                          <a:effectLst/>
                          <a:latin typeface="Arial Narrow" panose="020B0606020202030204" pitchFamily="34" charset="0"/>
                        </a:rPr>
                        <a:t>bargaining.</a:t>
                      </a:r>
                      <a:endParaRPr lang="en-US" sz="15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500" u="none" strike="noStrike" kern="1200" dirty="0" smtClean="0">
                          <a:solidFill>
                            <a:schemeClr val="tx1"/>
                          </a:solidFill>
                          <a:effectLst/>
                          <a:latin typeface="Arial Narrow" panose="020B0606020202030204" pitchFamily="34" charset="0"/>
                          <a:ea typeface="+mn-ea"/>
                          <a:cs typeface="+mn-cs"/>
                        </a:rPr>
                        <a:t>100% compliance in the management and handling of grievances, misconduct, disputes and collective bargaining was maintained in terms of the following:</a:t>
                      </a:r>
                    </a:p>
                    <a:p>
                      <a:pPr algn="just" fontAlgn="t"/>
                      <a:endParaRPr lang="en-ZA" sz="1500" u="none" strike="noStrike" kern="1200" dirty="0" smtClean="0">
                        <a:solidFill>
                          <a:schemeClr val="tx1"/>
                        </a:solidFill>
                        <a:effectLst/>
                        <a:latin typeface="Arial Narrow" panose="020B0606020202030204" pitchFamily="34" charset="0"/>
                        <a:ea typeface="+mn-ea"/>
                        <a:cs typeface="+mn-cs"/>
                      </a:endParaRPr>
                    </a:p>
                    <a:p>
                      <a:pPr marL="174625" indent="-174625" algn="just" fontAlgn="t">
                        <a:buFont typeface="Arial" panose="020B0604020202020204" pitchFamily="34" charset="0"/>
                        <a:buChar char="•"/>
                      </a:pPr>
                      <a:r>
                        <a:rPr lang="en-ZA" sz="1500" u="none" strike="noStrike" kern="1200" dirty="0" smtClean="0">
                          <a:solidFill>
                            <a:schemeClr val="tx1"/>
                          </a:solidFill>
                          <a:effectLst/>
                          <a:latin typeface="Arial Narrow" panose="020B0606020202030204" pitchFamily="34" charset="0"/>
                          <a:ea typeface="+mn-ea"/>
                          <a:cs typeface="+mn-cs"/>
                        </a:rPr>
                        <a:t>Grievances-2;</a:t>
                      </a:r>
                    </a:p>
                    <a:p>
                      <a:pPr marL="174625" indent="-174625" algn="just" fontAlgn="t">
                        <a:buFont typeface="Arial" panose="020B0604020202020204" pitchFamily="34" charset="0"/>
                        <a:buChar char="•"/>
                      </a:pPr>
                      <a:r>
                        <a:rPr lang="en-ZA" sz="1500" u="none" strike="noStrike" kern="1200" dirty="0" smtClean="0">
                          <a:solidFill>
                            <a:schemeClr val="tx1"/>
                          </a:solidFill>
                          <a:effectLst/>
                          <a:latin typeface="Arial Narrow" panose="020B0606020202030204" pitchFamily="34" charset="0"/>
                          <a:ea typeface="+mn-ea"/>
                          <a:cs typeface="+mn-cs"/>
                        </a:rPr>
                        <a:t>Misconducts-3;</a:t>
                      </a:r>
                    </a:p>
                    <a:p>
                      <a:pPr marL="174625" indent="-174625" algn="just" fontAlgn="t">
                        <a:buFont typeface="Arial" panose="020B0604020202020204" pitchFamily="34" charset="0"/>
                        <a:buChar char="•"/>
                      </a:pPr>
                      <a:r>
                        <a:rPr lang="en-ZA" sz="1500" u="none" strike="noStrike" kern="1200" dirty="0" smtClean="0">
                          <a:solidFill>
                            <a:schemeClr val="tx1"/>
                          </a:solidFill>
                          <a:effectLst/>
                          <a:latin typeface="Arial Narrow" panose="020B0606020202030204" pitchFamily="34" charset="0"/>
                          <a:ea typeface="+mn-ea"/>
                          <a:cs typeface="+mn-cs"/>
                        </a:rPr>
                        <a:t>Conciliation-0;</a:t>
                      </a:r>
                    </a:p>
                    <a:p>
                      <a:pPr marL="174625" indent="-174625" algn="just" fontAlgn="t">
                        <a:buFont typeface="Arial" panose="020B0604020202020204" pitchFamily="34" charset="0"/>
                        <a:buChar char="•"/>
                      </a:pPr>
                      <a:r>
                        <a:rPr lang="en-ZA" sz="1500" u="none" strike="noStrike" kern="1200" dirty="0" smtClean="0">
                          <a:solidFill>
                            <a:schemeClr val="tx1"/>
                          </a:solidFill>
                          <a:effectLst/>
                          <a:latin typeface="Arial Narrow" panose="020B0606020202030204" pitchFamily="34" charset="0"/>
                          <a:ea typeface="+mn-ea"/>
                          <a:cs typeface="+mn-cs"/>
                        </a:rPr>
                        <a:t>Arbitration-0;</a:t>
                      </a:r>
                    </a:p>
                    <a:p>
                      <a:pPr marL="174625" indent="-174625" algn="just" fontAlgn="t">
                        <a:buFont typeface="Arial" panose="020B0604020202020204" pitchFamily="34" charset="0"/>
                        <a:buChar char="•"/>
                      </a:pPr>
                      <a:r>
                        <a:rPr lang="en-ZA" sz="1500" u="none" strike="noStrike" kern="1200" dirty="0" smtClean="0">
                          <a:solidFill>
                            <a:schemeClr val="tx1"/>
                          </a:solidFill>
                          <a:effectLst/>
                          <a:latin typeface="Arial Narrow" panose="020B0606020202030204" pitchFamily="34" charset="0"/>
                          <a:ea typeface="+mn-ea"/>
                          <a:cs typeface="+mn-cs"/>
                        </a:rPr>
                        <a:t>Matters in Court-1;</a:t>
                      </a:r>
                    </a:p>
                    <a:p>
                      <a:pPr marL="174625" indent="-174625" algn="just" fontAlgn="t">
                        <a:buFont typeface="Arial" panose="020B0604020202020204" pitchFamily="34" charset="0"/>
                        <a:buChar char="•"/>
                      </a:pPr>
                      <a:r>
                        <a:rPr lang="en-ZA" sz="1500" u="none" strike="noStrike" kern="1200" dirty="0" smtClean="0">
                          <a:solidFill>
                            <a:schemeClr val="tx1"/>
                          </a:solidFill>
                          <a:effectLst/>
                          <a:latin typeface="Arial Narrow" panose="020B0606020202030204" pitchFamily="34" charset="0"/>
                          <a:ea typeface="+mn-ea"/>
                          <a:cs typeface="+mn-cs"/>
                        </a:rPr>
                        <a:t>Appeals-2;</a:t>
                      </a:r>
                    </a:p>
                    <a:p>
                      <a:pPr marL="174625" indent="-174625" algn="just" fontAlgn="t">
                        <a:buFont typeface="Arial" panose="020B0604020202020204" pitchFamily="34" charset="0"/>
                        <a:buChar char="•"/>
                      </a:pPr>
                      <a:r>
                        <a:rPr lang="en-ZA" sz="1500" u="none" strike="noStrike" kern="1200" dirty="0" smtClean="0">
                          <a:solidFill>
                            <a:schemeClr val="tx1"/>
                          </a:solidFill>
                          <a:effectLst/>
                          <a:latin typeface="Arial Narrow" panose="020B0606020202030204" pitchFamily="34" charset="0"/>
                          <a:ea typeface="+mn-ea"/>
                          <a:cs typeface="+mn-cs"/>
                        </a:rPr>
                        <a:t>Collective bargaining-2.</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500" u="none" strike="noStrike" kern="1200" dirty="0" smtClean="0">
                          <a:solidFill>
                            <a:schemeClr val="tx1"/>
                          </a:solidFill>
                          <a:effectLst/>
                          <a:latin typeface="Arial Narrow" panose="020B0606020202030204" pitchFamily="34" charset="0"/>
                          <a:ea typeface="+mn-ea"/>
                          <a:cs typeface="+mn-cs"/>
                        </a:rPr>
                        <a:t>100% compliance in the management and handling of grievances, misconduct, disputes and collective bargaining.</a:t>
                      </a:r>
                      <a:endParaRPr lang="en-ZA" sz="1500" u="none" strike="noStrike" kern="1200" dirty="0">
                        <a:solidFill>
                          <a:schemeClr val="tx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500" u="none" strike="noStrike" kern="1200" dirty="0" smtClean="0">
                          <a:solidFill>
                            <a:schemeClr val="tx1"/>
                          </a:solidFill>
                          <a:effectLst/>
                          <a:latin typeface="Arial Narrow" panose="020B0606020202030204" pitchFamily="34" charset="0"/>
                          <a:ea typeface="+mn-ea"/>
                          <a:cs typeface="+mn-cs"/>
                        </a:rPr>
                        <a:t>100% compliance in the</a:t>
                      </a:r>
                    </a:p>
                    <a:p>
                      <a:pPr marL="0" marR="0" indent="0" algn="just" defTabSz="914400" rtl="0" eaLnBrk="1" fontAlgn="t" latinLnBrk="0" hangingPunct="1">
                        <a:lnSpc>
                          <a:spcPct val="100000"/>
                        </a:lnSpc>
                        <a:spcBef>
                          <a:spcPts val="0"/>
                        </a:spcBef>
                        <a:spcAft>
                          <a:spcPts val="0"/>
                        </a:spcAft>
                        <a:buClrTx/>
                        <a:buSzTx/>
                        <a:buFontTx/>
                        <a:buNone/>
                        <a:tabLst/>
                        <a:defRPr/>
                      </a:pPr>
                      <a:r>
                        <a:rPr lang="en-ZA" sz="1500" u="none" strike="noStrike" kern="1200" dirty="0" smtClean="0">
                          <a:solidFill>
                            <a:schemeClr val="tx1"/>
                          </a:solidFill>
                          <a:effectLst/>
                          <a:latin typeface="Arial Narrow" panose="020B0606020202030204" pitchFamily="34" charset="0"/>
                          <a:ea typeface="+mn-ea"/>
                          <a:cs typeface="+mn-cs"/>
                        </a:rPr>
                        <a:t>management and handling of grievances, misconduct, disputes and collective bargaining</a:t>
                      </a:r>
                      <a:r>
                        <a:rPr lang="en-ZA" sz="1500" u="none" strike="noStrike" kern="1200" baseline="0" dirty="0" smtClean="0">
                          <a:solidFill>
                            <a:schemeClr val="tx1"/>
                          </a:solidFill>
                          <a:effectLst/>
                          <a:latin typeface="Arial Narrow" panose="020B0606020202030204" pitchFamily="34" charset="0"/>
                          <a:ea typeface="+mn-ea"/>
                          <a:cs typeface="+mn-cs"/>
                        </a:rPr>
                        <a:t> </a:t>
                      </a:r>
                      <a:r>
                        <a:rPr lang="en-ZA" sz="1500" u="none" strike="noStrike" kern="1200" dirty="0" smtClean="0">
                          <a:solidFill>
                            <a:schemeClr val="tx1"/>
                          </a:solidFill>
                          <a:effectLst/>
                          <a:latin typeface="Arial Narrow" panose="020B0606020202030204" pitchFamily="34" charset="0"/>
                          <a:ea typeface="+mn-ea"/>
                          <a:cs typeface="+mn-cs"/>
                        </a:rPr>
                        <a:t>was maintained in terms of the following:</a:t>
                      </a:r>
                    </a:p>
                    <a:p>
                      <a:pPr marL="0" marR="0" indent="0" algn="just" defTabSz="914400" rtl="0" eaLnBrk="1" fontAlgn="t" latinLnBrk="0" hangingPunct="1">
                        <a:lnSpc>
                          <a:spcPct val="100000"/>
                        </a:lnSpc>
                        <a:spcBef>
                          <a:spcPts val="0"/>
                        </a:spcBef>
                        <a:spcAft>
                          <a:spcPts val="0"/>
                        </a:spcAft>
                        <a:buClrTx/>
                        <a:buSzTx/>
                        <a:buFontTx/>
                        <a:buNone/>
                        <a:tabLst/>
                        <a:defRPr/>
                      </a:pPr>
                      <a:endParaRPr lang="en-ZA" sz="1500" u="none" strike="noStrike" kern="1200" dirty="0" smtClean="0">
                        <a:solidFill>
                          <a:schemeClr val="tx1"/>
                        </a:solidFill>
                        <a:effectLst/>
                        <a:latin typeface="Arial Narrow" panose="020B0606020202030204" pitchFamily="34" charset="0"/>
                        <a:ea typeface="+mn-ea"/>
                        <a:cs typeface="+mn-cs"/>
                      </a:endParaRPr>
                    </a:p>
                    <a:p>
                      <a:pPr marL="174625" marR="0" indent="-174625"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u="none" strike="noStrike" dirty="0" smtClean="0">
                          <a:solidFill>
                            <a:schemeClr val="tx1"/>
                          </a:solidFill>
                          <a:effectLst/>
                          <a:latin typeface="Arial Narrow" panose="020B0606020202030204" pitchFamily="34" charset="0"/>
                        </a:rPr>
                        <a:t>Grievances-3</a:t>
                      </a:r>
                      <a:r>
                        <a:rPr lang="en-ZA" sz="1500" u="none" strike="noStrike" baseline="0" dirty="0" smtClean="0">
                          <a:solidFill>
                            <a:schemeClr val="tx1"/>
                          </a:solidFill>
                          <a:effectLst/>
                          <a:latin typeface="Arial Narrow" panose="020B0606020202030204" pitchFamily="34" charset="0"/>
                        </a:rPr>
                        <a:t>.</a:t>
                      </a:r>
                    </a:p>
                    <a:p>
                      <a:pPr marL="174625" marR="0" indent="-174625"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u="none" strike="noStrike" baseline="0" dirty="0" smtClean="0">
                          <a:solidFill>
                            <a:schemeClr val="tx1"/>
                          </a:solidFill>
                          <a:effectLst/>
                          <a:latin typeface="Arial Narrow" panose="020B0606020202030204" pitchFamily="34" charset="0"/>
                        </a:rPr>
                        <a:t>Misconducts-4.</a:t>
                      </a:r>
                    </a:p>
                    <a:p>
                      <a:pPr marL="174625" marR="0" indent="-174625"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u="none" strike="noStrike" baseline="0" dirty="0" smtClean="0">
                          <a:solidFill>
                            <a:schemeClr val="tx1"/>
                          </a:solidFill>
                          <a:effectLst/>
                          <a:latin typeface="Arial Narrow" panose="020B0606020202030204" pitchFamily="34" charset="0"/>
                        </a:rPr>
                        <a:t>Conciliation-0.</a:t>
                      </a:r>
                    </a:p>
                    <a:p>
                      <a:pPr marL="174625" marR="0" indent="-174625"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u="none" strike="noStrike" baseline="0" dirty="0" smtClean="0">
                          <a:solidFill>
                            <a:schemeClr val="tx1"/>
                          </a:solidFill>
                          <a:effectLst/>
                          <a:latin typeface="Arial Narrow" panose="020B0606020202030204" pitchFamily="34" charset="0"/>
                        </a:rPr>
                        <a:t>Arbitration-0.</a:t>
                      </a:r>
                    </a:p>
                    <a:p>
                      <a:pPr marL="174625" marR="0" indent="-174625"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u="none" strike="noStrike" baseline="0" dirty="0" smtClean="0">
                          <a:solidFill>
                            <a:schemeClr val="tx1"/>
                          </a:solidFill>
                          <a:effectLst/>
                          <a:latin typeface="Arial Narrow" panose="020B0606020202030204" pitchFamily="34" charset="0"/>
                        </a:rPr>
                        <a:t> Matters in Court-1.</a:t>
                      </a:r>
                    </a:p>
                    <a:p>
                      <a:pPr marL="174625" marR="0" indent="-174625"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u="none" strike="noStrike" baseline="0" dirty="0" smtClean="0">
                          <a:solidFill>
                            <a:schemeClr val="tx1"/>
                          </a:solidFill>
                          <a:effectLst/>
                          <a:latin typeface="Arial Narrow" panose="020B0606020202030204" pitchFamily="34" charset="0"/>
                        </a:rPr>
                        <a:t> Appeals-0.</a:t>
                      </a:r>
                    </a:p>
                    <a:p>
                      <a:pPr marL="174625" marR="0" indent="-174625"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ZA" sz="1500" u="none" strike="noStrike" baseline="0" dirty="0" smtClean="0">
                          <a:solidFill>
                            <a:schemeClr val="tx1"/>
                          </a:solidFill>
                          <a:effectLst/>
                          <a:latin typeface="Arial Narrow" panose="020B0606020202030204" pitchFamily="34" charset="0"/>
                        </a:rPr>
                        <a:t>Collective bargaining-2.</a:t>
                      </a:r>
                    </a:p>
                    <a:p>
                      <a:pPr marL="0" marR="0" indent="0" algn="just"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lang="en-ZA" sz="1500" b="0" i="0" u="none" strike="noStrike" dirty="0" smtClean="0">
                        <a:solidFill>
                          <a:schemeClr val="tx1"/>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3" name="Footer Placeholder 1"/>
          <p:cNvSpPr>
            <a:spLocks noGrp="1"/>
          </p:cNvSpPr>
          <p:nvPr>
            <p:ph type="ftr" sz="quarter" idx="11"/>
          </p:nvPr>
        </p:nvSpPr>
        <p:spPr>
          <a:xfrm>
            <a:off x="871152" y="5886794"/>
            <a:ext cx="3078548"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18254699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2" name="Content Placeholder 3"/>
          <p:cNvGraphicFramePr>
            <a:graphicFrameLocks/>
          </p:cNvGraphicFramePr>
          <p:nvPr>
            <p:extLst>
              <p:ext uri="{D42A27DB-BD31-4B8C-83A1-F6EECF244321}">
                <p14:modId xmlns:p14="http://schemas.microsoft.com/office/powerpoint/2010/main" val="2202112661"/>
              </p:ext>
            </p:extLst>
          </p:nvPr>
        </p:nvGraphicFramePr>
        <p:xfrm>
          <a:off x="244064" y="284630"/>
          <a:ext cx="8685332" cy="5285584"/>
        </p:xfrm>
        <a:graphic>
          <a:graphicData uri="http://schemas.openxmlformats.org/drawingml/2006/table">
            <a:tbl>
              <a:tblPr firstRow="1" bandRow="1">
                <a:tableStyleId>{21E4AEA4-8DFA-4A89-87EB-49C32662AFE0}</a:tableStyleId>
              </a:tblPr>
              <a:tblGrid>
                <a:gridCol w="1631389">
                  <a:extLst>
                    <a:ext uri="{9D8B030D-6E8A-4147-A177-3AD203B41FA5}">
                      <a16:colId xmlns:a16="http://schemas.microsoft.com/office/drawing/2014/main" val="20000"/>
                    </a:ext>
                  </a:extLst>
                </a:gridCol>
                <a:gridCol w="1266992">
                  <a:extLst>
                    <a:ext uri="{9D8B030D-6E8A-4147-A177-3AD203B41FA5}">
                      <a16:colId xmlns:a16="http://schemas.microsoft.com/office/drawing/2014/main" val="20001"/>
                    </a:ext>
                  </a:extLst>
                </a:gridCol>
                <a:gridCol w="1300766">
                  <a:extLst>
                    <a:ext uri="{9D8B030D-6E8A-4147-A177-3AD203B41FA5}">
                      <a16:colId xmlns:a16="http://schemas.microsoft.com/office/drawing/2014/main" val="20003"/>
                    </a:ext>
                  </a:extLst>
                </a:gridCol>
                <a:gridCol w="1323107">
                  <a:extLst>
                    <a:ext uri="{9D8B030D-6E8A-4147-A177-3AD203B41FA5}">
                      <a16:colId xmlns:a16="http://schemas.microsoft.com/office/drawing/2014/main" val="20004"/>
                    </a:ext>
                  </a:extLst>
                </a:gridCol>
                <a:gridCol w="3163078">
                  <a:extLst>
                    <a:ext uri="{9D8B030D-6E8A-4147-A177-3AD203B41FA5}">
                      <a16:colId xmlns:a16="http://schemas.microsoft.com/office/drawing/2014/main" val="4169577973"/>
                    </a:ext>
                  </a:extLst>
                </a:gridCol>
              </a:tblGrid>
              <a:tr h="225942">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rPr>
                        <a:t>Strategic Objective: To ensure economic, efficient and effective use of departmental resources.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0000"/>
                  </a:ext>
                </a:extLst>
              </a:tr>
              <a:tr h="277371">
                <a:tc rowSpan="2">
                  <a:txBody>
                    <a:bodyPr/>
                    <a:lstStyle/>
                    <a:p>
                      <a:pPr algn="ctr">
                        <a:lnSpc>
                          <a:spcPct val="100000"/>
                        </a:lnSpc>
                      </a:pPr>
                      <a:r>
                        <a:rPr lang="en-US" sz="1300" b="1" dirty="0" smtClean="0">
                          <a:latin typeface="Arial Narrow" panose="020B0606020202030204" pitchFamily="34" charset="0"/>
                        </a:rPr>
                        <a:t>Key</a:t>
                      </a:r>
                      <a:r>
                        <a:rPr lang="en-US" sz="1300" b="1" baseline="0" dirty="0" smtClean="0">
                          <a:latin typeface="Arial Narrow" panose="020B0606020202030204" pitchFamily="34" charset="0"/>
                        </a:rPr>
                        <a:t> Performance Indicator</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300" b="1" dirty="0" smtClean="0">
                          <a:latin typeface="Arial Narrow" panose="020B0606020202030204" pitchFamily="34" charset="0"/>
                        </a:rPr>
                        <a:t>Annual Target</a:t>
                      </a:r>
                      <a:endParaRPr lang="en-US" sz="13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3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665690">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3 Performance – </a:t>
                      </a:r>
                      <a:r>
                        <a:rPr lang="en-ZA" sz="1300" b="1" kern="1200" dirty="0" smtClean="0">
                          <a:solidFill>
                            <a:schemeClr val="dk1"/>
                          </a:solidFill>
                          <a:latin typeface="Arial Narrow" panose="020B0606020202030204" pitchFamily="34" charset="0"/>
                          <a:ea typeface="+mn-ea"/>
                          <a:cs typeface="+mn-cs"/>
                        </a:rPr>
                        <a:t>Actual </a:t>
                      </a:r>
                      <a:r>
                        <a:rPr lang="en-US" sz="13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dk1"/>
                          </a:solidFill>
                          <a:latin typeface="Arial Narrow" panose="020B0606020202030204" pitchFamily="34" charset="0"/>
                          <a:ea typeface="+mn-ea"/>
                          <a:cs typeface="+mn-cs"/>
                        </a:rPr>
                        <a:t>Quarter 4 Performance – </a:t>
                      </a:r>
                      <a:r>
                        <a:rPr kumimoji="0" lang="en-US" sz="13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2"/>
                  </a:ext>
                </a:extLst>
              </a:tr>
              <a:tr h="4084282">
                <a:tc>
                  <a:txBody>
                    <a:bodyPr/>
                    <a:lstStyle/>
                    <a:p>
                      <a:pPr marL="342900" indent="-342900" algn="just" fontAlgn="t">
                        <a:buFont typeface="+mj-lt"/>
                        <a:buAutoNum type="arabicPeriod" startAt="7"/>
                      </a:pPr>
                      <a:r>
                        <a:rPr lang="en-US" sz="1300" b="0" i="0" u="none" strike="noStrike" dirty="0" smtClean="0">
                          <a:solidFill>
                            <a:srgbClr val="000000"/>
                          </a:solidFill>
                          <a:latin typeface="Arial Narrow"/>
                        </a:rPr>
                        <a:t>Implementation of Information Communication Technology Strategic Plan (ICTSP).</a:t>
                      </a:r>
                      <a:endParaRPr lang="en-US" sz="1300" b="0" i="0" u="none" strike="noStrike" dirty="0">
                        <a:solidFill>
                          <a:srgbClr val="000000"/>
                        </a:solidFill>
                        <a:latin typeface="Arial Narrow"/>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300" b="0" i="0" u="none" strike="noStrike" dirty="0">
                          <a:solidFill>
                            <a:srgbClr val="000000"/>
                          </a:solidFill>
                          <a:effectLst/>
                          <a:latin typeface="Arial Narrow" panose="020B0606020202030204" pitchFamily="34" charset="0"/>
                        </a:rPr>
                        <a:t>Implementation of phase </a:t>
                      </a:r>
                      <a:r>
                        <a:rPr lang="en-US" sz="1300" b="0" i="0" u="none" strike="noStrike" dirty="0" smtClean="0">
                          <a:solidFill>
                            <a:srgbClr val="000000"/>
                          </a:solidFill>
                          <a:effectLst/>
                          <a:latin typeface="Arial Narrow" panose="020B0606020202030204" pitchFamily="34" charset="0"/>
                        </a:rPr>
                        <a:t>3 </a:t>
                      </a:r>
                      <a:r>
                        <a:rPr lang="en-US" sz="1300" b="0" i="0" u="none" strike="noStrike" dirty="0">
                          <a:solidFill>
                            <a:srgbClr val="000000"/>
                          </a:solidFill>
                          <a:effectLst/>
                          <a:latin typeface="Arial Narrow" panose="020B0606020202030204" pitchFamily="34" charset="0"/>
                        </a:rPr>
                        <a:t>of the </a:t>
                      </a:r>
                      <a:r>
                        <a:rPr lang="en-US" sz="1300" b="0" i="0" u="none" strike="noStrike" dirty="0" smtClean="0">
                          <a:solidFill>
                            <a:srgbClr val="000000"/>
                          </a:solidFill>
                          <a:effectLst/>
                          <a:latin typeface="Arial Narrow" panose="020B0606020202030204" pitchFamily="34" charset="0"/>
                        </a:rPr>
                        <a:t>ICTSP.</a:t>
                      </a:r>
                      <a:endParaRPr lang="en-US" sz="13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indent="0" algn="just" fontAlgn="t">
                        <a:buFont typeface="Arial" panose="020B0604020202020204" pitchFamily="34" charset="0"/>
                        <a:buNone/>
                      </a:pPr>
                      <a:r>
                        <a:rPr lang="en-ZA" sz="1300" b="0" i="0" u="none" strike="noStrike" dirty="0" smtClean="0">
                          <a:solidFill>
                            <a:srgbClr val="000000"/>
                          </a:solidFill>
                          <a:effectLst/>
                          <a:latin typeface="Arial Narrow" panose="020B0606020202030204" pitchFamily="34" charset="0"/>
                        </a:rPr>
                        <a:t>75% of annual deliverables of the ICTSP implemented.</a:t>
                      </a:r>
                    </a:p>
                    <a:p>
                      <a:pPr marL="0" indent="0" algn="just" fontAlgn="t">
                        <a:buFont typeface="Arial" panose="020B0604020202020204" pitchFamily="34" charset="0"/>
                        <a:buNone/>
                      </a:pPr>
                      <a:r>
                        <a:rPr lang="en-ZA" sz="1300" b="0" i="0" u="none" strike="noStrike" dirty="0" smtClean="0">
                          <a:solidFill>
                            <a:srgbClr val="000000"/>
                          </a:solidFill>
                          <a:effectLst/>
                          <a:latin typeface="Arial Narrow" panose="020B0606020202030204" pitchFamily="34" charset="0"/>
                        </a:rPr>
                        <a:t> </a:t>
                      </a:r>
                      <a:endParaRPr lang="en-ZA" sz="1300" b="0" i="0" u="none" strike="noStrike" dirty="0">
                        <a:solidFill>
                          <a:srgbClr val="000000"/>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300" b="0" i="0" u="none" strike="noStrike" dirty="0" smtClean="0">
                          <a:solidFill>
                            <a:srgbClr val="000000"/>
                          </a:solidFill>
                          <a:effectLst/>
                          <a:latin typeface="Arial Narrow" panose="020B0606020202030204" pitchFamily="34" charset="0"/>
                        </a:rPr>
                        <a:t>Implementation of 100% of annual deliverables of the ICTSP.</a:t>
                      </a:r>
                      <a:endParaRPr lang="en-ZA" sz="1300" b="0" i="0" u="none" strike="noStrike" dirty="0">
                        <a:solidFill>
                          <a:srgbClr val="000000"/>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indent="0" algn="just" fontAlgn="t">
                        <a:buFont typeface="Arial" panose="020B0604020202020204" pitchFamily="34" charset="0"/>
                        <a:buNone/>
                      </a:pPr>
                      <a:r>
                        <a:rPr lang="en-ZA" sz="1300" b="0" i="0" u="none" strike="noStrike" dirty="0" smtClean="0">
                          <a:solidFill>
                            <a:srgbClr val="000000"/>
                          </a:solidFill>
                          <a:effectLst/>
                          <a:latin typeface="Arial Narrow" panose="020B0606020202030204" pitchFamily="34" charset="0"/>
                        </a:rPr>
                        <a:t>100% of annual deliverables of the ICTSP implemented through the following deliverables:</a:t>
                      </a:r>
                    </a:p>
                    <a:p>
                      <a:pPr marL="0" indent="0" algn="just" fontAlgn="t">
                        <a:buFont typeface="Arial" panose="020B0604020202020204" pitchFamily="34" charset="0"/>
                        <a:buNone/>
                      </a:pPr>
                      <a:endParaRPr lang="en-ZA" sz="1300" b="0" i="0" u="none" strike="noStrike" dirty="0" smtClean="0">
                        <a:solidFill>
                          <a:srgbClr val="000000"/>
                        </a:solidFill>
                        <a:effectLst/>
                        <a:latin typeface="Arial Narrow" panose="020B0606020202030204" pitchFamily="34" charset="0"/>
                      </a:endParaRPr>
                    </a:p>
                    <a:p>
                      <a:pPr marL="174625" indent="-174625" algn="just" fontAlgn="t">
                        <a:buFont typeface="Arial" panose="020B0604020202020204" pitchFamily="34" charset="0"/>
                        <a:buChar char="•"/>
                      </a:pPr>
                      <a:r>
                        <a:rPr lang="en-ZA" sz="1300" b="1" i="0" u="none" strike="noStrike" dirty="0" smtClean="0">
                          <a:solidFill>
                            <a:srgbClr val="000000"/>
                          </a:solidFill>
                          <a:effectLst/>
                          <a:latin typeface="Arial Narrow" panose="020B0606020202030204" pitchFamily="34" charset="0"/>
                        </a:rPr>
                        <a:t>Tourism Website:</a:t>
                      </a:r>
                    </a:p>
                    <a:p>
                      <a:pPr marL="363538" lvl="0" indent="-174625" algn="just" defTabSz="914400" rtl="0" eaLnBrk="1" fontAlgn="t" latinLnBrk="0" hangingPunct="1">
                        <a:buFontTx/>
                        <a:buChar char="-"/>
                      </a:pPr>
                      <a:r>
                        <a:rPr lang="en-ZA" sz="1300" b="0" i="0" u="none" strike="noStrike" kern="1200" dirty="0" smtClean="0">
                          <a:solidFill>
                            <a:srgbClr val="000000"/>
                          </a:solidFill>
                          <a:effectLst/>
                          <a:latin typeface="Arial Narrow" panose="020B0606020202030204" pitchFamily="34" charset="0"/>
                          <a:ea typeface="+mn-ea"/>
                          <a:cs typeface="+mn-cs"/>
                        </a:rPr>
                        <a:t>Website continuously updated. </a:t>
                      </a:r>
                    </a:p>
                    <a:p>
                      <a:pPr marL="0" indent="0" algn="just" fontAlgn="t">
                        <a:buFontTx/>
                        <a:buNone/>
                      </a:pPr>
                      <a:endParaRPr lang="en-ZA" sz="1300" b="0" i="0" u="none" strike="noStrike" dirty="0" smtClean="0">
                        <a:solidFill>
                          <a:srgbClr val="000000"/>
                        </a:solidFill>
                        <a:effectLst/>
                        <a:latin typeface="Arial Narrow" panose="020B0606020202030204" pitchFamily="34" charset="0"/>
                      </a:endParaRPr>
                    </a:p>
                    <a:p>
                      <a:pPr marL="174625" indent="-174625" algn="just" fontAlgn="t">
                        <a:buFont typeface="Arial" panose="020B0604020202020204" pitchFamily="34" charset="0"/>
                        <a:buChar char="•"/>
                      </a:pPr>
                      <a:r>
                        <a:rPr lang="en-ZA" sz="1300" b="1" i="0" u="none" strike="noStrike" dirty="0" smtClean="0">
                          <a:solidFill>
                            <a:srgbClr val="000000"/>
                          </a:solidFill>
                          <a:effectLst/>
                          <a:latin typeface="Arial Narrow" panose="020B0606020202030204" pitchFamily="34" charset="0"/>
                        </a:rPr>
                        <a:t>Tourism Knowledge Portal</a:t>
                      </a:r>
                    </a:p>
                    <a:p>
                      <a:pPr marL="363538" lvl="0" indent="-174625" algn="just" defTabSz="914400" rtl="0" eaLnBrk="1" fontAlgn="t" latinLnBrk="0" hangingPunct="1">
                        <a:buFontTx/>
                        <a:buChar char="-"/>
                      </a:pPr>
                      <a:r>
                        <a:rPr lang="en-ZA" sz="1300" b="0" i="0" u="none" strike="noStrike" kern="1200" dirty="0" smtClean="0">
                          <a:solidFill>
                            <a:srgbClr val="000000"/>
                          </a:solidFill>
                          <a:effectLst/>
                          <a:latin typeface="Arial Narrow" panose="020B0606020202030204" pitchFamily="34" charset="0"/>
                          <a:ea typeface="+mn-ea"/>
                          <a:cs typeface="+mn-cs"/>
                        </a:rPr>
                        <a:t>User and acceptance deployment.</a:t>
                      </a:r>
                    </a:p>
                    <a:p>
                      <a:pPr marL="0" indent="0" algn="just" fontAlgn="t">
                        <a:buFontTx/>
                        <a:buNone/>
                      </a:pPr>
                      <a:endParaRPr lang="en-ZA" sz="1300" b="0" i="0" u="none" strike="noStrike" dirty="0" smtClean="0">
                        <a:solidFill>
                          <a:srgbClr val="000000"/>
                        </a:solidFill>
                        <a:effectLst/>
                        <a:latin typeface="Arial Narrow" panose="020B0606020202030204" pitchFamily="34" charset="0"/>
                      </a:endParaRPr>
                    </a:p>
                    <a:p>
                      <a:pPr marL="174625" indent="-174625" algn="just" fontAlgn="t">
                        <a:buFont typeface="Arial" panose="020B0604020202020204" pitchFamily="34" charset="0"/>
                        <a:buChar char="•"/>
                      </a:pPr>
                      <a:r>
                        <a:rPr lang="en-ZA" sz="1300" b="1" i="0" u="none" strike="noStrike" dirty="0" smtClean="0">
                          <a:solidFill>
                            <a:srgbClr val="000000"/>
                          </a:solidFill>
                          <a:effectLst/>
                          <a:latin typeface="Arial Narrow" panose="020B0606020202030204" pitchFamily="34" charset="0"/>
                        </a:rPr>
                        <a:t>Electronic Document Management System (EDMS)</a:t>
                      </a:r>
                    </a:p>
                    <a:p>
                      <a:pPr marL="363538" lvl="0" indent="-174625" algn="just" defTabSz="914400" rtl="0" eaLnBrk="1" fontAlgn="t" latinLnBrk="0" hangingPunct="1">
                        <a:buFontTx/>
                        <a:buChar char="-"/>
                      </a:pPr>
                      <a:r>
                        <a:rPr lang="en-ZA" sz="1300" b="0" i="1" u="none" strike="noStrike" kern="1200" dirty="0" smtClean="0">
                          <a:solidFill>
                            <a:srgbClr val="000000"/>
                          </a:solidFill>
                          <a:effectLst/>
                          <a:latin typeface="Arial Narrow" panose="020B0606020202030204" pitchFamily="34" charset="0"/>
                          <a:ea typeface="+mn-ea"/>
                          <a:cs typeface="+mn-cs"/>
                        </a:rPr>
                        <a:t>Ad hoc </a:t>
                      </a:r>
                      <a:r>
                        <a:rPr lang="en-ZA" sz="1300" b="0" i="0" u="none" strike="noStrike" kern="1200" dirty="0" smtClean="0">
                          <a:solidFill>
                            <a:srgbClr val="000000"/>
                          </a:solidFill>
                          <a:effectLst/>
                          <a:latin typeface="Arial Narrow" panose="020B0606020202030204" pitchFamily="34" charset="0"/>
                          <a:ea typeface="+mn-ea"/>
                          <a:cs typeface="+mn-cs"/>
                        </a:rPr>
                        <a:t>routing on workflows on continuous basis whilst branch workflows are being amended.</a:t>
                      </a:r>
                    </a:p>
                    <a:p>
                      <a:pPr marL="0" indent="0" algn="just" fontAlgn="t">
                        <a:buFontTx/>
                        <a:buNone/>
                      </a:pPr>
                      <a:endParaRPr lang="en-ZA" sz="1300" b="0" i="0" u="none" strike="noStrike" dirty="0" smtClean="0">
                        <a:solidFill>
                          <a:srgbClr val="000000"/>
                        </a:solidFill>
                        <a:effectLst/>
                        <a:latin typeface="Arial Narrow" panose="020B0606020202030204" pitchFamily="34" charset="0"/>
                      </a:endParaRPr>
                    </a:p>
                    <a:p>
                      <a:pPr marL="174625" indent="-174625" algn="just" fontAlgn="t">
                        <a:buFont typeface="Arial" panose="020B0604020202020204" pitchFamily="34" charset="0"/>
                        <a:buChar char="•"/>
                      </a:pPr>
                      <a:r>
                        <a:rPr lang="en-ZA" sz="1300" b="1" i="0" u="none" strike="noStrike" dirty="0" smtClean="0">
                          <a:solidFill>
                            <a:srgbClr val="000000"/>
                          </a:solidFill>
                          <a:effectLst/>
                          <a:latin typeface="Arial Narrow" panose="020B0606020202030204" pitchFamily="34" charset="0"/>
                        </a:rPr>
                        <a:t>General ICT services</a:t>
                      </a:r>
                    </a:p>
                    <a:p>
                      <a:pPr marL="363538" lvl="0" indent="-174625" algn="just" fontAlgn="t">
                        <a:buFontTx/>
                        <a:buChar char="-"/>
                      </a:pPr>
                      <a:r>
                        <a:rPr lang="en-ZA" sz="1300" b="0" i="0" u="none" strike="noStrike" dirty="0" smtClean="0">
                          <a:solidFill>
                            <a:srgbClr val="000000"/>
                          </a:solidFill>
                          <a:effectLst/>
                          <a:latin typeface="Arial Narrow" panose="020B0606020202030204" pitchFamily="34" charset="0"/>
                        </a:rPr>
                        <a:t>User</a:t>
                      </a:r>
                      <a:r>
                        <a:rPr lang="en-ZA" sz="1300" b="0" i="0" u="none" strike="noStrike" baseline="0" dirty="0" smtClean="0">
                          <a:solidFill>
                            <a:srgbClr val="000000"/>
                          </a:solidFill>
                          <a:effectLst/>
                          <a:latin typeface="Arial Narrow" panose="020B0606020202030204" pitchFamily="34" charset="0"/>
                        </a:rPr>
                        <a:t> acceptance and deployment obtained.</a:t>
                      </a:r>
                    </a:p>
                    <a:p>
                      <a:pPr marL="363538" lvl="0" indent="-174625" algn="just" fontAlgn="t">
                        <a:buFontTx/>
                        <a:buChar char="-"/>
                      </a:pPr>
                      <a:r>
                        <a:rPr lang="en-ZA" sz="1300" b="0" i="0" u="none" strike="noStrike" dirty="0" smtClean="0">
                          <a:solidFill>
                            <a:srgbClr val="000000"/>
                          </a:solidFill>
                          <a:effectLst/>
                          <a:latin typeface="Arial Narrow" panose="020B0606020202030204" pitchFamily="34" charset="0"/>
                        </a:rPr>
                        <a:t>User requirement specification for the SDLC procedure drafted.</a:t>
                      </a:r>
                    </a:p>
                    <a:p>
                      <a:pPr marL="363538" lvl="0" indent="-174625" algn="just" fontAlgn="t">
                        <a:buFontTx/>
                        <a:buChar char="-"/>
                      </a:pPr>
                      <a:r>
                        <a:rPr lang="en-ZA" sz="1300" b="0" i="0" u="none" strike="noStrike" dirty="0" smtClean="0">
                          <a:solidFill>
                            <a:srgbClr val="000000"/>
                          </a:solidFill>
                          <a:effectLst/>
                          <a:latin typeface="Arial Narrow" panose="020B0606020202030204" pitchFamily="34" charset="0"/>
                        </a:rPr>
                        <a:t>Systems implemented.</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13" name="Footer Placeholder 1"/>
          <p:cNvSpPr>
            <a:spLocks noGrp="1"/>
          </p:cNvSpPr>
          <p:nvPr>
            <p:ph type="ftr" sz="quarter" idx="11"/>
          </p:nvPr>
        </p:nvSpPr>
        <p:spPr>
          <a:xfrm>
            <a:off x="871152" y="5886794"/>
            <a:ext cx="3078548"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27561066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3" name="Content Placeholder 3"/>
          <p:cNvGraphicFramePr>
            <a:graphicFrameLocks/>
          </p:cNvGraphicFramePr>
          <p:nvPr>
            <p:extLst>
              <p:ext uri="{D42A27DB-BD31-4B8C-83A1-F6EECF244321}">
                <p14:modId xmlns:p14="http://schemas.microsoft.com/office/powerpoint/2010/main" val="2404303894"/>
              </p:ext>
            </p:extLst>
          </p:nvPr>
        </p:nvGraphicFramePr>
        <p:xfrm>
          <a:off x="423219" y="452605"/>
          <a:ext cx="8281167" cy="5069205"/>
        </p:xfrm>
        <a:graphic>
          <a:graphicData uri="http://schemas.openxmlformats.org/drawingml/2006/table">
            <a:tbl>
              <a:tblPr firstRow="1" bandRow="1">
                <a:tableStyleId>{21E4AEA4-8DFA-4A89-87EB-49C32662AFE0}</a:tableStyleId>
              </a:tblPr>
              <a:tblGrid>
                <a:gridCol w="1907857">
                  <a:extLst>
                    <a:ext uri="{9D8B030D-6E8A-4147-A177-3AD203B41FA5}">
                      <a16:colId xmlns:a16="http://schemas.microsoft.com/office/drawing/2014/main" val="20000"/>
                    </a:ext>
                  </a:extLst>
                </a:gridCol>
                <a:gridCol w="1783724">
                  <a:extLst>
                    <a:ext uri="{9D8B030D-6E8A-4147-A177-3AD203B41FA5}">
                      <a16:colId xmlns:a16="http://schemas.microsoft.com/office/drawing/2014/main" val="20001"/>
                    </a:ext>
                  </a:extLst>
                </a:gridCol>
                <a:gridCol w="1735494">
                  <a:extLst>
                    <a:ext uri="{9D8B030D-6E8A-4147-A177-3AD203B41FA5}">
                      <a16:colId xmlns:a16="http://schemas.microsoft.com/office/drawing/2014/main" val="20003"/>
                    </a:ext>
                  </a:extLst>
                </a:gridCol>
                <a:gridCol w="1436914">
                  <a:extLst>
                    <a:ext uri="{9D8B030D-6E8A-4147-A177-3AD203B41FA5}">
                      <a16:colId xmlns:a16="http://schemas.microsoft.com/office/drawing/2014/main" val="20004"/>
                    </a:ext>
                  </a:extLst>
                </a:gridCol>
                <a:gridCol w="1417178">
                  <a:extLst>
                    <a:ext uri="{9D8B030D-6E8A-4147-A177-3AD203B41FA5}">
                      <a16:colId xmlns:a16="http://schemas.microsoft.com/office/drawing/2014/main" val="2042785056"/>
                    </a:ext>
                  </a:extLst>
                </a:gridCol>
              </a:tblGrid>
              <a:tr h="345162">
                <a:tc gridSpan="5">
                  <a:txBody>
                    <a:bodyPr/>
                    <a:lstStyle/>
                    <a:p>
                      <a:pPr algn="just" fontAlgn="ctr"/>
                      <a:r>
                        <a:rPr lang="en-US" sz="1600" b="1" u="none" strike="noStrike" dirty="0" smtClean="0">
                          <a:solidFill>
                            <a:schemeClr val="tx1"/>
                          </a:solidFill>
                          <a:latin typeface="Arial Narrow" panose="020B0606020202030204" pitchFamily="34" charset="0"/>
                        </a:rPr>
                        <a:t>Strategic Objective: To enhance understanding and awareness of the value of tourism and its opportunities.</a:t>
                      </a:r>
                      <a:endParaRPr lang="en-US" sz="1600" b="1" i="0" u="none" strike="noStrike" dirty="0" smtClean="0">
                        <a:solidFill>
                          <a:schemeClr val="tx1"/>
                        </a:solidFill>
                        <a:latin typeface="Arial Narrow" pitchFamily="34" charset="0"/>
                      </a:endParaRP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0000"/>
                  </a:ext>
                </a:extLst>
              </a:tr>
              <a:tr h="299613">
                <a:tc rowSpan="2">
                  <a:txBody>
                    <a:bodyPr/>
                    <a:lstStyle/>
                    <a:p>
                      <a:pPr algn="ctr">
                        <a:lnSpc>
                          <a:spcPct val="100000"/>
                        </a:lnSpc>
                      </a:pPr>
                      <a:r>
                        <a:rPr lang="en-US" sz="1600" b="1" dirty="0" smtClean="0">
                          <a:latin typeface="Arial Narrow" panose="020B0606020202030204" pitchFamily="34" charset="0"/>
                        </a:rPr>
                        <a:t>Key</a:t>
                      </a:r>
                      <a:r>
                        <a:rPr lang="en-US" sz="1600" b="1" baseline="0" dirty="0" smtClean="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smtClean="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719070">
                <a:tc vMerge="1">
                  <a:txBody>
                    <a:bodyPr/>
                    <a:lstStyle/>
                    <a:p>
                      <a:endParaRPr lang="en-ZA"/>
                    </a:p>
                  </a:txBody>
                  <a:tcPr/>
                </a:tc>
                <a:tc vMerge="1">
                  <a:txBody>
                    <a:bodyPr/>
                    <a:lstStyle/>
                    <a:p>
                      <a:pPr marL="0" indent="0" algn="ctr">
                        <a:lnSpc>
                          <a:spcPct val="100000"/>
                        </a:lnSpc>
                        <a:tabLst>
                          <a:tab pos="534988" algn="l"/>
                          <a:tab pos="1614488" algn="l"/>
                        </a:tabLst>
                      </a:pP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3 Performance – </a:t>
                      </a:r>
                      <a:r>
                        <a:rPr lang="en-ZA" sz="1600" b="1" kern="1200" dirty="0" smtClean="0">
                          <a:solidFill>
                            <a:schemeClr val="dk1"/>
                          </a:solidFill>
                          <a:latin typeface="Arial Narrow" panose="020B0606020202030204" pitchFamily="34" charset="0"/>
                          <a:ea typeface="+mn-ea"/>
                          <a:cs typeface="+mn-cs"/>
                        </a:rPr>
                        <a:t>Actual </a:t>
                      </a:r>
                      <a:r>
                        <a:rPr lang="en-US" sz="16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Performance – </a:t>
                      </a: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2"/>
                  </a:ext>
                </a:extLst>
              </a:tr>
              <a:tr h="2461114">
                <a:tc>
                  <a:txBody>
                    <a:bodyPr/>
                    <a:lstStyle/>
                    <a:p>
                      <a:pPr marL="342900" indent="-342900" algn="just" fontAlgn="t">
                        <a:buFont typeface="+mj-lt"/>
                        <a:buAutoNum type="arabicPeriod" startAt="8"/>
                      </a:pPr>
                      <a:r>
                        <a:rPr lang="en-US" sz="1600" b="0" i="0" u="none" strike="noStrike" dirty="0" smtClean="0">
                          <a:solidFill>
                            <a:srgbClr val="000000"/>
                          </a:solidFill>
                          <a:latin typeface="Arial Narrow" pitchFamily="34" charset="0"/>
                        </a:rPr>
                        <a:t>Number of quarterly and annual financial statements compiled and submitted.</a:t>
                      </a:r>
                      <a:endParaRPr lang="en-US" sz="1600" b="0" i="0" u="none" strike="noStrike" dirty="0">
                        <a:solidFill>
                          <a:srgbClr val="000000"/>
                        </a:solidFill>
                        <a:latin typeface="Arial Narrow" pitchFamily="34" charset="0"/>
                      </a:endParaRPr>
                    </a:p>
                  </a:txBody>
                  <a:tcPr marL="86398" marR="86398"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285750" indent="-285750" algn="just" fontAlgn="t">
                        <a:buFont typeface="Arial" panose="020B0604020202020204" pitchFamily="34" charset="0"/>
                        <a:buChar char="•"/>
                      </a:pPr>
                      <a:r>
                        <a:rPr lang="en-US" sz="1600" b="0" i="0" u="none" strike="noStrike" dirty="0" smtClean="0">
                          <a:solidFill>
                            <a:srgbClr val="000000"/>
                          </a:solidFill>
                          <a:effectLst/>
                          <a:latin typeface="Arial Narrow" panose="020B0606020202030204" pitchFamily="34" charset="0"/>
                        </a:rPr>
                        <a:t>Three quarterly interim financial statements compiled and submitted to NT.</a:t>
                      </a:r>
                    </a:p>
                    <a:p>
                      <a:pPr marL="285750" indent="-285750" algn="just" fontAlgn="t">
                        <a:buFont typeface="Arial" panose="020B0604020202020204" pitchFamily="34" charset="0"/>
                        <a:buChar char="•"/>
                      </a:pPr>
                      <a:endParaRPr lang="en-US" sz="1600" b="0" i="0" u="none" strike="noStrike" dirty="0" smtClean="0">
                        <a:solidFill>
                          <a:srgbClr val="000000"/>
                        </a:solidFill>
                        <a:effectLst/>
                        <a:latin typeface="Arial Narrow" panose="020B0606020202030204" pitchFamily="34" charset="0"/>
                      </a:endParaRPr>
                    </a:p>
                    <a:p>
                      <a:pPr marL="285750" indent="-285750" algn="just" fontAlgn="t">
                        <a:buFont typeface="Arial" panose="020B0604020202020204" pitchFamily="34" charset="0"/>
                        <a:buChar char="•"/>
                      </a:pPr>
                      <a:r>
                        <a:rPr lang="en-US" sz="1600" b="0" i="0" u="none" strike="noStrike" dirty="0" smtClean="0">
                          <a:solidFill>
                            <a:srgbClr val="000000"/>
                          </a:solidFill>
                          <a:effectLst/>
                          <a:latin typeface="Arial Narrow" panose="020B0606020202030204" pitchFamily="34" charset="0"/>
                        </a:rPr>
                        <a:t>One</a:t>
                      </a:r>
                      <a:r>
                        <a:rPr lang="en-US" sz="1600" b="0" i="0" u="none" strike="noStrike" baseline="0" dirty="0" smtClean="0">
                          <a:solidFill>
                            <a:srgbClr val="000000"/>
                          </a:solidFill>
                          <a:effectLst/>
                          <a:latin typeface="Arial Narrow" panose="020B0606020202030204" pitchFamily="34" charset="0"/>
                        </a:rPr>
                        <a:t> a</a:t>
                      </a:r>
                      <a:r>
                        <a:rPr lang="en-US" sz="1600" b="0" i="0" u="none" strike="noStrike" dirty="0" smtClean="0">
                          <a:solidFill>
                            <a:srgbClr val="000000"/>
                          </a:solidFill>
                          <a:effectLst/>
                          <a:latin typeface="Arial Narrow" panose="020B0606020202030204" pitchFamily="34" charset="0"/>
                        </a:rPr>
                        <a:t>nnual </a:t>
                      </a:r>
                      <a:r>
                        <a:rPr lang="en-US" sz="1600" b="0" i="0" u="none" strike="noStrike" dirty="0">
                          <a:solidFill>
                            <a:srgbClr val="000000"/>
                          </a:solidFill>
                          <a:effectLst/>
                          <a:latin typeface="Arial Narrow" panose="020B0606020202030204" pitchFamily="34" charset="0"/>
                        </a:rPr>
                        <a:t>financial statement compiled and submitted to NT and </a:t>
                      </a:r>
                      <a:r>
                        <a:rPr lang="en-US" sz="1600" b="0" i="0" u="none" strike="noStrike" dirty="0" smtClean="0">
                          <a:solidFill>
                            <a:srgbClr val="000000"/>
                          </a:solidFill>
                          <a:effectLst/>
                          <a:latin typeface="Arial Narrow" panose="020B0606020202030204" pitchFamily="34" charset="0"/>
                        </a:rPr>
                        <a:t>AGSA.</a:t>
                      </a:r>
                    </a:p>
                    <a:p>
                      <a:pPr marL="0" indent="0" algn="just" fontAlgn="t">
                        <a:buFont typeface="Arial" panose="020B0604020202020204" pitchFamily="34" charset="0"/>
                        <a:buNone/>
                      </a:pPr>
                      <a:endParaRPr lang="en-US" sz="1600" b="0" i="0" u="none" strike="noStrike" dirty="0">
                        <a:solidFill>
                          <a:srgbClr val="000000"/>
                        </a:solidFill>
                        <a:effectLst/>
                        <a:latin typeface="Arial Narrow" panose="020B0606020202030204" pitchFamily="34" charset="0"/>
                      </a:endParaRPr>
                    </a:p>
                  </a:txBody>
                  <a:tcPr marL="85725"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u="none" strike="noStrike" kern="1200" dirty="0" smtClean="0">
                          <a:solidFill>
                            <a:schemeClr val="dk1"/>
                          </a:solidFill>
                          <a:effectLst/>
                          <a:latin typeface="Arial Narrow" panose="020B0606020202030204" pitchFamily="34" charset="0"/>
                          <a:ea typeface="+mn-ea"/>
                          <a:cs typeface="+mn-cs"/>
                        </a:rPr>
                        <a:t>First-quarter interim financial statements compiled and submitted to NT on 31 July 2017.</a:t>
                      </a:r>
                      <a:endParaRPr lang="en-ZA" sz="1600" u="none" strike="noStrike" kern="1200" dirty="0">
                        <a:solidFill>
                          <a:schemeClr val="dk1"/>
                        </a:solidFill>
                        <a:effectLst/>
                        <a:latin typeface="Arial Narrow" panose="020B0606020202030204" pitchFamily="34" charset="0"/>
                        <a:ea typeface="+mn-ea"/>
                        <a:cs typeface="+mn-cs"/>
                      </a:endParaRPr>
                    </a:p>
                  </a:txBody>
                  <a:tcPr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u="none" strike="noStrike" kern="1200" dirty="0" smtClean="0">
                          <a:solidFill>
                            <a:schemeClr val="dk1"/>
                          </a:solidFill>
                          <a:effectLst/>
                          <a:latin typeface="Arial Narrow" panose="020B0606020202030204" pitchFamily="34" charset="0"/>
                          <a:ea typeface="+mn-ea"/>
                          <a:cs typeface="+mn-cs"/>
                        </a:rPr>
                        <a:t>Second-quarter interim financial statements compiled and submitted to NT.</a:t>
                      </a:r>
                      <a:endParaRPr lang="en-ZA" sz="1600" u="none" strike="noStrike" kern="1200" dirty="0">
                        <a:solidFill>
                          <a:schemeClr val="dk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u="none" strike="noStrike" kern="1200" dirty="0" smtClean="0">
                          <a:solidFill>
                            <a:schemeClr val="dk1"/>
                          </a:solidFill>
                          <a:effectLst/>
                          <a:latin typeface="Arial Narrow" panose="020B0606020202030204" pitchFamily="34" charset="0"/>
                          <a:ea typeface="+mn-ea"/>
                          <a:cs typeface="+mn-cs"/>
                        </a:rPr>
                        <a:t>Second-quarter interim financial statements compiled and submitted to NT.</a:t>
                      </a:r>
                      <a:endParaRPr lang="en-ZA" sz="1600" u="none" strike="noStrike" kern="1200" dirty="0">
                        <a:solidFill>
                          <a:schemeClr val="dk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2" name="Footer Placeholder 1"/>
          <p:cNvSpPr>
            <a:spLocks noGrp="1"/>
          </p:cNvSpPr>
          <p:nvPr>
            <p:ph type="ftr" sz="quarter" idx="11"/>
          </p:nvPr>
        </p:nvSpPr>
        <p:spPr>
          <a:xfrm>
            <a:off x="423219" y="5991226"/>
            <a:ext cx="299720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15195770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3" name="Content Placeholder 3"/>
          <p:cNvGraphicFramePr>
            <a:graphicFrameLocks/>
          </p:cNvGraphicFramePr>
          <p:nvPr>
            <p:extLst>
              <p:ext uri="{D42A27DB-BD31-4B8C-83A1-F6EECF244321}">
                <p14:modId xmlns:p14="http://schemas.microsoft.com/office/powerpoint/2010/main" val="1169912278"/>
              </p:ext>
            </p:extLst>
          </p:nvPr>
        </p:nvGraphicFramePr>
        <p:xfrm>
          <a:off x="254646" y="224006"/>
          <a:ext cx="8562161" cy="5525637"/>
        </p:xfrm>
        <a:graphic>
          <a:graphicData uri="http://schemas.openxmlformats.org/drawingml/2006/table">
            <a:tbl>
              <a:tblPr firstRow="1" bandRow="1">
                <a:tableStyleId>{21E4AEA4-8DFA-4A89-87EB-49C32662AFE0}</a:tableStyleId>
              </a:tblPr>
              <a:tblGrid>
                <a:gridCol w="1723444">
                  <a:extLst>
                    <a:ext uri="{9D8B030D-6E8A-4147-A177-3AD203B41FA5}">
                      <a16:colId xmlns:a16="http://schemas.microsoft.com/office/drawing/2014/main" val="20000"/>
                    </a:ext>
                  </a:extLst>
                </a:gridCol>
                <a:gridCol w="1446245">
                  <a:extLst>
                    <a:ext uri="{9D8B030D-6E8A-4147-A177-3AD203B41FA5}">
                      <a16:colId xmlns:a16="http://schemas.microsoft.com/office/drawing/2014/main" val="20001"/>
                    </a:ext>
                  </a:extLst>
                </a:gridCol>
                <a:gridCol w="1894114">
                  <a:extLst>
                    <a:ext uri="{9D8B030D-6E8A-4147-A177-3AD203B41FA5}">
                      <a16:colId xmlns:a16="http://schemas.microsoft.com/office/drawing/2014/main" val="20003"/>
                    </a:ext>
                  </a:extLst>
                </a:gridCol>
                <a:gridCol w="1533112">
                  <a:extLst>
                    <a:ext uri="{9D8B030D-6E8A-4147-A177-3AD203B41FA5}">
                      <a16:colId xmlns:a16="http://schemas.microsoft.com/office/drawing/2014/main" val="20004"/>
                    </a:ext>
                  </a:extLst>
                </a:gridCol>
                <a:gridCol w="1965246">
                  <a:extLst>
                    <a:ext uri="{9D8B030D-6E8A-4147-A177-3AD203B41FA5}">
                      <a16:colId xmlns:a16="http://schemas.microsoft.com/office/drawing/2014/main" val="2987806822"/>
                    </a:ext>
                  </a:extLst>
                </a:gridCol>
              </a:tblGrid>
              <a:tr h="452670">
                <a:tc gridSpan="5">
                  <a:txBody>
                    <a:bodyPr/>
                    <a:lstStyle/>
                    <a:p>
                      <a:pPr algn="just" fontAlgn="ctr"/>
                      <a:r>
                        <a:rPr lang="en-US" sz="1500" b="1" u="none" strike="noStrike" dirty="0" smtClean="0">
                          <a:solidFill>
                            <a:schemeClr val="tx1"/>
                          </a:solidFill>
                          <a:latin typeface="Arial Narrow" panose="020B0606020202030204" pitchFamily="34" charset="0"/>
                        </a:rPr>
                        <a:t>Strategic Objective: To enhance understanding and awareness of the value of tourism and its opportunities.</a:t>
                      </a:r>
                      <a:endParaRPr lang="en-US" sz="1500" b="1" i="0" u="none" strike="noStrike" dirty="0" smtClean="0">
                        <a:solidFill>
                          <a:schemeClr val="tx1"/>
                        </a:solidFill>
                        <a:latin typeface="Arial Narrow" pitchFamily="34" charset="0"/>
                      </a:endParaRP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0000"/>
                  </a:ext>
                </a:extLst>
              </a:tr>
              <a:tr h="311210">
                <a:tc rowSpan="2">
                  <a:txBody>
                    <a:bodyPr/>
                    <a:lstStyle/>
                    <a:p>
                      <a:pPr algn="ctr">
                        <a:lnSpc>
                          <a:spcPct val="100000"/>
                        </a:lnSpc>
                      </a:pPr>
                      <a:r>
                        <a:rPr lang="en-US" sz="1500" b="1" dirty="0" smtClean="0">
                          <a:latin typeface="Arial Narrow" panose="020B0606020202030204" pitchFamily="34" charset="0"/>
                        </a:rPr>
                        <a:t>Key</a:t>
                      </a:r>
                      <a:r>
                        <a:rPr lang="en-US" sz="1500" b="1" baseline="0" dirty="0" smtClean="0">
                          <a:latin typeface="Arial Narrow" panose="020B0606020202030204" pitchFamily="34" charset="0"/>
                        </a:rPr>
                        <a:t> Performance Indicator</a:t>
                      </a:r>
                      <a:endParaRPr lang="en-US" sz="15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500" b="1" dirty="0" smtClean="0">
                          <a:latin typeface="Arial Narrow" panose="020B0606020202030204" pitchFamily="34" charset="0"/>
                        </a:rPr>
                        <a:t>Annual Target</a:t>
                      </a:r>
                      <a:endParaRPr lang="en-US" sz="15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5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859107">
                <a:tc vMerge="1">
                  <a:txBody>
                    <a:bodyPr/>
                    <a:lstStyle/>
                    <a:p>
                      <a:endParaRPr lang="en-ZA"/>
                    </a:p>
                  </a:txBody>
                  <a:tcPr/>
                </a:tc>
                <a:tc vMerge="1">
                  <a:txBody>
                    <a:bodyPr/>
                    <a:lstStyle/>
                    <a:p>
                      <a:pPr marL="0" indent="0" algn="ctr">
                        <a:lnSpc>
                          <a:spcPct val="100000"/>
                        </a:lnSpc>
                        <a:tabLst>
                          <a:tab pos="534988" algn="l"/>
                          <a:tab pos="1614488" algn="l"/>
                        </a:tabLst>
                      </a:pP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Arial Narrow" panose="020B0606020202030204" pitchFamily="34" charset="0"/>
                          <a:ea typeface="+mn-ea"/>
                          <a:cs typeface="+mn-cs"/>
                        </a:rPr>
                        <a:t>Quarter 3 Performance – </a:t>
                      </a:r>
                      <a:r>
                        <a:rPr lang="en-ZA" sz="1500" b="1" kern="1200" dirty="0" smtClean="0">
                          <a:solidFill>
                            <a:schemeClr val="dk1"/>
                          </a:solidFill>
                          <a:latin typeface="Arial Narrow" panose="020B0606020202030204" pitchFamily="34" charset="0"/>
                          <a:ea typeface="+mn-ea"/>
                          <a:cs typeface="+mn-cs"/>
                        </a:rPr>
                        <a:t>Actual </a:t>
                      </a:r>
                      <a:r>
                        <a:rPr lang="en-US" sz="15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Arial Narrow" panose="020B0606020202030204" pitchFamily="34" charset="0"/>
                          <a:ea typeface="+mn-ea"/>
                          <a:cs typeface="+mn-cs"/>
                        </a:rPr>
                        <a:t>Quarter 4 Performance-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5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2"/>
                  </a:ext>
                </a:extLst>
              </a:tr>
              <a:tr h="3495421">
                <a:tc>
                  <a:txBody>
                    <a:bodyPr/>
                    <a:lstStyle/>
                    <a:p>
                      <a:pPr marL="168275" indent="-168275" algn="just" fontAlgn="t">
                        <a:buFont typeface="+mj-lt"/>
                        <a:buAutoNum type="arabicPeriod" startAt="9"/>
                      </a:pPr>
                      <a:r>
                        <a:rPr lang="en-US" sz="1500" b="0" i="0" u="none" strike="noStrike" dirty="0" smtClean="0">
                          <a:solidFill>
                            <a:srgbClr val="000000"/>
                          </a:solidFill>
                          <a:latin typeface="Arial Narrow" pitchFamily="34" charset="0"/>
                        </a:rPr>
                        <a:t>Percentage implementation of the annual internal audit plan.</a:t>
                      </a:r>
                      <a:endParaRPr lang="en-US" sz="1500" b="0" i="0" u="none" strike="noStrike" dirty="0">
                        <a:solidFill>
                          <a:srgbClr val="000000"/>
                        </a:solidFill>
                        <a:latin typeface="Arial Narrow" pitchFamily="34" charset="0"/>
                      </a:endParaRPr>
                    </a:p>
                  </a:txBody>
                  <a:tcPr marL="86398" marR="86398"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500" b="0" i="0" u="none" strike="noStrike" dirty="0">
                          <a:solidFill>
                            <a:srgbClr val="000000"/>
                          </a:solidFill>
                          <a:effectLst/>
                          <a:latin typeface="Arial Narrow" panose="020B0606020202030204" pitchFamily="34" charset="0"/>
                        </a:rPr>
                        <a:t>100% implementation of the annual internal audit </a:t>
                      </a:r>
                      <a:r>
                        <a:rPr lang="en-US" sz="1500" b="0" i="0" u="none" strike="noStrike" dirty="0" smtClean="0">
                          <a:solidFill>
                            <a:srgbClr val="000000"/>
                          </a:solidFill>
                          <a:effectLst/>
                          <a:latin typeface="Arial Narrow" panose="020B0606020202030204" pitchFamily="34" charset="0"/>
                        </a:rPr>
                        <a:t>plan.</a:t>
                      </a:r>
                      <a:endParaRPr lang="en-US" sz="15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indent="0" algn="just" fontAlgn="t">
                        <a:buFont typeface="+mj-lt"/>
                        <a:buNone/>
                      </a:pPr>
                      <a:r>
                        <a:rPr lang="en-ZA" sz="1500" b="0" i="0" u="none" strike="noStrike" dirty="0" smtClean="0">
                          <a:solidFill>
                            <a:srgbClr val="000000"/>
                          </a:solidFill>
                          <a:effectLst/>
                          <a:latin typeface="Arial Narrow" panose="020B0606020202030204" pitchFamily="34" charset="0"/>
                        </a:rPr>
                        <a:t>25%  of the annual internal audit plan implemented.</a:t>
                      </a:r>
                    </a:p>
                    <a:p>
                      <a:pPr marL="0" indent="0" algn="just" fontAlgn="t">
                        <a:buFont typeface="+mj-lt"/>
                        <a:buNone/>
                      </a:pPr>
                      <a:r>
                        <a:rPr lang="en-ZA" sz="1500" b="0" i="0" u="none" strike="noStrike" dirty="0" smtClean="0">
                          <a:solidFill>
                            <a:srgbClr val="000000"/>
                          </a:solidFill>
                          <a:effectLst/>
                          <a:latin typeface="Arial Narrow" panose="020B0606020202030204" pitchFamily="34" charset="0"/>
                        </a:rPr>
                        <a:t>The following projects were conducted: </a:t>
                      </a:r>
                    </a:p>
                    <a:p>
                      <a:pPr marL="0" indent="0" algn="just" fontAlgn="t">
                        <a:buFont typeface="+mj-lt"/>
                        <a:buNone/>
                      </a:pPr>
                      <a:endParaRPr lang="en-ZA" sz="1500" b="0" i="0" u="none" strike="noStrike" dirty="0" smtClean="0">
                        <a:solidFill>
                          <a:srgbClr val="000000"/>
                        </a:solidFill>
                        <a:effectLst/>
                        <a:latin typeface="Arial Narrow" panose="020B0606020202030204" pitchFamily="34" charset="0"/>
                      </a:endParaRPr>
                    </a:p>
                    <a:p>
                      <a:pPr marL="228600" indent="-228600" algn="just" fontAlgn="t">
                        <a:buFont typeface="+mj-lt"/>
                        <a:buAutoNum type="arabicPeriod"/>
                      </a:pPr>
                      <a:r>
                        <a:rPr lang="en-ZA" sz="1500" b="0" i="0" u="none" strike="noStrike" dirty="0" smtClean="0">
                          <a:solidFill>
                            <a:srgbClr val="000000"/>
                          </a:solidFill>
                          <a:effectLst/>
                          <a:latin typeface="Arial Narrow" panose="020B0606020202030204" pitchFamily="34" charset="0"/>
                        </a:rPr>
                        <a:t>Assets Management;</a:t>
                      </a:r>
                    </a:p>
                    <a:p>
                      <a:pPr marL="228600" indent="-228600" algn="just" fontAlgn="t">
                        <a:buFont typeface="+mj-lt"/>
                        <a:buAutoNum type="arabicPeriod"/>
                      </a:pPr>
                      <a:r>
                        <a:rPr lang="en-ZA" sz="1500" b="0" i="0" u="none" strike="noStrike" dirty="0" smtClean="0">
                          <a:solidFill>
                            <a:srgbClr val="000000"/>
                          </a:solidFill>
                          <a:effectLst/>
                          <a:latin typeface="Arial Narrow" panose="020B0606020202030204" pitchFamily="34" charset="0"/>
                        </a:rPr>
                        <a:t>Performance Audit: Interpretative Signage;</a:t>
                      </a:r>
                    </a:p>
                    <a:p>
                      <a:pPr marL="228600" indent="-228600" algn="just" fontAlgn="t">
                        <a:buFont typeface="+mj-lt"/>
                        <a:buAutoNum type="arabicPeriod"/>
                      </a:pPr>
                      <a:r>
                        <a:rPr lang="en-ZA" sz="1500" b="0" i="0" u="none" strike="noStrike" dirty="0" smtClean="0">
                          <a:solidFill>
                            <a:srgbClr val="000000"/>
                          </a:solidFill>
                          <a:effectLst/>
                          <a:latin typeface="Arial Narrow" panose="020B0606020202030204" pitchFamily="34" charset="0"/>
                        </a:rPr>
                        <a:t>ICT Governance;</a:t>
                      </a:r>
                    </a:p>
                    <a:p>
                      <a:pPr marL="228600" indent="-228600" algn="just" fontAlgn="t">
                        <a:buFont typeface="+mj-lt"/>
                        <a:buAutoNum type="arabicPeriod"/>
                      </a:pPr>
                      <a:r>
                        <a:rPr lang="en-ZA" sz="1500" b="0" i="0" u="none" strike="noStrike" dirty="0" smtClean="0">
                          <a:solidFill>
                            <a:srgbClr val="000000"/>
                          </a:solidFill>
                          <a:effectLst/>
                          <a:latin typeface="Arial Narrow" panose="020B0606020202030204" pitchFamily="34" charset="0"/>
                        </a:rPr>
                        <a:t>KPMG follow-up report developed.</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500" b="0" i="0" u="none" strike="noStrike" dirty="0" smtClean="0">
                          <a:solidFill>
                            <a:srgbClr val="000000"/>
                          </a:solidFill>
                          <a:effectLst/>
                          <a:latin typeface="Arial Narrow" panose="020B0606020202030204" pitchFamily="34" charset="0"/>
                        </a:rPr>
                        <a:t>15%</a:t>
                      </a:r>
                      <a:r>
                        <a:rPr lang="en-ZA" sz="1500" b="0" i="0" u="none" strike="noStrike" baseline="0" dirty="0" smtClean="0">
                          <a:solidFill>
                            <a:srgbClr val="000000"/>
                          </a:solidFill>
                          <a:effectLst/>
                          <a:latin typeface="Arial Narrow" panose="020B0606020202030204" pitchFamily="34" charset="0"/>
                        </a:rPr>
                        <a:t> </a:t>
                      </a:r>
                      <a:r>
                        <a:rPr lang="en-ZA" sz="1500" b="0" i="0" u="none" strike="noStrike" dirty="0" smtClean="0">
                          <a:solidFill>
                            <a:srgbClr val="000000"/>
                          </a:solidFill>
                          <a:effectLst/>
                          <a:latin typeface="Arial Narrow" panose="020B0606020202030204" pitchFamily="34" charset="0"/>
                        </a:rPr>
                        <a:t>implementation of</a:t>
                      </a:r>
                    </a:p>
                    <a:p>
                      <a:pPr algn="just" fontAlgn="t"/>
                      <a:r>
                        <a:rPr lang="en-ZA" sz="1500" b="0" i="0" u="none" strike="noStrike" dirty="0" smtClean="0">
                          <a:solidFill>
                            <a:srgbClr val="000000"/>
                          </a:solidFill>
                          <a:effectLst/>
                          <a:latin typeface="Arial Narrow" panose="020B0606020202030204" pitchFamily="34" charset="0"/>
                        </a:rPr>
                        <a:t>the annual internal audit plan.</a:t>
                      </a:r>
                      <a:endParaRPr lang="en-ZA" sz="1500" b="0" i="0" u="none" strike="noStrike" dirty="0">
                        <a:solidFill>
                          <a:srgbClr val="000000"/>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indent="0" algn="just" fontAlgn="t">
                        <a:buFont typeface="+mj-lt"/>
                        <a:buNone/>
                      </a:pPr>
                      <a:r>
                        <a:rPr lang="en-ZA" sz="1500" b="0" i="0" u="none" strike="noStrike" dirty="0" smtClean="0">
                          <a:solidFill>
                            <a:srgbClr val="000000"/>
                          </a:solidFill>
                          <a:effectLst/>
                          <a:latin typeface="Arial Narrow" panose="020B0606020202030204" pitchFamily="34" charset="0"/>
                        </a:rPr>
                        <a:t>15% of the annual internal audit plan was implemented.</a:t>
                      </a:r>
                    </a:p>
                    <a:p>
                      <a:pPr marL="0" indent="0" algn="just" fontAlgn="t">
                        <a:buFont typeface="+mj-lt"/>
                        <a:buNone/>
                      </a:pPr>
                      <a:endParaRPr lang="en-ZA" sz="1500" b="0" i="0" u="none" strike="noStrike" dirty="0" smtClean="0">
                        <a:solidFill>
                          <a:srgbClr val="000000"/>
                        </a:solidFill>
                        <a:effectLst/>
                        <a:latin typeface="Arial Narrow" panose="020B0606020202030204" pitchFamily="34" charset="0"/>
                      </a:endParaRPr>
                    </a:p>
                    <a:p>
                      <a:pPr marL="0" indent="0" algn="just" fontAlgn="t">
                        <a:buFont typeface="+mj-lt"/>
                        <a:buNone/>
                      </a:pPr>
                      <a:r>
                        <a:rPr lang="en-ZA" sz="1500" b="0" i="0" u="none" strike="noStrike" dirty="0" smtClean="0">
                          <a:solidFill>
                            <a:srgbClr val="000000"/>
                          </a:solidFill>
                          <a:effectLst/>
                          <a:latin typeface="Arial Narrow" panose="020B0606020202030204" pitchFamily="34" charset="0"/>
                        </a:rPr>
                        <a:t>The following projects were conducted:</a:t>
                      </a:r>
                    </a:p>
                    <a:p>
                      <a:pPr marL="0" indent="0" algn="just" fontAlgn="t">
                        <a:buFont typeface="+mj-lt"/>
                        <a:buNone/>
                      </a:pPr>
                      <a:endParaRPr lang="en-ZA" sz="1500" b="0" i="0" u="none" strike="noStrike" dirty="0" smtClean="0">
                        <a:solidFill>
                          <a:srgbClr val="000000"/>
                        </a:solidFill>
                        <a:effectLst/>
                        <a:latin typeface="Arial Narrow" panose="020B0606020202030204" pitchFamily="34" charset="0"/>
                      </a:endParaRPr>
                    </a:p>
                    <a:p>
                      <a:pPr marL="342900" indent="-342900" algn="just" fontAlgn="t">
                        <a:buFont typeface="+mj-lt"/>
                        <a:buAutoNum type="arabicPeriod"/>
                      </a:pPr>
                      <a:r>
                        <a:rPr lang="en-ZA" sz="1500" b="0" i="0" u="none" strike="noStrike" dirty="0" smtClean="0">
                          <a:solidFill>
                            <a:srgbClr val="000000"/>
                          </a:solidFill>
                          <a:effectLst/>
                          <a:latin typeface="Arial Narrow" panose="020B0606020202030204" pitchFamily="34" charset="0"/>
                        </a:rPr>
                        <a:t>3 Pre-determined objectives reports developed;</a:t>
                      </a:r>
                    </a:p>
                    <a:p>
                      <a:pPr marL="342900" indent="-342900" algn="just" fontAlgn="t">
                        <a:buFont typeface="+mj-lt"/>
                        <a:buAutoNum type="arabicPeriod"/>
                      </a:pPr>
                      <a:r>
                        <a:rPr lang="en-ZA" sz="1500" b="0" i="0" u="none" strike="noStrike" dirty="0" smtClean="0">
                          <a:solidFill>
                            <a:srgbClr val="000000"/>
                          </a:solidFill>
                          <a:effectLst/>
                          <a:latin typeface="Arial Narrow" panose="020B0606020202030204" pitchFamily="34" charset="0"/>
                        </a:rPr>
                        <a:t>4 Audit Committee</a:t>
                      </a:r>
                      <a:r>
                        <a:rPr lang="en-ZA" sz="1500" b="0" i="0" u="none" strike="noStrike" baseline="0" dirty="0" smtClean="0">
                          <a:solidFill>
                            <a:srgbClr val="000000"/>
                          </a:solidFill>
                          <a:effectLst/>
                          <a:latin typeface="Arial Narrow" panose="020B0606020202030204" pitchFamily="34" charset="0"/>
                        </a:rPr>
                        <a:t> meetings hosted;</a:t>
                      </a:r>
                    </a:p>
                    <a:p>
                      <a:pPr marL="342900" indent="-342900" algn="just" fontAlgn="t">
                        <a:buFont typeface="+mj-lt"/>
                        <a:buAutoNum type="arabicPeriod"/>
                      </a:pPr>
                      <a:r>
                        <a:rPr lang="en-ZA" sz="1500" b="0" i="0" u="none" strike="noStrike" dirty="0" smtClean="0">
                          <a:solidFill>
                            <a:srgbClr val="000000"/>
                          </a:solidFill>
                          <a:effectLst/>
                          <a:latin typeface="Arial Narrow" panose="020B0606020202030204" pitchFamily="34" charset="0"/>
                        </a:rPr>
                        <a:t>Responsible</a:t>
                      </a:r>
                      <a:r>
                        <a:rPr lang="en-ZA" sz="1500" b="0" i="0" u="none" strike="noStrike" baseline="0" dirty="0" smtClean="0">
                          <a:solidFill>
                            <a:srgbClr val="000000"/>
                          </a:solidFill>
                          <a:effectLst/>
                          <a:latin typeface="Arial Narrow" panose="020B0606020202030204" pitchFamily="34" charset="0"/>
                        </a:rPr>
                        <a:t> Tourism- Universal Access report developed.</a:t>
                      </a:r>
                    </a:p>
                    <a:p>
                      <a:pPr marL="0" indent="0" algn="just" fontAlgn="t">
                        <a:buFont typeface="+mj-lt"/>
                        <a:buNone/>
                      </a:pPr>
                      <a:endParaRPr lang="en-ZA" sz="1500" b="0" i="0" u="none" strike="noStrike" dirty="0">
                        <a:solidFill>
                          <a:srgbClr val="000000"/>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2" name="Footer Placeholder 1"/>
          <p:cNvSpPr>
            <a:spLocks noGrp="1"/>
          </p:cNvSpPr>
          <p:nvPr>
            <p:ph type="ftr" sz="quarter" idx="11"/>
          </p:nvPr>
        </p:nvSpPr>
        <p:spPr>
          <a:xfrm>
            <a:off x="254646" y="5991226"/>
            <a:ext cx="299720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3508324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78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sz="1400" b="1" i="0" u="none" strike="noStrike" kern="1200" spc="0" baseline="0">
                <a:solidFill>
                  <a:prstClr val="black"/>
                </a:solidFill>
                <a:latin typeface="Arial Narrow" panose="020B0606020202030204" pitchFamily="34" charset="0"/>
                <a:ea typeface="+mn-ea"/>
                <a:cs typeface="+mn-cs"/>
              </a:defRPr>
            </a:pPr>
            <a:endParaRPr lang="en-US" sz="2800" b="1" dirty="0" smtClean="0">
              <a:latin typeface="Arial Narrow" panose="020B0606020202030204" pitchFamily="34" charset="0"/>
            </a:endParaRPr>
          </a:p>
        </p:txBody>
      </p:sp>
      <p:sp>
        <p:nvSpPr>
          <p:cNvPr id="2" name="Rectangle 1"/>
          <p:cNvSpPr/>
          <p:nvPr/>
        </p:nvSpPr>
        <p:spPr>
          <a:xfrm>
            <a:off x="741406" y="358039"/>
            <a:ext cx="7465782" cy="523220"/>
          </a:xfrm>
          <a:prstGeom prst="rect">
            <a:avLst/>
          </a:prstGeom>
        </p:spPr>
        <p:txBody>
          <a:bodyPr wrap="square">
            <a:spAutoFit/>
          </a:bodyPr>
          <a:lstStyle/>
          <a:p>
            <a:pPr algn="ctr"/>
            <a:r>
              <a:rPr lang="en-US" sz="2800" b="1" kern="0" dirty="0">
                <a:latin typeface="Arial Narrow" pitchFamily="34" charset="0"/>
              </a:rPr>
              <a:t>Summary of Overall Performance</a:t>
            </a:r>
            <a:endParaRPr lang="en-US" sz="2800" dirty="0">
              <a:latin typeface="Arial Narrow" pitchFamily="34" charset="0"/>
            </a:endParaRPr>
          </a:p>
        </p:txBody>
      </p:sp>
      <p:sp>
        <p:nvSpPr>
          <p:cNvPr id="6" name="Footer Placeholder 1"/>
          <p:cNvSpPr>
            <a:spLocks noGrp="1"/>
          </p:cNvSpPr>
          <p:nvPr>
            <p:ph type="ftr" sz="quarter" idx="11"/>
          </p:nvPr>
        </p:nvSpPr>
        <p:spPr>
          <a:xfrm>
            <a:off x="1175657" y="5862080"/>
            <a:ext cx="2841172"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1173516767"/>
              </p:ext>
            </p:extLst>
          </p:nvPr>
        </p:nvGraphicFramePr>
        <p:xfrm>
          <a:off x="741406" y="1147287"/>
          <a:ext cx="7773943" cy="44332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29161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80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3" name="Content Placeholder 3"/>
          <p:cNvGraphicFramePr>
            <a:graphicFrameLocks/>
          </p:cNvGraphicFramePr>
          <p:nvPr>
            <p:extLst>
              <p:ext uri="{D42A27DB-BD31-4B8C-83A1-F6EECF244321}">
                <p14:modId xmlns:p14="http://schemas.microsoft.com/office/powerpoint/2010/main" val="3620131235"/>
              </p:ext>
            </p:extLst>
          </p:nvPr>
        </p:nvGraphicFramePr>
        <p:xfrm>
          <a:off x="234656" y="318195"/>
          <a:ext cx="8648087" cy="5178780"/>
        </p:xfrm>
        <a:graphic>
          <a:graphicData uri="http://schemas.openxmlformats.org/drawingml/2006/table">
            <a:tbl>
              <a:tblPr firstRow="1" bandRow="1">
                <a:tableStyleId>{21E4AEA4-8DFA-4A89-87EB-49C32662AFE0}</a:tableStyleId>
              </a:tblPr>
              <a:tblGrid>
                <a:gridCol w="2116658">
                  <a:extLst>
                    <a:ext uri="{9D8B030D-6E8A-4147-A177-3AD203B41FA5}">
                      <a16:colId xmlns:a16="http://schemas.microsoft.com/office/drawing/2014/main" val="20000"/>
                    </a:ext>
                  </a:extLst>
                </a:gridCol>
                <a:gridCol w="1642188">
                  <a:extLst>
                    <a:ext uri="{9D8B030D-6E8A-4147-A177-3AD203B41FA5}">
                      <a16:colId xmlns:a16="http://schemas.microsoft.com/office/drawing/2014/main" val="20001"/>
                    </a:ext>
                  </a:extLst>
                </a:gridCol>
                <a:gridCol w="1726163">
                  <a:extLst>
                    <a:ext uri="{9D8B030D-6E8A-4147-A177-3AD203B41FA5}">
                      <a16:colId xmlns:a16="http://schemas.microsoft.com/office/drawing/2014/main" val="20003"/>
                    </a:ext>
                  </a:extLst>
                </a:gridCol>
                <a:gridCol w="1530221">
                  <a:extLst>
                    <a:ext uri="{9D8B030D-6E8A-4147-A177-3AD203B41FA5}">
                      <a16:colId xmlns:a16="http://schemas.microsoft.com/office/drawing/2014/main" val="20004"/>
                    </a:ext>
                  </a:extLst>
                </a:gridCol>
                <a:gridCol w="1632857">
                  <a:extLst>
                    <a:ext uri="{9D8B030D-6E8A-4147-A177-3AD203B41FA5}">
                      <a16:colId xmlns:a16="http://schemas.microsoft.com/office/drawing/2014/main" val="263808738"/>
                    </a:ext>
                  </a:extLst>
                </a:gridCol>
              </a:tblGrid>
              <a:tr h="310320">
                <a:tc gridSpan="5">
                  <a:txBody>
                    <a:bodyPr/>
                    <a:lstStyle/>
                    <a:p>
                      <a:pPr marL="0" marR="0" lvl="0" indent="0" algn="just" defTabSz="914400" rtl="0" eaLnBrk="1" fontAlgn="ctr" latinLnBrk="0" hangingPunct="1">
                        <a:lnSpc>
                          <a:spcPct val="100000"/>
                        </a:lnSpc>
                        <a:spcBef>
                          <a:spcPts val="0"/>
                        </a:spcBef>
                        <a:spcAft>
                          <a:spcPts val="0"/>
                        </a:spcAft>
                        <a:buClrTx/>
                        <a:buSzTx/>
                        <a:buFont typeface="+mj-lt"/>
                        <a:buNone/>
                        <a:tabLst/>
                        <a:defRPr/>
                      </a:pPr>
                      <a:r>
                        <a:rPr kumimoji="0" lang="en-US" sz="1600" b="1" i="0" u="none" strike="noStrike" kern="1200" cap="none" spc="0" normalizeH="0" baseline="0" noProof="0" dirty="0" smtClean="0">
                          <a:ln>
                            <a:noFill/>
                          </a:ln>
                          <a:solidFill>
                            <a:srgbClr val="000000"/>
                          </a:solidFill>
                          <a:effectLst/>
                          <a:uLnTx/>
                          <a:uFillTx/>
                          <a:latin typeface="Arial Narrow" pitchFamily="34" charset="0"/>
                        </a:rPr>
                        <a:t>Strategic Objective: To enhance understanding and awareness of the value of tourism and its opportunities.</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0000"/>
                  </a:ext>
                </a:extLst>
              </a:tr>
              <a:tr h="277491">
                <a:tc rowSpan="2">
                  <a:txBody>
                    <a:bodyPr/>
                    <a:lstStyle/>
                    <a:p>
                      <a:pPr algn="ctr">
                        <a:lnSpc>
                          <a:spcPct val="100000"/>
                        </a:lnSpc>
                      </a:pPr>
                      <a:r>
                        <a:rPr lang="en-US" sz="1600" b="1" dirty="0" smtClean="0">
                          <a:latin typeface="Arial Narrow" panose="020B0606020202030204" pitchFamily="34" charset="0"/>
                        </a:rPr>
                        <a:t>Key</a:t>
                      </a:r>
                      <a:r>
                        <a:rPr lang="en-US" sz="1600" b="1" baseline="0" dirty="0" smtClean="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smtClean="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648147">
                <a:tc vMerge="1">
                  <a:txBody>
                    <a:bodyPr/>
                    <a:lstStyle/>
                    <a:p>
                      <a:endParaRPr lang="en-ZA"/>
                    </a:p>
                  </a:txBody>
                  <a:tcPr/>
                </a:tc>
                <a:tc vMerge="1">
                  <a:txBody>
                    <a:bodyPr/>
                    <a:lstStyle/>
                    <a:p>
                      <a:pPr marL="0" indent="0" algn="ctr">
                        <a:lnSpc>
                          <a:spcPct val="100000"/>
                        </a:lnSpc>
                        <a:tabLst>
                          <a:tab pos="534988" algn="l"/>
                          <a:tab pos="1614488" algn="l"/>
                        </a:tabLst>
                      </a:pP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3 Performance – </a:t>
                      </a:r>
                      <a:r>
                        <a:rPr lang="en-ZA" sz="1600" b="1" kern="1200" dirty="0" smtClean="0">
                          <a:solidFill>
                            <a:schemeClr val="dk1"/>
                          </a:solidFill>
                          <a:latin typeface="Arial Narrow" panose="020B0606020202030204" pitchFamily="34" charset="0"/>
                          <a:ea typeface="+mn-ea"/>
                          <a:cs typeface="+mn-cs"/>
                        </a:rPr>
                        <a:t>Actual </a:t>
                      </a:r>
                      <a:r>
                        <a:rPr lang="en-US" sz="16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Performance – </a:t>
                      </a: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2"/>
                  </a:ext>
                </a:extLst>
              </a:tr>
              <a:tr h="3289020">
                <a:tc>
                  <a:txBody>
                    <a:bodyPr/>
                    <a:lstStyle/>
                    <a:p>
                      <a:pPr marL="342900" indent="-342900" algn="just" fontAlgn="t">
                        <a:buFont typeface="+mj-lt"/>
                        <a:buAutoNum type="arabicPeriod" startAt="10"/>
                        <a:tabLst>
                          <a:tab pos="542925" algn="l"/>
                          <a:tab pos="714375" algn="l"/>
                        </a:tabLst>
                      </a:pPr>
                      <a:r>
                        <a:rPr lang="en-US" sz="1600" b="0" i="0" u="none" strike="noStrike" dirty="0" smtClean="0">
                          <a:solidFill>
                            <a:srgbClr val="000000"/>
                          </a:solidFill>
                          <a:latin typeface="Arial Narrow"/>
                        </a:rPr>
                        <a:t>Percentage implementation of the communication strategy (media engagement, branding, events management, internal and intergovernmental communications and community engagements / izimbizo).</a:t>
                      </a:r>
                      <a:endParaRPr lang="en-US" sz="1600" b="0" i="0" u="none" strike="noStrike" dirty="0">
                        <a:solidFill>
                          <a:srgbClr val="000000"/>
                        </a:solidFill>
                        <a:latin typeface="Arial Narrow"/>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100% implementation of the Department’s communication strategy.</a:t>
                      </a:r>
                      <a:endParaRPr lang="en-US" sz="16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indent="0" algn="just" fontAlgn="t">
                        <a:buFont typeface="Arial" panose="020B0604020202020204" pitchFamily="34" charset="0"/>
                        <a:buNone/>
                      </a:pPr>
                      <a:r>
                        <a:rPr lang="en-ZA" sz="1600" b="0" i="0" u="none" strike="noStrike" dirty="0" smtClean="0">
                          <a:solidFill>
                            <a:srgbClr val="000000"/>
                          </a:solidFill>
                          <a:effectLst/>
                          <a:latin typeface="Arial Narrow" panose="020B0606020202030204" pitchFamily="34" charset="0"/>
                        </a:rPr>
                        <a:t>100% of the Q3 requirements of the annual implementation of the Department’s communication strategy implemented.</a:t>
                      </a:r>
                      <a:endParaRPr lang="en-ZA" sz="1600" b="0" i="0" u="none" strike="noStrike" dirty="0">
                        <a:solidFill>
                          <a:srgbClr val="000000"/>
                        </a:solidFill>
                        <a:effectLst/>
                        <a:latin typeface="Arial Narrow" panose="020B0606020202030204" pitchFamily="34" charset="0"/>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b="0" i="0" u="none" strike="noStrike" dirty="0" smtClean="0">
                          <a:solidFill>
                            <a:srgbClr val="000000"/>
                          </a:solidFill>
                          <a:effectLst/>
                          <a:latin typeface="Arial Narrow" panose="020B0606020202030204" pitchFamily="34" charset="0"/>
                        </a:rPr>
                        <a:t>100% implementation of the Q4 requirements of the annual</a:t>
                      </a:r>
                    </a:p>
                    <a:p>
                      <a:pPr algn="just" fontAlgn="t"/>
                      <a:r>
                        <a:rPr lang="en-ZA" sz="1600" b="0" i="0" u="none" strike="noStrike" dirty="0" smtClean="0">
                          <a:solidFill>
                            <a:srgbClr val="000000"/>
                          </a:solidFill>
                          <a:effectLst/>
                          <a:latin typeface="Arial Narrow" panose="020B0606020202030204" pitchFamily="34" charset="0"/>
                        </a:rPr>
                        <a:t>implementation plan of the Department’s communication</a:t>
                      </a:r>
                    </a:p>
                    <a:p>
                      <a:pPr algn="just" fontAlgn="t"/>
                      <a:r>
                        <a:rPr lang="en-ZA" sz="1600" b="0" i="0" u="none" strike="noStrike" dirty="0" smtClean="0">
                          <a:solidFill>
                            <a:srgbClr val="000000"/>
                          </a:solidFill>
                          <a:effectLst/>
                          <a:latin typeface="Arial Narrow" panose="020B0606020202030204" pitchFamily="34" charset="0"/>
                        </a:rPr>
                        <a:t>strategy.</a:t>
                      </a:r>
                      <a:endParaRPr lang="en-ZA" sz="1600" b="0" i="0" u="none" strike="noStrike" dirty="0">
                        <a:solidFill>
                          <a:srgbClr val="000000"/>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indent="0" algn="just" fontAlgn="t">
                        <a:buFont typeface="Arial" panose="020B0604020202020204" pitchFamily="34" charset="0"/>
                        <a:buNone/>
                      </a:pPr>
                      <a:r>
                        <a:rPr lang="en-ZA" sz="1600" b="0" i="0" u="none" strike="noStrike" dirty="0" smtClean="0">
                          <a:solidFill>
                            <a:srgbClr val="000000"/>
                          </a:solidFill>
                          <a:effectLst/>
                          <a:latin typeface="Arial Narrow" panose="020B0606020202030204" pitchFamily="34" charset="0"/>
                        </a:rPr>
                        <a:t>100% of the Q4 requirements of the annual implementation plan of the Department’s communication </a:t>
                      </a:r>
                    </a:p>
                    <a:p>
                      <a:pPr marL="0" indent="0" algn="just" fontAlgn="t">
                        <a:buFont typeface="Arial" panose="020B0604020202020204" pitchFamily="34" charset="0"/>
                        <a:buNone/>
                      </a:pPr>
                      <a:r>
                        <a:rPr lang="en-ZA" sz="1600" b="0" i="0" u="none" strike="noStrike" dirty="0" smtClean="0">
                          <a:solidFill>
                            <a:srgbClr val="000000"/>
                          </a:solidFill>
                          <a:effectLst/>
                          <a:latin typeface="Arial Narrow" panose="020B0606020202030204" pitchFamily="34" charset="0"/>
                        </a:rPr>
                        <a:t>strategy implemented.</a:t>
                      </a:r>
                      <a:endParaRPr lang="en-ZA" sz="1600" b="0" i="0" u="none" strike="noStrike" dirty="0">
                        <a:solidFill>
                          <a:srgbClr val="000000"/>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2" name="Footer Placeholder 1"/>
          <p:cNvSpPr>
            <a:spLocks noGrp="1"/>
          </p:cNvSpPr>
          <p:nvPr>
            <p:ph type="ftr" sz="quarter" idx="11"/>
          </p:nvPr>
        </p:nvSpPr>
        <p:spPr>
          <a:xfrm>
            <a:off x="413888" y="5991226"/>
            <a:ext cx="299720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7863647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81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3" name="Content Placeholder 3"/>
          <p:cNvGraphicFramePr>
            <a:graphicFrameLocks/>
          </p:cNvGraphicFramePr>
          <p:nvPr>
            <p:extLst>
              <p:ext uri="{D42A27DB-BD31-4B8C-83A1-F6EECF244321}">
                <p14:modId xmlns:p14="http://schemas.microsoft.com/office/powerpoint/2010/main" val="650000558"/>
              </p:ext>
            </p:extLst>
          </p:nvPr>
        </p:nvGraphicFramePr>
        <p:xfrm>
          <a:off x="310048" y="319177"/>
          <a:ext cx="8596393" cy="5272008"/>
        </p:xfrm>
        <a:graphic>
          <a:graphicData uri="http://schemas.openxmlformats.org/drawingml/2006/table">
            <a:tbl>
              <a:tblPr firstRow="1" bandRow="1">
                <a:tableStyleId>{21E4AEA4-8DFA-4A89-87EB-49C32662AFE0}</a:tableStyleId>
              </a:tblPr>
              <a:tblGrid>
                <a:gridCol w="1378792">
                  <a:extLst>
                    <a:ext uri="{9D8B030D-6E8A-4147-A177-3AD203B41FA5}">
                      <a16:colId xmlns:a16="http://schemas.microsoft.com/office/drawing/2014/main" val="20000"/>
                    </a:ext>
                  </a:extLst>
                </a:gridCol>
                <a:gridCol w="1306287">
                  <a:extLst>
                    <a:ext uri="{9D8B030D-6E8A-4147-A177-3AD203B41FA5}">
                      <a16:colId xmlns:a16="http://schemas.microsoft.com/office/drawing/2014/main" val="20001"/>
                    </a:ext>
                  </a:extLst>
                </a:gridCol>
                <a:gridCol w="1539551">
                  <a:extLst>
                    <a:ext uri="{9D8B030D-6E8A-4147-A177-3AD203B41FA5}">
                      <a16:colId xmlns:a16="http://schemas.microsoft.com/office/drawing/2014/main" val="20003"/>
                    </a:ext>
                  </a:extLst>
                </a:gridCol>
                <a:gridCol w="1520889">
                  <a:extLst>
                    <a:ext uri="{9D8B030D-6E8A-4147-A177-3AD203B41FA5}">
                      <a16:colId xmlns:a16="http://schemas.microsoft.com/office/drawing/2014/main" val="20004"/>
                    </a:ext>
                  </a:extLst>
                </a:gridCol>
                <a:gridCol w="2850874">
                  <a:extLst>
                    <a:ext uri="{9D8B030D-6E8A-4147-A177-3AD203B41FA5}">
                      <a16:colId xmlns:a16="http://schemas.microsoft.com/office/drawing/2014/main" val="877805047"/>
                    </a:ext>
                  </a:extLst>
                </a:gridCol>
              </a:tblGrid>
              <a:tr h="233728">
                <a:tc gridSpan="5">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Narrow" pitchFamily="34" charset="0"/>
                        </a:rPr>
                        <a:t>Strategic Objective: To create an enabling legislative and regulatory environment for tourism development and growth.</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0000"/>
                  </a:ext>
                </a:extLst>
              </a:tr>
              <a:tr h="285345">
                <a:tc rowSpan="2">
                  <a:txBody>
                    <a:bodyPr/>
                    <a:lstStyle/>
                    <a:p>
                      <a:pPr algn="ctr">
                        <a:lnSpc>
                          <a:spcPct val="100000"/>
                        </a:lnSpc>
                      </a:pPr>
                      <a:r>
                        <a:rPr lang="en-US" sz="1400" b="1" dirty="0" smtClean="0">
                          <a:latin typeface="Arial Narrow" panose="020B0606020202030204" pitchFamily="34" charset="0"/>
                        </a:rPr>
                        <a:t>Key</a:t>
                      </a:r>
                      <a:r>
                        <a:rPr lang="en-US" sz="1400" b="1" baseline="0" dirty="0" smtClean="0">
                          <a:latin typeface="Arial Narrow" panose="020B0606020202030204" pitchFamily="34" charset="0"/>
                        </a:rPr>
                        <a:t> Performance Indicator</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400" b="1" dirty="0" smtClean="0">
                          <a:latin typeface="Arial Narrow" panose="020B0606020202030204" pitchFamily="34" charset="0"/>
                        </a:rPr>
                        <a:t>Annual Target</a:t>
                      </a:r>
                      <a:endParaRPr lang="en-US" sz="14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4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684827">
                <a:tc vMerge="1">
                  <a:txBody>
                    <a:bodyPr/>
                    <a:lstStyle/>
                    <a:p>
                      <a:endParaRPr lang="en-ZA"/>
                    </a:p>
                  </a:txBody>
                  <a:tcPr/>
                </a:tc>
                <a:tc vMerge="1">
                  <a:txBody>
                    <a:bodyPr/>
                    <a:lstStyle/>
                    <a:p>
                      <a:pPr marL="0" indent="0" algn="ctr">
                        <a:lnSpc>
                          <a:spcPct val="100000"/>
                        </a:lnSpc>
                        <a:tabLst>
                          <a:tab pos="534988" algn="l"/>
                          <a:tab pos="1614488" algn="l"/>
                        </a:tabLst>
                      </a:pP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3 Performance – </a:t>
                      </a:r>
                      <a:r>
                        <a:rPr lang="en-ZA" sz="1400" b="1" kern="1200" dirty="0" smtClean="0">
                          <a:solidFill>
                            <a:schemeClr val="dk1"/>
                          </a:solidFill>
                          <a:latin typeface="Arial Narrow" panose="020B0606020202030204" pitchFamily="34" charset="0"/>
                          <a:ea typeface="+mn-ea"/>
                          <a:cs typeface="+mn-cs"/>
                        </a:rPr>
                        <a:t>Actual </a:t>
                      </a:r>
                      <a:r>
                        <a:rPr lang="en-US" sz="14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Arial Narrow" panose="020B0606020202030204" pitchFamily="34" charset="0"/>
                          <a:ea typeface="+mn-ea"/>
                          <a:cs typeface="+mn-cs"/>
                        </a:rPr>
                        <a:t>Quarter 4 Performance – </a:t>
                      </a:r>
                      <a:r>
                        <a:rPr kumimoji="0" lang="en-US" sz="14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2"/>
                  </a:ext>
                </a:extLst>
              </a:tr>
              <a:tr h="4001960">
                <a:tc>
                  <a:txBody>
                    <a:bodyPr/>
                    <a:lstStyle/>
                    <a:p>
                      <a:pPr marL="342900" indent="-342900" algn="l" fontAlgn="t">
                        <a:buFont typeface="+mj-lt"/>
                        <a:buAutoNum type="arabicPeriod" startAt="11"/>
                      </a:pPr>
                      <a:r>
                        <a:rPr lang="en-US" sz="1400" b="0" i="0" u="none" strike="noStrike" dirty="0" smtClean="0">
                          <a:solidFill>
                            <a:srgbClr val="000000"/>
                          </a:solidFill>
                          <a:effectLst/>
                          <a:latin typeface="Arial Narrow" panose="020B0606020202030204" pitchFamily="34" charset="0"/>
                        </a:rPr>
                        <a:t>Amendments to the Tourism Act drafted.</a:t>
                      </a:r>
                      <a:endParaRPr lang="en-US" sz="1400" b="0" i="0" u="none" strike="noStrike" dirty="0">
                        <a:solidFill>
                          <a:srgbClr val="000000"/>
                        </a:solidFill>
                        <a:effectLst/>
                        <a:latin typeface="Arial Narrow" panose="020B0606020202030204" pitchFamily="34" charset="0"/>
                      </a:endParaRPr>
                    </a:p>
                  </a:txBody>
                  <a:tcPr marL="86393" marR="86393"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400" b="0" i="0" u="none" strike="noStrike" dirty="0" smtClean="0">
                          <a:solidFill>
                            <a:srgbClr val="000000"/>
                          </a:solidFill>
                          <a:effectLst/>
                          <a:latin typeface="Arial Narrow" panose="020B0606020202030204" pitchFamily="34" charset="0"/>
                        </a:rPr>
                        <a:t>Tourism Amendment</a:t>
                      </a:r>
                      <a:r>
                        <a:rPr lang="en-US" sz="1400" b="0" i="0" u="none" strike="noStrike" baseline="0" dirty="0" smtClean="0">
                          <a:solidFill>
                            <a:srgbClr val="000000"/>
                          </a:solidFill>
                          <a:effectLst/>
                          <a:latin typeface="Arial Narrow" panose="020B0606020202030204" pitchFamily="34" charset="0"/>
                        </a:rPr>
                        <a:t> Bill to improve governance of Tourism governance institutions and the performance of the sector.</a:t>
                      </a:r>
                      <a:endParaRPr lang="en-US" sz="14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Submission of the draft Amendment Bill to Cabinet for approval to introduce into Parliament was not done.</a:t>
                      </a: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400" b="0" i="0" u="none" strike="noStrike" dirty="0" smtClean="0">
                          <a:solidFill>
                            <a:srgbClr val="000000"/>
                          </a:solidFill>
                          <a:effectLst/>
                          <a:latin typeface="Arial Narrow" panose="020B0606020202030204" pitchFamily="34" charset="0"/>
                        </a:rPr>
                        <a:t>Draft Amendment Bill introduced into Parliament.</a:t>
                      </a:r>
                      <a:endParaRPr lang="en-ZA" sz="1400" b="0" i="0" u="none" strike="noStrike" dirty="0">
                        <a:solidFill>
                          <a:srgbClr val="000000"/>
                        </a:solidFill>
                        <a:effectLst/>
                        <a:latin typeface="Arial Narrow" panose="020B0606020202030204" pitchFamily="34" charset="0"/>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marL="0" algn="just" defTabSz="914400" rtl="0" eaLnBrk="1" fontAlgn="t" latinLnBrk="0" hangingPunct="1"/>
                      <a:r>
                        <a:rPr lang="en-ZA" sz="1400" b="0" i="0" u="none" strike="noStrike" kern="1200" dirty="0" smtClean="0">
                          <a:solidFill>
                            <a:schemeClr val="tx1"/>
                          </a:solidFill>
                          <a:effectLst/>
                          <a:latin typeface="Arial Narrow" panose="020B0606020202030204" pitchFamily="34" charset="0"/>
                          <a:ea typeface="+mn-ea"/>
                          <a:cs typeface="+mn-cs"/>
                        </a:rPr>
                        <a:t>The Draft Amendment Bill was not introduced into Parliament.</a:t>
                      </a:r>
                    </a:p>
                    <a:p>
                      <a:pPr marL="0" algn="just" defTabSz="914400" rtl="0" eaLnBrk="1" fontAlgn="t" latinLnBrk="0" hangingPunct="1"/>
                      <a:endParaRPr lang="en-US" sz="1400" b="0" i="0" u="none" strike="noStrike" kern="1200" dirty="0" smtClean="0">
                        <a:solidFill>
                          <a:schemeClr val="tx1"/>
                        </a:solidFill>
                        <a:effectLst/>
                        <a:latin typeface="Arial Narrow" panose="020B0606020202030204" pitchFamily="34" charset="0"/>
                        <a:ea typeface="+mn-ea"/>
                        <a:cs typeface="+mn-cs"/>
                      </a:endParaRPr>
                    </a:p>
                    <a:p>
                      <a:pPr marL="0" algn="just" defTabSz="914400" rtl="0" eaLnBrk="1" fontAlgn="t" latinLnBrk="0" hangingPunct="1"/>
                      <a:r>
                        <a:rPr lang="en-US" sz="1400" b="1" i="1" u="none" strike="noStrike" kern="1200" dirty="0" smtClean="0">
                          <a:solidFill>
                            <a:schemeClr val="tx1"/>
                          </a:solidFill>
                          <a:effectLst/>
                          <a:latin typeface="Arial Narrow" panose="020B0606020202030204" pitchFamily="34" charset="0"/>
                          <a:ea typeface="+mn-ea"/>
                          <a:cs typeface="+mn-cs"/>
                        </a:rPr>
                        <a:t>Reason</a:t>
                      </a:r>
                      <a:r>
                        <a:rPr lang="en-US" sz="1400" b="1" i="1" u="none" strike="noStrike" kern="1200" baseline="0" dirty="0" smtClean="0">
                          <a:solidFill>
                            <a:schemeClr val="tx1"/>
                          </a:solidFill>
                          <a:effectLst/>
                          <a:latin typeface="Arial Narrow" panose="020B0606020202030204" pitchFamily="34" charset="0"/>
                          <a:ea typeface="+mn-ea"/>
                          <a:cs typeface="+mn-cs"/>
                        </a:rPr>
                        <a:t> for Variance:</a:t>
                      </a:r>
                    </a:p>
                    <a:p>
                      <a:pPr marL="0" algn="just" defTabSz="914400" rtl="0" eaLnBrk="1" fontAlgn="t" latinLnBrk="0" hangingPunct="1"/>
                      <a:r>
                        <a:rPr lang="en-ZA" sz="1400" b="0" i="0" u="none" strike="noStrike" kern="1200" baseline="0" dirty="0" smtClean="0">
                          <a:solidFill>
                            <a:schemeClr val="tx1"/>
                          </a:solidFill>
                          <a:effectLst/>
                          <a:latin typeface="Arial Narrow" panose="020B0606020202030204" pitchFamily="34" charset="0"/>
                          <a:ea typeface="+mn-ea"/>
                          <a:cs typeface="+mn-cs"/>
                        </a:rPr>
                        <a:t>Introduction of the Draft Amendment Bill to Parliament was affected by the need to finalise policy review and analysis to  inform the drafting of the Bill in the following areas: Sharing Economy, professionalising of tourist guiding.</a:t>
                      </a:r>
                    </a:p>
                    <a:p>
                      <a:pPr marL="0" algn="just" defTabSz="914400" rtl="0" eaLnBrk="1" fontAlgn="t" latinLnBrk="0" hangingPunct="1"/>
                      <a:endParaRPr lang="en-US" sz="1400" b="0" i="0" u="none" strike="noStrike" kern="1200" baseline="0" dirty="0" smtClean="0">
                        <a:solidFill>
                          <a:schemeClr val="tx1"/>
                        </a:solidFill>
                        <a:effectLst/>
                        <a:latin typeface="Arial Narrow" panose="020B0606020202030204" pitchFamily="34" charset="0"/>
                        <a:ea typeface="+mn-ea"/>
                        <a:cs typeface="+mn-cs"/>
                      </a:endParaRPr>
                    </a:p>
                    <a:p>
                      <a:pPr marL="0" marR="0" indent="0" algn="just" defTabSz="914400" rtl="0" eaLnBrk="1" fontAlgn="t" latinLnBrk="0" hangingPunct="1">
                        <a:lnSpc>
                          <a:spcPct val="100000"/>
                        </a:lnSpc>
                        <a:spcBef>
                          <a:spcPts val="0"/>
                        </a:spcBef>
                        <a:spcAft>
                          <a:spcPts val="0"/>
                        </a:spcAft>
                        <a:buClrTx/>
                        <a:buSzTx/>
                        <a:buFontTx/>
                        <a:buNone/>
                        <a:tabLst/>
                        <a:defRPr/>
                      </a:pPr>
                      <a:r>
                        <a:rPr lang="en-US" sz="1400" b="1" i="1" u="none" strike="noStrike" kern="1200" baseline="0" dirty="0" smtClean="0">
                          <a:solidFill>
                            <a:schemeClr val="tx1"/>
                          </a:solidFill>
                          <a:effectLst/>
                          <a:latin typeface="Arial Narrow" panose="020B0606020202030204" pitchFamily="34" charset="0"/>
                          <a:ea typeface="+mn-ea"/>
                          <a:cs typeface="+mn-cs"/>
                        </a:rPr>
                        <a:t>Corrective Measure:</a:t>
                      </a:r>
                    </a:p>
                    <a:p>
                      <a:pPr marL="0" marR="0" lvl="0" indent="0" algn="just" defTabSz="914400"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Drafting of the Amendment Bill has commenced</a:t>
                      </a:r>
                      <a:r>
                        <a:rPr kumimoji="0" lang="en-ZA" sz="1400" b="0" i="0" u="none" strike="noStrike" kern="1200" cap="none" spc="0" normalizeH="0" baseline="0" noProof="0" dirty="0" smtClean="0">
                          <a:ln>
                            <a:noFill/>
                          </a:ln>
                          <a:solidFill>
                            <a:srgbClr val="FF0000"/>
                          </a:solidFill>
                          <a:effectLst/>
                          <a:uLnTx/>
                          <a:uFillTx/>
                          <a:latin typeface="Arial Narrow" panose="020B0606020202030204" pitchFamily="34" charset="0"/>
                          <a:ea typeface="+mn-ea"/>
                          <a:cs typeface="+mn-cs"/>
                        </a:rPr>
                        <a:t> </a:t>
                      </a:r>
                      <a:r>
                        <a:rPr kumimoji="0" lang="en-ZA" sz="14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and it is in the process of been finalised for gazetting and approval.</a:t>
                      </a: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2" name="Footer Placeholder 1"/>
          <p:cNvSpPr>
            <a:spLocks noGrp="1"/>
          </p:cNvSpPr>
          <p:nvPr>
            <p:ph type="ftr" sz="quarter" idx="11"/>
          </p:nvPr>
        </p:nvSpPr>
        <p:spPr>
          <a:xfrm>
            <a:off x="423219" y="5991226"/>
            <a:ext cx="299720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954690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82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bwMode="auto">
          <a:xfrm>
            <a:off x="1501588" y="224005"/>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en-US" sz="2800" b="1" kern="0" dirty="0">
              <a:solidFill>
                <a:prstClr val="black"/>
              </a:solidFill>
              <a:latin typeface="Arial Narrow" pitchFamily="34" charset="0"/>
            </a:endParaRPr>
          </a:p>
        </p:txBody>
      </p:sp>
      <p:graphicFrame>
        <p:nvGraphicFramePr>
          <p:cNvPr id="13" name="Content Placeholder 3"/>
          <p:cNvGraphicFramePr>
            <a:graphicFrameLocks/>
          </p:cNvGraphicFramePr>
          <p:nvPr>
            <p:extLst>
              <p:ext uri="{D42A27DB-BD31-4B8C-83A1-F6EECF244321}">
                <p14:modId xmlns:p14="http://schemas.microsoft.com/office/powerpoint/2010/main" val="1482242358"/>
              </p:ext>
            </p:extLst>
          </p:nvPr>
        </p:nvGraphicFramePr>
        <p:xfrm>
          <a:off x="234656" y="318195"/>
          <a:ext cx="8536120" cy="3117336"/>
        </p:xfrm>
        <a:graphic>
          <a:graphicData uri="http://schemas.openxmlformats.org/drawingml/2006/table">
            <a:tbl>
              <a:tblPr firstRow="1" bandRow="1">
                <a:tableStyleId>{21E4AEA4-8DFA-4A89-87EB-49C32662AFE0}</a:tableStyleId>
              </a:tblPr>
              <a:tblGrid>
                <a:gridCol w="1948707">
                  <a:extLst>
                    <a:ext uri="{9D8B030D-6E8A-4147-A177-3AD203B41FA5}">
                      <a16:colId xmlns:a16="http://schemas.microsoft.com/office/drawing/2014/main" val="20000"/>
                    </a:ext>
                  </a:extLst>
                </a:gridCol>
                <a:gridCol w="1651519">
                  <a:extLst>
                    <a:ext uri="{9D8B030D-6E8A-4147-A177-3AD203B41FA5}">
                      <a16:colId xmlns:a16="http://schemas.microsoft.com/office/drawing/2014/main" val="20001"/>
                    </a:ext>
                  </a:extLst>
                </a:gridCol>
                <a:gridCol w="1698171">
                  <a:extLst>
                    <a:ext uri="{9D8B030D-6E8A-4147-A177-3AD203B41FA5}">
                      <a16:colId xmlns:a16="http://schemas.microsoft.com/office/drawing/2014/main" val="20003"/>
                    </a:ext>
                  </a:extLst>
                </a:gridCol>
                <a:gridCol w="1455576">
                  <a:extLst>
                    <a:ext uri="{9D8B030D-6E8A-4147-A177-3AD203B41FA5}">
                      <a16:colId xmlns:a16="http://schemas.microsoft.com/office/drawing/2014/main" val="20004"/>
                    </a:ext>
                  </a:extLst>
                </a:gridCol>
                <a:gridCol w="1782147">
                  <a:extLst>
                    <a:ext uri="{9D8B030D-6E8A-4147-A177-3AD203B41FA5}">
                      <a16:colId xmlns:a16="http://schemas.microsoft.com/office/drawing/2014/main" val="2471979190"/>
                    </a:ext>
                  </a:extLst>
                </a:gridCol>
              </a:tblGrid>
              <a:tr h="344278">
                <a:tc gridSpan="5">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Lst>
                        <a:defRPr/>
                      </a:pPr>
                      <a:r>
                        <a:rPr kumimoji="0" lang="en-US" sz="1600" b="1" i="0" u="none" strike="noStrike" kern="1200" cap="none" spc="0" normalizeH="0" baseline="0" noProof="0" dirty="0" smtClean="0">
                          <a:ln>
                            <a:noFill/>
                          </a:ln>
                          <a:solidFill>
                            <a:prstClr val="black"/>
                          </a:solidFill>
                          <a:effectLst/>
                          <a:uLnTx/>
                          <a:uFillTx/>
                          <a:latin typeface="Arial Narrow" pitchFamily="34" charset="0"/>
                        </a:rPr>
                        <a:t>Strategic Objective: To contribute to economic transformation in South Africa.</a:t>
                      </a:r>
                    </a:p>
                  </a:txBody>
                  <a:tcPr marL="86393" marR="86393" marT="0" marB="0"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rgbClr val="F199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ZA"/>
                    </a:p>
                  </a:txBody>
                  <a:tcPr/>
                </a:tc>
                <a:extLst>
                  <a:ext uri="{0D108BD9-81ED-4DB2-BD59-A6C34878D82A}">
                    <a16:rowId xmlns:a16="http://schemas.microsoft.com/office/drawing/2014/main" val="10000"/>
                  </a:ext>
                </a:extLst>
              </a:tr>
              <a:tr h="299613">
                <a:tc rowSpan="2">
                  <a:txBody>
                    <a:bodyPr/>
                    <a:lstStyle/>
                    <a:p>
                      <a:pPr algn="ctr">
                        <a:lnSpc>
                          <a:spcPct val="100000"/>
                        </a:lnSpc>
                      </a:pPr>
                      <a:r>
                        <a:rPr lang="en-US" sz="1600" b="1" dirty="0" smtClean="0">
                          <a:latin typeface="Arial Narrow" panose="020B0606020202030204" pitchFamily="34" charset="0"/>
                        </a:rPr>
                        <a:t>Key</a:t>
                      </a:r>
                      <a:r>
                        <a:rPr lang="en-US" sz="1600" b="1" baseline="0" dirty="0" smtClean="0">
                          <a:latin typeface="Arial Narrow" panose="020B0606020202030204" pitchFamily="34" charset="0"/>
                        </a:rPr>
                        <a:t> Performance Indicator</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rowSpan="2">
                  <a:txBody>
                    <a:bodyPr/>
                    <a:lstStyle/>
                    <a:p>
                      <a:pPr marL="0" indent="0" algn="ctr">
                        <a:lnSpc>
                          <a:spcPct val="100000"/>
                        </a:lnSpc>
                        <a:tabLst>
                          <a:tab pos="534988" algn="l"/>
                          <a:tab pos="1614488" algn="l"/>
                        </a:tabLst>
                      </a:pPr>
                      <a:r>
                        <a:rPr lang="en-US" sz="1600" b="1" dirty="0" smtClean="0">
                          <a:latin typeface="Arial Narrow" panose="020B0606020202030204" pitchFamily="34" charset="0"/>
                        </a:rPr>
                        <a:t>Annual Target</a:t>
                      </a: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solidFill>
                      <a:schemeClr val="accent2">
                        <a:lumMod val="40000"/>
                        <a:lumOff val="6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Quarterly Targets</a:t>
                      </a:r>
                      <a:endParaRPr kumimoji="0" lang="en-US" sz="1600" b="1" i="0" u="none" strike="noStrike" kern="1200" cap="none" spc="0" normalizeH="0" baseline="0" noProof="0" dirty="0" smtClean="0">
                        <a:ln>
                          <a:noFill/>
                        </a:ln>
                        <a:solidFill>
                          <a:prstClr val="black"/>
                        </a:solidFill>
                        <a:effectLst/>
                        <a:uLnTx/>
                        <a:uFillTx/>
                        <a:latin typeface="Arial Narrow" pitchFamily="34" charset="0"/>
                        <a:ea typeface="+mn-ea"/>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dirty="0"/>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0001"/>
                  </a:ext>
                </a:extLst>
              </a:tr>
              <a:tr h="719070">
                <a:tc vMerge="1">
                  <a:txBody>
                    <a:bodyPr/>
                    <a:lstStyle/>
                    <a:p>
                      <a:endParaRPr lang="en-ZA"/>
                    </a:p>
                  </a:txBody>
                  <a:tcPr/>
                </a:tc>
                <a:tc vMerge="1">
                  <a:txBody>
                    <a:bodyPr/>
                    <a:lstStyle/>
                    <a:p>
                      <a:pPr marL="0" indent="0" algn="ctr">
                        <a:lnSpc>
                          <a:spcPct val="100000"/>
                        </a:lnSpc>
                        <a:tabLst>
                          <a:tab pos="534988" algn="l"/>
                          <a:tab pos="1614488" algn="l"/>
                        </a:tabLst>
                      </a:pPr>
                      <a:endParaRPr lang="en-US" sz="1600" b="1" dirty="0">
                        <a:solidFill>
                          <a:schemeClr val="tx1"/>
                        </a:solidFill>
                        <a:latin typeface="Arial Narrow" pitchFamily="34" charset="0"/>
                        <a:cs typeface="Arial" pitchFamily="34" charset="0"/>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3 Performance – </a:t>
                      </a:r>
                      <a:r>
                        <a:rPr lang="en-ZA" sz="1600" b="1" kern="1200" dirty="0" smtClean="0">
                          <a:solidFill>
                            <a:schemeClr val="dk1"/>
                          </a:solidFill>
                          <a:latin typeface="Arial Narrow" panose="020B0606020202030204" pitchFamily="34" charset="0"/>
                          <a:ea typeface="+mn-ea"/>
                          <a:cs typeface="+mn-cs"/>
                        </a:rPr>
                        <a:t>Actual </a:t>
                      </a:r>
                      <a:r>
                        <a:rPr lang="en-US" sz="1600" b="1" kern="1200" dirty="0" smtClean="0">
                          <a:solidFill>
                            <a:schemeClr val="dk1"/>
                          </a:solidFill>
                          <a:latin typeface="Arial Narrow" panose="020B0606020202030204" pitchFamily="34" charset="0"/>
                          <a:ea typeface="+mn-ea"/>
                          <a:cs typeface="+mn-cs"/>
                        </a:rPr>
                        <a:t>Data </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Targets</a:t>
                      </a: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Arial Narrow" panose="020B0606020202030204" pitchFamily="34" charset="0"/>
                          <a:ea typeface="+mn-ea"/>
                          <a:cs typeface="+mn-cs"/>
                        </a:rPr>
                        <a:t>Quarter 4 Performance – </a:t>
                      </a: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Actual Data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Arial Narrow" panose="020B0606020202030204" pitchFamily="34" charset="0"/>
                        <a:ea typeface="+mn-ea"/>
                        <a:cs typeface="+mn-cs"/>
                      </a:endParaRPr>
                    </a:p>
                  </a:txBody>
                  <a:tcPr anchor="ctr">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26500"/>
                      </a:solidFill>
                      <a:prstDash val="solid"/>
                      <a:round/>
                      <a:headEnd type="none" w="med" len="med"/>
                      <a:tailEnd type="none" w="med" len="med"/>
                    </a:lnB>
                  </a:tcPr>
                </a:tc>
                <a:extLst>
                  <a:ext uri="{0D108BD9-81ED-4DB2-BD59-A6C34878D82A}">
                    <a16:rowId xmlns:a16="http://schemas.microsoft.com/office/drawing/2014/main" val="10002"/>
                  </a:ext>
                </a:extLst>
              </a:tr>
              <a:tr h="1370978">
                <a:tc>
                  <a:txBody>
                    <a:bodyPr/>
                    <a:lstStyle/>
                    <a:p>
                      <a:pPr marL="347472" indent="-347472" algn="just" fontAlgn="t">
                        <a:buFont typeface="+mj-lt"/>
                        <a:buAutoNum type="arabicPeriod" startAt="12"/>
                      </a:pPr>
                      <a:r>
                        <a:rPr lang="en-US" sz="1600" b="0" i="0" u="none" strike="noStrike" dirty="0" smtClean="0">
                          <a:solidFill>
                            <a:srgbClr val="000000"/>
                          </a:solidFill>
                          <a:latin typeface="Arial Narrow" pitchFamily="34" charset="0"/>
                        </a:rPr>
                        <a:t>Percentage procurement from B-BBEE</a:t>
                      </a:r>
                      <a:r>
                        <a:rPr lang="en-US" sz="1600" b="0" i="0" u="none" strike="noStrike" baseline="0" dirty="0" smtClean="0">
                          <a:solidFill>
                            <a:srgbClr val="000000"/>
                          </a:solidFill>
                          <a:latin typeface="Arial Narrow" pitchFamily="34" charset="0"/>
                        </a:rPr>
                        <a:t> </a:t>
                      </a:r>
                      <a:r>
                        <a:rPr lang="en-US" sz="1600" b="0" i="0" u="none" strike="noStrike" dirty="0" smtClean="0">
                          <a:solidFill>
                            <a:srgbClr val="000000"/>
                          </a:solidFill>
                          <a:latin typeface="Arial Narrow" pitchFamily="34" charset="0"/>
                        </a:rPr>
                        <a:t>compliant businesses.</a:t>
                      </a:r>
                      <a:endParaRPr lang="en-US" sz="1600" b="0" i="0" u="none" strike="noStrike" dirty="0">
                        <a:solidFill>
                          <a:srgbClr val="000000"/>
                        </a:solidFill>
                        <a:latin typeface="Arial Narrow" pitchFamily="34" charset="0"/>
                      </a:endParaRPr>
                    </a:p>
                  </a:txBody>
                  <a:tcPr marL="86400" marR="86400" marT="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US" sz="1600" b="0" i="0" u="none" strike="noStrike" dirty="0" smtClean="0">
                          <a:solidFill>
                            <a:srgbClr val="000000"/>
                          </a:solidFill>
                          <a:effectLst/>
                          <a:latin typeface="Arial Narrow" panose="020B0606020202030204" pitchFamily="34" charset="0"/>
                        </a:rPr>
                        <a:t>100% procurement from B-BBEE compliant businesses.</a:t>
                      </a:r>
                      <a:endParaRPr lang="en-US" sz="1600" b="0" i="0" u="none" strike="noStrike" dirty="0">
                        <a:solidFill>
                          <a:srgbClr val="000000"/>
                        </a:solidFill>
                        <a:effectLst/>
                        <a:latin typeface="Arial Narrow" panose="020B0606020202030204" pitchFamily="34" charset="0"/>
                      </a:endParaRPr>
                    </a:p>
                  </a:txBody>
                  <a:tcPr marL="86400" marR="86400" marT="9525"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u="none" strike="noStrike" kern="1200" dirty="0" smtClean="0">
                          <a:solidFill>
                            <a:schemeClr val="tx1"/>
                          </a:solidFill>
                          <a:effectLst/>
                          <a:latin typeface="Arial Narrow" panose="020B0606020202030204" pitchFamily="34" charset="0"/>
                          <a:ea typeface="+mn-ea"/>
                          <a:cs typeface="+mn-cs"/>
                        </a:rPr>
                        <a:t>100% procurement from B-BBEE-compliant</a:t>
                      </a:r>
                    </a:p>
                    <a:p>
                      <a:pPr algn="just" fontAlgn="t"/>
                      <a:r>
                        <a:rPr lang="en-ZA" sz="1600" u="none" strike="noStrike" kern="1200" dirty="0" smtClean="0">
                          <a:solidFill>
                            <a:schemeClr val="tx1"/>
                          </a:solidFill>
                          <a:effectLst/>
                          <a:latin typeface="Arial Narrow" panose="020B0606020202030204" pitchFamily="34" charset="0"/>
                          <a:ea typeface="+mn-ea"/>
                          <a:cs typeface="+mn-cs"/>
                        </a:rPr>
                        <a:t>businesses achieved.</a:t>
                      </a:r>
                      <a:endParaRPr lang="en-ZA" sz="1600" u="none" strike="noStrike" kern="1200" dirty="0">
                        <a:solidFill>
                          <a:schemeClr val="tx1"/>
                        </a:solidFill>
                        <a:effectLst/>
                        <a:latin typeface="Arial Narrow" panose="020B0606020202030204" pitchFamily="34" charset="0"/>
                        <a:ea typeface="+mn-ea"/>
                        <a:cs typeface="+mn-cs"/>
                      </a:endParaRPr>
                    </a:p>
                  </a:txBody>
                  <a:tcPr marL="86400" marR="864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u="none" strike="noStrike" kern="1200" dirty="0" smtClean="0">
                          <a:solidFill>
                            <a:schemeClr val="tx1"/>
                          </a:solidFill>
                          <a:effectLst/>
                          <a:latin typeface="Arial Narrow" panose="020B0606020202030204" pitchFamily="34" charset="0"/>
                          <a:ea typeface="+mn-ea"/>
                          <a:cs typeface="+mn-cs"/>
                        </a:rPr>
                        <a:t>100% procurement from B-BBEE-compliant businesses.</a:t>
                      </a:r>
                      <a:endParaRPr lang="en-ZA" sz="1600" u="none" strike="noStrike" kern="1200" dirty="0">
                        <a:solidFill>
                          <a:schemeClr val="tx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tc>
                  <a:txBody>
                    <a:bodyPr/>
                    <a:lstStyle/>
                    <a:p>
                      <a:pPr algn="just" fontAlgn="t"/>
                      <a:r>
                        <a:rPr lang="en-ZA" sz="1600" u="none" strike="noStrike" kern="1200" dirty="0" smtClean="0">
                          <a:solidFill>
                            <a:schemeClr val="tx1"/>
                          </a:solidFill>
                          <a:effectLst/>
                          <a:latin typeface="Arial Narrow" panose="020B0606020202030204" pitchFamily="34" charset="0"/>
                          <a:ea typeface="+mn-ea"/>
                          <a:cs typeface="+mn-cs"/>
                        </a:rPr>
                        <a:t>100% procurement from B-BBEE-compliant</a:t>
                      </a:r>
                    </a:p>
                    <a:p>
                      <a:pPr algn="just" fontAlgn="t"/>
                      <a:r>
                        <a:rPr lang="en-ZA" sz="1600" u="none" strike="noStrike" kern="1200" dirty="0" smtClean="0">
                          <a:solidFill>
                            <a:schemeClr val="tx1"/>
                          </a:solidFill>
                          <a:effectLst/>
                          <a:latin typeface="Arial Narrow" panose="020B0606020202030204" pitchFamily="34" charset="0"/>
                          <a:ea typeface="+mn-ea"/>
                          <a:cs typeface="+mn-cs"/>
                        </a:rPr>
                        <a:t>businesses achieved.</a:t>
                      </a:r>
                      <a:endParaRPr lang="en-ZA" sz="1600" u="none" strike="noStrike" kern="1200" dirty="0">
                        <a:solidFill>
                          <a:schemeClr val="tx1"/>
                        </a:solidFill>
                        <a:effectLst/>
                        <a:latin typeface="Arial Narrow" panose="020B0606020202030204" pitchFamily="34" charset="0"/>
                        <a:ea typeface="+mn-ea"/>
                        <a:cs typeface="+mn-cs"/>
                      </a:endParaRPr>
                    </a:p>
                  </a:txBody>
                  <a:tcPr marR="90000" marT="7620" marB="0">
                    <a:lnL w="19050" cap="flat" cmpd="sng" algn="ctr">
                      <a:solidFill>
                        <a:srgbClr val="F26500"/>
                      </a:solidFill>
                      <a:prstDash val="solid"/>
                      <a:round/>
                      <a:headEnd type="none" w="med" len="med"/>
                      <a:tailEnd type="none" w="med" len="med"/>
                    </a:lnL>
                    <a:lnR w="19050" cap="flat" cmpd="sng" algn="ctr">
                      <a:solidFill>
                        <a:srgbClr val="F26500"/>
                      </a:solidFill>
                      <a:prstDash val="solid"/>
                      <a:round/>
                      <a:headEnd type="none" w="med" len="med"/>
                      <a:tailEnd type="none" w="med" len="med"/>
                    </a:lnR>
                    <a:lnT w="19050" cap="flat" cmpd="sng" algn="ctr">
                      <a:solidFill>
                        <a:srgbClr val="F26500"/>
                      </a:solidFill>
                      <a:prstDash val="solid"/>
                      <a:round/>
                      <a:headEnd type="none" w="med" len="med"/>
                      <a:tailEnd type="none" w="med" len="med"/>
                    </a:lnT>
                    <a:lnB w="19050" cap="flat" cmpd="sng" algn="ctr">
                      <a:solidFill>
                        <a:srgbClr val="F265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2" name="Footer Placeholder 1"/>
          <p:cNvSpPr>
            <a:spLocks noGrp="1"/>
          </p:cNvSpPr>
          <p:nvPr>
            <p:ph type="ftr" sz="quarter" idx="11"/>
          </p:nvPr>
        </p:nvSpPr>
        <p:spPr>
          <a:xfrm>
            <a:off x="423219" y="5991226"/>
            <a:ext cx="299720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10903944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6" name="Footer Placeholder 1"/>
          <p:cNvSpPr>
            <a:spLocks noGrp="1"/>
          </p:cNvSpPr>
          <p:nvPr>
            <p:ph type="ftr" sz="quarter" idx="11"/>
          </p:nvPr>
        </p:nvSpPr>
        <p:spPr>
          <a:xfrm>
            <a:off x="1153297" y="5991226"/>
            <a:ext cx="4506098"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
        <p:nvSpPr>
          <p:cNvPr id="8" name="Title 1"/>
          <p:cNvSpPr txBox="1">
            <a:spLocks/>
          </p:cNvSpPr>
          <p:nvPr/>
        </p:nvSpPr>
        <p:spPr>
          <a:xfrm>
            <a:off x="1256231" y="1737846"/>
            <a:ext cx="7041735" cy="3022414"/>
          </a:xfrm>
          <a:prstGeom prst="rect">
            <a:avLst/>
          </a:prstGeom>
          <a:solidFill>
            <a:schemeClr val="accent2">
              <a:lumMod val="40000"/>
              <a:lumOff val="60000"/>
            </a:schemeClr>
          </a:solidFill>
          <a:ln>
            <a:solidFill>
              <a:schemeClr val="accent6">
                <a:lumMod val="75000"/>
              </a:schemeClr>
            </a:solidFill>
          </a:ln>
        </p:spPr>
        <p:txBody>
          <a:bodyPr/>
          <a:lstStyle>
            <a:defPPr>
              <a:defRPr lang="en-US"/>
            </a:defPPr>
            <a:lvl1pPr algn="ctr">
              <a:defRPr sz="4000" b="1">
                <a:solidFill>
                  <a:prstClr val="black"/>
                </a:solidFill>
                <a:latin typeface="Arial Narrow" pitchFamily="34" charset="0"/>
              </a:defRPr>
            </a:lvl1pPr>
          </a:lstStyle>
          <a:p>
            <a:endParaRPr lang="en-US" sz="5400" dirty="0" smtClean="0"/>
          </a:p>
          <a:p>
            <a:r>
              <a:rPr lang="en-US" sz="5400" dirty="0" smtClean="0"/>
              <a:t>Service </a:t>
            </a:r>
            <a:r>
              <a:rPr lang="en-US" sz="5400" dirty="0"/>
              <a:t>Delivery Information</a:t>
            </a:r>
          </a:p>
        </p:txBody>
      </p:sp>
    </p:spTree>
    <p:extLst>
      <p:ext uri="{BB962C8B-B14F-4D97-AF65-F5344CB8AC3E}">
        <p14:creationId xmlns:p14="http://schemas.microsoft.com/office/powerpoint/2010/main" val="36481116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5" name="Footer Placeholder 1"/>
          <p:cNvSpPr>
            <a:spLocks noGrp="1"/>
          </p:cNvSpPr>
          <p:nvPr>
            <p:ph type="ftr" sz="quarter" idx="11"/>
          </p:nvPr>
        </p:nvSpPr>
        <p:spPr>
          <a:xfrm>
            <a:off x="525624" y="5991226"/>
            <a:ext cx="4966241"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52684075"/>
              </p:ext>
            </p:extLst>
          </p:nvPr>
        </p:nvGraphicFramePr>
        <p:xfrm>
          <a:off x="337456" y="265612"/>
          <a:ext cx="8479972" cy="5266197"/>
        </p:xfrm>
        <a:graphic>
          <a:graphicData uri="http://schemas.openxmlformats.org/drawingml/2006/table">
            <a:tbl>
              <a:tblPr/>
              <a:tblGrid>
                <a:gridCol w="1500675">
                  <a:extLst>
                    <a:ext uri="{9D8B030D-6E8A-4147-A177-3AD203B41FA5}">
                      <a16:colId xmlns:a16="http://schemas.microsoft.com/office/drawing/2014/main" val="20000"/>
                    </a:ext>
                  </a:extLst>
                </a:gridCol>
                <a:gridCol w="2034073">
                  <a:extLst>
                    <a:ext uri="{9D8B030D-6E8A-4147-A177-3AD203B41FA5}">
                      <a16:colId xmlns:a16="http://schemas.microsoft.com/office/drawing/2014/main" val="20001"/>
                    </a:ext>
                  </a:extLst>
                </a:gridCol>
                <a:gridCol w="4945224">
                  <a:extLst>
                    <a:ext uri="{9D8B030D-6E8A-4147-A177-3AD203B41FA5}">
                      <a16:colId xmlns:a16="http://schemas.microsoft.com/office/drawing/2014/main" val="20002"/>
                    </a:ext>
                  </a:extLst>
                </a:gridCol>
              </a:tblGrid>
              <a:tr h="427652">
                <a:tc gridSpan="3">
                  <a:txBody>
                    <a:bodyPr/>
                    <a:lstStyle/>
                    <a:p>
                      <a:pPr algn="ctr">
                        <a:lnSpc>
                          <a:spcPct val="100000"/>
                        </a:lnSpc>
                      </a:pPr>
                      <a:r>
                        <a:rPr lang="en-US" sz="1600" b="1" dirty="0" smtClean="0">
                          <a:solidFill>
                            <a:schemeClr val="tx1"/>
                          </a:solidFill>
                          <a:latin typeface="Arial Narrow" pitchFamily="34" charset="0"/>
                          <a:cs typeface="Arial" pitchFamily="34" charset="0"/>
                        </a:rPr>
                        <a:t>Service Delivery </a:t>
                      </a:r>
                      <a:endParaRPr lang="en-US" sz="16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995D"/>
                    </a:solidFill>
                  </a:tcPr>
                </a:tc>
                <a:tc hMerge="1">
                  <a:txBody>
                    <a:bodyPr/>
                    <a:lstStyle/>
                    <a:p>
                      <a:pPr marL="0" indent="0" algn="ctr">
                        <a:lnSpc>
                          <a:spcPct val="100000"/>
                        </a:lnSpc>
                        <a:tabLst>
                          <a:tab pos="534988" algn="l"/>
                          <a:tab pos="1614488" algn="l"/>
                        </a:tabLst>
                      </a:pPr>
                      <a:endParaRPr lang="en-US" sz="18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pPr algn="ctr">
                        <a:lnSpc>
                          <a:spcPct val="100000"/>
                        </a:lnSpc>
                      </a:pPr>
                      <a:endParaRPr lang="en-US" sz="1800" b="1" dirty="0">
                        <a:solidFill>
                          <a:schemeClr val="tx1"/>
                        </a:solidFill>
                        <a:latin typeface="Arial Narrow"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0"/>
                  </a:ext>
                </a:extLst>
              </a:tr>
              <a:tr h="3797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Key</a:t>
                      </a:r>
                      <a:r>
                        <a:rPr lang="en-US" sz="1600" b="1" baseline="0" dirty="0" smtClean="0">
                          <a:solidFill>
                            <a:schemeClr val="tx1"/>
                          </a:solidFill>
                          <a:latin typeface="Arial Narrow" pitchFamily="34" charset="0"/>
                          <a:cs typeface="Arial" pitchFamily="34" charset="0"/>
                        </a:rPr>
                        <a:t> Service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534988" algn="l"/>
                          <a:tab pos="1614488" algn="l"/>
                        </a:tabLst>
                        <a:defRPr/>
                      </a:pPr>
                      <a:r>
                        <a:rPr lang="en-US" sz="1600" b="1" dirty="0" smtClean="0">
                          <a:solidFill>
                            <a:schemeClr val="tx1"/>
                          </a:solidFill>
                          <a:latin typeface="Arial Narrow" pitchFamily="34" charset="0"/>
                          <a:cs typeface="Arial" pitchFamily="34" charset="0"/>
                        </a:rPr>
                        <a:t>Service Beneficiary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Arial Narrow" pitchFamily="34" charset="0"/>
                          <a:cs typeface="Arial" pitchFamily="34" charset="0"/>
                        </a:rPr>
                        <a:t>Progress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045029">
                <a:tc>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US" sz="1600" b="0" i="0" u="none" strike="noStrike" kern="1200" dirty="0" smtClean="0">
                          <a:solidFill>
                            <a:schemeClr val="tx1"/>
                          </a:solidFill>
                          <a:latin typeface="Arial Narrow" pitchFamily="34" charset="0"/>
                          <a:ea typeface="+mn-ea"/>
                          <a:cs typeface="+mn-cs"/>
                        </a:rPr>
                        <a:t>Tourist Guide Appeals.</a:t>
                      </a:r>
                      <a:endParaRPr lang="en-US" sz="1600" b="0" i="0" u="none" strike="noStrike" kern="1200" dirty="0">
                        <a:solidFill>
                          <a:schemeClr val="tx1"/>
                        </a:solidFill>
                        <a:latin typeface="Arial Narrow"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US" sz="1600" b="0" i="0" u="none" strike="noStrike" kern="1200" dirty="0" smtClean="0">
                          <a:solidFill>
                            <a:schemeClr val="tx1"/>
                          </a:solidFill>
                          <a:latin typeface="Arial Narrow" pitchFamily="34" charset="0"/>
                          <a:ea typeface="+mn-ea"/>
                          <a:cs typeface="+mn-cs"/>
                        </a:rPr>
                        <a:t>Tourist-guiding Sector.</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US" sz="1600" b="0" i="0" u="none" strike="noStrike" kern="1200" dirty="0" smtClean="0">
                          <a:solidFill>
                            <a:schemeClr val="tx1"/>
                          </a:solidFill>
                          <a:latin typeface="Arial Narrow" pitchFamily="34" charset="0"/>
                          <a:ea typeface="+mn-ea"/>
                          <a:cs typeface="+mn-cs"/>
                        </a:rPr>
                        <a:t>One (1) appeal was received and processed during the fourth (4</a:t>
                      </a:r>
                      <a:r>
                        <a:rPr lang="en-US" sz="1600" b="0" i="0" u="none" strike="noStrike" kern="1200" baseline="30000" dirty="0" smtClean="0">
                          <a:solidFill>
                            <a:schemeClr val="tx1"/>
                          </a:solidFill>
                          <a:latin typeface="Arial Narrow" pitchFamily="34" charset="0"/>
                          <a:ea typeface="+mn-ea"/>
                          <a:cs typeface="+mn-cs"/>
                        </a:rPr>
                        <a:t>th</a:t>
                      </a:r>
                      <a:r>
                        <a:rPr lang="en-US" sz="1600" b="0" i="0" u="none" strike="noStrike" kern="1200" dirty="0" smtClean="0">
                          <a:solidFill>
                            <a:schemeClr val="tx1"/>
                          </a:solidFill>
                          <a:latin typeface="Arial Narrow" pitchFamily="34" charset="0"/>
                          <a:ea typeface="+mn-ea"/>
                          <a:cs typeface="+mn-cs"/>
                        </a:rPr>
                        <a:t>) quarter. The appeal was lodged by an applicant from the Western Cape wherein the Provincial Registrar had declined to register the said individual due to an incorrect work visa.</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79102">
                <a:tc>
                  <a:txBody>
                    <a:bodyPr/>
                    <a:lstStyle/>
                    <a:p>
                      <a:pPr marL="0" marR="0" lvl="0" indent="0" algn="just" defTabSz="914400" rtl="0" eaLnBrk="1" fontAlgn="t" latinLnBrk="0" hangingPunct="1">
                        <a:lnSpc>
                          <a:spcPct val="100000"/>
                        </a:lnSpc>
                        <a:spcBef>
                          <a:spcPts val="0"/>
                        </a:spcBef>
                        <a:spcAft>
                          <a:spcPts val="0"/>
                        </a:spcAft>
                        <a:buClrTx/>
                        <a:buSzTx/>
                        <a:buFont typeface="+mj-lt"/>
                        <a:buNone/>
                        <a:tabLst/>
                        <a:defRPr/>
                      </a:pPr>
                      <a:r>
                        <a:rPr lang="en-US" sz="1600" b="0" i="0" u="none" strike="noStrike" dirty="0" smtClean="0">
                          <a:solidFill>
                            <a:schemeClr val="tx1"/>
                          </a:solidFill>
                          <a:latin typeface="Arial Narrow" pitchFamily="34" charset="0"/>
                        </a:rPr>
                        <a:t>National Tourism Information Gateways (NTIGs)</a:t>
                      </a:r>
                      <a:r>
                        <a:rPr lang="en-US" sz="1600" b="0" i="0" u="none" strike="noStrike" baseline="0" dirty="0" smtClean="0">
                          <a:solidFill>
                            <a:schemeClr val="tx1"/>
                          </a:solidFill>
                          <a:latin typeface="Arial Narrow" pitchFamily="34" charset="0"/>
                        </a:rPr>
                        <a:t>.</a:t>
                      </a: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just" fontAlgn="t">
                        <a:buFont typeface="Arial" panose="020B0604020202020204" pitchFamily="34" charset="0"/>
                        <a:buNone/>
                      </a:pPr>
                      <a:r>
                        <a:rPr lang="en-US" sz="1600" b="0" i="0" u="none" strike="noStrike" kern="1200" dirty="0" smtClean="0">
                          <a:solidFill>
                            <a:schemeClr val="tx1"/>
                          </a:solidFill>
                          <a:effectLst/>
                          <a:latin typeface="Arial Narrow" panose="020B0606020202030204" pitchFamily="34" charset="0"/>
                          <a:ea typeface="+mn-ea"/>
                          <a:cs typeface="+mn-cs"/>
                        </a:rPr>
                        <a:t>Public and Tourist.</a:t>
                      </a:r>
                      <a:endParaRPr lang="en-US" sz="1600" b="0" i="0" u="none" strike="noStrike" kern="1200" dirty="0">
                        <a:solidFill>
                          <a:schemeClr val="tx1"/>
                        </a:solidFill>
                        <a:effectLst/>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lvl="0" indent="0" algn="just">
                        <a:buFont typeface="Arial" panose="020B0604020202020204" pitchFamily="34" charset="0"/>
                        <a:buNone/>
                      </a:pPr>
                      <a:r>
                        <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rPr>
                        <a:t>During quarter four, two (2) operational reports for King Shaka International Airport (KSIA) and Oliver Reginald Tambo International Airport (ORTIA) National Tourism Information Gateways (NTIG) were developed. Progress for the period under review pertain to the following:</a:t>
                      </a:r>
                    </a:p>
                    <a:p>
                      <a:pPr marL="0" lvl="0" indent="0" algn="just">
                        <a:buFont typeface="Arial" panose="020B0604020202020204" pitchFamily="34" charset="0"/>
                        <a:buNone/>
                      </a:pPr>
                      <a:endParaRPr kumimoji="0" lang="en-ZA" sz="1600" b="0" i="0"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285750" indent="-285750" algn="just">
                        <a:buFont typeface="Arial" panose="020B0604020202020204" pitchFamily="34" charset="0"/>
                        <a:buChar char="•"/>
                      </a:pPr>
                      <a:r>
                        <a:rPr lang="en-ZA" sz="1600" b="0" kern="1200" dirty="0" smtClean="0">
                          <a:solidFill>
                            <a:schemeClr val="tx1"/>
                          </a:solidFill>
                          <a:latin typeface="Arial Narrow" panose="020B0606020202030204" pitchFamily="34" charset="0"/>
                          <a:ea typeface="+mn-ea"/>
                          <a:cs typeface="+mn-cs"/>
                        </a:rPr>
                        <a:t>General operations.</a:t>
                      </a:r>
                    </a:p>
                    <a:p>
                      <a:pPr marL="285750" indent="-285750" algn="just">
                        <a:buFont typeface="Arial" panose="020B0604020202020204" pitchFamily="34" charset="0"/>
                        <a:buChar char="•"/>
                      </a:pPr>
                      <a:r>
                        <a:rPr lang="en-ZA" sz="1600" b="0" kern="1200" dirty="0" smtClean="0">
                          <a:solidFill>
                            <a:schemeClr val="tx1"/>
                          </a:solidFill>
                          <a:latin typeface="Arial Narrow" panose="020B0606020202030204" pitchFamily="34" charset="0"/>
                          <a:ea typeface="+mn-ea"/>
                          <a:cs typeface="+mn-cs"/>
                        </a:rPr>
                        <a:t>Purpose of developing NTIGs.</a:t>
                      </a:r>
                    </a:p>
                    <a:p>
                      <a:pPr marL="285750" indent="-285750" algn="just">
                        <a:buFont typeface="Arial" panose="020B0604020202020204" pitchFamily="34" charset="0"/>
                        <a:buChar char="•"/>
                      </a:pPr>
                      <a:r>
                        <a:rPr lang="en-ZA" sz="1600" b="0" kern="1200" dirty="0" smtClean="0">
                          <a:solidFill>
                            <a:schemeClr val="tx1"/>
                          </a:solidFill>
                          <a:latin typeface="Arial Narrow" panose="020B0606020202030204" pitchFamily="34" charset="0"/>
                          <a:ea typeface="+mn-ea"/>
                          <a:cs typeface="+mn-cs"/>
                        </a:rPr>
                        <a:t>Objective of Information Gateways.</a:t>
                      </a:r>
                    </a:p>
                    <a:p>
                      <a:pPr marL="285750" indent="-285750" algn="just">
                        <a:buFont typeface="Arial" panose="020B0604020202020204" pitchFamily="34" charset="0"/>
                        <a:buChar char="•"/>
                      </a:pPr>
                      <a:r>
                        <a:rPr lang="en-ZA" sz="1600" b="0" kern="1200" dirty="0" smtClean="0">
                          <a:solidFill>
                            <a:schemeClr val="tx1"/>
                          </a:solidFill>
                          <a:latin typeface="Arial Narrow" panose="020B0606020202030204" pitchFamily="34" charset="0"/>
                          <a:ea typeface="+mn-ea"/>
                          <a:cs typeface="+mn-cs"/>
                        </a:rPr>
                        <a:t>Human</a:t>
                      </a:r>
                      <a:r>
                        <a:rPr lang="en-ZA" sz="1600" b="0" kern="1200" baseline="0" dirty="0" smtClean="0">
                          <a:solidFill>
                            <a:schemeClr val="tx1"/>
                          </a:solidFill>
                          <a:latin typeface="Arial Narrow" panose="020B0606020202030204" pitchFamily="34" charset="0"/>
                          <a:ea typeface="+mn-ea"/>
                          <a:cs typeface="+mn-cs"/>
                        </a:rPr>
                        <a:t> Resources.</a:t>
                      </a:r>
                    </a:p>
                    <a:p>
                      <a:pPr marL="285750" indent="-285750" algn="just">
                        <a:buFont typeface="Arial" panose="020B0604020202020204" pitchFamily="34" charset="0"/>
                        <a:buChar char="•"/>
                      </a:pPr>
                      <a:r>
                        <a:rPr lang="en-ZA" sz="1600" b="0" kern="1200" baseline="0" dirty="0" smtClean="0">
                          <a:solidFill>
                            <a:schemeClr val="tx1"/>
                          </a:solidFill>
                          <a:latin typeface="Arial Narrow" panose="020B0606020202030204" pitchFamily="34" charset="0"/>
                          <a:ea typeface="+mn-ea"/>
                          <a:cs typeface="+mn-cs"/>
                        </a:rPr>
                        <a:t>Enhancements.</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smtClean="0">
                          <a:solidFill>
                            <a:schemeClr val="tx1"/>
                          </a:solidFill>
                          <a:latin typeface="Arial Narrow" panose="020B0606020202030204" pitchFamily="34" charset="0"/>
                          <a:ea typeface="+mn-ea"/>
                          <a:cs typeface="+mn-cs"/>
                        </a:rPr>
                        <a:t>Capacity-building.</a:t>
                      </a:r>
                      <a:endParaRPr lang="en-ZA" sz="1600" b="0" kern="1200" baseline="0" dirty="0" smtClean="0">
                        <a:solidFill>
                          <a:schemeClr val="tx1"/>
                        </a:solidFill>
                        <a:latin typeface="Arial Narrow" panose="020B0606020202030204" pitchFamily="34" charset="0"/>
                        <a:ea typeface="+mn-ea"/>
                        <a:cs typeface="+mn-cs"/>
                      </a:endParaRPr>
                    </a:p>
                    <a:p>
                      <a:pPr marL="285750" indent="-285750" algn="just">
                        <a:buFont typeface="Arial" panose="020B0604020202020204" pitchFamily="34" charset="0"/>
                        <a:buChar char="•"/>
                      </a:pPr>
                      <a:r>
                        <a:rPr lang="en-ZA" sz="1600" b="0" kern="1200" baseline="0" dirty="0" smtClean="0">
                          <a:solidFill>
                            <a:schemeClr val="tx1"/>
                          </a:solidFill>
                          <a:latin typeface="Arial Narrow" panose="020B0606020202030204" pitchFamily="34" charset="0"/>
                          <a:ea typeface="+mn-ea"/>
                          <a:cs typeface="+mn-cs"/>
                        </a:rPr>
                        <a:t>Visitor Statistics.</a:t>
                      </a:r>
                    </a:p>
                    <a:p>
                      <a:pPr marL="0" indent="0" algn="just">
                        <a:buFont typeface="Arial" panose="020B0604020202020204" pitchFamily="34" charset="0"/>
                        <a:buNone/>
                      </a:pPr>
                      <a:endParaRPr lang="en-ZA" sz="1600" b="0" kern="1200" dirty="0" smtClean="0">
                        <a:solidFill>
                          <a:schemeClr val="tx1"/>
                        </a:solidFill>
                        <a:latin typeface="Arial Narrow" panose="020B0606020202030204" pitchFamily="34" charset="0"/>
                        <a:ea typeface="+mn-ea"/>
                        <a:cs typeface="+mn-cs"/>
                      </a:endParaRPr>
                    </a:p>
                  </a:txBody>
                  <a:tcPr marL="85725" marR="86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374896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85</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Footer Placeholder 1"/>
          <p:cNvSpPr>
            <a:spLocks noGrp="1"/>
          </p:cNvSpPr>
          <p:nvPr>
            <p:ph type="ftr" sz="quarter" idx="11"/>
          </p:nvPr>
        </p:nvSpPr>
        <p:spPr>
          <a:xfrm>
            <a:off x="859972" y="5991226"/>
            <a:ext cx="2318656"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
        <p:nvSpPr>
          <p:cNvPr id="8" name="Title 1"/>
          <p:cNvSpPr txBox="1">
            <a:spLocks/>
          </p:cNvSpPr>
          <p:nvPr/>
        </p:nvSpPr>
        <p:spPr>
          <a:xfrm>
            <a:off x="728444" y="1559858"/>
            <a:ext cx="7982464" cy="3173507"/>
          </a:xfrm>
          <a:prstGeom prst="rect">
            <a:avLst/>
          </a:prstGeom>
          <a:solidFill>
            <a:schemeClr val="accent2">
              <a:lumMod val="40000"/>
              <a:lumOff val="60000"/>
            </a:schemeClr>
          </a:solidFill>
          <a:ln>
            <a:solidFill>
              <a:schemeClr val="accent6">
                <a:lumMod val="75000"/>
              </a:schemeClr>
            </a:solidFill>
          </a:ln>
        </p:spPr>
        <p:txBody>
          <a:bodyPr/>
          <a:lstStyle/>
          <a:p>
            <a:pPr algn="ctr">
              <a:defRPr/>
            </a:pPr>
            <a:endParaRPr lang="en-US" sz="5400" b="1" dirty="0">
              <a:solidFill>
                <a:prstClr val="black"/>
              </a:solidFill>
              <a:latin typeface="Arial Narrow" pitchFamily="34" charset="0"/>
            </a:endParaRPr>
          </a:p>
          <a:p>
            <a:pPr algn="ctr">
              <a:defRPr/>
            </a:pPr>
            <a:r>
              <a:rPr lang="en-US" sz="5400" b="1" dirty="0" smtClean="0">
                <a:solidFill>
                  <a:prstClr val="black"/>
                </a:solidFill>
                <a:latin typeface="Arial Narrow" pitchFamily="34" charset="0"/>
              </a:rPr>
              <a:t> 3.	Human Resource Information</a:t>
            </a:r>
            <a:endParaRPr lang="en-US" sz="5400" b="1" dirty="0">
              <a:solidFill>
                <a:prstClr val="black"/>
              </a:solidFill>
              <a:latin typeface="Arial Narrow" pitchFamily="34" charset="0"/>
            </a:endParaRPr>
          </a:p>
        </p:txBody>
      </p:sp>
    </p:spTree>
    <p:extLst>
      <p:ext uri="{BB962C8B-B14F-4D97-AF65-F5344CB8AC3E}">
        <p14:creationId xmlns:p14="http://schemas.microsoft.com/office/powerpoint/2010/main" val="29300402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86</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Footer Placeholder 1"/>
          <p:cNvSpPr>
            <a:spLocks noGrp="1"/>
          </p:cNvSpPr>
          <p:nvPr>
            <p:ph type="ftr" sz="quarter" idx="11"/>
          </p:nvPr>
        </p:nvSpPr>
        <p:spPr>
          <a:xfrm>
            <a:off x="222191" y="6444698"/>
            <a:ext cx="3143309" cy="276778"/>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
        <p:nvSpPr>
          <p:cNvPr id="5" name="Title 1"/>
          <p:cNvSpPr>
            <a:spLocks noGrp="1"/>
          </p:cNvSpPr>
          <p:nvPr>
            <p:ph type="title"/>
          </p:nvPr>
        </p:nvSpPr>
        <p:spPr>
          <a:xfrm>
            <a:off x="222191" y="275463"/>
            <a:ext cx="8493441" cy="500448"/>
          </a:xfrm>
          <a:solidFill>
            <a:schemeClr val="accent2">
              <a:lumMod val="40000"/>
              <a:lumOff val="60000"/>
            </a:schemeClr>
          </a:solidFill>
          <a:ln>
            <a:solidFill>
              <a:schemeClr val="accent6">
                <a:lumMod val="75000"/>
              </a:schemeClr>
            </a:solidFill>
          </a:ln>
        </p:spPr>
        <p:txBody>
          <a:bodyPr rtlCol="0">
            <a:normAutofit fontScale="90000"/>
          </a:bodyPr>
          <a:lstStyle/>
          <a:p>
            <a:r>
              <a:rPr lang="en-ZA" dirty="0">
                <a:solidFill>
                  <a:schemeClr val="tx1"/>
                </a:solidFill>
                <a:latin typeface="Arial Narrow" pitchFamily="34" charset="0"/>
              </a:rPr>
              <a:t>Employees per Occupational Bands: </a:t>
            </a:r>
            <a:r>
              <a:rPr lang="en-US" dirty="0">
                <a:solidFill>
                  <a:schemeClr val="tx1"/>
                </a:solidFill>
                <a:latin typeface="Arial Narrow" pitchFamily="34" charset="0"/>
              </a:rPr>
              <a:t>31 </a:t>
            </a:r>
            <a:r>
              <a:rPr lang="en-US" dirty="0" smtClean="0">
                <a:solidFill>
                  <a:schemeClr val="tx1"/>
                </a:solidFill>
                <a:latin typeface="Arial Narrow" pitchFamily="34" charset="0"/>
              </a:rPr>
              <a:t>March 2018</a:t>
            </a:r>
            <a:endParaRPr lang="en-ZA" dirty="0">
              <a:solidFill>
                <a:schemeClr val="tx1"/>
              </a:solidFill>
              <a:latin typeface="Arial Narrow" pitchFamily="34" charset="0"/>
            </a:endParaRPr>
          </a:p>
        </p:txBody>
      </p:sp>
      <p:graphicFrame>
        <p:nvGraphicFramePr>
          <p:cNvPr id="6" name="Content Placeholder 5"/>
          <p:cNvGraphicFramePr>
            <a:graphicFrameLocks/>
          </p:cNvGraphicFramePr>
          <p:nvPr>
            <p:extLst>
              <p:ext uri="{D42A27DB-BD31-4B8C-83A1-F6EECF244321}">
                <p14:modId xmlns:p14="http://schemas.microsoft.com/office/powerpoint/2010/main" val="1150745140"/>
              </p:ext>
            </p:extLst>
          </p:nvPr>
        </p:nvGraphicFramePr>
        <p:xfrm>
          <a:off x="324464" y="988141"/>
          <a:ext cx="8288593" cy="5323523"/>
        </p:xfrm>
        <a:graphic>
          <a:graphicData uri="http://schemas.openxmlformats.org/drawingml/2006/table">
            <a:tbl>
              <a:tblPr firstRow="1" firstCol="1" bandRow="1" bandCol="1">
                <a:tableStyleId>{21E4AEA4-8DFA-4A89-87EB-49C32662AFE0}</a:tableStyleId>
              </a:tblPr>
              <a:tblGrid>
                <a:gridCol w="1755058">
                  <a:extLst>
                    <a:ext uri="{9D8B030D-6E8A-4147-A177-3AD203B41FA5}">
                      <a16:colId xmlns:a16="http://schemas.microsoft.com/office/drawing/2014/main" val="20000"/>
                    </a:ext>
                  </a:extLst>
                </a:gridCol>
                <a:gridCol w="783318">
                  <a:extLst>
                    <a:ext uri="{9D8B030D-6E8A-4147-A177-3AD203B41FA5}">
                      <a16:colId xmlns:a16="http://schemas.microsoft.com/office/drawing/2014/main" val="20001"/>
                    </a:ext>
                  </a:extLst>
                </a:gridCol>
                <a:gridCol w="811851">
                  <a:extLst>
                    <a:ext uri="{9D8B030D-6E8A-4147-A177-3AD203B41FA5}">
                      <a16:colId xmlns:a16="http://schemas.microsoft.com/office/drawing/2014/main" val="20002"/>
                    </a:ext>
                  </a:extLst>
                </a:gridCol>
                <a:gridCol w="675117">
                  <a:extLst>
                    <a:ext uri="{9D8B030D-6E8A-4147-A177-3AD203B41FA5}">
                      <a16:colId xmlns:a16="http://schemas.microsoft.com/office/drawing/2014/main" val="20003"/>
                    </a:ext>
                  </a:extLst>
                </a:gridCol>
                <a:gridCol w="675118">
                  <a:extLst>
                    <a:ext uri="{9D8B030D-6E8A-4147-A177-3AD203B41FA5}">
                      <a16:colId xmlns:a16="http://schemas.microsoft.com/office/drawing/2014/main" val="20004"/>
                    </a:ext>
                  </a:extLst>
                </a:gridCol>
                <a:gridCol w="666572">
                  <a:extLst>
                    <a:ext uri="{9D8B030D-6E8A-4147-A177-3AD203B41FA5}">
                      <a16:colId xmlns:a16="http://schemas.microsoft.com/office/drawing/2014/main" val="20005"/>
                    </a:ext>
                  </a:extLst>
                </a:gridCol>
                <a:gridCol w="897308">
                  <a:extLst>
                    <a:ext uri="{9D8B030D-6E8A-4147-A177-3AD203B41FA5}">
                      <a16:colId xmlns:a16="http://schemas.microsoft.com/office/drawing/2014/main" val="20006"/>
                    </a:ext>
                  </a:extLst>
                </a:gridCol>
                <a:gridCol w="717847">
                  <a:extLst>
                    <a:ext uri="{9D8B030D-6E8A-4147-A177-3AD203B41FA5}">
                      <a16:colId xmlns:a16="http://schemas.microsoft.com/office/drawing/2014/main" val="20007"/>
                    </a:ext>
                  </a:extLst>
                </a:gridCol>
                <a:gridCol w="704685">
                  <a:extLst>
                    <a:ext uri="{9D8B030D-6E8A-4147-A177-3AD203B41FA5}">
                      <a16:colId xmlns:a16="http://schemas.microsoft.com/office/drawing/2014/main" val="20008"/>
                    </a:ext>
                  </a:extLst>
                </a:gridCol>
                <a:gridCol w="601719">
                  <a:extLst>
                    <a:ext uri="{9D8B030D-6E8A-4147-A177-3AD203B41FA5}">
                      <a16:colId xmlns:a16="http://schemas.microsoft.com/office/drawing/2014/main" val="20009"/>
                    </a:ext>
                  </a:extLst>
                </a:gridCol>
              </a:tblGrid>
              <a:tr h="228990">
                <a:tc rowSpan="2">
                  <a:txBody>
                    <a:bodyPr/>
                    <a:lstStyle/>
                    <a:p>
                      <a:pPr algn="ctr">
                        <a:lnSpc>
                          <a:spcPct val="115000"/>
                        </a:lnSpc>
                        <a:spcAft>
                          <a:spcPts val="0"/>
                        </a:spcAft>
                      </a:pPr>
                      <a:r>
                        <a:rPr lang="en-ZA" sz="1400" dirty="0" smtClean="0">
                          <a:effectLst/>
                          <a:latin typeface="Arial Narrow" panose="020B0606020202030204" pitchFamily="34" charset="0"/>
                        </a:rPr>
                        <a:t>OCCUPATIONAL BAND</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15000"/>
                        </a:lnSpc>
                        <a:spcAft>
                          <a:spcPts val="0"/>
                        </a:spcAft>
                      </a:pPr>
                      <a:r>
                        <a:rPr lang="en-ZA" sz="1400" dirty="0" smtClean="0">
                          <a:effectLst/>
                          <a:latin typeface="Arial Narrow" panose="020B0606020202030204" pitchFamily="34" charset="0"/>
                        </a:rPr>
                        <a:t>MALE</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15000"/>
                        </a:lnSpc>
                        <a:spcAft>
                          <a:spcPts val="0"/>
                        </a:spcAft>
                      </a:pPr>
                      <a:r>
                        <a:rPr lang="en-ZA" sz="1400" dirty="0" smtClean="0">
                          <a:effectLst/>
                          <a:latin typeface="Arial Narrow" panose="020B0606020202030204" pitchFamily="34" charset="0"/>
                        </a:rPr>
                        <a:t>FEMALE</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1000"/>
                        </a:spcAft>
                      </a:pPr>
                      <a:r>
                        <a:rPr lang="en-ZA" sz="1200" dirty="0" smtClean="0">
                          <a:effectLst/>
                          <a:latin typeface="Arial Narrow" panose="020B0606020202030204" pitchFamily="34" charset="0"/>
                        </a:rPr>
                        <a:t>TOTAL</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28990">
                <a:tc vMerge="1">
                  <a:txBody>
                    <a:bodyPr/>
                    <a:lstStyle/>
                    <a:p>
                      <a:endParaRPr lang="en-ZA"/>
                    </a:p>
                  </a:txBody>
                  <a:tcPr/>
                </a:tc>
                <a:tc>
                  <a:txBody>
                    <a:bodyPr/>
                    <a:lstStyle/>
                    <a:p>
                      <a:pPr algn="ctr">
                        <a:lnSpc>
                          <a:spcPct val="115000"/>
                        </a:lnSpc>
                        <a:spcAft>
                          <a:spcPts val="0"/>
                        </a:spcAft>
                      </a:pPr>
                      <a:r>
                        <a:rPr lang="en-ZA" sz="1400" b="1" dirty="0">
                          <a:effectLst/>
                          <a:latin typeface="Arial Narrow" panose="020B0606020202030204" pitchFamily="34" charset="0"/>
                        </a:rPr>
                        <a:t>African</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Coloured</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Indian</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White</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African</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Coloured</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Indian</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b="1" dirty="0">
                          <a:effectLst/>
                          <a:latin typeface="Arial Narrow" panose="020B0606020202030204" pitchFamily="34" charset="0"/>
                        </a:rPr>
                        <a:t>White</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ZA"/>
                    </a:p>
                  </a:txBody>
                  <a:tcPr/>
                </a:tc>
                <a:extLst>
                  <a:ext uri="{0D108BD9-81ED-4DB2-BD59-A6C34878D82A}">
                    <a16:rowId xmlns:a16="http://schemas.microsoft.com/office/drawing/2014/main" val="10001"/>
                  </a:ext>
                </a:extLst>
              </a:tr>
              <a:tr h="231221">
                <a:tc>
                  <a:txBody>
                    <a:bodyPr/>
                    <a:lstStyle/>
                    <a:p>
                      <a:pPr>
                        <a:lnSpc>
                          <a:spcPct val="115000"/>
                        </a:lnSpc>
                        <a:spcBef>
                          <a:spcPts val="300"/>
                        </a:spcBef>
                        <a:spcAft>
                          <a:spcPts val="0"/>
                        </a:spcAft>
                      </a:pPr>
                      <a:r>
                        <a:rPr lang="en-ZA" sz="1400" dirty="0" smtClean="0">
                          <a:effectLst/>
                          <a:latin typeface="Arial Narrow" panose="020B0606020202030204" pitchFamily="34" charset="0"/>
                        </a:rPr>
                        <a:t>Top </a:t>
                      </a:r>
                      <a:r>
                        <a:rPr lang="en-ZA" sz="1400" dirty="0">
                          <a:effectLst/>
                          <a:latin typeface="Arial Narrow" panose="020B0606020202030204" pitchFamily="34" charset="0"/>
                        </a:rPr>
                        <a:t>Management </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rPr>
                        <a:t>1</a:t>
                      </a:r>
                      <a:endParaRPr lang="en-ZA" sz="1200" dirty="0">
                        <a:solidFill>
                          <a:schemeClr val="tx1"/>
                        </a:solidFill>
                        <a:effectLst/>
                        <a:latin typeface="Arial Narrow" panose="020B0606020202030204" pitchFamily="34"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9</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31221">
                <a:tc>
                  <a:txBody>
                    <a:bodyPr/>
                    <a:lstStyle/>
                    <a:p>
                      <a:pPr>
                        <a:lnSpc>
                          <a:spcPct val="115000"/>
                        </a:lnSpc>
                        <a:spcBef>
                          <a:spcPts val="300"/>
                        </a:spcBef>
                        <a:spcAft>
                          <a:spcPts val="0"/>
                        </a:spcAft>
                      </a:pPr>
                      <a:r>
                        <a:rPr lang="en-ZA" sz="1400" dirty="0">
                          <a:effectLst/>
                          <a:latin typeface="Arial Narrow" panose="020B0606020202030204" pitchFamily="34" charset="0"/>
                        </a:rPr>
                        <a:t>Senior </a:t>
                      </a:r>
                      <a:r>
                        <a:rPr lang="en-ZA" sz="1400" b="1" i="1" dirty="0" smtClean="0">
                          <a:effectLst/>
                          <a:latin typeface="Arial Narrow" panose="020B0606020202030204" pitchFamily="34" charset="0"/>
                        </a:rPr>
                        <a:t>Management</a:t>
                      </a:r>
                      <a:r>
                        <a:rPr lang="en-ZA" sz="1400" b="1" i="0" dirty="0" smtClean="0">
                          <a:effectLst/>
                          <a:latin typeface="Arial Narrow" panose="020B0606020202030204" pitchFamily="34" charset="0"/>
                        </a:rPr>
                        <a:t>.</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26</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4</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22</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62</a:t>
                      </a:r>
                    </a:p>
                  </a:txBody>
                  <a:tcPr marL="68580" marR="68580" marT="0" marB="0" anchor="ctr"/>
                </a:tc>
                <a:extLst>
                  <a:ext uri="{0D108BD9-81ED-4DB2-BD59-A6C34878D82A}">
                    <a16:rowId xmlns:a16="http://schemas.microsoft.com/office/drawing/2014/main" val="10003"/>
                  </a:ext>
                </a:extLst>
              </a:tr>
              <a:tr h="1218272">
                <a:tc>
                  <a:txBody>
                    <a:bodyPr/>
                    <a:lstStyle/>
                    <a:p>
                      <a:pPr>
                        <a:lnSpc>
                          <a:spcPct val="115000"/>
                        </a:lnSpc>
                        <a:spcBef>
                          <a:spcPts val="300"/>
                        </a:spcBef>
                        <a:spcAft>
                          <a:spcPts val="0"/>
                        </a:spcAft>
                      </a:pPr>
                      <a:r>
                        <a:rPr lang="en-ZA" sz="1400" dirty="0">
                          <a:effectLst/>
                          <a:latin typeface="Arial Narrow" panose="020B0606020202030204" pitchFamily="34" charset="0"/>
                        </a:rPr>
                        <a:t>Professionally qualified and experienced specialists and </a:t>
                      </a:r>
                      <a:r>
                        <a:rPr lang="en-ZA" sz="1400" dirty="0" smtClean="0">
                          <a:effectLst/>
                          <a:latin typeface="Arial Narrow" panose="020B0606020202030204" pitchFamily="34" charset="0"/>
                        </a:rPr>
                        <a:t>mid-management.</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101</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3</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112</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7</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246</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1373939">
                <a:tc>
                  <a:txBody>
                    <a:bodyPr/>
                    <a:lstStyle/>
                    <a:p>
                      <a:pPr>
                        <a:lnSpc>
                          <a:spcPct val="100000"/>
                        </a:lnSpc>
                        <a:spcBef>
                          <a:spcPts val="0"/>
                        </a:spcBef>
                        <a:spcAft>
                          <a:spcPts val="0"/>
                        </a:spcAft>
                      </a:pPr>
                      <a:r>
                        <a:rPr lang="en-ZA" sz="1400" dirty="0">
                          <a:effectLst/>
                          <a:latin typeface="Arial Narrow" panose="020B0606020202030204" pitchFamily="34" charset="0"/>
                        </a:rPr>
                        <a:t>Skilled technical and academically qualified workers, junior management, supervisors, foreman and </a:t>
                      </a:r>
                      <a:r>
                        <a:rPr lang="en-ZA" sz="1400" dirty="0" smtClean="0">
                          <a:effectLst/>
                          <a:latin typeface="Arial Narrow" panose="020B0606020202030204" pitchFamily="34" charset="0"/>
                        </a:rPr>
                        <a:t>superintendents.</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47</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4</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78</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7</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4</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142</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722025">
                <a:tc>
                  <a:txBody>
                    <a:bodyPr/>
                    <a:lstStyle/>
                    <a:p>
                      <a:pPr>
                        <a:lnSpc>
                          <a:spcPct val="115000"/>
                        </a:lnSpc>
                        <a:spcBef>
                          <a:spcPts val="300"/>
                        </a:spcBef>
                        <a:spcAft>
                          <a:spcPts val="0"/>
                        </a:spcAft>
                      </a:pPr>
                      <a:r>
                        <a:rPr lang="en-ZA" sz="1400" dirty="0">
                          <a:effectLst/>
                          <a:latin typeface="Arial Narrow" panose="020B0606020202030204" pitchFamily="34" charset="0"/>
                        </a:rPr>
                        <a:t>Semi-skilled and discretionary decision </a:t>
                      </a:r>
                      <a:r>
                        <a:rPr lang="en-ZA" sz="1400" dirty="0" smtClean="0">
                          <a:effectLst/>
                          <a:latin typeface="Arial Narrow" panose="020B0606020202030204" pitchFamily="34" charset="0"/>
                        </a:rPr>
                        <a:t>making.</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15</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13</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28</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76620">
                <a:tc>
                  <a:txBody>
                    <a:bodyPr/>
                    <a:lstStyle/>
                    <a:p>
                      <a:pPr>
                        <a:lnSpc>
                          <a:spcPct val="115000"/>
                        </a:lnSpc>
                        <a:spcBef>
                          <a:spcPts val="300"/>
                        </a:spcBef>
                        <a:spcAft>
                          <a:spcPts val="0"/>
                        </a:spcAft>
                      </a:pPr>
                      <a:r>
                        <a:rPr lang="en-ZA" sz="1400" dirty="0" smtClean="0">
                          <a:effectLst/>
                          <a:latin typeface="Arial Narrow" panose="020B0606020202030204" pitchFamily="34" charset="0"/>
                        </a:rPr>
                        <a:t>Unskilled and defined decision making. *</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11**</a:t>
                      </a:r>
                    </a:p>
                  </a:txBody>
                  <a:tcPr marL="68580" marR="68580" marT="0" marB="0" anchor="ctr"/>
                </a:tc>
                <a:tc>
                  <a:txBody>
                    <a:bodyPr/>
                    <a:lstStyle/>
                    <a:p>
                      <a:pPr algn="ctr">
                        <a:lnSpc>
                          <a:spcPct val="115000"/>
                        </a:lnSpc>
                        <a:spcAft>
                          <a:spcPts val="0"/>
                        </a:spcAft>
                      </a:pP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15</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0</a:t>
                      </a:r>
                      <a:endParaRPr lang="en-ZA" sz="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26</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69124">
                <a:tc>
                  <a:txBody>
                    <a:bodyPr/>
                    <a:lstStyle/>
                    <a:p>
                      <a:pPr>
                        <a:lnSpc>
                          <a:spcPct val="115000"/>
                        </a:lnSpc>
                        <a:spcBef>
                          <a:spcPts val="300"/>
                        </a:spcBef>
                        <a:spcAft>
                          <a:spcPts val="0"/>
                        </a:spcAft>
                      </a:pPr>
                      <a:r>
                        <a:rPr lang="en-ZA" sz="1400" dirty="0" smtClean="0">
                          <a:effectLst/>
                          <a:latin typeface="Arial Narrow" panose="020B0606020202030204" pitchFamily="34" charset="0"/>
                        </a:rPr>
                        <a:t>TOTAL</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202</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9</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8</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243</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17</a:t>
                      </a: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11</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15</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513</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25777">
                <a:tc gridSpan="10">
                  <a:txBody>
                    <a:bodyPr/>
                    <a:lstStyle/>
                    <a:p>
                      <a:pPr>
                        <a:lnSpc>
                          <a:spcPct val="115000"/>
                        </a:lnSpc>
                        <a:spcBef>
                          <a:spcPts val="300"/>
                        </a:spcBef>
                        <a:spcAft>
                          <a:spcPts val="0"/>
                        </a:spcAft>
                      </a:pPr>
                      <a:r>
                        <a:rPr lang="en-ZA" sz="14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25 Interns   **1 Cleaner (SL2)</a:t>
                      </a: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hMerge="1">
                  <a:txBody>
                    <a:bodyPr/>
                    <a:lstStyle/>
                    <a:p>
                      <a:pPr algn="ctr">
                        <a:lnSpc>
                          <a:spcPct val="115000"/>
                        </a:lnSpc>
                        <a:spcAft>
                          <a:spcPts val="0"/>
                        </a:spcAft>
                      </a:pP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15000"/>
                        </a:lnSpc>
                        <a:spcAft>
                          <a:spcPts val="0"/>
                        </a:spcAft>
                      </a:pP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15000"/>
                        </a:lnSpc>
                        <a:spcAft>
                          <a:spcPts val="0"/>
                        </a:spcAft>
                      </a:pP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15000"/>
                        </a:lnSpc>
                        <a:spcAft>
                          <a:spcPts val="0"/>
                        </a:spcAft>
                      </a:pP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15000"/>
                        </a:lnSpc>
                        <a:spcAft>
                          <a:spcPts val="0"/>
                        </a:spcAft>
                      </a:pP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15000"/>
                        </a:lnSpc>
                        <a:spcAft>
                          <a:spcPts val="0"/>
                        </a:spcAft>
                      </a:pPr>
                      <a:endParaRPr lang="en-ZA" sz="1200" b="1" dirty="0" smtClean="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15000"/>
                        </a:lnSpc>
                        <a:spcAft>
                          <a:spcPts val="0"/>
                        </a:spcAft>
                      </a:pP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15000"/>
                        </a:lnSpc>
                        <a:spcAft>
                          <a:spcPts val="0"/>
                        </a:spcAft>
                      </a:pP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15000"/>
                        </a:lnSpc>
                        <a:spcAft>
                          <a:spcPts val="0"/>
                        </a:spcAft>
                      </a:pPr>
                      <a:endParaRPr lang="en-ZA" sz="12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248362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Footer Placeholder 1"/>
          <p:cNvSpPr>
            <a:spLocks noGrp="1"/>
          </p:cNvSpPr>
          <p:nvPr>
            <p:ph type="ftr" sz="quarter" idx="11"/>
          </p:nvPr>
        </p:nvSpPr>
        <p:spPr>
          <a:xfrm>
            <a:off x="370699" y="5991226"/>
            <a:ext cx="2882899"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
        <p:nvSpPr>
          <p:cNvPr id="5" name="Title 1"/>
          <p:cNvSpPr>
            <a:spLocks noGrp="1"/>
          </p:cNvSpPr>
          <p:nvPr>
            <p:ph type="title"/>
          </p:nvPr>
        </p:nvSpPr>
        <p:spPr>
          <a:xfrm>
            <a:off x="362464" y="421895"/>
            <a:ext cx="8427310" cy="685800"/>
          </a:xfrm>
          <a:solidFill>
            <a:schemeClr val="accent2">
              <a:lumMod val="40000"/>
              <a:lumOff val="60000"/>
            </a:schemeClr>
          </a:solidFill>
          <a:ln>
            <a:solidFill>
              <a:schemeClr val="accent6">
                <a:lumMod val="75000"/>
              </a:schemeClr>
            </a:solidFill>
          </a:ln>
        </p:spPr>
        <p:txBody>
          <a:bodyPr rtlCol="0">
            <a:normAutofit/>
          </a:bodyPr>
          <a:lstStyle/>
          <a:p>
            <a:r>
              <a:rPr lang="en-US" sz="2800" dirty="0">
                <a:solidFill>
                  <a:schemeClr val="tx1"/>
                </a:solidFill>
                <a:latin typeface="Arial Narrow" pitchFamily="34" charset="0"/>
              </a:rPr>
              <a:t>Workforce Representativity as end of 31 March 2018</a:t>
            </a:r>
            <a:endParaRPr lang="en-ZA" sz="2800" dirty="0">
              <a:solidFill>
                <a:schemeClr val="tx1"/>
              </a:solidFill>
              <a:latin typeface="Arial Narrow" pitchFamily="34" charset="0"/>
            </a:endParaRPr>
          </a:p>
        </p:txBody>
      </p:sp>
      <p:graphicFrame>
        <p:nvGraphicFramePr>
          <p:cNvPr id="7" name="Content Placeholder 5"/>
          <p:cNvGraphicFramePr>
            <a:graphicFrameLocks/>
          </p:cNvGraphicFramePr>
          <p:nvPr>
            <p:extLst>
              <p:ext uri="{D42A27DB-BD31-4B8C-83A1-F6EECF244321}">
                <p14:modId xmlns:p14="http://schemas.microsoft.com/office/powerpoint/2010/main" val="1181926575"/>
              </p:ext>
            </p:extLst>
          </p:nvPr>
        </p:nvGraphicFramePr>
        <p:xfrm>
          <a:off x="370699" y="1393370"/>
          <a:ext cx="8437124" cy="3354480"/>
        </p:xfrm>
        <a:graphic>
          <a:graphicData uri="http://schemas.openxmlformats.org/drawingml/2006/table">
            <a:tbl>
              <a:tblPr firstRow="1" bandRow="1">
                <a:tableStyleId>{21E4AEA4-8DFA-4A89-87EB-49C32662AFE0}</a:tableStyleId>
              </a:tblPr>
              <a:tblGrid>
                <a:gridCol w="4206391">
                  <a:extLst>
                    <a:ext uri="{9D8B030D-6E8A-4147-A177-3AD203B41FA5}">
                      <a16:colId xmlns:a16="http://schemas.microsoft.com/office/drawing/2014/main" val="20000"/>
                    </a:ext>
                  </a:extLst>
                </a:gridCol>
                <a:gridCol w="1818554">
                  <a:extLst>
                    <a:ext uri="{9D8B030D-6E8A-4147-A177-3AD203B41FA5}">
                      <a16:colId xmlns:a16="http://schemas.microsoft.com/office/drawing/2014/main" val="20001"/>
                    </a:ext>
                  </a:extLst>
                </a:gridCol>
                <a:gridCol w="2412179">
                  <a:extLst>
                    <a:ext uri="{9D8B030D-6E8A-4147-A177-3AD203B41FA5}">
                      <a16:colId xmlns:a16="http://schemas.microsoft.com/office/drawing/2014/main" val="20002"/>
                    </a:ext>
                  </a:extLst>
                </a:gridCol>
              </a:tblGrid>
              <a:tr h="419310">
                <a:tc gridSpan="3">
                  <a:txBody>
                    <a:bodyPr/>
                    <a:lstStyle/>
                    <a:p>
                      <a:pPr algn="ctr"/>
                      <a:r>
                        <a:rPr lang="en-ZA" sz="1600" dirty="0" smtClean="0">
                          <a:latin typeface="Arial Narrow" panose="020B0606020202030204" pitchFamily="34" charset="0"/>
                        </a:rPr>
                        <a:t>TOTAL ESTABLISHMENT</a:t>
                      </a:r>
                      <a:endParaRPr lang="en-ZA" sz="1600" dirty="0">
                        <a:solidFill>
                          <a:schemeClr val="tx1"/>
                        </a:solidFill>
                        <a:latin typeface="Arial Narrow" panose="020B0606020202030204" pitchFamily="34" charset="0"/>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0000"/>
                  </a:ext>
                </a:extLst>
              </a:tr>
              <a:tr h="419310">
                <a:tc>
                  <a:txBody>
                    <a:bodyPr/>
                    <a:lstStyle/>
                    <a:p>
                      <a:r>
                        <a:rPr lang="en-ZA" sz="1600" b="1" dirty="0" smtClean="0">
                          <a:latin typeface="Arial Narrow" panose="020B0606020202030204" pitchFamily="34" charset="0"/>
                        </a:rPr>
                        <a:t>Race</a:t>
                      </a:r>
                      <a:endParaRPr lang="en-ZA" sz="1600" b="1" dirty="0">
                        <a:solidFill>
                          <a:schemeClr val="tx1"/>
                        </a:solidFill>
                        <a:latin typeface="Arial Narrow" panose="020B0606020202030204" pitchFamily="34" charset="0"/>
                      </a:endParaRPr>
                    </a:p>
                  </a:txBody>
                  <a:tcPr/>
                </a:tc>
                <a:tc>
                  <a:txBody>
                    <a:bodyPr/>
                    <a:lstStyle/>
                    <a:p>
                      <a:r>
                        <a:rPr lang="en-ZA" sz="1600" b="1" dirty="0" smtClean="0">
                          <a:latin typeface="Arial Narrow" panose="020B0606020202030204" pitchFamily="34" charset="0"/>
                        </a:rPr>
                        <a:t>Number</a:t>
                      </a:r>
                      <a:endParaRPr lang="en-ZA" sz="1600" b="1" dirty="0">
                        <a:solidFill>
                          <a:schemeClr val="tx1"/>
                        </a:solidFill>
                        <a:latin typeface="Arial Narrow" panose="020B0606020202030204" pitchFamily="34" charset="0"/>
                      </a:endParaRPr>
                    </a:p>
                  </a:txBody>
                  <a:tcPr/>
                </a:tc>
                <a:tc>
                  <a:txBody>
                    <a:bodyPr/>
                    <a:lstStyle/>
                    <a:p>
                      <a:r>
                        <a:rPr lang="en-ZA" sz="1600" b="1" dirty="0" smtClean="0">
                          <a:latin typeface="Arial Narrow" panose="020B0606020202030204" pitchFamily="34" charset="0"/>
                        </a:rPr>
                        <a:t>Percentage</a:t>
                      </a:r>
                      <a:endParaRPr lang="en-ZA" sz="1600" b="1" dirty="0">
                        <a:solidFill>
                          <a:schemeClr val="tx1"/>
                        </a:solidFill>
                        <a:latin typeface="Arial Narrow" panose="020B0606020202030204" pitchFamily="34" charset="0"/>
                      </a:endParaRPr>
                    </a:p>
                  </a:txBody>
                  <a:tcPr/>
                </a:tc>
                <a:extLst>
                  <a:ext uri="{0D108BD9-81ED-4DB2-BD59-A6C34878D82A}">
                    <a16:rowId xmlns:a16="http://schemas.microsoft.com/office/drawing/2014/main" val="10001"/>
                  </a:ext>
                </a:extLst>
              </a:tr>
              <a:tr h="419310">
                <a:tc>
                  <a:txBody>
                    <a:bodyPr/>
                    <a:lstStyle/>
                    <a:p>
                      <a:r>
                        <a:rPr lang="en-ZA" sz="1600" dirty="0" smtClean="0">
                          <a:latin typeface="Arial Narrow" panose="020B0606020202030204" pitchFamily="34" charset="0"/>
                        </a:rPr>
                        <a:t>Africans</a:t>
                      </a:r>
                      <a:endParaRPr lang="en-ZA" sz="1600" dirty="0">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420</a:t>
                      </a:r>
                      <a:endParaRPr lang="en-ZA" sz="1600" dirty="0">
                        <a:solidFill>
                          <a:schemeClr val="tx1"/>
                        </a:solidFill>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86.1%</a:t>
                      </a:r>
                      <a:endParaRPr lang="en-ZA" sz="1600" dirty="0">
                        <a:solidFill>
                          <a:schemeClr val="tx1"/>
                        </a:solidFill>
                        <a:latin typeface="Arial Narrow" panose="020B0606020202030204" pitchFamily="34" charset="0"/>
                      </a:endParaRPr>
                    </a:p>
                  </a:txBody>
                  <a:tcPr/>
                </a:tc>
                <a:extLst>
                  <a:ext uri="{0D108BD9-81ED-4DB2-BD59-A6C34878D82A}">
                    <a16:rowId xmlns:a16="http://schemas.microsoft.com/office/drawing/2014/main" val="10002"/>
                  </a:ext>
                </a:extLst>
              </a:tr>
              <a:tr h="419310">
                <a:tc>
                  <a:txBody>
                    <a:bodyPr/>
                    <a:lstStyle/>
                    <a:p>
                      <a:r>
                        <a:rPr lang="en-ZA" sz="1600" dirty="0" smtClean="0">
                          <a:latin typeface="Arial Narrow" panose="020B0606020202030204" pitchFamily="34" charset="0"/>
                        </a:rPr>
                        <a:t>Coloureds</a:t>
                      </a:r>
                      <a:endParaRPr lang="en-ZA" sz="1600" dirty="0">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25</a:t>
                      </a:r>
                      <a:endParaRPr lang="en-ZA" sz="1600" dirty="0">
                        <a:solidFill>
                          <a:schemeClr val="tx1"/>
                        </a:solidFill>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5.1%</a:t>
                      </a:r>
                      <a:endParaRPr lang="en-ZA" sz="1600" dirty="0">
                        <a:solidFill>
                          <a:schemeClr val="tx1"/>
                        </a:solidFill>
                        <a:latin typeface="Arial Narrow" panose="020B0606020202030204" pitchFamily="34" charset="0"/>
                      </a:endParaRPr>
                    </a:p>
                  </a:txBody>
                  <a:tcPr/>
                </a:tc>
                <a:extLst>
                  <a:ext uri="{0D108BD9-81ED-4DB2-BD59-A6C34878D82A}">
                    <a16:rowId xmlns:a16="http://schemas.microsoft.com/office/drawing/2014/main" val="10003"/>
                  </a:ext>
                </a:extLst>
              </a:tr>
              <a:tr h="419310">
                <a:tc>
                  <a:txBody>
                    <a:bodyPr/>
                    <a:lstStyle/>
                    <a:p>
                      <a:r>
                        <a:rPr lang="en-ZA" sz="1600" dirty="0" smtClean="0">
                          <a:latin typeface="Arial Narrow" panose="020B0606020202030204" pitchFamily="34" charset="0"/>
                        </a:rPr>
                        <a:t>Indians</a:t>
                      </a:r>
                      <a:endParaRPr lang="en-ZA" sz="1600" dirty="0">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20</a:t>
                      </a:r>
                      <a:endParaRPr lang="en-ZA" sz="1600" dirty="0">
                        <a:solidFill>
                          <a:schemeClr val="tx1"/>
                        </a:solidFill>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4%</a:t>
                      </a:r>
                      <a:endParaRPr lang="en-ZA" sz="1600" dirty="0">
                        <a:solidFill>
                          <a:schemeClr val="tx1"/>
                        </a:solidFill>
                        <a:latin typeface="Arial Narrow" panose="020B0606020202030204" pitchFamily="34" charset="0"/>
                      </a:endParaRPr>
                    </a:p>
                  </a:txBody>
                  <a:tcPr/>
                </a:tc>
                <a:extLst>
                  <a:ext uri="{0D108BD9-81ED-4DB2-BD59-A6C34878D82A}">
                    <a16:rowId xmlns:a16="http://schemas.microsoft.com/office/drawing/2014/main" val="10004"/>
                  </a:ext>
                </a:extLst>
              </a:tr>
              <a:tr h="419310">
                <a:tc>
                  <a:txBody>
                    <a:bodyPr/>
                    <a:lstStyle/>
                    <a:p>
                      <a:r>
                        <a:rPr lang="en-ZA" sz="1600" dirty="0" smtClean="0">
                          <a:latin typeface="Arial Narrow" panose="020B0606020202030204" pitchFamily="34" charset="0"/>
                        </a:rPr>
                        <a:t>Whites</a:t>
                      </a:r>
                      <a:endParaRPr lang="en-ZA" sz="1600" dirty="0">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23</a:t>
                      </a:r>
                      <a:endParaRPr lang="en-ZA" sz="1600" dirty="0">
                        <a:solidFill>
                          <a:schemeClr val="tx1"/>
                        </a:solidFill>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4.7%</a:t>
                      </a:r>
                      <a:endParaRPr lang="en-ZA" sz="1600" dirty="0">
                        <a:solidFill>
                          <a:schemeClr val="tx1"/>
                        </a:solidFill>
                        <a:latin typeface="Arial Narrow" panose="020B0606020202030204" pitchFamily="34" charset="0"/>
                      </a:endParaRPr>
                    </a:p>
                  </a:txBody>
                  <a:tcPr/>
                </a:tc>
                <a:extLst>
                  <a:ext uri="{0D108BD9-81ED-4DB2-BD59-A6C34878D82A}">
                    <a16:rowId xmlns:a16="http://schemas.microsoft.com/office/drawing/2014/main" val="10005"/>
                  </a:ext>
                </a:extLst>
              </a:tr>
              <a:tr h="419310">
                <a:tc>
                  <a:txBody>
                    <a:bodyPr/>
                    <a:lstStyle/>
                    <a:p>
                      <a:r>
                        <a:rPr lang="en-ZA" sz="1600" b="1" dirty="0" smtClean="0">
                          <a:latin typeface="Arial Narrow" panose="020B0606020202030204" pitchFamily="34" charset="0"/>
                        </a:rPr>
                        <a:t>TOTAL</a:t>
                      </a:r>
                      <a:endParaRPr lang="en-ZA" sz="1600" b="1" dirty="0">
                        <a:latin typeface="Arial Narrow" panose="020B0606020202030204" pitchFamily="34" charset="0"/>
                      </a:endParaRPr>
                    </a:p>
                  </a:txBody>
                  <a:tcPr/>
                </a:tc>
                <a:tc>
                  <a:txBody>
                    <a:bodyPr/>
                    <a:lstStyle/>
                    <a:p>
                      <a:pPr algn="l"/>
                      <a:r>
                        <a:rPr lang="en-ZA" sz="1600" b="1" dirty="0" smtClean="0">
                          <a:solidFill>
                            <a:schemeClr val="tx1"/>
                          </a:solidFill>
                          <a:latin typeface="Arial Narrow" panose="020B0606020202030204" pitchFamily="34" charset="0"/>
                        </a:rPr>
                        <a:t>488</a:t>
                      </a:r>
                      <a:endParaRPr lang="en-ZA" sz="1600" b="1" dirty="0">
                        <a:solidFill>
                          <a:schemeClr val="tx1"/>
                        </a:solidFill>
                        <a:latin typeface="Arial Narrow" panose="020B0606020202030204" pitchFamily="34" charset="0"/>
                      </a:endParaRPr>
                    </a:p>
                  </a:txBody>
                  <a:tcPr/>
                </a:tc>
                <a:tc>
                  <a:txBody>
                    <a:bodyPr/>
                    <a:lstStyle/>
                    <a:p>
                      <a:pPr algn="l"/>
                      <a:r>
                        <a:rPr lang="en-ZA" sz="1600" b="1" dirty="0" smtClean="0">
                          <a:solidFill>
                            <a:schemeClr val="tx1"/>
                          </a:solidFill>
                          <a:latin typeface="Arial Narrow" panose="020B0606020202030204" pitchFamily="34" charset="0"/>
                        </a:rPr>
                        <a:t>100%</a:t>
                      </a:r>
                      <a:endParaRPr lang="en-ZA" sz="1600" b="1" dirty="0">
                        <a:solidFill>
                          <a:schemeClr val="tx1"/>
                        </a:solidFill>
                        <a:latin typeface="Arial Narrow" panose="020B0606020202030204" pitchFamily="34" charset="0"/>
                      </a:endParaRPr>
                    </a:p>
                  </a:txBody>
                  <a:tcPr/>
                </a:tc>
                <a:extLst>
                  <a:ext uri="{0D108BD9-81ED-4DB2-BD59-A6C34878D82A}">
                    <a16:rowId xmlns:a16="http://schemas.microsoft.com/office/drawing/2014/main" val="10006"/>
                  </a:ext>
                </a:extLst>
              </a:tr>
              <a:tr h="419310">
                <a:tc>
                  <a:txBody>
                    <a:bodyPr/>
                    <a:lstStyle/>
                    <a:p>
                      <a:r>
                        <a:rPr lang="en-ZA" sz="1600" dirty="0" smtClean="0">
                          <a:latin typeface="Arial Narrow" panose="020B0606020202030204" pitchFamily="34" charset="0"/>
                        </a:rPr>
                        <a:t>Persons with Disabilities</a:t>
                      </a:r>
                      <a:endParaRPr lang="en-ZA" sz="1600" dirty="0">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23</a:t>
                      </a:r>
                      <a:endParaRPr lang="en-ZA" sz="1600" dirty="0">
                        <a:solidFill>
                          <a:schemeClr val="tx1"/>
                        </a:solidFill>
                        <a:latin typeface="Arial Narrow" panose="020B0606020202030204" pitchFamily="34" charset="0"/>
                      </a:endParaRPr>
                    </a:p>
                  </a:txBody>
                  <a:tcPr/>
                </a:tc>
                <a:tc>
                  <a:txBody>
                    <a:bodyPr/>
                    <a:lstStyle/>
                    <a:p>
                      <a:pPr algn="l"/>
                      <a:r>
                        <a:rPr lang="en-ZA" sz="1600" dirty="0" smtClean="0">
                          <a:solidFill>
                            <a:schemeClr val="tx1"/>
                          </a:solidFill>
                          <a:latin typeface="Arial Narrow" panose="020B0606020202030204" pitchFamily="34" charset="0"/>
                        </a:rPr>
                        <a:t>4.7%</a:t>
                      </a:r>
                      <a:endParaRPr lang="en-ZA" sz="1600" dirty="0">
                        <a:solidFill>
                          <a:schemeClr val="tx1"/>
                        </a:solidFill>
                        <a:latin typeface="Arial Narrow" panose="020B0606020202030204"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240242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1095632" y="1066800"/>
            <a:ext cx="7591168" cy="3892378"/>
          </a:xfrm>
        </p:spPr>
        <p:txBody>
          <a:bodyPr>
            <a:noAutofit/>
          </a:bodyPr>
          <a:lstStyle/>
          <a:p>
            <a:pPr marL="0" indent="0" algn="just">
              <a:lnSpc>
                <a:spcPct val="160000"/>
              </a:lnSpc>
              <a:buNone/>
            </a:pPr>
            <a:endParaRPr lang="en-US" sz="2800" dirty="0" smtClean="0">
              <a:latin typeface="Arial Narrow" pitchFamily="34" charset="0"/>
            </a:endParaRPr>
          </a:p>
          <a:p>
            <a:pPr marL="457200" lvl="1" indent="0" algn="just">
              <a:buNone/>
            </a:pPr>
            <a:endParaRPr lang="en-US" dirty="0" smtClean="0">
              <a:latin typeface="Arial Narrow" pitchFamily="34" charset="0"/>
            </a:endParaRPr>
          </a:p>
          <a:p>
            <a:pPr marL="0" indent="0">
              <a:buNone/>
            </a:pPr>
            <a:endParaRPr lang="en-US" sz="2800" dirty="0">
              <a:latin typeface="Arial Narrow" pitchFamily="34" charset="0"/>
            </a:endParaRPr>
          </a:p>
          <a:p>
            <a:endParaRPr lang="en-US" sz="2800" dirty="0" smtClean="0">
              <a:latin typeface="Arial Narrow" pitchFamily="34" charset="0"/>
            </a:endParaRPr>
          </a:p>
          <a:p>
            <a:endParaRPr lang="en-US" sz="2800" dirty="0" smtClean="0">
              <a:latin typeface="Arial Narrow" pitchFamily="34" charset="0"/>
            </a:endParaRPr>
          </a:p>
        </p:txBody>
      </p:sp>
      <p:sp>
        <p:nvSpPr>
          <p:cNvPr id="6" name="Title 1"/>
          <p:cNvSpPr txBox="1">
            <a:spLocks/>
          </p:cNvSpPr>
          <p:nvPr/>
        </p:nvSpPr>
        <p:spPr>
          <a:xfrm>
            <a:off x="1037378" y="2218332"/>
            <a:ext cx="7010400" cy="1589314"/>
          </a:xfrm>
          <a:prstGeom prst="rect">
            <a:avLst/>
          </a:prstGeom>
          <a:solidFill>
            <a:schemeClr val="accent2">
              <a:lumMod val="40000"/>
              <a:lumOff val="60000"/>
            </a:schemeClr>
          </a:solidFill>
          <a:ln>
            <a:solidFill>
              <a:schemeClr val="accent6">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2400"/>
              </a:spcBef>
              <a:buFont typeface="Arial" panose="020B0604020202020204" pitchFamily="34" charset="0"/>
              <a:buNone/>
              <a:defRPr/>
            </a:pPr>
            <a:r>
              <a:rPr lang="en-US" sz="5400" b="1" dirty="0">
                <a:solidFill>
                  <a:prstClr val="black"/>
                </a:solidFill>
                <a:latin typeface="Arial Narrow" pitchFamily="34" charset="0"/>
              </a:rPr>
              <a:t>4</a:t>
            </a:r>
            <a:r>
              <a:rPr lang="en-US" sz="5400" b="1" dirty="0" smtClean="0">
                <a:solidFill>
                  <a:prstClr val="black"/>
                </a:solidFill>
                <a:latin typeface="Arial Narrow" pitchFamily="34" charset="0"/>
              </a:rPr>
              <a:t>.	Financial Information</a:t>
            </a:r>
          </a:p>
          <a:p>
            <a:pPr marL="0" indent="0" algn="ctr">
              <a:spcBef>
                <a:spcPts val="2400"/>
              </a:spcBef>
              <a:buFont typeface="Arial" panose="020B0604020202020204" pitchFamily="34" charset="0"/>
              <a:buNone/>
              <a:defRPr/>
            </a:pPr>
            <a:endParaRPr lang="en-US" sz="5400" b="1" dirty="0" smtClean="0">
              <a:solidFill>
                <a:prstClr val="black"/>
              </a:solidFill>
              <a:latin typeface="Arial Narrow" pitchFamily="34" charset="0"/>
            </a:endParaRPr>
          </a:p>
          <a:p>
            <a:pPr marL="0" indent="0" algn="ctr">
              <a:spcBef>
                <a:spcPts val="2400"/>
              </a:spcBef>
              <a:buFont typeface="Arial" panose="020B0604020202020204" pitchFamily="34" charset="0"/>
              <a:buNone/>
              <a:defRPr/>
            </a:pPr>
            <a:endParaRPr lang="en-US" sz="5400" b="1" dirty="0">
              <a:solidFill>
                <a:prstClr val="black"/>
              </a:solidFill>
              <a:latin typeface="Arial Narrow" pitchFamily="34" charset="0"/>
            </a:endParaRPr>
          </a:p>
        </p:txBody>
      </p:sp>
      <p:sp>
        <p:nvSpPr>
          <p:cNvPr id="7" name="Footer Placeholder 1"/>
          <p:cNvSpPr>
            <a:spLocks noGrp="1"/>
          </p:cNvSpPr>
          <p:nvPr>
            <p:ph type="ftr" sz="quarter" idx="11"/>
          </p:nvPr>
        </p:nvSpPr>
        <p:spPr>
          <a:xfrm>
            <a:off x="1037378" y="5991226"/>
            <a:ext cx="5561130"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5595183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black"/>
                </a:solidFill>
                <a:latin typeface="Arial" panose="020B0604020202020204" pitchFamily="34" charset="0"/>
                <a:cs typeface="Arial" panose="020B0604020202020204" pitchFamily="34" charset="0"/>
              </a:rPr>
              <a:pPr/>
              <a:t>89</a:t>
            </a:fld>
            <a:endParaRPr lang="en-ZA" sz="900" dirty="0">
              <a:solidFill>
                <a:prstClr val="black"/>
              </a:solidFill>
              <a:latin typeface="Arial" panose="020B0604020202020204" pitchFamily="34" charset="0"/>
              <a:cs typeface="Arial" panose="020B0604020202020204" pitchFamily="34" charset="0"/>
            </a:endParaRPr>
          </a:p>
        </p:txBody>
      </p:sp>
      <p:sp>
        <p:nvSpPr>
          <p:cNvPr id="5" name="Footer Placeholder 1"/>
          <p:cNvSpPr>
            <a:spLocks noGrp="1"/>
          </p:cNvSpPr>
          <p:nvPr>
            <p:ph type="ftr" sz="quarter" idx="11"/>
          </p:nvPr>
        </p:nvSpPr>
        <p:spPr>
          <a:xfrm>
            <a:off x="568615" y="5991226"/>
            <a:ext cx="3921211"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
        <p:nvSpPr>
          <p:cNvPr id="7" name="Title 1"/>
          <p:cNvSpPr>
            <a:spLocks noGrp="1"/>
          </p:cNvSpPr>
          <p:nvPr>
            <p:ph type="title"/>
          </p:nvPr>
        </p:nvSpPr>
        <p:spPr>
          <a:xfrm>
            <a:off x="269227" y="172385"/>
            <a:ext cx="8632725" cy="271368"/>
          </a:xfrm>
          <a:solidFill>
            <a:srgbClr val="F1995D"/>
          </a:solidFill>
          <a:ln>
            <a:solidFill>
              <a:schemeClr val="accent6">
                <a:lumMod val="75000"/>
              </a:schemeClr>
            </a:solidFill>
          </a:ln>
        </p:spPr>
        <p:txBody>
          <a:bodyPr rtlCol="0">
            <a:normAutofit fontScale="90000"/>
          </a:bodyPr>
          <a:lstStyle/>
          <a:p>
            <a:pPr algn="ctr">
              <a:defRPr/>
            </a:pPr>
            <a:r>
              <a:rPr lang="en-US" sz="2500" dirty="0">
                <a:solidFill>
                  <a:schemeClr val="tx1"/>
                </a:solidFill>
                <a:latin typeface="Arial Narrow" panose="020B0606020202030204" pitchFamily="34" charset="0"/>
              </a:rPr>
              <a:t>Budget and Expenditure Review as at </a:t>
            </a:r>
            <a:r>
              <a:rPr lang="en-US" sz="2600" dirty="0">
                <a:solidFill>
                  <a:schemeClr val="tx1"/>
                </a:solidFill>
                <a:latin typeface="Arial Narrow" panose="020B0606020202030204" pitchFamily="34" charset="0"/>
              </a:rPr>
              <a:t>31 </a:t>
            </a:r>
            <a:r>
              <a:rPr lang="en-US" sz="2800" dirty="0">
                <a:solidFill>
                  <a:schemeClr val="tx1"/>
                </a:solidFill>
                <a:latin typeface="Arial Narrow" pitchFamily="34" charset="0"/>
              </a:rPr>
              <a:t>March 2018</a:t>
            </a:r>
            <a:endParaRPr lang="en-US" sz="2600" dirty="0">
              <a:solidFill>
                <a:schemeClr val="tx1"/>
              </a:solidFill>
              <a:latin typeface="Arial Narrow" panose="020B0606020202030204" pitchFamily="34" charset="0"/>
            </a:endParaRPr>
          </a:p>
        </p:txBody>
      </p:sp>
      <p:graphicFrame>
        <p:nvGraphicFramePr>
          <p:cNvPr id="6" name="Content Placeholder 8"/>
          <p:cNvGraphicFramePr>
            <a:graphicFrameLocks/>
          </p:cNvGraphicFramePr>
          <p:nvPr>
            <p:extLst>
              <p:ext uri="{D42A27DB-BD31-4B8C-83A1-F6EECF244321}">
                <p14:modId xmlns:p14="http://schemas.microsoft.com/office/powerpoint/2010/main" val="2530699132"/>
              </p:ext>
            </p:extLst>
          </p:nvPr>
        </p:nvGraphicFramePr>
        <p:xfrm>
          <a:off x="269227" y="628279"/>
          <a:ext cx="8632725" cy="5032138"/>
        </p:xfrm>
        <a:graphic>
          <a:graphicData uri="http://schemas.openxmlformats.org/drawingml/2006/table">
            <a:tbl>
              <a:tblPr>
                <a:tableStyleId>{616DA210-FB5B-4158-B5E0-FEB733F419BA}</a:tableStyleId>
              </a:tblPr>
              <a:tblGrid>
                <a:gridCol w="1248968">
                  <a:extLst>
                    <a:ext uri="{9D8B030D-6E8A-4147-A177-3AD203B41FA5}">
                      <a16:colId xmlns:a16="http://schemas.microsoft.com/office/drawing/2014/main" val="20000"/>
                    </a:ext>
                  </a:extLst>
                </a:gridCol>
                <a:gridCol w="983452">
                  <a:extLst>
                    <a:ext uri="{9D8B030D-6E8A-4147-A177-3AD203B41FA5}">
                      <a16:colId xmlns:a16="http://schemas.microsoft.com/office/drawing/2014/main" val="20001"/>
                    </a:ext>
                  </a:extLst>
                </a:gridCol>
                <a:gridCol w="765932">
                  <a:extLst>
                    <a:ext uri="{9D8B030D-6E8A-4147-A177-3AD203B41FA5}">
                      <a16:colId xmlns:a16="http://schemas.microsoft.com/office/drawing/2014/main" val="20002"/>
                    </a:ext>
                  </a:extLst>
                </a:gridCol>
                <a:gridCol w="1005149">
                  <a:extLst>
                    <a:ext uri="{9D8B030D-6E8A-4147-A177-3AD203B41FA5}">
                      <a16:colId xmlns:a16="http://schemas.microsoft.com/office/drawing/2014/main" val="20003"/>
                    </a:ext>
                  </a:extLst>
                </a:gridCol>
                <a:gridCol w="793055">
                  <a:extLst>
                    <a:ext uri="{9D8B030D-6E8A-4147-A177-3AD203B41FA5}">
                      <a16:colId xmlns:a16="http://schemas.microsoft.com/office/drawing/2014/main" val="20004"/>
                    </a:ext>
                  </a:extLst>
                </a:gridCol>
                <a:gridCol w="1051258">
                  <a:extLst>
                    <a:ext uri="{9D8B030D-6E8A-4147-A177-3AD203B41FA5}">
                      <a16:colId xmlns:a16="http://schemas.microsoft.com/office/drawing/2014/main" val="20005"/>
                    </a:ext>
                  </a:extLst>
                </a:gridCol>
                <a:gridCol w="2784911">
                  <a:extLst>
                    <a:ext uri="{9D8B030D-6E8A-4147-A177-3AD203B41FA5}">
                      <a16:colId xmlns:a16="http://schemas.microsoft.com/office/drawing/2014/main" val="20006"/>
                    </a:ext>
                  </a:extLst>
                </a:gridCol>
              </a:tblGrid>
              <a:tr h="732858">
                <a:tc>
                  <a:txBody>
                    <a:bodyPr/>
                    <a:lstStyle/>
                    <a:p>
                      <a:pPr marL="0" algn="ctr" defTabSz="914400" rtl="0" eaLnBrk="1" fontAlgn="t" latinLnBrk="0" hangingPunct="1"/>
                      <a:r>
                        <a:rPr lang="en-ZA" sz="1500" b="1" i="0" u="none" strike="noStrike" kern="1200" dirty="0">
                          <a:solidFill>
                            <a:schemeClr val="tx1"/>
                          </a:solidFill>
                          <a:effectLst/>
                          <a:latin typeface="Arial Narrow" panose="020B0606020202030204" pitchFamily="34" charset="0"/>
                          <a:ea typeface="+mn-ea"/>
                          <a:cs typeface="+mn-cs"/>
                        </a:rPr>
                        <a:t>Programme </a:t>
                      </a:r>
                    </a:p>
                  </a:txBody>
                  <a:tcPr marL="9525" marR="9525" marT="9525" marB="0" anchor="ctr">
                    <a:solidFill>
                      <a:schemeClr val="accent2">
                        <a:lumMod val="60000"/>
                        <a:lumOff val="40000"/>
                      </a:schemeClr>
                    </a:solidFill>
                  </a:tcPr>
                </a:tc>
                <a:tc>
                  <a:txBody>
                    <a:bodyPr/>
                    <a:lstStyle/>
                    <a:p>
                      <a:pPr marL="0" algn="ctr" defTabSz="914400" rtl="0" eaLnBrk="1" fontAlgn="t" latinLnBrk="0" hangingPunct="1"/>
                      <a:r>
                        <a:rPr lang="en-ZA" sz="1500" b="1" i="0" u="none" strike="noStrike" kern="1200" dirty="0" smtClean="0">
                          <a:solidFill>
                            <a:schemeClr val="tx1"/>
                          </a:solidFill>
                          <a:effectLst/>
                          <a:latin typeface="Arial Narrow" panose="020B0606020202030204" pitchFamily="34" charset="0"/>
                          <a:ea typeface="+mn-ea"/>
                          <a:cs typeface="+mn-cs"/>
                        </a:rPr>
                        <a:t>Final Budget *</a:t>
                      </a:r>
                    </a:p>
                    <a:p>
                      <a:pPr marL="0" algn="ctr" defTabSz="914400" rtl="0" eaLnBrk="1" fontAlgn="t" latinLnBrk="0" hangingPunct="1"/>
                      <a:r>
                        <a:rPr lang="en-ZA" sz="1500" b="1" i="0" u="none" strike="noStrike" kern="1200" dirty="0" smtClean="0">
                          <a:solidFill>
                            <a:schemeClr val="tx1"/>
                          </a:solidFill>
                          <a:effectLst/>
                          <a:latin typeface="Arial Narrow" panose="020B0606020202030204" pitchFamily="34" charset="0"/>
                          <a:ea typeface="+mn-ea"/>
                          <a:cs typeface="+mn-cs"/>
                        </a:rPr>
                        <a:t>(R’000) </a:t>
                      </a:r>
                      <a:endParaRPr lang="en-ZA" sz="15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a:txBody>
                    <a:bodyPr/>
                    <a:lstStyle/>
                    <a:p>
                      <a:pPr marL="0" algn="ctr" defTabSz="914400" rtl="0" eaLnBrk="1" fontAlgn="t" latinLnBrk="0" hangingPunct="1"/>
                      <a:r>
                        <a:rPr lang="en-ZA" sz="1500" b="1" i="0" u="none" strike="noStrike" kern="1200" dirty="0" smtClean="0">
                          <a:solidFill>
                            <a:schemeClr val="tx1"/>
                          </a:solidFill>
                          <a:effectLst/>
                          <a:latin typeface="Arial Narrow" panose="020B0606020202030204" pitchFamily="34" charset="0"/>
                          <a:ea typeface="+mn-ea"/>
                          <a:cs typeface="+mn-cs"/>
                        </a:rPr>
                        <a:t>Actual Expenditure *</a:t>
                      </a:r>
                    </a:p>
                    <a:p>
                      <a:pPr marL="0" algn="ctr" defTabSz="914400" rtl="0" eaLnBrk="1" fontAlgn="t" latinLnBrk="0" hangingPunct="1"/>
                      <a:r>
                        <a:rPr lang="en-ZA" sz="1500" b="1" i="0" u="none" strike="noStrike" kern="1200" dirty="0" smtClean="0">
                          <a:solidFill>
                            <a:schemeClr val="tx1"/>
                          </a:solidFill>
                          <a:effectLst/>
                          <a:latin typeface="Arial Narrow" panose="020B0606020202030204" pitchFamily="34" charset="0"/>
                          <a:ea typeface="+mn-ea"/>
                          <a:cs typeface="+mn-cs"/>
                        </a:rPr>
                        <a:t>(R’000)</a:t>
                      </a:r>
                    </a:p>
                  </a:txBody>
                  <a:tcPr marL="9525" marR="9525" marT="9525" marB="0" anchor="ctr">
                    <a:solidFill>
                      <a:schemeClr val="accent2">
                        <a:lumMod val="60000"/>
                        <a:lumOff val="40000"/>
                      </a:schemeClr>
                    </a:solidFill>
                  </a:tcPr>
                </a:tc>
                <a:tc>
                  <a:txBody>
                    <a:bodyPr/>
                    <a:lstStyle/>
                    <a:p>
                      <a:pPr marL="0" algn="ctr" defTabSz="914400" rtl="0" eaLnBrk="1" fontAlgn="t" latinLnBrk="0" hangingPunct="1"/>
                      <a:r>
                        <a:rPr lang="en-ZA" sz="1500" b="1" i="0" u="none" strike="noStrike" kern="1200" dirty="0" smtClean="0">
                          <a:solidFill>
                            <a:schemeClr val="tx1"/>
                          </a:solidFill>
                          <a:effectLst/>
                          <a:latin typeface="Arial Narrow" panose="020B0606020202030204" pitchFamily="34" charset="0"/>
                          <a:ea typeface="+mn-ea"/>
                          <a:cs typeface="+mn-cs"/>
                        </a:rPr>
                        <a:t>Actual Expenditure </a:t>
                      </a:r>
                      <a:r>
                        <a:rPr lang="en-ZA" sz="1500" b="1" i="0" u="none" strike="noStrike" kern="1200" dirty="0">
                          <a:solidFill>
                            <a:schemeClr val="tx1"/>
                          </a:solidFill>
                          <a:effectLst/>
                          <a:latin typeface="Arial Narrow" panose="020B0606020202030204" pitchFamily="34" charset="0"/>
                          <a:ea typeface="+mn-ea"/>
                          <a:cs typeface="+mn-cs"/>
                        </a:rPr>
                        <a:t>as per % of </a:t>
                      </a:r>
                      <a:r>
                        <a:rPr lang="en-ZA" sz="1500" b="1" i="0" u="none" strike="noStrike" kern="1200" dirty="0" smtClean="0">
                          <a:solidFill>
                            <a:schemeClr val="tx1"/>
                          </a:solidFill>
                          <a:effectLst/>
                          <a:latin typeface="Arial Narrow" panose="020B0606020202030204" pitchFamily="34" charset="0"/>
                          <a:ea typeface="+mn-ea"/>
                          <a:cs typeface="+mn-cs"/>
                        </a:rPr>
                        <a:t>Budget</a:t>
                      </a:r>
                      <a:endParaRPr lang="en-ZA" sz="15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a:txBody>
                    <a:bodyPr/>
                    <a:lstStyle/>
                    <a:p>
                      <a:pPr marL="0" algn="ctr" defTabSz="914400" rtl="0" eaLnBrk="1" fontAlgn="t" latinLnBrk="0" hangingPunct="1"/>
                      <a:r>
                        <a:rPr lang="en-ZA" sz="1500" b="1" i="0" u="none" strike="noStrike" kern="1200" dirty="0" smtClean="0">
                          <a:solidFill>
                            <a:schemeClr val="tx1"/>
                          </a:solidFill>
                          <a:effectLst/>
                          <a:latin typeface="Arial Narrow" panose="020B0606020202030204" pitchFamily="34" charset="0"/>
                          <a:ea typeface="+mn-ea"/>
                          <a:cs typeface="+mn-cs"/>
                        </a:rPr>
                        <a:t>Variance</a:t>
                      </a:r>
                    </a:p>
                    <a:p>
                      <a:pPr marL="0" algn="ctr" defTabSz="914400" rtl="0" eaLnBrk="1" fontAlgn="t" latinLnBrk="0" hangingPunct="1"/>
                      <a:r>
                        <a:rPr lang="en-ZA" sz="1500" b="1" i="0" u="none" strike="noStrike" kern="1200" dirty="0" smtClean="0">
                          <a:solidFill>
                            <a:schemeClr val="tx1"/>
                          </a:solidFill>
                          <a:effectLst/>
                          <a:latin typeface="Arial Narrow" panose="020B0606020202030204" pitchFamily="34" charset="0"/>
                          <a:ea typeface="+mn-ea"/>
                          <a:cs typeface="+mn-cs"/>
                        </a:rPr>
                        <a:t>(R’000)</a:t>
                      </a:r>
                      <a:endParaRPr lang="en-ZA" sz="15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a:txBody>
                    <a:bodyPr/>
                    <a:lstStyle/>
                    <a:p>
                      <a:pPr marL="0" algn="ctr" defTabSz="914400" rtl="0" eaLnBrk="1" fontAlgn="t" latinLnBrk="0" hangingPunct="1"/>
                      <a:r>
                        <a:rPr lang="en-ZA" sz="1500" b="1" i="0" u="none" strike="noStrike" kern="1200" dirty="0" smtClean="0">
                          <a:solidFill>
                            <a:schemeClr val="tx1"/>
                          </a:solidFill>
                          <a:effectLst/>
                          <a:latin typeface="Arial Narrow" panose="020B0606020202030204" pitchFamily="34" charset="0"/>
                          <a:ea typeface="+mn-ea"/>
                          <a:cs typeface="+mn-cs"/>
                        </a:rPr>
                        <a:t>Variance as a % of Budget</a:t>
                      </a:r>
                      <a:endParaRPr lang="en-ZA" sz="15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tc>
                  <a:txBody>
                    <a:bodyPr/>
                    <a:lstStyle/>
                    <a:p>
                      <a:pPr marL="0" algn="ctr" defTabSz="914400" rtl="0" eaLnBrk="1" fontAlgn="t" latinLnBrk="0" hangingPunct="1"/>
                      <a:r>
                        <a:rPr lang="en-ZA" sz="1500" b="1" i="0" u="none" strike="noStrike" kern="1200" dirty="0" smtClean="0">
                          <a:solidFill>
                            <a:schemeClr val="tx1"/>
                          </a:solidFill>
                          <a:effectLst/>
                          <a:latin typeface="Arial Narrow" panose="020B0606020202030204" pitchFamily="34" charset="0"/>
                          <a:ea typeface="+mn-ea"/>
                          <a:cs typeface="+mn-cs"/>
                        </a:rPr>
                        <a:t>Explanation of material variances</a:t>
                      </a:r>
                      <a:endParaRPr lang="en-ZA" sz="1500" b="1" i="0" u="none" strike="noStrike" kern="1200" dirty="0">
                        <a:solidFill>
                          <a:schemeClr val="tx1"/>
                        </a:solidFill>
                        <a:effectLst/>
                        <a:latin typeface="Arial Narrow" panose="020B0606020202030204" pitchFamily="34" charset="0"/>
                        <a:ea typeface="+mn-ea"/>
                        <a:cs typeface="+mn-cs"/>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0000"/>
                  </a:ext>
                </a:extLst>
              </a:tr>
              <a:tr h="328225">
                <a:tc>
                  <a:txBody>
                    <a:bodyPr/>
                    <a:lstStyle/>
                    <a:p>
                      <a:pPr marL="119063" indent="0" algn="l" fontAlgn="b"/>
                      <a:r>
                        <a:rPr lang="en-ZA" sz="1500" b="0" i="0" u="none" strike="noStrike" dirty="0" smtClean="0">
                          <a:solidFill>
                            <a:srgbClr val="000000"/>
                          </a:solidFill>
                          <a:effectLst/>
                          <a:latin typeface="Arial Narrow" panose="020B0606020202030204" pitchFamily="34" charset="0"/>
                        </a:rPr>
                        <a:t>Administration</a:t>
                      </a:r>
                    </a:p>
                    <a:p>
                      <a:pPr marL="119063" indent="0" algn="l" fontAlgn="b"/>
                      <a:r>
                        <a:rPr lang="en-ZA" sz="1500" b="1" i="0" u="none" strike="noStrike" dirty="0" smtClean="0">
                          <a:solidFill>
                            <a:srgbClr val="000000"/>
                          </a:solidFill>
                          <a:effectLst/>
                          <a:latin typeface="Arial Narrow" panose="020B0606020202030204" pitchFamily="34" charset="0"/>
                        </a:rPr>
                        <a:t>(CM)</a:t>
                      </a:r>
                      <a:endParaRPr lang="en-ZA" sz="1500" b="1" i="0" u="none" strike="noStrike" dirty="0">
                        <a:solidFill>
                          <a:srgbClr val="000000"/>
                        </a:solidFill>
                        <a:effectLst/>
                        <a:latin typeface="Arial Narrow" panose="020B0606020202030204" pitchFamily="34" charset="0"/>
                      </a:endParaRPr>
                    </a:p>
                  </a:txBody>
                  <a:tcPr marL="9525" marR="9525" marT="9525" marB="0"/>
                </a:tc>
                <a:tc>
                  <a:txBody>
                    <a:bodyPr/>
                    <a:lstStyle/>
                    <a:p>
                      <a:pPr algn="r" fontAlgn="b"/>
                      <a:r>
                        <a:rPr lang="en-ZA" sz="1500" b="0" i="0" u="none" strike="noStrike" dirty="0" smtClean="0">
                          <a:solidFill>
                            <a:srgbClr val="000000"/>
                          </a:solidFill>
                          <a:effectLst/>
                          <a:latin typeface="Arial Narrow" panose="020B0606020202030204" pitchFamily="34" charset="0"/>
                        </a:rPr>
                        <a:t>241 878 </a:t>
                      </a:r>
                      <a:endParaRPr lang="en-ZA" sz="1500" b="0" i="0" u="none" strike="noStrike" dirty="0">
                        <a:solidFill>
                          <a:srgbClr val="000000"/>
                        </a:solidFill>
                        <a:effectLst/>
                        <a:latin typeface="Arial Narrow" panose="020B0606020202030204" pitchFamily="34" charset="0"/>
                      </a:endParaRPr>
                    </a:p>
                  </a:txBody>
                  <a:tcPr marL="9525" marR="9525" marT="9525" marB="0"/>
                </a:tc>
                <a:tc>
                  <a:txBody>
                    <a:bodyPr/>
                    <a:lstStyle/>
                    <a:p>
                      <a:pPr algn="r" fontAlgn="b"/>
                      <a:r>
                        <a:rPr lang="en-ZA" sz="1500" b="0" i="0" u="none" strike="noStrike" dirty="0" smtClean="0">
                          <a:solidFill>
                            <a:srgbClr val="000000"/>
                          </a:solidFill>
                          <a:effectLst/>
                          <a:latin typeface="Arial Narrow" panose="020B0606020202030204" pitchFamily="34" charset="0"/>
                        </a:rPr>
                        <a:t>241 878</a:t>
                      </a:r>
                      <a:endParaRPr lang="en-ZA" sz="15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b"/>
                      <a:r>
                        <a:rPr lang="en-ZA" sz="1500" b="0" i="0" u="none" strike="noStrike" dirty="0" smtClean="0">
                          <a:solidFill>
                            <a:srgbClr val="000000"/>
                          </a:solidFill>
                          <a:effectLst/>
                          <a:latin typeface="Arial Narrow" panose="020B0606020202030204" pitchFamily="34" charset="0"/>
                        </a:rPr>
                        <a:t>100.0%</a:t>
                      </a:r>
                      <a:endParaRPr lang="en-ZA" sz="1500" b="0" i="0" u="none" strike="noStrike" dirty="0">
                        <a:solidFill>
                          <a:srgbClr val="000000"/>
                        </a:solidFill>
                        <a:effectLst/>
                        <a:latin typeface="Arial Narrow" panose="020B0606020202030204" pitchFamily="34" charset="0"/>
                      </a:endParaRPr>
                    </a:p>
                  </a:txBody>
                  <a:tcPr marL="9525" marR="9525" marT="9525" marB="0"/>
                </a:tc>
                <a:tc>
                  <a:txBody>
                    <a:bodyPr/>
                    <a:lstStyle/>
                    <a:p>
                      <a:pPr algn="r" fontAlgn="b"/>
                      <a:r>
                        <a:rPr lang="en-ZA" sz="1500" b="0" i="0" u="none" strike="noStrike" dirty="0" smtClean="0">
                          <a:solidFill>
                            <a:srgbClr val="000000"/>
                          </a:solidFill>
                          <a:effectLst/>
                          <a:latin typeface="Arial Narrow" panose="020B0606020202030204" pitchFamily="34" charset="0"/>
                        </a:rPr>
                        <a:t>-</a:t>
                      </a:r>
                      <a:endParaRPr lang="en-ZA" sz="1500" b="0" i="0" u="none" strike="noStrike" dirty="0">
                        <a:solidFill>
                          <a:srgbClr val="000000"/>
                        </a:solidFill>
                        <a:effectLst/>
                        <a:latin typeface="Arial Narrow" panose="020B0606020202030204" pitchFamily="34" charset="0"/>
                      </a:endParaRPr>
                    </a:p>
                  </a:txBody>
                  <a:tcPr marL="9525" marR="9525" marT="9525" marB="0">
                    <a:solidFill>
                      <a:schemeClr val="accent2">
                        <a:lumMod val="20000"/>
                        <a:lumOff val="80000"/>
                      </a:schemeClr>
                    </a:solidFill>
                  </a:tcPr>
                </a:tc>
                <a:tc>
                  <a:txBody>
                    <a:bodyPr/>
                    <a:lstStyle/>
                    <a:p>
                      <a:pPr algn="ctr" fontAlgn="b"/>
                      <a:r>
                        <a:rPr lang="en-ZA" sz="1500" b="0" i="0" u="none" strike="noStrike" dirty="0" smtClean="0">
                          <a:solidFill>
                            <a:srgbClr val="000000"/>
                          </a:solidFill>
                          <a:effectLst/>
                          <a:latin typeface="Arial Narrow" panose="020B0606020202030204" pitchFamily="34" charset="0"/>
                        </a:rPr>
                        <a:t>0.00%</a:t>
                      </a:r>
                      <a:endParaRPr lang="en-ZA" sz="1500" b="0" i="0" u="none" strike="noStrike" dirty="0">
                        <a:solidFill>
                          <a:srgbClr val="000000"/>
                        </a:solidFill>
                        <a:effectLst/>
                        <a:latin typeface="Arial Narrow" panose="020B0606020202030204" pitchFamily="34" charset="0"/>
                      </a:endParaRPr>
                    </a:p>
                  </a:txBody>
                  <a:tcPr marL="9525" marR="9525" marT="9525" marB="0"/>
                </a:tc>
                <a:tc>
                  <a:txBody>
                    <a:bodyPr/>
                    <a:lstStyle/>
                    <a:p>
                      <a:pPr algn="just" fontAlgn="b">
                        <a:spcAft>
                          <a:spcPts val="600"/>
                        </a:spcAft>
                      </a:pPr>
                      <a:endParaRPr lang="en-ZA" sz="1500" b="0" i="0" u="none" strike="noStrike" dirty="0">
                        <a:solidFill>
                          <a:schemeClr val="tx1"/>
                        </a:solidFill>
                        <a:effectLst/>
                        <a:latin typeface="Arial Narrow" panose="020B0606020202030204" pitchFamily="34" charset="0"/>
                      </a:endParaRPr>
                    </a:p>
                  </a:txBody>
                  <a:tcPr marL="90000" marR="90000" marT="9525" marB="0"/>
                </a:tc>
                <a:extLst>
                  <a:ext uri="{0D108BD9-81ED-4DB2-BD59-A6C34878D82A}">
                    <a16:rowId xmlns:a16="http://schemas.microsoft.com/office/drawing/2014/main" val="10001"/>
                  </a:ext>
                </a:extLst>
              </a:tr>
              <a:tr h="476382">
                <a:tc>
                  <a:txBody>
                    <a:bodyPr/>
                    <a:lstStyle/>
                    <a:p>
                      <a:pPr marL="119063" indent="0" algn="l" fontAlgn="b"/>
                      <a:r>
                        <a:rPr lang="en-ZA" sz="1500" b="0" i="0" u="none" strike="noStrike" dirty="0">
                          <a:solidFill>
                            <a:srgbClr val="000000"/>
                          </a:solidFill>
                          <a:effectLst/>
                          <a:latin typeface="Arial Narrow" panose="020B0606020202030204" pitchFamily="34" charset="0"/>
                        </a:rPr>
                        <a:t>Tourism Policy and </a:t>
                      </a:r>
                      <a:r>
                        <a:rPr lang="en-ZA" sz="1500" b="0" i="0" u="none" strike="noStrike" dirty="0" smtClean="0">
                          <a:solidFill>
                            <a:srgbClr val="000000"/>
                          </a:solidFill>
                          <a:effectLst/>
                          <a:latin typeface="Arial Narrow" panose="020B0606020202030204" pitchFamily="34" charset="0"/>
                        </a:rPr>
                        <a:t>Planning </a:t>
                      </a:r>
                      <a:r>
                        <a:rPr lang="en-ZA" sz="1500" b="1" i="0" u="none" strike="noStrike" dirty="0" smtClean="0">
                          <a:solidFill>
                            <a:srgbClr val="000000"/>
                          </a:solidFill>
                          <a:effectLst/>
                          <a:latin typeface="Arial Narrow" panose="020B0606020202030204" pitchFamily="34" charset="0"/>
                        </a:rPr>
                        <a:t>(TRP&amp;IR)</a:t>
                      </a:r>
                      <a:endParaRPr lang="en-ZA" sz="1500" b="1" i="0" u="none" strike="noStrike" dirty="0">
                        <a:solidFill>
                          <a:srgbClr val="000000"/>
                        </a:solidFill>
                        <a:effectLst/>
                        <a:latin typeface="Arial Narrow" panose="020B0606020202030204" pitchFamily="34" charset="0"/>
                      </a:endParaRPr>
                    </a:p>
                  </a:txBody>
                  <a:tcPr marL="9525" marR="9525" marT="9525" marB="0"/>
                </a:tc>
                <a:tc>
                  <a:txBody>
                    <a:bodyPr/>
                    <a:lstStyle/>
                    <a:p>
                      <a:pPr algn="r" fontAlgn="b"/>
                      <a:r>
                        <a:rPr lang="en-ZA" sz="1500" b="0" i="0" u="none" strike="noStrike" dirty="0" smtClean="0">
                          <a:solidFill>
                            <a:srgbClr val="000000"/>
                          </a:solidFill>
                          <a:effectLst/>
                          <a:latin typeface="Arial Narrow" panose="020B0606020202030204" pitchFamily="34" charset="0"/>
                        </a:rPr>
                        <a:t>1 197 141</a:t>
                      </a:r>
                      <a:endParaRPr lang="en-ZA" sz="1500" b="0" i="0" u="none" strike="noStrike" dirty="0">
                        <a:solidFill>
                          <a:srgbClr val="000000"/>
                        </a:solidFill>
                        <a:effectLst/>
                        <a:latin typeface="Arial Narrow" panose="020B0606020202030204" pitchFamily="34" charset="0"/>
                      </a:endParaRPr>
                    </a:p>
                  </a:txBody>
                  <a:tcPr marL="9525" marR="9525" marT="9525" marB="0"/>
                </a:tc>
                <a:tc>
                  <a:txBody>
                    <a:bodyPr/>
                    <a:lstStyle/>
                    <a:p>
                      <a:pPr algn="r" fontAlgn="b"/>
                      <a:r>
                        <a:rPr lang="en-ZA" sz="1500" b="0" i="0" u="none" strike="noStrike" dirty="0" smtClean="0">
                          <a:solidFill>
                            <a:srgbClr val="000000"/>
                          </a:solidFill>
                          <a:effectLst/>
                          <a:latin typeface="Arial Narrow" panose="020B0606020202030204" pitchFamily="34" charset="0"/>
                        </a:rPr>
                        <a:t>1 196 743</a:t>
                      </a:r>
                      <a:endParaRPr lang="en-ZA" sz="15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b"/>
                      <a:r>
                        <a:rPr lang="en-ZA" sz="1500" b="0" i="0" u="none" strike="noStrike" dirty="0" smtClean="0">
                          <a:solidFill>
                            <a:srgbClr val="000000"/>
                          </a:solidFill>
                          <a:effectLst/>
                          <a:latin typeface="Arial Narrow" panose="020B0606020202030204" pitchFamily="34" charset="0"/>
                        </a:rPr>
                        <a:t>100.0%</a:t>
                      </a:r>
                      <a:endParaRPr lang="en-ZA" sz="1500" b="0" i="0" u="none" strike="noStrike" dirty="0">
                        <a:solidFill>
                          <a:srgbClr val="000000"/>
                        </a:solidFill>
                        <a:effectLst/>
                        <a:latin typeface="Arial Narrow" panose="020B0606020202030204" pitchFamily="34" charset="0"/>
                      </a:endParaRPr>
                    </a:p>
                  </a:txBody>
                  <a:tcPr marL="9525" marR="9525" marT="9525" marB="0"/>
                </a:tc>
                <a:tc>
                  <a:txBody>
                    <a:bodyPr/>
                    <a:lstStyle/>
                    <a:p>
                      <a:pPr algn="r" fontAlgn="b"/>
                      <a:r>
                        <a:rPr lang="en-ZA" sz="1500" b="0" i="0" u="none" strike="noStrike" dirty="0" smtClean="0">
                          <a:solidFill>
                            <a:srgbClr val="000000"/>
                          </a:solidFill>
                          <a:effectLst/>
                          <a:latin typeface="Arial Narrow" panose="020B0606020202030204" pitchFamily="34" charset="0"/>
                        </a:rPr>
                        <a:t>398</a:t>
                      </a:r>
                      <a:endParaRPr lang="en-ZA" sz="1500" b="0" i="0" u="none" strike="noStrike" dirty="0">
                        <a:solidFill>
                          <a:srgbClr val="000000"/>
                        </a:solidFill>
                        <a:effectLst/>
                        <a:latin typeface="Arial Narrow" panose="020B0606020202030204" pitchFamily="34" charset="0"/>
                      </a:endParaRPr>
                    </a:p>
                  </a:txBody>
                  <a:tcPr marL="9525" marR="9525" marT="9525" marB="0">
                    <a:solidFill>
                      <a:schemeClr val="accent2">
                        <a:lumMod val="20000"/>
                        <a:lumOff val="80000"/>
                      </a:schemeClr>
                    </a:solidFill>
                  </a:tcPr>
                </a:tc>
                <a:tc>
                  <a:txBody>
                    <a:bodyPr/>
                    <a:lstStyle/>
                    <a:p>
                      <a:pPr algn="ctr" fontAlgn="b"/>
                      <a:r>
                        <a:rPr lang="en-ZA" sz="1500" b="0" i="0" u="none" strike="noStrike" dirty="0" smtClean="0">
                          <a:solidFill>
                            <a:srgbClr val="000000"/>
                          </a:solidFill>
                          <a:effectLst/>
                          <a:latin typeface="Arial Narrow" panose="020B0606020202030204" pitchFamily="34" charset="0"/>
                        </a:rPr>
                        <a:t>0.03%</a:t>
                      </a:r>
                      <a:endParaRPr lang="en-ZA" sz="1500" b="0" i="0" u="none" strike="noStrike" dirty="0">
                        <a:solidFill>
                          <a:srgbClr val="000000"/>
                        </a:solidFill>
                        <a:effectLst/>
                        <a:latin typeface="Arial Narrow" panose="020B0606020202030204" pitchFamily="34" charset="0"/>
                      </a:endParaRPr>
                    </a:p>
                  </a:txBody>
                  <a:tcPr marL="9525" marR="9525" marT="9525" marB="0"/>
                </a:tc>
                <a:tc>
                  <a:txBody>
                    <a:bodyPr/>
                    <a:lstStyle/>
                    <a:p>
                      <a:pPr algn="just" fontAlgn="b">
                        <a:spcAft>
                          <a:spcPts val="600"/>
                        </a:spcAft>
                      </a:pPr>
                      <a:r>
                        <a:rPr lang="en-ZA" sz="1500" b="0" i="0" u="none" strike="noStrike" dirty="0" smtClean="0">
                          <a:solidFill>
                            <a:schemeClr val="tx1"/>
                          </a:solidFill>
                          <a:effectLst/>
                          <a:latin typeface="Arial Narrow" panose="020B0606020202030204" pitchFamily="34" charset="0"/>
                        </a:rPr>
                        <a:t>Not Material</a:t>
                      </a:r>
                      <a:endParaRPr lang="en-ZA" sz="1500" b="0" i="0" u="none" strike="noStrike" dirty="0">
                        <a:solidFill>
                          <a:schemeClr val="tx1"/>
                        </a:solidFill>
                        <a:effectLst/>
                        <a:latin typeface="Arial Narrow" panose="020B0606020202030204" pitchFamily="34" charset="0"/>
                      </a:endParaRPr>
                    </a:p>
                  </a:txBody>
                  <a:tcPr marL="90000" marR="90000" marT="9525" marB="0"/>
                </a:tc>
                <a:extLst>
                  <a:ext uri="{0D108BD9-81ED-4DB2-BD59-A6C34878D82A}">
                    <a16:rowId xmlns:a16="http://schemas.microsoft.com/office/drawing/2014/main" val="10002"/>
                  </a:ext>
                </a:extLst>
              </a:tr>
              <a:tr h="530305">
                <a:tc>
                  <a:txBody>
                    <a:bodyPr/>
                    <a:lstStyle/>
                    <a:p>
                      <a:pPr marL="119063" indent="0" algn="l" fontAlgn="b"/>
                      <a:r>
                        <a:rPr lang="en-ZA" sz="1500" b="0" i="0" u="none" strike="noStrike" dirty="0">
                          <a:solidFill>
                            <a:srgbClr val="000000"/>
                          </a:solidFill>
                          <a:effectLst/>
                          <a:latin typeface="Arial Narrow" panose="020B0606020202030204" pitchFamily="34" charset="0"/>
                        </a:rPr>
                        <a:t>Destination Development</a:t>
                      </a:r>
                    </a:p>
                  </a:txBody>
                  <a:tcPr marL="9525" marR="9525" marT="9525" marB="0"/>
                </a:tc>
                <a:tc>
                  <a:txBody>
                    <a:bodyPr/>
                    <a:lstStyle/>
                    <a:p>
                      <a:pPr algn="r" fontAlgn="b"/>
                      <a:r>
                        <a:rPr lang="en-ZA" sz="1500" b="0" i="0" u="none" strike="noStrike" dirty="0" smtClean="0">
                          <a:solidFill>
                            <a:srgbClr val="000000"/>
                          </a:solidFill>
                          <a:effectLst/>
                          <a:latin typeface="Arial Narrow" panose="020B0606020202030204" pitchFamily="34" charset="0"/>
                        </a:rPr>
                        <a:t>434 437</a:t>
                      </a:r>
                      <a:endParaRPr lang="en-ZA" sz="1500" b="0" i="0" u="none" strike="noStrike" dirty="0">
                        <a:solidFill>
                          <a:srgbClr val="000000"/>
                        </a:solidFill>
                        <a:effectLst/>
                        <a:latin typeface="Arial Narrow" panose="020B0606020202030204" pitchFamily="34" charset="0"/>
                      </a:endParaRPr>
                    </a:p>
                  </a:txBody>
                  <a:tcPr marL="9525" marR="9525" marT="9525" marB="0"/>
                </a:tc>
                <a:tc>
                  <a:txBody>
                    <a:bodyPr/>
                    <a:lstStyle/>
                    <a:p>
                      <a:pPr algn="r" fontAlgn="b"/>
                      <a:r>
                        <a:rPr lang="en-ZA" sz="1500" b="0" i="0" u="none" strike="noStrike" dirty="0" smtClean="0">
                          <a:solidFill>
                            <a:srgbClr val="000000"/>
                          </a:solidFill>
                          <a:effectLst/>
                          <a:latin typeface="Arial Narrow" panose="020B0606020202030204" pitchFamily="34" charset="0"/>
                        </a:rPr>
                        <a:t>433 529</a:t>
                      </a:r>
                      <a:endParaRPr lang="en-ZA" sz="15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b"/>
                      <a:r>
                        <a:rPr lang="en-ZA" sz="1500" b="0" i="0" u="none" strike="noStrike" dirty="0" smtClean="0">
                          <a:solidFill>
                            <a:srgbClr val="000000"/>
                          </a:solidFill>
                          <a:effectLst/>
                          <a:latin typeface="Arial Narrow" panose="020B0606020202030204" pitchFamily="34" charset="0"/>
                        </a:rPr>
                        <a:t>99.8%</a:t>
                      </a:r>
                      <a:endParaRPr lang="en-ZA" sz="1500" b="0" i="0" u="none" strike="noStrike" dirty="0">
                        <a:solidFill>
                          <a:srgbClr val="000000"/>
                        </a:solidFill>
                        <a:effectLst/>
                        <a:latin typeface="Arial Narrow" panose="020B0606020202030204" pitchFamily="34" charset="0"/>
                      </a:endParaRPr>
                    </a:p>
                  </a:txBody>
                  <a:tcPr marL="9525" marR="9525" marT="9525" marB="0"/>
                </a:tc>
                <a:tc>
                  <a:txBody>
                    <a:bodyPr/>
                    <a:lstStyle/>
                    <a:p>
                      <a:pPr algn="r" fontAlgn="b"/>
                      <a:r>
                        <a:rPr lang="en-ZA" sz="1500" b="0" i="0" u="none" strike="noStrike" dirty="0" smtClean="0">
                          <a:solidFill>
                            <a:srgbClr val="000000"/>
                          </a:solidFill>
                          <a:effectLst/>
                          <a:latin typeface="Arial Narrow" panose="020B0606020202030204" pitchFamily="34" charset="0"/>
                        </a:rPr>
                        <a:t>908</a:t>
                      </a:r>
                      <a:endParaRPr lang="en-ZA" sz="1500" b="0" i="0" u="none" strike="noStrike" dirty="0">
                        <a:solidFill>
                          <a:srgbClr val="000000"/>
                        </a:solidFill>
                        <a:effectLst/>
                        <a:latin typeface="Arial Narrow" panose="020B0606020202030204" pitchFamily="34" charset="0"/>
                      </a:endParaRPr>
                    </a:p>
                  </a:txBody>
                  <a:tcPr marL="9525" marR="9525" marT="9525" marB="0">
                    <a:solidFill>
                      <a:schemeClr val="accent2">
                        <a:lumMod val="20000"/>
                        <a:lumOff val="80000"/>
                      </a:schemeClr>
                    </a:solidFill>
                  </a:tcPr>
                </a:tc>
                <a:tc>
                  <a:txBody>
                    <a:bodyPr/>
                    <a:lstStyle/>
                    <a:p>
                      <a:pPr algn="ctr" fontAlgn="b"/>
                      <a:r>
                        <a:rPr lang="en-ZA" sz="1500" b="0" i="0" u="none" strike="noStrike" dirty="0" smtClean="0">
                          <a:solidFill>
                            <a:srgbClr val="000000"/>
                          </a:solidFill>
                          <a:effectLst/>
                          <a:latin typeface="Arial Narrow" panose="020B0606020202030204" pitchFamily="34" charset="0"/>
                        </a:rPr>
                        <a:t>0.20%</a:t>
                      </a:r>
                      <a:endParaRPr lang="en-ZA" sz="1500" b="0" i="0" u="none" strike="noStrike" dirty="0">
                        <a:solidFill>
                          <a:srgbClr val="000000"/>
                        </a:solidFill>
                        <a:effectLst/>
                        <a:latin typeface="Arial Narrow" panose="020B0606020202030204" pitchFamily="34" charset="0"/>
                      </a:endParaRPr>
                    </a:p>
                  </a:txBody>
                  <a:tcPr marL="9525" marR="9525" marT="9525" marB="0"/>
                </a:tc>
                <a:tc>
                  <a:txBody>
                    <a:bodyPr/>
                    <a:lstStyle/>
                    <a:p>
                      <a:pPr algn="just" fontAlgn="b">
                        <a:spcAft>
                          <a:spcPts val="600"/>
                        </a:spcAft>
                      </a:pPr>
                      <a:r>
                        <a:rPr lang="en-ZA" sz="1500" b="0" i="0" u="none" strike="noStrike" dirty="0" smtClean="0">
                          <a:solidFill>
                            <a:schemeClr val="tx1"/>
                          </a:solidFill>
                          <a:effectLst/>
                          <a:latin typeface="Arial Narrow" panose="020B0606020202030204" pitchFamily="34" charset="0"/>
                        </a:rPr>
                        <a:t>Not Material</a:t>
                      </a:r>
                      <a:endParaRPr lang="en-ZA" sz="1500" b="0" i="0" u="none" strike="noStrike" dirty="0">
                        <a:solidFill>
                          <a:schemeClr val="tx1"/>
                        </a:solidFill>
                        <a:effectLst/>
                        <a:latin typeface="Arial Narrow" panose="020B0606020202030204" pitchFamily="34" charset="0"/>
                      </a:endParaRPr>
                    </a:p>
                  </a:txBody>
                  <a:tcPr marL="90000" marR="90000" marT="9525" marB="0"/>
                </a:tc>
                <a:extLst>
                  <a:ext uri="{0D108BD9-81ED-4DB2-BD59-A6C34878D82A}">
                    <a16:rowId xmlns:a16="http://schemas.microsoft.com/office/drawing/2014/main" val="10003"/>
                  </a:ext>
                </a:extLst>
              </a:tr>
              <a:tr h="1379391">
                <a:tc>
                  <a:txBody>
                    <a:bodyPr/>
                    <a:lstStyle/>
                    <a:p>
                      <a:pPr marL="119063" indent="0" algn="l" fontAlgn="b"/>
                      <a:r>
                        <a:rPr lang="en-ZA" sz="1500" b="0" i="0" u="none" strike="noStrike" dirty="0">
                          <a:solidFill>
                            <a:srgbClr val="000000"/>
                          </a:solidFill>
                          <a:effectLst/>
                          <a:latin typeface="Arial Narrow" panose="020B0606020202030204" pitchFamily="34" charset="0"/>
                        </a:rPr>
                        <a:t>Enterprise and Visitor Support </a:t>
                      </a:r>
                      <a:r>
                        <a:rPr lang="en-ZA" sz="1500" b="0" i="0" u="none" strike="noStrike" dirty="0" smtClean="0">
                          <a:solidFill>
                            <a:srgbClr val="000000"/>
                          </a:solidFill>
                          <a:effectLst/>
                          <a:latin typeface="Arial Narrow" panose="020B0606020202030204" pitchFamily="34" charset="0"/>
                        </a:rPr>
                        <a:t>Services</a:t>
                      </a:r>
                    </a:p>
                    <a:p>
                      <a:pPr marL="119063" indent="0" algn="l" fontAlgn="b"/>
                      <a:r>
                        <a:rPr lang="en-ZA" sz="1500" b="1" i="0" u="none" strike="noStrike" dirty="0" smtClean="0">
                          <a:solidFill>
                            <a:srgbClr val="000000"/>
                          </a:solidFill>
                          <a:effectLst/>
                          <a:latin typeface="Arial Narrow" panose="020B0606020202030204" pitchFamily="34" charset="0"/>
                        </a:rPr>
                        <a:t>(TSSS)</a:t>
                      </a:r>
                      <a:endParaRPr lang="en-ZA" sz="1500" b="1" i="0" u="none" strike="noStrike" dirty="0">
                        <a:solidFill>
                          <a:srgbClr val="000000"/>
                        </a:solidFill>
                        <a:effectLst/>
                        <a:latin typeface="Arial Narrow" panose="020B0606020202030204" pitchFamily="34" charset="0"/>
                      </a:endParaRPr>
                    </a:p>
                  </a:txBody>
                  <a:tcPr marL="9525" marR="9525" marT="9525" marB="0"/>
                </a:tc>
                <a:tc>
                  <a:txBody>
                    <a:bodyPr/>
                    <a:lstStyle/>
                    <a:p>
                      <a:pPr algn="r" fontAlgn="b"/>
                      <a:r>
                        <a:rPr lang="en-ZA" sz="1500" b="0" i="0" u="none" strike="noStrike" dirty="0" smtClean="0">
                          <a:solidFill>
                            <a:srgbClr val="000000"/>
                          </a:solidFill>
                          <a:effectLst/>
                          <a:latin typeface="Arial Narrow" panose="020B0606020202030204" pitchFamily="34" charset="0"/>
                        </a:rPr>
                        <a:t>266 700</a:t>
                      </a:r>
                      <a:endParaRPr lang="en-ZA" sz="1500" b="0" i="0" u="none" strike="noStrike" dirty="0">
                        <a:solidFill>
                          <a:srgbClr val="000000"/>
                        </a:solidFill>
                        <a:effectLst/>
                        <a:latin typeface="Arial Narrow" panose="020B0606020202030204" pitchFamily="34" charset="0"/>
                      </a:endParaRPr>
                    </a:p>
                  </a:txBody>
                  <a:tcPr marL="9525" marR="9525" marT="9525" marB="0"/>
                </a:tc>
                <a:tc>
                  <a:txBody>
                    <a:bodyPr/>
                    <a:lstStyle/>
                    <a:p>
                      <a:pPr algn="r" fontAlgn="b"/>
                      <a:r>
                        <a:rPr lang="en-ZA" sz="1500" b="0" i="0" u="none" strike="noStrike" dirty="0" smtClean="0">
                          <a:solidFill>
                            <a:srgbClr val="000000"/>
                          </a:solidFill>
                          <a:effectLst/>
                          <a:latin typeface="Arial Narrow" panose="020B0606020202030204" pitchFamily="34" charset="0"/>
                        </a:rPr>
                        <a:t>261 826</a:t>
                      </a:r>
                      <a:endParaRPr lang="en-ZA" sz="15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b"/>
                      <a:r>
                        <a:rPr lang="en-ZA" sz="1500" b="0" i="0" u="none" strike="noStrike" dirty="0" smtClean="0">
                          <a:solidFill>
                            <a:srgbClr val="000000"/>
                          </a:solidFill>
                          <a:effectLst/>
                          <a:latin typeface="Arial Narrow" panose="020B0606020202030204" pitchFamily="34" charset="0"/>
                        </a:rPr>
                        <a:t>98.2%</a:t>
                      </a:r>
                      <a:endParaRPr lang="en-ZA" sz="1500" b="0" i="0" u="none" strike="noStrike" dirty="0">
                        <a:solidFill>
                          <a:srgbClr val="000000"/>
                        </a:solidFill>
                        <a:effectLst/>
                        <a:latin typeface="Arial Narrow" panose="020B0606020202030204" pitchFamily="34" charset="0"/>
                      </a:endParaRPr>
                    </a:p>
                  </a:txBody>
                  <a:tcPr marL="9525" marR="9525" marT="9525" marB="0"/>
                </a:tc>
                <a:tc>
                  <a:txBody>
                    <a:bodyPr/>
                    <a:lstStyle/>
                    <a:p>
                      <a:pPr algn="r" fontAlgn="b"/>
                      <a:r>
                        <a:rPr lang="en-ZA" sz="1500" b="0" i="0" u="none" strike="noStrike" dirty="0" smtClean="0">
                          <a:solidFill>
                            <a:srgbClr val="000000"/>
                          </a:solidFill>
                          <a:effectLst/>
                          <a:latin typeface="Arial Narrow" panose="020B0606020202030204" pitchFamily="34" charset="0"/>
                        </a:rPr>
                        <a:t>4 874</a:t>
                      </a:r>
                      <a:endParaRPr lang="en-ZA" sz="1500" b="0" i="0" u="none" strike="noStrike" dirty="0">
                        <a:solidFill>
                          <a:srgbClr val="000000"/>
                        </a:solidFill>
                        <a:effectLst/>
                        <a:latin typeface="Arial Narrow" panose="020B0606020202030204" pitchFamily="34" charset="0"/>
                      </a:endParaRPr>
                    </a:p>
                  </a:txBody>
                  <a:tcPr marL="9525" marR="9525" marT="9525" marB="0">
                    <a:solidFill>
                      <a:schemeClr val="accent2">
                        <a:lumMod val="20000"/>
                        <a:lumOff val="80000"/>
                      </a:schemeClr>
                    </a:solidFill>
                  </a:tcPr>
                </a:tc>
                <a:tc>
                  <a:txBody>
                    <a:bodyPr/>
                    <a:lstStyle/>
                    <a:p>
                      <a:pPr algn="ctr" fontAlgn="b"/>
                      <a:r>
                        <a:rPr lang="en-ZA" sz="1500" b="0" i="0" u="none" strike="noStrike" dirty="0" smtClean="0">
                          <a:solidFill>
                            <a:srgbClr val="000000"/>
                          </a:solidFill>
                          <a:effectLst/>
                          <a:latin typeface="Arial Narrow" panose="020B0606020202030204" pitchFamily="34" charset="0"/>
                        </a:rPr>
                        <a:t>1.83%</a:t>
                      </a:r>
                      <a:endParaRPr lang="en-ZA" sz="1500" b="0" i="0" u="none" strike="noStrike" dirty="0">
                        <a:solidFill>
                          <a:srgbClr val="000000"/>
                        </a:solidFill>
                        <a:effectLst/>
                        <a:latin typeface="Arial Narrow" panose="020B0606020202030204" pitchFamily="34" charset="0"/>
                      </a:endParaRPr>
                    </a:p>
                  </a:txBody>
                  <a:tcPr marL="9525" marR="9525" marT="9525" marB="0"/>
                </a:tc>
                <a:tc>
                  <a:txBody>
                    <a:bodyPr/>
                    <a:lstStyle/>
                    <a:p>
                      <a:pPr algn="just" fontAlgn="b">
                        <a:spcAft>
                          <a:spcPts val="600"/>
                        </a:spcAft>
                      </a:pPr>
                      <a:r>
                        <a:rPr lang="en-ZA" sz="1500" b="0" i="0" u="none" strike="noStrike" dirty="0" smtClean="0">
                          <a:solidFill>
                            <a:schemeClr val="tx1"/>
                          </a:solidFill>
                          <a:effectLst/>
                          <a:latin typeface="Arial Narrow" panose="020B0606020202030204" pitchFamily="34" charset="0"/>
                        </a:rPr>
                        <a:t>The variance is due to a payment not yet made for the </a:t>
                      </a:r>
                      <a:r>
                        <a:rPr lang="en-ZA" sz="1500" b="0" i="0" u="none" strike="noStrike" baseline="0" dirty="0" smtClean="0">
                          <a:solidFill>
                            <a:schemeClr val="tx1"/>
                          </a:solidFill>
                          <a:effectLst/>
                          <a:latin typeface="Arial Narrow" panose="020B0606020202030204" pitchFamily="34" charset="0"/>
                        </a:rPr>
                        <a:t>Kruger National Park Energy Efficiency project falling within the Tourism Incentive Programme. This payment was delayed due to the project not being fully completed by year-end but is expected to flow early in the 2018/19 financial year.</a:t>
                      </a:r>
                    </a:p>
                  </a:txBody>
                  <a:tcPr marL="90000" marR="90000" marT="9525" marB="0"/>
                </a:tc>
                <a:extLst>
                  <a:ext uri="{0D108BD9-81ED-4DB2-BD59-A6C34878D82A}">
                    <a16:rowId xmlns:a16="http://schemas.microsoft.com/office/drawing/2014/main" val="10004"/>
                  </a:ext>
                </a:extLst>
              </a:tr>
              <a:tr h="348933">
                <a:tc>
                  <a:txBody>
                    <a:bodyPr/>
                    <a:lstStyle/>
                    <a:p>
                      <a:pPr marL="58738" indent="0" algn="l" fontAlgn="b"/>
                      <a:r>
                        <a:rPr lang="en-ZA" sz="1500" b="1" i="0" u="none" strike="noStrike" dirty="0">
                          <a:solidFill>
                            <a:srgbClr val="000000"/>
                          </a:solidFill>
                          <a:effectLst/>
                          <a:latin typeface="Arial Narrow" panose="020B0606020202030204" pitchFamily="34" charset="0"/>
                        </a:rPr>
                        <a:t>Total </a:t>
                      </a:r>
                    </a:p>
                  </a:txBody>
                  <a:tcPr marL="9525" marR="9525" marT="9525" marB="0">
                    <a:solidFill>
                      <a:schemeClr val="accent2">
                        <a:lumMod val="40000"/>
                        <a:lumOff val="60000"/>
                      </a:schemeClr>
                    </a:solidFill>
                  </a:tcPr>
                </a:tc>
                <a:tc>
                  <a:txBody>
                    <a:bodyPr/>
                    <a:lstStyle/>
                    <a:p>
                      <a:pPr algn="r" fontAlgn="b"/>
                      <a:r>
                        <a:rPr lang="en-ZA" sz="1500" b="1" i="0" u="none" strike="noStrike" dirty="0" smtClean="0">
                          <a:solidFill>
                            <a:srgbClr val="000000"/>
                          </a:solidFill>
                          <a:effectLst/>
                          <a:latin typeface="Arial Narrow" panose="020B0606020202030204" pitchFamily="34" charset="0"/>
                        </a:rPr>
                        <a:t>2 140 156</a:t>
                      </a:r>
                      <a:endParaRPr lang="en-ZA" sz="1500" b="1" i="0" u="none" strike="noStrike" dirty="0">
                        <a:solidFill>
                          <a:srgbClr val="000000"/>
                        </a:solidFill>
                        <a:effectLst/>
                        <a:latin typeface="Arial Narrow" panose="020B0606020202030204" pitchFamily="34" charset="0"/>
                      </a:endParaRPr>
                    </a:p>
                  </a:txBody>
                  <a:tcPr marL="9525" marR="9525" marT="9525" marB="0">
                    <a:solidFill>
                      <a:schemeClr val="accent2">
                        <a:lumMod val="40000"/>
                        <a:lumOff val="60000"/>
                      </a:schemeClr>
                    </a:solidFill>
                  </a:tcPr>
                </a:tc>
                <a:tc>
                  <a:txBody>
                    <a:bodyPr/>
                    <a:lstStyle/>
                    <a:p>
                      <a:pPr algn="r" fontAlgn="b"/>
                      <a:r>
                        <a:rPr lang="en-ZA" sz="1500" b="1" i="0" u="none" strike="noStrike" dirty="0" smtClean="0">
                          <a:solidFill>
                            <a:srgbClr val="000000"/>
                          </a:solidFill>
                          <a:effectLst/>
                          <a:latin typeface="Arial Narrow" panose="020B0606020202030204" pitchFamily="34" charset="0"/>
                        </a:rPr>
                        <a:t>2 133 976</a:t>
                      </a:r>
                      <a:endParaRPr lang="en-ZA" sz="1500" b="1" i="0" u="none" strike="noStrike" dirty="0">
                        <a:solidFill>
                          <a:srgbClr val="000000"/>
                        </a:solidFill>
                        <a:effectLst/>
                        <a:latin typeface="Arial Narrow" panose="020B0606020202030204" pitchFamily="34" charset="0"/>
                      </a:endParaRPr>
                    </a:p>
                  </a:txBody>
                  <a:tcPr marL="9525" marR="9525" marT="9525" marB="0">
                    <a:solidFill>
                      <a:schemeClr val="accent2">
                        <a:lumMod val="40000"/>
                        <a:lumOff val="60000"/>
                      </a:schemeClr>
                    </a:solidFill>
                  </a:tcPr>
                </a:tc>
                <a:tc>
                  <a:txBody>
                    <a:bodyPr/>
                    <a:lstStyle/>
                    <a:p>
                      <a:pPr algn="ctr" fontAlgn="b"/>
                      <a:r>
                        <a:rPr lang="en-ZA" sz="1500" b="1" i="0" u="none" strike="noStrike" dirty="0" smtClean="0">
                          <a:solidFill>
                            <a:srgbClr val="000000"/>
                          </a:solidFill>
                          <a:effectLst/>
                          <a:latin typeface="Arial Narrow" panose="020B0606020202030204" pitchFamily="34" charset="0"/>
                        </a:rPr>
                        <a:t>99.7%</a:t>
                      </a:r>
                      <a:endParaRPr lang="en-ZA" sz="1500" b="1" i="0" u="none" strike="noStrike" dirty="0">
                        <a:solidFill>
                          <a:srgbClr val="000000"/>
                        </a:solidFill>
                        <a:effectLst/>
                        <a:latin typeface="Arial Narrow" panose="020B0606020202030204" pitchFamily="34" charset="0"/>
                      </a:endParaRPr>
                    </a:p>
                  </a:txBody>
                  <a:tcPr marL="9525" marR="9525" marT="9525" marB="0">
                    <a:solidFill>
                      <a:schemeClr val="accent2">
                        <a:lumMod val="40000"/>
                        <a:lumOff val="60000"/>
                      </a:schemeClr>
                    </a:solidFill>
                  </a:tcPr>
                </a:tc>
                <a:tc>
                  <a:txBody>
                    <a:bodyPr/>
                    <a:lstStyle/>
                    <a:p>
                      <a:pPr algn="r" fontAlgn="b"/>
                      <a:r>
                        <a:rPr lang="en-ZA" sz="1500" b="1" i="0" u="none" strike="noStrike" dirty="0" smtClean="0">
                          <a:solidFill>
                            <a:srgbClr val="000000"/>
                          </a:solidFill>
                          <a:effectLst/>
                          <a:latin typeface="Arial Narrow" panose="020B0606020202030204" pitchFamily="34" charset="0"/>
                        </a:rPr>
                        <a:t>6 180</a:t>
                      </a:r>
                      <a:endParaRPr lang="en-ZA" sz="1500" b="1" i="0" u="none" strike="noStrike" dirty="0">
                        <a:solidFill>
                          <a:srgbClr val="000000"/>
                        </a:solidFill>
                        <a:effectLst/>
                        <a:latin typeface="Arial Narrow" panose="020B0606020202030204" pitchFamily="34" charset="0"/>
                      </a:endParaRPr>
                    </a:p>
                  </a:txBody>
                  <a:tcPr marL="9525" marR="9525" marT="9525" marB="0">
                    <a:solidFill>
                      <a:schemeClr val="accent2">
                        <a:lumMod val="20000"/>
                        <a:lumOff val="80000"/>
                      </a:schemeClr>
                    </a:solidFill>
                  </a:tcPr>
                </a:tc>
                <a:tc>
                  <a:txBody>
                    <a:bodyPr/>
                    <a:lstStyle/>
                    <a:p>
                      <a:pPr algn="ctr" fontAlgn="b"/>
                      <a:r>
                        <a:rPr lang="en-ZA" sz="1500" b="1" i="0" u="none" strike="noStrike" dirty="0" smtClean="0">
                          <a:solidFill>
                            <a:srgbClr val="000000"/>
                          </a:solidFill>
                          <a:effectLst/>
                          <a:latin typeface="Arial Narrow" panose="020B0606020202030204" pitchFamily="34" charset="0"/>
                        </a:rPr>
                        <a:t>0.29%</a:t>
                      </a:r>
                      <a:endParaRPr lang="en-ZA" sz="1500" b="1" i="0" u="none" strike="noStrike" dirty="0">
                        <a:solidFill>
                          <a:srgbClr val="000000"/>
                        </a:solidFill>
                        <a:effectLst/>
                        <a:latin typeface="Arial Narrow" panose="020B0606020202030204" pitchFamily="34" charset="0"/>
                      </a:endParaRPr>
                    </a:p>
                  </a:txBody>
                  <a:tcPr marL="9525" marR="9525" marT="9525" marB="0">
                    <a:solidFill>
                      <a:schemeClr val="accent2">
                        <a:lumMod val="40000"/>
                        <a:lumOff val="60000"/>
                      </a:schemeClr>
                    </a:solidFill>
                  </a:tcPr>
                </a:tc>
                <a:tc>
                  <a:txBody>
                    <a:bodyPr/>
                    <a:lstStyle/>
                    <a:p>
                      <a:pPr algn="ctr" fontAlgn="b">
                        <a:spcAft>
                          <a:spcPts val="600"/>
                        </a:spcAft>
                      </a:pPr>
                      <a:endParaRPr lang="en-ZA" sz="1500" b="1" i="0" u="none" strike="noStrike" dirty="0">
                        <a:solidFill>
                          <a:schemeClr val="tx1"/>
                        </a:solidFill>
                        <a:effectLst/>
                        <a:latin typeface="Arial Narrow" panose="020B0606020202030204" pitchFamily="34" charset="0"/>
                      </a:endParaRPr>
                    </a:p>
                  </a:txBody>
                  <a:tcPr marL="9525" marR="9525" marT="9525" marB="0">
                    <a:solidFill>
                      <a:schemeClr val="accent2">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46882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9</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12" name="Content Placeholder 2"/>
          <p:cNvSpPr>
            <a:spLocks noGrp="1"/>
          </p:cNvSpPr>
          <p:nvPr>
            <p:ph idx="1"/>
          </p:nvPr>
        </p:nvSpPr>
        <p:spPr>
          <a:xfrm>
            <a:off x="1095632" y="1066800"/>
            <a:ext cx="7591168" cy="3892378"/>
          </a:xfrm>
        </p:spPr>
        <p:txBody>
          <a:bodyPr>
            <a:noAutofit/>
          </a:bodyPr>
          <a:lstStyle/>
          <a:p>
            <a:pPr marL="0" indent="0" algn="just">
              <a:lnSpc>
                <a:spcPct val="160000"/>
              </a:lnSpc>
              <a:buNone/>
            </a:pPr>
            <a:endParaRPr lang="en-US" sz="2800" dirty="0" smtClean="0">
              <a:latin typeface="Arial Narrow" pitchFamily="34" charset="0"/>
            </a:endParaRPr>
          </a:p>
          <a:p>
            <a:pPr marL="457200" lvl="1" indent="0" algn="just">
              <a:buNone/>
            </a:pPr>
            <a:endParaRPr lang="en-US" dirty="0" smtClean="0">
              <a:latin typeface="Arial Narrow" pitchFamily="34" charset="0"/>
            </a:endParaRPr>
          </a:p>
          <a:p>
            <a:pPr marL="0" indent="0">
              <a:buNone/>
            </a:pPr>
            <a:endParaRPr lang="en-US" sz="2800" dirty="0">
              <a:latin typeface="Arial Narrow" pitchFamily="34" charset="0"/>
            </a:endParaRPr>
          </a:p>
          <a:p>
            <a:endParaRPr lang="en-US" sz="2800" dirty="0" smtClean="0">
              <a:latin typeface="Arial Narrow" pitchFamily="34" charset="0"/>
            </a:endParaRPr>
          </a:p>
          <a:p>
            <a:endParaRPr lang="en-US" sz="2800" dirty="0" smtClean="0">
              <a:latin typeface="Arial Narrow" pitchFamily="34" charset="0"/>
            </a:endParaRPr>
          </a:p>
        </p:txBody>
      </p:sp>
      <p:sp>
        <p:nvSpPr>
          <p:cNvPr id="4" name="Title 1"/>
          <p:cNvSpPr txBox="1">
            <a:spLocks/>
          </p:cNvSpPr>
          <p:nvPr/>
        </p:nvSpPr>
        <p:spPr>
          <a:xfrm>
            <a:off x="514865" y="1813632"/>
            <a:ext cx="8171935" cy="2398713"/>
          </a:xfrm>
          <a:prstGeom prst="rect">
            <a:avLst/>
          </a:prstGeom>
          <a:solidFill>
            <a:schemeClr val="accent2">
              <a:lumMod val="40000"/>
              <a:lumOff val="60000"/>
            </a:schemeClr>
          </a:solidFill>
          <a:ln>
            <a:solidFill>
              <a:schemeClr val="accent6">
                <a:lumMod val="75000"/>
              </a:schemeClr>
            </a:solidFill>
          </a:ln>
        </p:spPr>
        <p:txBody>
          <a:bodyPr/>
          <a:lstStyle/>
          <a:p>
            <a:pPr algn="ctr">
              <a:defRPr/>
            </a:pPr>
            <a:endParaRPr lang="en-US" sz="4000" b="1" dirty="0">
              <a:solidFill>
                <a:prstClr val="black"/>
              </a:solidFill>
              <a:latin typeface="Arial Narrow" pitchFamily="34" charset="0"/>
            </a:endParaRPr>
          </a:p>
          <a:p>
            <a:pPr algn="ctr">
              <a:defRPr/>
            </a:pPr>
            <a:r>
              <a:rPr lang="en-US" sz="5400" b="1" dirty="0" smtClean="0">
                <a:solidFill>
                  <a:prstClr val="black"/>
                </a:solidFill>
                <a:latin typeface="Arial Narrow" pitchFamily="34" charset="0"/>
              </a:rPr>
              <a:t> 2.	Programme </a:t>
            </a:r>
            <a:r>
              <a:rPr lang="en-US" sz="5400" b="1" dirty="0">
                <a:solidFill>
                  <a:prstClr val="black"/>
                </a:solidFill>
                <a:latin typeface="Arial Narrow" pitchFamily="34" charset="0"/>
              </a:rPr>
              <a:t>Performance Information</a:t>
            </a:r>
          </a:p>
        </p:txBody>
      </p:sp>
      <p:sp>
        <p:nvSpPr>
          <p:cNvPr id="5" name="Footer Placeholder 1"/>
          <p:cNvSpPr>
            <a:spLocks noGrp="1"/>
          </p:cNvSpPr>
          <p:nvPr>
            <p:ph type="ftr" sz="quarter" idx="11"/>
          </p:nvPr>
        </p:nvSpPr>
        <p:spPr>
          <a:xfrm>
            <a:off x="660400" y="5895032"/>
            <a:ext cx="5526216"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28215863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90</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345988" y="53974"/>
            <a:ext cx="8468498" cy="371213"/>
          </a:xfrm>
          <a:solidFill>
            <a:srgbClr val="F1995D"/>
          </a:solidFill>
          <a:ln>
            <a:solidFill>
              <a:srgbClr val="F1995D"/>
            </a:solidFill>
          </a:ln>
        </p:spPr>
        <p:txBody>
          <a:bodyPr rtlCol="0">
            <a:noAutofit/>
          </a:bodyPr>
          <a:lstStyle/>
          <a:p>
            <a:pPr algn="ctr">
              <a:defRPr/>
            </a:pPr>
            <a:r>
              <a:rPr lang="en-US" sz="2400" b="1" dirty="0" smtClean="0">
                <a:solidFill>
                  <a:schemeClr val="tx1"/>
                </a:solidFill>
                <a:latin typeface="Arial Narrow" panose="020B0606020202030204" pitchFamily="34" charset="0"/>
              </a:rPr>
              <a:t>Expenditure per Economical Classification as at 31 </a:t>
            </a:r>
            <a:r>
              <a:rPr lang="en-US" sz="2400" dirty="0" smtClean="0">
                <a:solidFill>
                  <a:schemeClr val="tx1"/>
                </a:solidFill>
                <a:latin typeface="Arial Narrow" pitchFamily="34" charset="0"/>
              </a:rPr>
              <a:t>March </a:t>
            </a:r>
            <a:r>
              <a:rPr lang="en-US" sz="2400" dirty="0">
                <a:solidFill>
                  <a:schemeClr val="tx1"/>
                </a:solidFill>
                <a:latin typeface="Arial Narrow" pitchFamily="34" charset="0"/>
              </a:rPr>
              <a:t>2018</a:t>
            </a:r>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887493139"/>
              </p:ext>
            </p:extLst>
          </p:nvPr>
        </p:nvGraphicFramePr>
        <p:xfrm>
          <a:off x="363556" y="588023"/>
          <a:ext cx="8151792" cy="4950586"/>
        </p:xfrm>
        <a:graphic>
          <a:graphicData uri="http://schemas.openxmlformats.org/drawingml/2006/table">
            <a:tbl>
              <a:tblPr/>
              <a:tblGrid>
                <a:gridCol w="3027826">
                  <a:extLst>
                    <a:ext uri="{9D8B030D-6E8A-4147-A177-3AD203B41FA5}">
                      <a16:colId xmlns:a16="http://schemas.microsoft.com/office/drawing/2014/main" val="20000"/>
                    </a:ext>
                  </a:extLst>
                </a:gridCol>
                <a:gridCol w="970018">
                  <a:extLst>
                    <a:ext uri="{9D8B030D-6E8A-4147-A177-3AD203B41FA5}">
                      <a16:colId xmlns:a16="http://schemas.microsoft.com/office/drawing/2014/main" val="20001"/>
                    </a:ext>
                  </a:extLst>
                </a:gridCol>
                <a:gridCol w="1469628">
                  <a:extLst>
                    <a:ext uri="{9D8B030D-6E8A-4147-A177-3AD203B41FA5}">
                      <a16:colId xmlns:a16="http://schemas.microsoft.com/office/drawing/2014/main" val="20002"/>
                    </a:ext>
                  </a:extLst>
                </a:gridCol>
                <a:gridCol w="1518896">
                  <a:extLst>
                    <a:ext uri="{9D8B030D-6E8A-4147-A177-3AD203B41FA5}">
                      <a16:colId xmlns:a16="http://schemas.microsoft.com/office/drawing/2014/main" val="20003"/>
                    </a:ext>
                  </a:extLst>
                </a:gridCol>
                <a:gridCol w="1165424">
                  <a:extLst>
                    <a:ext uri="{9D8B030D-6E8A-4147-A177-3AD203B41FA5}">
                      <a16:colId xmlns:a16="http://schemas.microsoft.com/office/drawing/2014/main" val="20004"/>
                    </a:ext>
                  </a:extLst>
                </a:gridCol>
              </a:tblGrid>
              <a:tr h="222783">
                <a:tc rowSpan="2">
                  <a:txBody>
                    <a:bodyPr/>
                    <a:lstStyle/>
                    <a:p>
                      <a:pPr algn="ctr" rtl="0" fontAlgn="t"/>
                      <a:r>
                        <a:rPr lang="en-ZA" sz="1400" b="1" i="0" u="none" strike="noStrike" dirty="0">
                          <a:solidFill>
                            <a:schemeClr val="tx1"/>
                          </a:solidFill>
                          <a:effectLst/>
                          <a:latin typeface="Arial Narrow" panose="020B0606020202030204" pitchFamily="34" charset="0"/>
                        </a:rPr>
                        <a:t>Economical Classification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t"/>
                      <a:r>
                        <a:rPr lang="en-ZA" sz="1400" b="1" i="0" u="none" strike="noStrike" dirty="0" smtClean="0">
                          <a:solidFill>
                            <a:schemeClr val="tx1"/>
                          </a:solidFill>
                          <a:effectLst/>
                          <a:latin typeface="Arial Narrow" panose="020B0606020202030204" pitchFamily="34" charset="0"/>
                        </a:rPr>
                        <a:t>ENE </a:t>
                      </a:r>
                      <a:r>
                        <a:rPr lang="en-ZA" sz="1400" b="1" i="0" u="none" strike="noStrike" dirty="0">
                          <a:solidFill>
                            <a:schemeClr val="tx1"/>
                          </a:solidFill>
                          <a:effectLst/>
                          <a:latin typeface="Arial Narrow" panose="020B0606020202030204" pitchFamily="34" charset="0"/>
                        </a:rPr>
                        <a:t>Budget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a:txBody>
                    <a:bodyPr/>
                    <a:lstStyle/>
                    <a:p>
                      <a:pPr algn="ctr" rtl="0" fontAlgn="t"/>
                      <a:r>
                        <a:rPr lang="en-ZA" sz="1400" b="1" i="0" u="none" strike="noStrike" dirty="0">
                          <a:solidFill>
                            <a:schemeClr val="tx1"/>
                          </a:solidFill>
                          <a:effectLst/>
                          <a:latin typeface="Arial Narrow" panose="020B0606020202030204" pitchFamily="34" charset="0"/>
                        </a:rPr>
                        <a:t>Expenditure</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tc rowSpan="2">
                  <a:txBody>
                    <a:bodyPr/>
                    <a:lstStyle/>
                    <a:p>
                      <a:pPr algn="ctr" rtl="0" fontAlgn="t"/>
                      <a:r>
                        <a:rPr lang="en-ZA" sz="1200" b="1" i="0" u="none" strike="noStrike" dirty="0">
                          <a:solidFill>
                            <a:schemeClr val="tx1"/>
                          </a:solidFill>
                          <a:effectLst/>
                          <a:latin typeface="Arial Narrow" panose="020B0606020202030204" pitchFamily="34" charset="0"/>
                        </a:rPr>
                        <a:t>% of </a:t>
                      </a:r>
                      <a:r>
                        <a:rPr lang="en-ZA" sz="1200" b="1" i="0" u="none" strike="noStrike" dirty="0" smtClean="0">
                          <a:solidFill>
                            <a:schemeClr val="tx1"/>
                          </a:solidFill>
                          <a:effectLst/>
                          <a:latin typeface="Arial Narrow" panose="020B0606020202030204" pitchFamily="34" charset="0"/>
                        </a:rPr>
                        <a:t>ENE </a:t>
                      </a:r>
                      <a:r>
                        <a:rPr lang="en-ZA" sz="1200" b="1" i="0" u="none" strike="noStrike" dirty="0">
                          <a:solidFill>
                            <a:schemeClr val="tx1"/>
                          </a:solidFill>
                          <a:effectLst/>
                          <a:latin typeface="Arial Narrow" panose="020B0606020202030204" pitchFamily="34" charset="0"/>
                        </a:rPr>
                        <a:t>Budget </a:t>
                      </a:r>
                      <a:r>
                        <a:rPr lang="en-ZA" sz="1400" b="1" i="0" u="none" strike="noStrike" dirty="0">
                          <a:solidFill>
                            <a:schemeClr val="tx1"/>
                          </a:solidFill>
                          <a:effectLst/>
                          <a:latin typeface="Arial Narrow" panose="020B0606020202030204" pitchFamily="34" charset="0"/>
                        </a:rPr>
                        <a:t>Spent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t"/>
                      <a:r>
                        <a:rPr lang="en-ZA" sz="1400" b="1" i="0" u="none" strike="noStrike" dirty="0" smtClean="0">
                          <a:solidFill>
                            <a:schemeClr val="tx1"/>
                          </a:solidFill>
                          <a:effectLst/>
                          <a:latin typeface="Arial Narrow" panose="020B0606020202030204" pitchFamily="34" charset="0"/>
                        </a:rPr>
                        <a:t>Variance*</a:t>
                      </a:r>
                      <a:endParaRPr lang="en-ZA" sz="1400" b="1" i="0" u="none" strike="noStrike" dirty="0">
                        <a:solidFill>
                          <a:schemeClr val="tx1"/>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lumMod val="40000"/>
                        <a:lumOff val="60000"/>
                      </a:schemeClr>
                    </a:solidFill>
                  </a:tcPr>
                </a:tc>
                <a:extLst>
                  <a:ext uri="{0D108BD9-81ED-4DB2-BD59-A6C34878D82A}">
                    <a16:rowId xmlns:a16="http://schemas.microsoft.com/office/drawing/2014/main" val="10000"/>
                  </a:ext>
                </a:extLst>
              </a:tr>
              <a:tr h="248606">
                <a:tc vMerge="1">
                  <a:txBody>
                    <a:bodyPr/>
                    <a:lstStyle/>
                    <a:p>
                      <a:endParaRPr lang="en-ZA"/>
                    </a:p>
                  </a:txBody>
                  <a:tcPr/>
                </a:tc>
                <a:tc>
                  <a:txBody>
                    <a:bodyPr/>
                    <a:lstStyle/>
                    <a:p>
                      <a:pPr algn="ctr" rtl="0" fontAlgn="t"/>
                      <a:r>
                        <a:rPr lang="en-ZA" sz="1400" b="1" i="0" u="none" strike="noStrike" dirty="0">
                          <a:solidFill>
                            <a:schemeClr val="tx1"/>
                          </a:solidFill>
                          <a:effectLst/>
                          <a:latin typeface="Arial Narrow" panose="020B0606020202030204" pitchFamily="34" charset="0"/>
                        </a:rPr>
                        <a:t>R’000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t"/>
                      <a:r>
                        <a:rPr lang="en-ZA" sz="1400" b="1" i="0" u="none" strike="noStrike" dirty="0">
                          <a:solidFill>
                            <a:schemeClr val="tx1"/>
                          </a:solidFill>
                          <a:effectLst/>
                          <a:latin typeface="Arial Narrow" panose="020B0606020202030204" pitchFamily="34" charset="0"/>
                        </a:rPr>
                        <a:t>R’000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endParaRPr lang="en-ZA"/>
                    </a:p>
                  </a:txBody>
                  <a:tcPr/>
                </a:tc>
                <a:tc>
                  <a:txBody>
                    <a:bodyPr/>
                    <a:lstStyle/>
                    <a:p>
                      <a:pPr algn="ctr" rtl="0" fontAlgn="t"/>
                      <a:r>
                        <a:rPr lang="en-ZA" sz="1400" b="1" i="0" u="none" strike="noStrike" dirty="0">
                          <a:solidFill>
                            <a:schemeClr val="tx1"/>
                          </a:solidFill>
                          <a:effectLst/>
                          <a:latin typeface="Arial Narrow" panose="020B0606020202030204" pitchFamily="34" charset="0"/>
                        </a:rPr>
                        <a:t>R’000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45825">
                <a:tc>
                  <a:txBody>
                    <a:bodyPr/>
                    <a:lstStyle/>
                    <a:p>
                      <a:pPr algn="l" rtl="0" fontAlgn="t"/>
                      <a:r>
                        <a:rPr lang="en-ZA" sz="1200" b="1" i="0" u="none" strike="noStrike" dirty="0">
                          <a:solidFill>
                            <a:schemeClr val="tx1"/>
                          </a:solidFill>
                          <a:effectLst/>
                          <a:latin typeface="Arial Narrow" panose="020B0606020202030204" pitchFamily="34" charset="0"/>
                        </a:rPr>
                        <a:t>Current Payments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200" b="1" i="0" u="none" strike="noStrike" dirty="0">
                        <a:solidFill>
                          <a:schemeClr val="tx1"/>
                        </a:solidFill>
                        <a:effectLst/>
                        <a:latin typeface="Arial Narrow" panose="020B0606020202030204" pitchFamily="34" charset="0"/>
                      </a:endParaRPr>
                    </a:p>
                  </a:txBody>
                  <a:tcPr marL="90000" marR="9000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200" b="1" i="0" u="none" strike="noStrike" dirty="0">
                        <a:solidFill>
                          <a:schemeClr val="tx1"/>
                        </a:solidFill>
                        <a:effectLst/>
                        <a:latin typeface="Arial Narrow" panose="020B0606020202030204" pitchFamily="34" charset="0"/>
                      </a:endParaRPr>
                    </a:p>
                  </a:txBody>
                  <a:tcPr marL="90000" marR="9000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endParaRPr lang="en-ZA" sz="1200" b="1" i="0" u="none" strike="noStrike" dirty="0">
                        <a:solidFill>
                          <a:schemeClr val="tx1"/>
                        </a:solidFill>
                        <a:effectLst/>
                        <a:latin typeface="Arial Narrow" panose="020B0606020202030204" pitchFamily="34" charset="0"/>
                      </a:endParaRPr>
                    </a:p>
                  </a:txBody>
                  <a:tcPr marL="90000" marR="9000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ZA" sz="1200" b="1" i="0" u="none" strike="noStrike" dirty="0">
                        <a:solidFill>
                          <a:schemeClr val="tx1"/>
                        </a:solidFill>
                        <a:effectLst/>
                        <a:latin typeface="Arial Narrow" panose="020B0606020202030204" pitchFamily="34" charset="0"/>
                      </a:endParaRPr>
                    </a:p>
                  </a:txBody>
                  <a:tcPr marL="90000" marR="9000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48606">
                <a:tc>
                  <a:txBody>
                    <a:bodyPr/>
                    <a:lstStyle/>
                    <a:p>
                      <a:pPr algn="l" rtl="0" fontAlgn="t"/>
                      <a:r>
                        <a:rPr lang="en-ZA" sz="1200" b="0" i="0" u="none" strike="noStrike" dirty="0">
                          <a:solidFill>
                            <a:schemeClr val="tx1"/>
                          </a:solidFill>
                          <a:effectLst/>
                          <a:latin typeface="Arial Narrow" panose="020B0606020202030204" pitchFamily="34" charset="0"/>
                        </a:rPr>
                        <a:t>- Compensation of Employees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smtClean="0">
                          <a:solidFill>
                            <a:schemeClr val="tx1"/>
                          </a:solidFill>
                          <a:effectLst/>
                          <a:latin typeface="Arial Narrow" panose="020B0606020202030204" pitchFamily="34" charset="0"/>
                        </a:rPr>
                        <a:t>296</a:t>
                      </a:r>
                      <a:r>
                        <a:rPr lang="en-ZA" sz="1400" b="0" i="0" u="none" strike="noStrike" baseline="0" dirty="0" smtClean="0">
                          <a:solidFill>
                            <a:schemeClr val="tx1"/>
                          </a:solidFill>
                          <a:effectLst/>
                          <a:latin typeface="Arial Narrow" panose="020B0606020202030204" pitchFamily="34" charset="0"/>
                        </a:rPr>
                        <a:t> 853</a:t>
                      </a:r>
                      <a:endParaRPr lang="en-ZA" sz="1400" b="0"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ZA" sz="1400" b="0" i="0" u="none" strike="noStrike" dirty="0" smtClean="0">
                          <a:solidFill>
                            <a:schemeClr val="tx1"/>
                          </a:solidFill>
                          <a:effectLst/>
                          <a:latin typeface="Arial Narrow" panose="020B0606020202030204" pitchFamily="34" charset="0"/>
                        </a:rPr>
                        <a:t>296 240</a:t>
                      </a:r>
                      <a:endParaRPr lang="en-ZA" sz="1400" b="0"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99.8%</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613</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8606">
                <a:tc>
                  <a:txBody>
                    <a:bodyPr/>
                    <a:lstStyle/>
                    <a:p>
                      <a:pPr algn="l" rtl="0" fontAlgn="t"/>
                      <a:r>
                        <a:rPr lang="en-ZA" sz="1200" b="0" i="0" u="none" strike="noStrike" dirty="0">
                          <a:solidFill>
                            <a:schemeClr val="tx1"/>
                          </a:solidFill>
                          <a:effectLst/>
                          <a:latin typeface="Arial Narrow" panose="020B0606020202030204" pitchFamily="34" charset="0"/>
                        </a:rPr>
                        <a:t>- Goods and Services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299 860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294 858</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98.3%</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5 002</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5825">
                <a:tc>
                  <a:txBody>
                    <a:bodyPr/>
                    <a:lstStyle/>
                    <a:p>
                      <a:pPr algn="l" rtl="0" fontAlgn="t"/>
                      <a:r>
                        <a:rPr lang="en-ZA" sz="1200" b="1" i="0" u="none" strike="noStrike" dirty="0">
                          <a:solidFill>
                            <a:schemeClr val="tx1"/>
                          </a:solidFill>
                          <a:effectLst/>
                          <a:latin typeface="Arial Narrow" panose="020B0606020202030204" pitchFamily="34" charset="0"/>
                        </a:rPr>
                        <a:t>Transfers and Subsidies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400" b="1"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400" b="1"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endParaRPr lang="en-ZA" sz="1400" b="1"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ZA" sz="1400" b="1"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28695">
                <a:tc>
                  <a:txBody>
                    <a:bodyPr/>
                    <a:lstStyle/>
                    <a:p>
                      <a:pPr algn="l" rtl="0" fontAlgn="t"/>
                      <a:r>
                        <a:rPr lang="en-ZA" sz="1200" b="0" i="0" u="none" strike="noStrike" dirty="0">
                          <a:solidFill>
                            <a:schemeClr val="tx1"/>
                          </a:solidFill>
                          <a:effectLst/>
                          <a:latin typeface="Arial Narrow" panose="020B0606020202030204" pitchFamily="34" charset="0"/>
                        </a:rPr>
                        <a:t>- Departmental Agencies and  Accounts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1 174 097</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1 174 097</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100%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8606">
                <a:tc>
                  <a:txBody>
                    <a:bodyPr/>
                    <a:lstStyle/>
                    <a:p>
                      <a:pPr algn="l" rtl="0" fontAlgn="t"/>
                      <a:r>
                        <a:rPr lang="en-ZA" sz="1200" b="0" i="0" u="none" strike="noStrike" dirty="0">
                          <a:solidFill>
                            <a:schemeClr val="tx1"/>
                          </a:solidFill>
                          <a:effectLst/>
                          <a:latin typeface="Arial Narrow" panose="020B0606020202030204" pitchFamily="34" charset="0"/>
                        </a:rPr>
                        <a:t>- </a:t>
                      </a:r>
                      <a:r>
                        <a:rPr lang="en-ZA" sz="1200" b="0" i="0" u="none" strike="noStrike" dirty="0" smtClean="0">
                          <a:solidFill>
                            <a:schemeClr val="tx1"/>
                          </a:solidFill>
                          <a:effectLst/>
                          <a:latin typeface="Arial Narrow" panose="020B0606020202030204" pitchFamily="34" charset="0"/>
                        </a:rPr>
                        <a:t>Higher</a:t>
                      </a:r>
                      <a:r>
                        <a:rPr lang="en-ZA" sz="1200" b="0" i="0" u="none" strike="noStrike" baseline="0" dirty="0" smtClean="0">
                          <a:solidFill>
                            <a:schemeClr val="tx1"/>
                          </a:solidFill>
                          <a:effectLst/>
                          <a:latin typeface="Arial Narrow" panose="020B0606020202030204" pitchFamily="34" charset="0"/>
                        </a:rPr>
                        <a:t> Education Institutions</a:t>
                      </a:r>
                      <a:endParaRPr lang="en-ZA" sz="1200" b="0" i="0" u="none" strike="noStrike" dirty="0">
                        <a:solidFill>
                          <a:schemeClr val="tx1"/>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5113">
                <a:tc>
                  <a:txBody>
                    <a:bodyPr/>
                    <a:lstStyle/>
                    <a:p>
                      <a:pPr algn="l" rtl="0" fontAlgn="t"/>
                      <a:r>
                        <a:rPr lang="en-ZA" sz="1200" b="0" i="0" u="none" strike="noStrike" dirty="0">
                          <a:solidFill>
                            <a:schemeClr val="tx1"/>
                          </a:solidFill>
                          <a:effectLst/>
                          <a:latin typeface="Arial Narrow" panose="020B0606020202030204" pitchFamily="34" charset="0"/>
                        </a:rPr>
                        <a:t>- Foreign </a:t>
                      </a:r>
                      <a:r>
                        <a:rPr lang="en-ZA" sz="1200" b="0" i="0" u="none" strike="noStrike" dirty="0" smtClean="0">
                          <a:solidFill>
                            <a:schemeClr val="tx1"/>
                          </a:solidFill>
                          <a:effectLst/>
                          <a:latin typeface="Arial Narrow" panose="020B0606020202030204" pitchFamily="34" charset="0"/>
                        </a:rPr>
                        <a:t>Governments and International Organisations</a:t>
                      </a:r>
                      <a:endParaRPr lang="en-ZA" sz="1200" b="0" i="0" u="none" strike="noStrike" dirty="0">
                        <a:solidFill>
                          <a:schemeClr val="tx1"/>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6 638</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6 394</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96.3%</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244</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86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b="0" i="0" u="none" strike="noStrike" dirty="0" smtClean="0">
                          <a:solidFill>
                            <a:schemeClr val="tx1"/>
                          </a:solidFill>
                          <a:effectLst/>
                          <a:latin typeface="Arial Narrow" panose="020B0606020202030204" pitchFamily="34" charset="0"/>
                        </a:rPr>
                        <a:t>- Public Corporations and Private Enterprises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48 279</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47 966</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99.4%</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313</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2783">
                <a:tc>
                  <a:txBody>
                    <a:bodyPr/>
                    <a:lstStyle/>
                    <a:p>
                      <a:pPr algn="l" rtl="0" fontAlgn="t"/>
                      <a:r>
                        <a:rPr lang="en-ZA" sz="1200" b="0" i="0" u="none" strike="noStrike" dirty="0">
                          <a:solidFill>
                            <a:schemeClr val="tx1"/>
                          </a:solidFill>
                          <a:effectLst/>
                          <a:latin typeface="Arial Narrow" panose="020B0606020202030204" pitchFamily="34" charset="0"/>
                        </a:rPr>
                        <a:t>- Non-Profit Institutions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560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560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100%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8606">
                <a:tc>
                  <a:txBody>
                    <a:bodyPr/>
                    <a:lstStyle/>
                    <a:p>
                      <a:pPr algn="l" rtl="0" fontAlgn="t"/>
                      <a:r>
                        <a:rPr lang="en-ZA" sz="1200" b="0" i="0" u="none" strike="noStrike" dirty="0">
                          <a:solidFill>
                            <a:schemeClr val="tx1"/>
                          </a:solidFill>
                          <a:effectLst/>
                          <a:latin typeface="Arial Narrow" panose="020B0606020202030204" pitchFamily="34" charset="0"/>
                        </a:rPr>
                        <a:t>- Households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91 130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91 126</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99.9%</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4</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5825">
                <a:tc>
                  <a:txBody>
                    <a:bodyPr/>
                    <a:lstStyle/>
                    <a:p>
                      <a:pPr algn="l" rtl="0" fontAlgn="t"/>
                      <a:r>
                        <a:rPr lang="en-ZA" sz="1200" b="1" i="0" u="none" strike="noStrike" dirty="0">
                          <a:solidFill>
                            <a:schemeClr val="tx1"/>
                          </a:solidFill>
                          <a:effectLst/>
                          <a:latin typeface="Arial Narrow" panose="020B0606020202030204" pitchFamily="34" charset="0"/>
                        </a:rPr>
                        <a:t>Capital Assets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400" b="1"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t"/>
                      <a:endParaRPr lang="en-ZA" sz="1400" b="1"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endParaRPr lang="en-ZA" sz="1400" b="1"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ZA" sz="1400" b="1" i="0" u="none" strike="noStrike" dirty="0">
                        <a:solidFill>
                          <a:schemeClr val="tx1"/>
                        </a:solidFill>
                        <a:effectLst/>
                        <a:latin typeface="Arial Narrow" panose="020B060602020203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2"/>
                  </a:ext>
                </a:extLst>
              </a:tr>
              <a:tr h="248606">
                <a:tc>
                  <a:txBody>
                    <a:bodyPr/>
                    <a:lstStyle/>
                    <a:p>
                      <a:pPr algn="l" rtl="0" fontAlgn="t"/>
                      <a:r>
                        <a:rPr lang="en-ZA" sz="1200" b="0" i="0" u="none" strike="noStrike" dirty="0">
                          <a:solidFill>
                            <a:schemeClr val="tx1"/>
                          </a:solidFill>
                          <a:effectLst/>
                          <a:latin typeface="Arial Narrow" panose="020B0606020202030204" pitchFamily="34" charset="0"/>
                        </a:rPr>
                        <a:t>- Buildings and other fixed structures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214 527</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214 526</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100%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1</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8606">
                <a:tc>
                  <a:txBody>
                    <a:bodyPr/>
                    <a:lstStyle/>
                    <a:p>
                      <a:pPr algn="l" rtl="0" fontAlgn="t"/>
                      <a:r>
                        <a:rPr lang="en-ZA" sz="1200" b="0" i="0" u="none" strike="noStrike" dirty="0">
                          <a:solidFill>
                            <a:schemeClr val="tx1"/>
                          </a:solidFill>
                          <a:effectLst/>
                          <a:latin typeface="Arial Narrow" panose="020B0606020202030204" pitchFamily="34" charset="0"/>
                        </a:rPr>
                        <a:t>- Machinery and Equipment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6 652</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6 649</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100%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3</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8606">
                <a:tc>
                  <a:txBody>
                    <a:bodyPr/>
                    <a:lstStyle/>
                    <a:p>
                      <a:pPr algn="l" rtl="0" fontAlgn="t"/>
                      <a:r>
                        <a:rPr lang="en-ZA" sz="1200" b="0" i="0" u="none" strike="noStrike" dirty="0">
                          <a:solidFill>
                            <a:schemeClr val="tx1"/>
                          </a:solidFill>
                          <a:effectLst/>
                          <a:latin typeface="Arial Narrow" panose="020B0606020202030204" pitchFamily="34" charset="0"/>
                        </a:rPr>
                        <a:t>- Software and other intangible </a:t>
                      </a:r>
                      <a:r>
                        <a:rPr lang="en-ZA" sz="1200" b="0" i="0" u="none" strike="noStrike" dirty="0" smtClean="0">
                          <a:solidFill>
                            <a:schemeClr val="tx1"/>
                          </a:solidFill>
                          <a:effectLst/>
                          <a:latin typeface="Arial Narrow" panose="020B0606020202030204" pitchFamily="34" charset="0"/>
                        </a:rPr>
                        <a:t>assets</a:t>
                      </a:r>
                      <a:endParaRPr lang="en-ZA" sz="1200" b="0" i="0" u="none" strike="noStrike" dirty="0">
                        <a:solidFill>
                          <a:schemeClr val="tx1"/>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1 441</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1 441</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100%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48606">
                <a:tc>
                  <a:txBody>
                    <a:bodyPr/>
                    <a:lstStyle/>
                    <a:p>
                      <a:pPr algn="l" rtl="0" fontAlgn="t"/>
                      <a:r>
                        <a:rPr lang="en-ZA" sz="1200" b="1" i="0" u="none" strike="noStrike" dirty="0">
                          <a:solidFill>
                            <a:schemeClr val="tx1"/>
                          </a:solidFill>
                          <a:effectLst/>
                          <a:latin typeface="Arial Narrow" panose="020B0606020202030204" pitchFamily="34" charset="0"/>
                        </a:rPr>
                        <a:t>Payment for Financial Assets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119</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119</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smtClean="0">
                          <a:solidFill>
                            <a:schemeClr val="tx1"/>
                          </a:solidFill>
                          <a:effectLst/>
                          <a:latin typeface="Arial Narrow" panose="020B0606020202030204" pitchFamily="34" charset="0"/>
                        </a:rPr>
                        <a:t>100%</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smtClean="0">
                          <a:solidFill>
                            <a:schemeClr val="tx1"/>
                          </a:solidFill>
                          <a:effectLst/>
                          <a:latin typeface="Arial Narrow" panose="020B0606020202030204" pitchFamily="34" charset="0"/>
                        </a:rPr>
                        <a:t>-</a:t>
                      </a:r>
                      <a:endParaRPr lang="en-ZA" sz="14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48606">
                <a:tc>
                  <a:txBody>
                    <a:bodyPr/>
                    <a:lstStyle/>
                    <a:p>
                      <a:pPr algn="l" rtl="0" fontAlgn="t"/>
                      <a:r>
                        <a:rPr lang="en-ZA" sz="1200" b="1" i="0" u="none" strike="noStrike" dirty="0">
                          <a:solidFill>
                            <a:schemeClr val="tx1"/>
                          </a:solidFill>
                          <a:effectLst/>
                          <a:latin typeface="Arial Narrow" panose="020B0606020202030204" pitchFamily="34" charset="0"/>
                        </a:rPr>
                        <a:t>Total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ZA" sz="1400" b="1" i="0" u="none" strike="noStrike" dirty="0" smtClean="0">
                          <a:solidFill>
                            <a:schemeClr val="tx1"/>
                          </a:solidFill>
                          <a:effectLst/>
                          <a:latin typeface="Arial Narrow" panose="020B0606020202030204" pitchFamily="34" charset="0"/>
                        </a:rPr>
                        <a:t>2 140 156</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ZA" sz="1400" b="1" i="0" u="none" strike="noStrike" dirty="0" smtClean="0">
                          <a:solidFill>
                            <a:schemeClr val="tx1"/>
                          </a:solidFill>
                          <a:effectLst/>
                          <a:latin typeface="Arial Narrow" panose="020B0606020202030204" pitchFamily="34" charset="0"/>
                        </a:rPr>
                        <a:t>2 133 976</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400" b="1" i="0" u="none" strike="noStrike" dirty="0" smtClean="0">
                          <a:solidFill>
                            <a:schemeClr val="tx1"/>
                          </a:solidFill>
                          <a:effectLst/>
                          <a:latin typeface="Arial Narrow" panose="020B0606020202030204" pitchFamily="34" charset="0"/>
                        </a:rPr>
                        <a:t>99.7%</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r>
                        <a:rPr lang="en-ZA" sz="1400" b="1" i="0" u="none" strike="noStrike" dirty="0" smtClean="0">
                          <a:solidFill>
                            <a:schemeClr val="tx1"/>
                          </a:solidFill>
                          <a:effectLst/>
                          <a:latin typeface="Arial Narrow" panose="020B0606020202030204" pitchFamily="34" charset="0"/>
                        </a:rPr>
                        <a:t>6 180</a:t>
                      </a:r>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7"/>
                  </a:ext>
                </a:extLst>
              </a:tr>
              <a:tr h="248606">
                <a:tc gridSpan="5">
                  <a:txBody>
                    <a:bodyPr/>
                    <a:lstStyle/>
                    <a:p>
                      <a:pPr algn="l" rtl="0" fontAlgn="t"/>
                      <a:r>
                        <a:rPr lang="en-ZA" sz="1200" b="1" i="0" u="none" strike="noStrike" dirty="0" smtClean="0">
                          <a:solidFill>
                            <a:schemeClr val="tx1"/>
                          </a:solidFill>
                          <a:effectLst/>
                          <a:latin typeface="Arial Narrow" panose="020B0606020202030204" pitchFamily="34" charset="0"/>
                        </a:rPr>
                        <a:t>* </a:t>
                      </a:r>
                      <a:r>
                        <a:rPr lang="en-ZA" sz="1200" b="0" i="0" u="none" strike="noStrike" dirty="0" smtClean="0">
                          <a:solidFill>
                            <a:schemeClr val="tx1"/>
                          </a:solidFill>
                          <a:effectLst/>
                          <a:latin typeface="Arial Narrow" panose="020B0606020202030204" pitchFamily="34" charset="0"/>
                        </a:rPr>
                        <a:t>Variances are not material</a:t>
                      </a:r>
                      <a:endParaRPr lang="en-ZA" sz="1200" b="0" i="0" u="none" strike="noStrike" dirty="0">
                        <a:solidFill>
                          <a:schemeClr val="tx1"/>
                        </a:solidFill>
                        <a:effectLst/>
                        <a:latin typeface="Arial Narrow" panose="020B0606020202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r" fontAlgn="b"/>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pPr algn="r" fontAlgn="b"/>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pPr algn="ctr" fontAlgn="b"/>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pPr algn="r" fontAlgn="b"/>
                      <a:endParaRPr lang="en-ZA" sz="1400" b="1"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8"/>
                  </a:ext>
                </a:extLst>
              </a:tr>
            </a:tbl>
          </a:graphicData>
        </a:graphic>
      </p:graphicFrame>
      <p:sp>
        <p:nvSpPr>
          <p:cNvPr id="2" name="Footer Placeholder 1"/>
          <p:cNvSpPr>
            <a:spLocks noGrp="1"/>
          </p:cNvSpPr>
          <p:nvPr>
            <p:ph type="ftr" sz="quarter" idx="11"/>
          </p:nvPr>
        </p:nvSpPr>
        <p:spPr>
          <a:xfrm>
            <a:off x="364311" y="6356351"/>
            <a:ext cx="3050721" cy="293121"/>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12285113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28650" y="6173788"/>
            <a:ext cx="6577693"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91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184361"/>
            <a:ext cx="8152885" cy="309127"/>
          </a:xfrm>
          <a:solidFill>
            <a:srgbClr val="F1995D"/>
          </a:solidFill>
        </p:spPr>
        <p:txBody>
          <a:bodyPr>
            <a:noAutofit/>
          </a:bodyPr>
          <a:lstStyle/>
          <a:p>
            <a:pPr algn="ctr"/>
            <a:r>
              <a:rPr lang="en-ZA" sz="2000" dirty="0" smtClean="0">
                <a:solidFill>
                  <a:schemeClr val="tx1"/>
                </a:solidFill>
                <a:latin typeface="Arial Narrow" panose="020B0606020202030204" pitchFamily="34" charset="0"/>
              </a:rPr>
              <a:t>List of Acronyms and Abbreviations</a:t>
            </a:r>
            <a:endParaRPr lang="en-ZA" sz="2000"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70208758"/>
              </p:ext>
            </p:extLst>
          </p:nvPr>
        </p:nvGraphicFramePr>
        <p:xfrm>
          <a:off x="628650" y="590089"/>
          <a:ext cx="8152885" cy="5173980"/>
        </p:xfrm>
        <a:graphic>
          <a:graphicData uri="http://schemas.openxmlformats.org/drawingml/2006/table">
            <a:tbl>
              <a:tblPr firstRow="1" bandRow="1">
                <a:tableStyleId>{F5AB1C69-6EDB-4FF4-983F-18BD219EF322}</a:tableStyleId>
              </a:tblPr>
              <a:tblGrid>
                <a:gridCol w="4065189">
                  <a:extLst>
                    <a:ext uri="{9D8B030D-6E8A-4147-A177-3AD203B41FA5}">
                      <a16:colId xmlns:a16="http://schemas.microsoft.com/office/drawing/2014/main" val="20000"/>
                    </a:ext>
                  </a:extLst>
                </a:gridCol>
                <a:gridCol w="4087696">
                  <a:extLst>
                    <a:ext uri="{9D8B030D-6E8A-4147-A177-3AD203B41FA5}">
                      <a16:colId xmlns:a16="http://schemas.microsoft.com/office/drawing/2014/main" val="20001"/>
                    </a:ext>
                  </a:extLst>
                </a:gridCol>
              </a:tblGrid>
              <a:tr h="4831917">
                <a:tc>
                  <a:txBody>
                    <a:bodyPr/>
                    <a:lstStyle/>
                    <a:p>
                      <a:pPr marL="746125" indent="-693738" algn="just" fontAlgn="base">
                        <a:lnSpc>
                          <a:spcPct val="115000"/>
                        </a:lnSpc>
                        <a:spcAft>
                          <a:spcPts val="0"/>
                        </a:spcAft>
                      </a:pPr>
                      <a:r>
                        <a:rPr lang="en-ZA" sz="1000" dirty="0" smtClean="0">
                          <a:solidFill>
                            <a:schemeClr val="tx1"/>
                          </a:solidFill>
                          <a:effectLst/>
                          <a:latin typeface="Arial Narrow" panose="020B0606020202030204" pitchFamily="34" charset="0"/>
                        </a:rPr>
                        <a:t>AGSA:              Auditor-General of South Africa</a:t>
                      </a:r>
                    </a:p>
                    <a:p>
                      <a:pPr marL="746125" indent="-693738" algn="just" fontAlgn="base">
                        <a:lnSpc>
                          <a:spcPct val="115000"/>
                        </a:lnSpc>
                        <a:spcAft>
                          <a:spcPts val="0"/>
                        </a:spcAft>
                      </a:pPr>
                      <a:r>
                        <a:rPr lang="en-ZA" sz="1000" dirty="0" smtClean="0">
                          <a:solidFill>
                            <a:schemeClr val="tx1"/>
                          </a:solidFill>
                          <a:effectLst/>
                          <a:latin typeface="Arial Narrow" panose="020B0606020202030204" pitchFamily="34" charset="0"/>
                        </a:rPr>
                        <a:t>APP:</a:t>
                      </a:r>
                      <a:r>
                        <a:rPr lang="en-ZA" sz="1000" baseline="0" dirty="0" smtClean="0">
                          <a:solidFill>
                            <a:schemeClr val="tx1"/>
                          </a:solidFill>
                          <a:effectLst/>
                          <a:latin typeface="Arial Narrow" panose="020B0606020202030204" pitchFamily="34" charset="0"/>
                        </a:rPr>
                        <a:t>                 </a:t>
                      </a:r>
                      <a:r>
                        <a:rPr lang="en-ZA" sz="1000" dirty="0" smtClean="0">
                          <a:solidFill>
                            <a:schemeClr val="tx1"/>
                          </a:solidFill>
                          <a:effectLst/>
                          <a:latin typeface="Arial Narrow" panose="020B0606020202030204" pitchFamily="34" charset="0"/>
                        </a:rPr>
                        <a:t>Annual Performance Plan</a:t>
                      </a:r>
                    </a:p>
                    <a:p>
                      <a:pPr marL="746125" indent="-693738" algn="just" fontAlgn="base">
                        <a:lnSpc>
                          <a:spcPct val="115000"/>
                        </a:lnSpc>
                        <a:spcAft>
                          <a:spcPts val="0"/>
                        </a:spcAft>
                      </a:pPr>
                      <a:r>
                        <a:rPr lang="en-ZA" sz="1000" dirty="0" smtClean="0">
                          <a:solidFill>
                            <a:schemeClr val="tx1"/>
                          </a:solidFill>
                          <a:effectLst/>
                          <a:latin typeface="Arial Narrow" panose="020B0606020202030204" pitchFamily="34" charset="0"/>
                        </a:rPr>
                        <a:t>B-BBEE: </a:t>
                      </a:r>
                      <a:r>
                        <a:rPr lang="en-ZA" sz="1000" baseline="0" dirty="0" smtClean="0">
                          <a:solidFill>
                            <a:schemeClr val="tx1"/>
                          </a:solidFill>
                          <a:effectLst/>
                          <a:latin typeface="Arial Narrow" panose="020B0606020202030204" pitchFamily="34" charset="0"/>
                        </a:rPr>
                        <a:t>          </a:t>
                      </a:r>
                      <a:r>
                        <a:rPr lang="en-ZA" sz="1000" dirty="0" smtClean="0">
                          <a:solidFill>
                            <a:schemeClr val="tx1"/>
                          </a:solidFill>
                          <a:effectLst/>
                          <a:latin typeface="Arial Narrow" panose="020B0606020202030204" pitchFamily="34" charset="0"/>
                        </a:rPr>
                        <a:t>broad-based black economic empowerment</a:t>
                      </a:r>
                    </a:p>
                    <a:p>
                      <a:pPr marL="746125" indent="-693738" algn="just" fontAlgn="base">
                        <a:lnSpc>
                          <a:spcPct val="115000"/>
                        </a:lnSpc>
                        <a:spcAft>
                          <a:spcPts val="0"/>
                        </a:spcAft>
                      </a:pPr>
                      <a:r>
                        <a:rPr lang="en-ZA" sz="1000" dirty="0" smtClean="0">
                          <a:solidFill>
                            <a:schemeClr val="tx1"/>
                          </a:solidFill>
                          <a:effectLst/>
                          <a:latin typeface="Arial Narrow" panose="020B0606020202030204" pitchFamily="34" charset="0"/>
                        </a:rPr>
                        <a:t>BEC:                 </a:t>
                      </a:r>
                      <a:r>
                        <a:rPr lang="en-ZA" sz="1000" baseline="0" dirty="0" smtClean="0">
                          <a:solidFill>
                            <a:schemeClr val="tx1"/>
                          </a:solidFill>
                          <a:effectLst/>
                          <a:latin typeface="Arial Narrow" panose="020B0606020202030204" pitchFamily="34" charset="0"/>
                        </a:rPr>
                        <a:t>Bid Evaluation Committee</a:t>
                      </a:r>
                    </a:p>
                    <a:p>
                      <a:pPr marL="746125" marR="0" lvl="0" indent="-693738" algn="just" defTabSz="914400" rtl="0" eaLnBrk="1" fontAlgn="base" latinLnBrk="0" hangingPunct="1">
                        <a:lnSpc>
                          <a:spcPct val="115000"/>
                        </a:lnSpc>
                        <a:spcBef>
                          <a:spcPts val="0"/>
                        </a:spcBef>
                        <a:spcAft>
                          <a:spcPts val="0"/>
                        </a:spcAft>
                        <a:buClrTx/>
                        <a:buSzTx/>
                        <a:buFontTx/>
                        <a:buNone/>
                        <a:tabLst/>
                        <a:defRPr/>
                      </a:pPr>
                      <a:r>
                        <a:rPr lang="en-ZA" sz="1000" b="1" kern="1200" baseline="0" noProof="0" dirty="0" smtClean="0">
                          <a:solidFill>
                            <a:schemeClr val="tx1"/>
                          </a:solidFill>
                          <a:effectLst/>
                          <a:latin typeface="Arial Narrow" panose="020B0606020202030204" pitchFamily="34" charset="0"/>
                          <a:ea typeface="+mn-ea"/>
                          <a:cs typeface="+mn-cs"/>
                        </a:rPr>
                        <a:t>BRICS:             Brazil, Russia, India, China and South Africa</a:t>
                      </a:r>
                      <a:endParaRPr lang="en-ZA" sz="1000" b="1" kern="1200" baseline="0" dirty="0" smtClean="0">
                        <a:solidFill>
                          <a:schemeClr val="tx1"/>
                        </a:solidFill>
                        <a:effectLst/>
                        <a:latin typeface="Arial Narrow" panose="020B0606020202030204" pitchFamily="34" charset="0"/>
                        <a:ea typeface="+mn-ea"/>
                        <a:cs typeface="+mn-cs"/>
                      </a:endParaRPr>
                    </a:p>
                    <a:p>
                      <a:pPr marL="746125" marR="0" lvl="0" indent="-693738" algn="just" defTabSz="914400" rtl="0" eaLnBrk="1" fontAlgn="base" latinLnBrk="0" hangingPunct="1">
                        <a:lnSpc>
                          <a:spcPct val="115000"/>
                        </a:lnSpc>
                        <a:spcBef>
                          <a:spcPts val="0"/>
                        </a:spcBef>
                        <a:spcAft>
                          <a:spcPts val="0"/>
                        </a:spcAft>
                        <a:buClrTx/>
                        <a:buSzTx/>
                        <a:buFontTx/>
                        <a:buNone/>
                        <a:tabLst/>
                        <a:defRPr/>
                      </a:pPr>
                      <a:r>
                        <a:rPr lang="en-ZA" sz="1000" dirty="0" smtClean="0">
                          <a:solidFill>
                            <a:schemeClr val="tx1"/>
                          </a:solidFill>
                          <a:effectLst/>
                          <a:latin typeface="Arial Narrow" panose="020B0606020202030204" pitchFamily="34" charset="0"/>
                        </a:rPr>
                        <a:t>CTIA:</a:t>
                      </a:r>
                      <a:r>
                        <a:rPr lang="en-ZA" sz="1000" baseline="0" dirty="0" smtClean="0">
                          <a:solidFill>
                            <a:schemeClr val="tx1"/>
                          </a:solidFill>
                          <a:effectLst/>
                          <a:latin typeface="Arial Narrow" panose="020B0606020202030204" pitchFamily="34" charset="0"/>
                        </a:rPr>
                        <a:t>                </a:t>
                      </a:r>
                      <a:r>
                        <a:rPr lang="en-ZA" sz="1000" dirty="0" smtClean="0">
                          <a:solidFill>
                            <a:schemeClr val="tx1"/>
                          </a:solidFill>
                          <a:effectLst/>
                          <a:latin typeface="Arial Narrow" panose="020B0606020202030204" pitchFamily="34" charset="0"/>
                        </a:rPr>
                        <a:t>Cape</a:t>
                      </a:r>
                      <a:r>
                        <a:rPr lang="en-ZA" sz="1000" baseline="0" dirty="0" smtClean="0">
                          <a:solidFill>
                            <a:schemeClr val="tx1"/>
                          </a:solidFill>
                          <a:effectLst/>
                          <a:latin typeface="Arial Narrow" panose="020B0606020202030204" pitchFamily="34" charset="0"/>
                        </a:rPr>
                        <a:t> Town International Airport</a:t>
                      </a:r>
                      <a:endParaRPr lang="en-ZA" sz="1000" dirty="0" smtClean="0">
                        <a:solidFill>
                          <a:schemeClr val="tx1"/>
                        </a:solidFill>
                        <a:effectLst/>
                        <a:latin typeface="Arial Narrow" panose="020B0606020202030204" pitchFamily="34" charset="0"/>
                      </a:endParaRPr>
                    </a:p>
                    <a:p>
                      <a:pPr marL="746125" indent="-693738" algn="just" fontAlgn="base">
                        <a:lnSpc>
                          <a:spcPct val="115000"/>
                        </a:lnSpc>
                        <a:spcAft>
                          <a:spcPts val="0"/>
                        </a:spcAft>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DPME:              Department of Planning, Monitoring and</a:t>
                      </a:r>
                    </a:p>
                    <a:p>
                      <a:pPr marL="746125" indent="-693738" algn="just" fontAlgn="base">
                        <a:lnSpc>
                          <a:spcPct val="115000"/>
                        </a:lnSpc>
                        <a:spcAft>
                          <a:spcPts val="0"/>
                        </a:spcAft>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                          Evaluation</a:t>
                      </a:r>
                    </a:p>
                    <a:p>
                      <a:pPr marL="746125" indent="-693738" algn="just" fontAlgn="base">
                        <a:lnSpc>
                          <a:spcPct val="115000"/>
                        </a:lnSpc>
                        <a:spcAft>
                          <a:spcPts val="0"/>
                        </a:spcAft>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GPW:                Government Printing Works </a:t>
                      </a:r>
                    </a:p>
                    <a:p>
                      <a:pPr marL="746125" indent="-693738" algn="just" fontAlgn="base">
                        <a:lnSpc>
                          <a:spcPct val="115000"/>
                        </a:lnSpc>
                        <a:spcAft>
                          <a:spcPts val="0"/>
                        </a:spcAft>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DFI:                   Development Finance Institution </a:t>
                      </a:r>
                    </a:p>
                    <a:p>
                      <a:pPr marL="746125" indent="-693738" algn="just" fontAlgn="base">
                        <a:lnSpc>
                          <a:spcPct val="115000"/>
                        </a:lnSpc>
                        <a:spcAft>
                          <a:spcPts val="0"/>
                        </a:spcAft>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EC:                    Eastern Cape</a:t>
                      </a:r>
                    </a:p>
                    <a:p>
                      <a:pPr marL="746125" marR="0" lvl="0" indent="-693738"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ED:                    Enterprise Development</a:t>
                      </a:r>
                    </a:p>
                    <a:p>
                      <a:pPr marL="746125" marR="0" lvl="0" indent="-693738"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EPWP:               Expanded Public Works Programme</a:t>
                      </a:r>
                    </a:p>
                    <a:p>
                      <a:pPr marL="746125" marR="0" lvl="0" indent="-693738"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FEDHASA:        </a:t>
                      </a:r>
                      <a:r>
                        <a:rPr kumimoji="0" lang="en-ZA" sz="10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Federated Hospitality Association of Southern-</a:t>
                      </a:r>
                    </a:p>
                    <a:p>
                      <a:pPr marL="746125" marR="0" lvl="0" indent="-693738"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                           Africa </a:t>
                      </a:r>
                    </a:p>
                    <a:p>
                      <a:pPr marL="746125" marR="0" lvl="0" indent="-693738"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FTE:                   full-time equivalent</a:t>
                      </a:r>
                    </a:p>
                    <a:p>
                      <a:pPr marL="746125" marR="0" lvl="0" indent="-693738"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GTAC:               Government Technical Advisory Centre</a:t>
                      </a:r>
                    </a:p>
                    <a:p>
                      <a:pPr marL="746125" marR="0" lvl="0" indent="-693738"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GPW:                 Government Printing Works</a:t>
                      </a:r>
                    </a:p>
                    <a:p>
                      <a:pPr marL="746125" marR="0" lvl="0" indent="-693738"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ICTSP:               Information Communication Technology Strategic Plan</a:t>
                      </a:r>
                    </a:p>
                    <a:p>
                      <a:pPr marL="746125" marR="0" lvl="0" indent="-693738"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IORA                  Indian Ocean Rim Association</a:t>
                      </a:r>
                    </a:p>
                    <a:p>
                      <a:pPr marL="746125" marR="0" lvl="0" indent="-693738" algn="just" defTabSz="914400" rtl="0" eaLnBrk="1" fontAlgn="auto"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KSIA:                 King Shaka International Airport</a:t>
                      </a:r>
                    </a:p>
                    <a:p>
                      <a:pPr marL="746125" marR="0" lvl="0" indent="-693738" algn="just" defTabSz="914400" rtl="0" eaLnBrk="1" fontAlgn="auto"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KZN                   KwaZulu-Natal</a:t>
                      </a:r>
                    </a:p>
                    <a:p>
                      <a:pPr marL="746125" marR="0" lvl="0" indent="-693738" algn="just" defTabSz="914400" rtl="0" eaLnBrk="1" fontAlgn="auto"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LP:                     Limpopo</a:t>
                      </a:r>
                    </a:p>
                    <a:p>
                      <a:pPr marL="746125" marR="0" lvl="0" indent="-693738" algn="just" defTabSz="914400" rtl="0" eaLnBrk="1" fontAlgn="auto"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MINMEC:           Ministers and Members of Executive Council</a:t>
                      </a:r>
                    </a:p>
                    <a:p>
                      <a:pPr marL="746125" marR="0" lvl="0" indent="-693738"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NT:                     National Treasury</a:t>
                      </a:r>
                    </a:p>
                    <a:p>
                      <a:pPr marL="746125" marR="0" lvl="0" indent="-693738"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NW:                    North West </a:t>
                      </a:r>
                    </a:p>
                    <a:p>
                      <a:pPr marL="746125" marR="0" lvl="0" indent="-693738"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NC:                     Northern Cape</a:t>
                      </a:r>
                    </a:p>
                    <a:p>
                      <a:pPr marL="746125" marR="0" lvl="0" indent="-693738"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NTCE:                National Tourism Careers Expo</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NTIG:               National Tourism Information Gateway</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NTIMS:             National Tourism Information and Monitoring System</a:t>
                      </a:r>
                    </a:p>
                    <a:p>
                      <a:pPr marL="914400" marR="0" lvl="0" indent="-914400"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NTSF:               National Tourism Stakeholders Forum</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NTSS:               National Tourism Sector Strategy</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NRF:                 National Research Foundation </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NYC:                 National Youth Chefs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ORTIA:             OR Tambo International Airport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PFMA:              Public Finance Management Act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PPI:                   Programme Performance Indicator</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RMC:                 Risk Management Committee</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SANParks:        South African National Parks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SADC                Southern African Development Community</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SAT:                  South African Tourism</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SEDA:               Small Enterprise Development Agency</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SLA:                  Service Level Agreement</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SMS:                  senior management service</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SMMEs:             s</a:t>
                      </a:r>
                      <a:r>
                        <a:rPr lang="en-ZA" sz="1000" b="1" i="0" kern="1200" dirty="0" smtClean="0">
                          <a:solidFill>
                            <a:schemeClr val="tx1"/>
                          </a:solidFill>
                          <a:effectLst/>
                          <a:latin typeface="Arial Narrow" panose="020B0606020202030204" pitchFamily="34" charset="0"/>
                          <a:ea typeface="+mn-ea"/>
                          <a:cs typeface="+mn-cs"/>
                        </a:rPr>
                        <a:t>mall, medium &amp; micro enterprises</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STR:                  State of Tourism Report</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Stats SA:          Statistical South Africa </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TIP:                    Tourism Incentive Programme              </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THRD:                Tourism Human Resource Development </a:t>
                      </a:r>
                    </a:p>
                    <a:p>
                      <a:pPr marL="0" marR="0" lvl="0" indent="0" algn="just"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SP:                     Strategic Plan</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TBCSA:              </a:t>
                      </a:r>
                      <a:r>
                        <a:rPr kumimoji="0" lang="en-ZA" sz="1000" b="1" i="0" u="none" strike="noStrike" kern="1200" cap="none" spc="0" normalizeH="0" baseline="0" dirty="0" smtClean="0">
                          <a:ln>
                            <a:noFill/>
                          </a:ln>
                          <a:solidFill>
                            <a:schemeClr val="tx1"/>
                          </a:solidFill>
                          <a:effectLst/>
                          <a:uLnTx/>
                          <a:uFillTx/>
                          <a:latin typeface="Arial Narrow" panose="020B0606020202030204" pitchFamily="34" charset="0"/>
                          <a:ea typeface="+mn-ea"/>
                          <a:cs typeface="+mn-cs"/>
                        </a:rPr>
                        <a:t>Tourism Business Council of South Africa</a:t>
                      </a:r>
                      <a:endPar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UNWTO:             United Nations World Tourism Organisation</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UNISA:                University of South Africa</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UNIVEN:              University of Venda</a:t>
                      </a:r>
                    </a:p>
                    <a:p>
                      <a:pPr marL="0" marR="0" lvl="0" indent="0" algn="l" defTabSz="914400" rtl="0" eaLnBrk="1" fontAlgn="base"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WHS:                   World Heritage Sites</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WSP:                   Workplace Skills Plan</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VIC:                     Visitor Information Centre</a:t>
                      </a:r>
                      <a:endParaRPr lang="en-ZA" sz="1000" dirty="0">
                        <a:solidFill>
                          <a:schemeClr val="tx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446672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92</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6" name="Content Placeholder 6"/>
          <p:cNvSpPr txBox="1">
            <a:spLocks/>
          </p:cNvSpPr>
          <p:nvPr/>
        </p:nvSpPr>
        <p:spPr bwMode="auto">
          <a:xfrm>
            <a:off x="3012141" y="2726286"/>
            <a:ext cx="3267635" cy="90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0">
              <a:buFont typeface="Arial" panose="020B0604020202020204" pitchFamily="34" charset="0"/>
              <a:buNone/>
            </a:pPr>
            <a:r>
              <a:rPr lang="en-US" sz="4800" b="1" dirty="0" smtClean="0">
                <a:solidFill>
                  <a:sysClr val="windowText" lastClr="000000"/>
                </a:solidFill>
                <a:latin typeface="Arial Narrow" panose="020B0606020202030204" pitchFamily="34" charset="0"/>
              </a:rPr>
              <a:t>Thank You</a:t>
            </a:r>
          </a:p>
          <a:p>
            <a:pPr marL="0" indent="0">
              <a:buNone/>
            </a:pPr>
            <a:endParaRPr lang="en-US" sz="4800" b="1" dirty="0" smtClean="0">
              <a:solidFill>
                <a:sysClr val="windowText" lastClr="000000"/>
              </a:solidFill>
              <a:latin typeface="Arial Narrow" panose="020B0606020202030204" pitchFamily="34" charset="0"/>
            </a:endParaRPr>
          </a:p>
          <a:p>
            <a:endParaRPr lang="en-US" sz="4800" b="1" dirty="0">
              <a:solidFill>
                <a:sysClr val="windowText" lastClr="000000"/>
              </a:solidFill>
              <a:latin typeface="Arial Narrow" panose="020B0606020202030204" pitchFamily="34" charset="0"/>
            </a:endParaRPr>
          </a:p>
        </p:txBody>
      </p:sp>
      <p:sp>
        <p:nvSpPr>
          <p:cNvPr id="4" name="Footer Placeholder 1"/>
          <p:cNvSpPr>
            <a:spLocks noGrp="1"/>
          </p:cNvSpPr>
          <p:nvPr>
            <p:ph type="ftr" sz="quarter" idx="11"/>
          </p:nvPr>
        </p:nvSpPr>
        <p:spPr>
          <a:xfrm>
            <a:off x="720013" y="5991226"/>
            <a:ext cx="2704322" cy="365125"/>
          </a:xfrm>
        </p:spPr>
        <p:txBody>
          <a:bodyPr/>
          <a:lstStyle/>
          <a:p>
            <a:pPr>
              <a:defRPr/>
            </a:pPr>
            <a:r>
              <a:rPr lang="en-ZA" sz="1000" i="1" dirty="0" smtClean="0">
                <a:latin typeface="Arial Narrow" panose="020B0606020202030204" pitchFamily="34" charset="0"/>
              </a:rPr>
              <a:t>2017-18 Quarter 4 Report – Actual Data</a:t>
            </a:r>
            <a:endParaRPr lang="en-ZA" sz="1000" i="1" dirty="0">
              <a:latin typeface="Arial Narrow" panose="020B0606020202030204" pitchFamily="34" charset="0"/>
            </a:endParaRPr>
          </a:p>
        </p:txBody>
      </p:sp>
    </p:spTree>
    <p:extLst>
      <p:ext uri="{BB962C8B-B14F-4D97-AF65-F5344CB8AC3E}">
        <p14:creationId xmlns:p14="http://schemas.microsoft.com/office/powerpoint/2010/main" val="769425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PowerPoint presentation template - Natasja" id="{22987BA8-4858-45AC-8900-05AEBF4A0D74}" vid="{2A23038E-6967-4626-8262-3BA12A5D924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2016_PowerPoint presentation template - Natasja (official)</Template>
  <TotalTime>23648</TotalTime>
  <Words>13922</Words>
  <Application>Microsoft Office PowerPoint</Application>
  <PresentationFormat>On-screen Show (4:3)</PresentationFormat>
  <Paragraphs>1979</Paragraphs>
  <Slides>92</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92</vt:i4>
      </vt:variant>
    </vt:vector>
  </HeadingPairs>
  <TitlesOfParts>
    <vt:vector size="100" baseType="lpstr">
      <vt:lpstr>Arial</vt:lpstr>
      <vt:lpstr>Arial Narrow</vt:lpstr>
      <vt:lpstr>Calibri</vt:lpstr>
      <vt:lpstr>CIDFont+F2</vt:lpstr>
      <vt:lpstr>Gill Sans MT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GRAPH 1: DOMESTIC &amp; INTERNATIONAL TOURIST COMPLAINTS</vt:lpstr>
      <vt:lpstr>GRAPH 2: NATURE OF COMPLAINTS</vt:lpstr>
      <vt:lpstr>GRAPH 3: NUMBER OF COMPLAINTS PER PROVINCE</vt:lpstr>
      <vt:lpstr>GRAPH 4: STATUS OF COMPLAINTS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Employees per Occupational Bands: 31 March 2018</vt:lpstr>
      <vt:lpstr>Workforce Representativity as end of 31 March 2018</vt:lpstr>
      <vt:lpstr>PowerPoint Presentation</vt:lpstr>
      <vt:lpstr>Budget and Expenditure Review as at 31 March 2018</vt:lpstr>
      <vt:lpstr>Expenditure per Economical Classification as at 31 March 2018</vt:lpstr>
      <vt:lpstr>List of Acronyms and Abbreviations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 Presentation_ 2017-18 Quarter 4 Performance Report May 2018 as at 26 July 2018 - Fina</dc:title>
  <dc:creator>SMME</dc:creator>
  <cp:lastModifiedBy>Sibusiso Khuzwayo</cp:lastModifiedBy>
  <cp:revision>3583</cp:revision>
  <cp:lastPrinted>2018-08-08T09:29:13Z</cp:lastPrinted>
  <dcterms:created xsi:type="dcterms:W3CDTF">2016-09-21T07:18:03Z</dcterms:created>
  <dcterms:modified xsi:type="dcterms:W3CDTF">2018-08-15T10:57:45Z</dcterms:modified>
</cp:coreProperties>
</file>