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65" r:id="rId4"/>
    <p:sldId id="272" r:id="rId5"/>
    <p:sldId id="258" r:id="rId6"/>
    <p:sldId id="266" r:id="rId7"/>
    <p:sldId id="259" r:id="rId8"/>
    <p:sldId id="267" r:id="rId9"/>
    <p:sldId id="260" r:id="rId10"/>
    <p:sldId id="268" r:id="rId11"/>
    <p:sldId id="261" r:id="rId12"/>
    <p:sldId id="269" r:id="rId13"/>
    <p:sldId id="262" r:id="rId14"/>
    <p:sldId id="263"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pPr/>
              <a:t>8/16/2018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pPr/>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pPr/>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pPr/>
              <a:t>8/16/2018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pPr/>
              <a:t>8/16/2018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pPr/>
              <a:t>8/16/2018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pPr/>
              <a:t>8/16/2018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pPr/>
              <a:t>8/16/2018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pPr/>
              <a:t>8/16/2018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pPr/>
              <a:t>8/16/2018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pPr/>
              <a:t>8/16/2018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pPr/>
              <a:t>8/16/2018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ED03601-4724-4293-A32A-3A0879C5D49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12192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5E433AC3-E189-483B-9E8C-DFD5D2A1864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918509"/>
            <a:ext cx="12192000" cy="1939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24B1ED0-075F-47F9-B053-F560D586A4BB}"/>
              </a:ext>
            </a:extLst>
          </p:cNvPr>
          <p:cNvSpPr>
            <a:spLocks noGrp="1"/>
          </p:cNvSpPr>
          <p:nvPr>
            <p:ph type="ctrTitle"/>
          </p:nvPr>
        </p:nvSpPr>
        <p:spPr>
          <a:xfrm>
            <a:off x="1233889" y="4252511"/>
            <a:ext cx="9650776" cy="1751681"/>
          </a:xfrm>
        </p:spPr>
        <p:txBody>
          <a:bodyPr>
            <a:noAutofit/>
          </a:bodyPr>
          <a:lstStyle/>
          <a:p>
            <a:r>
              <a:rPr lang="en-GB" sz="1800" b="1" u="sng" dirty="0">
                <a:latin typeface="Arial Narrow" panose="020B0606020202030204" pitchFamily="34" charset="0"/>
              </a:rPr>
              <a:t>PRESENTATION TO THE PARLIAMENT PORTFOLIO COMMITTEE ON PUBLIC SERVICE AND ADMINISTRATION/PLANNING, MONITORING AND EVALUATION ON THE EXPERIENCE AND CHALLENGES WITH REGARD TO THE EXPERIENCES AND CHALLENGES REGARDING THE STEINHOFF DEBACLE IN RELATION TO MEMBERSHIP PENSIONS.</a:t>
            </a:r>
            <a:endParaRPr lang="en-GB" sz="1800" dirty="0">
              <a:latin typeface="Arial Narrow" panose="020B0606020202030204" pitchFamily="34" charset="0"/>
            </a:endParaRPr>
          </a:p>
        </p:txBody>
      </p:sp>
      <p:pic>
        <p:nvPicPr>
          <p:cNvPr id="5" name="Picture 4" descr="A picture containing clipart&#10;&#10;Description generated with very high confidence">
            <a:extLst>
              <a:ext uri="{FF2B5EF4-FFF2-40B4-BE49-F238E27FC236}">
                <a16:creationId xmlns:a16="http://schemas.microsoft.com/office/drawing/2014/main" xmlns="" id="{2052841B-F1FB-4D86-BCE2-86493C4018E7}"/>
              </a:ext>
            </a:extLst>
          </p:cNvPr>
          <p:cNvPicPr>
            <a:picLocks noChangeAspect="1"/>
          </p:cNvPicPr>
          <p:nvPr/>
        </p:nvPicPr>
        <p:blipFill>
          <a:blip r:embed="rId2"/>
          <a:stretch>
            <a:fillRect/>
          </a:stretch>
        </p:blipFill>
        <p:spPr>
          <a:xfrm>
            <a:off x="3212762" y="640078"/>
            <a:ext cx="5766475" cy="3301307"/>
          </a:xfrm>
          <a:prstGeom prst="rect">
            <a:avLst/>
          </a:prstGeom>
        </p:spPr>
      </p:pic>
    </p:spTree>
    <p:extLst>
      <p:ext uri="{BB962C8B-B14F-4D97-AF65-F5344CB8AC3E}">
        <p14:creationId xmlns:p14="http://schemas.microsoft.com/office/powerpoint/2010/main" xmlns="" val="257528589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3010ECE4-5743-41A6-AA6E-BFC496205F2F}"/>
              </a:ext>
            </a:extLst>
          </p:cNvPr>
          <p:cNvSpPr>
            <a:spLocks noGrp="1"/>
          </p:cNvSpPr>
          <p:nvPr>
            <p:ph type="subTitle" idx="1"/>
          </p:nvPr>
        </p:nvSpPr>
        <p:spPr>
          <a:xfrm>
            <a:off x="1244906" y="705081"/>
            <a:ext cx="9346893" cy="5442332"/>
          </a:xfrm>
        </p:spPr>
        <p:txBody>
          <a:bodyPr>
            <a:normAutofit/>
          </a:bodyPr>
          <a:lstStyle/>
          <a:p>
            <a:pPr lvl="0" algn="l">
              <a:buClr>
                <a:schemeClr val="tx1"/>
              </a:buClr>
            </a:pPr>
            <a:r>
              <a:rPr lang="en-GB" sz="2300" b="1" u="sng" dirty="0">
                <a:ln w="6600">
                  <a:solidFill>
                    <a:schemeClr val="accent2"/>
                  </a:solidFill>
                  <a:prstDash val="solid"/>
                </a:ln>
                <a:solidFill>
                  <a:srgbClr val="FFFFFF"/>
                </a:solidFill>
                <a:effectLst>
                  <a:outerShdw dist="38100" dir="2700000" algn="tl" rotWithShape="0">
                    <a:schemeClr val="accent2"/>
                  </a:outerShdw>
                </a:effectLst>
                <a:latin typeface="Arial Narrow" panose="020B0606020202030204" pitchFamily="34" charset="0"/>
              </a:rPr>
              <a:t>Pensioner benefits</a:t>
            </a:r>
          </a:p>
          <a:p>
            <a:pPr lvl="0" algn="l">
              <a:buClr>
                <a:schemeClr val="tx1"/>
              </a:buClr>
            </a:pPr>
            <a:endParaRPr lang="en-GB" sz="2300" b="1" u="sng" dirty="0">
              <a:ln w="6600">
                <a:solidFill>
                  <a:schemeClr val="accent2"/>
                </a:solidFill>
                <a:prstDash val="solid"/>
              </a:ln>
              <a:solidFill>
                <a:srgbClr val="FFFFFF"/>
              </a:solidFill>
              <a:effectLst>
                <a:outerShdw dist="38100" dir="2700000" algn="tl" rotWithShape="0">
                  <a:schemeClr val="accent2"/>
                </a:outerShdw>
              </a:effectLst>
              <a:latin typeface="Arial Narrow" panose="020B0606020202030204" pitchFamily="34" charset="0"/>
            </a:endParaRPr>
          </a:p>
          <a:p>
            <a:pPr marL="363538" lvl="0" indent="-363538" algn="l">
              <a:buClr>
                <a:schemeClr val="tx1"/>
              </a:buClr>
            </a:pPr>
            <a:r>
              <a:rPr lang="en-GB" sz="2200" dirty="0">
                <a:latin typeface="Arial Narrow" panose="020B0606020202030204" pitchFamily="34" charset="0"/>
              </a:rPr>
              <a:t>17. There are about 400 000 pensioners receiving monthly annuities and pensioners and their dependents are living from the pensions/annuities they receive on a monthly basis. Pension increases for the GEPF pensioners are determined annually and factors such as the funding level of the fund, investment return and forecast return is considered when pension increases are considered. The weaker the funding level and the investment return, the lower the pension increase for pensioners. The PSA argues that the investment return and the funding level would have been higher was it not for the Steinhoff collapse. The biggest real impact will be experienced by pensioners as their pension increase is dependable on factors such as funding level and investment return. </a:t>
            </a:r>
          </a:p>
          <a:p>
            <a:pPr marL="363538" lvl="0" indent="-363538" algn="l">
              <a:buClr>
                <a:schemeClr val="tx1"/>
              </a:buClr>
            </a:pPr>
            <a:r>
              <a:rPr lang="en-GB" sz="2200" dirty="0">
                <a:latin typeface="Arial Narrow" panose="020B0606020202030204" pitchFamily="34" charset="0"/>
              </a:rPr>
              <a:t>18. During the Steinhoff saga, the focus was almost exclusively on the “loss” in share value. Nobody focusses on the loss of dividends.</a:t>
            </a:r>
          </a:p>
          <a:p>
            <a:endParaRPr lang="en-GB" dirty="0"/>
          </a:p>
        </p:txBody>
      </p:sp>
    </p:spTree>
    <p:extLst>
      <p:ext uri="{BB962C8B-B14F-4D97-AF65-F5344CB8AC3E}">
        <p14:creationId xmlns:p14="http://schemas.microsoft.com/office/powerpoint/2010/main" xmlns="" val="2053855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129874C9-1DF5-4CD2-AD89-2F8317B669B8}"/>
              </a:ext>
            </a:extLst>
          </p:cNvPr>
          <p:cNvSpPr>
            <a:spLocks noGrp="1"/>
          </p:cNvSpPr>
          <p:nvPr>
            <p:ph type="subTitle" idx="1"/>
          </p:nvPr>
        </p:nvSpPr>
        <p:spPr>
          <a:xfrm>
            <a:off x="1311007" y="958467"/>
            <a:ext cx="9280793" cy="4726237"/>
          </a:xfrm>
        </p:spPr>
        <p:txBody>
          <a:bodyPr>
            <a:noAutofit/>
          </a:bodyPr>
          <a:lstStyle/>
          <a:p>
            <a:pPr algn="l"/>
            <a:r>
              <a:rPr lang="en-GB" sz="2300" b="1" u="sng" dirty="0">
                <a:ln w="6600">
                  <a:solidFill>
                    <a:schemeClr val="accent2"/>
                  </a:solidFill>
                  <a:prstDash val="solid"/>
                </a:ln>
                <a:solidFill>
                  <a:srgbClr val="FFFFFF"/>
                </a:solidFill>
                <a:effectLst>
                  <a:outerShdw dist="38100" dir="2700000" algn="tl" rotWithShape="0">
                    <a:schemeClr val="accent2"/>
                  </a:outerShdw>
                </a:effectLst>
                <a:latin typeface="Arial Narrow" panose="020B0606020202030204" pitchFamily="34" charset="0"/>
              </a:rPr>
              <a:t>Absent Landlord</a:t>
            </a:r>
          </a:p>
          <a:p>
            <a:pPr algn="l"/>
            <a:endParaRPr lang="en-GB" sz="2300" dirty="0">
              <a:latin typeface="Arial Narrow" panose="020B0606020202030204" pitchFamily="34" charset="0"/>
            </a:endParaRPr>
          </a:p>
          <a:p>
            <a:pPr marL="363538" indent="-363538" algn="l"/>
            <a:r>
              <a:rPr lang="en-GB" sz="2300" dirty="0">
                <a:latin typeface="Arial Narrow" panose="020B0606020202030204" pitchFamily="34" charset="0"/>
              </a:rPr>
              <a:t>19. The GEPF specifically, by means of their apparent over reliance on the PIC, appears to be demonstrating all the hallmarks of absent landlords.</a:t>
            </a:r>
          </a:p>
          <a:p>
            <a:pPr marL="363538" indent="-363538" algn="l"/>
            <a:r>
              <a:rPr lang="en-GB" sz="2300" dirty="0">
                <a:latin typeface="Arial Narrow" panose="020B0606020202030204" pitchFamily="34" charset="0"/>
              </a:rPr>
              <a:t>20. This absence extends to the apparent zero action in support of the laws of the country in combatting corruption. To date the GEPF has NEVER raised a suspicion of corruption notwithstanding all the malfeasance that appears around them.</a:t>
            </a:r>
          </a:p>
          <a:p>
            <a:pPr marL="363538" indent="-363538" algn="l"/>
            <a:r>
              <a:rPr lang="en-GB" sz="2300" dirty="0">
                <a:latin typeface="Arial Narrow" panose="020B0606020202030204" pitchFamily="34" charset="0"/>
              </a:rPr>
              <a:t>21. We see various other parties taking legal action against Steinhoff to protect their remaining investment or to claw back losses. However, the biggest loser appears to be doing nothing. </a:t>
            </a:r>
            <a:r>
              <a:rPr lang="en-ZA" sz="2300" dirty="0">
                <a:latin typeface="Arial Narrow" panose="020B0606020202030204" pitchFamily="34" charset="0"/>
              </a:rPr>
              <a:t> </a:t>
            </a:r>
            <a:endParaRPr lang="en-GB" sz="2300" dirty="0">
              <a:latin typeface="Arial Narrow" panose="020B0606020202030204" pitchFamily="34" charset="0"/>
            </a:endParaRPr>
          </a:p>
        </p:txBody>
      </p:sp>
    </p:spTree>
    <p:extLst>
      <p:ext uri="{BB962C8B-B14F-4D97-AF65-F5344CB8AC3E}">
        <p14:creationId xmlns:p14="http://schemas.microsoft.com/office/powerpoint/2010/main" xmlns="" val="1973644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69DFF383-171E-4171-9BDE-07FA8191E1C8}"/>
              </a:ext>
            </a:extLst>
          </p:cNvPr>
          <p:cNvSpPr>
            <a:spLocks noGrp="1"/>
          </p:cNvSpPr>
          <p:nvPr>
            <p:ph type="subTitle" idx="1"/>
          </p:nvPr>
        </p:nvSpPr>
        <p:spPr>
          <a:xfrm>
            <a:off x="1344058" y="859315"/>
            <a:ext cx="9247742" cy="5144877"/>
          </a:xfrm>
        </p:spPr>
        <p:txBody>
          <a:bodyPr>
            <a:normAutofit lnSpcReduction="10000"/>
          </a:bodyPr>
          <a:lstStyle/>
          <a:p>
            <a:pPr algn="l"/>
            <a:r>
              <a:rPr lang="en-GB" sz="2300" b="1" u="sng" dirty="0">
                <a:ln w="6600">
                  <a:solidFill>
                    <a:schemeClr val="accent2"/>
                  </a:solidFill>
                  <a:prstDash val="solid"/>
                </a:ln>
                <a:solidFill>
                  <a:srgbClr val="FFFFFF"/>
                </a:solidFill>
                <a:effectLst>
                  <a:outerShdw dist="38100" dir="2700000" algn="tl" rotWithShape="0">
                    <a:schemeClr val="accent2"/>
                  </a:outerShdw>
                </a:effectLst>
                <a:latin typeface="Arial Narrow" panose="020B0606020202030204" pitchFamily="34" charset="0"/>
              </a:rPr>
              <a:t>The GEPF as communicator is not doing very well. </a:t>
            </a:r>
          </a:p>
          <a:p>
            <a:pPr algn="l"/>
            <a:endParaRPr lang="en-GB" sz="2200" b="1" u="sng" dirty="0">
              <a:ln w="6600">
                <a:solidFill>
                  <a:schemeClr val="accent2"/>
                </a:solidFill>
                <a:prstDash val="solid"/>
              </a:ln>
              <a:solidFill>
                <a:srgbClr val="FFFFFF"/>
              </a:solidFill>
              <a:effectLst>
                <a:outerShdw dist="38100" dir="2700000" algn="tl" rotWithShape="0">
                  <a:schemeClr val="accent2"/>
                </a:outerShdw>
              </a:effectLst>
              <a:latin typeface="Arial Narrow" panose="020B0606020202030204" pitchFamily="34" charset="0"/>
            </a:endParaRPr>
          </a:p>
          <a:p>
            <a:pPr marL="363538" indent="-363538" algn="l"/>
            <a:r>
              <a:rPr lang="en-GB" sz="2200" dirty="0">
                <a:latin typeface="Arial Narrow" panose="020B0606020202030204" pitchFamily="34" charset="0"/>
              </a:rPr>
              <a:t>22. If one follows the GEPF website about the Steinhoff debacle you would soon find that following the initial press releases, there is no follow up communication. </a:t>
            </a:r>
          </a:p>
          <a:p>
            <a:pPr marL="363538" indent="-363538" algn="l"/>
            <a:endParaRPr lang="en-GB" sz="2200" dirty="0">
              <a:latin typeface="Arial Narrow" panose="020B0606020202030204" pitchFamily="34" charset="0"/>
            </a:endParaRPr>
          </a:p>
          <a:p>
            <a:pPr marL="363538" indent="-363538" algn="l"/>
            <a:r>
              <a:rPr lang="en-GB" sz="2200" dirty="0">
                <a:latin typeface="Arial Narrow" panose="020B0606020202030204" pitchFamily="34" charset="0"/>
              </a:rPr>
              <a:t>23. The PSA specifically asked some basic questions in December 2017 already. The GEPF and PIC in their replies defend their positions by indicating that some investments will go bad and that one must assess the overall position. They kept on focussing on the fact that the GEPF is a defined benefit fund and in doing so are downplaying the disaster. </a:t>
            </a:r>
          </a:p>
          <a:p>
            <a:pPr marL="363538" indent="-363538" algn="l"/>
            <a:endParaRPr lang="en-GB" sz="2200" dirty="0">
              <a:latin typeface="Arial Narrow" panose="020B0606020202030204" pitchFamily="34" charset="0"/>
            </a:endParaRPr>
          </a:p>
          <a:p>
            <a:pPr marL="363538" indent="-363538" algn="l"/>
            <a:r>
              <a:rPr lang="en-GB" sz="2200" dirty="0">
                <a:latin typeface="Arial Narrow" panose="020B0606020202030204" pitchFamily="34" charset="0"/>
              </a:rPr>
              <a:t>24. As indicated earlier, in the long run tax payers of whom most are salary earners like Public Servants will have to pick up the slack. </a:t>
            </a:r>
          </a:p>
          <a:p>
            <a:endParaRPr lang="en-GB" dirty="0"/>
          </a:p>
        </p:txBody>
      </p:sp>
    </p:spTree>
    <p:extLst>
      <p:ext uri="{BB962C8B-B14F-4D97-AF65-F5344CB8AC3E}">
        <p14:creationId xmlns:p14="http://schemas.microsoft.com/office/powerpoint/2010/main" xmlns="" val="1910760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90D826F6-C8F8-49E8-AA15-6ED483599BC2}"/>
              </a:ext>
            </a:extLst>
          </p:cNvPr>
          <p:cNvSpPr>
            <a:spLocks noGrp="1"/>
          </p:cNvSpPr>
          <p:nvPr>
            <p:ph type="subTitle" idx="1"/>
          </p:nvPr>
        </p:nvSpPr>
        <p:spPr>
          <a:xfrm>
            <a:off x="1200839" y="1355074"/>
            <a:ext cx="9390959" cy="4237363"/>
          </a:xfrm>
        </p:spPr>
        <p:txBody>
          <a:bodyPr>
            <a:normAutofit lnSpcReduction="10000"/>
          </a:bodyPr>
          <a:lstStyle/>
          <a:p>
            <a:pPr algn="l"/>
            <a:r>
              <a:rPr lang="en-GB" sz="2300" b="1" u="sng" dirty="0">
                <a:ln w="6600">
                  <a:solidFill>
                    <a:schemeClr val="accent2"/>
                  </a:solidFill>
                  <a:prstDash val="solid"/>
                </a:ln>
                <a:solidFill>
                  <a:srgbClr val="FFFFFF"/>
                </a:solidFill>
                <a:effectLst>
                  <a:outerShdw dist="38100" dir="2700000" algn="tl" rotWithShape="0">
                    <a:schemeClr val="accent2"/>
                  </a:outerShdw>
                </a:effectLst>
                <a:latin typeface="Arial Narrow" panose="020B0606020202030204" pitchFamily="34" charset="0"/>
              </a:rPr>
              <a:t>Confidence of members of the GEPF</a:t>
            </a:r>
          </a:p>
          <a:p>
            <a:pPr algn="l"/>
            <a:endParaRPr lang="en-GB" sz="2300" dirty="0">
              <a:latin typeface="Arial Narrow" panose="020B0606020202030204" pitchFamily="34" charset="0"/>
            </a:endParaRPr>
          </a:p>
          <a:p>
            <a:pPr marL="363538" indent="-363538" algn="l"/>
            <a:r>
              <a:rPr lang="en-GB" sz="2300" dirty="0">
                <a:latin typeface="Arial Narrow" panose="020B0606020202030204" pitchFamily="34" charset="0"/>
              </a:rPr>
              <a:t>25. Member confidence in the ability of the GEPF and the PIC to manage the fund is at an all time low. The Steinhoff debacle was followed up by the VBS debacle, and others followed</a:t>
            </a:r>
          </a:p>
          <a:p>
            <a:pPr marL="363538" indent="-363538" algn="l"/>
            <a:endParaRPr lang="en-GB" sz="1600" dirty="0">
              <a:latin typeface="Arial Narrow" panose="020B0606020202030204" pitchFamily="34" charset="0"/>
            </a:endParaRPr>
          </a:p>
          <a:p>
            <a:pPr marL="363538" indent="-363538" algn="l"/>
            <a:r>
              <a:rPr lang="en-GB" sz="2300" dirty="0">
                <a:latin typeface="Arial Narrow" panose="020B0606020202030204" pitchFamily="34" charset="0"/>
              </a:rPr>
              <a:t>26. Public Servants resign to obtain control over their pension money and in the process disadvantage themselves.</a:t>
            </a:r>
          </a:p>
          <a:p>
            <a:pPr marL="363538" indent="-363538" algn="l"/>
            <a:endParaRPr lang="en-GB" sz="1500" dirty="0">
              <a:latin typeface="Arial Narrow" panose="020B0606020202030204" pitchFamily="34" charset="0"/>
            </a:endParaRPr>
          </a:p>
          <a:p>
            <a:pPr marL="363538" indent="-363538" algn="l"/>
            <a:r>
              <a:rPr lang="en-GB" sz="2300" dirty="0">
                <a:latin typeface="Arial Narrow" panose="020B0606020202030204" pitchFamily="34" charset="0"/>
              </a:rPr>
              <a:t>27. Many of them fall in the hands of unscrupulous fund managers and financial advisors.</a:t>
            </a:r>
          </a:p>
          <a:p>
            <a:endParaRPr lang="en-GB" dirty="0"/>
          </a:p>
        </p:txBody>
      </p:sp>
    </p:spTree>
    <p:extLst>
      <p:ext uri="{BB962C8B-B14F-4D97-AF65-F5344CB8AC3E}">
        <p14:creationId xmlns:p14="http://schemas.microsoft.com/office/powerpoint/2010/main" xmlns="" val="2760492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6EB8DA97-B2F6-4EB0-9D2C-D04DC4EAFDE6}"/>
              </a:ext>
            </a:extLst>
          </p:cNvPr>
          <p:cNvSpPr>
            <a:spLocks noGrp="1"/>
          </p:cNvSpPr>
          <p:nvPr>
            <p:ph type="subTitle" idx="1"/>
          </p:nvPr>
        </p:nvSpPr>
        <p:spPr>
          <a:xfrm>
            <a:off x="1344058" y="1352321"/>
            <a:ext cx="9181641" cy="4153358"/>
          </a:xfrm>
        </p:spPr>
        <p:txBody>
          <a:bodyPr>
            <a:noAutofit/>
          </a:bodyPr>
          <a:lstStyle/>
          <a:p>
            <a:pPr algn="l"/>
            <a:r>
              <a:rPr lang="en-GB" sz="2300" b="1" u="sng" dirty="0">
                <a:ln w="6600">
                  <a:solidFill>
                    <a:schemeClr val="accent2"/>
                  </a:solidFill>
                  <a:prstDash val="solid"/>
                </a:ln>
                <a:solidFill>
                  <a:srgbClr val="FFFFFF"/>
                </a:solidFill>
                <a:effectLst>
                  <a:outerShdw dist="38100" dir="2700000" algn="tl" rotWithShape="0">
                    <a:schemeClr val="accent2"/>
                  </a:outerShdw>
                </a:effectLst>
                <a:latin typeface="Arial Narrow" panose="020B0606020202030204" pitchFamily="34" charset="0"/>
              </a:rPr>
              <a:t>Improved benefits</a:t>
            </a:r>
          </a:p>
          <a:p>
            <a:pPr algn="l"/>
            <a:endParaRPr lang="en-GB" sz="2300" dirty="0">
              <a:latin typeface="Arial Narrow" panose="020B0606020202030204" pitchFamily="34" charset="0"/>
            </a:endParaRPr>
          </a:p>
          <a:p>
            <a:pPr marL="363538" indent="-363538" algn="l"/>
            <a:r>
              <a:rPr lang="en-GB" sz="2300" dirty="0">
                <a:latin typeface="Arial Narrow" panose="020B0606020202030204" pitchFamily="34" charset="0"/>
              </a:rPr>
              <a:t>28. The PSA is of the view that Public Servant beneficiaries to the GEPF should also benefit from investment growth of funds under management of the PIC.</a:t>
            </a:r>
          </a:p>
          <a:p>
            <a:pPr marL="363538" indent="-363538" algn="l"/>
            <a:endParaRPr lang="en-GB" sz="1400" dirty="0">
              <a:latin typeface="Arial Narrow" panose="020B0606020202030204" pitchFamily="34" charset="0"/>
            </a:endParaRPr>
          </a:p>
          <a:p>
            <a:pPr marL="363538" indent="-363538" algn="l"/>
            <a:r>
              <a:rPr lang="en-GB" sz="2300" dirty="0">
                <a:latin typeface="Arial Narrow" panose="020B0606020202030204" pitchFamily="34" charset="0"/>
              </a:rPr>
              <a:t>29. Should the Fund create extra wealth on behalf of beneficiaries, such surpluses should be utilised to improve future benefits payable to members. </a:t>
            </a:r>
          </a:p>
          <a:p>
            <a:pPr marL="363538" indent="-363538" algn="l"/>
            <a:endParaRPr lang="en-GB" sz="1400" dirty="0">
              <a:latin typeface="Arial Narrow" panose="020B0606020202030204" pitchFamily="34" charset="0"/>
            </a:endParaRPr>
          </a:p>
          <a:p>
            <a:pPr marL="363538" indent="-363538" algn="l"/>
            <a:r>
              <a:rPr lang="en-GB" sz="2300" dirty="0">
                <a:latin typeface="Arial Narrow" panose="020B0606020202030204" pitchFamily="34" charset="0"/>
              </a:rPr>
              <a:t>30. Current formulas for calculating benefits can be adjusted upwardly.</a:t>
            </a:r>
          </a:p>
        </p:txBody>
      </p:sp>
    </p:spTree>
    <p:extLst>
      <p:ext uri="{BB962C8B-B14F-4D97-AF65-F5344CB8AC3E}">
        <p14:creationId xmlns:p14="http://schemas.microsoft.com/office/powerpoint/2010/main" xmlns="" val="659726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AF4C77E5-9B40-4921-8AF2-FF783BF6F73E}"/>
              </a:ext>
            </a:extLst>
          </p:cNvPr>
          <p:cNvSpPr>
            <a:spLocks noGrp="1"/>
          </p:cNvSpPr>
          <p:nvPr>
            <p:ph type="subTitle" idx="1"/>
          </p:nvPr>
        </p:nvSpPr>
        <p:spPr>
          <a:xfrm>
            <a:off x="1266940" y="760165"/>
            <a:ext cx="9683826" cy="5508434"/>
          </a:xfrm>
        </p:spPr>
        <p:txBody>
          <a:bodyPr>
            <a:normAutofit fontScale="25000" lnSpcReduction="20000"/>
          </a:bodyPr>
          <a:lstStyle/>
          <a:p>
            <a:pPr algn="l"/>
            <a:r>
              <a:rPr lang="en-GB" sz="9200" b="1" u="sng" dirty="0">
                <a:ln w="6600">
                  <a:solidFill>
                    <a:schemeClr val="accent2"/>
                  </a:solidFill>
                  <a:prstDash val="solid"/>
                </a:ln>
                <a:solidFill>
                  <a:srgbClr val="FFFFFF"/>
                </a:solidFill>
                <a:effectLst>
                  <a:outerShdw dist="38100" dir="2700000" algn="tl" rotWithShape="0">
                    <a:schemeClr val="accent2"/>
                  </a:outerShdw>
                </a:effectLst>
                <a:latin typeface="Arial Narrow" panose="020B0606020202030204" pitchFamily="34" charset="0"/>
              </a:rPr>
              <a:t>Lessons learnt</a:t>
            </a:r>
          </a:p>
          <a:p>
            <a:pPr algn="l"/>
            <a:endParaRPr lang="en-GB" sz="6000" dirty="0">
              <a:latin typeface="Arial Narrow" panose="020B0606020202030204" pitchFamily="34" charset="0"/>
            </a:endParaRPr>
          </a:p>
          <a:p>
            <a:pPr marL="363538" indent="-363538" algn="l"/>
            <a:r>
              <a:rPr lang="en-GB" sz="8600" dirty="0">
                <a:latin typeface="Arial Narrow" panose="020B0606020202030204" pitchFamily="34" charset="0"/>
              </a:rPr>
              <a:t>31. Following the Parliamentary hearings in January 2018, the two key role players, namely the GEPF and the PIC has been rather silent as to what lessons have been learnt from the Steinhoff debacle. </a:t>
            </a:r>
          </a:p>
          <a:p>
            <a:pPr marL="363538" indent="-363538" algn="l"/>
            <a:endParaRPr lang="en-GB" sz="8600" dirty="0">
              <a:latin typeface="Arial Narrow" panose="020B0606020202030204" pitchFamily="34" charset="0"/>
            </a:endParaRPr>
          </a:p>
          <a:p>
            <a:pPr marL="363538" indent="-363538" algn="l"/>
            <a:r>
              <a:rPr lang="en-GB" sz="8600" dirty="0">
                <a:latin typeface="Arial Narrow" panose="020B0606020202030204" pitchFamily="34" charset="0"/>
              </a:rPr>
              <a:t>32. Contrast this to what other fund managers like Coronation did and disclosed to the public following Steinhoff. </a:t>
            </a:r>
          </a:p>
          <a:p>
            <a:pPr marL="363538" indent="-363538" algn="l"/>
            <a:endParaRPr lang="en-GB" sz="8600" dirty="0">
              <a:latin typeface="Arial Narrow" panose="020B0606020202030204" pitchFamily="34" charset="0"/>
            </a:endParaRPr>
          </a:p>
          <a:p>
            <a:pPr marL="363538" indent="-363538" algn="l"/>
            <a:r>
              <a:rPr lang="en-GB" sz="8600" dirty="0">
                <a:latin typeface="Arial Narrow" panose="020B0606020202030204" pitchFamily="34" charset="0"/>
              </a:rPr>
              <a:t>33. At this stage it is unclear whether any measures have been put in place to prevent reoccurrence.</a:t>
            </a:r>
          </a:p>
          <a:p>
            <a:pPr marL="363538" indent="-363538" algn="l"/>
            <a:endParaRPr lang="en-GB" sz="8600" dirty="0">
              <a:latin typeface="Arial Narrow" panose="020B0606020202030204" pitchFamily="34" charset="0"/>
            </a:endParaRPr>
          </a:p>
          <a:p>
            <a:pPr marL="363538" indent="-363538" algn="l"/>
            <a:r>
              <a:rPr lang="en-GB" sz="8600" dirty="0">
                <a:latin typeface="Arial Narrow" panose="020B0606020202030204" pitchFamily="34" charset="0"/>
              </a:rPr>
              <a:t>34. In fact, in the PIC’s case, the Steinhoff case has given way to other badly managed investments.</a:t>
            </a:r>
          </a:p>
          <a:p>
            <a:pPr algn="l"/>
            <a:endParaRPr lang="en-GB" sz="8600" dirty="0">
              <a:latin typeface="Arial Narrow" panose="020B0606020202030204" pitchFamily="34" charset="0"/>
            </a:endParaRPr>
          </a:p>
          <a:p>
            <a:r>
              <a:rPr lang="en-GB" sz="8600" b="1" dirty="0">
                <a:latin typeface="Arial Narrow" panose="020B0606020202030204" pitchFamily="34" charset="0"/>
              </a:rPr>
              <a:t>END</a:t>
            </a:r>
          </a:p>
          <a:p>
            <a:endParaRPr lang="en-GB" dirty="0"/>
          </a:p>
        </p:txBody>
      </p:sp>
    </p:spTree>
    <p:extLst>
      <p:ext uri="{BB962C8B-B14F-4D97-AF65-F5344CB8AC3E}">
        <p14:creationId xmlns:p14="http://schemas.microsoft.com/office/powerpoint/2010/main" xmlns="" val="1739174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872A56-318D-4C6E-A945-A0751F53A6B0}"/>
              </a:ext>
            </a:extLst>
          </p:cNvPr>
          <p:cNvSpPr>
            <a:spLocks noGrp="1"/>
          </p:cNvSpPr>
          <p:nvPr>
            <p:ph type="ctrTitle"/>
          </p:nvPr>
        </p:nvSpPr>
        <p:spPr>
          <a:xfrm>
            <a:off x="1600200" y="661012"/>
            <a:ext cx="8991600" cy="727113"/>
          </a:xfrm>
        </p:spPr>
        <p:txBody>
          <a:bodyPr>
            <a:noAutofit/>
          </a:bodyPr>
          <a:lstStyle/>
          <a:p>
            <a:r>
              <a:rPr lang="en-ZA" sz="2800" b="1" dirty="0">
                <a:latin typeface="Arial Narrow" panose="020B0606020202030204" pitchFamily="34" charset="0"/>
              </a:rPr>
              <a:t>PUBLIC SERVANTS ASSOCIATION (PSA)</a:t>
            </a:r>
            <a:endParaRPr lang="en-GB" sz="2800" dirty="0"/>
          </a:p>
        </p:txBody>
      </p:sp>
      <p:sp>
        <p:nvSpPr>
          <p:cNvPr id="3" name="Subtitle 2">
            <a:extLst>
              <a:ext uri="{FF2B5EF4-FFF2-40B4-BE49-F238E27FC236}">
                <a16:creationId xmlns:a16="http://schemas.microsoft.com/office/drawing/2014/main" xmlns="" id="{F228871F-1842-4972-96B2-5CE7AA4C1BC6}"/>
              </a:ext>
            </a:extLst>
          </p:cNvPr>
          <p:cNvSpPr>
            <a:spLocks noGrp="1"/>
          </p:cNvSpPr>
          <p:nvPr>
            <p:ph type="subTitle" idx="1"/>
          </p:nvPr>
        </p:nvSpPr>
        <p:spPr>
          <a:xfrm>
            <a:off x="1600201" y="1388125"/>
            <a:ext cx="8991600" cy="3635567"/>
          </a:xfrm>
        </p:spPr>
        <p:txBody>
          <a:bodyPr>
            <a:normAutofit/>
          </a:bodyPr>
          <a:lstStyle/>
          <a:p>
            <a:r>
              <a:rPr lang="en-ZA" dirty="0"/>
              <a:t> </a:t>
            </a:r>
            <a:endParaRPr lang="en-GB" dirty="0"/>
          </a:p>
          <a:p>
            <a:pPr algn="l"/>
            <a:r>
              <a:rPr lang="en-GB" sz="2300" b="1" u="sng" dirty="0">
                <a:ln w="6600">
                  <a:solidFill>
                    <a:schemeClr val="accent2"/>
                  </a:solidFill>
                  <a:prstDash val="solid"/>
                </a:ln>
                <a:solidFill>
                  <a:srgbClr val="FFFFFF"/>
                </a:solidFill>
                <a:effectLst>
                  <a:outerShdw dist="38100" dir="2700000" algn="tl" rotWithShape="0">
                    <a:schemeClr val="accent2"/>
                  </a:outerShdw>
                </a:effectLst>
                <a:latin typeface="Arial Narrow" panose="020B0606020202030204" pitchFamily="34" charset="0"/>
              </a:rPr>
              <a:t>PRINCIPLES UNDERLYING THESE SUBMISSIONS</a:t>
            </a:r>
          </a:p>
          <a:p>
            <a:pPr algn="l"/>
            <a:endParaRPr lang="en-GB" sz="2200" b="1" u="sng" dirty="0">
              <a:latin typeface="Arial Narrow" panose="020B0606020202030204" pitchFamily="34" charset="0"/>
            </a:endParaRPr>
          </a:p>
          <a:p>
            <a:pPr marL="363538" indent="-363538" algn="l"/>
            <a:r>
              <a:rPr lang="en-GB" sz="2200" dirty="0">
                <a:latin typeface="Arial Narrow" panose="020B0606020202030204" pitchFamily="34" charset="0"/>
              </a:rPr>
              <a:t>1.   Before providing the detail of the submissions, it is important to establish the interest of the Public Servants Association of South Africa in the Government Employees Pension Fund (GEPF) and the management of these assets by the Public Investment Corporation (PIC) These submissions are informed by these important principles.</a:t>
            </a:r>
          </a:p>
        </p:txBody>
      </p:sp>
    </p:spTree>
    <p:extLst>
      <p:ext uri="{BB962C8B-B14F-4D97-AF65-F5344CB8AC3E}">
        <p14:creationId xmlns:p14="http://schemas.microsoft.com/office/powerpoint/2010/main" xmlns="" val="2937014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3522677E-C273-422F-8B84-F161B461D044}"/>
              </a:ext>
            </a:extLst>
          </p:cNvPr>
          <p:cNvSpPr>
            <a:spLocks noGrp="1"/>
          </p:cNvSpPr>
          <p:nvPr>
            <p:ph type="subTitle" idx="1"/>
          </p:nvPr>
        </p:nvSpPr>
        <p:spPr>
          <a:xfrm>
            <a:off x="1145753" y="760163"/>
            <a:ext cx="9838063" cy="5530467"/>
          </a:xfrm>
        </p:spPr>
        <p:txBody>
          <a:bodyPr>
            <a:normAutofit/>
          </a:bodyPr>
          <a:lstStyle/>
          <a:p>
            <a:pPr algn="l"/>
            <a:r>
              <a:rPr lang="en-GB" sz="2300" b="1" u="sng" dirty="0">
                <a:ln w="6600">
                  <a:solidFill>
                    <a:schemeClr val="accent2"/>
                  </a:solidFill>
                  <a:prstDash val="solid"/>
                </a:ln>
                <a:solidFill>
                  <a:srgbClr val="FFFFFF"/>
                </a:solidFill>
                <a:effectLst>
                  <a:outerShdw dist="38100" dir="2700000" algn="tl" rotWithShape="0">
                    <a:schemeClr val="accent2"/>
                  </a:outerShdw>
                </a:effectLst>
                <a:latin typeface="Arial Narrow" panose="020B0606020202030204" pitchFamily="34" charset="0"/>
              </a:rPr>
              <a:t>The Public Servants Association of South Africa</a:t>
            </a:r>
          </a:p>
          <a:p>
            <a:pPr algn="l"/>
            <a:endParaRPr lang="en-GB" sz="2200" b="1" u="sng" dirty="0">
              <a:latin typeface="Arial Narrow" panose="020B0606020202030204" pitchFamily="34" charset="0"/>
            </a:endParaRPr>
          </a:p>
          <a:p>
            <a:pPr marL="265113" indent="-265113" algn="l"/>
            <a:r>
              <a:rPr lang="en-GB" sz="2200" dirty="0">
                <a:latin typeface="Arial Narrow" panose="020B0606020202030204" pitchFamily="34" charset="0"/>
              </a:rPr>
              <a:t>2. The Public Servants Association of South Africa (</a:t>
            </a:r>
            <a:r>
              <a:rPr lang="en-GB" sz="2200" b="1" dirty="0">
                <a:latin typeface="Arial Narrow" panose="020B0606020202030204" pitchFamily="34" charset="0"/>
              </a:rPr>
              <a:t>the ‘PSA</a:t>
            </a:r>
            <a:r>
              <a:rPr lang="en-GB" sz="2200" dirty="0">
                <a:latin typeface="Arial Narrow" panose="020B0606020202030204" pitchFamily="34" charset="0"/>
              </a:rPr>
              <a:t>’) is a trade union duly registered in terms of the provisions of the Labour Relations Act, 1995.</a:t>
            </a:r>
          </a:p>
          <a:p>
            <a:pPr marL="265113" indent="-265113" algn="l"/>
            <a:r>
              <a:rPr lang="en-GB" sz="2200" dirty="0">
                <a:latin typeface="Arial Narrow" panose="020B0606020202030204" pitchFamily="34" charset="0"/>
              </a:rPr>
              <a:t>3. The PSA represents over 237 000 of its members who are employed in the public service in both the national and provincial spheres of government. </a:t>
            </a:r>
          </a:p>
          <a:p>
            <a:pPr marL="265113" indent="-265113" algn="l"/>
            <a:r>
              <a:rPr lang="en-GB" sz="2200" dirty="0">
                <a:latin typeface="Arial Narrow" panose="020B0606020202030204" pitchFamily="34" charset="0"/>
              </a:rPr>
              <a:t>4. The PSA has the second largest membership of all the trade unions with members in the Public Service.  It is one of 16 trade unions represented in the Public Service Co-Coordinating Bargaining Council (the ‘PSCBC’)</a:t>
            </a:r>
          </a:p>
          <a:p>
            <a:pPr marL="265113" indent="-265113" algn="l"/>
            <a:r>
              <a:rPr lang="en-GB" sz="2200" dirty="0">
                <a:latin typeface="Arial Narrow" panose="020B0606020202030204" pitchFamily="34" charset="0"/>
              </a:rPr>
              <a:t>5. Almost all the members of the PSA are members of the Government Employees Pension Fund (the ‘GEPF’).  The GEPF has more than 1, 2 million active members and in excess of 400 000 pensioners and beneficiaries.  PSA members therefore represent some 20% of the GEPF membership.  Many of the GEPF pensioners are former members of the PSA who still look to the PSA for support in various matters, including their dealings with the GEPF.</a:t>
            </a:r>
          </a:p>
          <a:p>
            <a:endParaRPr lang="en-GB" dirty="0"/>
          </a:p>
        </p:txBody>
      </p:sp>
    </p:spTree>
    <p:extLst>
      <p:ext uri="{BB962C8B-B14F-4D97-AF65-F5344CB8AC3E}">
        <p14:creationId xmlns:p14="http://schemas.microsoft.com/office/powerpoint/2010/main" xmlns="" val="1875966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8497E836-9F6F-47B9-9E79-3FB29BCB9ED4}"/>
              </a:ext>
            </a:extLst>
          </p:cNvPr>
          <p:cNvSpPr>
            <a:spLocks noGrp="1"/>
          </p:cNvSpPr>
          <p:nvPr>
            <p:ph type="subTitle" idx="1"/>
          </p:nvPr>
        </p:nvSpPr>
        <p:spPr>
          <a:xfrm>
            <a:off x="1200839" y="1123720"/>
            <a:ext cx="9390961" cy="4468718"/>
          </a:xfrm>
        </p:spPr>
        <p:txBody>
          <a:bodyPr/>
          <a:lstStyle/>
          <a:p>
            <a:pPr marL="265113" indent="-265113" algn="l"/>
            <a:r>
              <a:rPr lang="en-GB" sz="2200" dirty="0">
                <a:latin typeface="Arial Narrow" panose="020B0606020202030204" pitchFamily="34" charset="0"/>
              </a:rPr>
              <a:t>6. The GEPF has assets worth more than R1, 8 trillion, of which approximately 20%, or R0, 37 trillion, is attributable to PSA members.  The investment of approximately 95% of the GEPF assets is managed by the Public Investment Corporation (‘the PIC’).</a:t>
            </a:r>
          </a:p>
          <a:p>
            <a:pPr marL="265113" indent="-265113" algn="l"/>
            <a:r>
              <a:rPr lang="en-GB" sz="2200" dirty="0">
                <a:latin typeface="Arial Narrow" panose="020B0606020202030204" pitchFamily="34" charset="0"/>
              </a:rPr>
              <a:t>7. According to its Integrated Annual Report 2017, the PIC has assets under management of R1, 928 trillion as at 31 March 2017.  Of this, 87, 72% or R1, 691 trillion is managed by the PIC on behalf of the GEPF.  The GEPF is described as the PIC’s largest client.</a:t>
            </a:r>
          </a:p>
          <a:p>
            <a:pPr marL="265113" indent="-265113" algn="l"/>
            <a:r>
              <a:rPr lang="en-GB" sz="2200" dirty="0">
                <a:latin typeface="Arial Narrow" panose="020B0606020202030204" pitchFamily="34" charset="0"/>
              </a:rPr>
              <a:t>8. From this it is clear that the PSA, through the GEPF, has a very substantial interest in the constitution, governance and management of the PIC.  It is for this reason that the PSA makes these submissions.</a:t>
            </a:r>
          </a:p>
          <a:p>
            <a:endParaRPr lang="en-GB" dirty="0"/>
          </a:p>
        </p:txBody>
      </p:sp>
    </p:spTree>
    <p:extLst>
      <p:ext uri="{BB962C8B-B14F-4D97-AF65-F5344CB8AC3E}">
        <p14:creationId xmlns:p14="http://schemas.microsoft.com/office/powerpoint/2010/main" xmlns="" val="402884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0211FC60-FF0E-4698-8284-A3432D769CBD}"/>
              </a:ext>
            </a:extLst>
          </p:cNvPr>
          <p:cNvSpPr>
            <a:spLocks noGrp="1"/>
          </p:cNvSpPr>
          <p:nvPr>
            <p:ph type="subTitle" idx="1"/>
          </p:nvPr>
        </p:nvSpPr>
        <p:spPr>
          <a:xfrm>
            <a:off x="1134737" y="782199"/>
            <a:ext cx="9457063" cy="4924540"/>
          </a:xfrm>
        </p:spPr>
        <p:txBody>
          <a:bodyPr>
            <a:normAutofit/>
          </a:bodyPr>
          <a:lstStyle/>
          <a:p>
            <a:pPr lvl="0" algn="l">
              <a:buClrTx/>
            </a:pPr>
            <a:r>
              <a:rPr lang="en-GB" sz="2300" b="1" u="sng" dirty="0">
                <a:ln w="6600">
                  <a:solidFill>
                    <a:schemeClr val="accent2"/>
                  </a:solidFill>
                  <a:prstDash val="solid"/>
                </a:ln>
                <a:solidFill>
                  <a:srgbClr val="FFFFFF"/>
                </a:solidFill>
                <a:effectLst>
                  <a:outerShdw dist="38100" dir="2700000" algn="tl" rotWithShape="0">
                    <a:schemeClr val="accent2"/>
                  </a:outerShdw>
                </a:effectLst>
                <a:latin typeface="Arial Narrow" panose="020B0606020202030204" pitchFamily="34" charset="0"/>
              </a:rPr>
              <a:t>The Public Investment Corporation</a:t>
            </a:r>
          </a:p>
          <a:p>
            <a:pPr lvl="0" algn="l">
              <a:buClrTx/>
            </a:pPr>
            <a:endParaRPr lang="en-GB" sz="2200" b="1" u="sng" dirty="0">
              <a:ln w="6600">
                <a:solidFill>
                  <a:schemeClr val="accent2"/>
                </a:solidFill>
                <a:prstDash val="solid"/>
              </a:ln>
              <a:solidFill>
                <a:srgbClr val="FFFFFF"/>
              </a:solidFill>
              <a:effectLst>
                <a:outerShdw dist="38100" dir="2700000" algn="tl" rotWithShape="0">
                  <a:schemeClr val="accent2"/>
                </a:outerShdw>
              </a:effectLst>
              <a:latin typeface="Arial Narrow" panose="020B0606020202030204" pitchFamily="34" charset="0"/>
            </a:endParaRPr>
          </a:p>
          <a:p>
            <a:pPr marL="265113" lvl="0" indent="-265113" algn="l">
              <a:buClrTx/>
            </a:pPr>
            <a:r>
              <a:rPr lang="en-GB" sz="2200" dirty="0">
                <a:latin typeface="Arial Narrow" panose="020B0606020202030204" pitchFamily="34" charset="0"/>
              </a:rPr>
              <a:t>9. The PIC is established as a juristic person under the provisions of the Public Investment Corporation Act, 1984.  It is this Act which the amendments propose to amend.  The board of the PIC must control the business of the PIC, direct its operations and exercise all such powers of the PIC that are not required to be exercised by its shareholders.  </a:t>
            </a:r>
          </a:p>
          <a:p>
            <a:pPr marL="265113" lvl="0" indent="-265113" algn="l">
              <a:buClrTx/>
            </a:pPr>
            <a:r>
              <a:rPr lang="en-GB" sz="2200" dirty="0">
                <a:latin typeface="Arial Narrow" panose="020B0606020202030204" pitchFamily="34" charset="0"/>
              </a:rPr>
              <a:t>10. It must at all times be borne in mind that nearly 90% the assets managed by the PIC are assets which have been contributed by members and their employers and exist for the benefit of those members and their beneficiaries.  They are not state assets, but assets held and managed in trust for the members of the three pension funds.</a:t>
            </a:r>
          </a:p>
        </p:txBody>
      </p:sp>
    </p:spTree>
    <p:extLst>
      <p:ext uri="{BB962C8B-B14F-4D97-AF65-F5344CB8AC3E}">
        <p14:creationId xmlns:p14="http://schemas.microsoft.com/office/powerpoint/2010/main" xmlns="" val="1788702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51AA23B5-E21F-42ED-A809-9838B3D3E2F4}"/>
              </a:ext>
            </a:extLst>
          </p:cNvPr>
          <p:cNvSpPr>
            <a:spLocks noGrp="1"/>
          </p:cNvSpPr>
          <p:nvPr>
            <p:ph type="subTitle" idx="1"/>
          </p:nvPr>
        </p:nvSpPr>
        <p:spPr>
          <a:xfrm>
            <a:off x="1266940" y="1029388"/>
            <a:ext cx="9584674" cy="4203624"/>
          </a:xfrm>
        </p:spPr>
        <p:txBody>
          <a:bodyPr/>
          <a:lstStyle/>
          <a:p>
            <a:pPr lvl="0" algn="l">
              <a:buClrTx/>
            </a:pPr>
            <a:r>
              <a:rPr lang="en-GB" sz="2200" b="1" u="sng" dirty="0">
                <a:ln w="6600">
                  <a:solidFill>
                    <a:schemeClr val="accent2"/>
                  </a:solidFill>
                  <a:prstDash val="solid"/>
                </a:ln>
                <a:solidFill>
                  <a:srgbClr val="FFFFFF"/>
                </a:solidFill>
                <a:effectLst>
                  <a:outerShdw dist="38100" dir="2700000" algn="tl" rotWithShape="0">
                    <a:schemeClr val="accent2"/>
                  </a:outerShdw>
                </a:effectLst>
                <a:latin typeface="Arial Narrow" panose="020B0606020202030204" pitchFamily="34" charset="0"/>
              </a:rPr>
              <a:t>The Government Employees Pension Fund</a:t>
            </a:r>
          </a:p>
          <a:p>
            <a:pPr lvl="0" algn="l">
              <a:buClrTx/>
            </a:pPr>
            <a:endParaRPr lang="en-GB" sz="2200" b="1" u="sng" dirty="0">
              <a:ln w="6600">
                <a:solidFill>
                  <a:schemeClr val="accent2"/>
                </a:solidFill>
                <a:prstDash val="solid"/>
              </a:ln>
              <a:solidFill>
                <a:srgbClr val="FFFFFF"/>
              </a:solidFill>
              <a:effectLst>
                <a:outerShdw dist="38100" dir="2700000" algn="tl" rotWithShape="0">
                  <a:schemeClr val="accent2"/>
                </a:outerShdw>
              </a:effectLst>
              <a:latin typeface="Arial Narrow" panose="020B0606020202030204" pitchFamily="34" charset="0"/>
            </a:endParaRPr>
          </a:p>
          <a:p>
            <a:pPr marL="363538" lvl="0" indent="-363538" algn="l">
              <a:buClrTx/>
              <a:tabLst>
                <a:tab pos="363538" algn="l"/>
              </a:tabLst>
            </a:pPr>
            <a:r>
              <a:rPr lang="en-GB" sz="2200" dirty="0">
                <a:latin typeface="Arial Narrow" panose="020B0606020202030204" pitchFamily="34" charset="0"/>
              </a:rPr>
              <a:t>11. The GEPF is a pension fund contemplated in section 2 of the Government Employees Pension Law, Proclamation 21 of 1996 (“the GEP Law”).  The GEPF is a juristic person and operates under the provisions of the GEP Law and the Rules of the GEPF made by the board of the GEPF under the provisions of the GEP Law.</a:t>
            </a:r>
          </a:p>
          <a:p>
            <a:pPr marL="363538" lvl="0" indent="-363538" algn="l">
              <a:buClrTx/>
              <a:tabLst>
                <a:tab pos="363538" algn="l"/>
              </a:tabLst>
            </a:pPr>
            <a:r>
              <a:rPr lang="en-GB" sz="2200" dirty="0">
                <a:latin typeface="Arial Narrow" panose="020B0606020202030204" pitchFamily="34" charset="0"/>
              </a:rPr>
              <a:t>12. As set out above, the GEPF is the largest client of the PIC and by far the largest percentage of the assets under the management of the PIC belong to the GEPF.</a:t>
            </a:r>
          </a:p>
          <a:p>
            <a:endParaRPr lang="en-GB" dirty="0"/>
          </a:p>
        </p:txBody>
      </p:sp>
    </p:spTree>
    <p:extLst>
      <p:ext uri="{BB962C8B-B14F-4D97-AF65-F5344CB8AC3E}">
        <p14:creationId xmlns:p14="http://schemas.microsoft.com/office/powerpoint/2010/main" xmlns="" val="2850563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130A92F2-BEBF-4090-B53E-25E9CB781ACF}"/>
              </a:ext>
            </a:extLst>
          </p:cNvPr>
          <p:cNvSpPr>
            <a:spLocks noGrp="1"/>
          </p:cNvSpPr>
          <p:nvPr>
            <p:ph type="subTitle" idx="1"/>
          </p:nvPr>
        </p:nvSpPr>
        <p:spPr>
          <a:xfrm>
            <a:off x="1600199" y="1145754"/>
            <a:ext cx="8991599" cy="4450815"/>
          </a:xfrm>
        </p:spPr>
        <p:txBody>
          <a:bodyPr>
            <a:normAutofit/>
          </a:bodyPr>
          <a:lstStyle/>
          <a:p>
            <a:pPr lvl="0" algn="l">
              <a:buClr>
                <a:schemeClr val="tx1"/>
              </a:buClr>
            </a:pPr>
            <a:r>
              <a:rPr lang="en-GB" sz="2200" dirty="0">
                <a:latin typeface="Arial Narrow" panose="020B0606020202030204" pitchFamily="34" charset="0"/>
              </a:rPr>
              <a:t>13. Under the GEP Law –</a:t>
            </a:r>
          </a:p>
          <a:p>
            <a:pPr lvl="0" algn="l">
              <a:buClr>
                <a:schemeClr val="tx1"/>
              </a:buClr>
            </a:pPr>
            <a:endParaRPr lang="en-GB" sz="2200" dirty="0">
              <a:latin typeface="Arial Narrow" panose="020B0606020202030204" pitchFamily="34" charset="0"/>
            </a:endParaRPr>
          </a:p>
          <a:p>
            <a:pPr marL="539750" lvl="0" indent="-539750" algn="l">
              <a:buClr>
                <a:schemeClr val="tx1"/>
              </a:buClr>
            </a:pPr>
            <a:r>
              <a:rPr lang="en-GB" sz="2200" dirty="0">
                <a:latin typeface="Arial Narrow" panose="020B0606020202030204" pitchFamily="34" charset="0"/>
              </a:rPr>
              <a:t>13.1 The object of the GEPF is expressed to be to provide pensions and certain other related benefits as determined in the Law to members and pensioners and their beneficiaries.</a:t>
            </a:r>
          </a:p>
          <a:p>
            <a:pPr marL="539750" lvl="0" indent="-539750" algn="l">
              <a:buClr>
                <a:schemeClr val="tx1"/>
              </a:buClr>
            </a:pPr>
            <a:r>
              <a:rPr lang="en-GB" sz="2200" dirty="0">
                <a:latin typeface="Arial Narrow" panose="020B0606020202030204" pitchFamily="34" charset="0"/>
              </a:rPr>
              <a:t>13.2 The Board of Trustees of the GEPF, which is responsible for the management of the Fund, must, acting in consultation with the Minister of Finance, determine the investment policy of the Fund.</a:t>
            </a:r>
          </a:p>
          <a:p>
            <a:pPr marL="539750" lvl="0" indent="-539750" algn="l">
              <a:buClr>
                <a:schemeClr val="tx1"/>
              </a:buClr>
            </a:pPr>
            <a:r>
              <a:rPr lang="en-GB" sz="2200" dirty="0">
                <a:latin typeface="Arial Narrow" panose="020B0606020202030204" pitchFamily="34" charset="0"/>
              </a:rPr>
              <a:t>13.3 The GEPF is funded by contributions made by members and the employers.  From this it follows that at least 87,72% of the assets managed by the PIC are contributed by the members and the employers in the GEPF. </a:t>
            </a:r>
          </a:p>
          <a:p>
            <a:endParaRPr lang="en-GB" dirty="0"/>
          </a:p>
        </p:txBody>
      </p:sp>
    </p:spTree>
    <p:extLst>
      <p:ext uri="{BB962C8B-B14F-4D97-AF65-F5344CB8AC3E}">
        <p14:creationId xmlns:p14="http://schemas.microsoft.com/office/powerpoint/2010/main" xmlns="" val="846015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109E4D32-C6CC-4E0F-9AC9-1F9F9895C674}"/>
              </a:ext>
            </a:extLst>
          </p:cNvPr>
          <p:cNvSpPr>
            <a:spLocks noGrp="1"/>
          </p:cNvSpPr>
          <p:nvPr>
            <p:ph type="subTitle" idx="1"/>
          </p:nvPr>
        </p:nvSpPr>
        <p:spPr>
          <a:xfrm>
            <a:off x="1255923" y="848299"/>
            <a:ext cx="9705859" cy="5442332"/>
          </a:xfrm>
        </p:spPr>
        <p:txBody>
          <a:bodyPr/>
          <a:lstStyle/>
          <a:p>
            <a:pPr marL="539750" lvl="0" indent="-539750" algn="l">
              <a:buClr>
                <a:schemeClr val="tx1"/>
              </a:buClr>
            </a:pPr>
            <a:r>
              <a:rPr lang="en-GB" sz="2200" dirty="0">
                <a:latin typeface="Arial Narrow" panose="020B0606020202030204" pitchFamily="34" charset="0"/>
              </a:rPr>
              <a:t>14.   The GEPF has adopted an Investment Policy Statement.  In this statement the principle long-term objectives of the GEPF are described as follows:</a:t>
            </a:r>
          </a:p>
          <a:p>
            <a:pPr marL="539750" lvl="0" indent="-539750" algn="l">
              <a:buClr>
                <a:schemeClr val="tx1"/>
              </a:buClr>
            </a:pPr>
            <a:endParaRPr lang="en-GB" sz="2200" dirty="0">
              <a:latin typeface="Arial Narrow" panose="020B0606020202030204" pitchFamily="34" charset="0"/>
            </a:endParaRPr>
          </a:p>
          <a:p>
            <a:pPr marL="539750" lvl="0" indent="-539750" algn="l">
              <a:buClr>
                <a:schemeClr val="tx1"/>
              </a:buClr>
            </a:pPr>
            <a:r>
              <a:rPr lang="en-GB" sz="2200" dirty="0">
                <a:latin typeface="Arial Narrow" panose="020B0606020202030204" pitchFamily="34" charset="0"/>
              </a:rPr>
              <a:t>14.1 to provide members and their dependents with the benefits promised;</a:t>
            </a:r>
          </a:p>
          <a:p>
            <a:pPr marL="539750" lvl="0" indent="-539750" algn="l">
              <a:buClr>
                <a:schemeClr val="tx1"/>
              </a:buClr>
            </a:pPr>
            <a:r>
              <a:rPr lang="en-GB" sz="2200" dirty="0">
                <a:latin typeface="Arial Narrow" panose="020B0606020202030204" pitchFamily="34" charset="0"/>
              </a:rPr>
              <a:t>14.2 to target the granting of full inflationary increases to pensions;</a:t>
            </a:r>
          </a:p>
          <a:p>
            <a:pPr marL="539750" lvl="0" indent="-539750" algn="l">
              <a:buClr>
                <a:schemeClr val="tx1"/>
              </a:buClr>
            </a:pPr>
            <a:r>
              <a:rPr lang="en-GB" sz="2200" dirty="0">
                <a:latin typeface="Arial Narrow" panose="020B0606020202030204" pitchFamily="34" charset="0"/>
              </a:rPr>
              <a:t>14.3 to keep the employer contribution rate as stable as possible;</a:t>
            </a:r>
          </a:p>
          <a:p>
            <a:pPr marL="539750" lvl="0" indent="-539750" algn="l">
              <a:buClr>
                <a:schemeClr val="tx1"/>
              </a:buClr>
            </a:pPr>
            <a:r>
              <a:rPr lang="en-GB" sz="2200" dirty="0">
                <a:latin typeface="Arial Narrow" panose="020B0606020202030204" pitchFamily="34" charset="0"/>
              </a:rPr>
              <a:t>14.4 to invest responsibly for the long-term.</a:t>
            </a:r>
          </a:p>
          <a:p>
            <a:pPr marL="539750" lvl="0" indent="-539750" algn="l">
              <a:buClr>
                <a:schemeClr val="tx1"/>
              </a:buClr>
            </a:pPr>
            <a:endParaRPr lang="en-GB" sz="2200" dirty="0">
              <a:latin typeface="Arial Narrow" panose="020B0606020202030204" pitchFamily="34" charset="0"/>
            </a:endParaRPr>
          </a:p>
          <a:p>
            <a:pPr marL="539750" lvl="0" indent="-539750" algn="l">
              <a:buClr>
                <a:schemeClr val="tx1"/>
              </a:buClr>
            </a:pPr>
            <a:r>
              <a:rPr lang="en-GB" sz="2200" dirty="0">
                <a:latin typeface="Arial Narrow" panose="020B0606020202030204" pitchFamily="34" charset="0"/>
              </a:rPr>
              <a:t>15.   The GEPF has given the PIC an investment mandate.  The PSA does not have knowledge of the terms of this mandate but submits that the terms of the mandate are highly relevant to the deliberations of the Standing Committee. </a:t>
            </a:r>
          </a:p>
          <a:p>
            <a:endParaRPr lang="en-GB" dirty="0"/>
          </a:p>
        </p:txBody>
      </p:sp>
    </p:spTree>
    <p:extLst>
      <p:ext uri="{BB962C8B-B14F-4D97-AF65-F5344CB8AC3E}">
        <p14:creationId xmlns:p14="http://schemas.microsoft.com/office/powerpoint/2010/main" xmlns="" val="2188114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EA581584-28BA-486D-875A-553E6EBFF287}"/>
              </a:ext>
            </a:extLst>
          </p:cNvPr>
          <p:cNvSpPr>
            <a:spLocks noGrp="1"/>
          </p:cNvSpPr>
          <p:nvPr>
            <p:ph type="subTitle" idx="1"/>
          </p:nvPr>
        </p:nvSpPr>
        <p:spPr>
          <a:xfrm>
            <a:off x="1233889" y="969484"/>
            <a:ext cx="9357909" cy="4935557"/>
          </a:xfrm>
        </p:spPr>
        <p:txBody>
          <a:bodyPr>
            <a:normAutofit lnSpcReduction="10000"/>
          </a:bodyPr>
          <a:lstStyle/>
          <a:p>
            <a:pPr algn="l"/>
            <a:r>
              <a:rPr lang="en-GB" sz="2300" b="1" u="sng" dirty="0">
                <a:ln w="6600">
                  <a:solidFill>
                    <a:schemeClr val="accent2"/>
                  </a:solidFill>
                  <a:prstDash val="solid"/>
                </a:ln>
                <a:solidFill>
                  <a:srgbClr val="FFFFFF"/>
                </a:solidFill>
                <a:effectLst>
                  <a:outerShdw dist="38100" dir="2700000" algn="tl" rotWithShape="0">
                    <a:schemeClr val="accent2"/>
                  </a:outerShdw>
                </a:effectLst>
                <a:latin typeface="Arial Narrow" panose="020B0606020202030204" pitchFamily="34" charset="0"/>
              </a:rPr>
              <a:t>The Impact of the Steinhoff debacle in relation to membership pensions</a:t>
            </a:r>
          </a:p>
          <a:p>
            <a:pPr algn="l"/>
            <a:r>
              <a:rPr lang="en-GB" sz="2300" b="1" u="sng" dirty="0">
                <a:ln w="6600">
                  <a:solidFill>
                    <a:schemeClr val="accent2"/>
                  </a:solidFill>
                  <a:prstDash val="solid"/>
                </a:ln>
                <a:solidFill>
                  <a:srgbClr val="FFFFFF"/>
                </a:solidFill>
                <a:effectLst>
                  <a:outerShdw dist="38100" dir="2700000" algn="tl" rotWithShape="0">
                    <a:schemeClr val="accent2"/>
                  </a:outerShdw>
                </a:effectLst>
                <a:latin typeface="Arial Narrow" panose="020B0606020202030204" pitchFamily="34" charset="0"/>
              </a:rPr>
              <a:t>Financial Impact</a:t>
            </a:r>
          </a:p>
          <a:p>
            <a:pPr algn="l"/>
            <a:endParaRPr lang="en-GB" sz="2300" b="1" u="sng" dirty="0">
              <a:ln w="6600">
                <a:solidFill>
                  <a:schemeClr val="accent2"/>
                </a:solidFill>
                <a:prstDash val="solid"/>
              </a:ln>
              <a:solidFill>
                <a:srgbClr val="FFFFFF"/>
              </a:solidFill>
              <a:effectLst>
                <a:outerShdw dist="38100" dir="2700000" algn="tl" rotWithShape="0">
                  <a:schemeClr val="accent2"/>
                </a:outerShdw>
              </a:effectLst>
              <a:latin typeface="Arial Narrow" panose="020B0606020202030204" pitchFamily="34" charset="0"/>
            </a:endParaRPr>
          </a:p>
          <a:p>
            <a:pPr marL="363538" indent="-363538" algn="l"/>
            <a:r>
              <a:rPr lang="en-GB" sz="2200" dirty="0">
                <a:latin typeface="Arial Narrow" panose="020B0606020202030204" pitchFamily="34" charset="0"/>
              </a:rPr>
              <a:t>16. The depreciation of the share price of Steinhoff amounts to plus minus twenty-two billion rand and given the size of the GEPF (1.9 trillion rand), it has had an immediate negative impact on the long term funding level of the fund. The long-term funding level, before the collapse of Steinhoff shares, stood at approximately 115.6% and after the collapse it stood at approximately 114.9%. The impact vary as the share price of Steinhoff’s shares continues to show downward trend. The impact on the long-term funding level is in the vicinity of 0.7%.  Government is the guarantor of the pensions of public servants as it is a define benefit scheme and this means any significant loss that place the fund in a position not to meet its liabilities will result in Government to make good for such a shortfall. Government main revenue is collected from taxes, so any shortfall is carried by the South African tax payer. </a:t>
            </a:r>
          </a:p>
          <a:p>
            <a:endParaRPr lang="en-GB" dirty="0"/>
          </a:p>
        </p:txBody>
      </p:sp>
    </p:spTree>
    <p:extLst>
      <p:ext uri="{BB962C8B-B14F-4D97-AF65-F5344CB8AC3E}">
        <p14:creationId xmlns:p14="http://schemas.microsoft.com/office/powerpoint/2010/main" xmlns="" val="137010850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600</TotalTime>
  <Words>1633</Words>
  <Application>Microsoft Office PowerPoint</Application>
  <PresentationFormat>Custom</PresentationFormat>
  <Paragraphs>81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Parcel</vt:lpstr>
      <vt:lpstr>PRESENTATION TO THE PARLIAMENT PORTFOLIO COMMITTEE ON PUBLIC SERVICE AND ADMINISTRATION/PLANNING, MONITORING AND EVALUATION ON THE EXPERIENCE AND CHALLENGES WITH REGARD TO THE EXPERIENCES AND CHALLENGES REGARDING THE STEINHOFF DEBACLE IN RELATION TO MEMBERSHIP PENSIONS.</vt:lpstr>
      <vt:lpstr>PUBLIC SERVANTS ASSOCIATION (PSA)</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PARLIAMENT PORTFOLIO COMMITTEE ON PUBLIC SERVICE AND ADMINISTRATION /PLANNING, MONITORING AND EVALUATION ON THE EXPERIENCE AND CHALLENGES WITH REGARD TO THE ANNUAL PROCESSES OF WAGE NEGOTIATIONS IN THE PUBLIC SERVICE.</dc:title>
  <dc:creator>Rukshan Graaf</dc:creator>
  <cp:lastModifiedBy>PUMZA</cp:lastModifiedBy>
  <cp:revision>23</cp:revision>
  <dcterms:created xsi:type="dcterms:W3CDTF">2018-08-02T09:24:39Z</dcterms:created>
  <dcterms:modified xsi:type="dcterms:W3CDTF">2018-08-16T11:24:49Z</dcterms:modified>
</cp:coreProperties>
</file>