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8" r:id="rId4"/>
    <p:sldId id="260" r:id="rId5"/>
    <p:sldId id="261" r:id="rId6"/>
    <p:sldId id="271" r:id="rId7"/>
    <p:sldId id="272" r:id="rId8"/>
    <p:sldId id="262" r:id="rId9"/>
    <p:sldId id="263" r:id="rId10"/>
    <p:sldId id="264" r:id="rId11"/>
    <p:sldId id="267" r:id="rId12"/>
    <p:sldId id="266" r:id="rId13"/>
    <p:sldId id="268" r:id="rId14"/>
    <p:sldId id="270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96FE2E"/>
    <a:srgbClr val="28F85A"/>
    <a:srgbClr val="3BE55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8763F-9E2F-402B-A337-22C7638136EE}" type="datetimeFigureOut">
              <a:rPr lang="en-ZA" smtClean="0"/>
              <a:pPr/>
              <a:t>2018/08/17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14DA1-F809-4132-87BF-B5C63DABE13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56254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14DA1-F809-4132-87BF-B5C63DABE131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673947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14DA1-F809-4132-87BF-B5C63DABE131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69324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15F0-CEA2-4DF5-A6CA-87039F4015D0}" type="datetime1">
              <a:rPr lang="en-US" smtClean="0"/>
              <a:pPr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522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9A33-A90E-4D23-A301-B3FD4E6B0DFA}" type="datetime1">
              <a:rPr lang="en-US" smtClean="0"/>
              <a:pPr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654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5D62-2187-418A-BD2F-6FA2E085CFFF}" type="datetime1">
              <a:rPr lang="en-US" smtClean="0"/>
              <a:pPr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4370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12813"/>
            <a:ext cx="410368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C26BE-B032-43FA-9B32-340AF2159AD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8/17/2018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CBAE6-9EAB-4539-91CC-9CF598C332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788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677EC-9C4D-44AC-989C-42CD53B946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8/17/2018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80225-807F-498D-B952-D07448BFC8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43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DD723-4AA8-4A34-9A52-F6EC9C1F162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8/17/2018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FD653-02E9-4653-AEBD-29987E1733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490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AD8EC-3B8B-46AC-832E-1D6252BF7132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8/17/2018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4C2A1-0ADF-494E-B0E4-4338761CC2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518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6A9C1-18C1-4F16-8A61-19F08C816E72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8/17/2018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FB370-C2DF-422E-955F-CB7CFB8476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547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7100F-F55E-44F7-8B2B-DAC81A9D84E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8/17/2018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7C8AD-29F8-4936-ABD1-51F40F8E19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2597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B98B8-C39F-41A5-AD78-698B1439686E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8/17/2018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74CE8-D3A3-49E5-8113-61D98E9D75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02433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8ADB3-5DBE-43AC-B1C7-C4E3BB37372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8/17/2018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CE7B7-165F-4A18-9D96-9DB04F3C6B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944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E02B-6D88-4191-A53B-F910B1AEA773}" type="datetime1">
              <a:rPr lang="en-US" smtClean="0"/>
              <a:pPr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603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A8B94-7919-4360-B4E2-790BF9A839C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8/17/2018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A02B-9423-4319-AEAA-997CE4FFC6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57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42C59-F374-4072-A677-87F52F92647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8/17/2018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D5B3F-6C82-40DD-94C9-CE2C0CFDF6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6362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2CF43-7692-4DED-A379-2F6DA95C64A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8/17/2018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BEFF5-6C3A-426B-A1AE-6A52AB370F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912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A035-2A0A-4236-939C-5B1C8FA95849}" type="datetime1">
              <a:rPr lang="en-US" smtClean="0"/>
              <a:pPr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381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26E8D-19F1-4D28-8658-1148FC4B0487}" type="datetime1">
              <a:rPr lang="en-US" smtClean="0"/>
              <a:pPr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0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863C-8C93-43FA-9AF8-5453B1411C96}" type="datetime1">
              <a:rPr lang="en-US" smtClean="0"/>
              <a:pPr/>
              <a:t>8/17/2018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219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13DB-F166-4E9F-8268-DC68B7062A85}" type="datetime1">
              <a:rPr lang="en-US" smtClean="0"/>
              <a:pPr/>
              <a:t>8/17/2018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813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EECC-FFC7-4EDE-865A-7C62AAA04F24}" type="datetime1">
              <a:rPr lang="en-US" smtClean="0"/>
              <a:pPr/>
              <a:t>8/17/2018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014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155E-397C-4B32-8AFF-843AE35F3604}" type="datetime1">
              <a:rPr lang="en-US" smtClean="0"/>
              <a:pPr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017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F68C-1C7E-4031-BADE-FD986AA9FE85}" type="datetime1">
              <a:rPr lang="en-US" smtClean="0"/>
              <a:pPr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436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69D8A-3B3F-4851-8A70-0F27043DB689}" type="datetime1">
              <a:rPr lang="en-US" smtClean="0"/>
              <a:pPr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635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0F933A7-525A-427C-AEEA-59D5C38BBA05}" type="datetime1">
              <a:rPr lang="en-US" smtClean="0">
                <a:solidFill>
                  <a:srgbClr val="000000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8/17/2018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A05B859-62C9-42A5-A32A-89FAB7CACC3B}" type="slidenum">
              <a:rPr lang="en-US">
                <a:solidFill>
                  <a:srgbClr val="000000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096000"/>
            <a:ext cx="18240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1867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596" y="1738648"/>
            <a:ext cx="8546841" cy="2189408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GB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SHARING INFORMATION ON THE MINAMATA </a:t>
            </a:r>
            <a:r>
              <a:rPr lang="en-GB" sz="3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CONVENTION ON MERCURY</a:t>
            </a:r>
            <a:r>
              <a:rPr lang="en-GB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2596" y="4087710"/>
            <a:ext cx="89014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en-US" sz="2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PARLIAMENTARY STAKEHOLDER WORKSHOP </a:t>
            </a:r>
            <a:r>
              <a:rPr lang="en-US" sz="2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/>
            <a:r>
              <a:rPr lang="en-US" sz="2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AUGUST 2018</a:t>
            </a:r>
            <a:endParaRPr lang="en-US" sz="28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37904" y="90152"/>
            <a:ext cx="1777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  <a:endParaRPr lang="en-ZA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5213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5000"/>
            <a:ext cx="9144000" cy="487137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ESTIMATE OF SOME HEALTH (IQ) IMPLICATIONS; TO SEE REDUCTION READ FIGURES L-R</a:t>
            </a:r>
            <a:endParaRPr lang="en-US" sz="1600" dirty="0">
              <a:solidFill>
                <a:srgbClr val="008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33451937"/>
              </p:ext>
            </p:extLst>
          </p:nvPr>
        </p:nvGraphicFramePr>
        <p:xfrm>
          <a:off x="0" y="447362"/>
          <a:ext cx="9144000" cy="6620194"/>
        </p:xfrm>
        <a:graphic>
          <a:graphicData uri="http://schemas.openxmlformats.org/drawingml/2006/table">
            <a:tbl>
              <a:tblPr firstRow="1" firstCol="1" bandRow="1"/>
              <a:tblGrid>
                <a:gridCol w="1419367"/>
                <a:gridCol w="1405720"/>
                <a:gridCol w="1255594"/>
                <a:gridCol w="1337480"/>
                <a:gridCol w="2006221"/>
                <a:gridCol w="1719618"/>
              </a:tblGrid>
              <a:tr h="111831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 QUO (SQ)</a:t>
                      </a:r>
                      <a:r>
                        <a:rPr lang="en-ZA" sz="14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SCENARIO: </a:t>
                      </a:r>
                      <a:r>
                        <a:rPr lang="en-ZA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 OF DAMAGE DUE TO ADVERSE EFFECTS/PERSON.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Extended Emission Control (</a:t>
                      </a:r>
                      <a:r>
                        <a:rPr lang="en-ZA" sz="14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EXEC) reduction </a:t>
                      </a:r>
                      <a:r>
                        <a:rPr lang="en-ZA" sz="14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Minimum Emission Standards air quality </a:t>
                      </a:r>
                      <a:r>
                        <a:rPr lang="en-ZA" sz="14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abatement </a:t>
                      </a:r>
                      <a:r>
                        <a:rPr lang="en-ZA" sz="14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technology; 50-60%</a:t>
                      </a:r>
                      <a:r>
                        <a:rPr lang="en-ZA" sz="14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mercury  reduction 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591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CALCULATED INVESTMENT COST TO </a:t>
                      </a:r>
                      <a:r>
                        <a:rPr lang="en-ZA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INSTALL</a:t>
                      </a:r>
                      <a:r>
                        <a:rPr lang="en-ZA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MAXIMUM FEASIBLE TECHNICAL REDUCTION (MFTR); (93-98% MERCURY</a:t>
                      </a:r>
                      <a:r>
                        <a:rPr lang="en-ZA" sz="14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REDUCTION)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670991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Air,</a:t>
                      </a:r>
                      <a:r>
                        <a:rPr lang="en-ZA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water &amp; food continues to be contaminated &amp; populations exposed.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Eskom &amp; other burners are  expected</a:t>
                      </a:r>
                      <a:r>
                        <a:rPr lang="en-ZA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 install the EXEC system to reduce emissions</a:t>
                      </a:r>
                      <a:r>
                        <a:rPr lang="en-ZA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Eskom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R11, 988, 285, 234.00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burners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R519,953,058.00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465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 Quo (SQ) scenario for ingestion of contaminated food, the calculated cost of IQ damage in exposed individuals.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EXEC scenario for ingestion of contaminated food, the cost of IQ damage in exposed individuals.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591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MFTR scenario cost for ingestion of contaminated food, the calculated cost of IQ damage in exposed individuals.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6709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Eskom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R990, 258,214.00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burners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R91, 061,737.00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Eskom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R571, 994,103.20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burners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R45, 682,058.50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Eskom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R56, 176, 156.00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burners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R18, 808,641.00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465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 Quo (SQ) scenario for inhaling contaminated air, the calculated cost of IQ damage in exposed individuals.</a:t>
                      </a:r>
                      <a:endParaRPr lang="en-ZA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EXEC scenario for inhaling contaminated air, the cost of IQ damage in exposed individuals</a:t>
                      </a:r>
                      <a:r>
                        <a:rPr lang="en-ZA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ZA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591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MFTR scenario cost for inhaling contaminated air, the calculated cost of IQ damage in exposed individuals.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F5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473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Eskom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R295, 067.00</a:t>
                      </a:r>
                      <a:endParaRPr lang="en-ZA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burners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R27, 134.00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Eskom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R147, 539.89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burners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R25, 018.52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Eskom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R16, 799.52</a:t>
                      </a:r>
                      <a:endParaRPr lang="en-ZA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burners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R5, 604.00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99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BENEFITS; DAMAGE TO ENVIRONMENT &amp; HUMAN HEALTH</a:t>
                      </a:r>
                      <a:endParaRPr lang="en-ZA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benefits were obtained by subtracting the EXEC values from the SQ values</a:t>
                      </a:r>
                      <a:endParaRPr lang="en-ZA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591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benefits were obtained by subtracting the MTFR values from the SQ values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F52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894654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Eskom total benefit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R488, 180, 391.79/</a:t>
                      </a:r>
                      <a:r>
                        <a:rPr lang="en-ZA" sz="14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total benefit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R45, 393, 200.69/</a:t>
                      </a:r>
                      <a:r>
                        <a:rPr lang="en-ZA" sz="14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Eskom total  benefit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R920, 165, 767. 95/</a:t>
                      </a:r>
                      <a:r>
                        <a:rPr lang="en-ZA" sz="14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 total  benefit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R86, 477, 707. 69/</a:t>
                      </a:r>
                      <a:r>
                        <a:rPr lang="en-ZA" sz="14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</a:t>
                      </a:r>
                      <a:endParaRPr lang="en-Z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33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80225-807F-498D-B952-D07448BFC88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673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30" y="749888"/>
            <a:ext cx="8802806" cy="5738780"/>
          </a:xfrm>
        </p:spPr>
        <p:txBody>
          <a:bodyPr>
            <a:normAutofit fontScale="92500"/>
          </a:bodyPr>
          <a:lstStyle/>
          <a:p>
            <a:pPr marL="114300" lvl="0" indent="0" algn="just" defTabSz="914400" eaLnBrk="0" fontAlgn="base" hangingPunct="0">
              <a:buNone/>
            </a:pPr>
            <a:r>
              <a:rPr lang="en-ZA" sz="2200" b="1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South Africa cannot afford to significantly reduce emissions on its own (A):</a:t>
            </a:r>
          </a:p>
          <a:p>
            <a:pPr marL="457200" lvl="0" algn="just" defTabSz="914400" eaLnBrk="0" fontAlgn="base" hangingPunct="0">
              <a:buFontTx/>
              <a:buChar char="•"/>
            </a:pPr>
            <a:r>
              <a:rPr lang="en-ZA" sz="22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Need to develop an Implementation Plan (NIP) to reduce emissions and </a:t>
            </a:r>
            <a:r>
              <a:rPr lang="en-ZA" sz="22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releases;</a:t>
            </a:r>
            <a:endParaRPr lang="en-ZA" sz="2200" kern="0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algn="just" defTabSz="914400" eaLnBrk="0" fontAlgn="base" hangingPunct="0">
              <a:buFontTx/>
              <a:buChar char="•"/>
            </a:pPr>
            <a:r>
              <a:rPr lang="en-ZA" sz="22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An indicative amount of R12, 6 </a:t>
            </a:r>
            <a:r>
              <a:rPr lang="en-ZA" sz="22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billion </a:t>
            </a:r>
            <a:r>
              <a:rPr lang="en-ZA" sz="22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will be needed to retrofit ONLY the coal-fired power plants to reduce mercury emissions by 98</a:t>
            </a:r>
            <a:r>
              <a:rPr lang="en-ZA" sz="22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%; </a:t>
            </a:r>
            <a:endParaRPr lang="en-ZA" sz="2200" kern="0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algn="just" defTabSz="914400" eaLnBrk="0" fontAlgn="base" hangingPunct="0">
              <a:buFontTx/>
              <a:buChar char="•"/>
            </a:pPr>
            <a:r>
              <a:rPr lang="en-ZA" sz="22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DEA proposes that the sector takes mercury concerns into consideration when retrofitting to reduce emission to meet set air quality </a:t>
            </a:r>
            <a:r>
              <a:rPr lang="en-ZA" sz="22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standards;</a:t>
            </a:r>
            <a:endParaRPr lang="en-ZA" sz="2200" kern="0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algn="just" defTabSz="914400" eaLnBrk="0" fontAlgn="base" hangingPunct="0">
              <a:buFontTx/>
              <a:buChar char="•"/>
            </a:pPr>
            <a:r>
              <a:rPr lang="en-ZA" sz="22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Such would reduce costs and avoid having to retrofit twice; abatement techniques for emission reduction are not specific for mercury </a:t>
            </a:r>
            <a:r>
              <a:rPr lang="en-ZA" sz="22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reduction;</a:t>
            </a:r>
            <a:endParaRPr lang="en-ZA" sz="2200" kern="0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algn="just" defTabSz="914400" eaLnBrk="0" fontAlgn="base" hangingPunct="0">
              <a:buFontTx/>
              <a:buChar char="•"/>
            </a:pPr>
            <a:r>
              <a:rPr lang="en-ZA" sz="22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No indicative amounts yet calculated for:</a:t>
            </a:r>
          </a:p>
          <a:p>
            <a:pPr marL="914400" lvl="1" indent="-342900" algn="just" defTabSz="914400" eaLnBrk="0" fontAlgn="base" hangingPunct="0">
              <a:buFont typeface="Wingdings" panose="05000000000000000000" pitchFamily="2" charset="2"/>
              <a:buChar char="ü"/>
            </a:pPr>
            <a:r>
              <a:rPr lang="en-ZA" sz="22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the coal-fired industrial boilers;</a:t>
            </a:r>
          </a:p>
          <a:p>
            <a:pPr marL="914400" lvl="1" indent="-342900" algn="just" defTabSz="914400" eaLnBrk="0" fontAlgn="base" hangingPunct="0">
              <a:buFont typeface="Wingdings" panose="05000000000000000000" pitchFamily="2" charset="2"/>
              <a:buChar char="ü"/>
            </a:pPr>
            <a:r>
              <a:rPr lang="en-ZA" sz="22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Smelters for non-ferrous metal production;</a:t>
            </a:r>
          </a:p>
          <a:p>
            <a:pPr marL="914400" lvl="1" indent="-342900" algn="just" defTabSz="914400" eaLnBrk="0" fontAlgn="base" hangingPunct="0">
              <a:buFont typeface="Wingdings" panose="05000000000000000000" pitchFamily="2" charset="2"/>
              <a:buChar char="ü"/>
            </a:pPr>
            <a:r>
              <a:rPr lang="en-ZA" sz="22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Waste incinerators; and </a:t>
            </a:r>
          </a:p>
          <a:p>
            <a:pPr marL="914400" lvl="1" indent="-342900" algn="just" defTabSz="914400" eaLnBrk="0" fontAlgn="base" hangingPunct="0">
              <a:buFont typeface="Wingdings" panose="05000000000000000000" pitchFamily="2" charset="2"/>
              <a:buChar char="ü"/>
            </a:pPr>
            <a:r>
              <a:rPr lang="en-ZA" sz="22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Cement clinker production plants. </a:t>
            </a: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endParaRPr lang="en-ZA" sz="2800" kern="0" dirty="0">
              <a:latin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4813" y="226667"/>
            <a:ext cx="85402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algn="ctr" defTabSz="914400" eaLnBrk="0" fontAlgn="base" hangingPunct="0">
              <a:spcBef>
                <a:spcPct val="20000"/>
              </a:spcBef>
              <a:spcAft>
                <a:spcPts val="600"/>
              </a:spcAft>
            </a:pPr>
            <a:r>
              <a:rPr lang="en-ZA" sz="2800" b="1" kern="0" dirty="0">
                <a:solidFill>
                  <a:srgbClr val="000000"/>
                </a:solidFill>
                <a:latin typeface="Arial"/>
              </a:rPr>
              <a:t>ADVANTAGES OF BEING A PARTY …(</a:t>
            </a:r>
            <a:r>
              <a:rPr lang="en-ZA" sz="2800" b="1" kern="0" dirty="0" smtClean="0">
                <a:solidFill>
                  <a:srgbClr val="000000"/>
                </a:solidFill>
                <a:latin typeface="Arial"/>
              </a:rPr>
              <a:t>4)</a:t>
            </a:r>
            <a:endParaRPr lang="en-ZA" sz="2800" b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11</a:t>
            </a:fld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4150" y="6488668"/>
            <a:ext cx="2105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600" y="0"/>
            <a:ext cx="20986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  <a:endParaRPr lang="en-ZA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651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8866"/>
            <a:ext cx="9143999" cy="6039134"/>
          </a:xfrm>
        </p:spPr>
        <p:txBody>
          <a:bodyPr>
            <a:noAutofit/>
          </a:bodyPr>
          <a:lstStyle/>
          <a:p>
            <a:pPr marL="114300" lvl="0" indent="0" algn="just" defTabSz="914400" eaLnBrk="0" fontAlgn="base" hangingPunct="0">
              <a:buNone/>
            </a:pPr>
            <a:r>
              <a:rPr lang="en-ZA" sz="1800" b="1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South Africa cannot afford to significantly reduce emissions on its own (B):</a:t>
            </a:r>
          </a:p>
          <a:p>
            <a:pPr marL="457200" lvl="0" algn="just" defTabSz="914400" eaLnBrk="0" fontAlgn="base" hangingPunct="0">
              <a:buFontTx/>
              <a:buChar char="•"/>
            </a:pPr>
            <a:r>
              <a:rPr lang="en-ZA" sz="19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Mercury emissions reduction targets are to be set by the country,</a:t>
            </a:r>
          </a:p>
          <a:p>
            <a:pPr marL="857250" lvl="1" algn="just" defTabSz="914400" eaLnBrk="0" fontAlgn="base" hangingPunct="0">
              <a:buFont typeface="Wingdings" panose="05000000000000000000" pitchFamily="2" charset="2"/>
              <a:buChar char="ü"/>
            </a:pPr>
            <a:r>
              <a:rPr lang="en-ZA" sz="19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Taking </a:t>
            </a:r>
            <a:r>
              <a:rPr lang="en-ZA" sz="19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into account its national circumstances, </a:t>
            </a:r>
          </a:p>
          <a:p>
            <a:pPr marL="857250" lvl="1" algn="just" defTabSz="914400" eaLnBrk="0" fontAlgn="base" hangingPunct="0">
              <a:buFont typeface="Wingdings" panose="05000000000000000000" pitchFamily="2" charset="2"/>
              <a:buChar char="ü"/>
            </a:pPr>
            <a:r>
              <a:rPr lang="en-ZA" sz="19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ZA" sz="19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economic, technical feasibility (Best available Techniques &amp; Best Environmental Practise), and affordability of the measures, </a:t>
            </a:r>
          </a:p>
          <a:p>
            <a:pPr marL="857250" lvl="1" algn="just" defTabSz="914400" eaLnBrk="0" fontAlgn="base" hangingPunct="0">
              <a:buFont typeface="Wingdings" panose="05000000000000000000" pitchFamily="2" charset="2"/>
              <a:buChar char="ü"/>
            </a:pPr>
            <a:r>
              <a:rPr lang="en-ZA" sz="19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As </a:t>
            </a:r>
            <a:r>
              <a:rPr lang="en-ZA" sz="19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soon as practicable as from year </a:t>
            </a:r>
            <a:r>
              <a:rPr lang="en-ZA" sz="19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2022. </a:t>
            </a:r>
          </a:p>
          <a:p>
            <a:pPr marL="457200" lvl="0" algn="just" defTabSz="914400" eaLnBrk="0" fontAlgn="base" hangingPunct="0">
              <a:buFontTx/>
              <a:buChar char="•"/>
            </a:pPr>
            <a:r>
              <a:rPr lang="en-ZA" sz="19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Healthcare</a:t>
            </a:r>
            <a:r>
              <a:rPr lang="en-ZA" sz="19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: The </a:t>
            </a:r>
            <a:r>
              <a:rPr lang="en-ZA" sz="19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Convention </a:t>
            </a:r>
            <a:r>
              <a:rPr lang="en-ZA" sz="19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expects green procurement for new medical equipment from year 2020. </a:t>
            </a:r>
            <a:endParaRPr lang="en-ZA" sz="1900" kern="0" dirty="0" smtClean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algn="just" defTabSz="914400" eaLnBrk="0" fontAlgn="base" hangingPunct="0">
              <a:buFontTx/>
              <a:buChar char="•"/>
            </a:pPr>
            <a:r>
              <a:rPr lang="en-ZA" sz="19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Electronic </a:t>
            </a:r>
            <a:r>
              <a:rPr lang="en-ZA" sz="19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medical thermometers are 2.5-3 times more expensive than mercury ones. It is better to buy electronic thermometers henceforth:</a:t>
            </a:r>
          </a:p>
          <a:p>
            <a:pPr marL="857250" lvl="1" algn="just" defTabSz="914400" eaLnBrk="0" fontAlgn="base" hangingPunct="0">
              <a:buFont typeface="Wingdings" panose="05000000000000000000" pitchFamily="2" charset="2"/>
              <a:buChar char="ü"/>
            </a:pPr>
            <a:r>
              <a:rPr lang="en-ZA" sz="19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Are </a:t>
            </a:r>
            <a:r>
              <a:rPr lang="en-ZA" sz="19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overall cost effective; </a:t>
            </a:r>
          </a:p>
          <a:p>
            <a:pPr marL="857250" lvl="1" algn="just" defTabSz="914400" eaLnBrk="0" fontAlgn="base" hangingPunct="0">
              <a:buFont typeface="Wingdings" panose="05000000000000000000" pitchFamily="2" charset="2"/>
              <a:buChar char="ü"/>
            </a:pPr>
            <a:r>
              <a:rPr lang="en-ZA" sz="19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Are </a:t>
            </a:r>
            <a:r>
              <a:rPr lang="en-ZA" sz="19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environmentally friendly, do not need to be disposed of as hazardous waste once broken; incurring a further cost like the mercury thermometers do;</a:t>
            </a:r>
          </a:p>
          <a:p>
            <a:pPr marL="857250" lvl="1" algn="just" defTabSz="914400" eaLnBrk="0" fontAlgn="base" hangingPunct="0">
              <a:buFont typeface="Wingdings" panose="05000000000000000000" pitchFamily="2" charset="2"/>
              <a:buChar char="ü"/>
            </a:pPr>
            <a:r>
              <a:rPr lang="en-ZA" sz="19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Are </a:t>
            </a:r>
            <a:r>
              <a:rPr lang="en-ZA" sz="19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safer to human health; mercury highly toxic and specifically a neurotoxin,</a:t>
            </a:r>
          </a:p>
          <a:p>
            <a:pPr marL="857250" lvl="1" algn="just" defTabSz="914400" eaLnBrk="0" fontAlgn="base" hangingPunct="0">
              <a:buFont typeface="Wingdings" panose="05000000000000000000" pitchFamily="2" charset="2"/>
              <a:buChar char="ü"/>
            </a:pPr>
            <a:r>
              <a:rPr lang="en-ZA" sz="19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Last longer- are 3 years more durable, as opposed to an average of 17 breakages and 200 replacements of mercury ones that</a:t>
            </a:r>
            <a:r>
              <a:rPr lang="en-ZA" sz="19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ZA" sz="1900" kern="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2377" y="455345"/>
            <a:ext cx="8412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algn="ctr" defTabSz="914400" eaLnBrk="0" fontAlgn="base" hangingPunct="0">
              <a:spcBef>
                <a:spcPct val="20000"/>
              </a:spcBef>
              <a:spcAft>
                <a:spcPts val="600"/>
              </a:spcAft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ZA" sz="2400" b="1" kern="0" dirty="0">
                <a:solidFill>
                  <a:srgbClr val="000000"/>
                </a:solidFill>
                <a:latin typeface="Arial"/>
              </a:rPr>
              <a:t>ADVANTAGES OF BEING A PARTY …(</a:t>
            </a:r>
            <a:r>
              <a:rPr lang="en-ZA" sz="2400" b="1" kern="0" dirty="0" smtClean="0">
                <a:solidFill>
                  <a:srgbClr val="000000"/>
                </a:solidFill>
                <a:latin typeface="Arial"/>
              </a:rPr>
              <a:t>5)</a:t>
            </a:r>
            <a:endParaRPr lang="en-ZA" sz="2400" b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12</a:t>
            </a:fld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7896" y="-1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</a:p>
        </p:txBody>
      </p:sp>
    </p:spTree>
    <p:extLst>
      <p:ext uri="{BB962C8B-B14F-4D97-AF65-F5344CB8AC3E}">
        <p14:creationId xmlns:p14="http://schemas.microsoft.com/office/powerpoint/2010/main" xmlns="" val="143801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2" y="627797"/>
            <a:ext cx="9034818" cy="4943664"/>
          </a:xfrm>
        </p:spPr>
        <p:txBody>
          <a:bodyPr>
            <a:normAutofit/>
          </a:bodyPr>
          <a:lstStyle/>
          <a:p>
            <a:pPr algn="just" defTabSz="914400" eaLnBrk="0" fontAlgn="base" hangingPunct="0">
              <a:spcAft>
                <a:spcPct val="0"/>
              </a:spcAft>
            </a:pPr>
            <a:r>
              <a:rPr lang="en-ZA" sz="2000" b="1" kern="0" dirty="0" smtClean="0">
                <a:solidFill>
                  <a:srgbClr val="000000"/>
                </a:solidFill>
                <a:latin typeface="Arial"/>
              </a:rPr>
              <a:t>PORTFOLIO COMMITTEE ON ENVIRONMENT HAD RECOMMENDED THAT SOUTH AFRICA SHOULD RATIFY THE MINAMATA CONVENTION ON MERCURY</a:t>
            </a: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endParaRPr lang="en-ZA" sz="2800" b="1" kern="0" dirty="0" smtClean="0">
              <a:solidFill>
                <a:srgbClr val="000000"/>
              </a:solidFill>
              <a:latin typeface="Arial"/>
            </a:endParaRP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endParaRPr lang="en-ZA" sz="2800" b="1" kern="0" dirty="0">
              <a:solidFill>
                <a:srgbClr val="000000"/>
              </a:solidFill>
              <a:latin typeface="Arial"/>
            </a:endParaRP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endParaRPr lang="en-ZA" sz="2800" b="1" kern="0" dirty="0" smtClean="0">
              <a:solidFill>
                <a:srgbClr val="000000"/>
              </a:solidFill>
              <a:latin typeface="Arial"/>
            </a:endParaRP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endParaRPr lang="en-ZA" sz="2800" b="1" kern="0" dirty="0">
              <a:solidFill>
                <a:srgbClr val="000000"/>
              </a:solidFill>
              <a:latin typeface="Arial"/>
            </a:endParaRP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r>
              <a:rPr lang="en-ZA" sz="2800" b="1" kern="0" dirty="0" smtClean="0">
                <a:solidFill>
                  <a:srgbClr val="000000"/>
                </a:solidFill>
                <a:latin typeface="Arial"/>
              </a:rPr>
              <a:t>COMMENTS &amp; QUESTIONS WELCOMED</a:t>
            </a:r>
            <a:endParaRPr lang="en-ZA" sz="2000" kern="0" dirty="0">
              <a:solidFill>
                <a:prstClr val="black"/>
              </a:solidFill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13</a:t>
            </a:fld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7698" y="6356350"/>
            <a:ext cx="1993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7698" y="0"/>
            <a:ext cx="2488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</a:p>
        </p:txBody>
      </p:sp>
    </p:spTree>
    <p:extLst>
      <p:ext uri="{BB962C8B-B14F-4D97-AF65-F5344CB8AC3E}">
        <p14:creationId xmlns:p14="http://schemas.microsoft.com/office/powerpoint/2010/main" xmlns="" val="878620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2904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77" y="1226011"/>
            <a:ext cx="8229600" cy="4724413"/>
          </a:xfrm>
        </p:spPr>
        <p:txBody>
          <a:bodyPr>
            <a:normAutofit/>
          </a:bodyPr>
          <a:lstStyle/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endParaRPr lang="en-GB" sz="24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GB" sz="2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share information with Stakeholders on the </a:t>
            </a:r>
            <a:r>
              <a:rPr lang="en-GB" sz="2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Minamata Convention on </a:t>
            </a:r>
            <a:r>
              <a:rPr lang="en-GB" sz="2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Mercury.</a:t>
            </a:r>
            <a:endParaRPr lang="en-ZA" sz="2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endParaRPr lang="en-ZA" sz="2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endParaRPr lang="en-ZA" sz="2800" kern="0" dirty="0"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0654" y="518124"/>
            <a:ext cx="26901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endParaRPr kumimoji="0" lang="en-ZA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0654" y="6230679"/>
            <a:ext cx="269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2708" y="0"/>
            <a:ext cx="1978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</a:p>
        </p:txBody>
      </p:sp>
    </p:spTree>
    <p:extLst>
      <p:ext uri="{BB962C8B-B14F-4D97-AF65-F5344CB8AC3E}">
        <p14:creationId xmlns:p14="http://schemas.microsoft.com/office/powerpoint/2010/main" xmlns="" val="3077189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2884"/>
            <a:ext cx="8809149" cy="5797035"/>
          </a:xfrm>
        </p:spPr>
        <p:txBody>
          <a:bodyPr>
            <a:noAutofit/>
          </a:bodyPr>
          <a:lstStyle/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GB" sz="2000" kern="0" dirty="0">
                <a:solidFill>
                  <a:srgbClr val="000000"/>
                </a:solidFill>
                <a:latin typeface="Arial"/>
              </a:rPr>
              <a:t>Mercury is a </a:t>
            </a:r>
            <a:r>
              <a:rPr lang="en-ZA" sz="2000" kern="0" dirty="0">
                <a:solidFill>
                  <a:srgbClr val="000000"/>
                </a:solidFill>
                <a:latin typeface="Arial"/>
              </a:rPr>
              <a:t>naturally occurring heavy metal which can cause toxic effects on humans and the </a:t>
            </a:r>
            <a:r>
              <a:rPr lang="en-ZA" sz="2000" kern="0" dirty="0" smtClean="0">
                <a:solidFill>
                  <a:srgbClr val="000000"/>
                </a:solidFill>
                <a:latin typeface="Arial"/>
              </a:rPr>
              <a:t>environment;</a:t>
            </a:r>
            <a:endParaRPr lang="en-ZA" sz="2000" kern="0" dirty="0">
              <a:solidFill>
                <a:srgbClr val="000000"/>
              </a:solidFill>
              <a:latin typeface="Arial"/>
            </a:endParaRP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ZA" sz="2000" kern="0" dirty="0">
                <a:solidFill>
                  <a:srgbClr val="000000"/>
                </a:solidFill>
                <a:latin typeface="Arial"/>
              </a:rPr>
              <a:t>It is released through natural processes like volcanic and geothermal activities, or through human </a:t>
            </a:r>
            <a:r>
              <a:rPr lang="en-ZA" sz="2000" kern="0" dirty="0" smtClean="0">
                <a:solidFill>
                  <a:srgbClr val="000000"/>
                </a:solidFill>
                <a:latin typeface="Arial"/>
              </a:rPr>
              <a:t>processes; </a:t>
            </a:r>
            <a:endParaRPr lang="en-ZA" sz="2000" kern="0" dirty="0">
              <a:solidFill>
                <a:srgbClr val="000000"/>
              </a:solidFill>
              <a:latin typeface="Arial"/>
            </a:endParaRP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ZA" sz="2000" kern="0" dirty="0">
                <a:solidFill>
                  <a:srgbClr val="000000"/>
                </a:solidFill>
                <a:latin typeface="Arial"/>
              </a:rPr>
              <a:t>Man‐made mercury emissions primarily come from gold mining using mercury, and combustion of coal, especially coal‐fired power </a:t>
            </a:r>
            <a:r>
              <a:rPr lang="en-ZA" sz="2000" kern="0" dirty="0" smtClean="0">
                <a:solidFill>
                  <a:srgbClr val="000000"/>
                </a:solidFill>
                <a:latin typeface="Arial"/>
              </a:rPr>
              <a:t>stations;</a:t>
            </a: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ZA" sz="2000" kern="0" dirty="0" smtClean="0">
                <a:solidFill>
                  <a:srgbClr val="000000"/>
                </a:solidFill>
                <a:latin typeface="Arial"/>
              </a:rPr>
              <a:t>Human </a:t>
            </a:r>
            <a:r>
              <a:rPr lang="en-ZA" sz="2000" kern="0" dirty="0">
                <a:solidFill>
                  <a:srgbClr val="000000"/>
                </a:solidFill>
                <a:latin typeface="Arial"/>
              </a:rPr>
              <a:t>activities continue to increase the mercury in the air, oceans, fresh water and soil, creating a global threat to human and environmental </a:t>
            </a:r>
            <a:r>
              <a:rPr lang="en-ZA" sz="2000" kern="0" dirty="0" smtClean="0">
                <a:solidFill>
                  <a:srgbClr val="000000"/>
                </a:solidFill>
                <a:latin typeface="Arial"/>
              </a:rPr>
              <a:t>health;</a:t>
            </a:r>
            <a:endParaRPr lang="en-ZA" sz="2000" kern="0" dirty="0">
              <a:solidFill>
                <a:srgbClr val="000000"/>
              </a:solidFill>
              <a:latin typeface="Arial"/>
            </a:endParaRP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ZA" sz="2000" kern="0" dirty="0">
                <a:solidFill>
                  <a:srgbClr val="000000"/>
                </a:solidFill>
                <a:latin typeface="Arial"/>
              </a:rPr>
              <a:t>Mercury can travel globally through oceans and the atmosphere, and cycles through these processes for years, or even </a:t>
            </a:r>
            <a:r>
              <a:rPr lang="en-ZA" sz="2000" kern="0" dirty="0" smtClean="0">
                <a:solidFill>
                  <a:srgbClr val="000000"/>
                </a:solidFill>
                <a:latin typeface="Arial"/>
              </a:rPr>
              <a:t>decades; </a:t>
            </a:r>
            <a:endParaRPr lang="en-ZA" sz="2000" kern="0" dirty="0">
              <a:solidFill>
                <a:srgbClr val="000000"/>
              </a:solidFill>
              <a:latin typeface="Arial"/>
            </a:endParaRP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ZA" sz="2000" kern="0" dirty="0">
                <a:solidFill>
                  <a:srgbClr val="000000"/>
                </a:solidFill>
                <a:latin typeface="Arial"/>
              </a:rPr>
              <a:t>It accumulates in ecosystems and food chains, particularly fish, and is passed on to larger animals and humans who eat those </a:t>
            </a:r>
            <a:r>
              <a:rPr lang="en-ZA" sz="2000" kern="0" dirty="0" smtClean="0">
                <a:solidFill>
                  <a:srgbClr val="000000"/>
                </a:solidFill>
                <a:latin typeface="Arial"/>
              </a:rPr>
              <a:t>foods; </a:t>
            </a:r>
            <a:endParaRPr lang="en-ZA" sz="2000" kern="0" dirty="0">
              <a:solidFill>
                <a:srgbClr val="000000"/>
              </a:solidFill>
              <a:latin typeface="Arial"/>
            </a:endParaRP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ZA" sz="2000" kern="0" dirty="0">
                <a:solidFill>
                  <a:srgbClr val="000000"/>
                </a:solidFill>
                <a:latin typeface="Arial"/>
              </a:rPr>
              <a:t>Health effects include significant damage to the nervous (IQ), immune and digestive systems; lungs and </a:t>
            </a:r>
            <a:r>
              <a:rPr lang="en-ZA" sz="2000" kern="0" dirty="0" smtClean="0">
                <a:solidFill>
                  <a:srgbClr val="000000"/>
                </a:solidFill>
                <a:latin typeface="Arial"/>
              </a:rPr>
              <a:t>kidneys; </a:t>
            </a:r>
            <a:endParaRPr lang="en-ZA" sz="2000" kern="0" dirty="0">
              <a:solidFill>
                <a:srgbClr val="000000"/>
              </a:solidFill>
              <a:latin typeface="Arial"/>
            </a:endParaRP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ZA" sz="2000" kern="0" dirty="0">
                <a:solidFill>
                  <a:srgbClr val="000000"/>
                </a:solidFill>
                <a:latin typeface="Arial"/>
              </a:rPr>
              <a:t>Chronic or acute exposure can cause neurological and behavioural disorders, and can be fatal. </a:t>
            </a: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endParaRPr lang="en-ZA" sz="2000" kern="0" dirty="0"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70385" y="409178"/>
            <a:ext cx="53816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eaLnBrk="0" fontAlgn="base" hangingPunct="0"/>
            <a:r>
              <a:rPr lang="en-ZA" sz="32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 OF MERCURY</a:t>
            </a:r>
            <a:endParaRPr lang="en-ZA" sz="32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9710" y="6352143"/>
            <a:ext cx="2682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47541" y="29980"/>
            <a:ext cx="1768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</a:p>
        </p:txBody>
      </p:sp>
    </p:spTree>
    <p:extLst>
      <p:ext uri="{BB962C8B-B14F-4D97-AF65-F5344CB8AC3E}">
        <p14:creationId xmlns:p14="http://schemas.microsoft.com/office/powerpoint/2010/main" xmlns="" val="1610017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1249251"/>
            <a:ext cx="8538946" cy="5597438"/>
          </a:xfrm>
        </p:spPr>
        <p:txBody>
          <a:bodyPr>
            <a:noAutofit/>
          </a:bodyPr>
          <a:lstStyle/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GB" sz="2300" kern="0" dirty="0">
                <a:solidFill>
                  <a:srgbClr val="000000"/>
                </a:solidFill>
                <a:latin typeface="Arial"/>
              </a:rPr>
              <a:t>The Mercury Minamata Convention text was </a:t>
            </a:r>
            <a:r>
              <a:rPr lang="en-GB" sz="2300" kern="0" dirty="0" smtClean="0">
                <a:solidFill>
                  <a:srgbClr val="000000"/>
                </a:solidFill>
                <a:latin typeface="Arial"/>
              </a:rPr>
              <a:t>finalised </a:t>
            </a:r>
            <a:r>
              <a:rPr lang="en-GB" sz="2300" kern="0" dirty="0">
                <a:solidFill>
                  <a:srgbClr val="000000"/>
                </a:solidFill>
                <a:latin typeface="Arial"/>
              </a:rPr>
              <a:t>in January 2013, adopted in October </a:t>
            </a:r>
            <a:r>
              <a:rPr lang="en-GB" sz="2300" kern="0" dirty="0" smtClean="0">
                <a:solidFill>
                  <a:srgbClr val="000000"/>
                </a:solidFill>
                <a:latin typeface="Arial"/>
              </a:rPr>
              <a:t>2013;</a:t>
            </a:r>
            <a:endParaRPr lang="en-GB" sz="2300" kern="0" dirty="0">
              <a:solidFill>
                <a:srgbClr val="000000"/>
              </a:solidFill>
              <a:latin typeface="Arial"/>
            </a:endParaRP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GB" sz="2300" kern="0" dirty="0">
                <a:solidFill>
                  <a:srgbClr val="000000"/>
                </a:solidFill>
                <a:latin typeface="Arial"/>
              </a:rPr>
              <a:t>Convention entered into force </a:t>
            </a:r>
            <a:r>
              <a:rPr lang="en-ZA" sz="2300" kern="0" dirty="0">
                <a:solidFill>
                  <a:srgbClr val="000000"/>
                </a:solidFill>
                <a:latin typeface="Arial"/>
              </a:rPr>
              <a:t>on </a:t>
            </a:r>
            <a:r>
              <a:rPr lang="en-ZA" sz="2300" kern="0" dirty="0" smtClean="0">
                <a:solidFill>
                  <a:srgbClr val="000000"/>
                </a:solidFill>
                <a:latin typeface="Arial"/>
              </a:rPr>
              <a:t>16 August 2017</a:t>
            </a:r>
            <a:r>
              <a:rPr lang="en-ZA" sz="2300" kern="0" dirty="0">
                <a:solidFill>
                  <a:srgbClr val="000000"/>
                </a:solidFill>
                <a:latin typeface="Arial"/>
              </a:rPr>
              <a:t>; </a:t>
            </a:r>
            <a:r>
              <a:rPr lang="en-GB" sz="2300" kern="0" dirty="0">
                <a:solidFill>
                  <a:srgbClr val="000000"/>
                </a:solidFill>
                <a:latin typeface="Arial"/>
              </a:rPr>
              <a:t>aims to reduce mercury anthropogenic emissions and </a:t>
            </a:r>
            <a:r>
              <a:rPr lang="en-GB" sz="2300" kern="0" dirty="0" smtClean="0">
                <a:solidFill>
                  <a:srgbClr val="000000"/>
                </a:solidFill>
                <a:latin typeface="Arial"/>
              </a:rPr>
              <a:t>releases;</a:t>
            </a:r>
            <a:endParaRPr lang="en-GB" sz="2300" kern="0" dirty="0">
              <a:solidFill>
                <a:srgbClr val="000000"/>
              </a:solidFill>
              <a:latin typeface="Arial"/>
            </a:endParaRP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ZA" sz="2300" kern="0" dirty="0">
                <a:solidFill>
                  <a:srgbClr val="000000"/>
                </a:solidFill>
                <a:latin typeface="Arial"/>
              </a:rPr>
              <a:t>South Africa (SA) signed the Convention in October </a:t>
            </a:r>
            <a:r>
              <a:rPr lang="en-ZA" sz="2300" kern="0" dirty="0" smtClean="0">
                <a:solidFill>
                  <a:srgbClr val="000000"/>
                </a:solidFill>
                <a:latin typeface="Arial"/>
              </a:rPr>
              <a:t>2013; </a:t>
            </a:r>
            <a:endParaRPr lang="en-ZA" sz="2300" kern="0" dirty="0">
              <a:solidFill>
                <a:srgbClr val="000000"/>
              </a:solidFill>
              <a:latin typeface="Arial"/>
            </a:endParaRP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ZA" sz="2300" kern="0" dirty="0">
                <a:solidFill>
                  <a:srgbClr val="000000"/>
                </a:solidFill>
                <a:latin typeface="Arial"/>
              </a:rPr>
              <a:t>In 2012 DEA undertook a mercury inventory using UNEP Toolkit Level 1: several sectors emit huge volumes of mercury: coal combustion, cement production, oil and gas production, waste incineration, dental amalgam, primary metal production, etc. </a:t>
            </a: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ZA" sz="2300" kern="0" dirty="0">
                <a:solidFill>
                  <a:srgbClr val="000000"/>
                </a:solidFill>
                <a:latin typeface="Arial"/>
              </a:rPr>
              <a:t>In </a:t>
            </a:r>
            <a:r>
              <a:rPr lang="en-ZA" sz="2300" kern="0" dirty="0" smtClean="0">
                <a:solidFill>
                  <a:srgbClr val="000000"/>
                </a:solidFill>
                <a:latin typeface="Arial"/>
              </a:rPr>
              <a:t>2016 </a:t>
            </a:r>
            <a:r>
              <a:rPr lang="en-ZA" sz="2300" kern="0" dirty="0">
                <a:solidFill>
                  <a:srgbClr val="000000"/>
                </a:solidFill>
                <a:latin typeface="Arial"/>
              </a:rPr>
              <a:t>DEA embarked on developing a detailed inventory using UNEP Toolkit Level 2; has the cost-benefit analysis and the socio-economic </a:t>
            </a:r>
            <a:r>
              <a:rPr lang="en-ZA" sz="2300" kern="0" dirty="0" smtClean="0">
                <a:solidFill>
                  <a:srgbClr val="000000"/>
                </a:solidFill>
                <a:latin typeface="Arial"/>
              </a:rPr>
              <a:t>implications.</a:t>
            </a:r>
            <a:endParaRPr lang="en-ZA" sz="2300" kern="0" dirty="0">
              <a:solidFill>
                <a:srgbClr val="000000"/>
              </a:solidFill>
              <a:latin typeface="Arial"/>
            </a:endParaRP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endParaRPr lang="en-ZA" sz="2200" kern="0" dirty="0"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08337" y="409178"/>
            <a:ext cx="83068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algn="ctr" defTabSz="914400" eaLnBrk="0" fontAlgn="base" hangingPunct="0">
              <a:spcBef>
                <a:spcPct val="20000"/>
              </a:spcBef>
            </a:pPr>
            <a:r>
              <a:rPr lang="en-US" sz="2800" b="1" kern="0" dirty="0" smtClean="0">
                <a:solidFill>
                  <a:srgbClr val="000000"/>
                </a:solidFill>
                <a:latin typeface="Arial"/>
              </a:rPr>
              <a:t>BACKGROUND TO THE MINAMATA CONVENTION</a:t>
            </a:r>
            <a:endParaRPr lang="en-ZA" sz="28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73215" y="6538912"/>
            <a:ext cx="2977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97836" y="0"/>
            <a:ext cx="2428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</a:p>
        </p:txBody>
      </p:sp>
    </p:spTree>
    <p:extLst>
      <p:ext uri="{BB962C8B-B14F-4D97-AF65-F5344CB8AC3E}">
        <p14:creationId xmlns:p14="http://schemas.microsoft.com/office/powerpoint/2010/main" xmlns="" val="287841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152" y="815715"/>
            <a:ext cx="9150153" cy="6030974"/>
          </a:xfrm>
        </p:spPr>
        <p:txBody>
          <a:bodyPr>
            <a:noAutofit/>
          </a:bodyPr>
          <a:lstStyle/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r>
              <a:rPr lang="en-GB" sz="2300" kern="0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2300" kern="0" dirty="0" smtClean="0">
                <a:solidFill>
                  <a:srgbClr val="000000"/>
                </a:solidFill>
                <a:latin typeface="Arial"/>
              </a:rPr>
              <a:t>					 </a:t>
            </a: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endParaRPr lang="en-GB" sz="2300" kern="0" dirty="0">
              <a:solidFill>
                <a:srgbClr val="000000"/>
              </a:solidFill>
              <a:latin typeface="Arial"/>
            </a:endParaRP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endParaRPr lang="en-GB" sz="2300" kern="0" dirty="0" smtClean="0">
              <a:solidFill>
                <a:srgbClr val="000000"/>
              </a:solidFill>
              <a:latin typeface="Arial"/>
            </a:endParaRP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endParaRPr lang="en-GB" sz="2300" kern="0" dirty="0">
              <a:solidFill>
                <a:srgbClr val="000000"/>
              </a:solidFill>
              <a:latin typeface="Arial"/>
            </a:endParaRP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endParaRPr lang="en-GB" sz="2300" kern="0" dirty="0" smtClean="0">
              <a:solidFill>
                <a:srgbClr val="000000"/>
              </a:solidFill>
              <a:latin typeface="Arial"/>
            </a:endParaRPr>
          </a:p>
          <a:p>
            <a:pPr marL="0" indent="0" algn="just" defTabSz="914400" eaLnBrk="0" fontAlgn="base" hangingPunct="0">
              <a:spcAft>
                <a:spcPct val="0"/>
              </a:spcAft>
              <a:buNone/>
            </a:pPr>
            <a:endParaRPr lang="en-GB" sz="2000" kern="0" dirty="0" smtClean="0">
              <a:solidFill>
                <a:srgbClr val="000000"/>
              </a:solidFill>
              <a:latin typeface="Arial"/>
            </a:endParaRPr>
          </a:p>
          <a:p>
            <a:pPr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GB" sz="2000" kern="0" dirty="0" smtClean="0">
                <a:solidFill>
                  <a:srgbClr val="000000"/>
                </a:solidFill>
                <a:latin typeface="Arial"/>
              </a:rPr>
              <a:t>To 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save </a:t>
            </a:r>
            <a:r>
              <a:rPr lang="en-GB" sz="2000" kern="0" dirty="0" smtClean="0">
                <a:solidFill>
                  <a:srgbClr val="000000"/>
                </a:solidFill>
                <a:latin typeface="Arial"/>
              </a:rPr>
              <a:t>energy Eskom 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in 2007-8 supplied the country </a:t>
            </a:r>
            <a:r>
              <a:rPr lang="en-GB" sz="2000" kern="0" dirty="0" smtClean="0">
                <a:solidFill>
                  <a:srgbClr val="000000"/>
                </a:solidFill>
                <a:latin typeface="Arial"/>
              </a:rPr>
              <a:t>with 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free </a:t>
            </a:r>
            <a:r>
              <a:rPr lang="en-GB" sz="2000" kern="0" dirty="0" smtClean="0">
                <a:solidFill>
                  <a:srgbClr val="000000"/>
                </a:solidFill>
                <a:latin typeface="Arial"/>
              </a:rPr>
              <a:t>energy 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saving bulbs </a:t>
            </a:r>
            <a:r>
              <a:rPr lang="en-GB" sz="2000" kern="0" dirty="0" smtClean="0">
                <a:solidFill>
                  <a:srgbClr val="000000"/>
                </a:solidFill>
                <a:latin typeface="Arial"/>
              </a:rPr>
              <a:t>-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when it </a:t>
            </a:r>
            <a:r>
              <a:rPr lang="en-GB" sz="2000" kern="0" dirty="0" smtClean="0">
                <a:solidFill>
                  <a:srgbClr val="000000"/>
                </a:solidFill>
                <a:latin typeface="Arial"/>
              </a:rPr>
              <a:t>breaks; open windows &amp; immediately leave room.</a:t>
            </a:r>
            <a:endParaRPr lang="en-GB" sz="2000" kern="0" dirty="0">
              <a:solidFill>
                <a:srgbClr val="000000"/>
              </a:solidFill>
              <a:latin typeface="Arial"/>
            </a:endParaRP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GB" sz="2200" kern="0" dirty="0" smtClean="0">
                <a:solidFill>
                  <a:srgbClr val="000000"/>
                </a:solidFill>
                <a:latin typeface="Arial"/>
              </a:rPr>
              <a:t>Batteries- disposed in household bins &amp; end up in general waste landfill sites &amp; can contaminate groundwater; dispose as </a:t>
            </a:r>
            <a:r>
              <a:rPr lang="en-GB" sz="2200" kern="0" dirty="0" err="1" smtClean="0">
                <a:solidFill>
                  <a:srgbClr val="000000"/>
                </a:solidFill>
                <a:latin typeface="Arial"/>
              </a:rPr>
              <a:t>haz</a:t>
            </a:r>
            <a:r>
              <a:rPr lang="en-GB" sz="2200" kern="0" dirty="0" smtClean="0">
                <a:solidFill>
                  <a:srgbClr val="000000"/>
                </a:solidFill>
                <a:latin typeface="Arial"/>
              </a:rPr>
              <a:t> waste. </a:t>
            </a: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GB" sz="2200" kern="0" dirty="0" smtClean="0">
                <a:solidFill>
                  <a:srgbClr val="000000"/>
                </a:solidFill>
                <a:latin typeface="Arial"/>
              </a:rPr>
              <a:t>Traditional rituals &amp; healers apply mercury on themselves for power-Mercury </a:t>
            </a:r>
            <a:r>
              <a:rPr lang="en-GB" sz="2200" kern="0" dirty="0" err="1" smtClean="0">
                <a:solidFill>
                  <a:srgbClr val="000000"/>
                </a:solidFill>
                <a:latin typeface="Arial"/>
              </a:rPr>
              <a:t>i</a:t>
            </a:r>
            <a:r>
              <a:rPr lang="en-ZA" sz="2200" kern="0" dirty="0" smtClean="0">
                <a:solidFill>
                  <a:srgbClr val="000000"/>
                </a:solidFill>
                <a:latin typeface="Arial"/>
              </a:rPr>
              <a:t>s slowly </a:t>
            </a:r>
            <a:r>
              <a:rPr lang="en-ZA" sz="2200" kern="0" dirty="0">
                <a:solidFill>
                  <a:srgbClr val="000000"/>
                </a:solidFill>
                <a:latin typeface="Arial"/>
              </a:rPr>
              <a:t>absorbed through the </a:t>
            </a:r>
            <a:r>
              <a:rPr lang="en-ZA" sz="2200" kern="0" dirty="0" smtClean="0">
                <a:solidFill>
                  <a:srgbClr val="000000"/>
                </a:solidFill>
                <a:latin typeface="Arial"/>
              </a:rPr>
              <a:t>skin &amp; may </a:t>
            </a:r>
            <a:r>
              <a:rPr lang="en-ZA" sz="2200" kern="0" dirty="0">
                <a:solidFill>
                  <a:srgbClr val="000000"/>
                </a:solidFill>
                <a:latin typeface="Arial"/>
              </a:rPr>
              <a:t>cause skin and eye </a:t>
            </a:r>
            <a:r>
              <a:rPr lang="en-ZA" sz="2200" kern="0" dirty="0" smtClean="0">
                <a:solidFill>
                  <a:srgbClr val="000000"/>
                </a:solidFill>
                <a:latin typeface="Arial"/>
              </a:rPr>
              <a:t>irritation; need more awareness raising.</a:t>
            </a:r>
            <a:endParaRPr lang="en-GB" sz="2200" kern="0" dirty="0" smtClean="0">
              <a:solidFill>
                <a:srgbClr val="000000"/>
              </a:solidFill>
              <a:latin typeface="Arial"/>
            </a:endParaRP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GB" sz="2200" kern="0" dirty="0" smtClean="0">
                <a:solidFill>
                  <a:srgbClr val="000000"/>
                </a:solidFill>
                <a:latin typeface="Arial"/>
              </a:rPr>
              <a:t>Lesotho women drink mercury just before childbirth to ease pains; South African women close to the border (</a:t>
            </a:r>
            <a:r>
              <a:rPr lang="en-GB" sz="2200" kern="0" dirty="0" err="1" smtClean="0">
                <a:solidFill>
                  <a:srgbClr val="000000"/>
                </a:solidFill>
                <a:latin typeface="Arial"/>
              </a:rPr>
              <a:t>Ficksburg</a:t>
            </a:r>
            <a:r>
              <a:rPr lang="en-GB" sz="2200" kern="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en-GB" sz="2200" kern="0" dirty="0" err="1" smtClean="0">
                <a:solidFill>
                  <a:srgbClr val="000000"/>
                </a:solidFill>
                <a:latin typeface="Arial"/>
              </a:rPr>
              <a:t>Forrisburg</a:t>
            </a:r>
            <a:r>
              <a:rPr lang="en-GB" sz="2200" kern="0" dirty="0" smtClean="0">
                <a:solidFill>
                  <a:srgbClr val="000000"/>
                </a:solidFill>
                <a:latin typeface="Arial"/>
              </a:rPr>
              <a:t>) </a:t>
            </a:r>
            <a:r>
              <a:rPr lang="en-GB" sz="2200" kern="0" dirty="0">
                <a:solidFill>
                  <a:srgbClr val="000000"/>
                </a:solidFill>
                <a:latin typeface="Arial"/>
              </a:rPr>
              <a:t>need more awareness </a:t>
            </a:r>
            <a:r>
              <a:rPr lang="en-GB" sz="2200" kern="0" dirty="0" smtClean="0">
                <a:solidFill>
                  <a:srgbClr val="000000"/>
                </a:solidFill>
                <a:latin typeface="Arial"/>
              </a:rPr>
              <a:t>raising.</a:t>
            </a:r>
            <a:endParaRPr lang="en-GB" sz="22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" y="32117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algn="ctr" defTabSz="914400" eaLnBrk="0" fontAlgn="base" hangingPunct="0">
              <a:spcBef>
                <a:spcPct val="20000"/>
              </a:spcBef>
            </a:pPr>
            <a:r>
              <a:rPr lang="en-US" sz="2800" b="1" kern="0" dirty="0" smtClean="0">
                <a:solidFill>
                  <a:srgbClr val="000000"/>
                </a:solidFill>
                <a:latin typeface="Arial"/>
              </a:rPr>
              <a:t>COMMON MERCURY APPLICATIONS &amp; EXPOSURE</a:t>
            </a:r>
            <a:endParaRPr lang="en-ZA" sz="28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73215" y="6538912"/>
            <a:ext cx="2977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97836" y="0"/>
            <a:ext cx="2428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0619388"/>
              </p:ext>
            </p:extLst>
          </p:nvPr>
        </p:nvGraphicFramePr>
        <p:xfrm>
          <a:off x="1" y="815715"/>
          <a:ext cx="9062113" cy="2348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9175"/>
                <a:gridCol w="2756848"/>
                <a:gridCol w="4026090"/>
              </a:tblGrid>
              <a:tr h="380962"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b="1" dirty="0" smtClean="0">
                          <a:effectLst/>
                        </a:rPr>
                        <a:t>PRODUCT</a:t>
                      </a:r>
                      <a:endParaRPr lang="en-ZA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b="1" dirty="0" smtClean="0">
                          <a:effectLst/>
                        </a:rPr>
                        <a:t>CURRENT MERCURY CONCENTRATION</a:t>
                      </a:r>
                      <a:endParaRPr lang="en-ZA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b="1" dirty="0" smtClean="0">
                          <a:effectLst/>
                        </a:rPr>
                        <a:t>MINAMATA RECOMMENDED MERCURY CONCENTRATION</a:t>
                      </a:r>
                      <a:endParaRPr lang="en-ZA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SKIN LIGHTENERS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Up to 31 mg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≤ 1ppm</a:t>
                      </a:r>
                      <a:endParaRPr lang="en-Z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THERMOMETERS 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500mg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alternatives</a:t>
                      </a:r>
                      <a:endParaRPr lang="en-Z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/>
                        <a:t>BULBS/CFLS</a:t>
                      </a:r>
                      <a:endParaRPr lang="en-ZA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 </a:t>
                      </a:r>
                      <a:r>
                        <a:rPr lang="en-GB" sz="2000" dirty="0" smtClean="0"/>
                        <a:t>3 mg upwards</a:t>
                      </a:r>
                      <a:endParaRPr lang="en-ZA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&lt;5mg</a:t>
                      </a:r>
                      <a:endParaRPr lang="en-ZA" sz="2000" dirty="0"/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BATTERY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35-40% </a:t>
                      </a:r>
                      <a:endParaRPr lang="en-Z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&lt;2%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AMALGAM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0.8-1mg</a:t>
                      </a:r>
                      <a:endParaRPr lang="en-Z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alternatives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93754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8" y="690245"/>
            <a:ext cx="9021169" cy="6156443"/>
          </a:xfrm>
        </p:spPr>
        <p:txBody>
          <a:bodyPr>
            <a:noAutofit/>
          </a:bodyPr>
          <a:lstStyle/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r>
              <a:rPr lang="en-GB" sz="2300" kern="0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2300" kern="0" dirty="0" smtClean="0">
                <a:solidFill>
                  <a:srgbClr val="000000"/>
                </a:solidFill>
                <a:latin typeface="Arial"/>
              </a:rPr>
              <a:t>					 </a:t>
            </a: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endParaRPr lang="en-GB" sz="2300" kern="0" dirty="0">
              <a:solidFill>
                <a:srgbClr val="000000"/>
              </a:solidFill>
              <a:latin typeface="Arial"/>
            </a:endParaRP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endParaRPr lang="en-GB" sz="2300" kern="0" dirty="0" smtClean="0">
              <a:solidFill>
                <a:srgbClr val="000000"/>
              </a:solidFill>
              <a:latin typeface="Arial"/>
            </a:endParaRP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endParaRPr lang="en-GB" sz="2300" kern="0" dirty="0">
              <a:solidFill>
                <a:srgbClr val="000000"/>
              </a:solidFill>
              <a:latin typeface="Arial"/>
            </a:endParaRP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endParaRPr lang="en-GB" sz="2300" kern="0" dirty="0" smtClean="0">
              <a:solidFill>
                <a:srgbClr val="000000"/>
              </a:solidFill>
              <a:latin typeface="Arial"/>
            </a:endParaRPr>
          </a:p>
          <a:p>
            <a:pPr marL="0" indent="0" algn="just" defTabSz="914400" eaLnBrk="0" fontAlgn="base" hangingPunct="0">
              <a:spcAft>
                <a:spcPct val="0"/>
              </a:spcAft>
              <a:buNone/>
            </a:pPr>
            <a:endParaRPr lang="en-GB" sz="2000" kern="0" dirty="0" smtClean="0">
              <a:solidFill>
                <a:srgbClr val="000000"/>
              </a:solidFill>
              <a:latin typeface="Arial"/>
            </a:endParaRPr>
          </a:p>
          <a:p>
            <a:pPr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GB" sz="2000" kern="0" dirty="0" smtClean="0">
                <a:solidFill>
                  <a:srgbClr val="000000"/>
                </a:solidFill>
                <a:latin typeface="Arial"/>
              </a:rPr>
              <a:t>To save energy Eskom in 2007-8 sup</a:t>
            </a:r>
          </a:p>
          <a:p>
            <a:pPr algn="just" defTabSz="914400" eaLnBrk="0" fontAlgn="base" hangingPunct="0">
              <a:spcAft>
                <a:spcPct val="0"/>
              </a:spcAft>
              <a:buFontTx/>
              <a:buChar char="•"/>
            </a:pPr>
            <a:endParaRPr lang="en-GB" sz="2000" kern="0" dirty="0">
              <a:solidFill>
                <a:srgbClr val="000000"/>
              </a:solidFill>
              <a:latin typeface="Arial"/>
            </a:endParaRP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endParaRPr lang="en-GB" sz="2200" kern="0" dirty="0" smtClean="0">
              <a:solidFill>
                <a:srgbClr val="000000"/>
              </a:solidFill>
              <a:latin typeface="Arial"/>
            </a:endParaRP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endParaRPr lang="en-GB" sz="2200" kern="0" dirty="0" smtClean="0">
              <a:solidFill>
                <a:srgbClr val="000000"/>
              </a:solidFill>
              <a:latin typeface="Arial"/>
            </a:endParaRP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endParaRPr lang="en-GB" sz="2200" kern="0" dirty="0" smtClean="0">
              <a:solidFill>
                <a:srgbClr val="000000"/>
              </a:solidFill>
              <a:latin typeface="Arial"/>
            </a:endParaRP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r>
              <a:rPr lang="en-GB" sz="2000" b="1" kern="0" dirty="0" smtClean="0">
                <a:solidFill>
                  <a:srgbClr val="000000"/>
                </a:solidFill>
                <a:latin typeface="Arial"/>
              </a:rPr>
              <a:t>NIP development:</a:t>
            </a:r>
          </a:p>
          <a:p>
            <a:pPr lvl="1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GB" sz="2000" b="1" kern="0" dirty="0">
                <a:solidFill>
                  <a:srgbClr val="000000"/>
                </a:solidFill>
                <a:latin typeface="Arial"/>
              </a:rPr>
              <a:t>C</a:t>
            </a:r>
            <a:r>
              <a:rPr lang="en-GB" sz="2000" b="1" kern="0" dirty="0" smtClean="0">
                <a:solidFill>
                  <a:srgbClr val="000000"/>
                </a:solidFill>
                <a:latin typeface="Arial"/>
              </a:rPr>
              <a:t>ountry sets its own targets, </a:t>
            </a:r>
          </a:p>
          <a:p>
            <a:pPr lvl="1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GB" sz="2000" b="1" kern="0" dirty="0" smtClean="0">
                <a:solidFill>
                  <a:srgbClr val="000000"/>
                </a:solidFill>
                <a:latin typeface="Arial"/>
              </a:rPr>
              <a:t>Considers national circumstances; </a:t>
            </a:r>
          </a:p>
          <a:p>
            <a:pPr lvl="1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GB" sz="2000" b="1" kern="0" dirty="0" smtClean="0">
                <a:solidFill>
                  <a:srgbClr val="000000"/>
                </a:solidFill>
                <a:latin typeface="Arial"/>
              </a:rPr>
              <a:t>Considers economic &amp; technical  feasibility </a:t>
            </a:r>
          </a:p>
          <a:p>
            <a:pPr lvl="1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GB" sz="2000" b="1" kern="0" dirty="0" smtClean="0">
                <a:solidFill>
                  <a:srgbClr val="000000"/>
                </a:solidFill>
                <a:latin typeface="Arial"/>
              </a:rPr>
              <a:t>Considers affordability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32117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algn="ctr" defTabSz="914400" eaLnBrk="0" fontAlgn="base" hangingPunct="0">
              <a:spcBef>
                <a:spcPct val="20000"/>
              </a:spcBef>
            </a:pPr>
            <a:r>
              <a:rPr lang="en-US" sz="2800" b="1" kern="0" dirty="0" smtClean="0">
                <a:solidFill>
                  <a:srgbClr val="000000"/>
                </a:solidFill>
                <a:latin typeface="Arial"/>
              </a:rPr>
              <a:t>COMMON MERCURY APPLICATIONS &amp; EXPOSURE</a:t>
            </a:r>
            <a:endParaRPr lang="en-ZA" sz="28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73215" y="6538912"/>
            <a:ext cx="2977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97836" y="0"/>
            <a:ext cx="2428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1719211"/>
              </p:ext>
            </p:extLst>
          </p:nvPr>
        </p:nvGraphicFramePr>
        <p:xfrm>
          <a:off x="13648" y="842364"/>
          <a:ext cx="9150153" cy="4268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5110"/>
                <a:gridCol w="3052580"/>
                <a:gridCol w="4682463"/>
              </a:tblGrid>
              <a:tr h="124565"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TIMELINE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ACTION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IMPLICATIONS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9" marR="35359" marT="0" marB="0"/>
                </a:tc>
              </a:tr>
              <a:tr h="1330892"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2018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Ratify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342900" lvl="0" indent="-342900" algn="just" eaLnBrk="0" fontAlgn="base" hangingPunct="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>
                          <a:effectLst/>
                        </a:rPr>
                        <a:t>Obligations</a:t>
                      </a:r>
                      <a:endParaRPr lang="en-ZA" sz="1800" dirty="0">
                        <a:effectLst/>
                      </a:endParaRPr>
                    </a:p>
                    <a:p>
                      <a:pPr marL="342900" lvl="0" indent="-342900" algn="just" eaLnBrk="0" fontAlgn="base" hangingPunct="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>
                          <a:effectLst/>
                        </a:rPr>
                        <a:t>No more mercury mining</a:t>
                      </a:r>
                      <a:endParaRPr lang="en-ZA" sz="1800" dirty="0">
                        <a:effectLst/>
                      </a:endParaRPr>
                    </a:p>
                    <a:p>
                      <a:pPr marL="342900" lvl="0" indent="-342900" algn="just" eaLnBrk="0" fontAlgn="base" hangingPunct="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>
                          <a:effectLst/>
                        </a:rPr>
                        <a:t>Phase down &amp; Phase our mercury listed products to meet </a:t>
                      </a:r>
                      <a:r>
                        <a:rPr lang="en-GB" sz="1800" b="1" dirty="0">
                          <a:effectLst/>
                        </a:rPr>
                        <a:t>2020 target</a:t>
                      </a:r>
                      <a:endParaRPr lang="en-ZA" sz="1800" b="1" dirty="0">
                        <a:effectLst/>
                      </a:endParaRPr>
                    </a:p>
                    <a:p>
                      <a:pPr marL="342900" lvl="0" indent="-342900" algn="just" eaLnBrk="0" fontAlgn="base" hangingPunct="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>
                          <a:effectLst/>
                        </a:rPr>
                        <a:t>BAT &amp; BET for new sources 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59" marR="35359" marT="0" marB="0"/>
                </a:tc>
              </a:tr>
              <a:tr h="841728"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 2018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Use BAT &amp; BET to control &amp; reduce emissions  as soon as practical/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228600" algn="just" eaLnBrk="0" fontAlgn="base" hangingPunct="0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Emission reduction </a:t>
                      </a:r>
                      <a:r>
                        <a:rPr lang="en-GB" sz="1800" dirty="0">
                          <a:effectLst/>
                        </a:rPr>
                        <a:t>National Implementation Plan no later than </a:t>
                      </a:r>
                      <a:r>
                        <a:rPr lang="en-GB" sz="1800" b="1" dirty="0">
                          <a:effectLst/>
                        </a:rPr>
                        <a:t>2023</a:t>
                      </a:r>
                      <a:endParaRPr lang="en-Z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59" marR="35359" marT="0" marB="0"/>
                </a:tc>
              </a:tr>
              <a:tr h="556942"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2020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Ban import &amp; export of mercury listed products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No import &amp; export mercury listed products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9" marR="35359" marT="0" marB="0"/>
                </a:tc>
              </a:tr>
              <a:tr h="532357"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2022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lvl="0" indent="0" algn="just" eaLnBrk="0" fontAlgn="base" hangingPunc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dirty="0">
                          <a:effectLst/>
                        </a:rPr>
                        <a:t>Take measures to reduce releases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Develop National Plan for releases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9" marR="35359" marT="0" marB="0"/>
                </a:tc>
              </a:tr>
              <a:tr h="508904"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2023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Maintain an inventory of all releases from relevant sources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algn="just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M&amp;E of NIP 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9" marR="3535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0453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6037"/>
            <a:ext cx="9143999" cy="6161964"/>
          </a:xfrm>
        </p:spPr>
        <p:txBody>
          <a:bodyPr>
            <a:normAutofit fontScale="32500" lnSpcReduction="20000"/>
          </a:bodyPr>
          <a:lstStyle/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r>
              <a:rPr lang="en-GB" sz="8800" b="1" kern="0" dirty="0" smtClean="0">
                <a:solidFill>
                  <a:srgbClr val="000000"/>
                </a:solidFill>
                <a:latin typeface="Arial"/>
              </a:rPr>
              <a:t>Financial </a:t>
            </a:r>
            <a:r>
              <a:rPr lang="en-GB" sz="8800" b="1" kern="0" dirty="0">
                <a:solidFill>
                  <a:srgbClr val="000000"/>
                </a:solidFill>
                <a:latin typeface="Arial"/>
              </a:rPr>
              <a:t>assistance</a:t>
            </a:r>
            <a:endParaRPr lang="en-ZA" sz="8800" b="1" kern="0" dirty="0">
              <a:solidFill>
                <a:srgbClr val="000000"/>
              </a:solidFill>
              <a:latin typeface="Arial"/>
            </a:endParaRP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GB" sz="8800" kern="0" dirty="0">
                <a:solidFill>
                  <a:srgbClr val="000000"/>
                </a:solidFill>
                <a:latin typeface="Arial"/>
              </a:rPr>
              <a:t>GEF-financial mechanism for developing countries to implement </a:t>
            </a:r>
            <a:r>
              <a:rPr lang="en-GB" sz="8800" kern="0" dirty="0" smtClean="0">
                <a:solidFill>
                  <a:srgbClr val="000000"/>
                </a:solidFill>
                <a:latin typeface="Arial"/>
              </a:rPr>
              <a:t>obligations.</a:t>
            </a: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endParaRPr lang="en-ZA" sz="8800" kern="0" dirty="0">
              <a:solidFill>
                <a:srgbClr val="000000"/>
              </a:solidFill>
              <a:latin typeface="Arial"/>
            </a:endParaRP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r>
              <a:rPr lang="en-GB" sz="8800" b="1" kern="0" dirty="0">
                <a:solidFill>
                  <a:srgbClr val="000000"/>
                </a:solidFill>
                <a:latin typeface="Arial"/>
              </a:rPr>
              <a:t>Technical assistance, capacity building, and technology transfer</a:t>
            </a:r>
            <a:endParaRPr lang="en-ZA" sz="8800" b="1" kern="0" dirty="0">
              <a:solidFill>
                <a:srgbClr val="000000"/>
              </a:solidFill>
              <a:latin typeface="Arial"/>
            </a:endParaRP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GB" sz="8800" kern="0" dirty="0">
                <a:solidFill>
                  <a:srgbClr val="000000"/>
                </a:solidFill>
                <a:latin typeface="Arial"/>
              </a:rPr>
              <a:t>The Convention provides for the provision of technical assistance to developing countries; SA will be eligible as a developing country</a:t>
            </a:r>
            <a:r>
              <a:rPr lang="en-GB" sz="8800" kern="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endParaRPr lang="en-GB" sz="8800" kern="0" dirty="0">
              <a:solidFill>
                <a:srgbClr val="000000"/>
              </a:solidFill>
              <a:latin typeface="Arial"/>
            </a:endParaRP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r>
              <a:rPr lang="en-ZA" sz="8800" b="1" kern="0" dirty="0">
                <a:solidFill>
                  <a:srgbClr val="000000"/>
                </a:solidFill>
                <a:latin typeface="Arial"/>
              </a:rPr>
              <a:t>Phasing out products</a:t>
            </a: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ZA" sz="8800" kern="0" dirty="0">
                <a:solidFill>
                  <a:srgbClr val="000000"/>
                </a:solidFill>
                <a:latin typeface="Arial"/>
              </a:rPr>
              <a:t>By 2020, import, export and manufacture of listed mercury added products will stop to decrease mercury in the waste‐stream and to prevent dumping when other countries phase such products out. </a:t>
            </a:r>
            <a:endParaRPr lang="en-ZA" sz="8800" kern="0" dirty="0" smtClean="0">
              <a:solidFill>
                <a:srgbClr val="000000"/>
              </a:solidFill>
              <a:latin typeface="Arial"/>
            </a:endParaRP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endParaRPr lang="en-ZA" sz="8800" kern="0" dirty="0">
              <a:solidFill>
                <a:srgbClr val="000000"/>
              </a:solidFill>
              <a:latin typeface="Arial"/>
            </a:endParaRP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endParaRPr lang="en-ZA" sz="2800" kern="0" dirty="0"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8574" y="273937"/>
            <a:ext cx="83868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ZA" sz="2800" b="1" kern="0" dirty="0" smtClean="0">
                <a:solidFill>
                  <a:srgbClr val="000000"/>
                </a:solidFill>
                <a:latin typeface="Arial"/>
              </a:rPr>
              <a:t>ADVANTAGES OF BEING A PARTY …(1)</a:t>
            </a:r>
            <a:r>
              <a:rPr lang="en-US" sz="2800" b="1" i="1" kern="0" dirty="0" smtClean="0">
                <a:solidFill>
                  <a:srgbClr val="000000"/>
                </a:solidFill>
                <a:latin typeface="Arial"/>
              </a:rPr>
              <a:t> </a:t>
            </a:r>
            <a:endParaRPr lang="en-US" sz="2800" b="1" i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51274" y="6164317"/>
            <a:ext cx="2062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52119" y="32479"/>
            <a:ext cx="1950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</a:p>
        </p:txBody>
      </p:sp>
    </p:spTree>
    <p:extLst>
      <p:ext uri="{BB962C8B-B14F-4D97-AF65-F5344CB8AC3E}">
        <p14:creationId xmlns:p14="http://schemas.microsoft.com/office/powerpoint/2010/main" xmlns="" val="29016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6177"/>
            <a:ext cx="9143999" cy="6171823"/>
          </a:xfrm>
        </p:spPr>
        <p:txBody>
          <a:bodyPr>
            <a:noAutofit/>
          </a:bodyPr>
          <a:lstStyle/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r>
              <a:rPr lang="en-ZA" sz="2000" b="1" kern="0" dirty="0">
                <a:solidFill>
                  <a:srgbClr val="000000"/>
                </a:solidFill>
                <a:latin typeface="Arial"/>
              </a:rPr>
              <a:t>Alignment with other domestic and international environmental agreements</a:t>
            </a: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ZA" sz="2000" kern="0" dirty="0">
                <a:solidFill>
                  <a:srgbClr val="000000"/>
                </a:solidFill>
                <a:latin typeface="Arial"/>
              </a:rPr>
              <a:t>Internationally, complements SA’s obligations under the Montreal </a:t>
            </a:r>
            <a:r>
              <a:rPr lang="en-ZA" sz="2000" kern="0" dirty="0" smtClean="0">
                <a:solidFill>
                  <a:srgbClr val="000000"/>
                </a:solidFill>
                <a:latin typeface="Arial"/>
              </a:rPr>
              <a:t>Protocol, the Basel; </a:t>
            </a:r>
            <a:r>
              <a:rPr lang="en-ZA" sz="2000" kern="0" dirty="0">
                <a:solidFill>
                  <a:srgbClr val="000000"/>
                </a:solidFill>
                <a:latin typeface="Arial"/>
              </a:rPr>
              <a:t>the Rotterdam </a:t>
            </a:r>
            <a:r>
              <a:rPr lang="en-ZA" sz="2000" kern="0" dirty="0" smtClean="0">
                <a:solidFill>
                  <a:srgbClr val="000000"/>
                </a:solidFill>
                <a:latin typeface="Arial"/>
              </a:rPr>
              <a:t>and </a:t>
            </a:r>
            <a:r>
              <a:rPr lang="en-ZA" sz="2000" kern="0" dirty="0">
                <a:solidFill>
                  <a:srgbClr val="000000"/>
                </a:solidFill>
                <a:latin typeface="Arial"/>
              </a:rPr>
              <a:t>the Stockholm </a:t>
            </a:r>
            <a:r>
              <a:rPr lang="en-ZA" sz="2000" kern="0" dirty="0" smtClean="0">
                <a:solidFill>
                  <a:srgbClr val="000000"/>
                </a:solidFill>
                <a:latin typeface="Arial"/>
              </a:rPr>
              <a:t>Conventions;</a:t>
            </a: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ZA" sz="2000" kern="0" dirty="0" smtClean="0">
                <a:solidFill>
                  <a:srgbClr val="000000"/>
                </a:solidFill>
                <a:latin typeface="Arial"/>
              </a:rPr>
              <a:t>Domestically</a:t>
            </a:r>
            <a:r>
              <a:rPr lang="en-ZA" sz="2000" kern="0" dirty="0">
                <a:solidFill>
                  <a:srgbClr val="000000"/>
                </a:solidFill>
                <a:latin typeface="Arial"/>
              </a:rPr>
              <a:t>, the Convention will complement the Air Quality Act; the Waste Act; and the National Environmental Management </a:t>
            </a:r>
            <a:r>
              <a:rPr lang="en-ZA" sz="2000" kern="0" dirty="0" smtClean="0">
                <a:solidFill>
                  <a:srgbClr val="000000"/>
                </a:solidFill>
                <a:latin typeface="Arial"/>
              </a:rPr>
              <a:t>Act;</a:t>
            </a:r>
            <a:endParaRPr lang="en-ZA" sz="2000" kern="0" dirty="0">
              <a:solidFill>
                <a:srgbClr val="000000"/>
              </a:solidFill>
              <a:latin typeface="Arial"/>
            </a:endParaRP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ZA" sz="2000" kern="0" dirty="0">
                <a:solidFill>
                  <a:srgbClr val="000000"/>
                </a:solidFill>
                <a:latin typeface="Arial"/>
              </a:rPr>
              <a:t>It will also strengthen the capacity to manage mercury</a:t>
            </a:r>
            <a:r>
              <a:rPr lang="en-ZA" sz="2000" kern="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ZA" sz="2000" kern="0" dirty="0" smtClean="0">
                <a:solidFill>
                  <a:srgbClr val="000000"/>
                </a:solidFill>
                <a:latin typeface="Arial"/>
              </a:rPr>
              <a:t>94 Parties as of 26 June 2018: Africa -24, SADC-8:Botswana, Madagascar, Mauritius, Lesotho, Namibia, Seychelles, Swaziland &amp; Zambia.</a:t>
            </a: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r>
              <a:rPr lang="en-GB" sz="2000" b="1" kern="0" dirty="0" smtClean="0">
                <a:solidFill>
                  <a:srgbClr val="000000"/>
                </a:solidFill>
                <a:latin typeface="Arial"/>
              </a:rPr>
              <a:t>Withdrawal </a:t>
            </a:r>
            <a:r>
              <a:rPr lang="en-GB" sz="2000" b="1" kern="0" dirty="0">
                <a:solidFill>
                  <a:srgbClr val="000000"/>
                </a:solidFill>
                <a:latin typeface="Arial"/>
              </a:rPr>
              <a:t>or denunciation provision in the </a:t>
            </a:r>
            <a:r>
              <a:rPr lang="en-GB" sz="2000" b="1" kern="0" dirty="0" smtClean="0">
                <a:solidFill>
                  <a:srgbClr val="000000"/>
                </a:solidFill>
                <a:latin typeface="Arial"/>
              </a:rPr>
              <a:t>Treaty</a:t>
            </a:r>
            <a:endParaRPr lang="en-ZA" sz="2000" b="1" kern="0" dirty="0">
              <a:solidFill>
                <a:srgbClr val="000000"/>
              </a:solidFill>
              <a:latin typeface="Arial"/>
            </a:endParaRP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GB" sz="2000" kern="0" dirty="0">
                <a:solidFill>
                  <a:srgbClr val="000000"/>
                </a:solidFill>
                <a:latin typeface="Arial"/>
              </a:rPr>
              <a:t>Article 33 sets out withdrawal from the </a:t>
            </a:r>
            <a:r>
              <a:rPr lang="en-GB" sz="2000" kern="0" dirty="0" smtClean="0">
                <a:solidFill>
                  <a:srgbClr val="000000"/>
                </a:solidFill>
                <a:latin typeface="Arial"/>
              </a:rPr>
              <a:t>Convention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;</a:t>
            </a:r>
            <a:endParaRPr lang="en-GB" sz="2000" kern="0" dirty="0" smtClean="0">
              <a:solidFill>
                <a:srgbClr val="000000"/>
              </a:solidFill>
              <a:latin typeface="Arial"/>
            </a:endParaRP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GB" sz="2000" kern="0" dirty="0" smtClean="0">
                <a:solidFill>
                  <a:srgbClr val="000000"/>
                </a:solidFill>
                <a:latin typeface="Arial"/>
              </a:rPr>
              <a:t>Any 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Party may withdraw by giving written notification to the Secretary‐General, at any time after three years after the Convention entered into force for </a:t>
            </a:r>
            <a:r>
              <a:rPr lang="en-GB" sz="2000" kern="0" dirty="0" smtClean="0">
                <a:solidFill>
                  <a:srgbClr val="000000"/>
                </a:solidFill>
                <a:latin typeface="Arial"/>
              </a:rPr>
              <a:t>them; </a:t>
            </a: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GB" sz="2000" kern="0" dirty="0" smtClean="0">
                <a:solidFill>
                  <a:srgbClr val="000000"/>
                </a:solidFill>
                <a:latin typeface="Arial"/>
              </a:rPr>
              <a:t>Withdrawal </a:t>
            </a:r>
            <a:r>
              <a:rPr lang="en-GB" sz="2000" kern="0" dirty="0">
                <a:solidFill>
                  <a:srgbClr val="000000"/>
                </a:solidFill>
                <a:latin typeface="Arial"/>
              </a:rPr>
              <a:t>takes effect either one year from the date of that notification, or any later date </a:t>
            </a:r>
            <a:r>
              <a:rPr lang="en-GB" sz="2000" kern="0" dirty="0" smtClean="0">
                <a:solidFill>
                  <a:srgbClr val="000000"/>
                </a:solidFill>
                <a:latin typeface="Arial"/>
              </a:rPr>
              <a:t>specified;</a:t>
            </a:r>
            <a:endParaRPr lang="en-GB" sz="2000" kern="0" dirty="0">
              <a:solidFill>
                <a:srgbClr val="000000"/>
              </a:solidFill>
              <a:latin typeface="Arial"/>
            </a:endParaRP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</a:pPr>
            <a:r>
              <a:rPr lang="en-GB" sz="2000" kern="0" dirty="0">
                <a:solidFill>
                  <a:srgbClr val="000000"/>
                </a:solidFill>
                <a:latin typeface="Arial"/>
              </a:rPr>
              <a:t>Should SA wish to withdraw, it may use this article to withdraw</a:t>
            </a:r>
            <a:r>
              <a:rPr lang="en-GB" sz="2000" kern="0" dirty="0" smtClean="0">
                <a:solidFill>
                  <a:srgbClr val="000000"/>
                </a:solidFill>
                <a:latin typeface="Arial"/>
              </a:rPr>
              <a:t>.</a:t>
            </a:r>
            <a:endParaRPr lang="en-GB" sz="2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2377" y="193734"/>
            <a:ext cx="82296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algn="ctr" defTabSz="914400" eaLnBrk="0" fontAlgn="base" hangingPunct="0">
              <a:spcBef>
                <a:spcPct val="20000"/>
              </a:spcBef>
              <a:spcAft>
                <a:spcPts val="600"/>
              </a:spcAft>
            </a:pPr>
            <a:r>
              <a:rPr lang="en-ZA" sz="2600" b="1" kern="0" dirty="0">
                <a:solidFill>
                  <a:srgbClr val="000000"/>
                </a:solidFill>
                <a:latin typeface="Arial"/>
              </a:rPr>
              <a:t>ADVANTAGES OF BEING A PARTY </a:t>
            </a:r>
            <a:r>
              <a:rPr lang="en-ZA" sz="2600" b="1" kern="0" dirty="0" smtClean="0">
                <a:solidFill>
                  <a:srgbClr val="000000"/>
                </a:solidFill>
                <a:latin typeface="Arial"/>
              </a:rPr>
              <a:t>…(2)</a:t>
            </a:r>
            <a:endParaRPr lang="en-ZA" sz="2600" b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2649" y="39846"/>
            <a:ext cx="2143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43211" y="6613321"/>
            <a:ext cx="1283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  <a:endParaRPr lang="en-Z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7471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4823" y="1101366"/>
            <a:ext cx="9144000" cy="5768437"/>
          </a:xfrm>
        </p:spPr>
        <p:txBody>
          <a:bodyPr>
            <a:noAutofit/>
          </a:bodyPr>
          <a:lstStyle/>
          <a:p>
            <a:pPr marL="114300" lvl="0" indent="0" algn="just" defTabSz="914400" eaLnBrk="0" fontAlgn="base" hangingPunct="0">
              <a:buNone/>
            </a:pPr>
            <a:r>
              <a:rPr lang="en-ZA" sz="2000" b="1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Promoting </a:t>
            </a:r>
            <a:r>
              <a:rPr lang="en-ZA" sz="2000" b="1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healthy food</a:t>
            </a:r>
          </a:p>
          <a:p>
            <a:pPr marL="457200" lvl="0" algn="just" defTabSz="914400" eaLnBrk="0" fontAlgn="base" hangingPunct="0">
              <a:buFontTx/>
              <a:buChar char="•"/>
            </a:pPr>
            <a:r>
              <a:rPr lang="en-ZA" sz="20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Mercury levels in SA fish </a:t>
            </a:r>
            <a:r>
              <a:rPr lang="en-ZA" sz="20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have been reported to be increasing yearly;</a:t>
            </a:r>
            <a:endParaRPr lang="en-ZA" sz="2000" kern="0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algn="just" defTabSz="914400" eaLnBrk="0" fontAlgn="base" hangingPunct="0">
              <a:buFontTx/>
              <a:buChar char="•"/>
            </a:pPr>
            <a:r>
              <a:rPr lang="en-ZA" sz="20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Reduction </a:t>
            </a:r>
            <a:r>
              <a:rPr lang="en-ZA" sz="20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measures on mercury emissions and releases would reverse this dangerous </a:t>
            </a:r>
            <a:r>
              <a:rPr lang="en-ZA" sz="20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trend;</a:t>
            </a:r>
            <a:endParaRPr lang="en-ZA" sz="2000" kern="0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algn="just" defTabSz="914400" eaLnBrk="0" fontAlgn="base" hangingPunct="0">
              <a:buFontTx/>
              <a:buChar char="•"/>
            </a:pPr>
            <a:r>
              <a:rPr lang="en-ZA" sz="20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Such would protect </a:t>
            </a:r>
            <a:r>
              <a:rPr lang="en-ZA" sz="20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the coastal populations consuming fish </a:t>
            </a:r>
            <a:r>
              <a:rPr lang="en-ZA" sz="20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and SA’s fish export market.</a:t>
            </a:r>
          </a:p>
          <a:p>
            <a:pPr marL="114300" lvl="0" indent="0" algn="just" defTabSz="914400" eaLnBrk="0" fontAlgn="base" hangingPunct="0">
              <a:buNone/>
            </a:pPr>
            <a:r>
              <a:rPr lang="en-ZA" sz="2000" b="1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An opportunity to address legacy issues improve the health of our people</a:t>
            </a:r>
            <a:r>
              <a:rPr lang="en-ZA" sz="20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457200" lvl="0" algn="just" defTabSz="914400" eaLnBrk="0" fontAlgn="base" hangingPunct="0">
              <a:buFontTx/>
              <a:buChar char="•"/>
            </a:pPr>
            <a:r>
              <a:rPr lang="en-ZA" sz="20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Can apply for funding to remediate Thor Chemicals &amp; other contaminated sites.</a:t>
            </a:r>
          </a:p>
          <a:p>
            <a:pPr marL="457200" lvl="0" algn="just" defTabSz="914400" eaLnBrk="0" fontAlgn="base" hangingPunct="0">
              <a:buFontTx/>
              <a:buChar char="•"/>
            </a:pPr>
            <a:r>
              <a:rPr lang="en-ZA" sz="20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Populations </a:t>
            </a:r>
            <a:r>
              <a:rPr lang="en-ZA" sz="20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mostly affected by mercury and thus expected to have compromised IQs due to mercury exposure, are previously disadvantaged South Africans staying </a:t>
            </a:r>
            <a:r>
              <a:rPr lang="en-ZA" sz="20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very close to </a:t>
            </a:r>
            <a:r>
              <a:rPr lang="en-ZA" sz="20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coal-fired power plants, cement kilns, smelters, waste incinerators, contaminated sites, and those involved in </a:t>
            </a:r>
            <a:r>
              <a:rPr lang="en-ZA" sz="20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ASGM (Zama-</a:t>
            </a:r>
            <a:r>
              <a:rPr lang="en-ZA" sz="2000" kern="0" dirty="0" err="1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Zamas</a:t>
            </a:r>
            <a:r>
              <a:rPr lang="en-ZA" sz="2000" kern="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en-ZA" sz="2000" kern="0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</a:pPr>
            <a:endParaRPr lang="en-ZA" sz="2000" kern="0" dirty="0"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2377" y="307777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algn="ctr" defTabSz="914400" eaLnBrk="0" fontAlgn="base" hangingPunct="0">
              <a:spcBef>
                <a:spcPct val="20000"/>
              </a:spcBef>
              <a:spcAft>
                <a:spcPts val="600"/>
              </a:spcAft>
            </a:pPr>
            <a:r>
              <a:rPr lang="en-ZA" sz="2400" b="1" kern="0" dirty="0">
                <a:solidFill>
                  <a:srgbClr val="000000"/>
                </a:solidFill>
                <a:latin typeface="Arial"/>
              </a:rPr>
              <a:t>ADVANTAGES OF BEING A PARTY …(</a:t>
            </a:r>
            <a:r>
              <a:rPr lang="en-ZA" sz="2400" b="1" kern="0" dirty="0" smtClean="0">
                <a:solidFill>
                  <a:srgbClr val="000000"/>
                </a:solidFill>
                <a:latin typeface="Arial"/>
              </a:rPr>
              <a:t>3)</a:t>
            </a:r>
            <a:endParaRPr lang="en-ZA" sz="2400" b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7502" y="0"/>
            <a:ext cx="201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ZA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3514" y="6555347"/>
            <a:ext cx="120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SECRET</a:t>
            </a:r>
            <a:endParaRPr lang="en-Z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0629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1535</Words>
  <Application>Microsoft Office PowerPoint</Application>
  <PresentationFormat>On-screen Show (4:3)</PresentationFormat>
  <Paragraphs>239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Default Design</vt:lpstr>
      <vt:lpstr> SHARING INFORMATION ON THE MINAMATA CONVENTION ON MERCURY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ESTIMATE OF SOME HEALTH (IQ) IMPLICATIONS; TO SEE REDUCTION READ FIGURES L-R</vt:lpstr>
      <vt:lpstr>Slide 11</vt:lpstr>
      <vt:lpstr>Slide 12</vt:lpstr>
      <vt:lpstr>Slide 13</vt:lpstr>
      <vt:lpstr>Slide 14</vt:lpstr>
    </vt:vector>
  </TitlesOfParts>
  <Company>Environmental Affairs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Admin1</dc:creator>
  <cp:lastModifiedBy>PUMZA</cp:lastModifiedBy>
  <cp:revision>61</cp:revision>
  <dcterms:created xsi:type="dcterms:W3CDTF">2017-04-03T07:19:10Z</dcterms:created>
  <dcterms:modified xsi:type="dcterms:W3CDTF">2018-08-17T09:38:37Z</dcterms:modified>
</cp:coreProperties>
</file>