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369" r:id="rId2"/>
    <p:sldId id="730" r:id="rId3"/>
    <p:sldId id="745" r:id="rId4"/>
    <p:sldId id="731" r:id="rId5"/>
    <p:sldId id="724" r:id="rId6"/>
    <p:sldId id="742" r:id="rId7"/>
    <p:sldId id="732" r:id="rId8"/>
    <p:sldId id="740" r:id="rId9"/>
    <p:sldId id="741" r:id="rId10"/>
    <p:sldId id="743" r:id="rId11"/>
    <p:sldId id="744" r:id="rId12"/>
    <p:sldId id="378" r:id="rId13"/>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CCC00"/>
    <a:srgbClr val="33CC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16" autoAdjust="0"/>
    <p:restoredTop sz="94118" autoAdjust="0"/>
  </p:normalViewPr>
  <p:slideViewPr>
    <p:cSldViewPr>
      <p:cViewPr varScale="1">
        <p:scale>
          <a:sx n="109" d="100"/>
          <a:sy n="109" d="100"/>
        </p:scale>
        <p:origin x="-1836" y="-90"/>
      </p:cViewPr>
      <p:guideLst>
        <p:guide orient="horz" pos="2160"/>
        <p:guide pos="2880"/>
      </p:guideLst>
    </p:cSldViewPr>
  </p:slideViewPr>
  <p:notesTextViewPr>
    <p:cViewPr>
      <p:scale>
        <a:sx n="66" d="100"/>
        <a:sy n="66"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275" cy="49820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863" y="0"/>
            <a:ext cx="2946275" cy="498208"/>
          </a:xfrm>
          <a:prstGeom prst="rect">
            <a:avLst/>
          </a:prstGeom>
        </p:spPr>
        <p:txBody>
          <a:bodyPr vert="horz" lIns="91440" tIns="45720" rIns="91440" bIns="45720" rtlCol="0"/>
          <a:lstStyle>
            <a:lvl1pPr algn="r">
              <a:defRPr sz="1200"/>
            </a:lvl1pPr>
          </a:lstStyle>
          <a:p>
            <a:fld id="{1E01D37F-F6F1-43BE-AAE5-C21F549B3286}" type="datetimeFigureOut">
              <a:rPr lang="en-ZA" smtClean="0"/>
              <a:pPr/>
              <a:t>2018/08/16</a:t>
            </a:fld>
            <a:endParaRPr lang="en-ZA"/>
          </a:p>
        </p:txBody>
      </p:sp>
      <p:sp>
        <p:nvSpPr>
          <p:cNvPr id="4" name="Footer Placeholder 3"/>
          <p:cNvSpPr>
            <a:spLocks noGrp="1"/>
          </p:cNvSpPr>
          <p:nvPr>
            <p:ph type="ftr" sz="quarter" idx="2"/>
          </p:nvPr>
        </p:nvSpPr>
        <p:spPr>
          <a:xfrm>
            <a:off x="1" y="9428430"/>
            <a:ext cx="2946275" cy="498208"/>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863" y="9428430"/>
            <a:ext cx="2946275" cy="498208"/>
          </a:xfrm>
          <a:prstGeom prst="rect">
            <a:avLst/>
          </a:prstGeom>
        </p:spPr>
        <p:txBody>
          <a:bodyPr vert="horz" lIns="91440" tIns="45720" rIns="91440" bIns="45720" rtlCol="0" anchor="b"/>
          <a:lstStyle>
            <a:lvl1pPr algn="r">
              <a:defRPr sz="1200"/>
            </a:lvl1pPr>
          </a:lstStyle>
          <a:p>
            <a:fld id="{707FCEC1-E925-426E-AEDE-6F4D5133F003}" type="slidenum">
              <a:rPr lang="en-ZA" smtClean="0"/>
              <a:pPr/>
              <a:t>‹#›</a:t>
            </a:fld>
            <a:endParaRPr lang="en-ZA"/>
          </a:p>
        </p:txBody>
      </p:sp>
    </p:spTree>
    <p:extLst>
      <p:ext uri="{BB962C8B-B14F-4D97-AF65-F5344CB8AC3E}">
        <p14:creationId xmlns:p14="http://schemas.microsoft.com/office/powerpoint/2010/main" xmlns="" val="29210065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1" y="1"/>
            <a:ext cx="2946275" cy="496503"/>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defRPr sz="1200">
                <a:latin typeface="Arial" charset="0"/>
              </a:defRPr>
            </a:lvl1pPr>
          </a:lstStyle>
          <a:p>
            <a:pPr>
              <a:defRPr/>
            </a:pPr>
            <a:endParaRPr lang="en-US"/>
          </a:p>
        </p:txBody>
      </p:sp>
      <p:sp>
        <p:nvSpPr>
          <p:cNvPr id="16387" name="Rectangle 3"/>
          <p:cNvSpPr>
            <a:spLocks noGrp="1" noChangeArrowheads="1"/>
          </p:cNvSpPr>
          <p:nvPr>
            <p:ph type="dt" idx="1"/>
          </p:nvPr>
        </p:nvSpPr>
        <p:spPr bwMode="auto">
          <a:xfrm>
            <a:off x="3849863" y="1"/>
            <a:ext cx="2946275" cy="496503"/>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a:defRPr sz="1200">
                <a:latin typeface="Arial" charset="0"/>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0383" y="4715921"/>
            <a:ext cx="5436909" cy="4466817"/>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6390" name="Rectangle 6"/>
          <p:cNvSpPr>
            <a:spLocks noGrp="1" noChangeArrowheads="1"/>
          </p:cNvSpPr>
          <p:nvPr>
            <p:ph type="ftr" sz="quarter" idx="4"/>
          </p:nvPr>
        </p:nvSpPr>
        <p:spPr bwMode="auto">
          <a:xfrm>
            <a:off x="1" y="9428429"/>
            <a:ext cx="2946275" cy="496503"/>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defRPr sz="1200">
                <a:latin typeface="Arial" charset="0"/>
              </a:defRPr>
            </a:lvl1pPr>
          </a:lstStyle>
          <a:p>
            <a:pPr>
              <a:defRPr/>
            </a:pPr>
            <a:endParaRPr lang="en-US"/>
          </a:p>
        </p:txBody>
      </p:sp>
      <p:sp>
        <p:nvSpPr>
          <p:cNvPr id="16391" name="Rectangle 7"/>
          <p:cNvSpPr>
            <a:spLocks noGrp="1" noChangeArrowheads="1"/>
          </p:cNvSpPr>
          <p:nvPr>
            <p:ph type="sldNum" sz="quarter" idx="5"/>
          </p:nvPr>
        </p:nvSpPr>
        <p:spPr bwMode="auto">
          <a:xfrm>
            <a:off x="3849863" y="9428429"/>
            <a:ext cx="2946275" cy="496503"/>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a:defRPr sz="1200">
                <a:latin typeface="Arial" charset="0"/>
              </a:defRPr>
            </a:lvl1pPr>
          </a:lstStyle>
          <a:p>
            <a:pPr>
              <a:defRPr/>
            </a:pPr>
            <a:fld id="{D0436898-6D4C-4ED9-A803-8C76C7235793}" type="slidenum">
              <a:rPr lang="en-US"/>
              <a:pPr>
                <a:defRPr/>
              </a:pPr>
              <a:t>‹#›</a:t>
            </a:fld>
            <a:endParaRPr lang="en-US"/>
          </a:p>
        </p:txBody>
      </p:sp>
    </p:spTree>
    <p:extLst>
      <p:ext uri="{BB962C8B-B14F-4D97-AF65-F5344CB8AC3E}">
        <p14:creationId xmlns:p14="http://schemas.microsoft.com/office/powerpoint/2010/main" xmlns="" val="16659446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FCDE4E3-1E92-49F2-ADEE-83AF3CC53B72}" type="slidenum">
              <a:rPr lang="en-US">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xmlns="" val="19515113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10</a:t>
            </a:fld>
            <a:endParaRPr lang="en-US"/>
          </a:p>
        </p:txBody>
      </p:sp>
    </p:spTree>
    <p:extLst>
      <p:ext uri="{BB962C8B-B14F-4D97-AF65-F5344CB8AC3E}">
        <p14:creationId xmlns:p14="http://schemas.microsoft.com/office/powerpoint/2010/main" xmlns="" val="16894347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11</a:t>
            </a:fld>
            <a:endParaRPr lang="en-US"/>
          </a:p>
        </p:txBody>
      </p:sp>
    </p:spTree>
    <p:extLst>
      <p:ext uri="{BB962C8B-B14F-4D97-AF65-F5344CB8AC3E}">
        <p14:creationId xmlns:p14="http://schemas.microsoft.com/office/powerpoint/2010/main" xmlns="" val="16894347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12</a:t>
            </a:fld>
            <a:endParaRPr lang="en-US"/>
          </a:p>
        </p:txBody>
      </p:sp>
    </p:spTree>
    <p:extLst>
      <p:ext uri="{BB962C8B-B14F-4D97-AF65-F5344CB8AC3E}">
        <p14:creationId xmlns:p14="http://schemas.microsoft.com/office/powerpoint/2010/main" xmlns="" val="2251848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2</a:t>
            </a:fld>
            <a:endParaRPr lang="en-US"/>
          </a:p>
        </p:txBody>
      </p:sp>
    </p:spTree>
    <p:extLst>
      <p:ext uri="{BB962C8B-B14F-4D97-AF65-F5344CB8AC3E}">
        <p14:creationId xmlns:p14="http://schemas.microsoft.com/office/powerpoint/2010/main" xmlns="" val="16877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3</a:t>
            </a:fld>
            <a:endParaRPr lang="en-US"/>
          </a:p>
        </p:txBody>
      </p:sp>
    </p:spTree>
    <p:extLst>
      <p:ext uri="{BB962C8B-B14F-4D97-AF65-F5344CB8AC3E}">
        <p14:creationId xmlns:p14="http://schemas.microsoft.com/office/powerpoint/2010/main" xmlns="" val="16877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4</a:t>
            </a:fld>
            <a:endParaRPr lang="en-US"/>
          </a:p>
        </p:txBody>
      </p:sp>
    </p:spTree>
    <p:extLst>
      <p:ext uri="{BB962C8B-B14F-4D97-AF65-F5344CB8AC3E}">
        <p14:creationId xmlns:p14="http://schemas.microsoft.com/office/powerpoint/2010/main" xmlns="" val="16894347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5</a:t>
            </a:fld>
            <a:endParaRPr lang="en-US"/>
          </a:p>
        </p:txBody>
      </p:sp>
    </p:spTree>
    <p:extLst>
      <p:ext uri="{BB962C8B-B14F-4D97-AF65-F5344CB8AC3E}">
        <p14:creationId xmlns:p14="http://schemas.microsoft.com/office/powerpoint/2010/main" xmlns="" val="1689434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6</a:t>
            </a:fld>
            <a:endParaRPr lang="en-US"/>
          </a:p>
        </p:txBody>
      </p:sp>
    </p:spTree>
    <p:extLst>
      <p:ext uri="{BB962C8B-B14F-4D97-AF65-F5344CB8AC3E}">
        <p14:creationId xmlns:p14="http://schemas.microsoft.com/office/powerpoint/2010/main" xmlns="" val="16894347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7</a:t>
            </a:fld>
            <a:endParaRPr lang="en-US"/>
          </a:p>
        </p:txBody>
      </p:sp>
    </p:spTree>
    <p:extLst>
      <p:ext uri="{BB962C8B-B14F-4D97-AF65-F5344CB8AC3E}">
        <p14:creationId xmlns:p14="http://schemas.microsoft.com/office/powerpoint/2010/main" xmlns="" val="16894347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8</a:t>
            </a:fld>
            <a:endParaRPr lang="en-US"/>
          </a:p>
        </p:txBody>
      </p:sp>
    </p:spTree>
    <p:extLst>
      <p:ext uri="{BB962C8B-B14F-4D97-AF65-F5344CB8AC3E}">
        <p14:creationId xmlns:p14="http://schemas.microsoft.com/office/powerpoint/2010/main" xmlns="" val="16894347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9</a:t>
            </a:fld>
            <a:endParaRPr lang="en-US"/>
          </a:p>
        </p:txBody>
      </p:sp>
    </p:spTree>
    <p:extLst>
      <p:ext uri="{BB962C8B-B14F-4D97-AF65-F5344CB8AC3E}">
        <p14:creationId xmlns:p14="http://schemas.microsoft.com/office/powerpoint/2010/main" xmlns="" val="1689434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D887CD-B227-4934-B84C-B6F4F811D91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6BA2F4-C4E4-400A-88CD-E78AB113C90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9DF52EF-B820-4501-8A87-27FE569EB84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20A0469-1697-409E-AF67-1B17EB11F57D}"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bg bwMode="gray">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3489" name="Rectangle 177"/>
          <p:cNvSpPr>
            <a:spLocks noGrp="1" noChangeArrowheads="1"/>
          </p:cNvSpPr>
          <p:nvPr>
            <p:ph type="ctrTitle" sz="quarter"/>
          </p:nvPr>
        </p:nvSpPr>
        <p:spPr bwMode="auto">
          <a:xfrm>
            <a:off x="1293813" y="1663700"/>
            <a:ext cx="6821487" cy="1470025"/>
          </a:xfrm>
        </p:spPr>
        <p:txBody>
          <a:bodyPr/>
          <a:lstStyle>
            <a:lvl1pPr algn="ctr">
              <a:defRPr sz="4000">
                <a:solidFill>
                  <a:srgbClr val="293E00"/>
                </a:solidFill>
              </a:defRPr>
            </a:lvl1pPr>
          </a:lstStyle>
          <a:p>
            <a:r>
              <a:rPr lang="en-US" altLang="zh-CN"/>
              <a:t>Click to edit Master title style</a:t>
            </a:r>
            <a:endParaRPr lang="zh-CN" altLang="en-US"/>
          </a:p>
        </p:txBody>
      </p:sp>
      <p:sp>
        <p:nvSpPr>
          <p:cNvPr id="3" name="Rectangle 24"/>
          <p:cNvSpPr>
            <a:spLocks noGrp="1" noChangeArrowheads="1"/>
          </p:cNvSpPr>
          <p:nvPr>
            <p:ph type="ftr" sz="quarter" idx="10"/>
          </p:nvPr>
        </p:nvSpPr>
        <p:spPr>
          <a:xfrm>
            <a:off x="3452813" y="6451600"/>
            <a:ext cx="2895600" cy="152400"/>
          </a:xfrm>
        </p:spPr>
        <p:txBody>
          <a:bodyPr/>
          <a:lstStyle>
            <a:lvl1pPr algn="ctr">
              <a:defRPr sz="1400" b="0">
                <a:solidFill>
                  <a:schemeClr val="folHlink"/>
                </a:solidFill>
                <a:effectLst>
                  <a:outerShdw blurRad="38100" dist="38100" dir="2700000" algn="tl">
                    <a:srgbClr val="C0C0C0"/>
                  </a:outerShdw>
                </a:effectLst>
                <a:latin typeface="Times New Roman" pitchFamily="18" charset="0"/>
              </a:defRPr>
            </a:lvl1pPr>
          </a:lstStyle>
          <a:p>
            <a:pPr>
              <a:defRPr/>
            </a:pPr>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FEA9EB2-108A-4BEC-BB25-443CCE96D91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244C209-2789-401F-A579-7A8208EE253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4036200-1183-4A74-931C-AAE770F81B0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66DB1D3-746A-48DD-81E5-9D10190D4A6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F627CC6-9250-409A-B218-92DBC7D7FE4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10468BB-C55C-44F1-A22B-78402AAAE33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127606B-37BA-4BE9-ADBD-DD6F0F4A0DF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244E24A-AA8A-44C3-82DF-95D437ED78B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90C9243C-6572-4657-BCB5-8B3415B16A2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6" descr="C:\Users\Lefifi.T\AppData\Local\Microsoft\Windows\Temporary Internet Files\Content.Outlook\XAEMJRW7\Higher Education LOGO (6).jpg"/>
          <p:cNvPicPr>
            <a:picLocks noChangeAspect="1" noChangeArrowheads="1"/>
          </p:cNvPicPr>
          <p:nvPr/>
        </p:nvPicPr>
        <p:blipFill>
          <a:blip r:embed="rId3" cstate="print">
            <a:clrChange>
              <a:clrFrom>
                <a:srgbClr val="FFFFFF"/>
              </a:clrFrom>
              <a:clrTo>
                <a:srgbClr val="FFFFFF">
                  <a:alpha val="0"/>
                </a:srgbClr>
              </a:clrTo>
            </a:clrChange>
          </a:blip>
          <a:srcRect t="1932" r="67960"/>
          <a:stretch>
            <a:fillRect/>
          </a:stretch>
        </p:blipFill>
        <p:spPr bwMode="auto">
          <a:xfrm>
            <a:off x="7620001" y="5105400"/>
            <a:ext cx="1524000" cy="1593850"/>
          </a:xfrm>
          <a:prstGeom prst="rect">
            <a:avLst/>
          </a:prstGeom>
          <a:noFill/>
          <a:ln w="9525">
            <a:noFill/>
            <a:miter lim="800000"/>
            <a:headEnd/>
            <a:tailEnd/>
          </a:ln>
        </p:spPr>
      </p:pic>
      <p:sp>
        <p:nvSpPr>
          <p:cNvPr id="7" name="Rectangle 3"/>
          <p:cNvSpPr txBox="1">
            <a:spLocks noChangeArrowheads="1"/>
          </p:cNvSpPr>
          <p:nvPr/>
        </p:nvSpPr>
        <p:spPr>
          <a:xfrm>
            <a:off x="533400" y="685800"/>
            <a:ext cx="8077200" cy="5715000"/>
          </a:xfrm>
          <a:prstGeom prst="rect">
            <a:avLst/>
          </a:prstGeom>
        </p:spPr>
        <p:txBody>
          <a:bodyPr/>
          <a:lstStyle/>
          <a:p>
            <a:pPr marL="342900" indent="-342900" algn="ctr">
              <a:lnSpc>
                <a:spcPct val="90000"/>
              </a:lnSpc>
              <a:spcBef>
                <a:spcPct val="20000"/>
              </a:spcBef>
              <a:defRPr/>
            </a:pPr>
            <a:r>
              <a:rPr lang="en-US" sz="3200" b="1" kern="0" dirty="0">
                <a:solidFill>
                  <a:srgbClr val="000000"/>
                </a:solidFill>
                <a:latin typeface="+mj-lt"/>
                <a:cs typeface="Calibri" pitchFamily="34" charset="0"/>
              </a:rPr>
              <a:t>Department of Higher Education and Training</a:t>
            </a:r>
          </a:p>
          <a:p>
            <a:pPr marL="342900" indent="-342900" algn="ctr">
              <a:lnSpc>
                <a:spcPct val="90000"/>
              </a:lnSpc>
              <a:spcBef>
                <a:spcPct val="20000"/>
              </a:spcBef>
              <a:defRPr/>
            </a:pPr>
            <a:endParaRPr lang="en-US" sz="3200" b="1" kern="0" dirty="0">
              <a:solidFill>
                <a:srgbClr val="FF0000"/>
              </a:solidFill>
              <a:latin typeface="+mj-lt"/>
              <a:cs typeface="Calibri" pitchFamily="34" charset="0"/>
            </a:endParaRPr>
          </a:p>
          <a:p>
            <a:pPr marL="342900" indent="-342900" algn="ctr">
              <a:lnSpc>
                <a:spcPct val="90000"/>
              </a:lnSpc>
              <a:spcBef>
                <a:spcPct val="20000"/>
              </a:spcBef>
              <a:defRPr/>
            </a:pPr>
            <a:endParaRPr lang="en-US" sz="3200" b="1" kern="0" dirty="0">
              <a:solidFill>
                <a:srgbClr val="000000"/>
              </a:solidFill>
              <a:latin typeface="+mj-lt"/>
              <a:cs typeface="Calibri" pitchFamily="34" charset="0"/>
            </a:endParaRPr>
          </a:p>
        </p:txBody>
      </p:sp>
      <p:sp>
        <p:nvSpPr>
          <p:cNvPr id="6" name="Rectangle 3"/>
          <p:cNvSpPr txBox="1">
            <a:spLocks/>
          </p:cNvSpPr>
          <p:nvPr/>
        </p:nvSpPr>
        <p:spPr bwMode="auto">
          <a:xfrm>
            <a:off x="255813" y="2056376"/>
            <a:ext cx="8610600" cy="4337050"/>
          </a:xfrm>
          <a:prstGeom prst="rect">
            <a:avLst/>
          </a:prstGeom>
          <a:noFill/>
          <a:ln w="9525">
            <a:noFill/>
            <a:miter lim="800000"/>
            <a:headEnd/>
            <a:tailEnd/>
          </a:ln>
        </p:spPr>
        <p:txBody>
          <a:bodyPr/>
          <a:lstStyle/>
          <a:p>
            <a:pPr marL="342900" indent="-342900" algn="ctr">
              <a:defRPr/>
            </a:pPr>
            <a:endParaRPr lang="en-US" sz="2800" b="1" dirty="0">
              <a:solidFill>
                <a:srgbClr val="FF0000"/>
              </a:solidFill>
              <a:latin typeface="+mn-lt"/>
            </a:endParaRPr>
          </a:p>
          <a:p>
            <a:pPr marL="342900" indent="-342900" algn="ctr">
              <a:defRPr/>
            </a:pPr>
            <a:r>
              <a:rPr lang="en-US" sz="2800" b="1" dirty="0" smtClean="0">
                <a:solidFill>
                  <a:srgbClr val="FF0000"/>
                </a:solidFill>
                <a:latin typeface="+mn-lt"/>
              </a:rPr>
              <a:t>Progress made in addressing challenges </a:t>
            </a:r>
            <a:r>
              <a:rPr lang="en-US" sz="2800" b="1" dirty="0">
                <a:solidFill>
                  <a:srgbClr val="FF0000"/>
                </a:solidFill>
                <a:latin typeface="+mn-lt"/>
              </a:rPr>
              <a:t>in the Community Education and Training System</a:t>
            </a:r>
          </a:p>
          <a:p>
            <a:pPr marL="342900" indent="-342900" algn="ctr">
              <a:defRPr/>
            </a:pPr>
            <a:endParaRPr lang="en-ZA" sz="2800" b="1" dirty="0">
              <a:solidFill>
                <a:srgbClr val="C00000"/>
              </a:solidFill>
              <a:latin typeface="+mn-lt"/>
            </a:endParaRPr>
          </a:p>
          <a:p>
            <a:pPr marL="342900" indent="-342900" algn="ctr">
              <a:defRPr/>
            </a:pPr>
            <a:r>
              <a:rPr lang="en-US" sz="2400" b="1" dirty="0">
                <a:solidFill>
                  <a:schemeClr val="accent6">
                    <a:lumMod val="50000"/>
                  </a:schemeClr>
                </a:solidFill>
              </a:rPr>
              <a:t>Presentation to the Portfolio Committee on Higher Education and Training </a:t>
            </a:r>
          </a:p>
          <a:p>
            <a:pPr marL="342900" indent="-342900" algn="ctr">
              <a:defRPr/>
            </a:pPr>
            <a:endParaRPr lang="en-US" sz="2400" b="1" dirty="0">
              <a:solidFill>
                <a:schemeClr val="accent6">
                  <a:lumMod val="50000"/>
                </a:schemeClr>
              </a:solidFill>
            </a:endParaRPr>
          </a:p>
          <a:p>
            <a:pPr marL="342900" indent="-342900" algn="ctr">
              <a:defRPr/>
            </a:pPr>
            <a:r>
              <a:rPr lang="en-US" sz="2400" b="1" dirty="0" smtClean="0">
                <a:solidFill>
                  <a:schemeClr val="accent6">
                    <a:lumMod val="50000"/>
                  </a:schemeClr>
                </a:solidFill>
              </a:rPr>
              <a:t>15 August 2018</a:t>
            </a:r>
            <a:endParaRPr lang="en-US" sz="2400" b="1" dirty="0">
              <a:solidFill>
                <a:srgbClr val="C00000"/>
              </a:solidFill>
              <a:latin typeface="+mn-lt"/>
            </a:endParaRPr>
          </a:p>
        </p:txBody>
      </p:sp>
    </p:spTree>
    <p:extLst>
      <p:ext uri="{BB962C8B-B14F-4D97-AF65-F5344CB8AC3E}">
        <p14:creationId xmlns:p14="http://schemas.microsoft.com/office/powerpoint/2010/main" xmlns="" val="28367972"/>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5" name="Content Placeholder 2"/>
          <p:cNvSpPr txBox="1">
            <a:spLocks/>
          </p:cNvSpPr>
          <p:nvPr/>
        </p:nvSpPr>
        <p:spPr>
          <a:xfrm>
            <a:off x="-51620" y="1270368"/>
            <a:ext cx="8978017" cy="497803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endParaRPr lang="en-ZA" sz="2400" b="1" dirty="0">
              <a:cs typeface="Arial" pitchFamily="34" charset="0"/>
            </a:endParaRPr>
          </a:p>
          <a:p>
            <a:pPr marL="0" indent="0">
              <a:buNone/>
            </a:pPr>
            <a:endParaRPr lang="en-ZA" sz="2400" dirty="0"/>
          </a:p>
        </p:txBody>
      </p:sp>
      <p:sp>
        <p:nvSpPr>
          <p:cNvPr id="3" name="TextBox 2"/>
          <p:cNvSpPr txBox="1"/>
          <p:nvPr/>
        </p:nvSpPr>
        <p:spPr>
          <a:xfrm>
            <a:off x="533400" y="1155654"/>
            <a:ext cx="8119568" cy="3741024"/>
          </a:xfrm>
          <a:prstGeom prst="rect">
            <a:avLst/>
          </a:prstGeom>
          <a:noFill/>
        </p:spPr>
        <p:txBody>
          <a:bodyPr wrap="square" rtlCol="0">
            <a:spAutoFit/>
          </a:bodyPr>
          <a:lstStyle/>
          <a:p>
            <a:pPr>
              <a:spcAft>
                <a:spcPts val="1200"/>
              </a:spcAft>
            </a:pPr>
            <a:r>
              <a:rPr lang="en-US" sz="1900" b="1" dirty="0" smtClean="0">
                <a:latin typeface="+mn-lt"/>
                <a:cs typeface="Times New Roman"/>
              </a:rPr>
              <a:t>6. Conditions of Service</a:t>
            </a:r>
          </a:p>
          <a:p>
            <a:pPr marL="342900" indent="-342900">
              <a:lnSpc>
                <a:spcPct val="110000"/>
              </a:lnSpc>
              <a:spcAft>
                <a:spcPts val="1200"/>
              </a:spcAft>
              <a:buFont typeface="Arial"/>
              <a:buChar char="•"/>
            </a:pPr>
            <a:r>
              <a:rPr lang="en-US" sz="1900" dirty="0" smtClean="0">
                <a:latin typeface="+mn-lt"/>
                <a:cs typeface="Times New Roman"/>
              </a:rPr>
              <a:t>Disparities still continue, funding bids have been prepared for consideration through the National Treasury’s MTEC process for additional funding</a:t>
            </a:r>
            <a:endParaRPr lang="en-US" sz="1900" dirty="0">
              <a:latin typeface="+mn-lt"/>
              <a:cs typeface="Times New Roman"/>
            </a:endParaRPr>
          </a:p>
          <a:p>
            <a:pPr marL="342900" indent="-342900">
              <a:lnSpc>
                <a:spcPct val="110000"/>
              </a:lnSpc>
              <a:spcAft>
                <a:spcPts val="1200"/>
              </a:spcAft>
              <a:buFont typeface="Arial"/>
              <a:buChar char="•"/>
            </a:pPr>
            <a:r>
              <a:rPr lang="en-US" sz="1900" dirty="0" smtClean="0">
                <a:latin typeface="+mn-lt"/>
                <a:cs typeface="Times New Roman"/>
              </a:rPr>
              <a:t>Priority for the Department is to </a:t>
            </a:r>
            <a:r>
              <a:rPr lang="en-US" sz="1900" dirty="0" err="1" smtClean="0">
                <a:latin typeface="+mn-lt"/>
                <a:cs typeface="Times New Roman"/>
              </a:rPr>
              <a:t>standardise</a:t>
            </a:r>
            <a:r>
              <a:rPr lang="en-US" sz="1900" dirty="0" smtClean="0">
                <a:latin typeface="+mn-lt"/>
                <a:cs typeface="Times New Roman"/>
              </a:rPr>
              <a:t> consistent application of the conditions of service throughout the CET college system</a:t>
            </a:r>
            <a:endParaRPr lang="en-US" sz="1900" dirty="0">
              <a:latin typeface="+mn-lt"/>
              <a:cs typeface="Times New Roman"/>
            </a:endParaRPr>
          </a:p>
          <a:p>
            <a:pPr marL="342900" indent="-342900">
              <a:lnSpc>
                <a:spcPct val="110000"/>
              </a:lnSpc>
              <a:spcAft>
                <a:spcPts val="1200"/>
              </a:spcAft>
              <a:buFont typeface="Arial"/>
              <a:buChar char="•"/>
            </a:pPr>
            <a:r>
              <a:rPr lang="en-US" sz="1900" b="1" dirty="0" smtClean="0">
                <a:latin typeface="+mn-lt"/>
                <a:cs typeface="Times New Roman"/>
              </a:rPr>
              <a:t>Progress and management</a:t>
            </a:r>
            <a:r>
              <a:rPr lang="en-US" sz="1900" dirty="0" smtClean="0">
                <a:latin typeface="+mn-lt"/>
                <a:cs typeface="Times New Roman"/>
              </a:rPr>
              <a:t>: continuous engagements with stakeholders and lecturer leadership and unions to keep them updated about the developments and the strides the Department is making on the issue</a:t>
            </a:r>
          </a:p>
        </p:txBody>
      </p:sp>
      <p:sp>
        <p:nvSpPr>
          <p:cNvPr id="7" name="TextBox 6"/>
          <p:cNvSpPr txBox="1"/>
          <p:nvPr/>
        </p:nvSpPr>
        <p:spPr>
          <a:xfrm>
            <a:off x="228600" y="5334000"/>
            <a:ext cx="184731" cy="369332"/>
          </a:xfrm>
          <a:prstGeom prst="rect">
            <a:avLst/>
          </a:prstGeom>
          <a:noFill/>
        </p:spPr>
        <p:txBody>
          <a:bodyPr wrap="none" rtlCol="0">
            <a:spAutoFit/>
          </a:bodyPr>
          <a:lstStyle/>
          <a:p>
            <a:endParaRPr lang="en-ZA" dirty="0"/>
          </a:p>
        </p:txBody>
      </p:sp>
      <p:sp>
        <p:nvSpPr>
          <p:cNvPr id="12" name="Slide Number Placeholder 3"/>
          <p:cNvSpPr>
            <a:spLocks noGrp="1"/>
          </p:cNvSpPr>
          <p:nvPr>
            <p:ph type="sldNum" sz="quarter" idx="12"/>
          </p:nvPr>
        </p:nvSpPr>
        <p:spPr>
          <a:xfrm>
            <a:off x="7010400" y="6487587"/>
            <a:ext cx="2133600" cy="365125"/>
          </a:xfrm>
        </p:spPr>
        <p:txBody>
          <a:bodyPr/>
          <a:lstStyle/>
          <a:p>
            <a:pPr algn="r">
              <a:defRPr/>
            </a:pPr>
            <a:r>
              <a:rPr lang="en-US" b="1" dirty="0" smtClean="0">
                <a:latin typeface="+mn-lt"/>
                <a:cs typeface="Arial" pitchFamily="34" charset="0"/>
              </a:rPr>
              <a:t>10</a:t>
            </a:r>
            <a:endParaRPr lang="en-US" sz="1400" b="1" dirty="0">
              <a:latin typeface="+mn-lt"/>
              <a:cs typeface="Arial" pitchFamily="34" charset="0"/>
            </a:endParaRPr>
          </a:p>
        </p:txBody>
      </p:sp>
      <p:sp>
        <p:nvSpPr>
          <p:cNvPr id="8" name="TextBox 7"/>
          <p:cNvSpPr txBox="1"/>
          <p:nvPr/>
        </p:nvSpPr>
        <p:spPr>
          <a:xfrm>
            <a:off x="533400" y="533400"/>
            <a:ext cx="8119567" cy="46166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ZA" sz="2400" b="1" dirty="0">
                <a:cs typeface="Arial" pitchFamily="34" charset="0"/>
              </a:rPr>
              <a:t>Challenges in CET and </a:t>
            </a:r>
            <a:r>
              <a:rPr lang="en-ZA" sz="2400" b="1" dirty="0" smtClean="0">
                <a:cs typeface="Arial" pitchFamily="34" charset="0"/>
              </a:rPr>
              <a:t>progress </a:t>
            </a:r>
            <a:r>
              <a:rPr lang="en-ZA" sz="2400" b="1" dirty="0">
                <a:cs typeface="Arial" pitchFamily="34" charset="0"/>
              </a:rPr>
              <a:t>made</a:t>
            </a:r>
            <a:endParaRPr lang="en-ZA" sz="2400" b="1" dirty="0">
              <a:solidFill>
                <a:schemeClr val="bg2">
                  <a:lumMod val="20000"/>
                  <a:lumOff val="80000"/>
                </a:schemeClr>
              </a:solidFill>
              <a:cs typeface="Arial" pitchFamily="34" charset="0"/>
            </a:endParaRPr>
          </a:p>
        </p:txBody>
      </p:sp>
    </p:spTree>
    <p:extLst>
      <p:ext uri="{BB962C8B-B14F-4D97-AF65-F5344CB8AC3E}">
        <p14:creationId xmlns:p14="http://schemas.microsoft.com/office/powerpoint/2010/main" xmlns="" val="3452334337"/>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5" name="Content Placeholder 2"/>
          <p:cNvSpPr txBox="1">
            <a:spLocks/>
          </p:cNvSpPr>
          <p:nvPr/>
        </p:nvSpPr>
        <p:spPr>
          <a:xfrm>
            <a:off x="-51620" y="1270368"/>
            <a:ext cx="8978017" cy="497803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endParaRPr lang="en-ZA" sz="2400" b="1" dirty="0">
              <a:cs typeface="Arial" pitchFamily="34" charset="0"/>
            </a:endParaRPr>
          </a:p>
          <a:p>
            <a:pPr marL="0" indent="0">
              <a:buNone/>
            </a:pPr>
            <a:endParaRPr lang="en-ZA" sz="2400" dirty="0"/>
          </a:p>
        </p:txBody>
      </p:sp>
      <p:sp>
        <p:nvSpPr>
          <p:cNvPr id="3" name="TextBox 2"/>
          <p:cNvSpPr txBox="1"/>
          <p:nvPr/>
        </p:nvSpPr>
        <p:spPr>
          <a:xfrm>
            <a:off x="533400" y="1066800"/>
            <a:ext cx="8119568" cy="5223994"/>
          </a:xfrm>
          <a:prstGeom prst="rect">
            <a:avLst/>
          </a:prstGeom>
          <a:noFill/>
        </p:spPr>
        <p:txBody>
          <a:bodyPr wrap="square" rtlCol="0">
            <a:spAutoFit/>
          </a:bodyPr>
          <a:lstStyle/>
          <a:p>
            <a:pPr>
              <a:spcAft>
                <a:spcPts val="600"/>
              </a:spcAft>
            </a:pPr>
            <a:r>
              <a:rPr lang="en-US" b="1" dirty="0">
                <a:latin typeface="+mn-lt"/>
                <a:cs typeface="Times New Roman"/>
              </a:rPr>
              <a:t>7</a:t>
            </a:r>
            <a:r>
              <a:rPr lang="en-US" b="1" dirty="0" smtClean="0">
                <a:latin typeface="+mn-lt"/>
                <a:cs typeface="Times New Roman"/>
              </a:rPr>
              <a:t>. Challenges in the Western Cape</a:t>
            </a:r>
          </a:p>
          <a:p>
            <a:pPr marL="342900" indent="-342900">
              <a:lnSpc>
                <a:spcPct val="110000"/>
              </a:lnSpc>
              <a:spcAft>
                <a:spcPts val="600"/>
              </a:spcAft>
              <a:buFont typeface="Arial"/>
              <a:buChar char="•"/>
            </a:pPr>
            <a:r>
              <a:rPr lang="en-US" dirty="0" smtClean="0">
                <a:latin typeface="+mn-lt"/>
                <a:cs typeface="Times New Roman"/>
              </a:rPr>
              <a:t>The PC has made it clear in the past that the Department must resolve the challenges in the Western Cape</a:t>
            </a:r>
          </a:p>
          <a:p>
            <a:pPr marL="342900" indent="-342900">
              <a:lnSpc>
                <a:spcPct val="110000"/>
              </a:lnSpc>
              <a:spcAft>
                <a:spcPts val="600"/>
              </a:spcAft>
              <a:buFont typeface="Arial"/>
              <a:buChar char="•"/>
            </a:pPr>
            <a:r>
              <a:rPr lang="en-US" dirty="0" smtClean="0">
                <a:latin typeface="+mn-lt"/>
                <a:cs typeface="Times New Roman"/>
              </a:rPr>
              <a:t>A dedicated meeting was convened in 2017 where both the South African Adult Educators Union (SAAEU) and the Department through the CET Branch presented to the PC</a:t>
            </a:r>
          </a:p>
          <a:p>
            <a:pPr marL="342900" indent="-342900">
              <a:lnSpc>
                <a:spcPct val="110000"/>
              </a:lnSpc>
              <a:spcAft>
                <a:spcPts val="600"/>
              </a:spcAft>
              <a:buFont typeface="Arial"/>
              <a:buChar char="•"/>
            </a:pPr>
            <a:r>
              <a:rPr lang="en-US" b="1" dirty="0" smtClean="0">
                <a:latin typeface="+mn-lt"/>
                <a:cs typeface="Times New Roman"/>
              </a:rPr>
              <a:t>Progress</a:t>
            </a:r>
            <a:r>
              <a:rPr lang="en-US" dirty="0" smtClean="0">
                <a:latin typeface="+mn-lt"/>
                <a:cs typeface="Times New Roman"/>
              </a:rPr>
              <a:t>: The Western Cape CET College, Regional Office and SAAEU have had six meetings to date. Most issues have been resolved - timetables for CLCs, transparency on budget issues, </a:t>
            </a:r>
            <a:r>
              <a:rPr lang="en-US" dirty="0" err="1" smtClean="0">
                <a:latin typeface="+mn-lt"/>
                <a:cs typeface="Times New Roman"/>
              </a:rPr>
              <a:t>standardised</a:t>
            </a:r>
            <a:r>
              <a:rPr lang="en-US" dirty="0" smtClean="0">
                <a:latin typeface="+mn-lt"/>
                <a:cs typeface="Times New Roman"/>
              </a:rPr>
              <a:t> contracts, roles and responsibilities of centre managers, processes of recruitment, selection and appointment, recognition and involvement of SAAEU in the Council</a:t>
            </a:r>
          </a:p>
          <a:p>
            <a:pPr marL="342900" indent="-342900">
              <a:lnSpc>
                <a:spcPct val="110000"/>
              </a:lnSpc>
              <a:spcAft>
                <a:spcPts val="600"/>
              </a:spcAft>
              <a:buFont typeface="Arial"/>
              <a:buChar char="•"/>
            </a:pPr>
            <a:r>
              <a:rPr lang="en-US" dirty="0" smtClean="0">
                <a:latin typeface="+mn-lt"/>
                <a:cs typeface="Times New Roman"/>
              </a:rPr>
              <a:t>The remaining challenge is the contract appointments and the claims system which are not Western Cape specific but are systemic challenges to be resolved within the process of the </a:t>
            </a:r>
            <a:r>
              <a:rPr lang="en-US" dirty="0" err="1" smtClean="0">
                <a:latin typeface="+mn-lt"/>
                <a:cs typeface="Times New Roman"/>
              </a:rPr>
              <a:t>standardisation</a:t>
            </a:r>
            <a:r>
              <a:rPr lang="en-US" dirty="0" smtClean="0">
                <a:latin typeface="+mn-lt"/>
                <a:cs typeface="Times New Roman"/>
              </a:rPr>
              <a:t> of Conditions of Service</a:t>
            </a:r>
          </a:p>
        </p:txBody>
      </p:sp>
      <p:sp>
        <p:nvSpPr>
          <p:cNvPr id="7" name="TextBox 6"/>
          <p:cNvSpPr txBox="1"/>
          <p:nvPr/>
        </p:nvSpPr>
        <p:spPr>
          <a:xfrm>
            <a:off x="228600" y="5334000"/>
            <a:ext cx="184731" cy="369332"/>
          </a:xfrm>
          <a:prstGeom prst="rect">
            <a:avLst/>
          </a:prstGeom>
          <a:noFill/>
        </p:spPr>
        <p:txBody>
          <a:bodyPr wrap="none" rtlCol="0">
            <a:spAutoFit/>
          </a:bodyPr>
          <a:lstStyle/>
          <a:p>
            <a:endParaRPr lang="en-ZA" dirty="0"/>
          </a:p>
        </p:txBody>
      </p:sp>
      <p:sp>
        <p:nvSpPr>
          <p:cNvPr id="12" name="Slide Number Placeholder 3"/>
          <p:cNvSpPr>
            <a:spLocks noGrp="1"/>
          </p:cNvSpPr>
          <p:nvPr>
            <p:ph type="sldNum" sz="quarter" idx="12"/>
          </p:nvPr>
        </p:nvSpPr>
        <p:spPr>
          <a:xfrm>
            <a:off x="7010400" y="6487587"/>
            <a:ext cx="2133600" cy="365125"/>
          </a:xfrm>
        </p:spPr>
        <p:txBody>
          <a:bodyPr/>
          <a:lstStyle/>
          <a:p>
            <a:pPr algn="r">
              <a:defRPr/>
            </a:pPr>
            <a:r>
              <a:rPr lang="en-US" b="1" dirty="0" smtClean="0">
                <a:latin typeface="+mn-lt"/>
                <a:cs typeface="Arial" pitchFamily="34" charset="0"/>
              </a:rPr>
              <a:t>11</a:t>
            </a:r>
            <a:endParaRPr lang="en-US" sz="1400" b="1" dirty="0">
              <a:latin typeface="+mn-lt"/>
              <a:cs typeface="Arial" pitchFamily="34" charset="0"/>
            </a:endParaRPr>
          </a:p>
        </p:txBody>
      </p:sp>
      <p:sp>
        <p:nvSpPr>
          <p:cNvPr id="8" name="TextBox 7"/>
          <p:cNvSpPr txBox="1"/>
          <p:nvPr/>
        </p:nvSpPr>
        <p:spPr>
          <a:xfrm>
            <a:off x="533400" y="533400"/>
            <a:ext cx="8119567" cy="46166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ZA" sz="2400" b="1" dirty="0">
                <a:cs typeface="Arial" pitchFamily="34" charset="0"/>
              </a:rPr>
              <a:t>Challenges in CET and </a:t>
            </a:r>
            <a:r>
              <a:rPr lang="en-ZA" sz="2400" b="1" dirty="0" smtClean="0">
                <a:cs typeface="Arial" pitchFamily="34" charset="0"/>
              </a:rPr>
              <a:t>progress </a:t>
            </a:r>
            <a:r>
              <a:rPr lang="en-ZA" sz="2400" b="1" dirty="0">
                <a:cs typeface="Arial" pitchFamily="34" charset="0"/>
              </a:rPr>
              <a:t>made</a:t>
            </a:r>
            <a:endParaRPr lang="en-ZA" sz="2400" b="1" dirty="0">
              <a:solidFill>
                <a:schemeClr val="bg2">
                  <a:lumMod val="20000"/>
                  <a:lumOff val="80000"/>
                </a:schemeClr>
              </a:solidFill>
              <a:cs typeface="Arial" pitchFamily="34" charset="0"/>
            </a:endParaRPr>
          </a:p>
        </p:txBody>
      </p:sp>
    </p:spTree>
    <p:extLst>
      <p:ext uri="{BB962C8B-B14F-4D97-AF65-F5344CB8AC3E}">
        <p14:creationId xmlns:p14="http://schemas.microsoft.com/office/powerpoint/2010/main" xmlns="" val="3452334337"/>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LIDE LAYOUT.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pic>
        <p:nvPicPr>
          <p:cNvPr id="8" name="Picture 6" descr="C:\Users\Lefifi.T\AppData\Local\Microsoft\Windows\Temporary Internet Files\Content.Outlook\XAEMJRW7\Higher Education LOGO (6).jpg"/>
          <p:cNvPicPr>
            <a:picLocks noChangeAspect="1" noChangeArrowheads="1"/>
          </p:cNvPicPr>
          <p:nvPr/>
        </p:nvPicPr>
        <p:blipFill>
          <a:blip r:embed="rId4" cstate="print"/>
          <a:srcRect/>
          <a:stretch>
            <a:fillRect/>
          </a:stretch>
        </p:blipFill>
        <p:spPr bwMode="auto">
          <a:xfrm>
            <a:off x="1755775" y="1557338"/>
            <a:ext cx="5695950" cy="2246312"/>
          </a:xfrm>
          <a:prstGeom prst="rect">
            <a:avLst/>
          </a:prstGeom>
          <a:noFill/>
          <a:ln w="9525">
            <a:noFill/>
            <a:miter lim="800000"/>
            <a:headEnd/>
            <a:tailEnd/>
          </a:ln>
        </p:spPr>
      </p:pic>
      <p:sp>
        <p:nvSpPr>
          <p:cNvPr id="9" name="TextBox 7"/>
          <p:cNvSpPr txBox="1">
            <a:spLocks noChangeArrowheads="1"/>
          </p:cNvSpPr>
          <p:nvPr/>
        </p:nvSpPr>
        <p:spPr bwMode="auto">
          <a:xfrm>
            <a:off x="2484438" y="4005263"/>
            <a:ext cx="4103687" cy="1016000"/>
          </a:xfrm>
          <a:prstGeom prst="rect">
            <a:avLst/>
          </a:prstGeom>
          <a:noFill/>
          <a:ln w="9525">
            <a:noFill/>
            <a:miter lim="800000"/>
            <a:headEnd/>
            <a:tailEnd/>
          </a:ln>
        </p:spPr>
        <p:txBody>
          <a:bodyPr>
            <a:spAutoFit/>
          </a:bodyPr>
          <a:lstStyle/>
          <a:p>
            <a:pPr algn="ctr"/>
            <a:r>
              <a:rPr lang="en-US" sz="6000" i="1" dirty="0">
                <a:latin typeface="+mn-lt"/>
              </a:rPr>
              <a:t>Thank </a:t>
            </a:r>
            <a:r>
              <a:rPr lang="en-US" sz="6000" i="1" dirty="0" smtClean="0">
                <a:latin typeface="+mn-lt"/>
              </a:rPr>
              <a:t>you</a:t>
            </a:r>
            <a:endParaRPr lang="en-US" sz="6000" i="1" dirty="0">
              <a:latin typeface="+mn-lt"/>
            </a:endParaRPr>
          </a:p>
        </p:txBody>
      </p:sp>
    </p:spTree>
    <p:extLst>
      <p:ext uri="{BB962C8B-B14F-4D97-AF65-F5344CB8AC3E}">
        <p14:creationId xmlns:p14="http://schemas.microsoft.com/office/powerpoint/2010/main" xmlns="" val="3544232706"/>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5" name="Content Placeholder 2"/>
          <p:cNvSpPr txBox="1">
            <a:spLocks/>
          </p:cNvSpPr>
          <p:nvPr/>
        </p:nvSpPr>
        <p:spPr>
          <a:xfrm>
            <a:off x="-51620" y="1270368"/>
            <a:ext cx="8978017" cy="497803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endParaRPr lang="en-ZA" sz="2400" b="1" dirty="0">
              <a:cs typeface="Arial" pitchFamily="34" charset="0"/>
            </a:endParaRPr>
          </a:p>
          <a:p>
            <a:pPr marL="0" indent="0">
              <a:buNone/>
            </a:pPr>
            <a:endParaRPr lang="en-ZA" sz="2400" dirty="0"/>
          </a:p>
        </p:txBody>
      </p:sp>
      <p:sp>
        <p:nvSpPr>
          <p:cNvPr id="3" name="TextBox 2"/>
          <p:cNvSpPr txBox="1"/>
          <p:nvPr/>
        </p:nvSpPr>
        <p:spPr>
          <a:xfrm>
            <a:off x="533400" y="1161395"/>
            <a:ext cx="8119567" cy="4739759"/>
          </a:xfrm>
          <a:prstGeom prst="rect">
            <a:avLst/>
          </a:prstGeom>
          <a:noFill/>
        </p:spPr>
        <p:txBody>
          <a:bodyPr wrap="square" rtlCol="0">
            <a:spAutoFit/>
          </a:bodyPr>
          <a:lstStyle/>
          <a:p>
            <a:pPr marL="531813" indent="-531813">
              <a:lnSpc>
                <a:spcPct val="150000"/>
              </a:lnSpc>
              <a:spcBef>
                <a:spcPct val="20000"/>
              </a:spcBef>
              <a:buAutoNum type="arabicPeriod"/>
              <a:defRPr/>
            </a:pPr>
            <a:r>
              <a:rPr lang="en-ZA" sz="2000" dirty="0" smtClean="0">
                <a:latin typeface="+mn-lt"/>
              </a:rPr>
              <a:t>Background</a:t>
            </a:r>
            <a:endParaRPr lang="en-ZA" sz="2000" dirty="0">
              <a:latin typeface="+mn-lt"/>
            </a:endParaRPr>
          </a:p>
          <a:p>
            <a:pPr marL="531813" indent="-531813">
              <a:lnSpc>
                <a:spcPct val="150000"/>
              </a:lnSpc>
              <a:spcBef>
                <a:spcPct val="20000"/>
              </a:spcBef>
              <a:buAutoNum type="arabicPeriod"/>
              <a:defRPr/>
            </a:pPr>
            <a:r>
              <a:rPr lang="en-ZA" sz="2000" dirty="0" smtClean="0">
                <a:latin typeface="+mn-lt"/>
              </a:rPr>
              <a:t>Challenges in CET and progress made</a:t>
            </a:r>
          </a:p>
          <a:p>
            <a:pPr marL="1084263" indent="-552450">
              <a:lnSpc>
                <a:spcPct val="150000"/>
              </a:lnSpc>
              <a:spcBef>
                <a:spcPct val="20000"/>
              </a:spcBef>
              <a:defRPr/>
            </a:pPr>
            <a:r>
              <a:rPr lang="en-ZA" sz="2000" dirty="0" smtClean="0">
                <a:latin typeface="+mn-lt"/>
              </a:rPr>
              <a:t>2.1.	Declining </a:t>
            </a:r>
            <a:r>
              <a:rPr lang="en-ZA" sz="2000" dirty="0">
                <a:latin typeface="+mn-lt"/>
              </a:rPr>
              <a:t>and flactuating enrolment </a:t>
            </a:r>
            <a:r>
              <a:rPr lang="en-ZA" sz="2000" dirty="0" smtClean="0">
                <a:latin typeface="+mn-lt"/>
              </a:rPr>
              <a:t>rate</a:t>
            </a:r>
          </a:p>
          <a:p>
            <a:pPr marL="1084263" indent="-552450">
              <a:lnSpc>
                <a:spcPct val="150000"/>
              </a:lnSpc>
              <a:spcBef>
                <a:spcPct val="20000"/>
              </a:spcBef>
              <a:defRPr/>
            </a:pPr>
            <a:r>
              <a:rPr lang="en-ZA" sz="2000" dirty="0" smtClean="0">
                <a:latin typeface="+mn-lt"/>
              </a:rPr>
              <a:t>2.2. 	Teaching and learning</a:t>
            </a:r>
          </a:p>
          <a:p>
            <a:pPr marL="1084263" indent="-552450">
              <a:lnSpc>
                <a:spcPct val="150000"/>
              </a:lnSpc>
              <a:spcBef>
                <a:spcPct val="20000"/>
              </a:spcBef>
              <a:defRPr/>
            </a:pPr>
            <a:r>
              <a:rPr lang="en-ZA" sz="2000" dirty="0" smtClean="0">
                <a:latin typeface="+mn-lt"/>
              </a:rPr>
              <a:t>2.3.	</a:t>
            </a:r>
            <a:r>
              <a:rPr lang="en-US" sz="2000" dirty="0" smtClean="0">
                <a:latin typeface="+mn-lt"/>
                <a:cs typeface="Times New Roman"/>
              </a:rPr>
              <a:t>Lecturer qualifications, demand and supply</a:t>
            </a:r>
          </a:p>
          <a:p>
            <a:pPr marL="1084263" indent="-552450">
              <a:lnSpc>
                <a:spcPct val="150000"/>
              </a:lnSpc>
              <a:spcBef>
                <a:spcPct val="20000"/>
              </a:spcBef>
              <a:defRPr/>
            </a:pPr>
            <a:r>
              <a:rPr lang="en-US" sz="2000" dirty="0" smtClean="0">
                <a:latin typeface="+mn-lt"/>
                <a:cs typeface="Times New Roman"/>
              </a:rPr>
              <a:t>2.4.	</a:t>
            </a:r>
            <a:r>
              <a:rPr lang="en-ZA" sz="2000" dirty="0" smtClean="0">
                <a:latin typeface="+mn-lt"/>
              </a:rPr>
              <a:t>Financial </a:t>
            </a:r>
            <a:r>
              <a:rPr lang="en-ZA" sz="2000" dirty="0">
                <a:latin typeface="+mn-lt"/>
              </a:rPr>
              <a:t>management systems and internal </a:t>
            </a:r>
            <a:r>
              <a:rPr lang="en-ZA" sz="2000" dirty="0" smtClean="0">
                <a:latin typeface="+mn-lt"/>
              </a:rPr>
              <a:t>controls</a:t>
            </a:r>
          </a:p>
          <a:p>
            <a:pPr marL="1084263" indent="-531813">
              <a:lnSpc>
                <a:spcPct val="150000"/>
              </a:lnSpc>
              <a:spcBef>
                <a:spcPct val="20000"/>
              </a:spcBef>
              <a:defRPr/>
            </a:pPr>
            <a:r>
              <a:rPr lang="en-ZA" sz="2000" dirty="0" smtClean="0">
                <a:latin typeface="+mn-lt"/>
              </a:rPr>
              <a:t>2.5	</a:t>
            </a:r>
            <a:r>
              <a:rPr lang="en-US" sz="2000" dirty="0" smtClean="0">
                <a:latin typeface="+mn-lt"/>
                <a:cs typeface="Times New Roman"/>
              </a:rPr>
              <a:t>Infrastructure</a:t>
            </a:r>
          </a:p>
          <a:p>
            <a:pPr marL="1084263" indent="-531813">
              <a:lnSpc>
                <a:spcPct val="150000"/>
              </a:lnSpc>
              <a:spcBef>
                <a:spcPct val="20000"/>
              </a:spcBef>
              <a:defRPr/>
            </a:pPr>
            <a:r>
              <a:rPr lang="en-US" sz="2000" dirty="0" smtClean="0">
                <a:latin typeface="+mn-lt"/>
                <a:cs typeface="Times New Roman"/>
              </a:rPr>
              <a:t>2.6.	Conditions </a:t>
            </a:r>
            <a:r>
              <a:rPr lang="en-US" sz="2000" dirty="0">
                <a:latin typeface="+mn-lt"/>
                <a:cs typeface="Times New Roman"/>
              </a:rPr>
              <a:t>of </a:t>
            </a:r>
            <a:r>
              <a:rPr lang="en-US" sz="2000" dirty="0" smtClean="0">
                <a:latin typeface="+mn-lt"/>
                <a:cs typeface="Times New Roman"/>
              </a:rPr>
              <a:t>service</a:t>
            </a:r>
          </a:p>
          <a:p>
            <a:pPr marL="1084263" indent="-531813">
              <a:lnSpc>
                <a:spcPct val="150000"/>
              </a:lnSpc>
              <a:spcBef>
                <a:spcPct val="20000"/>
              </a:spcBef>
              <a:defRPr/>
            </a:pPr>
            <a:r>
              <a:rPr lang="en-US" sz="2000" dirty="0" smtClean="0">
                <a:latin typeface="+mn-lt"/>
                <a:cs typeface="Times New Roman"/>
              </a:rPr>
              <a:t>2.7.	Challenges </a:t>
            </a:r>
            <a:r>
              <a:rPr lang="en-US" sz="2000" dirty="0">
                <a:latin typeface="+mn-lt"/>
                <a:cs typeface="Times New Roman"/>
              </a:rPr>
              <a:t>in the Western </a:t>
            </a:r>
            <a:r>
              <a:rPr lang="en-US" sz="2000" dirty="0" smtClean="0">
                <a:latin typeface="+mn-lt"/>
                <a:cs typeface="Times New Roman"/>
              </a:rPr>
              <a:t>Cape</a:t>
            </a:r>
            <a:endParaRPr lang="en-ZA" sz="2000" b="1" dirty="0"/>
          </a:p>
        </p:txBody>
      </p:sp>
      <p:sp>
        <p:nvSpPr>
          <p:cNvPr id="7" name="TextBox 6"/>
          <p:cNvSpPr txBox="1"/>
          <p:nvPr/>
        </p:nvSpPr>
        <p:spPr>
          <a:xfrm>
            <a:off x="228600" y="5334000"/>
            <a:ext cx="184731" cy="369332"/>
          </a:xfrm>
          <a:prstGeom prst="rect">
            <a:avLst/>
          </a:prstGeom>
          <a:noFill/>
        </p:spPr>
        <p:txBody>
          <a:bodyPr wrap="none" rtlCol="0">
            <a:spAutoFit/>
          </a:bodyPr>
          <a:lstStyle/>
          <a:p>
            <a:endParaRPr lang="en-ZA" dirty="0"/>
          </a:p>
        </p:txBody>
      </p:sp>
      <p:sp>
        <p:nvSpPr>
          <p:cNvPr id="12" name="Slide Number Placeholder 3"/>
          <p:cNvSpPr>
            <a:spLocks noGrp="1"/>
          </p:cNvSpPr>
          <p:nvPr>
            <p:ph type="sldNum" sz="quarter" idx="12"/>
          </p:nvPr>
        </p:nvSpPr>
        <p:spPr>
          <a:xfrm>
            <a:off x="7010400" y="6487587"/>
            <a:ext cx="2133600" cy="365125"/>
          </a:xfrm>
        </p:spPr>
        <p:txBody>
          <a:bodyPr/>
          <a:lstStyle/>
          <a:p>
            <a:pPr algn="r">
              <a:defRPr/>
            </a:pPr>
            <a:r>
              <a:rPr lang="en-US" b="1" dirty="0" smtClean="0">
                <a:latin typeface="+mn-lt"/>
                <a:cs typeface="Arial" pitchFamily="34" charset="0"/>
              </a:rPr>
              <a:t>2</a:t>
            </a:r>
            <a:endParaRPr lang="en-US" sz="1400" b="1" dirty="0">
              <a:latin typeface="+mn-lt"/>
              <a:cs typeface="Arial" pitchFamily="34" charset="0"/>
            </a:endParaRPr>
          </a:p>
        </p:txBody>
      </p:sp>
      <p:sp>
        <p:nvSpPr>
          <p:cNvPr id="13" name="TextBox 12"/>
          <p:cNvSpPr txBox="1"/>
          <p:nvPr/>
        </p:nvSpPr>
        <p:spPr>
          <a:xfrm>
            <a:off x="533400" y="533400"/>
            <a:ext cx="8119567" cy="46166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ZA" sz="2400" b="1" dirty="0" smtClean="0">
                <a:cs typeface="Arial" pitchFamily="34" charset="0"/>
              </a:rPr>
              <a:t>Presentation Outline</a:t>
            </a:r>
            <a:endParaRPr lang="en-ZA" sz="2400" b="1" dirty="0">
              <a:cs typeface="Arial" pitchFamily="34" charset="0"/>
            </a:endParaRPr>
          </a:p>
        </p:txBody>
      </p:sp>
    </p:spTree>
    <p:extLst>
      <p:ext uri="{BB962C8B-B14F-4D97-AF65-F5344CB8AC3E}">
        <p14:creationId xmlns:p14="http://schemas.microsoft.com/office/powerpoint/2010/main" xmlns="" val="1163178162"/>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5" name="Content Placeholder 2"/>
          <p:cNvSpPr txBox="1">
            <a:spLocks/>
          </p:cNvSpPr>
          <p:nvPr/>
        </p:nvSpPr>
        <p:spPr>
          <a:xfrm>
            <a:off x="-51620" y="1270368"/>
            <a:ext cx="8978017" cy="497803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endParaRPr lang="en-ZA" sz="2400" b="1" dirty="0">
              <a:cs typeface="Arial" pitchFamily="34" charset="0"/>
            </a:endParaRPr>
          </a:p>
          <a:p>
            <a:pPr marL="0" indent="0">
              <a:buNone/>
            </a:pPr>
            <a:endParaRPr lang="en-ZA" sz="2400" dirty="0"/>
          </a:p>
        </p:txBody>
      </p:sp>
      <p:sp>
        <p:nvSpPr>
          <p:cNvPr id="3" name="TextBox 2"/>
          <p:cNvSpPr txBox="1"/>
          <p:nvPr/>
        </p:nvSpPr>
        <p:spPr>
          <a:xfrm>
            <a:off x="533400" y="1096079"/>
            <a:ext cx="8153400" cy="4310411"/>
          </a:xfrm>
          <a:prstGeom prst="rect">
            <a:avLst/>
          </a:prstGeom>
          <a:noFill/>
        </p:spPr>
        <p:txBody>
          <a:bodyPr wrap="square" rtlCol="0">
            <a:spAutoFit/>
          </a:bodyPr>
          <a:lstStyle/>
          <a:p>
            <a:pPr marL="342900" indent="-342900">
              <a:lnSpc>
                <a:spcPct val="150000"/>
              </a:lnSpc>
              <a:spcBef>
                <a:spcPct val="20000"/>
              </a:spcBef>
              <a:spcAft>
                <a:spcPts val="600"/>
              </a:spcAft>
              <a:buFont typeface="Arial" panose="020B0604020202020204" pitchFamily="34" charset="0"/>
              <a:buChar char="•"/>
              <a:defRPr/>
            </a:pPr>
            <a:r>
              <a:rPr lang="en-ZA" sz="1900" dirty="0" smtClean="0"/>
              <a:t>The Department through the Community Education and Training (CET) branch committed in the Annual Performance Plan to monitor the CET colleges on a quarterly basis, based on the analysis and interventions, produce a system performance report on an annual basis</a:t>
            </a:r>
          </a:p>
          <a:p>
            <a:pPr marL="342900" indent="-342900">
              <a:lnSpc>
                <a:spcPct val="150000"/>
              </a:lnSpc>
              <a:spcBef>
                <a:spcPct val="20000"/>
              </a:spcBef>
              <a:spcAft>
                <a:spcPts val="600"/>
              </a:spcAft>
              <a:buFont typeface="Arial" panose="020B0604020202020204" pitchFamily="34" charset="0"/>
              <a:buChar char="•"/>
              <a:defRPr/>
            </a:pPr>
            <a:r>
              <a:rPr lang="en-ZA" sz="1900" dirty="0" smtClean="0"/>
              <a:t>The approach allows the Department to identify red flags and to have a systematic approach to dealing with matters (short term and long term) </a:t>
            </a:r>
          </a:p>
          <a:p>
            <a:pPr marL="342900" indent="-342900">
              <a:lnSpc>
                <a:spcPct val="150000"/>
              </a:lnSpc>
              <a:spcBef>
                <a:spcPct val="20000"/>
              </a:spcBef>
              <a:spcAft>
                <a:spcPts val="600"/>
              </a:spcAft>
              <a:buFont typeface="Arial" panose="020B0604020202020204" pitchFamily="34" charset="0"/>
              <a:buChar char="•"/>
              <a:defRPr/>
            </a:pPr>
            <a:r>
              <a:rPr lang="en-ZA" sz="1900" dirty="0" smtClean="0"/>
              <a:t>To date, 2 reports have been produced, the challenges presented are informed by the reports in the context of Departments’ role, support, oversight and issues raised by the PC in previous meetings</a:t>
            </a:r>
            <a:endParaRPr lang="en-ZA" sz="1900" b="1" dirty="0"/>
          </a:p>
        </p:txBody>
      </p:sp>
      <p:sp>
        <p:nvSpPr>
          <p:cNvPr id="5" name="TextBox 4"/>
          <p:cNvSpPr txBox="1"/>
          <p:nvPr/>
        </p:nvSpPr>
        <p:spPr>
          <a:xfrm>
            <a:off x="0" y="2895600"/>
            <a:ext cx="8686800" cy="369332"/>
          </a:xfrm>
          <a:prstGeom prst="rect">
            <a:avLst/>
          </a:prstGeom>
          <a:noFill/>
        </p:spPr>
        <p:txBody>
          <a:bodyPr wrap="square" rtlCol="0">
            <a:spAutoFit/>
          </a:bodyPr>
          <a:lstStyle/>
          <a:p>
            <a:endParaRPr lang="en-ZA" dirty="0"/>
          </a:p>
        </p:txBody>
      </p:sp>
      <p:sp>
        <p:nvSpPr>
          <p:cNvPr id="7" name="TextBox 6"/>
          <p:cNvSpPr txBox="1"/>
          <p:nvPr/>
        </p:nvSpPr>
        <p:spPr>
          <a:xfrm>
            <a:off x="228600" y="5334000"/>
            <a:ext cx="184731" cy="369332"/>
          </a:xfrm>
          <a:prstGeom prst="rect">
            <a:avLst/>
          </a:prstGeom>
          <a:noFill/>
        </p:spPr>
        <p:txBody>
          <a:bodyPr wrap="none" rtlCol="0">
            <a:spAutoFit/>
          </a:bodyPr>
          <a:lstStyle/>
          <a:p>
            <a:endParaRPr lang="en-ZA" dirty="0"/>
          </a:p>
        </p:txBody>
      </p:sp>
      <p:sp>
        <p:nvSpPr>
          <p:cNvPr id="12" name="Slide Number Placeholder 3"/>
          <p:cNvSpPr>
            <a:spLocks noGrp="1"/>
          </p:cNvSpPr>
          <p:nvPr>
            <p:ph type="sldNum" sz="quarter" idx="12"/>
          </p:nvPr>
        </p:nvSpPr>
        <p:spPr>
          <a:xfrm>
            <a:off x="7010400" y="6487587"/>
            <a:ext cx="2133600" cy="365125"/>
          </a:xfrm>
        </p:spPr>
        <p:txBody>
          <a:bodyPr/>
          <a:lstStyle/>
          <a:p>
            <a:pPr algn="r">
              <a:defRPr/>
            </a:pPr>
            <a:r>
              <a:rPr lang="en-US" b="1" dirty="0" smtClean="0">
                <a:latin typeface="+mn-lt"/>
                <a:cs typeface="Arial" pitchFamily="34" charset="0"/>
              </a:rPr>
              <a:t>3</a:t>
            </a:r>
            <a:endParaRPr lang="en-US" sz="1400" b="1" dirty="0">
              <a:latin typeface="+mn-lt"/>
              <a:cs typeface="Arial" pitchFamily="34" charset="0"/>
            </a:endParaRPr>
          </a:p>
        </p:txBody>
      </p:sp>
      <p:sp>
        <p:nvSpPr>
          <p:cNvPr id="13" name="TextBox 12"/>
          <p:cNvSpPr txBox="1"/>
          <p:nvPr/>
        </p:nvSpPr>
        <p:spPr>
          <a:xfrm>
            <a:off x="533400" y="533400"/>
            <a:ext cx="8119567" cy="46166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ZA" sz="2400" b="1" dirty="0" smtClean="0">
                <a:cs typeface="Arial" pitchFamily="34" charset="0"/>
              </a:rPr>
              <a:t>Background</a:t>
            </a:r>
            <a:endParaRPr lang="en-ZA" sz="2400" b="1" dirty="0">
              <a:cs typeface="Arial" pitchFamily="34" charset="0"/>
            </a:endParaRPr>
          </a:p>
        </p:txBody>
      </p:sp>
    </p:spTree>
    <p:extLst>
      <p:ext uri="{BB962C8B-B14F-4D97-AF65-F5344CB8AC3E}">
        <p14:creationId xmlns:p14="http://schemas.microsoft.com/office/powerpoint/2010/main" xmlns="" val="1244891776"/>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5" name="Content Placeholder 2"/>
          <p:cNvSpPr txBox="1">
            <a:spLocks/>
          </p:cNvSpPr>
          <p:nvPr/>
        </p:nvSpPr>
        <p:spPr>
          <a:xfrm>
            <a:off x="-51620" y="1270368"/>
            <a:ext cx="8978017" cy="497803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endParaRPr lang="en-ZA" sz="2400" b="1" dirty="0">
              <a:cs typeface="Arial" pitchFamily="34" charset="0"/>
            </a:endParaRPr>
          </a:p>
          <a:p>
            <a:pPr marL="0" indent="0">
              <a:buNone/>
            </a:pPr>
            <a:endParaRPr lang="en-ZA" sz="2400" dirty="0"/>
          </a:p>
        </p:txBody>
      </p:sp>
      <p:sp>
        <p:nvSpPr>
          <p:cNvPr id="3" name="TextBox 2"/>
          <p:cNvSpPr txBox="1"/>
          <p:nvPr/>
        </p:nvSpPr>
        <p:spPr>
          <a:xfrm>
            <a:off x="533400" y="1163633"/>
            <a:ext cx="8119568" cy="4801314"/>
          </a:xfrm>
          <a:prstGeom prst="rect">
            <a:avLst/>
          </a:prstGeom>
          <a:noFill/>
        </p:spPr>
        <p:txBody>
          <a:bodyPr wrap="square" rtlCol="0">
            <a:spAutoFit/>
          </a:bodyPr>
          <a:lstStyle/>
          <a:p>
            <a:pPr>
              <a:lnSpc>
                <a:spcPct val="150000"/>
              </a:lnSpc>
              <a:spcBef>
                <a:spcPts val="0"/>
              </a:spcBef>
              <a:spcAft>
                <a:spcPts val="600"/>
              </a:spcAft>
              <a:defRPr/>
            </a:pPr>
            <a:r>
              <a:rPr lang="en-ZA" sz="1900" b="1" dirty="0" smtClean="0">
                <a:latin typeface="+mn-lt"/>
              </a:rPr>
              <a:t>1. Declining and flactuating enrolment rate:</a:t>
            </a:r>
          </a:p>
          <a:p>
            <a:pPr marL="342900" indent="-342900">
              <a:spcBef>
                <a:spcPts val="0"/>
              </a:spcBef>
              <a:spcAft>
                <a:spcPts val="600"/>
              </a:spcAft>
              <a:buFont typeface="Arial"/>
              <a:buChar char="•"/>
              <a:defRPr/>
            </a:pPr>
            <a:r>
              <a:rPr lang="en-ZA" sz="1900" dirty="0" smtClean="0">
                <a:latin typeface="+mn-lt"/>
              </a:rPr>
              <a:t>Enrolment is erratic across the 9 colleges</a:t>
            </a:r>
            <a:r>
              <a:rPr lang="en-US" sz="1900" dirty="0" smtClean="0">
                <a:latin typeface="+mn-lt"/>
                <a:cs typeface="Times New Roman"/>
              </a:rPr>
              <a:t>. </a:t>
            </a:r>
            <a:r>
              <a:rPr lang="en-US" sz="1900" dirty="0">
                <a:latin typeface="+mn-lt"/>
                <a:cs typeface="Times New Roman"/>
              </a:rPr>
              <a:t>Enrolment in literacy programmes is </a:t>
            </a:r>
            <a:r>
              <a:rPr lang="en-US" sz="1900" dirty="0" smtClean="0">
                <a:latin typeface="+mn-lt"/>
                <a:cs typeface="Times New Roman"/>
              </a:rPr>
              <a:t>rapidly declining</a:t>
            </a:r>
          </a:p>
          <a:p>
            <a:pPr marL="342900" indent="-342900">
              <a:spcBef>
                <a:spcPts val="0"/>
              </a:spcBef>
              <a:spcAft>
                <a:spcPts val="600"/>
              </a:spcAft>
              <a:buFont typeface="Arial"/>
              <a:buChar char="•"/>
              <a:defRPr/>
            </a:pPr>
            <a:r>
              <a:rPr lang="en-US" sz="1900" dirty="0" smtClean="0">
                <a:latin typeface="+mn-lt"/>
                <a:cs typeface="Times New Roman"/>
              </a:rPr>
              <a:t>There is high demand for GETC (NQF1) and SC/NCS rewrites:</a:t>
            </a:r>
            <a:endParaRPr lang="en-ZA" sz="1900" dirty="0">
              <a:latin typeface="+mn-lt"/>
            </a:endParaRPr>
          </a:p>
          <a:p>
            <a:pPr marL="722313" indent="-342900">
              <a:lnSpc>
                <a:spcPct val="150000"/>
              </a:lnSpc>
              <a:spcBef>
                <a:spcPts val="0"/>
              </a:spcBef>
              <a:spcAft>
                <a:spcPts val="600"/>
              </a:spcAft>
              <a:buFont typeface="Wingdings" charset="2"/>
              <a:buChar char="ü"/>
              <a:defRPr/>
            </a:pPr>
            <a:r>
              <a:rPr lang="en-US" sz="1900" dirty="0" smtClean="0">
                <a:latin typeface="+mn-lt"/>
                <a:cs typeface="Times New Roman"/>
              </a:rPr>
              <a:t>2015 academic year			285 000</a:t>
            </a:r>
          </a:p>
          <a:p>
            <a:pPr marL="722313" indent="-342900">
              <a:spcBef>
                <a:spcPts val="0"/>
              </a:spcBef>
              <a:spcAft>
                <a:spcPts val="600"/>
              </a:spcAft>
              <a:buFont typeface="Wingdings" charset="2"/>
              <a:buChar char="ü"/>
            </a:pPr>
            <a:r>
              <a:rPr lang="en-US" sz="1900" dirty="0" smtClean="0">
                <a:latin typeface="+mn-lt"/>
                <a:cs typeface="Times New Roman"/>
              </a:rPr>
              <a:t>2016 academic year  			272 431</a:t>
            </a:r>
            <a:endParaRPr lang="en-US" sz="1900" dirty="0">
              <a:latin typeface="+mn-lt"/>
              <a:cs typeface="Times New Roman"/>
            </a:endParaRPr>
          </a:p>
          <a:p>
            <a:pPr marL="722313" indent="-342900">
              <a:spcBef>
                <a:spcPts val="0"/>
              </a:spcBef>
              <a:spcAft>
                <a:spcPts val="600"/>
              </a:spcAft>
              <a:buFont typeface="Wingdings" charset="2"/>
              <a:buChar char="ü"/>
            </a:pPr>
            <a:r>
              <a:rPr lang="en-US" sz="1900" dirty="0" smtClean="0">
                <a:latin typeface="+mn-lt"/>
                <a:cs typeface="Times New Roman"/>
              </a:rPr>
              <a:t>2017 academic year  			262 156</a:t>
            </a:r>
          </a:p>
          <a:p>
            <a:pPr marL="722313" indent="-342900">
              <a:spcBef>
                <a:spcPts val="0"/>
              </a:spcBef>
              <a:spcAft>
                <a:spcPts val="600"/>
              </a:spcAft>
              <a:buFont typeface="Wingdings" charset="2"/>
              <a:buChar char="ü"/>
            </a:pPr>
            <a:r>
              <a:rPr lang="en-US" sz="1900" dirty="0" smtClean="0">
                <a:latin typeface="+mn-lt"/>
                <a:cs typeface="Times New Roman"/>
              </a:rPr>
              <a:t>1</a:t>
            </a:r>
            <a:r>
              <a:rPr lang="en-US" sz="1900" baseline="30000" dirty="0" smtClean="0">
                <a:latin typeface="+mn-lt"/>
                <a:cs typeface="Times New Roman"/>
              </a:rPr>
              <a:t>st</a:t>
            </a:r>
            <a:r>
              <a:rPr lang="en-US" sz="1900" dirty="0" smtClean="0">
                <a:latin typeface="+mn-lt"/>
                <a:cs typeface="Times New Roman"/>
              </a:rPr>
              <a:t> quarter of 2018 academic year	             243 231</a:t>
            </a:r>
          </a:p>
          <a:p>
            <a:pPr marL="342900" indent="-342900">
              <a:spcBef>
                <a:spcPts val="0"/>
              </a:spcBef>
              <a:spcAft>
                <a:spcPts val="600"/>
              </a:spcAft>
              <a:buFont typeface="Arial"/>
              <a:buChar char="•"/>
            </a:pPr>
            <a:r>
              <a:rPr lang="en-US" sz="1900" b="1" dirty="0" smtClean="0">
                <a:latin typeface="+mn-lt"/>
                <a:cs typeface="Times New Roman"/>
              </a:rPr>
              <a:t>Causes</a:t>
            </a:r>
            <a:r>
              <a:rPr lang="en-US" sz="1900" dirty="0" smtClean="0">
                <a:latin typeface="+mn-lt"/>
                <a:cs typeface="Times New Roman"/>
              </a:rPr>
              <a:t>: </a:t>
            </a:r>
            <a:r>
              <a:rPr lang="en-US" sz="1900" dirty="0">
                <a:latin typeface="+mn-lt"/>
                <a:cs typeface="Times New Roman"/>
              </a:rPr>
              <a:t>stigma, socio-economic reasons, unattractive programme offering, poor </a:t>
            </a:r>
            <a:r>
              <a:rPr lang="en-US" sz="1900" dirty="0" smtClean="0">
                <a:latin typeface="+mn-lt"/>
                <a:cs typeface="Times New Roman"/>
              </a:rPr>
              <a:t>advocacy</a:t>
            </a:r>
          </a:p>
          <a:p>
            <a:pPr marL="342900" indent="-342900">
              <a:spcBef>
                <a:spcPts val="0"/>
              </a:spcBef>
              <a:spcAft>
                <a:spcPts val="600"/>
              </a:spcAft>
              <a:buFont typeface="Arial"/>
              <a:buChar char="•"/>
            </a:pPr>
            <a:r>
              <a:rPr lang="en-US" sz="1900" b="1" dirty="0" smtClean="0">
                <a:latin typeface="+mn-lt"/>
                <a:cs typeface="Times New Roman"/>
              </a:rPr>
              <a:t>How is this a challenge</a:t>
            </a:r>
            <a:r>
              <a:rPr lang="en-US" sz="1900" dirty="0" smtClean="0">
                <a:latin typeface="+mn-lt"/>
                <a:cs typeface="Times New Roman"/>
              </a:rPr>
              <a:t>:  NDP target of 1 million CET enrolments by 2030 is compromised, need to determine the relevance of the </a:t>
            </a:r>
            <a:r>
              <a:rPr lang="en-US" sz="1900" dirty="0" err="1" smtClean="0">
                <a:latin typeface="+mn-lt"/>
                <a:cs typeface="Times New Roman"/>
              </a:rPr>
              <a:t>programme</a:t>
            </a:r>
            <a:r>
              <a:rPr lang="en-US" sz="1900" dirty="0" smtClean="0">
                <a:latin typeface="+mn-lt"/>
                <a:cs typeface="Times New Roman"/>
              </a:rPr>
              <a:t> and if the </a:t>
            </a:r>
            <a:r>
              <a:rPr lang="en-US" sz="1900" dirty="0" err="1" smtClean="0">
                <a:latin typeface="+mn-lt"/>
                <a:cs typeface="Times New Roman"/>
              </a:rPr>
              <a:t>programme</a:t>
            </a:r>
            <a:r>
              <a:rPr lang="en-US" sz="1900" dirty="0" smtClean="0">
                <a:latin typeface="+mn-lt"/>
                <a:cs typeface="Times New Roman"/>
              </a:rPr>
              <a:t> is responsive</a:t>
            </a:r>
            <a:endParaRPr lang="en-ZA" sz="1900" dirty="0">
              <a:latin typeface="+mn-lt"/>
            </a:endParaRPr>
          </a:p>
        </p:txBody>
      </p:sp>
      <p:sp>
        <p:nvSpPr>
          <p:cNvPr id="7" name="TextBox 6"/>
          <p:cNvSpPr txBox="1"/>
          <p:nvPr/>
        </p:nvSpPr>
        <p:spPr>
          <a:xfrm>
            <a:off x="228600" y="5334000"/>
            <a:ext cx="184731" cy="369332"/>
          </a:xfrm>
          <a:prstGeom prst="rect">
            <a:avLst/>
          </a:prstGeom>
          <a:noFill/>
        </p:spPr>
        <p:txBody>
          <a:bodyPr wrap="none" rtlCol="0">
            <a:spAutoFit/>
          </a:bodyPr>
          <a:lstStyle/>
          <a:p>
            <a:endParaRPr lang="en-ZA" dirty="0"/>
          </a:p>
        </p:txBody>
      </p:sp>
      <p:sp>
        <p:nvSpPr>
          <p:cNvPr id="12" name="Slide Number Placeholder 3"/>
          <p:cNvSpPr>
            <a:spLocks noGrp="1"/>
          </p:cNvSpPr>
          <p:nvPr>
            <p:ph type="sldNum" sz="quarter" idx="12"/>
          </p:nvPr>
        </p:nvSpPr>
        <p:spPr>
          <a:xfrm>
            <a:off x="7010400" y="6487587"/>
            <a:ext cx="2133600" cy="365125"/>
          </a:xfrm>
        </p:spPr>
        <p:txBody>
          <a:bodyPr/>
          <a:lstStyle/>
          <a:p>
            <a:pPr algn="r">
              <a:defRPr/>
            </a:pPr>
            <a:r>
              <a:rPr lang="en-US" b="1" dirty="0" smtClean="0">
                <a:latin typeface="+mn-lt"/>
                <a:cs typeface="Arial" pitchFamily="34" charset="0"/>
              </a:rPr>
              <a:t>4</a:t>
            </a:r>
            <a:endParaRPr lang="en-US" sz="1400" b="1" dirty="0">
              <a:latin typeface="+mn-lt"/>
              <a:cs typeface="Arial" pitchFamily="34" charset="0"/>
            </a:endParaRPr>
          </a:p>
        </p:txBody>
      </p:sp>
      <p:sp>
        <p:nvSpPr>
          <p:cNvPr id="8" name="TextBox 7"/>
          <p:cNvSpPr txBox="1"/>
          <p:nvPr/>
        </p:nvSpPr>
        <p:spPr>
          <a:xfrm>
            <a:off x="533400" y="533400"/>
            <a:ext cx="8119567" cy="46166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ZA" sz="2400" b="1" dirty="0">
                <a:cs typeface="Arial" pitchFamily="34" charset="0"/>
              </a:rPr>
              <a:t>Challenges in CET and </a:t>
            </a:r>
            <a:r>
              <a:rPr lang="en-ZA" sz="2400" b="1" dirty="0" smtClean="0">
                <a:cs typeface="Arial" pitchFamily="34" charset="0"/>
              </a:rPr>
              <a:t>progress </a:t>
            </a:r>
            <a:r>
              <a:rPr lang="en-ZA" sz="2400" b="1" dirty="0">
                <a:cs typeface="Arial" pitchFamily="34" charset="0"/>
              </a:rPr>
              <a:t>made</a:t>
            </a:r>
            <a:endParaRPr lang="en-ZA" sz="2400" b="1" dirty="0">
              <a:solidFill>
                <a:schemeClr val="bg2">
                  <a:lumMod val="20000"/>
                  <a:lumOff val="80000"/>
                </a:schemeClr>
              </a:solidFill>
              <a:cs typeface="Arial" pitchFamily="34" charset="0"/>
            </a:endParaRPr>
          </a:p>
        </p:txBody>
      </p:sp>
    </p:spTree>
    <p:extLst>
      <p:ext uri="{BB962C8B-B14F-4D97-AF65-F5344CB8AC3E}">
        <p14:creationId xmlns:p14="http://schemas.microsoft.com/office/powerpoint/2010/main" xmlns="" val="3944012915"/>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5" name="Content Placeholder 2"/>
          <p:cNvSpPr txBox="1">
            <a:spLocks/>
          </p:cNvSpPr>
          <p:nvPr/>
        </p:nvSpPr>
        <p:spPr>
          <a:xfrm>
            <a:off x="-51620" y="1270368"/>
            <a:ext cx="8978017" cy="497803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endParaRPr lang="en-ZA" sz="2400" b="1" dirty="0">
              <a:cs typeface="Arial" pitchFamily="34" charset="0"/>
            </a:endParaRPr>
          </a:p>
          <a:p>
            <a:pPr marL="0" indent="0">
              <a:buNone/>
            </a:pPr>
            <a:endParaRPr lang="en-ZA" sz="2400" dirty="0"/>
          </a:p>
        </p:txBody>
      </p:sp>
      <p:sp>
        <p:nvSpPr>
          <p:cNvPr id="3" name="TextBox 2"/>
          <p:cNvSpPr txBox="1"/>
          <p:nvPr/>
        </p:nvSpPr>
        <p:spPr>
          <a:xfrm>
            <a:off x="533400" y="1167561"/>
            <a:ext cx="8119568" cy="3323987"/>
          </a:xfrm>
          <a:prstGeom prst="rect">
            <a:avLst/>
          </a:prstGeom>
          <a:noFill/>
        </p:spPr>
        <p:txBody>
          <a:bodyPr wrap="square" rtlCol="0">
            <a:spAutoFit/>
          </a:bodyPr>
          <a:lstStyle/>
          <a:p>
            <a:pPr>
              <a:spcAft>
                <a:spcPts val="1200"/>
              </a:spcAft>
            </a:pPr>
            <a:r>
              <a:rPr lang="en-US" sz="1900" b="1" dirty="0" smtClean="0">
                <a:latin typeface="+mn-lt"/>
                <a:cs typeface="Times New Roman"/>
              </a:rPr>
              <a:t>Progress</a:t>
            </a:r>
            <a:r>
              <a:rPr lang="en-US" sz="1900" b="1" dirty="0">
                <a:latin typeface="+mn-lt"/>
                <a:cs typeface="Times New Roman"/>
              </a:rPr>
              <a:t>/intervention</a:t>
            </a:r>
            <a:r>
              <a:rPr lang="en-US" sz="1900" dirty="0">
                <a:latin typeface="+mn-lt"/>
                <a:cs typeface="Times New Roman"/>
              </a:rPr>
              <a:t>: </a:t>
            </a:r>
            <a:endParaRPr lang="en-US" sz="1900" dirty="0" smtClean="0">
              <a:latin typeface="+mn-lt"/>
              <a:cs typeface="Times New Roman"/>
            </a:endParaRPr>
          </a:p>
          <a:p>
            <a:pPr marL="342900" indent="-342900">
              <a:spcAft>
                <a:spcPts val="1200"/>
              </a:spcAft>
              <a:buFont typeface="Arial"/>
              <a:buChar char="•"/>
            </a:pPr>
            <a:r>
              <a:rPr lang="en-US" sz="1900" dirty="0" smtClean="0">
                <a:latin typeface="+mn-lt"/>
                <a:cs typeface="Times New Roman"/>
              </a:rPr>
              <a:t>Piloting of CET concept-pilot centres to offer matric/different skills programme</a:t>
            </a:r>
          </a:p>
          <a:p>
            <a:pPr marL="342900" indent="-342900">
              <a:spcAft>
                <a:spcPts val="1200"/>
              </a:spcAft>
              <a:buFont typeface="Arial"/>
              <a:buChar char="•"/>
            </a:pPr>
            <a:r>
              <a:rPr lang="en-US" sz="1900" dirty="0" smtClean="0">
                <a:latin typeface="+mn-lt"/>
                <a:cs typeface="Times New Roman"/>
              </a:rPr>
              <a:t>Strategic partnerships</a:t>
            </a:r>
          </a:p>
          <a:p>
            <a:pPr marL="342900" indent="-342900">
              <a:spcAft>
                <a:spcPts val="1200"/>
              </a:spcAft>
              <a:buFont typeface="Arial"/>
              <a:buChar char="•"/>
            </a:pPr>
            <a:r>
              <a:rPr lang="en-US" sz="1900" dirty="0" smtClean="0">
                <a:latin typeface="+mn-lt"/>
                <a:cs typeface="Times New Roman"/>
              </a:rPr>
              <a:t>Putting in place a proper advocacy plan</a:t>
            </a:r>
          </a:p>
          <a:p>
            <a:pPr marL="342900" indent="-342900">
              <a:spcAft>
                <a:spcPts val="1200"/>
              </a:spcAft>
              <a:buFont typeface="Arial"/>
              <a:buChar char="•"/>
            </a:pPr>
            <a:r>
              <a:rPr lang="en-US" sz="1900" dirty="0" smtClean="0">
                <a:latin typeface="+mn-lt"/>
                <a:cs typeface="Times New Roman"/>
              </a:rPr>
              <a:t>Colleges have set up academic boards to facilitate programme diversification</a:t>
            </a:r>
          </a:p>
          <a:p>
            <a:pPr>
              <a:spcAft>
                <a:spcPts val="600"/>
              </a:spcAft>
            </a:pPr>
            <a:endParaRPr lang="en-US" sz="1900" dirty="0">
              <a:latin typeface="+mn-lt"/>
              <a:cs typeface="Times New Roman"/>
            </a:endParaRPr>
          </a:p>
        </p:txBody>
      </p:sp>
      <p:sp>
        <p:nvSpPr>
          <p:cNvPr id="7" name="TextBox 6"/>
          <p:cNvSpPr txBox="1"/>
          <p:nvPr/>
        </p:nvSpPr>
        <p:spPr>
          <a:xfrm>
            <a:off x="228600" y="5334000"/>
            <a:ext cx="184731" cy="369332"/>
          </a:xfrm>
          <a:prstGeom prst="rect">
            <a:avLst/>
          </a:prstGeom>
          <a:noFill/>
        </p:spPr>
        <p:txBody>
          <a:bodyPr wrap="none" rtlCol="0">
            <a:spAutoFit/>
          </a:bodyPr>
          <a:lstStyle/>
          <a:p>
            <a:endParaRPr lang="en-ZA" dirty="0"/>
          </a:p>
        </p:txBody>
      </p:sp>
      <p:sp>
        <p:nvSpPr>
          <p:cNvPr id="12" name="Slide Number Placeholder 3"/>
          <p:cNvSpPr>
            <a:spLocks noGrp="1"/>
          </p:cNvSpPr>
          <p:nvPr>
            <p:ph type="sldNum" sz="quarter" idx="12"/>
          </p:nvPr>
        </p:nvSpPr>
        <p:spPr>
          <a:xfrm>
            <a:off x="7010400" y="6487587"/>
            <a:ext cx="2133600" cy="365125"/>
          </a:xfrm>
        </p:spPr>
        <p:txBody>
          <a:bodyPr/>
          <a:lstStyle/>
          <a:p>
            <a:pPr algn="r">
              <a:defRPr/>
            </a:pPr>
            <a:r>
              <a:rPr lang="en-US" b="1" dirty="0" smtClean="0">
                <a:latin typeface="+mn-lt"/>
                <a:cs typeface="Arial" pitchFamily="34" charset="0"/>
              </a:rPr>
              <a:t>5</a:t>
            </a:r>
            <a:endParaRPr lang="en-US" sz="1400" b="1" dirty="0">
              <a:latin typeface="+mn-lt"/>
              <a:cs typeface="Arial" pitchFamily="34" charset="0"/>
            </a:endParaRPr>
          </a:p>
        </p:txBody>
      </p:sp>
      <p:sp>
        <p:nvSpPr>
          <p:cNvPr id="9" name="TextBox 8"/>
          <p:cNvSpPr txBox="1"/>
          <p:nvPr/>
        </p:nvSpPr>
        <p:spPr>
          <a:xfrm>
            <a:off x="533400" y="533400"/>
            <a:ext cx="8119567" cy="46166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ZA" sz="2400" b="1" dirty="0">
                <a:cs typeface="Arial" pitchFamily="34" charset="0"/>
              </a:rPr>
              <a:t>Progress made</a:t>
            </a:r>
          </a:p>
        </p:txBody>
      </p:sp>
    </p:spTree>
    <p:extLst>
      <p:ext uri="{BB962C8B-B14F-4D97-AF65-F5344CB8AC3E}">
        <p14:creationId xmlns:p14="http://schemas.microsoft.com/office/powerpoint/2010/main" xmlns="" val="355235806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5" name="Content Placeholder 2"/>
          <p:cNvSpPr txBox="1">
            <a:spLocks/>
          </p:cNvSpPr>
          <p:nvPr/>
        </p:nvSpPr>
        <p:spPr>
          <a:xfrm>
            <a:off x="-51620" y="1270368"/>
            <a:ext cx="8978017" cy="497803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endParaRPr lang="en-ZA" sz="2400" b="1" dirty="0">
              <a:cs typeface="Arial" pitchFamily="34" charset="0"/>
            </a:endParaRPr>
          </a:p>
          <a:p>
            <a:pPr marL="0" indent="0">
              <a:buNone/>
            </a:pPr>
            <a:endParaRPr lang="en-ZA" sz="2400" dirty="0"/>
          </a:p>
        </p:txBody>
      </p:sp>
      <p:sp>
        <p:nvSpPr>
          <p:cNvPr id="3" name="TextBox 2"/>
          <p:cNvSpPr txBox="1"/>
          <p:nvPr/>
        </p:nvSpPr>
        <p:spPr>
          <a:xfrm>
            <a:off x="533400" y="1199706"/>
            <a:ext cx="8119568" cy="4476675"/>
          </a:xfrm>
          <a:prstGeom prst="rect">
            <a:avLst/>
          </a:prstGeom>
          <a:noFill/>
        </p:spPr>
        <p:txBody>
          <a:bodyPr wrap="square" rtlCol="0">
            <a:spAutoFit/>
          </a:bodyPr>
          <a:lstStyle/>
          <a:p>
            <a:pPr>
              <a:spcAft>
                <a:spcPts val="1200"/>
              </a:spcAft>
            </a:pPr>
            <a:r>
              <a:rPr lang="en-US" sz="1900" b="1" dirty="0" smtClean="0">
                <a:latin typeface="+mn-lt"/>
                <a:cs typeface="Times New Roman"/>
              </a:rPr>
              <a:t>2. Teaching and learning</a:t>
            </a:r>
          </a:p>
          <a:p>
            <a:pPr marL="719138" lvl="0" indent="-342900">
              <a:lnSpc>
                <a:spcPct val="120000"/>
              </a:lnSpc>
              <a:spcAft>
                <a:spcPts val="600"/>
              </a:spcAft>
              <a:buFont typeface="Arial"/>
              <a:buChar char="•"/>
            </a:pPr>
            <a:r>
              <a:rPr lang="en-US" sz="1900" dirty="0" smtClean="0">
                <a:latin typeface="+mn-lt"/>
                <a:cs typeface="Arial" panose="020B0604020202020204" pitchFamily="34" charset="0"/>
              </a:rPr>
              <a:t>I</a:t>
            </a:r>
            <a:r>
              <a:rPr lang="en-ZA" sz="1900" dirty="0" smtClean="0">
                <a:latin typeface="+mn-lt"/>
                <a:cs typeface="Arial" panose="020B0604020202020204" pitchFamily="34" charset="0"/>
              </a:rPr>
              <a:t>nefficient time </a:t>
            </a:r>
            <a:r>
              <a:rPr lang="en-ZA" sz="1900" dirty="0">
                <a:latin typeface="+mn-lt"/>
                <a:cs typeface="Arial" panose="020B0604020202020204" pitchFamily="34" charset="0"/>
              </a:rPr>
              <a:t>management in teaching and </a:t>
            </a:r>
            <a:r>
              <a:rPr lang="en-ZA" sz="1900" dirty="0" smtClean="0">
                <a:latin typeface="+mn-lt"/>
                <a:cs typeface="Arial" panose="020B0604020202020204" pitchFamily="34" charset="0"/>
              </a:rPr>
              <a:t>learning</a:t>
            </a:r>
            <a:endParaRPr lang="en-ZA" sz="1900" dirty="0">
              <a:latin typeface="+mn-lt"/>
              <a:cs typeface="Arial" panose="020B0604020202020204" pitchFamily="34" charset="0"/>
            </a:endParaRPr>
          </a:p>
          <a:p>
            <a:pPr marL="719138" lvl="0" indent="-342900">
              <a:lnSpc>
                <a:spcPct val="120000"/>
              </a:lnSpc>
              <a:spcAft>
                <a:spcPts val="600"/>
              </a:spcAft>
              <a:buFont typeface="Arial"/>
              <a:buChar char="•"/>
            </a:pPr>
            <a:r>
              <a:rPr lang="en-ZA" sz="1900" dirty="0" smtClean="0">
                <a:latin typeface="+mn-lt"/>
                <a:cs typeface="Arial" panose="020B0604020202020204" pitchFamily="34" charset="0"/>
              </a:rPr>
              <a:t>Poor lesson </a:t>
            </a:r>
            <a:r>
              <a:rPr lang="en-ZA" sz="1900" dirty="0">
                <a:latin typeface="+mn-lt"/>
                <a:cs typeface="Arial" panose="020B0604020202020204" pitchFamily="34" charset="0"/>
              </a:rPr>
              <a:t>planning, preparation and </a:t>
            </a:r>
            <a:r>
              <a:rPr lang="en-ZA" sz="1900" dirty="0" smtClean="0">
                <a:latin typeface="+mn-lt"/>
                <a:cs typeface="Arial" panose="020B0604020202020204" pitchFamily="34" charset="0"/>
              </a:rPr>
              <a:t>presentation</a:t>
            </a:r>
          </a:p>
          <a:p>
            <a:pPr marL="719138" lvl="0" indent="-342900">
              <a:lnSpc>
                <a:spcPct val="120000"/>
              </a:lnSpc>
              <a:spcAft>
                <a:spcPts val="600"/>
              </a:spcAft>
              <a:buFont typeface="Arial"/>
              <a:buChar char="•"/>
            </a:pPr>
            <a:r>
              <a:rPr lang="en-ZA" sz="1900" dirty="0" smtClean="0">
                <a:latin typeface="+mn-lt"/>
                <a:cs typeface="Arial" panose="020B0604020202020204" pitchFamily="34" charset="0"/>
              </a:rPr>
              <a:t>Instability of student </a:t>
            </a:r>
            <a:r>
              <a:rPr lang="en-ZA" sz="1900" dirty="0">
                <a:latin typeface="+mn-lt"/>
                <a:cs typeface="Arial" panose="020B0604020202020204" pitchFamily="34" charset="0"/>
              </a:rPr>
              <a:t>and lecturer </a:t>
            </a:r>
            <a:r>
              <a:rPr lang="en-ZA" sz="1900" dirty="0" smtClean="0">
                <a:latin typeface="+mn-lt"/>
                <a:cs typeface="Arial" panose="020B0604020202020204" pitchFamily="34" charset="0"/>
              </a:rPr>
              <a:t>attendance</a:t>
            </a:r>
            <a:endParaRPr lang="en-ZA" sz="1900" dirty="0">
              <a:latin typeface="+mn-lt"/>
              <a:cs typeface="Arial" panose="020B0604020202020204" pitchFamily="34" charset="0"/>
            </a:endParaRPr>
          </a:p>
          <a:p>
            <a:pPr marL="719138" lvl="0" indent="-342900">
              <a:lnSpc>
                <a:spcPct val="120000"/>
              </a:lnSpc>
              <a:spcAft>
                <a:spcPts val="600"/>
              </a:spcAft>
              <a:buFont typeface="Arial"/>
              <a:buChar char="•"/>
            </a:pPr>
            <a:r>
              <a:rPr lang="en-ZA" sz="1900" dirty="0" smtClean="0">
                <a:latin typeface="+mn-lt"/>
                <a:cs typeface="Arial" panose="020B0604020202020204" pitchFamily="34" charset="0"/>
              </a:rPr>
              <a:t>Shortage of learning and teaching support material (</a:t>
            </a:r>
            <a:r>
              <a:rPr lang="en-ZA" sz="1900" dirty="0">
                <a:latin typeface="+mn-lt"/>
                <a:cs typeface="Arial" panose="020B0604020202020204" pitchFamily="34" charset="0"/>
              </a:rPr>
              <a:t>LTSM</a:t>
            </a:r>
            <a:r>
              <a:rPr lang="en-ZA" sz="1900" dirty="0" smtClean="0">
                <a:latin typeface="+mn-lt"/>
                <a:cs typeface="Arial" panose="020B0604020202020204" pitchFamily="34" charset="0"/>
              </a:rPr>
              <a:t>)</a:t>
            </a:r>
            <a:endParaRPr lang="en-ZA" sz="1900" dirty="0">
              <a:latin typeface="+mn-lt"/>
              <a:cs typeface="Arial" panose="020B0604020202020204" pitchFamily="34" charset="0"/>
            </a:endParaRPr>
          </a:p>
          <a:p>
            <a:pPr marL="719138" lvl="0" indent="-342900">
              <a:lnSpc>
                <a:spcPct val="120000"/>
              </a:lnSpc>
              <a:spcAft>
                <a:spcPts val="1200"/>
              </a:spcAft>
              <a:buFont typeface="Arial"/>
              <a:buChar char="•"/>
            </a:pPr>
            <a:r>
              <a:rPr lang="en-ZA" sz="1900" dirty="0">
                <a:latin typeface="+mn-lt"/>
                <a:cs typeface="Arial" panose="020B0604020202020204" pitchFamily="34" charset="0"/>
              </a:rPr>
              <a:t>Creation of a positive </a:t>
            </a:r>
            <a:r>
              <a:rPr lang="en-ZA" sz="1900" dirty="0" smtClean="0">
                <a:latin typeface="+mn-lt"/>
                <a:cs typeface="Arial" panose="020B0604020202020204" pitchFamily="34" charset="0"/>
              </a:rPr>
              <a:t>learning environment</a:t>
            </a:r>
            <a:endParaRPr lang="en-ZA" sz="1900" dirty="0">
              <a:latin typeface="+mn-lt"/>
              <a:cs typeface="Arial" panose="020B0604020202020204" pitchFamily="34" charset="0"/>
            </a:endParaRPr>
          </a:p>
          <a:p>
            <a:pPr>
              <a:lnSpc>
                <a:spcPct val="120000"/>
              </a:lnSpc>
              <a:spcAft>
                <a:spcPts val="1200"/>
              </a:spcAft>
            </a:pPr>
            <a:r>
              <a:rPr lang="en-US" sz="1900" b="1" dirty="0" smtClean="0">
                <a:latin typeface="+mn-lt"/>
                <a:cs typeface="Times New Roman"/>
              </a:rPr>
              <a:t>Approach and progress made</a:t>
            </a:r>
            <a:r>
              <a:rPr lang="en-US" sz="1900" dirty="0" smtClean="0">
                <a:latin typeface="+mn-lt"/>
                <a:cs typeface="Times New Roman"/>
              </a:rPr>
              <a:t>: Strengthening of monitoring by regional offices, approved Community Learning Centre timetables, provision of </a:t>
            </a:r>
            <a:r>
              <a:rPr lang="en-US" sz="1900" i="1" dirty="0" smtClean="0">
                <a:latin typeface="+mn-lt"/>
                <a:cs typeface="Times New Roman"/>
              </a:rPr>
              <a:t>LTSM-</a:t>
            </a:r>
            <a:r>
              <a:rPr lang="en-US" sz="1900" i="1" dirty="0" err="1" smtClean="0">
                <a:latin typeface="+mn-lt"/>
                <a:cs typeface="Times New Roman"/>
              </a:rPr>
              <a:t>Kha</a:t>
            </a:r>
            <a:r>
              <a:rPr lang="en-US" sz="1900" i="1" dirty="0" smtClean="0">
                <a:latin typeface="+mn-lt"/>
                <a:cs typeface="Times New Roman"/>
              </a:rPr>
              <a:t> </a:t>
            </a:r>
            <a:r>
              <a:rPr lang="en-US" sz="1900" i="1" dirty="0" err="1" smtClean="0">
                <a:latin typeface="+mn-lt"/>
                <a:cs typeface="Times New Roman"/>
              </a:rPr>
              <a:t>ri</a:t>
            </a:r>
            <a:r>
              <a:rPr lang="en-US" sz="1900" i="1" dirty="0" smtClean="0">
                <a:latin typeface="+mn-lt"/>
                <a:cs typeface="Times New Roman"/>
              </a:rPr>
              <a:t> </a:t>
            </a:r>
            <a:r>
              <a:rPr lang="en-US" sz="1900" i="1" dirty="0" err="1" smtClean="0">
                <a:latin typeface="+mn-lt"/>
                <a:cs typeface="Times New Roman"/>
              </a:rPr>
              <a:t>gude</a:t>
            </a:r>
            <a:r>
              <a:rPr lang="en-US" sz="1900" i="1" dirty="0" smtClean="0">
                <a:latin typeface="+mn-lt"/>
                <a:cs typeface="Times New Roman"/>
              </a:rPr>
              <a:t> </a:t>
            </a:r>
            <a:r>
              <a:rPr lang="en-US" sz="1900" dirty="0" smtClean="0">
                <a:latin typeface="+mn-lt"/>
                <a:cs typeface="Times New Roman"/>
              </a:rPr>
              <a:t>materials, make compulsory and facilitate central printing of the nationally developed materials for AET Level 2, </a:t>
            </a:r>
            <a:r>
              <a:rPr lang="en-US" sz="1900" dirty="0" err="1" smtClean="0">
                <a:latin typeface="+mn-lt"/>
                <a:cs typeface="Times New Roman"/>
              </a:rPr>
              <a:t>Finalise</a:t>
            </a:r>
            <a:r>
              <a:rPr lang="en-US" sz="1900" dirty="0" smtClean="0">
                <a:latin typeface="+mn-lt"/>
                <a:cs typeface="Times New Roman"/>
              </a:rPr>
              <a:t> Levels 3 and 4 materials</a:t>
            </a:r>
            <a:r>
              <a:rPr lang="en-ZA" sz="1900" dirty="0" smtClean="0">
                <a:latin typeface="+mn-lt"/>
              </a:rPr>
              <a:t>. National policy on LTSM and a catalogue</a:t>
            </a:r>
            <a:endParaRPr lang="en-ZA" sz="1900" dirty="0">
              <a:latin typeface="+mn-lt"/>
            </a:endParaRPr>
          </a:p>
        </p:txBody>
      </p:sp>
      <p:sp>
        <p:nvSpPr>
          <p:cNvPr id="7" name="TextBox 6"/>
          <p:cNvSpPr txBox="1"/>
          <p:nvPr/>
        </p:nvSpPr>
        <p:spPr>
          <a:xfrm>
            <a:off x="228600" y="5334000"/>
            <a:ext cx="184731" cy="369332"/>
          </a:xfrm>
          <a:prstGeom prst="rect">
            <a:avLst/>
          </a:prstGeom>
          <a:noFill/>
        </p:spPr>
        <p:txBody>
          <a:bodyPr wrap="none" rtlCol="0">
            <a:spAutoFit/>
          </a:bodyPr>
          <a:lstStyle/>
          <a:p>
            <a:endParaRPr lang="en-ZA" dirty="0"/>
          </a:p>
        </p:txBody>
      </p:sp>
      <p:sp>
        <p:nvSpPr>
          <p:cNvPr id="12" name="Slide Number Placeholder 3"/>
          <p:cNvSpPr>
            <a:spLocks noGrp="1"/>
          </p:cNvSpPr>
          <p:nvPr>
            <p:ph type="sldNum" sz="quarter" idx="12"/>
          </p:nvPr>
        </p:nvSpPr>
        <p:spPr>
          <a:xfrm>
            <a:off x="7010400" y="6487587"/>
            <a:ext cx="2133600" cy="365125"/>
          </a:xfrm>
        </p:spPr>
        <p:txBody>
          <a:bodyPr/>
          <a:lstStyle/>
          <a:p>
            <a:pPr algn="r">
              <a:defRPr/>
            </a:pPr>
            <a:r>
              <a:rPr lang="en-US" b="1" dirty="0" smtClean="0">
                <a:latin typeface="+mn-lt"/>
                <a:cs typeface="Arial" pitchFamily="34" charset="0"/>
              </a:rPr>
              <a:t>6</a:t>
            </a:r>
            <a:endParaRPr lang="en-US" sz="1400" b="1" dirty="0">
              <a:latin typeface="+mn-lt"/>
              <a:cs typeface="Arial" pitchFamily="34" charset="0"/>
            </a:endParaRPr>
          </a:p>
        </p:txBody>
      </p:sp>
      <p:sp>
        <p:nvSpPr>
          <p:cNvPr id="9" name="TextBox 8"/>
          <p:cNvSpPr txBox="1"/>
          <p:nvPr/>
        </p:nvSpPr>
        <p:spPr>
          <a:xfrm>
            <a:off x="533400" y="533400"/>
            <a:ext cx="8119567" cy="46166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ZA" sz="2400" b="1" dirty="0">
                <a:cs typeface="Arial" pitchFamily="34" charset="0"/>
              </a:rPr>
              <a:t>Challenges in CET and </a:t>
            </a:r>
            <a:r>
              <a:rPr lang="en-ZA" sz="2400" b="1" dirty="0" smtClean="0">
                <a:cs typeface="Arial" pitchFamily="34" charset="0"/>
              </a:rPr>
              <a:t>progress </a:t>
            </a:r>
            <a:r>
              <a:rPr lang="en-ZA" sz="2400" b="1" dirty="0">
                <a:cs typeface="Arial" pitchFamily="34" charset="0"/>
              </a:rPr>
              <a:t>made</a:t>
            </a:r>
            <a:endParaRPr lang="en-ZA" sz="2400" b="1" dirty="0">
              <a:solidFill>
                <a:schemeClr val="bg2">
                  <a:lumMod val="20000"/>
                  <a:lumOff val="80000"/>
                </a:schemeClr>
              </a:solidFill>
              <a:cs typeface="Arial" pitchFamily="34" charset="0"/>
            </a:endParaRPr>
          </a:p>
        </p:txBody>
      </p:sp>
    </p:spTree>
    <p:extLst>
      <p:ext uri="{BB962C8B-B14F-4D97-AF65-F5344CB8AC3E}">
        <p14:creationId xmlns:p14="http://schemas.microsoft.com/office/powerpoint/2010/main" xmlns="" val="414132408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5" name="Content Placeholder 2"/>
          <p:cNvSpPr txBox="1">
            <a:spLocks/>
          </p:cNvSpPr>
          <p:nvPr/>
        </p:nvSpPr>
        <p:spPr>
          <a:xfrm>
            <a:off x="-51620" y="1270368"/>
            <a:ext cx="8978017" cy="497803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endParaRPr lang="en-ZA" sz="2400" b="1" dirty="0">
              <a:cs typeface="Arial" pitchFamily="34" charset="0"/>
            </a:endParaRPr>
          </a:p>
          <a:p>
            <a:pPr marL="0" indent="0">
              <a:buNone/>
            </a:pPr>
            <a:endParaRPr lang="en-ZA" sz="2400" dirty="0"/>
          </a:p>
        </p:txBody>
      </p:sp>
      <p:sp>
        <p:nvSpPr>
          <p:cNvPr id="3" name="TextBox 2"/>
          <p:cNvSpPr txBox="1"/>
          <p:nvPr/>
        </p:nvSpPr>
        <p:spPr>
          <a:xfrm>
            <a:off x="533400" y="1168569"/>
            <a:ext cx="8119568" cy="5146024"/>
          </a:xfrm>
          <a:prstGeom prst="rect">
            <a:avLst/>
          </a:prstGeom>
          <a:noFill/>
        </p:spPr>
        <p:txBody>
          <a:bodyPr wrap="square" rtlCol="0">
            <a:spAutoFit/>
          </a:bodyPr>
          <a:lstStyle/>
          <a:p>
            <a:pPr>
              <a:spcAft>
                <a:spcPts val="600"/>
              </a:spcAft>
            </a:pPr>
            <a:r>
              <a:rPr lang="en-US" sz="1850" b="1" dirty="0" smtClean="0">
                <a:latin typeface="+mn-lt"/>
                <a:cs typeface="Times New Roman"/>
              </a:rPr>
              <a:t>3. Lecturer qualifications, demand and supply</a:t>
            </a:r>
          </a:p>
          <a:p>
            <a:pPr marL="342900" indent="-342900">
              <a:lnSpc>
                <a:spcPct val="110000"/>
              </a:lnSpc>
              <a:spcAft>
                <a:spcPts val="600"/>
              </a:spcAft>
              <a:buFont typeface="Arial"/>
              <a:buChar char="•"/>
            </a:pPr>
            <a:r>
              <a:rPr lang="en-US" sz="1850" dirty="0" smtClean="0">
                <a:latin typeface="+mn-lt"/>
                <a:cs typeface="Times New Roman"/>
              </a:rPr>
              <a:t>Monitoring and evaluation was conducted at 394 CLCs across the 9 CET  colleges. The report revealed that there are three categories of lecturers in the system: </a:t>
            </a:r>
          </a:p>
          <a:p>
            <a:pPr marL="800100" lvl="1" indent="-342900">
              <a:lnSpc>
                <a:spcPct val="110000"/>
              </a:lnSpc>
              <a:spcAft>
                <a:spcPts val="0"/>
              </a:spcAft>
              <a:buFont typeface="Wingdings" charset="2"/>
              <a:buChar char="ü"/>
            </a:pPr>
            <a:r>
              <a:rPr lang="en-US" sz="1850" dirty="0" smtClean="0">
                <a:latin typeface="+mn-lt"/>
                <a:cs typeface="Arial"/>
              </a:rPr>
              <a:t>qualified and correctly placed</a:t>
            </a:r>
          </a:p>
          <a:p>
            <a:pPr marL="800100" lvl="1" indent="-342900">
              <a:lnSpc>
                <a:spcPct val="110000"/>
              </a:lnSpc>
              <a:spcAft>
                <a:spcPts val="0"/>
              </a:spcAft>
              <a:buFont typeface="Wingdings" charset="2"/>
              <a:buChar char="ü"/>
            </a:pPr>
            <a:r>
              <a:rPr lang="en-US" sz="1850" dirty="0" smtClean="0">
                <a:latin typeface="+mn-lt"/>
                <a:cs typeface="Arial"/>
              </a:rPr>
              <a:t>qualified and not correctly placed</a:t>
            </a:r>
          </a:p>
          <a:p>
            <a:pPr marL="800100" lvl="1" indent="-342900">
              <a:lnSpc>
                <a:spcPct val="110000"/>
              </a:lnSpc>
              <a:spcAft>
                <a:spcPts val="600"/>
              </a:spcAft>
              <a:buFont typeface="Wingdings" charset="2"/>
              <a:buChar char="ü"/>
            </a:pPr>
            <a:r>
              <a:rPr lang="en-US" sz="1850" dirty="0" smtClean="0">
                <a:latin typeface="+mn-lt"/>
                <a:cs typeface="Arial"/>
              </a:rPr>
              <a:t>unqualified lecturers</a:t>
            </a:r>
            <a:endParaRPr lang="en-US" sz="1850" dirty="0" smtClean="0">
              <a:latin typeface="+mn-lt"/>
              <a:cs typeface="Times New Roman"/>
            </a:endParaRPr>
          </a:p>
          <a:p>
            <a:pPr marL="342900" indent="-342900">
              <a:lnSpc>
                <a:spcPct val="110000"/>
              </a:lnSpc>
              <a:spcAft>
                <a:spcPts val="600"/>
              </a:spcAft>
              <a:buFont typeface="Arial"/>
              <a:buChar char="•"/>
            </a:pPr>
            <a:r>
              <a:rPr lang="en-US" sz="1850" b="1" dirty="0" smtClean="0">
                <a:latin typeface="+mn-lt"/>
                <a:cs typeface="Times New Roman"/>
              </a:rPr>
              <a:t>Causes</a:t>
            </a:r>
            <a:r>
              <a:rPr lang="en-US" sz="1850" dirty="0" smtClean="0">
                <a:latin typeface="+mn-lt"/>
                <a:cs typeface="Times New Roman"/>
              </a:rPr>
              <a:t>: characteristic of the inherited system, unattractive conditions of service</a:t>
            </a:r>
          </a:p>
          <a:p>
            <a:pPr marL="342900" indent="-342900">
              <a:lnSpc>
                <a:spcPct val="110000"/>
              </a:lnSpc>
              <a:spcAft>
                <a:spcPts val="600"/>
              </a:spcAft>
              <a:buFont typeface="Arial"/>
              <a:buChar char="•"/>
            </a:pPr>
            <a:r>
              <a:rPr lang="en-US" sz="1850" b="1" dirty="0" smtClean="0">
                <a:latin typeface="+mn-lt"/>
                <a:cs typeface="Times New Roman"/>
              </a:rPr>
              <a:t>How is this a challenge</a:t>
            </a:r>
            <a:r>
              <a:rPr lang="en-US" sz="1850" dirty="0" smtClean="0">
                <a:latin typeface="+mn-lt"/>
                <a:cs typeface="Times New Roman"/>
              </a:rPr>
              <a:t>:  High turnover of qualified lecturers, labour unrests in colleges and  poor performance by students</a:t>
            </a:r>
          </a:p>
          <a:p>
            <a:pPr marL="342900" indent="-342900">
              <a:lnSpc>
                <a:spcPct val="110000"/>
              </a:lnSpc>
              <a:spcAft>
                <a:spcPts val="600"/>
              </a:spcAft>
              <a:buFont typeface="Arial"/>
              <a:buChar char="•"/>
            </a:pPr>
            <a:r>
              <a:rPr lang="en-US" sz="1850" b="1" dirty="0" smtClean="0">
                <a:latin typeface="+mn-lt"/>
                <a:cs typeface="Times New Roman"/>
              </a:rPr>
              <a:t>Approach and progress made</a:t>
            </a:r>
            <a:r>
              <a:rPr lang="en-US" sz="1850" dirty="0" smtClean="0">
                <a:latin typeface="+mn-lt"/>
                <a:cs typeface="Times New Roman"/>
              </a:rPr>
              <a:t>: Roadshows with CET lecturers, filling of critical lecturer posts following proper processes, policy on lecturer qualifications, verification of lecturer qualifications and placement against correct REQV levels, development of CET Lecturer Development Policy</a:t>
            </a:r>
            <a:endParaRPr lang="en-ZA" sz="1850" dirty="0">
              <a:latin typeface="+mn-lt"/>
            </a:endParaRPr>
          </a:p>
        </p:txBody>
      </p:sp>
      <p:sp>
        <p:nvSpPr>
          <p:cNvPr id="7" name="TextBox 6"/>
          <p:cNvSpPr txBox="1"/>
          <p:nvPr/>
        </p:nvSpPr>
        <p:spPr>
          <a:xfrm>
            <a:off x="228600" y="5334000"/>
            <a:ext cx="184731" cy="369332"/>
          </a:xfrm>
          <a:prstGeom prst="rect">
            <a:avLst/>
          </a:prstGeom>
          <a:noFill/>
        </p:spPr>
        <p:txBody>
          <a:bodyPr wrap="none" rtlCol="0">
            <a:spAutoFit/>
          </a:bodyPr>
          <a:lstStyle/>
          <a:p>
            <a:endParaRPr lang="en-ZA" dirty="0"/>
          </a:p>
        </p:txBody>
      </p:sp>
      <p:sp>
        <p:nvSpPr>
          <p:cNvPr id="12" name="Slide Number Placeholder 3"/>
          <p:cNvSpPr>
            <a:spLocks noGrp="1"/>
          </p:cNvSpPr>
          <p:nvPr>
            <p:ph type="sldNum" sz="quarter" idx="12"/>
          </p:nvPr>
        </p:nvSpPr>
        <p:spPr>
          <a:xfrm>
            <a:off x="7010400" y="6487587"/>
            <a:ext cx="2133600" cy="365125"/>
          </a:xfrm>
        </p:spPr>
        <p:txBody>
          <a:bodyPr/>
          <a:lstStyle/>
          <a:p>
            <a:pPr algn="r">
              <a:defRPr/>
            </a:pPr>
            <a:r>
              <a:rPr lang="en-US" sz="1400" b="1" dirty="0" smtClean="0">
                <a:latin typeface="+mn-lt"/>
                <a:cs typeface="Arial" pitchFamily="34" charset="0"/>
              </a:rPr>
              <a:t>7</a:t>
            </a:r>
            <a:endParaRPr lang="en-US" sz="1400" b="1" dirty="0">
              <a:latin typeface="+mn-lt"/>
              <a:cs typeface="Arial" pitchFamily="34" charset="0"/>
            </a:endParaRPr>
          </a:p>
        </p:txBody>
      </p:sp>
      <p:sp>
        <p:nvSpPr>
          <p:cNvPr id="8" name="TextBox 7"/>
          <p:cNvSpPr txBox="1"/>
          <p:nvPr/>
        </p:nvSpPr>
        <p:spPr>
          <a:xfrm>
            <a:off x="533400" y="533400"/>
            <a:ext cx="8119567" cy="46166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ZA" sz="2400" b="1" dirty="0">
                <a:cs typeface="Arial" pitchFamily="34" charset="0"/>
              </a:rPr>
              <a:t>Challenges in CET and </a:t>
            </a:r>
            <a:r>
              <a:rPr lang="en-ZA" sz="2400" b="1" dirty="0" smtClean="0">
                <a:cs typeface="Arial" pitchFamily="34" charset="0"/>
              </a:rPr>
              <a:t>progress </a:t>
            </a:r>
            <a:r>
              <a:rPr lang="en-ZA" sz="2400" b="1" dirty="0">
                <a:cs typeface="Arial" pitchFamily="34" charset="0"/>
              </a:rPr>
              <a:t>made</a:t>
            </a:r>
            <a:endParaRPr lang="en-ZA" sz="2400" b="1" dirty="0">
              <a:solidFill>
                <a:schemeClr val="bg2">
                  <a:lumMod val="20000"/>
                  <a:lumOff val="80000"/>
                </a:schemeClr>
              </a:solidFill>
              <a:cs typeface="Arial" pitchFamily="34" charset="0"/>
            </a:endParaRPr>
          </a:p>
        </p:txBody>
      </p:sp>
    </p:spTree>
    <p:extLst>
      <p:ext uri="{BB962C8B-B14F-4D97-AF65-F5344CB8AC3E}">
        <p14:creationId xmlns:p14="http://schemas.microsoft.com/office/powerpoint/2010/main" xmlns="" val="3944012915"/>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5" name="Content Placeholder 2"/>
          <p:cNvSpPr txBox="1">
            <a:spLocks/>
          </p:cNvSpPr>
          <p:nvPr/>
        </p:nvSpPr>
        <p:spPr>
          <a:xfrm>
            <a:off x="-51620" y="1270368"/>
            <a:ext cx="8978017" cy="497803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endParaRPr lang="en-ZA" sz="2400" b="1" dirty="0">
              <a:cs typeface="Arial" pitchFamily="34" charset="0"/>
            </a:endParaRPr>
          </a:p>
          <a:p>
            <a:pPr marL="0" indent="0">
              <a:buNone/>
            </a:pPr>
            <a:endParaRPr lang="en-ZA" sz="2400" dirty="0"/>
          </a:p>
        </p:txBody>
      </p:sp>
      <p:sp>
        <p:nvSpPr>
          <p:cNvPr id="3" name="TextBox 2"/>
          <p:cNvSpPr txBox="1"/>
          <p:nvPr/>
        </p:nvSpPr>
        <p:spPr>
          <a:xfrm>
            <a:off x="533400" y="1170971"/>
            <a:ext cx="8119568" cy="4955203"/>
          </a:xfrm>
          <a:prstGeom prst="rect">
            <a:avLst/>
          </a:prstGeom>
          <a:noFill/>
        </p:spPr>
        <p:txBody>
          <a:bodyPr wrap="square" rtlCol="0">
            <a:spAutoFit/>
          </a:bodyPr>
          <a:lstStyle/>
          <a:p>
            <a:pPr>
              <a:spcAft>
                <a:spcPts val="1200"/>
              </a:spcAft>
            </a:pPr>
            <a:r>
              <a:rPr lang="en-US" sz="1900" b="1" dirty="0" smtClean="0">
                <a:latin typeface="+mn-lt"/>
                <a:cs typeface="Times New Roman"/>
              </a:rPr>
              <a:t>4. </a:t>
            </a:r>
            <a:r>
              <a:rPr lang="en-ZA" sz="1900" b="1" dirty="0">
                <a:latin typeface="+mn-lt"/>
              </a:rPr>
              <a:t>F</a:t>
            </a:r>
            <a:r>
              <a:rPr lang="en-ZA" sz="1900" b="1" dirty="0" smtClean="0">
                <a:latin typeface="+mn-lt"/>
              </a:rPr>
              <a:t>inancial </a:t>
            </a:r>
            <a:r>
              <a:rPr lang="en-ZA" sz="1900" b="1" dirty="0">
                <a:latin typeface="+mn-lt"/>
              </a:rPr>
              <a:t>management systems and internal controls in </a:t>
            </a:r>
            <a:r>
              <a:rPr lang="en-ZA" sz="1900" b="1" dirty="0" smtClean="0">
                <a:latin typeface="+mn-lt"/>
              </a:rPr>
              <a:t>colleges</a:t>
            </a:r>
          </a:p>
          <a:p>
            <a:pPr marL="342900" indent="-342900">
              <a:spcBef>
                <a:spcPts val="0"/>
              </a:spcBef>
              <a:spcAft>
                <a:spcPts val="1200"/>
              </a:spcAft>
              <a:buFont typeface="Arial"/>
              <a:buChar char="•"/>
            </a:pPr>
            <a:r>
              <a:rPr lang="en-ZA" sz="1900" dirty="0" smtClean="0">
                <a:latin typeface="+mn-lt"/>
              </a:rPr>
              <a:t>The CET colleges do not meet the requirements of  section 38(j)(1) of the PFMA</a:t>
            </a:r>
          </a:p>
          <a:p>
            <a:pPr marL="342900" indent="-342900">
              <a:spcBef>
                <a:spcPts val="0"/>
              </a:spcBef>
              <a:spcAft>
                <a:spcPts val="1200"/>
              </a:spcAft>
              <a:buFont typeface="Arial"/>
              <a:buChar char="•"/>
            </a:pPr>
            <a:r>
              <a:rPr lang="en-ZA" sz="1900" dirty="0" smtClean="0">
                <a:latin typeface="+mn-lt"/>
              </a:rPr>
              <a:t>The Department has contracted SAICA to build capacity of colleges</a:t>
            </a:r>
          </a:p>
          <a:p>
            <a:pPr marL="342900" indent="-342900">
              <a:spcBef>
                <a:spcPts val="0"/>
              </a:spcBef>
              <a:spcAft>
                <a:spcPts val="1200"/>
              </a:spcAft>
              <a:buFont typeface="Arial" panose="020B0604020202020204" pitchFamily="34" charset="0"/>
              <a:buChar char="•"/>
              <a:defRPr/>
            </a:pPr>
            <a:r>
              <a:rPr lang="en-ZA" sz="1900" dirty="0">
                <a:latin typeface="+mn-lt"/>
              </a:rPr>
              <a:t>The project is aimed at assisting the Department and CET </a:t>
            </a:r>
            <a:r>
              <a:rPr lang="en-ZA" sz="1900" dirty="0" smtClean="0">
                <a:latin typeface="+mn-lt"/>
              </a:rPr>
              <a:t>colleges by </a:t>
            </a:r>
            <a:r>
              <a:rPr lang="en-ZA" sz="1900" dirty="0">
                <a:latin typeface="+mn-lt"/>
              </a:rPr>
              <a:t>providing support in setting up effective and efficient financial management systems and internal controls in </a:t>
            </a:r>
            <a:r>
              <a:rPr lang="en-ZA" sz="1900" dirty="0" smtClean="0">
                <a:latin typeface="+mn-lt"/>
              </a:rPr>
              <a:t>colleges</a:t>
            </a:r>
            <a:endParaRPr lang="en-ZA" sz="1900" dirty="0">
              <a:latin typeface="+mn-lt"/>
            </a:endParaRPr>
          </a:p>
          <a:p>
            <a:pPr marL="342900" indent="-342900">
              <a:spcBef>
                <a:spcPts val="0"/>
              </a:spcBef>
              <a:spcAft>
                <a:spcPts val="1200"/>
              </a:spcAft>
              <a:buFont typeface="Arial" panose="020B0604020202020204" pitchFamily="34" charset="0"/>
              <a:buChar char="•"/>
              <a:defRPr/>
            </a:pPr>
            <a:r>
              <a:rPr lang="en-ZA" sz="1900" dirty="0">
                <a:latin typeface="+mn-lt"/>
              </a:rPr>
              <a:t>The recruitment and placement of the Senior Financial Advisors in CET colleges </a:t>
            </a:r>
            <a:r>
              <a:rPr lang="en-ZA" sz="1900" dirty="0" smtClean="0">
                <a:latin typeface="+mn-lt"/>
              </a:rPr>
              <a:t>has started and is </a:t>
            </a:r>
            <a:r>
              <a:rPr lang="en-ZA" sz="1900" dirty="0">
                <a:latin typeface="+mn-lt"/>
              </a:rPr>
              <a:t>progressing well. </a:t>
            </a:r>
            <a:r>
              <a:rPr lang="en-ZA" sz="1900" dirty="0" smtClean="0">
                <a:latin typeface="+mn-lt"/>
              </a:rPr>
              <a:t>In instances where suitable candidates cannot be found in the applications received, headhunting </a:t>
            </a:r>
            <a:r>
              <a:rPr lang="en-ZA" sz="1900" dirty="0">
                <a:latin typeface="+mn-lt"/>
              </a:rPr>
              <a:t>is being </a:t>
            </a:r>
            <a:r>
              <a:rPr lang="en-ZA" sz="1900" dirty="0" smtClean="0">
                <a:latin typeface="+mn-lt"/>
              </a:rPr>
              <a:t>pursued</a:t>
            </a:r>
          </a:p>
          <a:p>
            <a:pPr marL="342900" indent="-342900">
              <a:spcBef>
                <a:spcPts val="0"/>
              </a:spcBef>
              <a:spcAft>
                <a:spcPts val="1200"/>
              </a:spcAft>
              <a:buFont typeface="Arial" panose="020B0604020202020204" pitchFamily="34" charset="0"/>
              <a:buChar char="•"/>
              <a:defRPr/>
            </a:pPr>
            <a:r>
              <a:rPr lang="en-ZA" sz="1900" dirty="0" smtClean="0">
                <a:latin typeface="+mn-lt"/>
              </a:rPr>
              <a:t>In the interim, CET colleges have entered into MoUs with TVET colleges for procurement of goods and services for CLCs (LTSM included)</a:t>
            </a:r>
            <a:endParaRPr lang="en-US" sz="1900" dirty="0" smtClean="0">
              <a:latin typeface="+mn-lt"/>
              <a:cs typeface="Times New Roman"/>
            </a:endParaRPr>
          </a:p>
        </p:txBody>
      </p:sp>
      <p:sp>
        <p:nvSpPr>
          <p:cNvPr id="7" name="TextBox 6"/>
          <p:cNvSpPr txBox="1"/>
          <p:nvPr/>
        </p:nvSpPr>
        <p:spPr>
          <a:xfrm>
            <a:off x="228600" y="5334000"/>
            <a:ext cx="184731" cy="369332"/>
          </a:xfrm>
          <a:prstGeom prst="rect">
            <a:avLst/>
          </a:prstGeom>
          <a:noFill/>
        </p:spPr>
        <p:txBody>
          <a:bodyPr wrap="none" rtlCol="0">
            <a:spAutoFit/>
          </a:bodyPr>
          <a:lstStyle/>
          <a:p>
            <a:endParaRPr lang="en-ZA" dirty="0"/>
          </a:p>
        </p:txBody>
      </p:sp>
      <p:sp>
        <p:nvSpPr>
          <p:cNvPr id="12" name="Slide Number Placeholder 3"/>
          <p:cNvSpPr>
            <a:spLocks noGrp="1"/>
          </p:cNvSpPr>
          <p:nvPr>
            <p:ph type="sldNum" sz="quarter" idx="12"/>
          </p:nvPr>
        </p:nvSpPr>
        <p:spPr>
          <a:xfrm>
            <a:off x="7010400" y="6487587"/>
            <a:ext cx="2133600" cy="365125"/>
          </a:xfrm>
        </p:spPr>
        <p:txBody>
          <a:bodyPr/>
          <a:lstStyle/>
          <a:p>
            <a:pPr algn="r">
              <a:defRPr/>
            </a:pPr>
            <a:r>
              <a:rPr lang="en-US" b="1" dirty="0" smtClean="0">
                <a:latin typeface="+mn-lt"/>
                <a:cs typeface="Arial" pitchFamily="34" charset="0"/>
              </a:rPr>
              <a:t>8</a:t>
            </a:r>
            <a:endParaRPr lang="en-US" sz="1400" b="1" dirty="0">
              <a:latin typeface="+mn-lt"/>
              <a:cs typeface="Arial" pitchFamily="34" charset="0"/>
            </a:endParaRPr>
          </a:p>
        </p:txBody>
      </p:sp>
      <p:sp>
        <p:nvSpPr>
          <p:cNvPr id="14" name="TextBox 13"/>
          <p:cNvSpPr txBox="1"/>
          <p:nvPr/>
        </p:nvSpPr>
        <p:spPr>
          <a:xfrm>
            <a:off x="533400" y="533400"/>
            <a:ext cx="8119567" cy="46166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ZA" sz="2400" b="1" dirty="0">
                <a:cs typeface="Arial" pitchFamily="34" charset="0"/>
              </a:rPr>
              <a:t>Challenges in CET and </a:t>
            </a:r>
            <a:r>
              <a:rPr lang="en-ZA" sz="2400" b="1" dirty="0" smtClean="0">
                <a:cs typeface="Arial" pitchFamily="34" charset="0"/>
              </a:rPr>
              <a:t>progress </a:t>
            </a:r>
            <a:r>
              <a:rPr lang="en-ZA" sz="2400" b="1" dirty="0">
                <a:cs typeface="Arial" pitchFamily="34" charset="0"/>
              </a:rPr>
              <a:t>made</a:t>
            </a:r>
            <a:endParaRPr lang="en-ZA" sz="2400" b="1" dirty="0">
              <a:solidFill>
                <a:schemeClr val="bg2">
                  <a:lumMod val="20000"/>
                  <a:lumOff val="80000"/>
                </a:schemeClr>
              </a:solidFill>
              <a:cs typeface="Arial" pitchFamily="34" charset="0"/>
            </a:endParaRPr>
          </a:p>
        </p:txBody>
      </p:sp>
    </p:spTree>
    <p:extLst>
      <p:ext uri="{BB962C8B-B14F-4D97-AF65-F5344CB8AC3E}">
        <p14:creationId xmlns:p14="http://schemas.microsoft.com/office/powerpoint/2010/main" xmlns="" val="1174965177"/>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5" name="Content Placeholder 2"/>
          <p:cNvSpPr txBox="1">
            <a:spLocks/>
          </p:cNvSpPr>
          <p:nvPr/>
        </p:nvSpPr>
        <p:spPr>
          <a:xfrm>
            <a:off x="-51620" y="1270368"/>
            <a:ext cx="8978017" cy="497803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endParaRPr lang="en-ZA" sz="2400" b="1" dirty="0">
              <a:cs typeface="Arial" pitchFamily="34" charset="0"/>
            </a:endParaRPr>
          </a:p>
          <a:p>
            <a:pPr marL="0" indent="0">
              <a:buNone/>
            </a:pPr>
            <a:endParaRPr lang="en-ZA" sz="2400" dirty="0"/>
          </a:p>
        </p:txBody>
      </p:sp>
      <p:sp>
        <p:nvSpPr>
          <p:cNvPr id="3" name="TextBox 2"/>
          <p:cNvSpPr txBox="1"/>
          <p:nvPr/>
        </p:nvSpPr>
        <p:spPr>
          <a:xfrm>
            <a:off x="533400" y="990600"/>
            <a:ext cx="8119568" cy="5321457"/>
          </a:xfrm>
          <a:prstGeom prst="rect">
            <a:avLst/>
          </a:prstGeom>
          <a:noFill/>
        </p:spPr>
        <p:txBody>
          <a:bodyPr wrap="square" rtlCol="0">
            <a:spAutoFit/>
          </a:bodyPr>
          <a:lstStyle/>
          <a:p>
            <a:pPr>
              <a:spcAft>
                <a:spcPts val="1200"/>
              </a:spcAft>
            </a:pPr>
            <a:r>
              <a:rPr lang="en-US" sz="1900" b="1" dirty="0" smtClean="0">
                <a:latin typeface="+mn-lt"/>
                <a:cs typeface="Times New Roman"/>
              </a:rPr>
              <a:t>5. Infrastructure </a:t>
            </a:r>
          </a:p>
          <a:p>
            <a:pPr marL="342900" indent="-342900">
              <a:lnSpc>
                <a:spcPct val="110000"/>
              </a:lnSpc>
              <a:spcAft>
                <a:spcPts val="1200"/>
              </a:spcAft>
              <a:buFont typeface="Arial"/>
              <a:buChar char="•"/>
            </a:pPr>
            <a:r>
              <a:rPr lang="en-US" sz="1900" dirty="0" smtClean="0">
                <a:latin typeface="+mn-lt"/>
                <a:cs typeface="Times New Roman"/>
              </a:rPr>
              <a:t>The majority of CLCs across the 9 CET colleges operate from mainstream schools mainly primary schools </a:t>
            </a:r>
          </a:p>
          <a:p>
            <a:pPr marL="342900" indent="-342900">
              <a:lnSpc>
                <a:spcPct val="110000"/>
              </a:lnSpc>
              <a:spcAft>
                <a:spcPts val="1200"/>
              </a:spcAft>
              <a:buFont typeface="Arial"/>
              <a:buChar char="•"/>
            </a:pPr>
            <a:r>
              <a:rPr lang="en-US" sz="1900" b="1" dirty="0" smtClean="0">
                <a:latin typeface="+mn-lt"/>
                <a:cs typeface="Times New Roman"/>
              </a:rPr>
              <a:t>Challenge</a:t>
            </a:r>
            <a:r>
              <a:rPr lang="en-US" sz="1900" dirty="0" smtClean="0">
                <a:latin typeface="+mn-lt"/>
                <a:cs typeface="Times New Roman"/>
              </a:rPr>
              <a:t>: unsuitable learning environment for adults</a:t>
            </a:r>
          </a:p>
          <a:p>
            <a:pPr marL="342900" indent="-342900">
              <a:lnSpc>
                <a:spcPct val="110000"/>
              </a:lnSpc>
              <a:spcAft>
                <a:spcPts val="1200"/>
              </a:spcAft>
              <a:buFont typeface="Arial"/>
              <a:buChar char="•"/>
            </a:pPr>
            <a:r>
              <a:rPr lang="en-US" sz="1900" dirty="0" smtClean="0">
                <a:latin typeface="+mn-lt"/>
                <a:cs typeface="Times New Roman"/>
              </a:rPr>
              <a:t>Threats of evictions and hostile treatment</a:t>
            </a:r>
          </a:p>
          <a:p>
            <a:pPr marL="342900" indent="-342900">
              <a:lnSpc>
                <a:spcPct val="110000"/>
              </a:lnSpc>
              <a:spcAft>
                <a:spcPts val="1200"/>
              </a:spcAft>
              <a:buFont typeface="Arial"/>
              <a:buChar char="•"/>
            </a:pPr>
            <a:r>
              <a:rPr lang="en-US" sz="1900" b="1" dirty="0" smtClean="0">
                <a:latin typeface="+mn-lt"/>
                <a:cs typeface="Times New Roman"/>
              </a:rPr>
              <a:t>Progress</a:t>
            </a:r>
            <a:r>
              <a:rPr lang="en-US" sz="1900" dirty="0" smtClean="0">
                <a:latin typeface="+mn-lt"/>
                <a:cs typeface="Times New Roman"/>
              </a:rPr>
              <a:t>: the approved organogram for the branch makes provision for a dedicated unit to deal with infrastructure planning and needs assessment</a:t>
            </a:r>
          </a:p>
          <a:p>
            <a:pPr marL="342900" indent="-342900">
              <a:lnSpc>
                <a:spcPct val="110000"/>
              </a:lnSpc>
              <a:spcAft>
                <a:spcPts val="1200"/>
              </a:spcAft>
              <a:buFont typeface="Arial"/>
              <a:buChar char="•"/>
            </a:pPr>
            <a:r>
              <a:rPr lang="en-US" sz="1900" dirty="0" smtClean="0">
                <a:latin typeface="+mn-lt"/>
                <a:cs typeface="Times New Roman"/>
              </a:rPr>
              <a:t>Involvement of Councils and college management in identifying closed schools, unused and </a:t>
            </a:r>
            <a:r>
              <a:rPr lang="en-US" sz="1900" dirty="0" err="1" smtClean="0">
                <a:latin typeface="+mn-lt"/>
                <a:cs typeface="Times New Roman"/>
              </a:rPr>
              <a:t>under-utilised</a:t>
            </a:r>
            <a:r>
              <a:rPr lang="en-US" sz="1900" dirty="0" smtClean="0">
                <a:latin typeface="+mn-lt"/>
                <a:cs typeface="Times New Roman"/>
              </a:rPr>
              <a:t> infrastructure</a:t>
            </a:r>
          </a:p>
          <a:p>
            <a:pPr marL="342900" indent="-342900">
              <a:lnSpc>
                <a:spcPct val="110000"/>
              </a:lnSpc>
              <a:spcAft>
                <a:spcPts val="1200"/>
              </a:spcAft>
              <a:buFont typeface="Arial"/>
              <a:buChar char="•"/>
            </a:pPr>
            <a:r>
              <a:rPr lang="en-US" sz="1900" dirty="0" smtClean="0">
                <a:latin typeface="+mn-lt"/>
                <a:cs typeface="Times New Roman"/>
              </a:rPr>
              <a:t>Skills and CET branches are working together to explore the usage and access of skills centres for CET provision</a:t>
            </a:r>
          </a:p>
          <a:p>
            <a:pPr marL="342900" indent="-342900">
              <a:lnSpc>
                <a:spcPct val="110000"/>
              </a:lnSpc>
              <a:spcAft>
                <a:spcPts val="1200"/>
              </a:spcAft>
              <a:buFont typeface="Arial"/>
              <a:buChar char="•"/>
            </a:pPr>
            <a:r>
              <a:rPr lang="en-US" sz="1900" dirty="0" smtClean="0">
                <a:latin typeface="+mn-lt"/>
                <a:cs typeface="Times New Roman"/>
              </a:rPr>
              <a:t>Partnerships</a:t>
            </a:r>
          </a:p>
        </p:txBody>
      </p:sp>
      <p:sp>
        <p:nvSpPr>
          <p:cNvPr id="7" name="TextBox 6"/>
          <p:cNvSpPr txBox="1"/>
          <p:nvPr/>
        </p:nvSpPr>
        <p:spPr>
          <a:xfrm>
            <a:off x="228600" y="5334000"/>
            <a:ext cx="184731" cy="369332"/>
          </a:xfrm>
          <a:prstGeom prst="rect">
            <a:avLst/>
          </a:prstGeom>
          <a:noFill/>
        </p:spPr>
        <p:txBody>
          <a:bodyPr wrap="none" rtlCol="0">
            <a:spAutoFit/>
          </a:bodyPr>
          <a:lstStyle/>
          <a:p>
            <a:endParaRPr lang="en-ZA" dirty="0"/>
          </a:p>
        </p:txBody>
      </p:sp>
      <p:sp>
        <p:nvSpPr>
          <p:cNvPr id="12" name="Slide Number Placeholder 3"/>
          <p:cNvSpPr>
            <a:spLocks noGrp="1"/>
          </p:cNvSpPr>
          <p:nvPr>
            <p:ph type="sldNum" sz="quarter" idx="12"/>
          </p:nvPr>
        </p:nvSpPr>
        <p:spPr>
          <a:xfrm>
            <a:off x="7010400" y="6487587"/>
            <a:ext cx="2133600" cy="365125"/>
          </a:xfrm>
        </p:spPr>
        <p:txBody>
          <a:bodyPr/>
          <a:lstStyle/>
          <a:p>
            <a:pPr algn="r">
              <a:defRPr/>
            </a:pPr>
            <a:r>
              <a:rPr lang="en-US" b="1" dirty="0" smtClean="0">
                <a:latin typeface="+mn-lt"/>
                <a:cs typeface="Arial" pitchFamily="34" charset="0"/>
              </a:rPr>
              <a:t>9</a:t>
            </a:r>
            <a:endParaRPr lang="en-US" sz="1400" b="1" dirty="0">
              <a:latin typeface="+mn-lt"/>
              <a:cs typeface="Arial" pitchFamily="34" charset="0"/>
            </a:endParaRPr>
          </a:p>
        </p:txBody>
      </p:sp>
      <p:sp>
        <p:nvSpPr>
          <p:cNvPr id="8" name="TextBox 7"/>
          <p:cNvSpPr txBox="1"/>
          <p:nvPr/>
        </p:nvSpPr>
        <p:spPr>
          <a:xfrm>
            <a:off x="533400" y="533400"/>
            <a:ext cx="8119567" cy="46166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ZA" sz="2400" b="1" dirty="0">
                <a:cs typeface="Arial" pitchFamily="34" charset="0"/>
              </a:rPr>
              <a:t>Challenges in CET and </a:t>
            </a:r>
            <a:r>
              <a:rPr lang="en-ZA" sz="2400" b="1" dirty="0" smtClean="0">
                <a:cs typeface="Arial" pitchFamily="34" charset="0"/>
              </a:rPr>
              <a:t>progress </a:t>
            </a:r>
            <a:r>
              <a:rPr lang="en-ZA" sz="2400" b="1" dirty="0">
                <a:cs typeface="Arial" pitchFamily="34" charset="0"/>
              </a:rPr>
              <a:t>made</a:t>
            </a:r>
            <a:endParaRPr lang="en-ZA" sz="2400" b="1" dirty="0">
              <a:solidFill>
                <a:schemeClr val="bg2">
                  <a:lumMod val="20000"/>
                  <a:lumOff val="80000"/>
                </a:schemeClr>
              </a:solidFill>
              <a:cs typeface="Arial" pitchFamily="34" charset="0"/>
            </a:endParaRPr>
          </a:p>
        </p:txBody>
      </p:sp>
    </p:spTree>
    <p:extLst>
      <p:ext uri="{BB962C8B-B14F-4D97-AF65-F5344CB8AC3E}">
        <p14:creationId xmlns:p14="http://schemas.microsoft.com/office/powerpoint/2010/main" xmlns="" val="1174965177"/>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18068</TotalTime>
  <Words>945</Words>
  <Application>Microsoft Office PowerPoint</Application>
  <PresentationFormat>On-screen Show (4:3)</PresentationFormat>
  <Paragraphs>104</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Dept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BASIC EDUCATION</dc:title>
  <dc:creator>molalekoa.n</dc:creator>
  <cp:lastModifiedBy>PUMZA</cp:lastModifiedBy>
  <cp:revision>1021</cp:revision>
  <cp:lastPrinted>2018-08-10T12:08:27Z</cp:lastPrinted>
  <dcterms:created xsi:type="dcterms:W3CDTF">2010-10-01T19:49:50Z</dcterms:created>
  <dcterms:modified xsi:type="dcterms:W3CDTF">2018-08-16T11:01:34Z</dcterms:modified>
</cp:coreProperties>
</file>